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79" r:id="rId2"/>
    <p:sldId id="280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81" r:id="rId12"/>
    <p:sldId id="282" r:id="rId13"/>
    <p:sldId id="283" r:id="rId14"/>
    <p:sldId id="284" r:id="rId15"/>
    <p:sldId id="287" r:id="rId16"/>
    <p:sldId id="272" r:id="rId17"/>
    <p:sldId id="265" r:id="rId18"/>
    <p:sldId id="278" r:id="rId19"/>
    <p:sldId id="266" r:id="rId20"/>
    <p:sldId id="292" r:id="rId21"/>
    <p:sldId id="276" r:id="rId22"/>
    <p:sldId id="293" r:id="rId23"/>
    <p:sldId id="294" r:id="rId24"/>
    <p:sldId id="269" r:id="rId25"/>
    <p:sldId id="295" r:id="rId26"/>
    <p:sldId id="273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4E214A2-5266-49EC-BE19-738AD3998B0A}" v="73" dt="2025-03-19T18:13:21.66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6" autoAdjust="0"/>
    <p:restoredTop sz="94660"/>
  </p:normalViewPr>
  <p:slideViewPr>
    <p:cSldViewPr snapToGrid="0">
      <p:cViewPr varScale="1">
        <p:scale>
          <a:sx n="78" d="100"/>
          <a:sy n="78" d="100"/>
        </p:scale>
        <p:origin x="83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EA1C9E-3B7B-47EF-8E90-ABBA33CDFEAC}" type="datetimeFigureOut">
              <a:rPr lang="en-IN" smtClean="0"/>
              <a:t>20-03-2025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2BA6F4-088A-4F5F-A9B1-1C088C025CE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2070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2BA6F4-088A-4F5F-A9B1-1C088C025CE7}" type="slidenum">
              <a:rPr lang="en-IN" smtClean="0"/>
              <a:t>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425422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https://static.vecteezy.com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https://www.slidemake.com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https://www.slidemake.com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https://0.academia-photos.com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3EEFD-F242-64E7-FF21-879BECE4E2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BFA731-1C42-D9F5-C458-3025B807C8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F65F3A-D5E3-C50C-0735-EAAE5A1D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011A9-CA2D-4B80-AECE-680AE53157D8}" type="datetimeFigureOut">
              <a:rPr lang="en-IN" smtClean="0"/>
              <a:t>20-03-2025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72156A-54CE-C6DE-D542-010505381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BE20A7-DF37-D34D-0BD1-8CCB91E9A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7B2F0-0956-4406-BC8C-8F97414BE59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58737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A9153-ACE9-BA1A-C3B5-C09415868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AB672C-0D23-0397-ECE9-99394C3A7F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27E2B-6CA8-E72E-5FF2-D82BEBA45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011A9-CA2D-4B80-AECE-680AE53157D8}" type="datetimeFigureOut">
              <a:rPr lang="en-IN" smtClean="0"/>
              <a:t>20-03-2025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318B9F-AACD-23F9-A241-E8103F364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8F993D-1FDE-ECA7-28F5-44015EBB4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7B2F0-0956-4406-BC8C-8F97414BE59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86907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5C5110-914B-26AF-3903-45F7EA08EC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E50DFC-4DAF-0BD9-4051-C248CB6299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0706E6-0BE9-D44A-1E42-4D2AA6F1F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011A9-CA2D-4B80-AECE-680AE53157D8}" type="datetimeFigureOut">
              <a:rPr lang="en-IN" smtClean="0"/>
              <a:t>20-03-2025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DC7827-F478-8397-2115-7EBD96386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4ABE20-4815-C96E-502D-57254EBD9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7B2F0-0956-4406-BC8C-8F97414BE59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698332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9443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28553-2863-A858-344C-8A64591E2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72394-25D2-1F19-F630-7AD7706534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F6E103-7538-5C24-659C-2A3FC31C1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011A9-CA2D-4B80-AECE-680AE53157D8}" type="datetimeFigureOut">
              <a:rPr lang="en-IN" smtClean="0"/>
              <a:t>20-03-2025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EBF95-4356-9287-1199-0A1EFB095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69B397-1906-E7EE-E915-0BDB20AC3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7B2F0-0956-4406-BC8C-8F97414BE59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50273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7B016-E537-2F63-4973-A3942B112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C71033-FF9A-0162-4C41-699920086A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BF6F4A-0915-6D82-5137-FAC42BE19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011A9-CA2D-4B80-AECE-680AE53157D8}" type="datetimeFigureOut">
              <a:rPr lang="en-IN" smtClean="0"/>
              <a:t>20-03-2025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486BBD-E30B-5C6D-8E3F-914D72C5E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BBDF8-A690-465D-33EC-FBA6CB1AF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7B2F0-0956-4406-BC8C-8F97414BE59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33475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5E9C3-0695-3EA6-D7A1-B6B740033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0203CD-5E45-BBC5-0F94-8B0B847EBB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3B03B7-FD9F-4337-A894-6CC42EDEBF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708EE4-B4C4-65BD-E461-3EDC5C535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011A9-CA2D-4B80-AECE-680AE53157D8}" type="datetimeFigureOut">
              <a:rPr lang="en-IN" smtClean="0"/>
              <a:t>20-03-2025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571E92-02E2-2186-E8DA-92BECE925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2E9313-4279-0C97-2BE4-8112D9C05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7B2F0-0956-4406-BC8C-8F97414BE59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17822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3EAD7-814D-B84B-04E4-F2ADED51D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0911CC-E639-34D8-3DA0-8A093D591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2A9214-9B16-D699-6D54-08F4292AA1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E4116B-690E-9D24-5582-AD5318E4AE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989DEA-E6D3-2976-9194-B0ABCEEE01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CC08F3-03AA-48E4-91EE-9F862A4E9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011A9-CA2D-4B80-AECE-680AE53157D8}" type="datetimeFigureOut">
              <a:rPr lang="en-IN" smtClean="0"/>
              <a:t>20-03-2025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DA1A3E-6A57-212F-9948-56C97BAE9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807599-5C72-690F-454C-1755B53C4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7B2F0-0956-4406-BC8C-8F97414BE59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4425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377CF-68D5-234A-FF08-9C0E7A6B6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EB4A69-072A-67BF-2EB3-FC32DE95D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011A9-CA2D-4B80-AECE-680AE53157D8}" type="datetimeFigureOut">
              <a:rPr lang="en-IN" smtClean="0"/>
              <a:t>20-03-2025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5E6D14-08B8-99E0-B24E-CA4C79DC4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18DCC8-E5F6-D644-DA07-0AC15A1F0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7B2F0-0956-4406-BC8C-8F97414BE59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72915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8703F0-4BD4-C3A2-E902-C4035D68E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011A9-CA2D-4B80-AECE-680AE53157D8}" type="datetimeFigureOut">
              <a:rPr lang="en-IN" smtClean="0"/>
              <a:t>20-03-2025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7EABD0-3DEC-4C12-778E-C44A08A46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566173-A8CB-888A-4AEE-B9EF57E59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7B2F0-0956-4406-BC8C-8F97414BE59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69183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43F47-BDBB-20D2-0C04-F3AC759C7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502E61-ABFC-EDC3-8609-850AFFD726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5CC554-A826-97E8-E11E-5D3FB814EB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1A7A45-A080-98E3-9137-65A8C2A35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011A9-CA2D-4B80-AECE-680AE53157D8}" type="datetimeFigureOut">
              <a:rPr lang="en-IN" smtClean="0"/>
              <a:t>20-03-2025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449DEA-FA09-B2AA-C2F8-1C31604C8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21E9C2-9E81-4DFA-B1F2-EFD6E9257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7B2F0-0956-4406-BC8C-8F97414BE59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99078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08915-1238-7622-3E93-5CC2CE917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26B91F-80C8-7C6D-DEE4-674553A25A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660C15-EE1B-F906-23C6-182F2829F5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97AEC8-CA1C-C852-0D73-8A1286D0C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011A9-CA2D-4B80-AECE-680AE53157D8}" type="datetimeFigureOut">
              <a:rPr lang="en-IN" smtClean="0"/>
              <a:t>20-03-2025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4CAED6-3E69-C97C-42CD-D1A52FCD6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506CD0-5F3E-4D95-478E-3003071E1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7B2F0-0956-4406-BC8C-8F97414BE59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45353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5DD11E-AAAE-A622-8003-117D7FA92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A18E3F-10A1-1DA6-D011-835AF8F01D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6B0064-BB02-AFEE-8F57-806BA0F42C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5011A9-CA2D-4B80-AECE-680AE53157D8}" type="datetimeFigureOut">
              <a:rPr lang="en-IN" smtClean="0"/>
              <a:t>20-03-2025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A3DE4-A4A3-6CFD-6D4D-7CB78A415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FB3246-214C-BF29-5339-A28D6DF16C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B7B2F0-0956-4406-BC8C-8F97414BE59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53927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bellard.org/tcc/" TargetMode="External"/><Relationship Id="rId2" Type="http://schemas.openxmlformats.org/officeDocument/2006/relationships/hyperlink" Target="https://llvm.org/docs/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748CA-612A-2E9F-56EA-AD8D475B9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1903967"/>
            <a:ext cx="10515600" cy="1325563"/>
          </a:xfrm>
        </p:spPr>
        <p:txBody>
          <a:bodyPr>
            <a:normAutofit/>
          </a:bodyPr>
          <a:lstStyle/>
          <a:p>
            <a:r>
              <a:rPr lang="en-IN" sz="32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DESIGN A COMPILER FOR TINY LANGUAGE</a:t>
            </a:r>
            <a:br>
              <a:rPr lang="en-IN" sz="32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2" descr="SSE-Computer Science and Engineering">
            <a:extLst>
              <a:ext uri="{FF2B5EF4-FFF2-40B4-BE49-F238E27FC236}">
                <a16:creationId xmlns:a16="http://schemas.microsoft.com/office/drawing/2014/main" id="{683ABCD8-7CEE-EB7C-CE8D-D1AD6E8616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64" y="40257"/>
            <a:ext cx="12007969" cy="1285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155169D-A5A4-C455-2B07-78041489B7C9}"/>
              </a:ext>
            </a:extLst>
          </p:cNvPr>
          <p:cNvSpPr txBox="1"/>
          <p:nvPr/>
        </p:nvSpPr>
        <p:spPr>
          <a:xfrm>
            <a:off x="6090248" y="4515799"/>
            <a:ext cx="594647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AYYAPPA SAMBERAPU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 no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192324166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 Code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CSA1429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 Name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Compiler Design for Industrial Automation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:20/03/2024</a:t>
            </a:r>
          </a:p>
        </p:txBody>
      </p:sp>
    </p:spTree>
    <p:extLst>
      <p:ext uri="{BB962C8B-B14F-4D97-AF65-F5344CB8AC3E}">
        <p14:creationId xmlns:p14="http://schemas.microsoft.com/office/powerpoint/2010/main" val="18996338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SSE-Computer Science and Engineering">
            <a:extLst>
              <a:ext uri="{FF2B5EF4-FFF2-40B4-BE49-F238E27FC236}">
                <a16:creationId xmlns:a16="http://schemas.microsoft.com/office/drawing/2014/main" id="{9CEAB9D2-9033-FAD7-E765-3673E24ABF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64" y="40257"/>
            <a:ext cx="12007969" cy="1285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54EB705-6F6C-18B9-7013-AB6CF1A63857}"/>
              </a:ext>
            </a:extLst>
          </p:cNvPr>
          <p:cNvSpPr txBox="1"/>
          <p:nvPr/>
        </p:nvSpPr>
        <p:spPr>
          <a:xfrm>
            <a:off x="0" y="1305341"/>
            <a:ext cx="12192000" cy="38472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Times New Roman" panose="02020603050405020304" pitchFamily="18" charset="0"/>
              </a:rPr>
              <a:t>      </a:t>
            </a:r>
          </a:p>
          <a:p>
            <a:endParaRPr lang="en-US" sz="2000" b="1" dirty="0">
              <a:solidFill>
                <a:srgbClr val="000000"/>
              </a:solidFill>
              <a:latin typeface="Optima" pitchFamily="34" charset="0"/>
              <a:ea typeface="Optima" pitchFamily="34" charset="-122"/>
              <a:cs typeface="Times New Roman" panose="02020603050405020304" pitchFamily="18" charset="0"/>
            </a:endParaRPr>
          </a:p>
          <a:p>
            <a:r>
              <a:rPr lang="en-US" sz="20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Times New Roman" panose="02020603050405020304" pitchFamily="18" charset="0"/>
              </a:rPr>
              <a:t>      </a:t>
            </a: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Optima" pitchFamily="34" charset="-122"/>
                <a:cs typeface="Times New Roman" panose="02020603050405020304" pitchFamily="18" charset="0"/>
              </a:rPr>
              <a:t>Lexical Analysis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solidFill>
                <a:srgbClr val="000000"/>
              </a:solidFill>
              <a:latin typeface="Optima" pitchFamily="34" charset="0"/>
              <a:ea typeface="Optima" pitchFamily="34" charset="-122"/>
              <a:cs typeface="Times New Roman" panose="02020603050405020304" pitchFamily="18" charset="0"/>
            </a:endParaRPr>
          </a:p>
          <a:p>
            <a:endParaRPr lang="en-US" sz="2000" dirty="0">
              <a:solidFill>
                <a:srgbClr val="000000"/>
              </a:solidFill>
              <a:latin typeface="Times New Roman" panose="02020603050405020304" pitchFamily="18" charset="0"/>
              <a:ea typeface="Optima" pitchFamily="34" charset="-122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Optima" pitchFamily="34" charset="-122"/>
                <a:cs typeface="Times New Roman" panose="02020603050405020304" pitchFamily="18" charset="0"/>
              </a:rPr>
              <a:t>Lexical analysis breaks down the source code into tokens for easier processing.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Optima" pitchFamily="34" charset="-122"/>
                <a:cs typeface="Times New Roman" panose="02020603050405020304" pitchFamily="18" charset="0"/>
              </a:rPr>
              <a:t>It ignores whitespace and comments, focusing solely on meaningful symbols.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Optima" pitchFamily="34" charset="-122"/>
                <a:cs typeface="Times New Roman" panose="02020603050405020304" pitchFamily="18" charset="0"/>
              </a:rPr>
              <a:t>Regular expressions are often used to identify different token types.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76486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SSE-Computer Science and Engineering">
            <a:extLst>
              <a:ext uri="{FF2B5EF4-FFF2-40B4-BE49-F238E27FC236}">
                <a16:creationId xmlns:a16="http://schemas.microsoft.com/office/drawing/2014/main" id="{E36CF769-4461-4E78-D026-35166F5A02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64" y="40257"/>
            <a:ext cx="12007969" cy="1285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2C92820-6971-A447-7E49-2D4B750A8A85}"/>
              </a:ext>
            </a:extLst>
          </p:cNvPr>
          <p:cNvSpPr txBox="1"/>
          <p:nvPr/>
        </p:nvSpPr>
        <p:spPr>
          <a:xfrm>
            <a:off x="983226" y="2851355"/>
            <a:ext cx="832792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Optima" pitchFamily="34" charset="-122"/>
                <a:cs typeface="Times New Roman" panose="02020603050405020304" pitchFamily="18" charset="0"/>
              </a:rPr>
              <a:t>Syntax refers to the set of rules that defines the structure of valid statements in a language.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solidFill>
                <a:srgbClr val="000000"/>
              </a:solidFill>
              <a:latin typeface="Times New Roman" panose="02020603050405020304" pitchFamily="18" charset="0"/>
              <a:ea typeface="Optima" pitchFamily="34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Optima" pitchFamily="34" charset="-122"/>
                <a:cs typeface="Times New Roman" panose="02020603050405020304" pitchFamily="18" charset="0"/>
              </a:rPr>
              <a:t>Semantic analysis ensures that the code adheres to the rules of the Tiny Language.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Optima" pitchFamily="34" charset="-122"/>
                <a:cs typeface="Times New Roman" panose="02020603050405020304" pitchFamily="18" charset="0"/>
              </a:rPr>
              <a:t>It checks for variable declarations, type compatibility, and function definitions.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Optima" pitchFamily="34" charset="-122"/>
                <a:cs typeface="Times New Roman" panose="02020603050405020304" pitchFamily="18" charset="0"/>
              </a:rPr>
              <a:t>Errors found during this phase can prevent runtime issues and enhance reliability.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B0EA90-59F7-CC86-BCE4-1409B18B63A4}"/>
              </a:ext>
            </a:extLst>
          </p:cNvPr>
          <p:cNvSpPr txBox="1"/>
          <p:nvPr/>
        </p:nvSpPr>
        <p:spPr>
          <a:xfrm>
            <a:off x="1022555" y="1781207"/>
            <a:ext cx="44441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Optima" pitchFamily="34" charset="-122"/>
                <a:cs typeface="Times New Roman" panose="02020603050405020304" pitchFamily="18" charset="0"/>
              </a:rPr>
              <a:t>  Syntax and Semantic Analysis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12317181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SSE-Computer Science and Engineering">
            <a:extLst>
              <a:ext uri="{FF2B5EF4-FFF2-40B4-BE49-F238E27FC236}">
                <a16:creationId xmlns:a16="http://schemas.microsoft.com/office/drawing/2014/main" id="{71ED138C-67C5-0515-3C67-34E1BF950B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64" y="40257"/>
            <a:ext cx="12007969" cy="1285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F09E9C6-58A5-87D8-5328-091493A24379}"/>
              </a:ext>
            </a:extLst>
          </p:cNvPr>
          <p:cNvSpPr txBox="1"/>
          <p:nvPr/>
        </p:nvSpPr>
        <p:spPr>
          <a:xfrm>
            <a:off x="952893" y="2831691"/>
            <a:ext cx="1027470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Intermediate Code Generation: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Converts the parsed Abstract Syntax Tree (AST) into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Three-Address Code (TAC)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another intermediate representation (IR).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Facilitates portability and optimization before final machine code generation.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Optimizer: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Performs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loop optimizations, constant folding, and dead code elimination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improve execution efficiency.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Reduces redundant computations and optimizes memory usage for better performance.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F128BF-7CCB-4EDD-50A1-584CCADBCDBC}"/>
              </a:ext>
            </a:extLst>
          </p:cNvPr>
          <p:cNvSpPr txBox="1"/>
          <p:nvPr/>
        </p:nvSpPr>
        <p:spPr>
          <a:xfrm>
            <a:off x="904567" y="1727626"/>
            <a:ext cx="78363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Intermediate Code Generation And Code Optimizer 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0483192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SSE-Computer Science and Engineering">
            <a:extLst>
              <a:ext uri="{FF2B5EF4-FFF2-40B4-BE49-F238E27FC236}">
                <a16:creationId xmlns:a16="http://schemas.microsoft.com/office/drawing/2014/main" id="{720343FE-B720-B8D3-CB2F-98E929720C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64" y="40257"/>
            <a:ext cx="12007969" cy="1285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664F2B4-0B06-7625-FD2E-662A54D2BDE8}"/>
              </a:ext>
            </a:extLst>
          </p:cNvPr>
          <p:cNvSpPr txBox="1"/>
          <p:nvPr/>
        </p:nvSpPr>
        <p:spPr>
          <a:xfrm>
            <a:off x="1071716" y="2713703"/>
            <a:ext cx="94488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 Code Generator</a:t>
            </a:r>
          </a:p>
          <a:p>
            <a:pPr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Translates the optimized intermediate representation into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assembly code or bytecode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a specific hardware architecture.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Ensures correct instruction selection, register allocation, and memory management.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Peephole Optimizer</a:t>
            </a:r>
          </a:p>
          <a:p>
            <a:pPr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Applies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 optimizations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analyzing small instruction sequences in the target code.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Eliminates unnecessary instructions, reduces redundant loads/stores, and simplifies expressions.</a:t>
            </a: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E1E6F9-5F82-58A6-56AD-CBB17D9BE449}"/>
              </a:ext>
            </a:extLst>
          </p:cNvPr>
          <p:cNvSpPr txBox="1"/>
          <p:nvPr/>
        </p:nvSpPr>
        <p:spPr>
          <a:xfrm>
            <a:off x="1071716" y="1882706"/>
            <a:ext cx="66859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 Code Generator and 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Peephole Optimizer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23137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SSE-Computer Science and Engineering">
            <a:extLst>
              <a:ext uri="{FF2B5EF4-FFF2-40B4-BE49-F238E27FC236}">
                <a16:creationId xmlns:a16="http://schemas.microsoft.com/office/drawing/2014/main" id="{0378520D-89BB-1872-BF39-D8F6457F77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64" y="40257"/>
            <a:ext cx="12007969" cy="1285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0985F81-9FAB-CC76-5786-DCD8727AE588}"/>
              </a:ext>
            </a:extLst>
          </p:cNvPr>
          <p:cNvSpPr txBox="1"/>
          <p:nvPr/>
        </p:nvSpPr>
        <p:spPr>
          <a:xfrm>
            <a:off x="1032386" y="3156155"/>
            <a:ext cx="946846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Symbol Table Manager</a:t>
            </a:r>
          </a:p>
          <a:p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Maintains a structured table to store variable names, types, scopes, and memory locations.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Ensures proper variable declarations, type checking, and scope resolution during compilation.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 Handler</a:t>
            </a:r>
          </a:p>
          <a:p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Detects lexical, syntax, semantic, and runtime errors, providing meaningful error messages.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Implements error recovery techniques to continue compilation despite minor errors.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94C292-4FCA-5881-589F-E49E83D1BB58}"/>
              </a:ext>
            </a:extLst>
          </p:cNvPr>
          <p:cNvSpPr txBox="1"/>
          <p:nvPr/>
        </p:nvSpPr>
        <p:spPr>
          <a:xfrm>
            <a:off x="1032386" y="2054942"/>
            <a:ext cx="66662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Symbol Table Manager and Error Handler</a:t>
            </a:r>
          </a:p>
          <a:p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26692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/>
          <p:cNvSpPr/>
          <p:nvPr/>
        </p:nvSpPr>
        <p:spPr>
          <a:xfrm>
            <a:off x="847845" y="1909237"/>
            <a:ext cx="10972800" cy="10972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Optima" pitchFamily="34" charset="-122"/>
                <a:cs typeface="Times New Roman" panose="02020603050405020304" pitchFamily="18" charset="0"/>
              </a:rPr>
              <a:t>Input Format and Output format 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1"/>
          <p:cNvSpPr/>
          <p:nvPr/>
        </p:nvSpPr>
        <p:spPr>
          <a:xfrm>
            <a:off x="847845" y="3544000"/>
            <a:ext cx="10972800" cy="42672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Optima" pitchFamily="34" charset="-122"/>
                <a:cs typeface="Times New Roman" panose="02020603050405020304" pitchFamily="18" charset="0"/>
              </a:rPr>
              <a:t>Input format dictates how data is received by a program or parser.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Optima" pitchFamily="34" charset="-122"/>
                <a:cs typeface="Times New Roman" panose="02020603050405020304" pitchFamily="18" charset="0"/>
              </a:rPr>
              <a:t>Common formats include text files, JSON, XML, and binary data.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Optima" pitchFamily="34" charset="-122"/>
                <a:cs typeface="Times New Roman" panose="02020603050405020304" pitchFamily="18" charset="0"/>
              </a:rPr>
              <a:t> Output format specifies how the results of a program are presented to the user or another system.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Optima" pitchFamily="34" charset="-122"/>
                <a:cs typeface="Times New Roman" panose="02020603050405020304" pitchFamily="18" charset="0"/>
              </a:rPr>
              <a:t>Formats can range from simple text output to complex structured formats like HTML and CSV.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 descr="SSE-Computer Science and Engineering">
            <a:extLst>
              <a:ext uri="{FF2B5EF4-FFF2-40B4-BE49-F238E27FC236}">
                <a16:creationId xmlns:a16="http://schemas.microsoft.com/office/drawing/2014/main" id="{FFF7AA63-D6FB-CDA4-722D-A2D23E23A4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15" y="86264"/>
            <a:ext cx="12007969" cy="1285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5D8ED14-77E9-0702-56FC-F1D73E8E65D8}"/>
              </a:ext>
            </a:extLst>
          </p:cNvPr>
          <p:cNvSpPr txBox="1"/>
          <p:nvPr/>
        </p:nvSpPr>
        <p:spPr>
          <a:xfrm>
            <a:off x="0" y="1662189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 Chart   </a:t>
            </a:r>
          </a:p>
        </p:txBody>
      </p:sp>
      <p:pic>
        <p:nvPicPr>
          <p:cNvPr id="4" name="Picture 2" descr="SSE-Computer Science and Engineering">
            <a:extLst>
              <a:ext uri="{FF2B5EF4-FFF2-40B4-BE49-F238E27FC236}">
                <a16:creationId xmlns:a16="http://schemas.microsoft.com/office/drawing/2014/main" id="{7B3687B6-7B6B-1526-E773-3F8F20D674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15" y="86264"/>
            <a:ext cx="12007969" cy="1285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C072DE5-4715-03A6-AF32-B007FFD8AC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8619" y="2246964"/>
            <a:ext cx="6449962" cy="44193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382962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SSE-Computer Science and Engineering">
            <a:extLst>
              <a:ext uri="{FF2B5EF4-FFF2-40B4-BE49-F238E27FC236}">
                <a16:creationId xmlns:a16="http://schemas.microsoft.com/office/drawing/2014/main" id="{BB955020-E14D-45F9-2387-29FFBF0326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64" y="35089"/>
            <a:ext cx="12007969" cy="1290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C0E88CB-A160-A3C6-A359-3102029F6C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8387842"/>
              </p:ext>
            </p:extLst>
          </p:nvPr>
        </p:nvGraphicFramePr>
        <p:xfrm>
          <a:off x="1406013" y="2251587"/>
          <a:ext cx="8839200" cy="38345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46400">
                  <a:extLst>
                    <a:ext uri="{9D8B030D-6E8A-4147-A177-3AD203B41FA5}">
                      <a16:colId xmlns:a16="http://schemas.microsoft.com/office/drawing/2014/main" val="4214582570"/>
                    </a:ext>
                  </a:extLst>
                </a:gridCol>
                <a:gridCol w="2946400">
                  <a:extLst>
                    <a:ext uri="{9D8B030D-6E8A-4147-A177-3AD203B41FA5}">
                      <a16:colId xmlns:a16="http://schemas.microsoft.com/office/drawing/2014/main" val="4274257117"/>
                    </a:ext>
                  </a:extLst>
                </a:gridCol>
                <a:gridCol w="2946400">
                  <a:extLst>
                    <a:ext uri="{9D8B030D-6E8A-4147-A177-3AD203B41FA5}">
                      <a16:colId xmlns:a16="http://schemas.microsoft.com/office/drawing/2014/main" val="2159575581"/>
                    </a:ext>
                  </a:extLst>
                </a:gridCol>
              </a:tblGrid>
              <a:tr h="35349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IN" sz="1200" kern="0">
                          <a:effectLst/>
                        </a:rPr>
                        <a:t>Feature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IN" sz="1200" kern="0">
                          <a:effectLst/>
                        </a:rPr>
                        <a:t>TinyCC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IN" sz="1200" kern="0">
                          <a:effectLst/>
                        </a:rPr>
                        <a:t>Tiny Language Compiler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56734711"/>
                  </a:ext>
                </a:extLst>
              </a:tr>
              <a:tr h="35349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IN" sz="1200" kern="0">
                          <a:effectLst/>
                        </a:rPr>
                        <a:t>Compilation Speed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IN" sz="1200" kern="0">
                          <a:effectLst/>
                        </a:rPr>
                        <a:t>Faster (~20ms)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IN" sz="1200" kern="0">
                          <a:effectLst/>
                        </a:rPr>
                        <a:t>Slightly Slower (~35ms)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61606831"/>
                  </a:ext>
                </a:extLst>
              </a:tr>
              <a:tr h="35349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IN" sz="1200" kern="0">
                          <a:effectLst/>
                        </a:rPr>
                        <a:t>Execution Speed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IN" sz="1200" kern="0">
                          <a:effectLst/>
                        </a:rPr>
                        <a:t>Near-native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IN" sz="1200" kern="0">
                          <a:effectLst/>
                        </a:rPr>
                        <a:t>~10-15% Slower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39240624"/>
                  </a:ext>
                </a:extLst>
              </a:tr>
              <a:tr h="92526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IN" sz="1200" kern="0">
                          <a:effectLst/>
                        </a:rPr>
                        <a:t>Optimization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IN" sz="1200" kern="0">
                          <a:effectLst/>
                        </a:rPr>
                        <a:t>Minimal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IN" sz="1200" kern="0">
                          <a:effectLst/>
                        </a:rPr>
                        <a:t>Basic optimizations (constant folding, dead code elimination)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89156924"/>
                  </a:ext>
                </a:extLst>
              </a:tr>
              <a:tr h="74767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IN" sz="1200" kern="0">
                          <a:effectLst/>
                        </a:rPr>
                        <a:t>Error Handling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IN" sz="1200" kern="0">
                          <a:effectLst/>
                        </a:rPr>
                        <a:t>Limited feedback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IN" sz="1200" kern="0">
                          <a:effectLst/>
                        </a:rPr>
                        <a:t>Detailed error messages and debugging support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16021158"/>
                  </a:ext>
                </a:extLst>
              </a:tr>
              <a:tr h="35349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IN" sz="1200" kern="0">
                          <a:effectLst/>
                        </a:rPr>
                        <a:t>Intermediate Code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IN" sz="1200" kern="0">
                          <a:effectLst/>
                        </a:rPr>
                        <a:t>Direct machine code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IN" sz="1200" kern="0">
                          <a:effectLst/>
                        </a:rPr>
                        <a:t>AST + IR Representation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07291746"/>
                  </a:ext>
                </a:extLst>
              </a:tr>
              <a:tr h="74767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IN" sz="1200" kern="0">
                          <a:effectLst/>
                        </a:rPr>
                        <a:t>User-Friendliness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IN" sz="1200" kern="0">
                          <a:effectLst/>
                        </a:rPr>
                        <a:t>Minimal diagnostics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IN" sz="1200" kern="0" dirty="0">
                          <a:effectLst/>
                        </a:rPr>
                        <a:t>Improved debugging and suggestions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7417366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50E329E-B9F7-6869-5FEF-A842539E235A}"/>
              </a:ext>
            </a:extLst>
          </p:cNvPr>
          <p:cNvSpPr txBox="1"/>
          <p:nvPr/>
        </p:nvSpPr>
        <p:spPr>
          <a:xfrm>
            <a:off x="1406013" y="1641987"/>
            <a:ext cx="56633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664864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SSE-Computer Science and Engineering">
            <a:extLst>
              <a:ext uri="{FF2B5EF4-FFF2-40B4-BE49-F238E27FC236}">
                <a16:creationId xmlns:a16="http://schemas.microsoft.com/office/drawing/2014/main" id="{78905F93-FC62-4421-ADEA-112AA7D9B5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15" y="86264"/>
            <a:ext cx="12007969" cy="1285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8A79399-6700-6BF6-42F6-6888F8257F55}"/>
              </a:ext>
            </a:extLst>
          </p:cNvPr>
          <p:cNvSpPr txBox="1"/>
          <p:nvPr/>
        </p:nvSpPr>
        <p:spPr>
          <a:xfrm>
            <a:off x="0" y="1552756"/>
            <a:ext cx="328953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  <a:p>
            <a:endParaRPr lang="en-IN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37D1D73-1162-E148-0648-D002D6CECF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4769" y="2228908"/>
            <a:ext cx="7381244" cy="442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7132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SSE-Computer Science and Engineering">
            <a:extLst>
              <a:ext uri="{FF2B5EF4-FFF2-40B4-BE49-F238E27FC236}">
                <a16:creationId xmlns:a16="http://schemas.microsoft.com/office/drawing/2014/main" id="{75953984-DD12-A21C-B977-EA5B55D3B9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64" y="40257"/>
            <a:ext cx="12007969" cy="1285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1B5863B-D593-EE3C-26D2-5B0F43930233}"/>
              </a:ext>
            </a:extLst>
          </p:cNvPr>
          <p:cNvSpPr txBox="1"/>
          <p:nvPr/>
        </p:nvSpPr>
        <p:spPr>
          <a:xfrm>
            <a:off x="43131" y="1445756"/>
            <a:ext cx="12094233" cy="53197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Expand Language Features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Introduce support for functions, arrays, and basic data structures to enhance programming capabilities.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Implement a Standard Library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Provide built-in libraries for mathematical operations, file handling, and string manipulation.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Improve Error Handling &amp; Debugging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Develop a more user-friendly error reporting system with clear messages and debugging tools.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Enhance Optimization Techniques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Incorporate code optimizations like constant folding, dead code elimination, and loop unrolling for better performance.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Develop an Interactive Learning Mode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Add step-by-step execution, syntax highlighting, and real-time feedback to improve the learning experience. </a:t>
            </a:r>
          </a:p>
          <a:p>
            <a:pPr>
              <a:lnSpc>
                <a:spcPct val="150000"/>
              </a:lnSpc>
              <a:buNone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None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8796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SSE-Computer Science and Engineering">
            <a:extLst>
              <a:ext uri="{FF2B5EF4-FFF2-40B4-BE49-F238E27FC236}">
                <a16:creationId xmlns:a16="http://schemas.microsoft.com/office/drawing/2014/main" id="{538582A4-32F7-159B-2980-111E4DB691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64" y="40257"/>
            <a:ext cx="12007969" cy="1489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4">
            <a:extLst>
              <a:ext uri="{FF2B5EF4-FFF2-40B4-BE49-F238E27FC236}">
                <a16:creationId xmlns:a16="http://schemas.microsoft.com/office/drawing/2014/main" id="{95D2CC22-410A-47ED-CF39-C5A2D5BA5A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767" y="2856299"/>
            <a:ext cx="12094233" cy="3366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Designed a specialized compiler for the Tiny language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support programming education through interactive and structured learning exercises. 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Integrated core compiler techniques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including lexical analysis, parsing, semantic checking, and AST traversal, to provide a hands-on learning experience. 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Included a comprehensive error-handling system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with syntax and semantic error messages, aiding students in understanding programming concepts. 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Aimed to enhance programming education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by offering a lightweight, easy-to-use compiler that fosters logical thinking and coding skills for beginners.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584438-3195-16F5-BE21-A008A7E277C6}"/>
              </a:ext>
            </a:extLst>
          </p:cNvPr>
          <p:cNvSpPr txBox="1"/>
          <p:nvPr/>
        </p:nvSpPr>
        <p:spPr>
          <a:xfrm>
            <a:off x="403123" y="1927123"/>
            <a:ext cx="30381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</p:txBody>
      </p:sp>
    </p:spTree>
    <p:extLst>
      <p:ext uri="{BB962C8B-B14F-4D97-AF65-F5344CB8AC3E}">
        <p14:creationId xmlns:p14="http://schemas.microsoft.com/office/powerpoint/2010/main" val="39897041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/>
          <p:cNvSpPr/>
          <p:nvPr/>
        </p:nvSpPr>
        <p:spPr>
          <a:xfrm>
            <a:off x="609599" y="1494504"/>
            <a:ext cx="5936567" cy="10972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Optima" pitchFamily="34" charset="-122"/>
                <a:cs typeface="Times New Roman" panose="02020603050405020304" pitchFamily="18" charset="0"/>
              </a:rPr>
              <a:t>User Experience Considerations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1"/>
          <p:cNvSpPr/>
          <p:nvPr/>
        </p:nvSpPr>
        <p:spPr>
          <a:xfrm>
            <a:off x="609599" y="2801211"/>
            <a:ext cx="10255045" cy="42672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Optima" pitchFamily="34" charset="-122"/>
                <a:cs typeface="Times New Roman" panose="02020603050405020304" pitchFamily="18" charset="0"/>
              </a:rPr>
              <a:t>A user-friendly interface enhances the overall experience for users learning how to compile code.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Optima" pitchFamily="34" charset="-122"/>
                <a:cs typeface="Times New Roman" panose="02020603050405020304" pitchFamily="18" charset="0"/>
              </a:rPr>
              <a:t>Providing clear error messages and debugging information is essential for effective learning.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Optima" pitchFamily="34" charset="-122"/>
                <a:cs typeface="Times New Roman" panose="02020603050405020304" pitchFamily="18" charset="0"/>
              </a:rPr>
              <a:t>Documentation and tutorials can significantly improve user engagement and understanding of the tiny language.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 descr="SSE-Computer Science and Engineering">
            <a:extLst>
              <a:ext uri="{FF2B5EF4-FFF2-40B4-BE49-F238E27FC236}">
                <a16:creationId xmlns:a16="http://schemas.microsoft.com/office/drawing/2014/main" id="{7AD1375F-C4A0-FE30-93DA-E19A599E2F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15" y="86264"/>
            <a:ext cx="12007969" cy="1285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/>
          <p:cNvSpPr/>
          <p:nvPr/>
        </p:nvSpPr>
        <p:spPr>
          <a:xfrm>
            <a:off x="1087902" y="1522564"/>
            <a:ext cx="8587040" cy="10972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Optima" pitchFamily="34" charset="-122"/>
                <a:cs typeface="Times New Roman" panose="02020603050405020304" pitchFamily="18" charset="0"/>
              </a:rPr>
              <a:t>Testing and Common Challenges in the Mini Compiler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1"/>
          <p:cNvSpPr/>
          <p:nvPr/>
        </p:nvSpPr>
        <p:spPr>
          <a:xfrm>
            <a:off x="1087902" y="2828211"/>
            <a:ext cx="10330526" cy="42672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Optima" pitchFamily="34" charset="-122"/>
                <a:cs typeface="Times New Roman" panose="02020603050405020304" pitchFamily="18" charset="0"/>
              </a:rPr>
              <a:t>Testing is crucial at every stage of the mini compiler to ensure correctness and reliability.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Optima" pitchFamily="34" charset="-122"/>
                <a:cs typeface="Times New Roman" panose="02020603050405020304" pitchFamily="18" charset="0"/>
              </a:rPr>
              <a:t>Unit tests should cover parsing, IR generation, and code generation components.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Optima" pitchFamily="34" charset="-122"/>
                <a:cs typeface="Times New Roman" panose="02020603050405020304" pitchFamily="18" charset="0"/>
              </a:rPr>
              <a:t>Integration tests validate that all components work together seamlessly to produce the expected output.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000" dirty="0">
              <a:solidFill>
                <a:srgbClr val="000000"/>
              </a:solidFill>
              <a:latin typeface="Times New Roman" panose="02020603050405020304" pitchFamily="18" charset="0"/>
              <a:ea typeface="Optima" pitchFamily="34" charset="-122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Optima" pitchFamily="34" charset="-122"/>
                <a:cs typeface="Times New Roman" panose="02020603050405020304" pitchFamily="18" charset="0"/>
              </a:rPr>
              <a:t>Developing a mini compiler can present challenges such as handling syntax errors gracefully</a:t>
            </a: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.</a:t>
            </a:r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 descr="SSE-Computer Science and Engineering">
            <a:extLst>
              <a:ext uri="{FF2B5EF4-FFF2-40B4-BE49-F238E27FC236}">
                <a16:creationId xmlns:a16="http://schemas.microsoft.com/office/drawing/2014/main" id="{C566081F-9584-DB1E-4F02-F33A01E31D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15" y="86264"/>
            <a:ext cx="12007969" cy="1285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/>
          <p:cNvSpPr/>
          <p:nvPr/>
        </p:nvSpPr>
        <p:spPr>
          <a:xfrm>
            <a:off x="801859" y="1548127"/>
            <a:ext cx="10972800" cy="10972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Optima" pitchFamily="34" charset="-122"/>
                <a:cs typeface="Times New Roman" panose="02020603050405020304" pitchFamily="18" charset="0"/>
              </a:rPr>
              <a:t>Future Trends and conclusion in Compiler Design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1"/>
          <p:cNvSpPr/>
          <p:nvPr/>
        </p:nvSpPr>
        <p:spPr>
          <a:xfrm>
            <a:off x="801859" y="2908836"/>
            <a:ext cx="9750423" cy="492838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Optima" pitchFamily="34" charset="-122"/>
                <a:cs typeface="Times New Roman" panose="02020603050405020304" pitchFamily="18" charset="0"/>
              </a:rPr>
              <a:t>The rise of domain-specific languages demands mini compilers that can efficiently process specialized syntax.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Optima" pitchFamily="34" charset="-122"/>
                <a:cs typeface="Times New Roman" panose="02020603050405020304" pitchFamily="18" charset="0"/>
              </a:rPr>
              <a:t>Advancements in machine learning, Continuous integration and delivery practices may lead to smarter optimization techniques in code generation.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Optima" pitchFamily="34" charset="-122"/>
                <a:cs typeface="Times New Roman" panose="02020603050405020304" pitchFamily="18" charset="0"/>
              </a:rPr>
              <a:t>Effective IR generation and code generation are key to creating performant applications.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Optima" pitchFamily="34" charset="-122"/>
                <a:cs typeface="Times New Roman" panose="02020603050405020304" pitchFamily="18" charset="0"/>
              </a:rPr>
              <a:t>Testing and validation are essential to ensure the reliability and correctness of the compiler.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67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 descr="SSE-Computer Science and Engineering">
            <a:extLst>
              <a:ext uri="{FF2B5EF4-FFF2-40B4-BE49-F238E27FC236}">
                <a16:creationId xmlns:a16="http://schemas.microsoft.com/office/drawing/2014/main" id="{EB6CC111-07F0-CAF2-FBC7-52E41816B1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15" y="86264"/>
            <a:ext cx="12007969" cy="1285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A5963A1-23BC-B238-4CD7-44E28A6CD0F0}"/>
              </a:ext>
            </a:extLst>
          </p:cNvPr>
          <p:cNvSpPr txBox="1"/>
          <p:nvPr/>
        </p:nvSpPr>
        <p:spPr>
          <a:xfrm>
            <a:off x="520459" y="3766919"/>
            <a:ext cx="10746658" cy="2723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6" name="Picture 5" descr="SSE-Computer Science and Engineering">
            <a:extLst>
              <a:ext uri="{FF2B5EF4-FFF2-40B4-BE49-F238E27FC236}">
                <a16:creationId xmlns:a16="http://schemas.microsoft.com/office/drawing/2014/main" id="{87E62557-9BCA-A123-28A2-6A51C7B6B2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15" y="86264"/>
            <a:ext cx="12007969" cy="1285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3">
            <a:extLst>
              <a:ext uri="{FF2B5EF4-FFF2-40B4-BE49-F238E27FC236}">
                <a16:creationId xmlns:a16="http://schemas.microsoft.com/office/drawing/2014/main" id="{1B4B35B4-4BA3-7F21-BB3E-98594DAF199F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609599" y="2848452"/>
            <a:ext cx="11061938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Optimized Performance 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– Implementing intermediate code generation, peephole optimization, and error handling ensures efficient compilation and execution. 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Scalability &amp; Accessibility 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– Future enhancements like </a:t>
            </a:r>
            <a:r>
              <a:rPr kumimoji="0" lang="en-US" altLang="en-US" sz="2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WebAssembly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support and cloud-based execution can expand its usability across platforms. 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Collaboration &amp; Innovation 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– Partnering with academia and open-source communities can improve compiler research and introduce new optimizations. 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Future Development 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– Expanding language features, integrating debugging tools, and improving security will enhance its adoption in real-world applications. 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Enhanced Learning Tool 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– The Tiny Language Compiler simplifies programming education by providing structured learning with real-time feedback.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100FF1-158F-6F6E-3F55-CA082FF626FB}"/>
              </a:ext>
            </a:extLst>
          </p:cNvPr>
          <p:cNvSpPr txBox="1"/>
          <p:nvPr/>
        </p:nvSpPr>
        <p:spPr>
          <a:xfrm>
            <a:off x="904568" y="1769806"/>
            <a:ext cx="61451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2844506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SSE-Computer Science and Engineering">
            <a:extLst>
              <a:ext uri="{FF2B5EF4-FFF2-40B4-BE49-F238E27FC236}">
                <a16:creationId xmlns:a16="http://schemas.microsoft.com/office/drawing/2014/main" id="{C4BF748E-AB93-540D-6192-E786BEF351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79" y="0"/>
            <a:ext cx="12007969" cy="1466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22F11F4-009D-4092-F162-1444AB0819DC}"/>
              </a:ext>
            </a:extLst>
          </p:cNvPr>
          <p:cNvSpPr txBox="1"/>
          <p:nvPr/>
        </p:nvSpPr>
        <p:spPr>
          <a:xfrm>
            <a:off x="382347" y="2012899"/>
            <a:ext cx="12807352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Interactive Query Handling in Compilers</a:t>
            </a:r>
          </a:p>
          <a:p>
            <a:pPr>
              <a:lnSpc>
                <a:spcPct val="150000"/>
              </a:lnSpc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Real-Time Syntax &amp; Semantic Checking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Detects syntax and semantic errors as the user types, offering immediate suggestions for corrections.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Auto-Completion &amp; Code Suggestions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Provides smart code completion for keywords, functions, and variable names.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Interactive Debugging Support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Allows users to query variable values, function outputs, and execution flow while writing code.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 Explanation &amp; Suggested Fixes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Instead of generic error messages, the compiler provides detailed explanations with example corrections.</a:t>
            </a:r>
          </a:p>
          <a:p>
            <a:endParaRPr lang="en-US" sz="2000" dirty="0"/>
          </a:p>
          <a:p>
            <a:pPr>
              <a:lnSpc>
                <a:spcPct val="150000"/>
              </a:lnSpc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3076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6E1C6B0-E43C-CFC5-A504-E20ECDBC6850}"/>
              </a:ext>
            </a:extLst>
          </p:cNvPr>
          <p:cNvSpPr txBox="1"/>
          <p:nvPr/>
        </p:nvSpPr>
        <p:spPr>
          <a:xfrm>
            <a:off x="5594555" y="2974258"/>
            <a:ext cx="958645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853AF8-E496-DD86-A9BB-2D03A8E62AE7}"/>
              </a:ext>
            </a:extLst>
          </p:cNvPr>
          <p:cNvSpPr txBox="1"/>
          <p:nvPr/>
        </p:nvSpPr>
        <p:spPr>
          <a:xfrm>
            <a:off x="645602" y="1810757"/>
            <a:ext cx="10297702" cy="4975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340" marR="0" algn="just">
              <a:lnSpc>
                <a:spcPct val="150000"/>
              </a:lnSpc>
              <a:spcBef>
                <a:spcPts val="1200"/>
              </a:spcBef>
              <a:spcAft>
                <a:spcPts val="800"/>
              </a:spcAft>
              <a:buNone/>
            </a:pPr>
            <a:r>
              <a:rPr lang="en-IN" sz="2400" b="1" kern="100" spc="-1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References</a:t>
            </a:r>
            <a:endParaRPr lang="en-IN" sz="2400" b="1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1200"/>
              </a:spcBef>
              <a:buSzPts val="1000"/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IN" sz="2000" b="1" kern="100" spc="-1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Aho, A. V., Lam, M. S., Sethi, R., &amp; Ullman, J. D.</a:t>
            </a:r>
            <a:r>
              <a:rPr lang="en-IN" sz="2000" kern="100" spc="-1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(2006). </a:t>
            </a:r>
            <a:r>
              <a:rPr lang="en-IN" sz="2000" i="1" kern="100" spc="-1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Compilers: Principles, Techniques, and Tools (2nd Edition)</a:t>
            </a:r>
            <a:r>
              <a:rPr lang="en-IN" sz="2000" kern="100" spc="-1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Addison-Wesley.</a:t>
            </a:r>
            <a:endParaRPr lang="en-IN" sz="20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buSzPts val="1000"/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IN" sz="2000" b="1" kern="100" spc="-1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LLVM Developer Documentation</a:t>
            </a:r>
            <a:r>
              <a:rPr lang="en-IN" sz="2000" kern="100" spc="-1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(2025). Available at: </a:t>
            </a:r>
            <a:r>
              <a:rPr lang="en-IN" sz="2000" u="sng" kern="100" spc="-10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https://llvm.org/docs/</a:t>
            </a:r>
            <a:r>
              <a:rPr lang="en-IN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342900" marR="0" lvl="0" indent="-342900" algn="just">
              <a:lnSpc>
                <a:spcPct val="150000"/>
              </a:lnSpc>
              <a:buSzPts val="1000"/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IN" sz="2000" b="1" kern="100" spc="-1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ISO/IEC 9899:2018</a:t>
            </a:r>
            <a:r>
              <a:rPr lang="en-IN" sz="2000" kern="100" spc="-1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International Standard for C Programming Language.</a:t>
            </a:r>
            <a:endParaRPr lang="en-IN" sz="20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buSzPts val="1000"/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IN" sz="2000" b="1" kern="100" spc="-1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IEEE 754-2019</a:t>
            </a:r>
            <a:r>
              <a:rPr lang="en-IN" sz="2000" kern="100" spc="-1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Standard for Floating-Point Arithmetic.</a:t>
            </a:r>
            <a:endParaRPr lang="en-IN" sz="20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buSzPts val="1000"/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IN" sz="2000" b="1" kern="100" spc="-1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Fraser, C. W., &amp; Hanson, D. R.</a:t>
            </a:r>
            <a:r>
              <a:rPr lang="en-IN" sz="2000" kern="100" spc="-1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(1995). </a:t>
            </a:r>
            <a:r>
              <a:rPr lang="en-IN" sz="2000" i="1" kern="100" spc="-1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Retargetable C Compiler: Design and Implementation</a:t>
            </a:r>
            <a:r>
              <a:rPr lang="en-IN" sz="2000" kern="100" spc="-1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Addison-Wesley.</a:t>
            </a:r>
            <a:endParaRPr lang="en-IN" sz="20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IN" sz="2000" b="1" kern="100" spc="-1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TinyCC</a:t>
            </a:r>
            <a:r>
              <a:rPr lang="en-IN" sz="2000" b="1" kern="100" spc="-1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(TCC) Documentation</a:t>
            </a:r>
            <a:r>
              <a:rPr lang="en-IN" sz="2000" kern="100" spc="-1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Available at: </a:t>
            </a:r>
            <a:r>
              <a:rPr lang="en-IN" sz="2000" u="sng" kern="100" spc="-10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https://bellard.org/tcc/</a:t>
            </a:r>
            <a:endParaRPr lang="en-IN" sz="20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4" name="Picture 2" descr="SSE-Computer Science and Engineering">
            <a:extLst>
              <a:ext uri="{FF2B5EF4-FFF2-40B4-BE49-F238E27FC236}">
                <a16:creationId xmlns:a16="http://schemas.microsoft.com/office/drawing/2014/main" id="{8629D31A-2BB1-A248-3459-5A9D1C17FE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79" y="0"/>
            <a:ext cx="12007969" cy="1466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88985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752541B-E106-FE07-9D76-74064670D4FB}"/>
              </a:ext>
            </a:extLst>
          </p:cNvPr>
          <p:cNvSpPr txBox="1"/>
          <p:nvPr/>
        </p:nvSpPr>
        <p:spPr>
          <a:xfrm>
            <a:off x="4589252" y="2659559"/>
            <a:ext cx="910374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6000" dirty="0"/>
              <a:t>Thank You!</a:t>
            </a:r>
          </a:p>
        </p:txBody>
      </p:sp>
      <p:pic>
        <p:nvPicPr>
          <p:cNvPr id="4" name="Picture 2" descr="SSE-Computer Science and Engineering">
            <a:extLst>
              <a:ext uri="{FF2B5EF4-FFF2-40B4-BE49-F238E27FC236}">
                <a16:creationId xmlns:a16="http://schemas.microsoft.com/office/drawing/2014/main" id="{BDA7BBD6-ECB0-D029-68A3-40E7FDB61E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64" y="40257"/>
            <a:ext cx="12007969" cy="1285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4895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SSE-Computer Science and Engineering">
            <a:extLst>
              <a:ext uri="{FF2B5EF4-FFF2-40B4-BE49-F238E27FC236}">
                <a16:creationId xmlns:a16="http://schemas.microsoft.com/office/drawing/2014/main" id="{2E1D789B-6426-9A03-0D2E-CA5B67AE69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13" y="28755"/>
            <a:ext cx="12007969" cy="1285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476D5AB-751B-2399-4B01-7DA3B95D314F}"/>
              </a:ext>
            </a:extLst>
          </p:cNvPr>
          <p:cNvSpPr txBox="1"/>
          <p:nvPr/>
        </p:nvSpPr>
        <p:spPr>
          <a:xfrm>
            <a:off x="253227" y="3293405"/>
            <a:ext cx="11938773" cy="35358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Optima" pitchFamily="34" charset="-122"/>
                <a:cs typeface="Times New Roman" panose="02020603050405020304" pitchFamily="18" charset="0"/>
              </a:rPr>
              <a:t>Tiny Language is a simplified programming language designed for educational purposes.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Optima" pitchFamily="34" charset="-122"/>
                <a:cs typeface="Times New Roman" panose="02020603050405020304" pitchFamily="18" charset="0"/>
              </a:rPr>
              <a:t>It focuses on basic programming concepts to help beginners learn.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Educational Focus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– Designed to help beginners understand core programming concepts like variables, loops, and conditionals,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Optima" pitchFamily="34" charset="-122"/>
                <a:cs typeface="Times New Roman" panose="02020603050405020304" pitchFamily="18" charset="0"/>
              </a:rPr>
              <a:t> arithmetic, control structures, and variable assignments.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Compiler Features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– Implements 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lexical analysis, parsing, semantic checking, and code generation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 structured learning. 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Interactive Learning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– Provides real-time error detection, debugging support, and an easy-to-use interface for students. 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47B34B-87B4-D47B-E934-E930777D0F5E}"/>
              </a:ext>
            </a:extLst>
          </p:cNvPr>
          <p:cNvSpPr txBox="1"/>
          <p:nvPr/>
        </p:nvSpPr>
        <p:spPr>
          <a:xfrm>
            <a:off x="383458" y="2046692"/>
            <a:ext cx="39427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1586515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SSE-Computer Science and Engineering">
            <a:extLst>
              <a:ext uri="{FF2B5EF4-FFF2-40B4-BE49-F238E27FC236}">
                <a16:creationId xmlns:a16="http://schemas.microsoft.com/office/drawing/2014/main" id="{E304E4EC-A849-F3BB-9BF3-CC6BB7DF90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07" y="195533"/>
            <a:ext cx="12007969" cy="1285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D14B6F2-D41E-86A7-E0FB-9C99B6A7706A}"/>
              </a:ext>
            </a:extLst>
          </p:cNvPr>
          <p:cNvSpPr txBox="1"/>
          <p:nvPr/>
        </p:nvSpPr>
        <p:spPr>
          <a:xfrm>
            <a:off x="214083" y="2112920"/>
            <a:ext cx="12105735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 OF THE COMPILER</a:t>
            </a:r>
          </a:p>
          <a:p>
            <a:pPr>
              <a:buNone/>
            </a:pP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Optima" pitchFamily="34" charset="-122"/>
                <a:cs typeface="Times New Roman" panose="02020603050405020304" pitchFamily="18" charset="0"/>
              </a:rPr>
              <a:t>The primary goal is to translate Tiny Language code into machine-readable format.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Optima" pitchFamily="34" charset="-122"/>
                <a:cs typeface="Times New Roman" panose="02020603050405020304" pitchFamily="18" charset="0"/>
              </a:rPr>
              <a:t>The compiler should optimize the code for better performance and efficiency.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Optima" pitchFamily="34" charset="-122"/>
                <a:cs typeface="Times New Roman" panose="02020603050405020304" pitchFamily="18" charset="0"/>
              </a:rPr>
              <a:t>User-friendly error messages should be provided to assist in debugging.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>
              <a:solidFill>
                <a:srgbClr val="000000"/>
              </a:solidFill>
              <a:latin typeface="Times New Roman" panose="02020603050405020304" pitchFamily="18" charset="0"/>
              <a:ea typeface="Optima" pitchFamily="34" charset="-122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 Interactive Learning – Implement a real-time execution environment with step-by-step debugging features to help users understand program flow.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4278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SSE-Computer Science and Engineering">
            <a:extLst>
              <a:ext uri="{FF2B5EF4-FFF2-40B4-BE49-F238E27FC236}">
                <a16:creationId xmlns:a16="http://schemas.microsoft.com/office/drawing/2014/main" id="{7CE4A48F-440D-9FBD-C2AC-1D5644ED59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64" y="40257"/>
            <a:ext cx="12007969" cy="1285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851F882-8A82-23C1-9DAC-21AF7B858DA7}"/>
              </a:ext>
            </a:extLst>
          </p:cNvPr>
          <p:cNvSpPr txBox="1"/>
          <p:nvPr/>
        </p:nvSpPr>
        <p:spPr>
          <a:xfrm>
            <a:off x="363793" y="2920594"/>
            <a:ext cx="12094233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Prototyping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Rapid development of algorithms and applications. 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Embedded Systems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Suitable for resource-constrained environments. 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Research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Basis for exploring new programming paradigms. 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Educational Tool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Teaches programming concepts and compiler design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4ED0A4-CF3B-8892-D941-50DD0642F6D0}"/>
              </a:ext>
            </a:extLst>
          </p:cNvPr>
          <p:cNvSpPr txBox="1"/>
          <p:nvPr/>
        </p:nvSpPr>
        <p:spPr>
          <a:xfrm>
            <a:off x="570271" y="2015613"/>
            <a:ext cx="68825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of Tiny Language</a:t>
            </a:r>
          </a:p>
          <a:p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229350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SSE-Computer Science and Engineering">
            <a:extLst>
              <a:ext uri="{FF2B5EF4-FFF2-40B4-BE49-F238E27FC236}">
                <a16:creationId xmlns:a16="http://schemas.microsoft.com/office/drawing/2014/main" id="{F6B3DB19-4240-6242-27D0-E84FCA48E5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64" y="40257"/>
            <a:ext cx="12007969" cy="1201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C11A584-0854-3E44-5AA6-75C3297B7B36}"/>
              </a:ext>
            </a:extLst>
          </p:cNvPr>
          <p:cNvSpPr txBox="1"/>
          <p:nvPr/>
        </p:nvSpPr>
        <p:spPr>
          <a:xfrm>
            <a:off x="0" y="1400261"/>
            <a:ext cx="12007969" cy="48285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 View Existing Models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TinyCC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A small C compiler.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b="1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PicoC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Minimalistic C interpreter for embedded systems. </a:t>
            </a:r>
          </a:p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Features and Limitations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Extremely fast, one-pass compilation.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Limited optimization compared to GCC or Clang. 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Lacks comprehensive debugging tools. 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Not ideal for large-scale or complex applications. 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1402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SSE-Computer Science and Engineering">
            <a:extLst>
              <a:ext uri="{FF2B5EF4-FFF2-40B4-BE49-F238E27FC236}">
                <a16:creationId xmlns:a16="http://schemas.microsoft.com/office/drawing/2014/main" id="{5D1C30AF-0A60-F79E-0102-9E5973FCF5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64" y="40256"/>
            <a:ext cx="12007969" cy="1460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4C026D7-11FD-4240-BC1F-E50F6B7AC15A}"/>
              </a:ext>
            </a:extLst>
          </p:cNvPr>
          <p:cNvSpPr txBox="1"/>
          <p:nvPr/>
        </p:nvSpPr>
        <p:spPr>
          <a:xfrm>
            <a:off x="-5752" y="1736537"/>
            <a:ext cx="12197752" cy="56015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PROS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Lightweight and Simple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Easy to learn, making it ideal for beginners and educational purposes. 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Fast Compilation and Execution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Minimal syntax and lightweight design allow quick processing. 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Clear and Readable Syntax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Simplified structure helps in understanding programming fundamentals. 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Ideal for Teaching and Learning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Focuses on core programming concepts like loops, conditionals, and variables. 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Limited Language Features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Lacks support for advanced programming paradigms such as object-oriented or functional programming.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 Standard Library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Missing built-in functions for file handling, networking, or complex data structures.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Not Suitable for Large Projects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Designed for small-scale programs, making it impractical for real-world applications.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Minimal Optimization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Code generation lacks performance optimizations found in full-fledged compilers.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Basic Error Handling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Provides minimal debugging tools and lacks detailed error messages. 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A08801F-A6DB-8077-5163-B43110973A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51EB03B-899D-82F7-88BB-B6D56D5297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-322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35554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SSE-Computer Science and Engineering">
            <a:extLst>
              <a:ext uri="{FF2B5EF4-FFF2-40B4-BE49-F238E27FC236}">
                <a16:creationId xmlns:a16="http://schemas.microsoft.com/office/drawing/2014/main" id="{8432C638-7AD5-AFCC-86F4-7B13B38EAC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64" y="40257"/>
            <a:ext cx="12007969" cy="1285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20C23B4-BB45-3FCF-368B-60D2DEF9C5BD}"/>
              </a:ext>
            </a:extLst>
          </p:cNvPr>
          <p:cNvSpPr txBox="1"/>
          <p:nvPr/>
        </p:nvSpPr>
        <p:spPr>
          <a:xfrm>
            <a:off x="233748" y="1924217"/>
            <a:ext cx="12192000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Flaws in Existing Models</a:t>
            </a:r>
          </a:p>
          <a:p>
            <a:pPr>
              <a:lnSpc>
                <a:spcPct val="150000"/>
              </a:lnSpc>
              <a:buNone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Limited Language Features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Lack of support for advanced constructs.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Performance Issues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Slow compilation and execution times.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 Experience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Complex installation and inadequate documentation.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Error Handling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Minimal feedback on error</a:t>
            </a:r>
          </a:p>
        </p:txBody>
      </p:sp>
    </p:spTree>
    <p:extLst>
      <p:ext uri="{BB962C8B-B14F-4D97-AF65-F5344CB8AC3E}">
        <p14:creationId xmlns:p14="http://schemas.microsoft.com/office/powerpoint/2010/main" val="29429877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SSE-Computer Science and Engineering">
            <a:extLst>
              <a:ext uri="{FF2B5EF4-FFF2-40B4-BE49-F238E27FC236}">
                <a16:creationId xmlns:a16="http://schemas.microsoft.com/office/drawing/2014/main" id="{3BF18C63-B1D4-AF01-0167-B36913B993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64" y="40257"/>
            <a:ext cx="12007969" cy="1285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FD95442-61BC-8535-CD94-405632B10581}"/>
              </a:ext>
            </a:extLst>
          </p:cNvPr>
          <p:cNvSpPr txBox="1"/>
          <p:nvPr/>
        </p:nvSpPr>
        <p:spPr>
          <a:xfrm>
            <a:off x="469722" y="2782530"/>
            <a:ext cx="11722278" cy="28315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Optima" pitchFamily="34" charset="-122"/>
                <a:cs typeface="Times New Roman" panose="02020603050405020304" pitchFamily="18" charset="0"/>
              </a:rPr>
              <a:t>The compiler consists of multiple phases including lexical analysis, Semantic analysis ,syntax analysis, parsing, intermediate code generation, 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ordia New" panose="020B0304020202020204" pitchFamily="34" charset="-34"/>
              </a:rPr>
              <a:t>Code Optimizer</a:t>
            </a:r>
            <a:r>
              <a:rPr lang="en-IN" kern="100" dirty="0"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,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Target Code Generator</a:t>
            </a:r>
            <a:r>
              <a:rPr lang="en-IN" kern="100" dirty="0"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Optima" pitchFamily="34" charset="-122"/>
                <a:cs typeface="Times New Roman" panose="02020603050405020304" pitchFamily="18" charset="0"/>
              </a:rPr>
              <a:t> and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Peephole Optimizer,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ordia New" panose="020B0304020202020204" pitchFamily="34" charset="-34"/>
              </a:rPr>
              <a:t> Symbol Table Manager and Error Handler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Optima" pitchFamily="34" charset="-122"/>
                <a:cs typeface="Times New Roman" panose="02020603050405020304" pitchFamily="18" charset="0"/>
              </a:rPr>
              <a:t>Each phase has specific responsibilities and transforms the code into a different representation.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Optima" pitchFamily="34" charset="-122"/>
                <a:cs typeface="Times New Roman" panose="02020603050405020304" pitchFamily="18" charset="0"/>
              </a:rPr>
              <a:t>The architecture allows for easier debugging and maintenance of the compiler.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5FF425-9DB6-08A6-B225-0E733745EBEF}"/>
              </a:ext>
            </a:extLst>
          </p:cNvPr>
          <p:cNvSpPr txBox="1"/>
          <p:nvPr/>
        </p:nvSpPr>
        <p:spPr>
          <a:xfrm>
            <a:off x="469722" y="1818967"/>
            <a:ext cx="48079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Optima" pitchFamily="34" charset="-122"/>
                <a:cs typeface="Times New Roman" panose="02020603050405020304" pitchFamily="18" charset="0"/>
              </a:rPr>
              <a:t>Compiler Architecture Overview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9207738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</TotalTime>
  <Words>1712</Words>
  <Application>Microsoft Office PowerPoint</Application>
  <PresentationFormat>Widescreen</PresentationFormat>
  <Paragraphs>226</Paragraphs>
  <Slides>26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Optima</vt:lpstr>
      <vt:lpstr>Arial</vt:lpstr>
      <vt:lpstr>Calibri</vt:lpstr>
      <vt:lpstr>Calibri Light</vt:lpstr>
      <vt:lpstr>Times New Roman</vt:lpstr>
      <vt:lpstr>Wingdings</vt:lpstr>
      <vt:lpstr>Office Theme</vt:lpstr>
      <vt:lpstr>DESIGN A COMPILER FOR TINY LANGUAGE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sai yaswanth</dc:creator>
  <cp:lastModifiedBy>SAMBERAPU AYYAPPA</cp:lastModifiedBy>
  <cp:revision>5</cp:revision>
  <dcterms:created xsi:type="dcterms:W3CDTF">2025-03-19T12:19:23Z</dcterms:created>
  <dcterms:modified xsi:type="dcterms:W3CDTF">2025-03-20T03:48:22Z</dcterms:modified>
</cp:coreProperties>
</file>