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425" r:id="rId1"/>
  </p:sldMasterIdLst>
  <p:notesMasterIdLst>
    <p:notesMasterId r:id="rId12"/>
  </p:notesMasterIdLst>
  <p:sldIdLst>
    <p:sldId id="256" r:id="rId2"/>
    <p:sldId id="269" r:id="rId3"/>
    <p:sldId id="268" r:id="rId4"/>
    <p:sldId id="259" r:id="rId5"/>
    <p:sldId id="260" r:id="rId6"/>
    <p:sldId id="261" r:id="rId7"/>
    <p:sldId id="262" r:id="rId8"/>
    <p:sldId id="263" r:id="rId9"/>
    <p:sldId id="270" r:id="rId10"/>
    <p:sldId id="265" r:id="rId11"/>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422"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1B0F686A-6CF4-4439-8C12-CE4AE94E3F98}" type="datetimeFigureOut">
              <a:rPr lang="en-IN" smtClean="0"/>
              <a:t>12-06-2024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9AA4B2F-1A55-48BF-9CC0-D8ACE9B5C67B}" type="slidenum">
              <a:rPr lang="en-IN" smtClean="0"/>
              <a:t>‹#›</a:t>
            </a:fld>
            <a:endParaRPr lang="en-IN"/>
          </a:p>
        </p:txBody>
      </p:sp>
    </p:spTree>
    <p:extLst>
      <p:ext uri="{BB962C8B-B14F-4D97-AF65-F5344CB8AC3E}">
        <p14:creationId xmlns:p14="http://schemas.microsoft.com/office/powerpoint/2010/main" val="2765050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9AA4B2F-1A55-48BF-9CC0-D8ACE9B5C67B}" type="slidenum">
              <a:rPr lang="en-IN" smtClean="0"/>
              <a:t>9</a:t>
            </a:fld>
            <a:endParaRPr lang="en-IN"/>
          </a:p>
        </p:txBody>
      </p:sp>
    </p:spTree>
    <p:extLst>
      <p:ext uri="{BB962C8B-B14F-4D97-AF65-F5344CB8AC3E}">
        <p14:creationId xmlns:p14="http://schemas.microsoft.com/office/powerpoint/2010/main" val="12098033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D8BD707-D9CF-40AE-B4C6-C98DA3205C09}" type="datetimeFigureOut">
              <a:rPr lang="en-US" smtClean="0"/>
              <a:t>6/12/2024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9891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60481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0844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9093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504010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9477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92038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4181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32573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288009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91332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8394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24191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6/12/2024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2861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6/12/2024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8571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6/12/2024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48547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6416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25213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6/12/2024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36251308"/>
      </p:ext>
    </p:extLst>
  </p:cSld>
  <p:clrMap bg1="lt1" tx1="dk1" bg2="lt2" tx2="dk2" accent1="accent1" accent2="accent2" accent3="accent3" accent4="accent4" accent5="accent5" accent6="accent6" hlink="hlink" folHlink="folHlink"/>
  <p:sldLayoutIdLst>
    <p:sldLayoutId id="2147484426" r:id="rId1"/>
    <p:sldLayoutId id="2147484427" r:id="rId2"/>
    <p:sldLayoutId id="2147484428" r:id="rId3"/>
    <p:sldLayoutId id="2147484429" r:id="rId4"/>
    <p:sldLayoutId id="2147484430" r:id="rId5"/>
    <p:sldLayoutId id="2147484431" r:id="rId6"/>
    <p:sldLayoutId id="2147484432" r:id="rId7"/>
    <p:sldLayoutId id="2147484433" r:id="rId8"/>
    <p:sldLayoutId id="2147484434" r:id="rId9"/>
    <p:sldLayoutId id="2147484435" r:id="rId10"/>
    <p:sldLayoutId id="2147484436" r:id="rId11"/>
    <p:sldLayoutId id="2147484437" r:id="rId12"/>
    <p:sldLayoutId id="2147484438" r:id="rId13"/>
    <p:sldLayoutId id="2147484439" r:id="rId14"/>
    <p:sldLayoutId id="2147484440" r:id="rId15"/>
    <p:sldLayoutId id="2147484441" r:id="rId16"/>
    <p:sldLayoutId id="2147484442" r:id="rId17"/>
    <p:sldLayoutId id="2147484443"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Keystroke_logging"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455164" y="2399463"/>
            <a:ext cx="6603236" cy="509114"/>
          </a:xfrm>
          <a:prstGeom prst="rect">
            <a:avLst/>
          </a:prstGeom>
        </p:spPr>
        <p:txBody>
          <a:bodyPr vert="horz" wrap="square" lIns="0" tIns="16510" rIns="0" bIns="0" rtlCol="0">
            <a:spAutoFit/>
          </a:bodyPr>
          <a:lstStyle/>
          <a:p>
            <a:pPr marL="3213735">
              <a:lnSpc>
                <a:spcPct val="100000"/>
              </a:lnSpc>
              <a:spcBef>
                <a:spcPts val="130"/>
              </a:spcBef>
            </a:pPr>
            <a:r>
              <a:rPr lang="en-US" spc="15" dirty="0"/>
              <a:t>B D S N Ayyappa</a:t>
            </a: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6934200" y="3037205"/>
            <a:ext cx="2057400"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800600" y="1600200"/>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TextBox 7">
            <a:extLst>
              <a:ext uri="{FF2B5EF4-FFF2-40B4-BE49-F238E27FC236}">
                <a16:creationId xmlns:a16="http://schemas.microsoft.com/office/drawing/2014/main" id="{A0BBB139-86F6-91E7-A971-BC0A344241A3}"/>
              </a:ext>
            </a:extLst>
          </p:cNvPr>
          <p:cNvSpPr txBox="1"/>
          <p:nvPr/>
        </p:nvSpPr>
        <p:spPr>
          <a:xfrm>
            <a:off x="1295400" y="2743200"/>
            <a:ext cx="9601200" cy="2862322"/>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rPr>
              <a:t>Successfully implemented a keylogger that captures keystrokes and records them into both text and JSON files.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rPr>
              <a:t>Real-time keylogging with start and stop functionality controlled via a simple GUI.</a:t>
            </a:r>
          </a:p>
          <a:p>
            <a:pPr marL="285750" indent="-285750">
              <a:buFont typeface="Wingdings" panose="05000000000000000000" pitchFamily="2" charset="2"/>
              <a:buChar char="§"/>
            </a:pPr>
            <a:r>
              <a:rPr lang="en-US" sz="1800" dirty="0"/>
              <a:t>The keylogger project demonstrated the capability to effectively capture and log keystrokes in real-time.</a:t>
            </a:r>
          </a:p>
          <a:p>
            <a:pPr marL="285750" indent="-285750">
              <a:buFont typeface="Wingdings" panose="05000000000000000000" pitchFamily="2" charset="2"/>
              <a:buChar char="§"/>
            </a:pPr>
            <a:r>
              <a:rPr lang="en-US" sz="1800" dirty="0"/>
              <a:t>The GUI provided a user-friendly way to control the keylogger, making it accessible and easy to use.</a:t>
            </a:r>
          </a:p>
          <a:p>
            <a:pPr marL="285750" indent="-285750">
              <a:buFont typeface="Wingdings" panose="05000000000000000000" pitchFamily="2" charset="2"/>
              <a:buChar char="§"/>
            </a:pPr>
            <a:r>
              <a:rPr lang="en-US" sz="1800" dirty="0"/>
              <a:t>Emphasized the ethical use of keyloggers and the importance of implementing security measures to protect against malicious use.</a:t>
            </a:r>
            <a:endParaRPr lang="en-IN" sz="18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endParaRPr>
          </a:p>
          <a:p>
            <a:pPr marL="285750" indent="-285750">
              <a:buFont typeface="Wingdings" panose="05000000000000000000" pitchFamily="2" charset="2"/>
              <a:buChar char="§"/>
            </a:pP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1C476-BE02-8258-2647-575A9BEE7C25}"/>
              </a:ext>
            </a:extLst>
          </p:cNvPr>
          <p:cNvSpPr>
            <a:spLocks noGrp="1"/>
          </p:cNvSpPr>
          <p:nvPr>
            <p:ph type="title"/>
          </p:nvPr>
        </p:nvSpPr>
        <p:spPr>
          <a:xfrm>
            <a:off x="1371600" y="1295400"/>
            <a:ext cx="8911687" cy="1280890"/>
          </a:xfrm>
        </p:spPr>
        <p:txBody>
          <a:bodyPr>
            <a:normAutofit/>
          </a:bodyPr>
          <a:lstStyle/>
          <a:p>
            <a:r>
              <a:rPr lang="en-IN" sz="6600" spc="5" dirty="0"/>
              <a:t>Project Title</a:t>
            </a:r>
            <a:endParaRPr lang="en-IN" sz="6600" dirty="0"/>
          </a:p>
        </p:txBody>
      </p:sp>
      <p:sp>
        <p:nvSpPr>
          <p:cNvPr id="4" name="TextBox 3">
            <a:extLst>
              <a:ext uri="{FF2B5EF4-FFF2-40B4-BE49-F238E27FC236}">
                <a16:creationId xmlns:a16="http://schemas.microsoft.com/office/drawing/2014/main" id="{952368AE-CCC2-C26D-DCB5-B5EC67A92495}"/>
              </a:ext>
            </a:extLst>
          </p:cNvPr>
          <p:cNvSpPr txBox="1"/>
          <p:nvPr/>
        </p:nvSpPr>
        <p:spPr>
          <a:xfrm>
            <a:off x="1752600" y="2721114"/>
            <a:ext cx="4419600" cy="707886"/>
          </a:xfrm>
          <a:prstGeom prst="rect">
            <a:avLst/>
          </a:prstGeom>
          <a:noFill/>
        </p:spPr>
        <p:txBody>
          <a:bodyPr wrap="square">
            <a:spAutoFit/>
          </a:bodyPr>
          <a:lstStyle/>
          <a:p>
            <a:pPr marL="571500" indent="-571500">
              <a:buFont typeface="Courier New" panose="02070309020205020404" pitchFamily="49" charset="0"/>
              <a:buChar char="o"/>
            </a:pPr>
            <a:r>
              <a:rPr lang="en-US" sz="4000" dirty="0"/>
              <a:t>KEY LOGGER</a:t>
            </a:r>
          </a:p>
        </p:txBody>
      </p:sp>
    </p:spTree>
    <p:extLst>
      <p:ext uri="{BB962C8B-B14F-4D97-AF65-F5344CB8AC3E}">
        <p14:creationId xmlns:p14="http://schemas.microsoft.com/office/powerpoint/2010/main" val="579815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1A24A-C556-E8D3-1B94-9610FF8B704C}"/>
              </a:ext>
            </a:extLst>
          </p:cNvPr>
          <p:cNvSpPr>
            <a:spLocks noGrp="1"/>
          </p:cNvSpPr>
          <p:nvPr>
            <p:ph type="title"/>
          </p:nvPr>
        </p:nvSpPr>
        <p:spPr>
          <a:xfrm>
            <a:off x="1295400" y="1371600"/>
            <a:ext cx="8911687" cy="1280890"/>
          </a:xfrm>
        </p:spPr>
        <p:txBody>
          <a:bodyPr>
            <a:normAutofit/>
          </a:bodyPr>
          <a:lstStyle/>
          <a:p>
            <a:r>
              <a:rPr lang="en-IN" sz="4000" spc="25" dirty="0"/>
              <a:t>A</a:t>
            </a:r>
            <a:r>
              <a:rPr lang="en-IN" sz="4000" spc="-5" dirty="0"/>
              <a:t>G</a:t>
            </a:r>
            <a:r>
              <a:rPr lang="en-IN" sz="4000" spc="-35" dirty="0"/>
              <a:t>E</a:t>
            </a:r>
            <a:r>
              <a:rPr lang="en-IN" sz="4000" spc="15" dirty="0"/>
              <a:t>N</a:t>
            </a:r>
            <a:r>
              <a:rPr lang="en-IN" sz="4000" dirty="0"/>
              <a:t>DA</a:t>
            </a:r>
          </a:p>
        </p:txBody>
      </p:sp>
      <p:sp>
        <p:nvSpPr>
          <p:cNvPr id="9" name="TextBox 8">
            <a:extLst>
              <a:ext uri="{FF2B5EF4-FFF2-40B4-BE49-F238E27FC236}">
                <a16:creationId xmlns:a16="http://schemas.microsoft.com/office/drawing/2014/main" id="{F5683553-C751-CDFD-F26D-D1630E1A8F55}"/>
              </a:ext>
            </a:extLst>
          </p:cNvPr>
          <p:cNvSpPr txBox="1"/>
          <p:nvPr/>
        </p:nvSpPr>
        <p:spPr>
          <a:xfrm>
            <a:off x="1371600" y="2615286"/>
            <a:ext cx="6400800" cy="2862322"/>
          </a:xfrm>
          <a:prstGeom prst="rect">
            <a:avLst/>
          </a:prstGeom>
          <a:noFill/>
        </p:spPr>
        <p:txBody>
          <a:bodyPr wrap="square">
            <a:spAutoFit/>
          </a:bodyPr>
          <a:lstStyle/>
          <a:p>
            <a:pPr marL="285750" lvl="0" indent="-285750" eaLnBrk="0" fontAlgn="base" hangingPunct="0">
              <a:spcBef>
                <a:spcPct val="0"/>
              </a:spcBef>
              <a:spcAft>
                <a:spcPct val="0"/>
              </a:spcAft>
              <a:buFont typeface="Wingdings" panose="05000000000000000000" pitchFamily="2" charset="2"/>
              <a:buChar char="Ø"/>
            </a:pPr>
            <a:r>
              <a:rPr lang="en-US" altLang="en-US" sz="1800" dirty="0">
                <a:effectLst>
                  <a:outerShdw blurRad="38100" dist="38100" dir="2700000" algn="tl">
                    <a:srgbClr val="000000">
                      <a:alpha val="43137"/>
                    </a:srgbClr>
                  </a:outerShdw>
                </a:effectLst>
              </a:rPr>
              <a:t>Introduction</a:t>
            </a:r>
          </a:p>
          <a:p>
            <a:pPr marL="285750" lvl="0" indent="-285750" eaLnBrk="0" fontAlgn="base" hangingPunct="0">
              <a:spcBef>
                <a:spcPct val="0"/>
              </a:spcBef>
              <a:spcAft>
                <a:spcPct val="0"/>
              </a:spcAft>
              <a:buFont typeface="Wingdings" panose="05000000000000000000" pitchFamily="2" charset="2"/>
              <a:buChar char="Ø"/>
            </a:pPr>
            <a:r>
              <a:rPr lang="en-US" altLang="en-US" sz="1800" dirty="0">
                <a:effectLst>
                  <a:outerShdw blurRad="38100" dist="38100" dir="2700000" algn="tl">
                    <a:srgbClr val="000000">
                      <a:alpha val="43137"/>
                    </a:srgbClr>
                  </a:outerShdw>
                </a:effectLst>
              </a:rPr>
              <a:t>Problem Statement</a:t>
            </a:r>
          </a:p>
          <a:p>
            <a:pPr marL="285750" lvl="0" indent="-285750" eaLnBrk="0" fontAlgn="base" hangingPunct="0">
              <a:spcBef>
                <a:spcPct val="0"/>
              </a:spcBef>
              <a:spcAft>
                <a:spcPct val="0"/>
              </a:spcAft>
              <a:buFont typeface="Wingdings" panose="05000000000000000000" pitchFamily="2" charset="2"/>
              <a:buChar char="Ø"/>
            </a:pPr>
            <a:r>
              <a:rPr lang="en-US" altLang="en-US" sz="1800" dirty="0">
                <a:effectLst>
                  <a:outerShdw blurRad="38100" dist="38100" dir="2700000" algn="tl">
                    <a:srgbClr val="000000">
                      <a:alpha val="43137"/>
                    </a:srgbClr>
                  </a:outerShdw>
                </a:effectLst>
              </a:rPr>
              <a:t>Project Overview</a:t>
            </a:r>
          </a:p>
          <a:p>
            <a:pPr marL="285750" lvl="0" indent="-285750" eaLnBrk="0" fontAlgn="base" hangingPunct="0">
              <a:spcBef>
                <a:spcPct val="0"/>
              </a:spcBef>
              <a:spcAft>
                <a:spcPct val="0"/>
              </a:spcAft>
              <a:buFont typeface="Wingdings" panose="05000000000000000000" pitchFamily="2" charset="2"/>
              <a:buChar char="Ø"/>
            </a:pPr>
            <a:r>
              <a:rPr lang="en-US" altLang="en-US" sz="1800" dirty="0">
                <a:effectLst>
                  <a:outerShdw blurRad="38100" dist="38100" dir="2700000" algn="tl">
                    <a:srgbClr val="000000">
                      <a:alpha val="43137"/>
                    </a:srgbClr>
                  </a:outerShdw>
                </a:effectLst>
              </a:rPr>
              <a:t>End Users</a:t>
            </a:r>
          </a:p>
          <a:p>
            <a:pPr marL="285750" lvl="0" indent="-285750" eaLnBrk="0" fontAlgn="base" hangingPunct="0">
              <a:spcBef>
                <a:spcPct val="0"/>
              </a:spcBef>
              <a:spcAft>
                <a:spcPct val="0"/>
              </a:spcAft>
              <a:buFont typeface="Wingdings" panose="05000000000000000000" pitchFamily="2" charset="2"/>
              <a:buChar char="Ø"/>
            </a:pPr>
            <a:r>
              <a:rPr lang="en-US" altLang="en-US" sz="1800" dirty="0">
                <a:effectLst>
                  <a:outerShdw blurRad="38100" dist="38100" dir="2700000" algn="tl">
                    <a:srgbClr val="000000">
                      <a:alpha val="43137"/>
                    </a:srgbClr>
                  </a:outerShdw>
                </a:effectLst>
              </a:rPr>
              <a:t>Solution and Value Proposition</a:t>
            </a:r>
          </a:p>
          <a:p>
            <a:pPr marL="285750" lvl="0" indent="-285750" eaLnBrk="0" fontAlgn="base" hangingPunct="0">
              <a:spcBef>
                <a:spcPct val="0"/>
              </a:spcBef>
              <a:spcAft>
                <a:spcPct val="0"/>
              </a:spcAft>
              <a:buFont typeface="Wingdings" panose="05000000000000000000" pitchFamily="2" charset="2"/>
              <a:buChar char="Ø"/>
            </a:pPr>
            <a:r>
              <a:rPr lang="en-US" altLang="en-US" sz="1800" dirty="0">
                <a:effectLst>
                  <a:outerShdw blurRad="38100" dist="38100" dir="2700000" algn="tl">
                    <a:srgbClr val="000000">
                      <a:alpha val="43137"/>
                    </a:srgbClr>
                  </a:outerShdw>
                </a:effectLst>
              </a:rPr>
              <a:t>The "Wow" Factor in Our Solution</a:t>
            </a:r>
          </a:p>
          <a:p>
            <a:pPr marL="285750" lvl="0" indent="-285750" eaLnBrk="0" fontAlgn="base" hangingPunct="0">
              <a:spcBef>
                <a:spcPct val="0"/>
              </a:spcBef>
              <a:spcAft>
                <a:spcPct val="0"/>
              </a:spcAft>
              <a:buFont typeface="Wingdings" panose="05000000000000000000" pitchFamily="2" charset="2"/>
              <a:buChar char="Ø"/>
            </a:pPr>
            <a:r>
              <a:rPr lang="en-US" altLang="en-US" sz="1800" dirty="0">
                <a:effectLst>
                  <a:outerShdw blurRad="38100" dist="38100" dir="2700000" algn="tl">
                    <a:srgbClr val="000000">
                      <a:alpha val="43137"/>
                    </a:srgbClr>
                  </a:outerShdw>
                </a:effectLst>
              </a:rPr>
              <a:t>Modelling</a:t>
            </a:r>
          </a:p>
          <a:p>
            <a:pPr marL="285750" lvl="0" indent="-285750" eaLnBrk="0" fontAlgn="base" hangingPunct="0">
              <a:spcBef>
                <a:spcPct val="0"/>
              </a:spcBef>
              <a:spcAft>
                <a:spcPct val="0"/>
              </a:spcAft>
              <a:buFont typeface="Wingdings" panose="05000000000000000000" pitchFamily="2" charset="2"/>
              <a:buChar char="Ø"/>
            </a:pPr>
            <a:r>
              <a:rPr lang="en-US" altLang="en-US" sz="1800" dirty="0">
                <a:effectLst>
                  <a:outerShdw blurRad="38100" dist="38100" dir="2700000" algn="tl">
                    <a:srgbClr val="000000">
                      <a:alpha val="43137"/>
                    </a:srgbClr>
                  </a:outerShdw>
                </a:effectLst>
              </a:rPr>
              <a:t>Results</a:t>
            </a:r>
          </a:p>
          <a:p>
            <a:pPr marL="285750" lvl="0" indent="-285750" eaLnBrk="0" fontAlgn="base" hangingPunct="0">
              <a:spcBef>
                <a:spcPct val="0"/>
              </a:spcBef>
              <a:spcAft>
                <a:spcPct val="0"/>
              </a:spcAft>
              <a:buFont typeface="Wingdings" panose="05000000000000000000" pitchFamily="2" charset="2"/>
              <a:buChar char="Ø"/>
            </a:pPr>
            <a:r>
              <a:rPr lang="en-US" altLang="en-US" sz="1800" dirty="0">
                <a:effectLst>
                  <a:outerShdw blurRad="38100" dist="38100" dir="2700000" algn="tl">
                    <a:srgbClr val="000000">
                      <a:alpha val="43137"/>
                    </a:srgbClr>
                  </a:outerShdw>
                </a:effectLst>
              </a:rPr>
              <a:t>Conclusion and Q&amp;A </a:t>
            </a:r>
          </a:p>
          <a:p>
            <a:pPr marL="285750" indent="-285750">
              <a:buFont typeface="Wingdings" panose="05000000000000000000" pitchFamily="2" charset="2"/>
              <a:buChar char="Ø"/>
            </a:pPr>
            <a:endParaRPr lang="en-I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74897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196147" y="1600200"/>
            <a:ext cx="7157403"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A6AA9BEC-A551-924F-0161-1C9E5855AB0A}"/>
              </a:ext>
            </a:extLst>
          </p:cNvPr>
          <p:cNvSpPr txBox="1"/>
          <p:nvPr/>
        </p:nvSpPr>
        <p:spPr>
          <a:xfrm>
            <a:off x="1295400" y="2508775"/>
            <a:ext cx="9601198" cy="763029"/>
          </a:xfrm>
          <a:prstGeom prst="rect">
            <a:avLst/>
          </a:prstGeom>
          <a:noFill/>
        </p:spPr>
        <p:txBody>
          <a:bodyPr wrap="square">
            <a:spAutoFit/>
          </a:bodyPr>
          <a:lstStyle/>
          <a:p>
            <a:pPr marL="298450" marR="5080" indent="-285750">
              <a:lnSpc>
                <a:spcPct val="125000"/>
              </a:lnSpc>
              <a:spcBef>
                <a:spcPts val="765"/>
              </a:spcBef>
              <a:buFont typeface="Wingdings" panose="05000000000000000000" pitchFamily="2" charset="2"/>
              <a:buChar char="Ø"/>
            </a:pPr>
            <a:r>
              <a:rPr lang="en-US" sz="1800" spc="-106" dirty="0">
                <a:cs typeface="Verdana" panose="020B0604030504040204"/>
              </a:rPr>
              <a:t>Keylogger</a:t>
            </a:r>
            <a:r>
              <a:rPr lang="en-US" sz="1800" spc="-95" dirty="0">
                <a:cs typeface="Verdana" panose="020B0604030504040204"/>
              </a:rPr>
              <a:t>s</a:t>
            </a:r>
            <a:r>
              <a:rPr lang="en-US" sz="1800" spc="-155" dirty="0">
                <a:cs typeface="Verdana" panose="020B0604030504040204"/>
              </a:rPr>
              <a:t> </a:t>
            </a:r>
            <a:r>
              <a:rPr lang="en-US" sz="1800" spc="-114" dirty="0">
                <a:cs typeface="Verdana" panose="020B0604030504040204"/>
              </a:rPr>
              <a:t>pose</a:t>
            </a:r>
            <a:r>
              <a:rPr lang="en-US" sz="1800" spc="-155" dirty="0">
                <a:cs typeface="Verdana" panose="020B0604030504040204"/>
              </a:rPr>
              <a:t> </a:t>
            </a:r>
            <a:r>
              <a:rPr lang="en-US" sz="1800" spc="-135" dirty="0">
                <a:cs typeface="Verdana" panose="020B0604030504040204"/>
              </a:rPr>
              <a:t>a</a:t>
            </a:r>
            <a:r>
              <a:rPr lang="en-US" sz="1800" spc="-150" dirty="0">
                <a:cs typeface="Verdana" panose="020B0604030504040204"/>
              </a:rPr>
              <a:t> </a:t>
            </a:r>
            <a:r>
              <a:rPr lang="en-US" sz="1800" spc="-80" dirty="0">
                <a:cs typeface="Verdana" panose="020B0604030504040204"/>
              </a:rPr>
              <a:t>serious  </a:t>
            </a:r>
            <a:r>
              <a:rPr lang="en-US" sz="1800" spc="-85" dirty="0">
                <a:cs typeface="Verdana" panose="020B0604030504040204"/>
              </a:rPr>
              <a:t>securit</a:t>
            </a:r>
            <a:r>
              <a:rPr lang="en-US" sz="1800" spc="-99" dirty="0">
                <a:cs typeface="Verdana" panose="020B0604030504040204"/>
              </a:rPr>
              <a:t>y</a:t>
            </a:r>
            <a:r>
              <a:rPr lang="en-US" sz="1800" spc="-150" dirty="0">
                <a:cs typeface="Verdana" panose="020B0604030504040204"/>
              </a:rPr>
              <a:t> </a:t>
            </a:r>
            <a:r>
              <a:rPr lang="en-US" sz="1800" spc="-50" dirty="0">
                <a:cs typeface="Verdana" panose="020B0604030504040204"/>
              </a:rPr>
              <a:t>risk</a:t>
            </a:r>
            <a:r>
              <a:rPr lang="en-US" sz="1800" spc="-150" dirty="0">
                <a:cs typeface="Verdana" panose="020B0604030504040204"/>
              </a:rPr>
              <a:t> </a:t>
            </a:r>
            <a:r>
              <a:rPr lang="en-US" sz="1800" spc="-120" dirty="0">
                <a:cs typeface="Verdana" panose="020B0604030504040204"/>
              </a:rPr>
              <a:t>b</a:t>
            </a:r>
            <a:r>
              <a:rPr lang="en-US" sz="1800" spc="-110" dirty="0">
                <a:cs typeface="Verdana" panose="020B0604030504040204"/>
              </a:rPr>
              <a:t>y</a:t>
            </a:r>
            <a:r>
              <a:rPr lang="en-US" sz="1800" spc="-150" dirty="0">
                <a:cs typeface="Verdana" panose="020B0604030504040204"/>
              </a:rPr>
              <a:t> </a:t>
            </a:r>
            <a:r>
              <a:rPr lang="en-US" sz="1800" spc="-95" dirty="0">
                <a:cs typeface="Verdana" panose="020B0604030504040204"/>
              </a:rPr>
              <a:t>secretly  </a:t>
            </a:r>
            <a:r>
              <a:rPr lang="en-US" sz="1800" spc="-75" dirty="0">
                <a:cs typeface="Verdana" panose="020B0604030504040204"/>
              </a:rPr>
              <a:t>recording</a:t>
            </a:r>
            <a:r>
              <a:rPr lang="en-US" sz="1800" spc="-150" dirty="0">
                <a:cs typeface="Verdana" panose="020B0604030504040204"/>
              </a:rPr>
              <a:t> </a:t>
            </a:r>
            <a:r>
              <a:rPr lang="en-US" sz="1800" spc="-135" dirty="0">
                <a:cs typeface="Verdana" panose="020B0604030504040204"/>
              </a:rPr>
              <a:t>a</a:t>
            </a:r>
            <a:r>
              <a:rPr lang="en-US" sz="1800" spc="-150" dirty="0">
                <a:cs typeface="Verdana" panose="020B0604030504040204"/>
              </a:rPr>
              <a:t> </a:t>
            </a:r>
            <a:r>
              <a:rPr lang="en-US" sz="1800" spc="-99" dirty="0">
                <a:cs typeface="Verdana" panose="020B0604030504040204"/>
              </a:rPr>
              <a:t>user's</a:t>
            </a:r>
            <a:r>
              <a:rPr lang="en-US" sz="1800" spc="-155" dirty="0">
                <a:cs typeface="Verdana" panose="020B0604030504040204"/>
              </a:rPr>
              <a:t> </a:t>
            </a:r>
            <a:r>
              <a:rPr lang="en-US" sz="1800" spc="-90" dirty="0">
                <a:cs typeface="Verdana" panose="020B0604030504040204"/>
              </a:rPr>
              <a:t>keyboard  </a:t>
            </a:r>
            <a:r>
              <a:rPr lang="en-US" sz="1800" spc="-66" dirty="0">
                <a:cs typeface="Verdana" panose="020B0604030504040204"/>
              </a:rPr>
              <a:t>input,</a:t>
            </a:r>
            <a:r>
              <a:rPr lang="en-US" sz="1800" spc="-150" dirty="0">
                <a:cs typeface="Verdana" panose="020B0604030504040204"/>
              </a:rPr>
              <a:t> </a:t>
            </a:r>
            <a:r>
              <a:rPr lang="en-US" sz="1800" spc="-70" dirty="0">
                <a:cs typeface="Verdana" panose="020B0604030504040204"/>
              </a:rPr>
              <a:t>potentiall</a:t>
            </a:r>
            <a:r>
              <a:rPr lang="en-US" sz="1800" spc="-85" dirty="0">
                <a:cs typeface="Verdana" panose="020B0604030504040204"/>
              </a:rPr>
              <a:t>y</a:t>
            </a:r>
            <a:r>
              <a:rPr lang="en-US" sz="1800" spc="-155" dirty="0">
                <a:cs typeface="Verdana" panose="020B0604030504040204"/>
              </a:rPr>
              <a:t> </a:t>
            </a:r>
            <a:r>
              <a:rPr lang="en-US" sz="1800" spc="-95" dirty="0">
                <a:cs typeface="Verdana" panose="020B0604030504040204"/>
              </a:rPr>
              <a:t>exposing  </a:t>
            </a:r>
            <a:r>
              <a:rPr lang="en-US" sz="1800" spc="-90" dirty="0">
                <a:cs typeface="Verdana" panose="020B0604030504040204"/>
              </a:rPr>
              <a:t>sensitiv</a:t>
            </a:r>
            <a:r>
              <a:rPr lang="en-US" sz="1800" spc="-106" dirty="0">
                <a:cs typeface="Verdana" panose="020B0604030504040204"/>
              </a:rPr>
              <a:t>e</a:t>
            </a:r>
            <a:r>
              <a:rPr lang="en-US" sz="1800" spc="-150" dirty="0">
                <a:cs typeface="Verdana" panose="020B0604030504040204"/>
              </a:rPr>
              <a:t> </a:t>
            </a:r>
            <a:r>
              <a:rPr lang="en-US" sz="1800" spc="-59" dirty="0">
                <a:cs typeface="Verdana" panose="020B0604030504040204"/>
              </a:rPr>
              <a:t>information</a:t>
            </a:r>
            <a:r>
              <a:rPr lang="en-US" sz="1800" spc="-150" dirty="0">
                <a:cs typeface="Verdana" panose="020B0604030504040204"/>
              </a:rPr>
              <a:t> </a:t>
            </a:r>
            <a:r>
              <a:rPr lang="en-US" sz="1800" spc="-50" dirty="0">
                <a:cs typeface="Verdana" panose="020B0604030504040204"/>
              </a:rPr>
              <a:t>like  </a:t>
            </a:r>
            <a:r>
              <a:rPr lang="en-US" sz="1800" spc="-106" dirty="0">
                <a:cs typeface="Verdana" panose="020B0604030504040204"/>
              </a:rPr>
              <a:t>password</a:t>
            </a:r>
            <a:r>
              <a:rPr lang="en-US" sz="1800" spc="-85" dirty="0">
                <a:cs typeface="Verdana" panose="020B0604030504040204"/>
              </a:rPr>
              <a:t>s</a:t>
            </a:r>
            <a:r>
              <a:rPr lang="en-US" sz="1800" spc="-155" dirty="0">
                <a:cs typeface="Verdana" panose="020B0604030504040204"/>
              </a:rPr>
              <a:t> </a:t>
            </a:r>
            <a:r>
              <a:rPr lang="en-US" sz="1800" spc="-85" dirty="0">
                <a:cs typeface="Verdana" panose="020B0604030504040204"/>
              </a:rPr>
              <a:t>and</a:t>
            </a:r>
            <a:r>
              <a:rPr lang="en-US" sz="1800" spc="-150" dirty="0">
                <a:cs typeface="Verdana" panose="020B0604030504040204"/>
              </a:rPr>
              <a:t> </a:t>
            </a:r>
            <a:r>
              <a:rPr lang="en-US" sz="1800" spc="-55" dirty="0">
                <a:cs typeface="Verdana" panose="020B0604030504040204"/>
              </a:rPr>
              <a:t>financial  </a:t>
            </a:r>
            <a:r>
              <a:rPr lang="en-US" sz="1800" spc="-110" dirty="0">
                <a:cs typeface="Verdana" panose="020B0604030504040204"/>
              </a:rPr>
              <a:t>data.</a:t>
            </a:r>
            <a:endParaRPr lang="en-US" sz="1800" dirty="0">
              <a:cs typeface="Verdana" panose="020B0604030504040204"/>
            </a:endParaRPr>
          </a:p>
        </p:txBody>
      </p:sp>
      <p:sp>
        <p:nvSpPr>
          <p:cNvPr id="13" name="TextBox 12">
            <a:extLst>
              <a:ext uri="{FF2B5EF4-FFF2-40B4-BE49-F238E27FC236}">
                <a16:creationId xmlns:a16="http://schemas.microsoft.com/office/drawing/2014/main" id="{EB71712A-E2E7-4EE4-DDB1-0D09F6328887}"/>
              </a:ext>
            </a:extLst>
          </p:cNvPr>
          <p:cNvSpPr txBox="1"/>
          <p:nvPr/>
        </p:nvSpPr>
        <p:spPr>
          <a:xfrm>
            <a:off x="1295400" y="3304042"/>
            <a:ext cx="9601198" cy="763029"/>
          </a:xfrm>
          <a:prstGeom prst="rect">
            <a:avLst/>
          </a:prstGeom>
          <a:noFill/>
        </p:spPr>
        <p:txBody>
          <a:bodyPr wrap="square">
            <a:spAutoFit/>
          </a:bodyPr>
          <a:lstStyle/>
          <a:p>
            <a:pPr marL="298450" marR="5080" indent="-285750">
              <a:lnSpc>
                <a:spcPct val="125000"/>
              </a:lnSpc>
              <a:spcBef>
                <a:spcPts val="765"/>
              </a:spcBef>
              <a:buFont typeface="Wingdings" panose="05000000000000000000" pitchFamily="2" charset="2"/>
              <a:buChar char="Ø"/>
            </a:pPr>
            <a:r>
              <a:rPr lang="en-US" sz="1800" spc="-59" dirty="0">
                <a:cs typeface="Verdana" panose="020B0604030504040204"/>
              </a:rPr>
              <a:t>Existin</a:t>
            </a:r>
            <a:r>
              <a:rPr lang="en-US" sz="1800" spc="-70" dirty="0">
                <a:cs typeface="Verdana" panose="020B0604030504040204"/>
              </a:rPr>
              <a:t>g</a:t>
            </a:r>
            <a:r>
              <a:rPr lang="en-US" sz="1800" spc="-155" dirty="0">
                <a:cs typeface="Verdana" panose="020B0604030504040204"/>
              </a:rPr>
              <a:t> </a:t>
            </a:r>
            <a:r>
              <a:rPr lang="en-US" sz="1800" spc="-85" dirty="0">
                <a:cs typeface="Verdana" panose="020B0604030504040204"/>
              </a:rPr>
              <a:t>securit</a:t>
            </a:r>
            <a:r>
              <a:rPr lang="en-US" sz="1800" spc="-99" dirty="0">
                <a:cs typeface="Verdana" panose="020B0604030504040204"/>
              </a:rPr>
              <a:t>y</a:t>
            </a:r>
            <a:r>
              <a:rPr lang="en-US" sz="1800" spc="-150" dirty="0">
                <a:cs typeface="Verdana" panose="020B0604030504040204"/>
              </a:rPr>
              <a:t> </a:t>
            </a:r>
            <a:r>
              <a:rPr lang="en-US" sz="1800" spc="-70" dirty="0">
                <a:cs typeface="Verdana" panose="020B0604030504040204"/>
              </a:rPr>
              <a:t>solutions  </a:t>
            </a:r>
            <a:r>
              <a:rPr lang="en-US" sz="1800" spc="-135" dirty="0">
                <a:cs typeface="Verdana" panose="020B0604030504040204"/>
              </a:rPr>
              <a:t>may</a:t>
            </a:r>
            <a:r>
              <a:rPr lang="en-US" sz="1800" spc="-150" dirty="0">
                <a:cs typeface="Verdana" panose="020B0604030504040204"/>
              </a:rPr>
              <a:t> </a:t>
            </a:r>
            <a:r>
              <a:rPr lang="en-US" sz="1800" spc="-75" dirty="0">
                <a:cs typeface="Verdana" panose="020B0604030504040204"/>
              </a:rPr>
              <a:t>not</a:t>
            </a:r>
            <a:r>
              <a:rPr lang="en-US" sz="1800" spc="-150" dirty="0">
                <a:cs typeface="Verdana" panose="020B0604030504040204"/>
              </a:rPr>
              <a:t> </a:t>
            </a:r>
            <a:r>
              <a:rPr lang="en-US" sz="1800" spc="-75" dirty="0">
                <a:cs typeface="Verdana" panose="020B0604030504040204"/>
              </a:rPr>
              <a:t>provide  </a:t>
            </a:r>
            <a:r>
              <a:rPr lang="en-US" sz="1800" spc="-99" dirty="0">
                <a:cs typeface="Verdana" panose="020B0604030504040204"/>
              </a:rPr>
              <a:t>comprehensiv</a:t>
            </a:r>
            <a:r>
              <a:rPr lang="en-US" sz="1800" spc="-95" dirty="0">
                <a:cs typeface="Verdana" panose="020B0604030504040204"/>
              </a:rPr>
              <a:t>e</a:t>
            </a:r>
            <a:r>
              <a:rPr lang="en-US" sz="1800" spc="-150" dirty="0">
                <a:cs typeface="Verdana" panose="020B0604030504040204"/>
              </a:rPr>
              <a:t> </a:t>
            </a:r>
            <a:r>
              <a:rPr lang="en-US" sz="1800" spc="-75" dirty="0">
                <a:cs typeface="Verdana" panose="020B0604030504040204"/>
              </a:rPr>
              <a:t>protection  </a:t>
            </a:r>
            <a:r>
              <a:rPr lang="en-US" sz="1800" spc="-95" dirty="0">
                <a:cs typeface="Verdana" panose="020B0604030504040204"/>
              </a:rPr>
              <a:t>against</a:t>
            </a:r>
            <a:r>
              <a:rPr lang="en-US" sz="1800" spc="-150" dirty="0">
                <a:cs typeface="Verdana" panose="020B0604030504040204"/>
              </a:rPr>
              <a:t> </a:t>
            </a:r>
            <a:r>
              <a:rPr lang="en-US" sz="1800" spc="-80" dirty="0">
                <a:cs typeface="Verdana" panose="020B0604030504040204"/>
              </a:rPr>
              <a:t>sophisticated  </a:t>
            </a:r>
            <a:r>
              <a:rPr lang="en-US" sz="1800" spc="-106" dirty="0">
                <a:cs typeface="Verdana" panose="020B0604030504040204"/>
              </a:rPr>
              <a:t>keylogger</a:t>
            </a:r>
            <a:r>
              <a:rPr lang="en-US" sz="1800" spc="-150" dirty="0">
                <a:cs typeface="Verdana" panose="020B0604030504040204"/>
              </a:rPr>
              <a:t> </a:t>
            </a:r>
            <a:r>
              <a:rPr lang="en-US" sz="1800" spc="-106" dirty="0">
                <a:cs typeface="Verdana" panose="020B0604030504040204"/>
              </a:rPr>
              <a:t>attacks,</a:t>
            </a:r>
            <a:r>
              <a:rPr lang="en-US" sz="1800" spc="-150" dirty="0">
                <a:cs typeface="Verdana" panose="020B0604030504040204"/>
              </a:rPr>
              <a:t> </a:t>
            </a:r>
            <a:r>
              <a:rPr lang="en-US" sz="1800" spc="-85" dirty="0">
                <a:cs typeface="Verdana" panose="020B0604030504040204"/>
              </a:rPr>
              <a:t>leaving  </a:t>
            </a:r>
            <a:r>
              <a:rPr lang="en-US" sz="1800" spc="-106" dirty="0">
                <a:cs typeface="Verdana" panose="020B0604030504040204"/>
              </a:rPr>
              <a:t>user</a:t>
            </a:r>
            <a:r>
              <a:rPr lang="en-US" sz="1800" spc="-99" dirty="0">
                <a:cs typeface="Verdana" panose="020B0604030504040204"/>
              </a:rPr>
              <a:t>s</a:t>
            </a:r>
            <a:r>
              <a:rPr lang="en-US" sz="1800" spc="-155" dirty="0">
                <a:cs typeface="Verdana" panose="020B0604030504040204"/>
              </a:rPr>
              <a:t> </a:t>
            </a:r>
            <a:r>
              <a:rPr lang="en-US" sz="1800" spc="-85" dirty="0">
                <a:cs typeface="Verdana" panose="020B0604030504040204"/>
              </a:rPr>
              <a:t>vulnerable.</a:t>
            </a:r>
            <a:endParaRPr lang="en-US" sz="1800" dirty="0">
              <a:cs typeface="Verdana" panose="020B0604030504040204"/>
            </a:endParaRPr>
          </a:p>
        </p:txBody>
      </p:sp>
      <p:sp>
        <p:nvSpPr>
          <p:cNvPr id="15" name="TextBox 14">
            <a:extLst>
              <a:ext uri="{FF2B5EF4-FFF2-40B4-BE49-F238E27FC236}">
                <a16:creationId xmlns:a16="http://schemas.microsoft.com/office/drawing/2014/main" id="{18067DFE-5735-2560-A707-E436433FEA28}"/>
              </a:ext>
            </a:extLst>
          </p:cNvPr>
          <p:cNvSpPr txBox="1"/>
          <p:nvPr/>
        </p:nvSpPr>
        <p:spPr>
          <a:xfrm>
            <a:off x="1295400" y="4137360"/>
            <a:ext cx="9601198" cy="763029"/>
          </a:xfrm>
          <a:prstGeom prst="rect">
            <a:avLst/>
          </a:prstGeom>
          <a:noFill/>
        </p:spPr>
        <p:txBody>
          <a:bodyPr wrap="square">
            <a:spAutoFit/>
          </a:bodyPr>
          <a:lstStyle/>
          <a:p>
            <a:pPr marL="298450" marR="5080" indent="-285750">
              <a:lnSpc>
                <a:spcPct val="125000"/>
              </a:lnSpc>
              <a:spcBef>
                <a:spcPts val="765"/>
              </a:spcBef>
              <a:buFont typeface="Wingdings" panose="05000000000000000000" pitchFamily="2" charset="2"/>
              <a:buChar char="Ø"/>
            </a:pPr>
            <a:r>
              <a:rPr lang="en-US" sz="1800" spc="-59" dirty="0">
                <a:cs typeface="Verdana" panose="020B0604030504040204"/>
              </a:rPr>
              <a:t>Man</a:t>
            </a:r>
            <a:r>
              <a:rPr lang="en-US" sz="1800" spc="-50" dirty="0">
                <a:cs typeface="Verdana" panose="020B0604030504040204"/>
              </a:rPr>
              <a:t>y</a:t>
            </a:r>
            <a:r>
              <a:rPr lang="en-US" sz="1800" spc="-155" dirty="0">
                <a:cs typeface="Verdana" panose="020B0604030504040204"/>
              </a:rPr>
              <a:t> </a:t>
            </a:r>
            <a:r>
              <a:rPr lang="en-US" sz="1800" spc="-106" dirty="0">
                <a:cs typeface="Verdana" panose="020B0604030504040204"/>
              </a:rPr>
              <a:t>user</a:t>
            </a:r>
            <a:r>
              <a:rPr lang="en-US" sz="1800" spc="-99" dirty="0">
                <a:cs typeface="Verdana" panose="020B0604030504040204"/>
              </a:rPr>
              <a:t>s</a:t>
            </a:r>
            <a:r>
              <a:rPr lang="en-US" sz="1800" spc="-155" dirty="0">
                <a:cs typeface="Verdana" panose="020B0604030504040204"/>
              </a:rPr>
              <a:t> </a:t>
            </a:r>
            <a:r>
              <a:rPr lang="en-US" sz="1800" spc="-106" dirty="0">
                <a:cs typeface="Verdana" panose="020B0604030504040204"/>
              </a:rPr>
              <a:t>are</a:t>
            </a:r>
            <a:r>
              <a:rPr lang="en-US" sz="1800" spc="-150" dirty="0">
                <a:cs typeface="Verdana" panose="020B0604030504040204"/>
              </a:rPr>
              <a:t> </a:t>
            </a:r>
            <a:r>
              <a:rPr lang="en-US" sz="1800" spc="-106" dirty="0">
                <a:cs typeface="Verdana" panose="020B0604030504040204"/>
              </a:rPr>
              <a:t>unawar</a:t>
            </a:r>
            <a:r>
              <a:rPr lang="en-US" sz="1800" spc="-95" dirty="0">
                <a:cs typeface="Verdana" panose="020B0604030504040204"/>
              </a:rPr>
              <a:t>e</a:t>
            </a:r>
            <a:r>
              <a:rPr lang="en-US" sz="1800" spc="-155" dirty="0">
                <a:cs typeface="Verdana" panose="020B0604030504040204"/>
              </a:rPr>
              <a:t> </a:t>
            </a:r>
            <a:r>
              <a:rPr lang="en-US" sz="1800" spc="-66" dirty="0">
                <a:cs typeface="Verdana" panose="020B0604030504040204"/>
              </a:rPr>
              <a:t>of  </a:t>
            </a:r>
            <a:r>
              <a:rPr lang="en-US" sz="1800" spc="-106" dirty="0">
                <a:cs typeface="Verdana" panose="020B0604030504040204"/>
              </a:rPr>
              <a:t>keylogger</a:t>
            </a:r>
            <a:r>
              <a:rPr lang="en-US" sz="1800" spc="-150" dirty="0">
                <a:cs typeface="Verdana" panose="020B0604030504040204"/>
              </a:rPr>
              <a:t> </a:t>
            </a:r>
            <a:r>
              <a:rPr lang="en-US" sz="1800" spc="-95" dirty="0">
                <a:cs typeface="Verdana" panose="020B0604030504040204"/>
              </a:rPr>
              <a:t>threats</a:t>
            </a:r>
            <a:r>
              <a:rPr lang="en-US" sz="1800" spc="-155" dirty="0">
                <a:cs typeface="Verdana" panose="020B0604030504040204"/>
              </a:rPr>
              <a:t> </a:t>
            </a:r>
            <a:r>
              <a:rPr lang="en-US" sz="1800" spc="-75" dirty="0">
                <a:cs typeface="Verdana" panose="020B0604030504040204"/>
              </a:rPr>
              <a:t>o</a:t>
            </a:r>
            <a:r>
              <a:rPr lang="en-US" sz="1800" spc="-50" dirty="0">
                <a:cs typeface="Verdana" panose="020B0604030504040204"/>
              </a:rPr>
              <a:t>r</a:t>
            </a:r>
            <a:r>
              <a:rPr lang="en-US" sz="1800" spc="-150" dirty="0">
                <a:cs typeface="Verdana" panose="020B0604030504040204"/>
              </a:rPr>
              <a:t> </a:t>
            </a:r>
            <a:r>
              <a:rPr lang="en-US" sz="1800" spc="-70" dirty="0">
                <a:cs typeface="Verdana" panose="020B0604030504040204"/>
              </a:rPr>
              <a:t>lack  </a:t>
            </a:r>
            <a:r>
              <a:rPr lang="en-US" sz="1800" spc="-99" dirty="0">
                <a:cs typeface="Verdana" panose="020B0604030504040204"/>
              </a:rPr>
              <a:t>th</a:t>
            </a:r>
            <a:r>
              <a:rPr lang="en-US" sz="1800" spc="-110" dirty="0">
                <a:cs typeface="Verdana" panose="020B0604030504040204"/>
              </a:rPr>
              <a:t>e</a:t>
            </a:r>
            <a:r>
              <a:rPr lang="en-US" sz="1800" spc="-155" dirty="0">
                <a:cs typeface="Verdana" panose="020B0604030504040204"/>
              </a:rPr>
              <a:t> </a:t>
            </a:r>
            <a:r>
              <a:rPr lang="en-US" sz="1800" spc="-95" dirty="0">
                <a:cs typeface="Verdana" panose="020B0604030504040204"/>
              </a:rPr>
              <a:t>knowledge</a:t>
            </a:r>
            <a:r>
              <a:rPr lang="en-US" sz="1800" spc="-150" dirty="0">
                <a:cs typeface="Verdana" panose="020B0604030504040204"/>
              </a:rPr>
              <a:t> </a:t>
            </a:r>
            <a:r>
              <a:rPr lang="en-US" sz="1800" spc="-70" dirty="0">
                <a:cs typeface="Verdana" panose="020B0604030504040204"/>
              </a:rPr>
              <a:t>t</a:t>
            </a:r>
            <a:r>
              <a:rPr lang="en-US" sz="1800" spc="-99" dirty="0">
                <a:cs typeface="Verdana" panose="020B0604030504040204"/>
              </a:rPr>
              <a:t>o</a:t>
            </a:r>
            <a:r>
              <a:rPr lang="en-US" sz="1800" spc="-155" dirty="0">
                <a:cs typeface="Verdana" panose="020B0604030504040204"/>
              </a:rPr>
              <a:t> </a:t>
            </a:r>
            <a:r>
              <a:rPr lang="en-US" sz="1800" spc="-85" dirty="0">
                <a:cs typeface="Verdana" panose="020B0604030504040204"/>
              </a:rPr>
              <a:t>effectively  </a:t>
            </a:r>
            <a:r>
              <a:rPr lang="en-US" sz="1800" spc="-106" dirty="0">
                <a:cs typeface="Verdana" panose="020B0604030504040204"/>
              </a:rPr>
              <a:t>safeguar</a:t>
            </a:r>
            <a:r>
              <a:rPr lang="en-US" sz="1800" spc="-114" dirty="0">
                <a:cs typeface="Verdana" panose="020B0604030504040204"/>
              </a:rPr>
              <a:t>d</a:t>
            </a:r>
            <a:r>
              <a:rPr lang="en-US" sz="1800" spc="-150" dirty="0">
                <a:cs typeface="Verdana" panose="020B0604030504040204"/>
              </a:rPr>
              <a:t> </a:t>
            </a:r>
            <a:r>
              <a:rPr lang="en-US" sz="1800" spc="-66" dirty="0">
                <a:cs typeface="Verdana" panose="020B0604030504040204"/>
              </a:rPr>
              <a:t>thei</a:t>
            </a:r>
            <a:r>
              <a:rPr lang="en-US" sz="1800" spc="-55" dirty="0">
                <a:cs typeface="Verdana" panose="020B0604030504040204"/>
              </a:rPr>
              <a:t>r</a:t>
            </a:r>
            <a:r>
              <a:rPr lang="en-US" sz="1800" spc="-155" dirty="0">
                <a:cs typeface="Verdana" panose="020B0604030504040204"/>
              </a:rPr>
              <a:t> </a:t>
            </a:r>
            <a:r>
              <a:rPr lang="en-US" sz="1800" spc="-106" dirty="0">
                <a:cs typeface="Verdana" panose="020B0604030504040204"/>
              </a:rPr>
              <a:t>device</a:t>
            </a:r>
            <a:r>
              <a:rPr lang="en-US" sz="1800" spc="-99" dirty="0">
                <a:cs typeface="Verdana" panose="020B0604030504040204"/>
              </a:rPr>
              <a:t>s</a:t>
            </a:r>
            <a:r>
              <a:rPr lang="en-US" sz="1800" spc="-155" dirty="0">
                <a:cs typeface="Verdana" panose="020B0604030504040204"/>
              </a:rPr>
              <a:t> </a:t>
            </a:r>
            <a:r>
              <a:rPr lang="en-US" sz="1800" spc="-75" dirty="0">
                <a:cs typeface="Verdana" panose="020B0604030504040204"/>
              </a:rPr>
              <a:t>and  </a:t>
            </a:r>
            <a:r>
              <a:rPr lang="en-US" sz="1800" spc="-59" dirty="0">
                <a:cs typeface="Verdana" panose="020B0604030504040204"/>
              </a:rPr>
              <a:t>onlin</a:t>
            </a:r>
            <a:r>
              <a:rPr lang="en-US" sz="1800" spc="-66" dirty="0">
                <a:cs typeface="Verdana" panose="020B0604030504040204"/>
              </a:rPr>
              <a:t>e</a:t>
            </a:r>
            <a:r>
              <a:rPr lang="en-US" sz="1800" spc="-150" dirty="0">
                <a:cs typeface="Verdana" panose="020B0604030504040204"/>
              </a:rPr>
              <a:t> </a:t>
            </a:r>
            <a:r>
              <a:rPr lang="en-US" sz="1800" spc="-75" dirty="0">
                <a:cs typeface="Verdana" panose="020B0604030504040204"/>
              </a:rPr>
              <a:t>activities.</a:t>
            </a:r>
            <a:endParaRPr lang="en-US" sz="1800" dirty="0">
              <a:cs typeface="Verdana" panose="020B060403050404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857500" y="1752600"/>
            <a:ext cx="581342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A6C32E43-CF7F-28C5-A4F7-3A94E72452AC}"/>
              </a:ext>
            </a:extLst>
          </p:cNvPr>
          <p:cNvSpPr txBox="1"/>
          <p:nvPr/>
        </p:nvSpPr>
        <p:spPr>
          <a:xfrm>
            <a:off x="1371600" y="2794000"/>
            <a:ext cx="9601200" cy="230832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 Objective:</a:t>
            </a:r>
            <a:r>
              <a:rPr kumimoji="0" lang="en-US" altLang="en-US" sz="1800" b="0" i="0" u="none" strike="noStrike" cap="none" normalizeH="0" baseline="0" dirty="0">
                <a:ln>
                  <a:noFill/>
                </a:ln>
                <a:solidFill>
                  <a:schemeClr val="tx1"/>
                </a:solidFill>
                <a:effectLst/>
                <a:latin typeface="+mj-lt"/>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	Develop a comprehensive understanding of keyloggers, their types, how they work, and 		effective security measures to prevent keylogging attacks.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 Scope:</a:t>
            </a:r>
            <a:endParaRPr lang="en-US" altLang="en-US" sz="1800" dirty="0">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	Includes an analysis of hardware and software keyloggers, legal and ethical implications, security 	measures, and best practices. </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908056" y="1828800"/>
            <a:ext cx="5701348"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2E9C872B-B5A0-9018-1FE6-2B0EFCE3F28C}"/>
              </a:ext>
            </a:extLst>
          </p:cNvPr>
          <p:cNvSpPr txBox="1"/>
          <p:nvPr/>
        </p:nvSpPr>
        <p:spPr>
          <a:xfrm>
            <a:off x="1295400" y="2690336"/>
            <a:ext cx="9601198" cy="1323439"/>
          </a:xfrm>
          <a:prstGeom prst="rect">
            <a:avLst/>
          </a:prstGeom>
          <a:noFill/>
        </p:spPr>
        <p:txBody>
          <a:bodyPr wrap="square">
            <a:spAutoFit/>
          </a:bodyPr>
          <a:lstStyle/>
          <a:p>
            <a:pPr marL="342900" indent="-342900">
              <a:buFont typeface="Wingdings" panose="05000000000000000000" pitchFamily="2" charset="2"/>
              <a:buChar char="Ø"/>
            </a:pPr>
            <a:r>
              <a:rPr lang="en-US" sz="2000" b="1" i="0" dirty="0">
                <a:solidFill>
                  <a:srgbClr val="000000"/>
                </a:solidFill>
                <a:effectLst/>
                <a:highlight>
                  <a:srgbClr val="FFFFFF"/>
                </a:highlight>
                <a:cs typeface="Calibri"/>
              </a:rPr>
              <a:t>Keyloggers</a:t>
            </a:r>
            <a:r>
              <a:rPr lang="en-US" sz="2000" b="0" i="0" dirty="0">
                <a:solidFill>
                  <a:srgbClr val="000000"/>
                </a:solidFill>
                <a:effectLst/>
                <a:highlight>
                  <a:srgbClr val="FFFFFF"/>
                </a:highlight>
                <a:cs typeface="Calibri"/>
              </a:rPr>
              <a:t>,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endParaRPr lang="en-IN" sz="2000"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964882" y="1752600"/>
            <a:ext cx="1026223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A8E2632B-3E83-9FE1-BE34-09F6A8B0082E}"/>
              </a:ext>
            </a:extLst>
          </p:cNvPr>
          <p:cNvSpPr txBox="1"/>
          <p:nvPr/>
        </p:nvSpPr>
        <p:spPr>
          <a:xfrm>
            <a:off x="1143000" y="2462646"/>
            <a:ext cx="9829799" cy="1159228"/>
          </a:xfrm>
          <a:prstGeom prst="rect">
            <a:avLst/>
          </a:prstGeom>
          <a:noFill/>
        </p:spPr>
        <p:txBody>
          <a:bodyPr wrap="square">
            <a:spAutoFit/>
          </a:bodyPr>
          <a:lstStyle/>
          <a:p>
            <a:pPr marL="298450" marR="470535" indent="-285750">
              <a:lnSpc>
                <a:spcPct val="106000"/>
              </a:lnSpc>
              <a:spcBef>
                <a:spcPts val="15"/>
              </a:spcBef>
              <a:buFont typeface="Wingdings" panose="05000000000000000000" pitchFamily="2" charset="2"/>
              <a:buChar char="Ø"/>
            </a:pPr>
            <a:r>
              <a:rPr lang="en-US" spc="-95" dirty="0">
                <a:cs typeface="Verdana" panose="020B0604030504040204"/>
              </a:rPr>
              <a:t>Comprehensive  Security</a:t>
            </a:r>
            <a:endParaRPr lang="en-US" dirty="0">
              <a:cs typeface="Verdana" panose="020B0604030504040204"/>
            </a:endParaRPr>
          </a:p>
          <a:p>
            <a:pPr marL="12700" marR="5080">
              <a:lnSpc>
                <a:spcPct val="125000"/>
              </a:lnSpc>
              <a:spcBef>
                <a:spcPts val="765"/>
              </a:spcBef>
            </a:pPr>
            <a:r>
              <a:rPr lang="en-US" spc="-70" dirty="0">
                <a:cs typeface="Verdana" panose="020B0604030504040204"/>
              </a:rPr>
              <a:t>Ou</a:t>
            </a:r>
            <a:r>
              <a:rPr lang="en-US" spc="-40" dirty="0">
                <a:cs typeface="Verdana" panose="020B0604030504040204"/>
              </a:rPr>
              <a:t>r</a:t>
            </a:r>
            <a:r>
              <a:rPr lang="en-US" spc="-150" dirty="0">
                <a:cs typeface="Verdana" panose="020B0604030504040204"/>
              </a:rPr>
              <a:t> </a:t>
            </a:r>
            <a:r>
              <a:rPr lang="en-US" spc="-106" dirty="0">
                <a:cs typeface="Verdana" panose="020B0604030504040204"/>
              </a:rPr>
              <a:t>keylogger</a:t>
            </a:r>
            <a:r>
              <a:rPr lang="en-US" spc="-150" dirty="0">
                <a:cs typeface="Verdana" panose="020B0604030504040204"/>
              </a:rPr>
              <a:t> </a:t>
            </a:r>
            <a:r>
              <a:rPr lang="en-US" spc="-59" dirty="0">
                <a:cs typeface="Verdana" panose="020B0604030504040204"/>
              </a:rPr>
              <a:t>solution  </a:t>
            </a:r>
            <a:r>
              <a:rPr lang="en-US" spc="-85" dirty="0">
                <a:cs typeface="Verdana" panose="020B0604030504040204"/>
              </a:rPr>
              <a:t>provide</a:t>
            </a:r>
            <a:r>
              <a:rPr lang="en-US" spc="-80" dirty="0">
                <a:cs typeface="Verdana" panose="020B0604030504040204"/>
              </a:rPr>
              <a:t>s</a:t>
            </a:r>
            <a:r>
              <a:rPr lang="en-US" spc="-155" dirty="0">
                <a:cs typeface="Verdana" panose="020B0604030504040204"/>
              </a:rPr>
              <a:t> </a:t>
            </a:r>
            <a:r>
              <a:rPr lang="en-US" spc="-95" dirty="0">
                <a:cs typeface="Verdana" panose="020B0604030504040204"/>
              </a:rPr>
              <a:t>comprehensive  </a:t>
            </a:r>
            <a:r>
              <a:rPr lang="en-US" spc="-85" dirty="0">
                <a:cs typeface="Verdana" panose="020B0604030504040204"/>
              </a:rPr>
              <a:t>securit</a:t>
            </a:r>
            <a:r>
              <a:rPr lang="en-US" spc="-99" dirty="0">
                <a:cs typeface="Verdana" panose="020B0604030504040204"/>
              </a:rPr>
              <a:t>y</a:t>
            </a:r>
            <a:r>
              <a:rPr lang="en-US" spc="-150" dirty="0">
                <a:cs typeface="Verdana" panose="020B0604030504040204"/>
              </a:rPr>
              <a:t> </a:t>
            </a:r>
            <a:r>
              <a:rPr lang="en-US" spc="-120" dirty="0">
                <a:cs typeface="Verdana" panose="020B0604030504040204"/>
              </a:rPr>
              <a:t>b</a:t>
            </a:r>
            <a:r>
              <a:rPr lang="en-US" spc="-110" dirty="0">
                <a:cs typeface="Verdana" panose="020B0604030504040204"/>
              </a:rPr>
              <a:t>y</a:t>
            </a:r>
            <a:r>
              <a:rPr lang="en-US" spc="-150" dirty="0">
                <a:cs typeface="Verdana" panose="020B0604030504040204"/>
              </a:rPr>
              <a:t> </a:t>
            </a:r>
            <a:r>
              <a:rPr lang="en-US" spc="-66" dirty="0">
                <a:cs typeface="Verdana" panose="020B0604030504040204"/>
              </a:rPr>
              <a:t>monitoring</a:t>
            </a:r>
            <a:r>
              <a:rPr lang="en-US" spc="-150" dirty="0">
                <a:cs typeface="Verdana" panose="020B0604030504040204"/>
              </a:rPr>
              <a:t> </a:t>
            </a:r>
            <a:r>
              <a:rPr lang="en-US" spc="-35" dirty="0">
                <a:cs typeface="Verdana" panose="020B0604030504040204"/>
              </a:rPr>
              <a:t>all  </a:t>
            </a:r>
            <a:r>
              <a:rPr lang="en-US" spc="-99" dirty="0">
                <a:cs typeface="Verdana" panose="020B0604030504040204"/>
              </a:rPr>
              <a:t>keyboard</a:t>
            </a:r>
            <a:r>
              <a:rPr lang="en-US" spc="-150" dirty="0">
                <a:cs typeface="Verdana" panose="020B0604030504040204"/>
              </a:rPr>
              <a:t> </a:t>
            </a:r>
            <a:r>
              <a:rPr lang="en-US" spc="-66" dirty="0">
                <a:cs typeface="Verdana" panose="020B0604030504040204"/>
              </a:rPr>
              <a:t>input,</a:t>
            </a:r>
            <a:r>
              <a:rPr lang="en-US" spc="-150" dirty="0">
                <a:cs typeface="Verdana" panose="020B0604030504040204"/>
              </a:rPr>
              <a:t> </a:t>
            </a:r>
            <a:r>
              <a:rPr lang="en-US" spc="-90" dirty="0">
                <a:cs typeface="Verdana" panose="020B0604030504040204"/>
              </a:rPr>
              <a:t>detecting  </a:t>
            </a:r>
            <a:r>
              <a:rPr lang="en-US" spc="-80" dirty="0">
                <a:cs typeface="Verdana" panose="020B0604030504040204"/>
              </a:rPr>
              <a:t>suspiciou</a:t>
            </a:r>
            <a:r>
              <a:rPr lang="en-US" spc="-75" dirty="0">
                <a:cs typeface="Verdana" panose="020B0604030504040204"/>
              </a:rPr>
              <a:t>s</a:t>
            </a:r>
            <a:r>
              <a:rPr lang="en-US" spc="-150" dirty="0">
                <a:cs typeface="Verdana" panose="020B0604030504040204"/>
              </a:rPr>
              <a:t> </a:t>
            </a:r>
            <a:r>
              <a:rPr lang="en-US" spc="-80" dirty="0">
                <a:cs typeface="Verdana" panose="020B0604030504040204"/>
              </a:rPr>
              <a:t>activity,</a:t>
            </a:r>
            <a:r>
              <a:rPr lang="en-US" spc="-150" dirty="0">
                <a:cs typeface="Verdana" panose="020B0604030504040204"/>
              </a:rPr>
              <a:t> </a:t>
            </a:r>
            <a:r>
              <a:rPr lang="en-US" spc="-75" dirty="0">
                <a:cs typeface="Verdana" panose="020B0604030504040204"/>
              </a:rPr>
              <a:t>and  </a:t>
            </a:r>
            <a:r>
              <a:rPr lang="en-US" spc="-70" dirty="0">
                <a:cs typeface="Verdana" panose="020B0604030504040204"/>
              </a:rPr>
              <a:t>alerting</a:t>
            </a:r>
            <a:r>
              <a:rPr lang="en-US" spc="-150" dirty="0">
                <a:cs typeface="Verdana" panose="020B0604030504040204"/>
              </a:rPr>
              <a:t> </a:t>
            </a:r>
            <a:r>
              <a:rPr lang="en-US" spc="-106" dirty="0">
                <a:cs typeface="Verdana" panose="020B0604030504040204"/>
              </a:rPr>
              <a:t>user</a:t>
            </a:r>
            <a:r>
              <a:rPr lang="en-US" spc="-99" dirty="0">
                <a:cs typeface="Verdana" panose="020B0604030504040204"/>
              </a:rPr>
              <a:t>s</a:t>
            </a:r>
            <a:r>
              <a:rPr lang="en-US" spc="-155" dirty="0">
                <a:cs typeface="Verdana" panose="020B0604030504040204"/>
              </a:rPr>
              <a:t> </a:t>
            </a:r>
            <a:r>
              <a:rPr lang="en-US" spc="-70" dirty="0">
                <a:cs typeface="Verdana" panose="020B0604030504040204"/>
              </a:rPr>
              <a:t>t</a:t>
            </a:r>
            <a:r>
              <a:rPr lang="en-US" spc="-99" dirty="0">
                <a:cs typeface="Verdana" panose="020B0604030504040204"/>
              </a:rPr>
              <a:t>o</a:t>
            </a:r>
            <a:r>
              <a:rPr lang="en-US" spc="-155" dirty="0">
                <a:cs typeface="Verdana" panose="020B0604030504040204"/>
              </a:rPr>
              <a:t> </a:t>
            </a:r>
            <a:r>
              <a:rPr lang="en-US" spc="-70" dirty="0">
                <a:cs typeface="Verdana" panose="020B0604030504040204"/>
              </a:rPr>
              <a:t>potential  </a:t>
            </a:r>
            <a:r>
              <a:rPr lang="en-US" spc="-99" dirty="0">
                <a:cs typeface="Verdana" panose="020B0604030504040204"/>
              </a:rPr>
              <a:t>threats.</a:t>
            </a:r>
            <a:endParaRPr lang="en-US" dirty="0">
              <a:cs typeface="Verdana" panose="020B0604030504040204"/>
            </a:endParaRPr>
          </a:p>
        </p:txBody>
      </p:sp>
      <p:sp>
        <p:nvSpPr>
          <p:cNvPr id="11" name="object 6">
            <a:extLst>
              <a:ext uri="{FF2B5EF4-FFF2-40B4-BE49-F238E27FC236}">
                <a16:creationId xmlns:a16="http://schemas.microsoft.com/office/drawing/2014/main" id="{D5A1D5D9-FB5D-E080-09B9-58758999F4B4}"/>
              </a:ext>
            </a:extLst>
          </p:cNvPr>
          <p:cNvSpPr txBox="1"/>
          <p:nvPr/>
        </p:nvSpPr>
        <p:spPr>
          <a:xfrm>
            <a:off x="1248509" y="3803103"/>
            <a:ext cx="9753598" cy="962313"/>
          </a:xfrm>
          <a:prstGeom prst="rect">
            <a:avLst/>
          </a:prstGeom>
        </p:spPr>
        <p:txBody>
          <a:bodyPr vert="horz" wrap="square" lIns="0" tIns="17143"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298450" indent="-285750">
              <a:spcBef>
                <a:spcPts val="135"/>
              </a:spcBef>
              <a:buFont typeface="Wingdings" panose="05000000000000000000" pitchFamily="2" charset="2"/>
              <a:buChar char="Ø"/>
            </a:pPr>
            <a:r>
              <a:rPr sz="1600" spc="-80" dirty="0">
                <a:cs typeface="Verdana" panose="020B0604030504040204"/>
              </a:rPr>
              <a:t>Enhance</a:t>
            </a:r>
            <a:r>
              <a:rPr sz="1600" spc="-75" dirty="0">
                <a:cs typeface="Verdana" panose="020B0604030504040204"/>
              </a:rPr>
              <a:t>d</a:t>
            </a:r>
            <a:r>
              <a:rPr sz="1600" spc="-175" dirty="0">
                <a:cs typeface="Verdana" panose="020B0604030504040204"/>
              </a:rPr>
              <a:t> </a:t>
            </a:r>
            <a:r>
              <a:rPr sz="1600" spc="-70" dirty="0">
                <a:cs typeface="Verdana" panose="020B0604030504040204"/>
              </a:rPr>
              <a:t>Privacy</a:t>
            </a:r>
            <a:endParaRPr sz="1600" dirty="0">
              <a:cs typeface="Verdana" panose="020B0604030504040204"/>
            </a:endParaRPr>
          </a:p>
          <a:p>
            <a:pPr marL="12700" marR="5080">
              <a:lnSpc>
                <a:spcPct val="125000"/>
              </a:lnSpc>
              <a:spcBef>
                <a:spcPts val="765"/>
              </a:spcBef>
            </a:pPr>
            <a:r>
              <a:rPr lang="en-IN" sz="1600" spc="-90" dirty="0">
                <a:cs typeface="Verdana" panose="020B0604030504040204"/>
              </a:rPr>
              <a:t>  </a:t>
            </a:r>
            <a:r>
              <a:rPr sz="1600" spc="-90" dirty="0">
                <a:cs typeface="Verdana" panose="020B0604030504040204"/>
              </a:rPr>
              <a:t>By</a:t>
            </a:r>
            <a:r>
              <a:rPr sz="1600" spc="-150" dirty="0">
                <a:cs typeface="Verdana" panose="020B0604030504040204"/>
              </a:rPr>
              <a:t> </a:t>
            </a:r>
            <a:r>
              <a:rPr sz="1600" spc="-85" dirty="0">
                <a:cs typeface="Verdana" panose="020B0604030504040204"/>
              </a:rPr>
              <a:t>loggin</a:t>
            </a:r>
            <a:r>
              <a:rPr sz="1600" spc="-99" dirty="0">
                <a:cs typeface="Verdana" panose="020B0604030504040204"/>
              </a:rPr>
              <a:t>g</a:t>
            </a:r>
            <a:r>
              <a:rPr sz="1600" spc="-150" dirty="0">
                <a:cs typeface="Verdana" panose="020B0604030504040204"/>
              </a:rPr>
              <a:t> </a:t>
            </a:r>
            <a:r>
              <a:rPr sz="1600" spc="-35" dirty="0">
                <a:cs typeface="Verdana" panose="020B0604030504040204"/>
              </a:rPr>
              <a:t>all</a:t>
            </a:r>
            <a:r>
              <a:rPr sz="1600" spc="-150" dirty="0">
                <a:cs typeface="Verdana" panose="020B0604030504040204"/>
              </a:rPr>
              <a:t> </a:t>
            </a:r>
            <a:r>
              <a:rPr sz="1600" spc="-90" dirty="0">
                <a:cs typeface="Verdana" panose="020B0604030504040204"/>
              </a:rPr>
              <a:t>keyboard  </a:t>
            </a:r>
            <a:r>
              <a:rPr sz="1600" spc="-80" dirty="0">
                <a:cs typeface="Verdana" panose="020B0604030504040204"/>
              </a:rPr>
              <a:t>activity,</a:t>
            </a:r>
            <a:r>
              <a:rPr sz="1600" spc="-150" dirty="0">
                <a:cs typeface="Verdana" panose="020B0604030504040204"/>
              </a:rPr>
              <a:t> </a:t>
            </a:r>
            <a:r>
              <a:rPr sz="1600" spc="-80" dirty="0">
                <a:cs typeface="Verdana" panose="020B0604030504040204"/>
              </a:rPr>
              <a:t>ou</a:t>
            </a:r>
            <a:r>
              <a:rPr sz="1600" spc="-50" dirty="0">
                <a:cs typeface="Verdana" panose="020B0604030504040204"/>
              </a:rPr>
              <a:t>r</a:t>
            </a:r>
            <a:r>
              <a:rPr sz="1600" spc="-150" dirty="0">
                <a:cs typeface="Verdana" panose="020B0604030504040204"/>
              </a:rPr>
              <a:t> </a:t>
            </a:r>
            <a:r>
              <a:rPr sz="1600" spc="-75" dirty="0">
                <a:cs typeface="Verdana" panose="020B0604030504040204"/>
              </a:rPr>
              <a:t>too</a:t>
            </a:r>
            <a:r>
              <a:rPr sz="1600" spc="-35" dirty="0">
                <a:cs typeface="Verdana" panose="020B0604030504040204"/>
              </a:rPr>
              <a:t>l</a:t>
            </a:r>
            <a:r>
              <a:rPr sz="1600" spc="-155" dirty="0">
                <a:cs typeface="Verdana" panose="020B0604030504040204"/>
              </a:rPr>
              <a:t> </a:t>
            </a:r>
            <a:r>
              <a:rPr sz="1600" spc="-85" dirty="0">
                <a:cs typeface="Verdana" panose="020B0604030504040204"/>
              </a:rPr>
              <a:t>help</a:t>
            </a:r>
            <a:r>
              <a:rPr sz="1600" spc="-80" dirty="0">
                <a:cs typeface="Verdana" panose="020B0604030504040204"/>
              </a:rPr>
              <a:t>s</a:t>
            </a:r>
            <a:r>
              <a:rPr sz="1600" spc="-150" dirty="0">
                <a:cs typeface="Verdana" panose="020B0604030504040204"/>
              </a:rPr>
              <a:t> </a:t>
            </a:r>
            <a:r>
              <a:rPr sz="1600" spc="-95" dirty="0">
                <a:cs typeface="Verdana" panose="020B0604030504040204"/>
              </a:rPr>
              <a:t>users  </a:t>
            </a:r>
            <a:r>
              <a:rPr sz="1600" spc="-59" dirty="0">
                <a:cs typeface="Verdana" panose="020B0604030504040204"/>
              </a:rPr>
              <a:t>identify</a:t>
            </a:r>
            <a:r>
              <a:rPr sz="1600" spc="-150" dirty="0">
                <a:cs typeface="Verdana" panose="020B0604030504040204"/>
              </a:rPr>
              <a:t> </a:t>
            </a:r>
            <a:r>
              <a:rPr sz="1600" spc="-85" dirty="0">
                <a:cs typeface="Verdana" panose="020B0604030504040204"/>
              </a:rPr>
              <a:t>and</a:t>
            </a:r>
            <a:r>
              <a:rPr sz="1600" spc="-150" dirty="0">
                <a:cs typeface="Verdana" panose="020B0604030504040204"/>
              </a:rPr>
              <a:t> </a:t>
            </a:r>
            <a:r>
              <a:rPr sz="1600" spc="-95" dirty="0">
                <a:cs typeface="Verdana" panose="020B0604030504040204"/>
              </a:rPr>
              <a:t>prevent  </a:t>
            </a:r>
            <a:r>
              <a:rPr sz="1600" spc="-80" dirty="0">
                <a:cs typeface="Verdana" panose="020B0604030504040204"/>
              </a:rPr>
              <a:t>unauthorize</a:t>
            </a:r>
            <a:r>
              <a:rPr sz="1600" spc="-90" dirty="0">
                <a:cs typeface="Verdana" panose="020B0604030504040204"/>
              </a:rPr>
              <a:t>d</a:t>
            </a:r>
            <a:r>
              <a:rPr sz="1600" spc="-155" dirty="0">
                <a:cs typeface="Verdana" panose="020B0604030504040204"/>
              </a:rPr>
              <a:t> </a:t>
            </a:r>
            <a:r>
              <a:rPr sz="1600" spc="-120" dirty="0">
                <a:cs typeface="Verdana" panose="020B0604030504040204"/>
              </a:rPr>
              <a:t>access</a:t>
            </a:r>
            <a:r>
              <a:rPr sz="1600" spc="-150" dirty="0">
                <a:cs typeface="Verdana" panose="020B0604030504040204"/>
              </a:rPr>
              <a:t> </a:t>
            </a:r>
            <a:r>
              <a:rPr sz="1600" spc="-75" dirty="0">
                <a:cs typeface="Verdana" panose="020B0604030504040204"/>
              </a:rPr>
              <a:t>to  </a:t>
            </a:r>
            <a:r>
              <a:rPr sz="1600" spc="-90" dirty="0">
                <a:cs typeface="Verdana" panose="020B0604030504040204"/>
              </a:rPr>
              <a:t>sensitiv</a:t>
            </a:r>
            <a:r>
              <a:rPr sz="1600" spc="-106" dirty="0">
                <a:cs typeface="Verdana" panose="020B0604030504040204"/>
              </a:rPr>
              <a:t>e</a:t>
            </a:r>
            <a:r>
              <a:rPr sz="1600" spc="-150" dirty="0">
                <a:cs typeface="Verdana" panose="020B0604030504040204"/>
              </a:rPr>
              <a:t> </a:t>
            </a:r>
            <a:r>
              <a:rPr sz="1600" spc="-66" dirty="0">
                <a:cs typeface="Verdana" panose="020B0604030504040204"/>
              </a:rPr>
              <a:t>information,  </a:t>
            </a:r>
            <a:r>
              <a:rPr sz="1600" spc="-85" dirty="0">
                <a:cs typeface="Verdana" panose="020B0604030504040204"/>
              </a:rPr>
              <a:t>ensurin</a:t>
            </a:r>
            <a:r>
              <a:rPr sz="1600" spc="-90" dirty="0">
                <a:cs typeface="Verdana" panose="020B0604030504040204"/>
              </a:rPr>
              <a:t>g</a:t>
            </a:r>
            <a:r>
              <a:rPr sz="1600" spc="-155" dirty="0">
                <a:cs typeface="Verdana" panose="020B0604030504040204"/>
              </a:rPr>
              <a:t> </a:t>
            </a:r>
            <a:r>
              <a:rPr sz="1600" spc="-66" dirty="0">
                <a:cs typeface="Verdana" panose="020B0604030504040204"/>
              </a:rPr>
              <a:t>thei</a:t>
            </a:r>
            <a:r>
              <a:rPr sz="1600" spc="-55" dirty="0">
                <a:cs typeface="Verdana" panose="020B0604030504040204"/>
              </a:rPr>
              <a:t>r</a:t>
            </a:r>
            <a:r>
              <a:rPr sz="1600" spc="-155" dirty="0">
                <a:cs typeface="Verdana" panose="020B0604030504040204"/>
              </a:rPr>
              <a:t> </a:t>
            </a:r>
            <a:r>
              <a:rPr lang="en-IN" sz="1600" spc="-155" dirty="0">
                <a:cs typeface="Verdana" panose="020B0604030504040204"/>
              </a:rPr>
              <a:t>   </a:t>
            </a:r>
            <a:r>
              <a:rPr sz="1600" spc="-59" dirty="0">
                <a:cs typeface="Verdana" panose="020B0604030504040204"/>
              </a:rPr>
              <a:t>digita</a:t>
            </a:r>
            <a:r>
              <a:rPr sz="1600" spc="-35" dirty="0">
                <a:cs typeface="Verdana" panose="020B0604030504040204"/>
              </a:rPr>
              <a:t>l</a:t>
            </a:r>
            <a:r>
              <a:rPr sz="1600" spc="-155" dirty="0">
                <a:cs typeface="Verdana" panose="020B0604030504040204"/>
              </a:rPr>
              <a:t> </a:t>
            </a:r>
            <a:r>
              <a:rPr sz="1600" spc="-80" dirty="0">
                <a:cs typeface="Verdana" panose="020B0604030504040204"/>
              </a:rPr>
              <a:t>privacy  </a:t>
            </a:r>
            <a:r>
              <a:rPr sz="1600" spc="-50" dirty="0">
                <a:cs typeface="Verdana" panose="020B0604030504040204"/>
              </a:rPr>
              <a:t>is</a:t>
            </a:r>
            <a:r>
              <a:rPr sz="1600" spc="-150" dirty="0">
                <a:cs typeface="Verdana" panose="020B0604030504040204"/>
              </a:rPr>
              <a:t> </a:t>
            </a:r>
            <a:r>
              <a:rPr sz="1600" spc="-99" dirty="0">
                <a:cs typeface="Verdana" panose="020B0604030504040204"/>
              </a:rPr>
              <a:t>protected.</a:t>
            </a:r>
            <a:endParaRPr sz="1600" dirty="0">
              <a:cs typeface="Verdana" panose="020B0604030504040204"/>
            </a:endParaRPr>
          </a:p>
        </p:txBody>
      </p:sp>
      <p:sp>
        <p:nvSpPr>
          <p:cNvPr id="12" name="object 8">
            <a:extLst>
              <a:ext uri="{FF2B5EF4-FFF2-40B4-BE49-F238E27FC236}">
                <a16:creationId xmlns:a16="http://schemas.microsoft.com/office/drawing/2014/main" id="{D0B4F851-6CB2-2F82-FE1B-C7D5284EA349}"/>
              </a:ext>
            </a:extLst>
          </p:cNvPr>
          <p:cNvSpPr txBox="1"/>
          <p:nvPr/>
        </p:nvSpPr>
        <p:spPr>
          <a:xfrm>
            <a:off x="1219200" y="4910295"/>
            <a:ext cx="9677397" cy="962313"/>
          </a:xfrm>
          <a:prstGeom prst="rect">
            <a:avLst/>
          </a:prstGeom>
        </p:spPr>
        <p:txBody>
          <a:bodyPr vert="horz" wrap="square" lIns="0" tIns="17143"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298450" indent="-285750">
              <a:spcBef>
                <a:spcPts val="135"/>
              </a:spcBef>
              <a:buFont typeface="Wingdings" panose="05000000000000000000" pitchFamily="2" charset="2"/>
              <a:buChar char="Ø"/>
            </a:pPr>
            <a:r>
              <a:rPr sz="1600" spc="-90" dirty="0">
                <a:cs typeface="Verdana" panose="020B0604030504040204"/>
              </a:rPr>
              <a:t>Customizable</a:t>
            </a:r>
            <a:r>
              <a:rPr sz="1600" spc="-175" dirty="0">
                <a:cs typeface="Verdana" panose="020B0604030504040204"/>
              </a:rPr>
              <a:t> </a:t>
            </a:r>
            <a:r>
              <a:rPr sz="1600" spc="-106" dirty="0">
                <a:cs typeface="Verdana" panose="020B0604030504040204"/>
              </a:rPr>
              <a:t>Settings</a:t>
            </a:r>
            <a:endParaRPr sz="1600" dirty="0">
              <a:cs typeface="Verdana" panose="020B0604030504040204"/>
            </a:endParaRPr>
          </a:p>
          <a:p>
            <a:pPr marL="12700" marR="37465">
              <a:lnSpc>
                <a:spcPct val="125000"/>
              </a:lnSpc>
              <a:spcBef>
                <a:spcPts val="765"/>
              </a:spcBef>
            </a:pPr>
            <a:r>
              <a:rPr sz="1600" spc="-70" dirty="0">
                <a:cs typeface="Verdana" panose="020B0604030504040204"/>
              </a:rPr>
              <a:t>Ou</a:t>
            </a:r>
            <a:r>
              <a:rPr sz="1600" spc="-40" dirty="0">
                <a:cs typeface="Verdana" panose="020B0604030504040204"/>
              </a:rPr>
              <a:t>r</a:t>
            </a:r>
            <a:r>
              <a:rPr sz="1600" spc="-150" dirty="0">
                <a:cs typeface="Verdana" panose="020B0604030504040204"/>
              </a:rPr>
              <a:t> </a:t>
            </a:r>
            <a:r>
              <a:rPr sz="1600" spc="-99" dirty="0">
                <a:cs typeface="Verdana" panose="020B0604030504040204"/>
              </a:rPr>
              <a:t>softwar</a:t>
            </a:r>
            <a:r>
              <a:rPr sz="1600" spc="-106" dirty="0">
                <a:cs typeface="Verdana" panose="020B0604030504040204"/>
              </a:rPr>
              <a:t>e</a:t>
            </a:r>
            <a:r>
              <a:rPr sz="1600" spc="-150" dirty="0">
                <a:cs typeface="Verdana" panose="020B0604030504040204"/>
              </a:rPr>
              <a:t> </a:t>
            </a:r>
            <a:r>
              <a:rPr sz="1600" spc="-85" dirty="0">
                <a:cs typeface="Verdana" panose="020B0604030504040204"/>
              </a:rPr>
              <a:t>offers</a:t>
            </a:r>
            <a:r>
              <a:rPr sz="1600" spc="-150" dirty="0">
                <a:cs typeface="Verdana" panose="020B0604030504040204"/>
              </a:rPr>
              <a:t> </a:t>
            </a:r>
            <a:r>
              <a:rPr sz="1600" spc="-66" dirty="0">
                <a:cs typeface="Verdana" panose="020B0604030504040204"/>
              </a:rPr>
              <a:t>flexible  </a:t>
            </a:r>
            <a:r>
              <a:rPr sz="1600" spc="-70" dirty="0">
                <a:cs typeface="Verdana" panose="020B0604030504040204"/>
              </a:rPr>
              <a:t>configuratio</a:t>
            </a:r>
            <a:r>
              <a:rPr sz="1600" spc="-80" dirty="0">
                <a:cs typeface="Verdana" panose="020B0604030504040204"/>
              </a:rPr>
              <a:t>n</a:t>
            </a:r>
            <a:r>
              <a:rPr sz="1600" spc="-150" dirty="0">
                <a:cs typeface="Verdana" panose="020B0604030504040204"/>
              </a:rPr>
              <a:t> </a:t>
            </a:r>
            <a:r>
              <a:rPr sz="1600" spc="-80" dirty="0">
                <a:cs typeface="Verdana" panose="020B0604030504040204"/>
              </a:rPr>
              <a:t>options,  </a:t>
            </a:r>
            <a:r>
              <a:rPr sz="1600" spc="-66" dirty="0">
                <a:cs typeface="Verdana" panose="020B0604030504040204"/>
              </a:rPr>
              <a:t>allowing</a:t>
            </a:r>
            <a:r>
              <a:rPr sz="1600" spc="-150" dirty="0">
                <a:cs typeface="Verdana" panose="020B0604030504040204"/>
              </a:rPr>
              <a:t> </a:t>
            </a:r>
            <a:r>
              <a:rPr sz="1600" spc="-106" dirty="0">
                <a:cs typeface="Verdana" panose="020B0604030504040204"/>
              </a:rPr>
              <a:t>user</a:t>
            </a:r>
            <a:r>
              <a:rPr sz="1600" spc="-99" dirty="0">
                <a:cs typeface="Verdana" panose="020B0604030504040204"/>
              </a:rPr>
              <a:t>s</a:t>
            </a:r>
            <a:r>
              <a:rPr sz="1600" spc="-155" dirty="0">
                <a:cs typeface="Verdana" panose="020B0604030504040204"/>
              </a:rPr>
              <a:t> </a:t>
            </a:r>
            <a:r>
              <a:rPr sz="1600" spc="-70" dirty="0">
                <a:cs typeface="Verdana" panose="020B0604030504040204"/>
              </a:rPr>
              <a:t>t</a:t>
            </a:r>
            <a:r>
              <a:rPr sz="1600" spc="-99" dirty="0">
                <a:cs typeface="Verdana" panose="020B0604030504040204"/>
              </a:rPr>
              <a:t>o</a:t>
            </a:r>
            <a:r>
              <a:rPr sz="1600" spc="-155" dirty="0">
                <a:cs typeface="Verdana" panose="020B0604030504040204"/>
              </a:rPr>
              <a:t> </a:t>
            </a:r>
            <a:r>
              <a:rPr sz="1600" spc="-55" dirty="0">
                <a:cs typeface="Verdana" panose="020B0604030504040204"/>
              </a:rPr>
              <a:t>tailo</a:t>
            </a:r>
            <a:r>
              <a:rPr sz="1600" spc="-50" dirty="0">
                <a:cs typeface="Verdana" panose="020B0604030504040204"/>
              </a:rPr>
              <a:t>r</a:t>
            </a:r>
            <a:r>
              <a:rPr sz="1600" spc="-155" dirty="0">
                <a:cs typeface="Verdana" panose="020B0604030504040204"/>
              </a:rPr>
              <a:t> </a:t>
            </a:r>
            <a:r>
              <a:rPr sz="1600" spc="-90" dirty="0">
                <a:cs typeface="Verdana" panose="020B0604030504040204"/>
              </a:rPr>
              <a:t>the  </a:t>
            </a:r>
            <a:r>
              <a:rPr sz="1600" spc="-66" dirty="0">
                <a:cs typeface="Verdana" panose="020B0604030504040204"/>
              </a:rPr>
              <a:t>monitoring</a:t>
            </a:r>
            <a:r>
              <a:rPr sz="1600" spc="-150" dirty="0">
                <a:cs typeface="Verdana" panose="020B0604030504040204"/>
              </a:rPr>
              <a:t> </a:t>
            </a:r>
            <a:r>
              <a:rPr sz="1600" spc="-85" dirty="0">
                <a:cs typeface="Verdana" panose="020B0604030504040204"/>
              </a:rPr>
              <a:t>and</a:t>
            </a:r>
            <a:r>
              <a:rPr sz="1600" spc="-150" dirty="0">
                <a:cs typeface="Verdana" panose="020B0604030504040204"/>
              </a:rPr>
              <a:t> </a:t>
            </a:r>
            <a:r>
              <a:rPr sz="1600" spc="-66" dirty="0">
                <a:cs typeface="Verdana" panose="020B0604030504040204"/>
              </a:rPr>
              <a:t>alerting  </a:t>
            </a:r>
            <a:r>
              <a:rPr sz="1600" spc="-70" dirty="0">
                <a:cs typeface="Verdana" panose="020B0604030504040204"/>
              </a:rPr>
              <a:t>capabilitie</a:t>
            </a:r>
            <a:r>
              <a:rPr sz="1600" spc="-75" dirty="0">
                <a:cs typeface="Verdana" panose="020B0604030504040204"/>
              </a:rPr>
              <a:t>s</a:t>
            </a:r>
            <a:r>
              <a:rPr sz="1600" spc="-150" dirty="0">
                <a:cs typeface="Verdana" panose="020B0604030504040204"/>
              </a:rPr>
              <a:t> </a:t>
            </a:r>
            <a:r>
              <a:rPr sz="1600" spc="-70" dirty="0">
                <a:cs typeface="Verdana" panose="020B0604030504040204"/>
              </a:rPr>
              <a:t>t</a:t>
            </a:r>
            <a:r>
              <a:rPr sz="1600" spc="-99" dirty="0">
                <a:cs typeface="Verdana" panose="020B0604030504040204"/>
              </a:rPr>
              <a:t>o</a:t>
            </a:r>
            <a:r>
              <a:rPr sz="1600" spc="-155" dirty="0">
                <a:cs typeface="Verdana" panose="020B0604030504040204"/>
              </a:rPr>
              <a:t> </a:t>
            </a:r>
            <a:r>
              <a:rPr sz="1600" spc="-66" dirty="0">
                <a:cs typeface="Verdana" panose="020B0604030504040204"/>
              </a:rPr>
              <a:t>thei</a:t>
            </a:r>
            <a:r>
              <a:rPr sz="1600" spc="-55" dirty="0">
                <a:cs typeface="Verdana" panose="020B0604030504040204"/>
              </a:rPr>
              <a:t>r</a:t>
            </a:r>
            <a:r>
              <a:rPr sz="1600" spc="-155" dirty="0">
                <a:cs typeface="Verdana" panose="020B0604030504040204"/>
              </a:rPr>
              <a:t> </a:t>
            </a:r>
            <a:r>
              <a:rPr sz="1600" spc="-70" dirty="0">
                <a:cs typeface="Verdana" panose="020B0604030504040204"/>
              </a:rPr>
              <a:t>specific  </a:t>
            </a:r>
            <a:r>
              <a:rPr sz="1600" spc="-110" dirty="0">
                <a:cs typeface="Verdana" panose="020B0604030504040204"/>
              </a:rPr>
              <a:t>needs</a:t>
            </a:r>
            <a:r>
              <a:rPr sz="1600" spc="-150" dirty="0">
                <a:cs typeface="Verdana" panose="020B0604030504040204"/>
              </a:rPr>
              <a:t> </a:t>
            </a:r>
            <a:r>
              <a:rPr sz="1600" spc="-85" dirty="0">
                <a:cs typeface="Verdana" panose="020B0604030504040204"/>
              </a:rPr>
              <a:t>and</a:t>
            </a:r>
            <a:r>
              <a:rPr sz="1600" spc="-150" dirty="0">
                <a:cs typeface="Verdana" panose="020B0604030504040204"/>
              </a:rPr>
              <a:t> </a:t>
            </a:r>
            <a:r>
              <a:rPr sz="1600" spc="-106" dirty="0">
                <a:cs typeface="Verdana" panose="020B0604030504040204"/>
              </a:rPr>
              <a:t>preferences.</a:t>
            </a:r>
            <a:endParaRPr sz="1600" dirty="0">
              <a:cs typeface="Verdana" panose="020B060403050404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7" name="object 7"/>
          <p:cNvSpPr txBox="1">
            <a:spLocks noGrp="1"/>
          </p:cNvSpPr>
          <p:nvPr>
            <p:ph type="title"/>
          </p:nvPr>
        </p:nvSpPr>
        <p:spPr>
          <a:xfrm>
            <a:off x="1524000" y="1676400"/>
            <a:ext cx="9067800"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6FB44452-B560-E0BD-36A5-936BD84B7F1E}"/>
              </a:ext>
            </a:extLst>
          </p:cNvPr>
          <p:cNvSpPr txBox="1"/>
          <p:nvPr/>
        </p:nvSpPr>
        <p:spPr>
          <a:xfrm>
            <a:off x="1371600" y="2590800"/>
            <a:ext cx="9372600" cy="2031325"/>
          </a:xfrm>
          <a:prstGeom prst="rect">
            <a:avLst/>
          </a:prstGeom>
          <a:noFill/>
        </p:spPr>
        <p:txBody>
          <a:bodyPr wrap="square">
            <a:spAutoFit/>
          </a:bodyPr>
          <a:lstStyle/>
          <a:p>
            <a:pPr marL="285750" indent="-285750" algn="l">
              <a:buFont typeface="Courier New" panose="02070309020205020404" pitchFamily="49" charset="0"/>
              <a:buChar char="o"/>
            </a:pPr>
            <a:r>
              <a:rPr lang="en-US" sz="1800" b="0" i="0" dirty="0">
                <a:effectLst/>
                <a:cs typeface="Calibri"/>
              </a:rPr>
              <a:t>A </a:t>
            </a:r>
            <a:r>
              <a:rPr lang="en-US" sz="1800" i="0" u="sng" strike="noStrike" dirty="0">
                <a:effectLst/>
                <a:cs typeface="Calibri"/>
                <a:hlinkClick r:id="rId2" tooltip="Keystroke Logging">
                  <a:extLst>
                    <a:ext uri="{A12FA001-AC4F-418D-AE19-62706E023703}">
                      <ahyp:hlinkClr xmlns:ahyp="http://schemas.microsoft.com/office/drawing/2018/hyperlinkcolor" val="tx"/>
                    </a:ext>
                  </a:extLst>
                </a:hlinkClick>
              </a:rPr>
              <a:t>keylogger</a:t>
            </a:r>
            <a:r>
              <a:rPr lang="en-US" sz="1800" b="0" i="0" dirty="0">
                <a:effectLst/>
                <a:cs typeface="Calibri"/>
              </a:rPr>
              <a:t> is a type of surveillance technology used to monitor and record each keystroke typed on a specific computer's keyboard. In this tutorial, you will learn how to write a keylogger in Python.</a:t>
            </a:r>
          </a:p>
          <a:p>
            <a:pPr marL="285750" indent="-285750" algn="l">
              <a:buFont typeface="Courier New" panose="02070309020205020404" pitchFamily="49" charset="0"/>
              <a:buChar char="o"/>
            </a:pPr>
            <a:endParaRPr lang="en-US" sz="1800" b="0" i="0" dirty="0">
              <a:effectLst/>
              <a:cs typeface="Calibri"/>
            </a:endParaRPr>
          </a:p>
          <a:p>
            <a:pPr marL="285750" indent="-285750" algn="l">
              <a:buFont typeface="Courier New" panose="02070309020205020404" pitchFamily="49" charset="0"/>
              <a:buChar char="o"/>
            </a:pPr>
            <a:r>
              <a:rPr lang="en-US" sz="1800" b="0" i="0" dirty="0">
                <a:effectLst/>
                <a:cs typeface="Calibri"/>
              </a:rPr>
              <a:t>This tool has both legitimate and illegitimate uses. Legitimate uses can include monitoring employee productivity, parental control, and troubleshooting computer issues. However, when used unethically by hackers or script kiddies, a keylogger can capture sensitive information like login credentials, credit card numbers, and personal messages.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2981A-24FA-A267-C494-0DD81BF2953F}"/>
              </a:ext>
            </a:extLst>
          </p:cNvPr>
          <p:cNvSpPr>
            <a:spLocks noGrp="1"/>
          </p:cNvSpPr>
          <p:nvPr>
            <p:ph type="title"/>
          </p:nvPr>
        </p:nvSpPr>
        <p:spPr>
          <a:xfrm>
            <a:off x="1295402" y="1447800"/>
            <a:ext cx="9601196" cy="1303867"/>
          </a:xfrm>
        </p:spPr>
        <p:txBody>
          <a:bodyPr>
            <a:normAutofit fontScale="90000"/>
          </a:bodyPr>
          <a:lstStyle/>
          <a:p>
            <a:r>
              <a:rPr lang="en-IN" sz="4400" b="1" spc="15" dirty="0">
                <a:cs typeface="Trebuchet MS"/>
              </a:rPr>
              <a:t>M</a:t>
            </a:r>
            <a:r>
              <a:rPr lang="en-IN" sz="4400" b="1" dirty="0">
                <a:cs typeface="Trebuchet MS"/>
              </a:rPr>
              <a:t>O</a:t>
            </a:r>
            <a:r>
              <a:rPr lang="en-IN" sz="4400" b="1" spc="-15" dirty="0">
                <a:cs typeface="Trebuchet MS"/>
              </a:rPr>
              <a:t>D</a:t>
            </a:r>
            <a:r>
              <a:rPr lang="en-IN" sz="4400" b="1" spc="-35" dirty="0">
                <a:cs typeface="Trebuchet MS"/>
              </a:rPr>
              <a:t>E</a:t>
            </a:r>
            <a:r>
              <a:rPr lang="en-IN" sz="4400" b="1" spc="-30" dirty="0">
                <a:cs typeface="Trebuchet MS"/>
              </a:rPr>
              <a:t>LL</a:t>
            </a:r>
            <a:r>
              <a:rPr lang="en-IN" sz="4400" b="1" spc="-5" dirty="0">
                <a:cs typeface="Trebuchet MS"/>
              </a:rPr>
              <a:t>I</a:t>
            </a:r>
            <a:r>
              <a:rPr lang="en-IN" sz="4400" b="1" spc="30" dirty="0">
                <a:cs typeface="Trebuchet MS"/>
              </a:rPr>
              <a:t>N</a:t>
            </a:r>
            <a:r>
              <a:rPr lang="en-IN" sz="4400" b="1" spc="5" dirty="0">
                <a:cs typeface="Trebuchet MS"/>
              </a:rPr>
              <a:t>G</a:t>
            </a:r>
            <a:br>
              <a:rPr lang="en-IN" sz="4400" dirty="0">
                <a:cs typeface="Trebuchet MS"/>
              </a:rPr>
            </a:br>
            <a:r>
              <a:rPr lang="en-IN" sz="4400" spc="-45" dirty="0">
                <a:cs typeface="Trebuchet MS"/>
              </a:rPr>
              <a:t>Teams</a:t>
            </a:r>
            <a:r>
              <a:rPr lang="en-IN" sz="4400" spc="-15" dirty="0">
                <a:cs typeface="Trebuchet MS"/>
              </a:rPr>
              <a:t> </a:t>
            </a:r>
            <a:r>
              <a:rPr lang="en-IN" sz="4400" spc="10" dirty="0">
                <a:cs typeface="Trebuchet MS"/>
              </a:rPr>
              <a:t>cam</a:t>
            </a:r>
            <a:r>
              <a:rPr lang="en-IN" sz="4400" spc="-105" dirty="0">
                <a:cs typeface="Trebuchet MS"/>
              </a:rPr>
              <a:t> </a:t>
            </a:r>
            <a:r>
              <a:rPr lang="en-IN" sz="4400" spc="-5" dirty="0">
                <a:cs typeface="Trebuchet MS"/>
              </a:rPr>
              <a:t>add</a:t>
            </a:r>
            <a:r>
              <a:rPr lang="en-IN" sz="4400" spc="10" dirty="0">
                <a:cs typeface="Trebuchet MS"/>
              </a:rPr>
              <a:t> </a:t>
            </a:r>
            <a:r>
              <a:rPr lang="en-IN" sz="4400" spc="-5" dirty="0">
                <a:cs typeface="Trebuchet MS"/>
              </a:rPr>
              <a:t>wireframes</a:t>
            </a:r>
            <a:br>
              <a:rPr lang="en-IN" sz="4400" dirty="0">
                <a:cs typeface="Trebuchet MS"/>
              </a:rPr>
            </a:br>
            <a:endParaRPr lang="en-IN" dirty="0"/>
          </a:p>
        </p:txBody>
      </p:sp>
      <p:sp>
        <p:nvSpPr>
          <p:cNvPr id="4" name="TextBox 3">
            <a:extLst>
              <a:ext uri="{FF2B5EF4-FFF2-40B4-BE49-F238E27FC236}">
                <a16:creationId xmlns:a16="http://schemas.microsoft.com/office/drawing/2014/main" id="{209F6F0C-37FE-6840-EDBF-7422A0C38412}"/>
              </a:ext>
            </a:extLst>
          </p:cNvPr>
          <p:cNvSpPr txBox="1"/>
          <p:nvPr/>
        </p:nvSpPr>
        <p:spPr>
          <a:xfrm>
            <a:off x="1298333" y="2751667"/>
            <a:ext cx="9750667" cy="2585323"/>
          </a:xfrm>
          <a:prstGeom prst="rect">
            <a:avLst/>
          </a:prstGeom>
          <a:noFill/>
        </p:spPr>
        <p:txBody>
          <a:bodyPr wrap="square">
            <a:spAutoFit/>
          </a:bodyPr>
          <a:lstStyle/>
          <a:p>
            <a:r>
              <a:rPr lang="en-US" sz="1800" b="0" i="0" dirty="0">
                <a:effectLst/>
                <a:cs typeface="Calibri"/>
              </a:rPr>
              <a:t>Keylogger, a tool intended to record every keystroke made on the machine and offers the attacker the ability to steal large amounts of sensitive information without the permission of the owner of the message. The primary objective of this project is to detect keylogger applications and prevent data loss and sensitive information leakage. This project aims to identify the set of permissions and storage levels owned by each of the applications and hence differentiate applications with proper permissions and keylogger applications that can abuse permissions. The keyloggers are detected using Black-box technique. Black-box approach is based on behavioral characteristics which can be applied to all keyloggers and it does not rely on the structural characteristics of the keylogger. This project aims to develop detection system on mobile phones based on machine learning algorithm to detect keylogger applications.</a:t>
            </a:r>
            <a:endParaRPr lang="en-IN" sz="1800" dirty="0">
              <a:cs typeface="Calibri"/>
            </a:endParaRPr>
          </a:p>
        </p:txBody>
      </p:sp>
    </p:spTree>
    <p:extLst>
      <p:ext uri="{BB962C8B-B14F-4D97-AF65-F5344CB8AC3E}">
        <p14:creationId xmlns:p14="http://schemas.microsoft.com/office/powerpoint/2010/main" val="52422762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40</TotalTime>
  <Words>650</Words>
  <Application>Microsoft Office PowerPoint</Application>
  <PresentationFormat>Widescreen</PresentationFormat>
  <Paragraphs>54</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Courier New</vt:lpstr>
      <vt:lpstr>Garamond</vt:lpstr>
      <vt:lpstr>Trebuchet MS</vt:lpstr>
      <vt:lpstr>Verdana</vt:lpstr>
      <vt:lpstr>Wingdings</vt:lpstr>
      <vt:lpstr>Organic</vt:lpstr>
      <vt:lpstr>B D S N Ayyappa</vt:lpstr>
      <vt:lpstr>Project Title</vt:lpstr>
      <vt:lpstr>AGENDA</vt:lpstr>
      <vt:lpstr>PROBLEM STATEMENT</vt:lpstr>
      <vt:lpstr>PROJECT OVERVIEW</vt:lpstr>
      <vt:lpstr>WHO ARE THE END USERS?</vt:lpstr>
      <vt:lpstr>YOUR SOLUTION AND ITS VALUE PROPOSITION</vt:lpstr>
      <vt:lpstr>THE WOW IN YOUR SOLUTION</vt:lpstr>
      <vt:lpstr>MODELLING Teams cam add wireframes </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ayyappa bhudeti</dc:creator>
  <cp:lastModifiedBy>ayyappa bhudeti</cp:lastModifiedBy>
  <cp:revision>3</cp:revision>
  <dcterms:created xsi:type="dcterms:W3CDTF">2024-06-03T05:48:59Z</dcterms:created>
  <dcterms:modified xsi:type="dcterms:W3CDTF">2024-06-12T09:40:04Z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