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</p:sldMasterIdLst>
  <p:notesMasterIdLst>
    <p:notesMasterId r:id="rId11"/>
  </p:notesMasterIdLst>
  <p:handoutMasterIdLst>
    <p:handoutMasterId r:id="rId12"/>
  </p:handoutMasterIdLst>
  <p:sldIdLst>
    <p:sldId id="400" r:id="rId3"/>
    <p:sldId id="403" r:id="rId4"/>
    <p:sldId id="405" r:id="rId5"/>
    <p:sldId id="406" r:id="rId6"/>
    <p:sldId id="407" r:id="rId7"/>
    <p:sldId id="261" r:id="rId8"/>
    <p:sldId id="262" r:id="rId9"/>
    <p:sldId id="40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898"/>
    <a:srgbClr val="FF1493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3861" autoAdjust="0"/>
  </p:normalViewPr>
  <p:slideViewPr>
    <p:cSldViewPr snapToGrid="0">
      <p:cViewPr varScale="1">
        <p:scale>
          <a:sx n="86" d="100"/>
          <a:sy n="86" d="100"/>
        </p:scale>
        <p:origin x="282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B0CBB4-2F1A-482B-95EC-52F0E94F2B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AE681-0059-4C4B-8262-6DE92F6443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6E9C9-A030-48DC-B12B-A55139B28C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4BDAD-131B-4B29-9B41-A2AD2C288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3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59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78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155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37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294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59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56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30" name="Picture 2" descr="https://lh6.googleusercontent.com/ZMtJmPWJGZOLLJ2NGduiXENl39TfxMcLim5oN2bArQnIuD6bOgsIYh8_K9INfBgWCzhVGMFNnL-qgGOyHYcNT6Hj1IR9Y43cBduqDe9tT4eh11nGpxzkd6kDjjE8Sl0xNozy9UAq-jc">
            <a:extLst>
              <a:ext uri="{FF2B5EF4-FFF2-40B4-BE49-F238E27FC236}">
                <a16:creationId xmlns:a16="http://schemas.microsoft.com/office/drawing/2014/main" id="{BC81B667-A22E-464A-BC35-97796C03E8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467"/>
            <a:ext cx="1981200" cy="6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04D89-1851-44CE-A234-D262C3A5FEA6}"/>
              </a:ext>
            </a:extLst>
          </p:cNvPr>
          <p:cNvSpPr txBox="1"/>
          <p:nvPr userDrawn="1"/>
        </p:nvSpPr>
        <p:spPr>
          <a:xfrm>
            <a:off x="-24937" y="4313074"/>
            <a:ext cx="1218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Instructor: Rex Jones II</a:t>
            </a:r>
          </a:p>
        </p:txBody>
      </p:sp>
      <p:pic>
        <p:nvPicPr>
          <p:cNvPr id="30" name="Picture 2" descr="https://lh6.googleusercontent.com/ZMtJmPWJGZOLLJ2NGduiXENl39TfxMcLim5oN2bArQnIuD6bOgsIYh8_K9INfBgWCzhVGMFNnL-qgGOyHYcNT6Hj1IR9Y43cBduqDe9tT4eh11nGpxzkd6kDjjE8Sl0xNozy9UAq-jc">
            <a:extLst>
              <a:ext uri="{FF2B5EF4-FFF2-40B4-BE49-F238E27FC236}">
                <a16:creationId xmlns:a16="http://schemas.microsoft.com/office/drawing/2014/main" id="{EE020CF5-B363-4F78-BCBA-A3C5F1AD4D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467"/>
            <a:ext cx="1981200" cy="6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Introduction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To TestNG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F026F4-CADA-4B91-B136-A0FEF4C828FD}"/>
              </a:ext>
            </a:extLst>
          </p:cNvPr>
          <p:cNvSpPr txBox="1">
            <a:spLocks/>
          </p:cNvSpPr>
          <p:nvPr/>
        </p:nvSpPr>
        <p:spPr>
          <a:xfrm>
            <a:off x="0" y="72571"/>
            <a:ext cx="12192000" cy="10336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Chapter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0767"/>
            <a:ext cx="8596668" cy="50800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What Is A Test Framework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Why Test Frameworks Are Important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The </a:t>
            </a:r>
            <a:r>
              <a:rPr lang="en-US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xUnit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 Family of Unit Test Frameworks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What Separates TestNG From Other Frameworks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8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What Is A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Test Framework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435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Why Are Test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Frameworks Important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03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xUnit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Family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of Test Frameworks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044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0" y="254832"/>
            <a:ext cx="12192000" cy="12812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eorgia" panose="02040502050405020303" pitchFamily="18" charset="0"/>
              </a:rPr>
              <a:t>xUnit</a:t>
            </a:r>
            <a:r>
              <a:rPr lang="en-US" sz="4000" dirty="0">
                <a:latin typeface="Georgia" panose="02040502050405020303" pitchFamily="18" charset="0"/>
              </a:rPr>
              <a:t> Family</a:t>
            </a:r>
            <a:br>
              <a:rPr lang="en-US" sz="4000" dirty="0">
                <a:latin typeface="Georgia" panose="02040502050405020303" pitchFamily="18" charset="0"/>
              </a:rPr>
            </a:br>
            <a:br>
              <a:rPr lang="en-US" sz="4000" dirty="0">
                <a:latin typeface="Georgia" panose="02040502050405020303" pitchFamily="18" charset="0"/>
              </a:rPr>
            </a:b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608338" y="1777430"/>
            <a:ext cx="4890654" cy="3598134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6813" y="3893335"/>
            <a:ext cx="2122741" cy="6381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6877" y="2012184"/>
            <a:ext cx="2182615" cy="9340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3607" y="2924578"/>
            <a:ext cx="2135885" cy="8913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4342" y="4531530"/>
            <a:ext cx="1394413" cy="7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4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83EF8B9-76B0-417B-B93F-A2E2E0114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" y="0"/>
            <a:ext cx="10404088" cy="122386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Core Functions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of A Test Framework</a:t>
            </a:r>
          </a:p>
        </p:txBody>
      </p:sp>
      <p:sp>
        <p:nvSpPr>
          <p:cNvPr id="2" name="Flowchart: Process 1"/>
          <p:cNvSpPr/>
          <p:nvPr/>
        </p:nvSpPr>
        <p:spPr>
          <a:xfrm>
            <a:off x="4376257" y="1847101"/>
            <a:ext cx="1719743" cy="9314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Test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2931951" y="4002396"/>
            <a:ext cx="2069285" cy="93143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Generate Test Reports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5765409" y="4012860"/>
            <a:ext cx="1719743" cy="93143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Generate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Logs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8249325" y="4002396"/>
            <a:ext cx="1719743" cy="93143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Read &amp; Write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Test Data </a:t>
            </a:r>
          </a:p>
        </p:txBody>
      </p:sp>
      <p:cxnSp>
        <p:nvCxnSpPr>
          <p:cNvPr id="15" name="Elbow Connector 14"/>
          <p:cNvCxnSpPr>
            <a:cxnSpLocks/>
            <a:stCxn id="2" idx="2"/>
          </p:cNvCxnSpPr>
          <p:nvPr/>
        </p:nvCxnSpPr>
        <p:spPr>
          <a:xfrm rot="5400000">
            <a:off x="2660086" y="1426352"/>
            <a:ext cx="1223865" cy="3928222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cxnSpLocks/>
            <a:stCxn id="2" idx="2"/>
            <a:endCxn id="11" idx="0"/>
          </p:cNvCxnSpPr>
          <p:nvPr/>
        </p:nvCxnSpPr>
        <p:spPr>
          <a:xfrm rot="16200000" flipH="1">
            <a:off x="6560731" y="1453929"/>
            <a:ext cx="1223865" cy="3873068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endCxn id="8" idx="0"/>
          </p:cNvCxnSpPr>
          <p:nvPr/>
        </p:nvCxnSpPr>
        <p:spPr>
          <a:xfrm>
            <a:off x="3966593" y="3390463"/>
            <a:ext cx="1" cy="61193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42055" y="3390463"/>
            <a:ext cx="1" cy="61193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99A0DD5-49CD-4C6B-B75C-0017F14525ED}"/>
              </a:ext>
            </a:extLst>
          </p:cNvPr>
          <p:cNvSpPr/>
          <p:nvPr/>
        </p:nvSpPr>
        <p:spPr>
          <a:xfrm>
            <a:off x="273264" y="4012860"/>
            <a:ext cx="2069285" cy="93143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Create &amp; Execute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Test Scripts</a:t>
            </a:r>
          </a:p>
        </p:txBody>
      </p:sp>
    </p:spTree>
    <p:extLst>
      <p:ext uri="{BB962C8B-B14F-4D97-AF65-F5344CB8AC3E}">
        <p14:creationId xmlns:p14="http://schemas.microsoft.com/office/powerpoint/2010/main" val="14771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"/>
    </mc:Choice>
    <mc:Fallback xmlns="">
      <p:transition spd="slow" advTm="40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134598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What Separates 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TestNG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842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67">
        <p15:prstTrans prst="fallOver"/>
      </p:transition>
    </mc:Choice>
    <mc:Fallback xmlns="">
      <p:transition spd="slow" advTm="367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2871</TotalTime>
  <Words>63</Words>
  <Application>Microsoft Office PowerPoint</Application>
  <PresentationFormat>Widescreen</PresentationFormat>
  <Paragraphs>61</Paragraphs>
  <Slides>8</Slides>
  <Notes>8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Georgia</vt:lpstr>
      <vt:lpstr>Wingdings</vt:lpstr>
      <vt:lpstr>Wingdings 3</vt:lpstr>
      <vt:lpstr>Facet</vt:lpstr>
      <vt:lpstr>1_Facet</vt:lpstr>
      <vt:lpstr>PowerPoint Presentation</vt:lpstr>
      <vt:lpstr>Chapter 1</vt:lpstr>
      <vt:lpstr>PowerPoint Presentation</vt:lpstr>
      <vt:lpstr>PowerPoint Presentation</vt:lpstr>
      <vt:lpstr>PowerPoint Presentation</vt:lpstr>
      <vt:lpstr>xUnit Family   </vt:lpstr>
      <vt:lpstr>Core Functions of A Test Framework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746</cp:revision>
  <dcterms:created xsi:type="dcterms:W3CDTF">2016-08-27T11:26:48Z</dcterms:created>
  <dcterms:modified xsi:type="dcterms:W3CDTF">2019-01-19T07:03:34Z</dcterms:modified>
</cp:coreProperties>
</file>