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52"/>
  </p:normalViewPr>
  <p:slideViewPr>
    <p:cSldViewPr snapToGrid="0" snapToObjects="1">
      <p:cViewPr varScale="1">
        <p:scale>
          <a:sx n="63" d="100"/>
          <a:sy n="6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i="1" u="sng">
              <a:solidFill>
                <a:srgbClr val="FF0000"/>
              </a:solidFill>
            </a:endParaRPr>
          </a:p>
        </p:txBody>
      </p:sp>
      <p:sp>
        <p:nvSpPr>
          <p:cNvPr id="305" name="Google Shape;30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i="1" u="sng">
              <a:solidFill>
                <a:srgbClr val="FF0000"/>
              </a:solidFill>
            </a:endParaRPr>
          </a:p>
        </p:txBody>
      </p:sp>
      <p:sp>
        <p:nvSpPr>
          <p:cNvPr id="325" name="Google Shape;32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i="1" u="sng">
              <a:solidFill>
                <a:srgbClr val="FF0000"/>
              </a:solidFill>
            </a:endParaRPr>
          </a:p>
        </p:txBody>
      </p:sp>
      <p:sp>
        <p:nvSpPr>
          <p:cNvPr id="339" name="Google Shape;33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2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45" name="Google Shape;245;p2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7EC0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3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60" name="Google Shape;260;p3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34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77" name="Google Shape;277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5" name="Google Shape;175;p2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6" name="Google Shape;176;p2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7" name="Google Shape;177;p2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78" name="Google Shape;178;p2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79" name="Google Shape;179;p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181" name="Google Shape;181;p2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182" name="Google Shape;182;p2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83" name="Google Shape;183;p2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21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Georgia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eorg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eorgia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eorg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7" name="Google Shape;147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148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" name="Google Shape;149;p1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50" name="Google Shape;150;p1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1" name="Google Shape;151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153" name="Google Shape;153;p1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154" name="Google Shape;154;p1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5" name="Google Shape;155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2" name="Google Shape;162;p18" descr="https://lh6.googleusercontent.com/ZMtJmPWJGZOLLJ2NGduiXENl39TfxMcLim5oN2bArQnIuD6bOgsIYh8_K9INfBgWCzhVGMFNnL-qgGOyHYcNT6Hj1IR9Y43cBduqDe9tT4eh11nGpxzkd6kDjjE8Sl0xNozy9UAq-jc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" y="-8467"/>
            <a:ext cx="1981200" cy="6180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Introduction To </a:t>
            </a:r>
            <a:endParaRPr/>
          </a:p>
          <a:p>
            <a:pPr marL="2286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TestNG Assertions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1" name="Google Shape;301;p37"/>
          <p:cNvSpPr txBox="1"/>
          <p:nvPr/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Chapter </a:t>
            </a:r>
            <a:r>
              <a:rPr lang="en-US" sz="3600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6</a:t>
            </a: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 dirty="0"/>
              <a:t>Chapter 6.1</a:t>
            </a:r>
            <a:endParaRPr dirty="0"/>
          </a:p>
        </p:txBody>
      </p:sp>
      <p:sp>
        <p:nvSpPr>
          <p:cNvPr id="308" name="Google Shape;308;p38"/>
          <p:cNvSpPr txBox="1">
            <a:spLocks noGrp="1"/>
          </p:cNvSpPr>
          <p:nvPr>
            <p:ph type="body" idx="1"/>
          </p:nvPr>
        </p:nvSpPr>
        <p:spPr>
          <a:xfrm>
            <a:off x="677333" y="1320767"/>
            <a:ext cx="8840739" cy="508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TestNG Assertions</a:t>
            </a: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View The TestNG Assertion Methods</a:t>
            </a: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JUnit Assertions and TestNG Assertions</a:t>
            </a: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dirty="0"/>
          </a:p>
        </p:txBody>
      </p:sp>
      <p:pic>
        <p:nvPicPr>
          <p:cNvPr id="309" name="Google Shape;30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What Are TestNG</a:t>
            </a:r>
            <a:endParaRPr/>
          </a:p>
          <a:p>
            <a:pPr marL="2286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Assertions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TestNG Assertions</a:t>
            </a:r>
            <a:endParaRPr/>
          </a:p>
          <a:p>
            <a:pPr marL="2286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Methods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/>
              <a:t>TestNG Assertions</a:t>
            </a:r>
            <a:br>
              <a:rPr lang="en-US"/>
            </a:br>
            <a:r>
              <a:rPr lang="en-US"/>
              <a:t>Methods</a:t>
            </a:r>
            <a:endParaRPr/>
          </a:p>
        </p:txBody>
      </p:sp>
      <p:sp>
        <p:nvSpPr>
          <p:cNvPr id="328" name="Google Shape;328;p41"/>
          <p:cNvSpPr txBox="1">
            <a:spLocks noGrp="1"/>
          </p:cNvSpPr>
          <p:nvPr>
            <p:ph type="body" idx="1"/>
          </p:nvPr>
        </p:nvSpPr>
        <p:spPr>
          <a:xfrm>
            <a:off x="677333" y="1389504"/>
            <a:ext cx="10005907" cy="535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assertTrue – verifies a condition is true</a:t>
            </a:r>
            <a:endParaRPr/>
          </a:p>
          <a:p>
            <a:pPr marL="342900" lvl="0" indent="-220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assertFalse – verifies a condition is false</a:t>
            </a:r>
            <a:endParaRPr/>
          </a:p>
          <a:p>
            <a:pPr marL="342900" lvl="0" indent="-220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assertSame – verifies that 2 objects refer to the same object</a:t>
            </a:r>
            <a:endParaRPr/>
          </a:p>
          <a:p>
            <a:pPr marL="342900" lvl="0" indent="-220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assertNotSame – verifies that 2 objects do not refer to the same object </a:t>
            </a:r>
            <a:endParaRPr/>
          </a:p>
          <a:p>
            <a:pPr marL="342900" lvl="0" indent="-220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assertNotNull – verifies that an object is not null</a:t>
            </a:r>
            <a:endParaRPr/>
          </a:p>
          <a:p>
            <a:pPr marL="342900" lvl="0" indent="-220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assertEquals – verifies that 2 objects are equal</a:t>
            </a:r>
            <a:endParaRPr/>
          </a:p>
          <a:p>
            <a:pPr marL="342900" lvl="0" indent="-3022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40"/>
              <a:buFont typeface="Noto Sans Symbols"/>
              <a:buNone/>
            </a:pPr>
            <a:endParaRPr sz="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/>
          </a:p>
        </p:txBody>
      </p:sp>
      <p:pic>
        <p:nvPicPr>
          <p:cNvPr id="329" name="Google Shape;32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/>
        </p:nvSpPr>
        <p:spPr>
          <a:xfrm>
            <a:off x="0" y="2134598"/>
            <a:ext cx="11195824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JUnit &amp; TestNG</a:t>
            </a:r>
            <a:endParaRPr/>
          </a:p>
          <a:p>
            <a:pPr marL="2286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Assertions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 txBox="1">
            <a:spLocks noGrp="1"/>
          </p:cNvSpPr>
          <p:nvPr>
            <p:ph type="title"/>
          </p:nvPr>
        </p:nvSpPr>
        <p:spPr>
          <a:xfrm>
            <a:off x="0" y="72571"/>
            <a:ext cx="1014984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/>
              <a:t>JUnit &amp; TestNG</a:t>
            </a:r>
            <a:br>
              <a:rPr lang="en-US"/>
            </a:br>
            <a:r>
              <a:rPr lang="en-US"/>
              <a:t>Assertions</a:t>
            </a:r>
            <a:br>
              <a:rPr lang="en-US"/>
            </a:br>
            <a:endParaRPr/>
          </a:p>
        </p:txBody>
      </p:sp>
      <p:sp>
        <p:nvSpPr>
          <p:cNvPr id="342" name="Google Shape;342;p43"/>
          <p:cNvSpPr txBox="1">
            <a:spLocks noGrp="1"/>
          </p:cNvSpPr>
          <p:nvPr>
            <p:ph type="body" idx="1"/>
          </p:nvPr>
        </p:nvSpPr>
        <p:spPr>
          <a:xfrm>
            <a:off x="677333" y="1389504"/>
            <a:ext cx="8840739" cy="52094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530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92"/>
              <a:buFont typeface="Noto Sans Symbols"/>
              <a:buNone/>
            </a:pPr>
            <a:endParaRPr sz="74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28"/>
              <a:buNone/>
            </a:pPr>
            <a:r>
              <a:rPr lang="en-US" sz="2035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// JUnit Assertion Class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6"/>
              <a:buNone/>
            </a:pPr>
            <a:r>
              <a:rPr lang="en-US" sz="175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junit.framework.Assert</a:t>
            </a:r>
            <a:endParaRPr sz="1757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76"/>
              <a:buNone/>
            </a:pPr>
            <a:endParaRPr sz="222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28"/>
              <a:buNone/>
            </a:pPr>
            <a:r>
              <a:rPr lang="en-US" sz="2035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// TestNG Assertion Class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6"/>
              <a:buNone/>
            </a:pPr>
            <a:r>
              <a:rPr lang="en-US" sz="175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org.testng.AssertJUnit</a:t>
            </a:r>
            <a:endParaRPr sz="1757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6"/>
              <a:buNone/>
            </a:pPr>
            <a:r>
              <a:rPr lang="en-US" sz="175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org.testng.Assert</a:t>
            </a:r>
            <a:endParaRPr sz="1757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76"/>
              <a:buNone/>
            </a:pPr>
            <a:endParaRPr sz="2220">
              <a:solidFill>
                <a:srgbClr val="00B05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28"/>
              <a:buNone/>
            </a:pPr>
            <a:r>
              <a:rPr lang="en-US" sz="2035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// JUnit Assertion Syntax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6"/>
              <a:buNone/>
            </a:pPr>
            <a:r>
              <a:rPr lang="en-US" sz="1757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assertEquals</a:t>
            </a:r>
            <a:r>
              <a:rPr lang="en-US" sz="175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en-US" sz="1757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  <a:r>
              <a:rPr lang="en-US" sz="175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This String Parameter Is The First Parameter</a:t>
            </a:r>
            <a:r>
              <a:rPr lang="en-US" sz="1757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”</a:t>
            </a:r>
            <a:r>
              <a:rPr lang="en-US" sz="1757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,</a:t>
            </a:r>
            <a:r>
              <a:rPr lang="en-US" sz="1757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757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expected</a:t>
            </a:r>
            <a:r>
              <a:rPr lang="en-US" sz="1757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,</a:t>
            </a:r>
            <a:r>
              <a:rPr lang="en-US" sz="1757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 actual</a:t>
            </a:r>
            <a:r>
              <a:rPr lang="en-US" sz="175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68"/>
              <a:buNone/>
            </a:pPr>
            <a:endParaRPr sz="296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28"/>
              <a:buNone/>
            </a:pPr>
            <a:r>
              <a:rPr lang="en-US" sz="2035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// TestNG Assertion Syntax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6"/>
              <a:buNone/>
            </a:pPr>
            <a:r>
              <a:rPr lang="en-US" sz="1757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assertEquals</a:t>
            </a:r>
            <a:r>
              <a:rPr lang="en-US" sz="175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en-US" sz="1757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actual</a:t>
            </a:r>
            <a:r>
              <a:rPr lang="en-US" sz="1757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757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expected</a:t>
            </a:r>
            <a:r>
              <a:rPr lang="en-US" sz="1757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,</a:t>
            </a:r>
            <a:r>
              <a:rPr lang="en-US" sz="1757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“</a:t>
            </a:r>
            <a:r>
              <a:rPr lang="en-US" sz="175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This String Parameter Is The Last Parameter</a:t>
            </a:r>
            <a:r>
              <a:rPr lang="en-US" sz="1757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”</a:t>
            </a:r>
            <a:r>
              <a:rPr lang="en-US" sz="175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76"/>
              <a:buNone/>
            </a:pPr>
            <a:endParaRPr sz="222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3012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76"/>
              <a:buNone/>
            </a:pPr>
            <a:endParaRPr sz="2220">
              <a:solidFill>
                <a:srgbClr val="FF0000"/>
              </a:solidFill>
            </a:endParaRPr>
          </a:p>
        </p:txBody>
      </p:sp>
      <p:pic>
        <p:nvPicPr>
          <p:cNvPr id="343" name="Google Shape;3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0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Widescreen</PresentationFormat>
  <Paragraphs>77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Noto Sans Symbols</vt:lpstr>
      <vt:lpstr>Facet</vt:lpstr>
      <vt:lpstr>PowerPoint Presentation</vt:lpstr>
      <vt:lpstr>Chapter 6.1</vt:lpstr>
      <vt:lpstr>PowerPoint Presentation</vt:lpstr>
      <vt:lpstr>PowerPoint Presentation</vt:lpstr>
      <vt:lpstr>TestNG Assertions Methods</vt:lpstr>
      <vt:lpstr>PowerPoint Presentation</vt:lpstr>
      <vt:lpstr>JUnit &amp; TestNG Assertions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Allen Jones II</dc:creator>
  <cp:lastModifiedBy>Rex Allen Jones II</cp:lastModifiedBy>
  <cp:revision>2</cp:revision>
  <dcterms:modified xsi:type="dcterms:W3CDTF">2019-02-24T05:48:20Z</dcterms:modified>
</cp:coreProperties>
</file>