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2"/>
  </p:normalViewPr>
  <p:slideViewPr>
    <p:cSldViewPr snapToGrid="0" snapToObjects="1">
      <p:cViewPr varScale="1">
        <p:scale>
          <a:sx n="63" d="100"/>
          <a:sy n="6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 u="sng">
              <a:solidFill>
                <a:srgbClr val="FF0000"/>
              </a:solidFill>
            </a:endParaRPr>
          </a:p>
        </p:txBody>
      </p:sp>
      <p:sp>
        <p:nvSpPr>
          <p:cNvPr id="290" name="Google Shape;2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 u="sng">
              <a:solidFill>
                <a:srgbClr val="FF0000"/>
              </a:solidFill>
            </a:endParaRPr>
          </a:p>
        </p:txBody>
      </p:sp>
      <p:sp>
        <p:nvSpPr>
          <p:cNvPr id="304" name="Google Shape;3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 u="sng">
              <a:solidFill>
                <a:srgbClr val="FF0000"/>
              </a:solidFill>
            </a:endParaRPr>
          </a:p>
        </p:txBody>
      </p:sp>
      <p:sp>
        <p:nvSpPr>
          <p:cNvPr id="312" name="Google Shape;31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0" name="Google Shape;110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7EC0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2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Google Shape;177;p2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78" name="Google Shape;178;p2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79" name="Google Shape;179;p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81" name="Google Shape;181;p2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82" name="Google Shape;182;p2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83" name="Google Shape;183;p2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2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Georgia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Google Shape;34;p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8" name="Google Shape;38;p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40" name="Google Shape;40;p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41" name="Google Shape;41;p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2" name="Google Shape;42;p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Georgia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eorg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7EC0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277" name="Google Shape;277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eorg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"/>
          <p:cNvSpPr txBox="1"/>
          <p:nvPr/>
        </p:nvSpPr>
        <p:spPr>
          <a:xfrm>
            <a:off x="-24937" y="4313074"/>
            <a:ext cx="121888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Instructor: Rex Jones II</a:t>
            </a:r>
            <a:endParaRPr/>
          </a:p>
        </p:txBody>
      </p:sp>
      <p:pic>
        <p:nvPicPr>
          <p:cNvPr id="27" name="Google Shape;27;p1" descr="https://lh6.googleusercontent.com/ZMtJmPWJGZOLLJ2NGduiXENl39TfxMcLim5oN2bArQnIuD6bOgsIYh8_K9INfBgWCzhVGMFNnL-qgGOyHYcNT6Hj1IR9Y43cBduqDe9tT4eh11nGpxzkd6kDjjE8Sl0xNozy9UAq-jc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" y="-8467"/>
            <a:ext cx="1981200" cy="6180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7" name="Google Shape;147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" name="Google Shape;149;p1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50" name="Google Shape;150;p1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1" name="Google Shape;151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53" name="Google Shape;153;p1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54" name="Google Shape;154;p1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5" name="Google Shape;155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18" descr="https://lh6.googleusercontent.com/ZMtJmPWJGZOLLJ2NGduiXENl39TfxMcLim5oN2bArQnIuD6bOgsIYh8_K9INfBgWCzhVGMFNnL-qgGOyHYcNT6Hj1IR9Y43cBduqDe9tT4eh11nGpxzkd6kDjjE8Sl0xNozy9UAq-jc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" y="-8467"/>
            <a:ext cx="1981200" cy="6180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Soft</a:t>
            </a:r>
            <a:endParaRPr/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Asserts 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Chapter 6.3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 dirty="0"/>
              <a:t>Chapter 6.3</a:t>
            </a:r>
            <a:endParaRPr dirty="0"/>
          </a:p>
        </p:txBody>
      </p:sp>
      <p:sp>
        <p:nvSpPr>
          <p:cNvPr id="293" name="Google Shape;293;p36"/>
          <p:cNvSpPr txBox="1">
            <a:spLocks noGrp="1"/>
          </p:cNvSpPr>
          <p:nvPr>
            <p:ph type="body" idx="1"/>
          </p:nvPr>
        </p:nvSpPr>
        <p:spPr>
          <a:xfrm>
            <a:off x="677333" y="1320767"/>
            <a:ext cx="8840739" cy="508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Difference Between Hard Asserts &amp; Soft Asserts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Should Automation Engineers Use Hard and/or Soft Asserts</a:t>
            </a:r>
            <a:endParaRPr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dirty="0"/>
          </a:p>
        </p:txBody>
      </p:sp>
      <p:pic>
        <p:nvPicPr>
          <p:cNvPr id="294" name="Google Shape;29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/>
        </p:nvSpPr>
        <p:spPr>
          <a:xfrm>
            <a:off x="0" y="2134598"/>
            <a:ext cx="11195824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Difference Between</a:t>
            </a:r>
            <a:endParaRPr/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Hard Asserts &amp; Soft Asserts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/>
              <a:t>Difference Between </a:t>
            </a:r>
            <a:br>
              <a:rPr lang="en-US"/>
            </a:br>
            <a:r>
              <a:rPr lang="en-US"/>
              <a:t>Hard Alerts &amp; Soft Asserts</a:t>
            </a:r>
            <a:endParaRPr/>
          </a:p>
        </p:txBody>
      </p:sp>
      <p:sp>
        <p:nvSpPr>
          <p:cNvPr id="307" name="Google Shape;307;p38"/>
          <p:cNvSpPr txBox="1">
            <a:spLocks noGrp="1"/>
          </p:cNvSpPr>
          <p:nvPr>
            <p:ph type="body" idx="1"/>
          </p:nvPr>
        </p:nvSpPr>
        <p:spPr>
          <a:xfrm>
            <a:off x="677333" y="1716066"/>
            <a:ext cx="8840739" cy="502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Hard Assert – stops execution after a fail and moves to the next annotation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Soft Assert – continues execution after a fail and moves to the next statement line</a:t>
            </a:r>
            <a:endParaRPr/>
          </a:p>
          <a:p>
            <a:pPr marL="342900" lvl="0" indent="-302260" algn="l" rtl="0">
              <a:spcBef>
                <a:spcPts val="1000"/>
              </a:spcBef>
              <a:spcAft>
                <a:spcPts val="0"/>
              </a:spcAft>
              <a:buSzPts val="640"/>
              <a:buFont typeface="Noto Sans Symbols"/>
              <a:buNone/>
            </a:pP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  <p:pic>
        <p:nvPicPr>
          <p:cNvPr id="308" name="Google Shape;30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>
            <a:spLocks noGrp="1"/>
          </p:cNvSpPr>
          <p:nvPr>
            <p:ph type="title"/>
          </p:nvPr>
        </p:nvSpPr>
        <p:spPr>
          <a:xfrm>
            <a:off x="0" y="72571"/>
            <a:ext cx="10537902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/>
              <a:t>SoftAssert softassert </a:t>
            </a:r>
            <a:br>
              <a:rPr lang="en-US"/>
            </a:br>
            <a:r>
              <a:rPr lang="en-US"/>
              <a:t>.assertAll ()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body" idx="1"/>
          </p:nvPr>
        </p:nvSpPr>
        <p:spPr>
          <a:xfrm>
            <a:off x="778809" y="1299029"/>
            <a:ext cx="8840739" cy="54864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2260" algn="l" rtl="0">
              <a:spcBef>
                <a:spcPts val="0"/>
              </a:spcBef>
              <a:spcAft>
                <a:spcPts val="0"/>
              </a:spcAft>
              <a:buSzPts val="640"/>
              <a:buFont typeface="Noto Sans Symbols"/>
              <a:buNone/>
            </a:pP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  <p:pic>
        <p:nvPicPr>
          <p:cNvPr id="316" name="Google Shape;31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9"/>
          <p:cNvSpPr/>
          <p:nvPr/>
        </p:nvSpPr>
        <p:spPr>
          <a:xfrm>
            <a:off x="6839855" y="3735570"/>
            <a:ext cx="2174487" cy="1275195"/>
          </a:xfrm>
          <a:prstGeom prst="rect">
            <a:avLst/>
          </a:prstGeom>
          <a:solidFill>
            <a:schemeClr val="accent6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assertAll()</a:t>
            </a: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1885670" y="2194354"/>
            <a:ext cx="1795347" cy="599581"/>
          </a:xfrm>
          <a:prstGeom prst="rect">
            <a:avLst/>
          </a:prstGeom>
          <a:solidFill>
            <a:schemeClr val="accent6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assertTrue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9"/>
          <p:cNvSpPr/>
          <p:nvPr/>
        </p:nvSpPr>
        <p:spPr>
          <a:xfrm>
            <a:off x="1885670" y="2939224"/>
            <a:ext cx="1795347" cy="599581"/>
          </a:xfrm>
          <a:prstGeom prst="rect">
            <a:avLst/>
          </a:prstGeom>
          <a:solidFill>
            <a:schemeClr val="accent6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assertFalse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9"/>
          <p:cNvSpPr/>
          <p:nvPr/>
        </p:nvSpPr>
        <p:spPr>
          <a:xfrm>
            <a:off x="1885670" y="3684094"/>
            <a:ext cx="1795347" cy="599581"/>
          </a:xfrm>
          <a:prstGeom prst="rect">
            <a:avLst/>
          </a:prstGeom>
          <a:solidFill>
            <a:schemeClr val="accent6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assertSame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9"/>
          <p:cNvSpPr/>
          <p:nvPr/>
        </p:nvSpPr>
        <p:spPr>
          <a:xfrm>
            <a:off x="1885670" y="4411184"/>
            <a:ext cx="1795347" cy="599581"/>
          </a:xfrm>
          <a:prstGeom prst="rect">
            <a:avLst/>
          </a:prstGeom>
          <a:solidFill>
            <a:schemeClr val="accent6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assertNotSame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9"/>
          <p:cNvSpPr/>
          <p:nvPr/>
        </p:nvSpPr>
        <p:spPr>
          <a:xfrm>
            <a:off x="1885670" y="5158641"/>
            <a:ext cx="1795347" cy="599581"/>
          </a:xfrm>
          <a:prstGeom prst="rect">
            <a:avLst/>
          </a:prstGeom>
          <a:solidFill>
            <a:schemeClr val="accent6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assertNotNull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9"/>
          <p:cNvSpPr/>
          <p:nvPr/>
        </p:nvSpPr>
        <p:spPr>
          <a:xfrm>
            <a:off x="1885670" y="5872320"/>
            <a:ext cx="1795347" cy="599581"/>
          </a:xfrm>
          <a:prstGeom prst="rect">
            <a:avLst/>
          </a:prstGeom>
          <a:solidFill>
            <a:schemeClr val="accent6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assertEquals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9"/>
          <p:cNvSpPr txBox="1"/>
          <p:nvPr/>
        </p:nvSpPr>
        <p:spPr>
          <a:xfrm>
            <a:off x="6839855" y="2793935"/>
            <a:ext cx="20852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Located At The End of @Test</a:t>
            </a:r>
            <a:endParaRPr/>
          </a:p>
        </p:txBody>
      </p:sp>
      <p:sp>
        <p:nvSpPr>
          <p:cNvPr id="325" name="Google Shape;325;p39"/>
          <p:cNvSpPr txBox="1"/>
          <p:nvPr/>
        </p:nvSpPr>
        <p:spPr>
          <a:xfrm>
            <a:off x="1740703" y="1478983"/>
            <a:ext cx="20852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Verify Condition(s)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via @Test</a:t>
            </a:r>
            <a:endParaRPr/>
          </a:p>
        </p:txBody>
      </p:sp>
      <p:cxnSp>
        <p:nvCxnSpPr>
          <p:cNvPr id="326" name="Google Shape;326;p39"/>
          <p:cNvCxnSpPr>
            <a:stCxn id="318" idx="3"/>
          </p:cNvCxnSpPr>
          <p:nvPr/>
        </p:nvCxnSpPr>
        <p:spPr>
          <a:xfrm>
            <a:off x="3681017" y="2494144"/>
            <a:ext cx="3158700" cy="1292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lgDashDot"/>
            <a:round/>
            <a:headEnd type="none" w="sm" len="sm"/>
            <a:tailEnd type="triangle" w="med" len="med"/>
          </a:ln>
        </p:spPr>
      </p:cxnSp>
      <p:cxnSp>
        <p:nvCxnSpPr>
          <p:cNvPr id="327" name="Google Shape;327;p39"/>
          <p:cNvCxnSpPr/>
          <p:nvPr/>
        </p:nvCxnSpPr>
        <p:spPr>
          <a:xfrm>
            <a:off x="3681017" y="3239014"/>
            <a:ext cx="3158838" cy="78393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lgDashDot"/>
            <a:round/>
            <a:headEnd type="none" w="sm" len="sm"/>
            <a:tailEnd type="triangle" w="med" len="med"/>
          </a:ln>
        </p:spPr>
      </p:cxnSp>
      <p:cxnSp>
        <p:nvCxnSpPr>
          <p:cNvPr id="328" name="Google Shape;328;p39"/>
          <p:cNvCxnSpPr>
            <a:stCxn id="320" idx="3"/>
          </p:cNvCxnSpPr>
          <p:nvPr/>
        </p:nvCxnSpPr>
        <p:spPr>
          <a:xfrm>
            <a:off x="3681017" y="3983885"/>
            <a:ext cx="3158700" cy="183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lgDashDot"/>
            <a:round/>
            <a:headEnd type="none" w="sm" len="sm"/>
            <a:tailEnd type="triangle" w="med" len="med"/>
          </a:ln>
        </p:spPr>
      </p:cxnSp>
      <p:cxnSp>
        <p:nvCxnSpPr>
          <p:cNvPr id="329" name="Google Shape;329;p39"/>
          <p:cNvCxnSpPr>
            <a:stCxn id="321" idx="3"/>
          </p:cNvCxnSpPr>
          <p:nvPr/>
        </p:nvCxnSpPr>
        <p:spPr>
          <a:xfrm rot="10800000" flipH="1">
            <a:off x="3681017" y="4360274"/>
            <a:ext cx="3158700" cy="350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lgDashDot"/>
            <a:round/>
            <a:headEnd type="none" w="sm" len="sm"/>
            <a:tailEnd type="triangle" w="med" len="med"/>
          </a:ln>
        </p:spPr>
      </p:cxnSp>
      <p:cxnSp>
        <p:nvCxnSpPr>
          <p:cNvPr id="330" name="Google Shape;330;p39"/>
          <p:cNvCxnSpPr>
            <a:stCxn id="322" idx="3"/>
          </p:cNvCxnSpPr>
          <p:nvPr/>
        </p:nvCxnSpPr>
        <p:spPr>
          <a:xfrm rot="10800000" flipH="1">
            <a:off x="3681017" y="4628632"/>
            <a:ext cx="3158700" cy="829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lgDashDot"/>
            <a:round/>
            <a:headEnd type="none" w="sm" len="sm"/>
            <a:tailEnd type="triangle" w="med" len="med"/>
          </a:ln>
        </p:spPr>
      </p:cxnSp>
      <p:cxnSp>
        <p:nvCxnSpPr>
          <p:cNvPr id="331" name="Google Shape;331;p39"/>
          <p:cNvCxnSpPr>
            <a:stCxn id="323" idx="3"/>
          </p:cNvCxnSpPr>
          <p:nvPr/>
        </p:nvCxnSpPr>
        <p:spPr>
          <a:xfrm rot="10800000" flipH="1">
            <a:off x="3681017" y="4979610"/>
            <a:ext cx="3158700" cy="1192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lgDashDot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Hard Asserts</a:t>
            </a:r>
            <a:endParaRPr/>
          </a:p>
          <a:p>
            <a:pPr marL="22860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vs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5400" b="1" i="0" u="none" strike="noStrike" cap="none">
                <a:solidFill>
                  <a:srgbClr val="3494BA"/>
                </a:solidFill>
                <a:latin typeface="Georgia"/>
                <a:ea typeface="Georgia"/>
                <a:cs typeface="Georgia"/>
                <a:sym typeface="Georgia"/>
              </a:rPr>
              <a:t>Soft Asserts</a:t>
            </a:r>
            <a:endParaRPr sz="4400" b="1" i="0" u="none" strike="noStrike" cap="none">
              <a:solidFill>
                <a:srgbClr val="3494B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_Face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Custom 20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Noto Sans Symbols</vt:lpstr>
      <vt:lpstr>1_Facet</vt:lpstr>
      <vt:lpstr>Facet</vt:lpstr>
      <vt:lpstr>PowerPoint Presentation</vt:lpstr>
      <vt:lpstr>Chapter 6.3</vt:lpstr>
      <vt:lpstr>PowerPoint Presentation</vt:lpstr>
      <vt:lpstr>Difference Between  Hard Alerts &amp; Soft Asserts</vt:lpstr>
      <vt:lpstr>SoftAssert softassert  .assertAll 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Allen Jones II</dc:creator>
  <cp:lastModifiedBy>Rex Allen Jones II</cp:lastModifiedBy>
  <cp:revision>2</cp:revision>
  <dcterms:modified xsi:type="dcterms:W3CDTF">2019-02-24T05:49:18Z</dcterms:modified>
</cp:coreProperties>
</file>