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3"/>
  </p:notesMasterIdLst>
  <p:handoutMasterIdLst>
    <p:handoutMasterId r:id="rId24"/>
  </p:handoutMasterIdLst>
  <p:sldIdLst>
    <p:sldId id="984" r:id="rId2"/>
    <p:sldId id="1038" r:id="rId3"/>
    <p:sldId id="1153" r:id="rId4"/>
    <p:sldId id="1156" r:id="rId5"/>
    <p:sldId id="1157" r:id="rId6"/>
    <p:sldId id="1158" r:id="rId7"/>
    <p:sldId id="1159" r:id="rId8"/>
    <p:sldId id="1225" r:id="rId9"/>
    <p:sldId id="1224" r:id="rId10"/>
    <p:sldId id="1162" r:id="rId11"/>
    <p:sldId id="1155" r:id="rId12"/>
    <p:sldId id="1168" r:id="rId13"/>
    <p:sldId id="1169" r:id="rId14"/>
    <p:sldId id="1170" r:id="rId15"/>
    <p:sldId id="1171" r:id="rId16"/>
    <p:sldId id="1218" r:id="rId17"/>
    <p:sldId id="1219" r:id="rId18"/>
    <p:sldId id="1221" r:id="rId19"/>
    <p:sldId id="1222" r:id="rId20"/>
    <p:sldId id="1223" r:id="rId21"/>
    <p:sldId id="1217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CD5B5"/>
    <a:srgbClr val="F79646"/>
    <a:srgbClr val="2B3616"/>
    <a:srgbClr val="1B2E45"/>
    <a:srgbClr val="2E3917"/>
    <a:srgbClr val="502604"/>
    <a:srgbClr val="28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471" autoAdjust="0"/>
    <p:restoredTop sz="93333" autoAdjust="0"/>
  </p:normalViewPr>
  <p:slideViewPr>
    <p:cSldViewPr snapToGrid="0">
      <p:cViewPr varScale="1">
        <p:scale>
          <a:sx n="58" d="100"/>
          <a:sy n="58" d="100"/>
        </p:scale>
        <p:origin x="78" y="324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586" y="3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4206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F55D93-E606-4025-B5D8-C59E171E11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82955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71061520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5AC9215-5398-4276-A6C2-67CB1A68E86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83972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94126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5D728B-75B4-410F-B475-D7A8BE20B467}" type="slidenum">
              <a:rPr lang="en-US" smtClean="0"/>
              <a:pPr defTabSz="1013600">
                <a:defRPr/>
              </a:pPr>
              <a:t>10</a:t>
            </a:fld>
            <a:endParaRPr lang="en-US" dirty="0" smtClean="0"/>
          </a:p>
        </p:txBody>
      </p:sp>
      <p:sp>
        <p:nvSpPr>
          <p:cNvPr id="983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19505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5B2CF364-B632-49F0-BFFF-F684B2D1D963}" type="slidenum">
              <a:rPr lang="en-US" smtClean="0"/>
              <a:pPr defTabSz="1013600">
                <a:defRPr/>
              </a:pPr>
              <a:t>11</a:t>
            </a:fld>
            <a:endParaRPr lang="en-US" dirty="0" smtClean="0"/>
          </a:p>
        </p:txBody>
      </p:sp>
      <p:sp>
        <p:nvSpPr>
          <p:cNvPr id="1013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95734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FCD37D66-85E3-4F84-9D54-1D65BD1DBED3}" type="slidenum">
              <a:rPr lang="en-US" smtClean="0"/>
              <a:pPr defTabSz="1013600">
                <a:defRPr/>
              </a:pPr>
              <a:t>12</a:t>
            </a:fld>
            <a:endParaRPr lang="en-US" dirty="0" smtClean="0"/>
          </a:p>
        </p:txBody>
      </p:sp>
      <p:sp>
        <p:nvSpPr>
          <p:cNvPr id="1065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39102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3278465-DFDB-4892-BAE0-662BECAD4BCB}" type="slidenum">
              <a:rPr lang="en-US" smtClean="0"/>
              <a:pPr defTabSz="1013600">
                <a:defRPr/>
              </a:pPr>
              <a:t>13</a:t>
            </a:fld>
            <a:endParaRPr lang="en-US" dirty="0" smtClean="0"/>
          </a:p>
        </p:txBody>
      </p:sp>
      <p:sp>
        <p:nvSpPr>
          <p:cNvPr id="1075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59887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9F90B77-1550-411D-BC6D-A7B11AF2737E}" type="slidenum">
              <a:rPr lang="en-US" smtClean="0"/>
              <a:pPr defTabSz="1013600">
                <a:defRPr/>
              </a:pPr>
              <a:t>14</a:t>
            </a:fld>
            <a:endParaRPr lang="en-US" dirty="0" smtClean="0"/>
          </a:p>
        </p:txBody>
      </p:sp>
      <p:sp>
        <p:nvSpPr>
          <p:cNvPr id="1085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315785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8001BD5-02DC-4DDD-B017-3AEF76D13CA2}" type="slidenum">
              <a:rPr lang="en-US" smtClean="0"/>
              <a:pPr defTabSz="1013600">
                <a:defRPr/>
              </a:pPr>
              <a:t>15</a:t>
            </a:fld>
            <a:endParaRPr lang="en-US" dirty="0" smtClean="0"/>
          </a:p>
        </p:txBody>
      </p:sp>
      <p:sp>
        <p:nvSpPr>
          <p:cNvPr id="1095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09558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354FEE6-6BAB-459B-AAB5-AA8FB7A3E541}" type="slidenum">
              <a:rPr lang="en-US" smtClean="0"/>
              <a:pPr defTabSz="1013600">
                <a:defRPr/>
              </a:pPr>
              <a:t>16</a:t>
            </a:fld>
            <a:endParaRPr lang="en-US" dirty="0" smtClean="0"/>
          </a:p>
        </p:txBody>
      </p:sp>
      <p:sp>
        <p:nvSpPr>
          <p:cNvPr id="1157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2529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7F68985-B820-4A16-A512-14C13C511D9D}" type="slidenum">
              <a:rPr lang="en-US" smtClean="0"/>
              <a:pPr defTabSz="1013600">
                <a:defRPr/>
              </a:pPr>
              <a:t>17</a:t>
            </a:fld>
            <a:endParaRPr lang="en-US" dirty="0" smtClean="0"/>
          </a:p>
        </p:txBody>
      </p:sp>
      <p:sp>
        <p:nvSpPr>
          <p:cNvPr id="1167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885071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3F46C02B-C60F-46E7-9C4D-6F5EECEC5CCA}" type="slidenum">
              <a:rPr lang="en-US" smtClean="0"/>
              <a:pPr defTabSz="1013600">
                <a:defRPr/>
              </a:pPr>
              <a:t>18</a:t>
            </a:fld>
            <a:endParaRPr lang="en-US" dirty="0" smtClean="0"/>
          </a:p>
        </p:txBody>
      </p:sp>
      <p:sp>
        <p:nvSpPr>
          <p:cNvPr id="1187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60928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4B4A243F-A942-466D-99F2-826E6716BA56}" type="slidenum">
              <a:rPr lang="en-US" smtClean="0"/>
              <a:pPr defTabSz="1013600">
                <a:defRPr/>
              </a:pPr>
              <a:t>19</a:t>
            </a:fld>
            <a:endParaRPr lang="en-US" dirty="0" smtClean="0"/>
          </a:p>
        </p:txBody>
      </p:sp>
      <p:sp>
        <p:nvSpPr>
          <p:cNvPr id="1198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78195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  <p:extLst>
      <p:ext uri="{BB962C8B-B14F-4D97-AF65-F5344CB8AC3E}">
        <p14:creationId xmlns:p14="http://schemas.microsoft.com/office/powerpoint/2010/main" val="172327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938A61DF-FA2B-4C6E-9315-5A5EA423F3C7}" type="slidenum">
              <a:rPr lang="en-US" smtClean="0"/>
              <a:pPr defTabSz="1013600">
                <a:defRPr/>
              </a:pPr>
              <a:t>20</a:t>
            </a:fld>
            <a:endParaRPr lang="en-US" dirty="0" smtClean="0"/>
          </a:p>
        </p:txBody>
      </p:sp>
      <p:sp>
        <p:nvSpPr>
          <p:cNvPr id="1208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62678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50200429-61BC-45C9-B36D-80E7AF41E67F}" type="slidenum">
              <a:rPr lang="en-US" smtClean="0"/>
              <a:pPr defTabSz="1013600">
                <a:defRPr/>
              </a:pPr>
              <a:t>21</a:t>
            </a:fld>
            <a:endParaRPr lang="en-US" dirty="0" smtClean="0"/>
          </a:p>
        </p:txBody>
      </p:sp>
      <p:sp>
        <p:nvSpPr>
          <p:cNvPr id="1566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13997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45339246-7EE8-4F62-9ED1-8B54D9DDDD73}" type="slidenum">
              <a:rPr lang="en-US" smtClean="0"/>
              <a:pPr defTabSz="1013600">
                <a:defRPr/>
              </a:pPr>
              <a:t>3</a:t>
            </a:fld>
            <a:endParaRPr lang="en-US" dirty="0" smtClean="0"/>
          </a:p>
        </p:txBody>
      </p:sp>
      <p:sp>
        <p:nvSpPr>
          <p:cNvPr id="911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74386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F21989-5E7E-435C-A13A-BD4CC3BA7B44}" type="slidenum">
              <a:rPr lang="en-US" smtClean="0"/>
              <a:pPr defTabSz="1013600">
                <a:defRPr/>
              </a:pPr>
              <a:t>4</a:t>
            </a:fld>
            <a:endParaRPr lang="en-US" dirty="0" smtClean="0"/>
          </a:p>
        </p:txBody>
      </p:sp>
      <p:sp>
        <p:nvSpPr>
          <p:cNvPr id="921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6900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6A5A915B-3790-4E14-A1F0-7BC92236CA82}" type="slidenum">
              <a:rPr lang="en-US" smtClean="0"/>
              <a:pPr defTabSz="1013600">
                <a:defRPr/>
              </a:pPr>
              <a:t>5</a:t>
            </a:fld>
            <a:endParaRPr lang="en-US" dirty="0" smtClean="0"/>
          </a:p>
        </p:txBody>
      </p:sp>
      <p:sp>
        <p:nvSpPr>
          <p:cNvPr id="931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75744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2EF230E-C4BB-4E77-BCA6-74ADEEAF4FF2}" type="slidenum">
              <a:rPr lang="en-US" smtClean="0"/>
              <a:pPr defTabSz="1013600">
                <a:defRPr/>
              </a:pPr>
              <a:t>6</a:t>
            </a:fld>
            <a:endParaRPr lang="en-US" dirty="0" smtClean="0"/>
          </a:p>
        </p:txBody>
      </p:sp>
      <p:sp>
        <p:nvSpPr>
          <p:cNvPr id="942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28069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16CA509-EB09-41E6-A71F-F3941EA8D918}" type="slidenum">
              <a:rPr lang="en-US" smtClean="0"/>
              <a:pPr defTabSz="1013600">
                <a:defRPr/>
              </a:pPr>
              <a:t>7</a:t>
            </a:fld>
            <a:endParaRPr lang="en-US" dirty="0" smtClean="0"/>
          </a:p>
        </p:txBody>
      </p:sp>
      <p:sp>
        <p:nvSpPr>
          <p:cNvPr id="962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0749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2186F46-D4BC-4C77-9C75-BFB8EA3C5ABF}" type="slidenum">
              <a:rPr lang="en-US" smtClean="0"/>
              <a:pPr defTabSz="1013600">
                <a:defRPr/>
              </a:pPr>
              <a:t>8</a:t>
            </a:fld>
            <a:endParaRPr lang="en-US" dirty="0" smtClean="0"/>
          </a:p>
        </p:txBody>
      </p:sp>
      <p:sp>
        <p:nvSpPr>
          <p:cNvPr id="993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94138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5D728B-75B4-410F-B475-D7A8BE20B467}" type="slidenum">
              <a:rPr lang="en-US" smtClean="0"/>
              <a:pPr defTabSz="1013600">
                <a:defRPr/>
              </a:pPr>
              <a:t>9</a:t>
            </a:fld>
            <a:endParaRPr lang="en-US" dirty="0" smtClean="0"/>
          </a:p>
        </p:txBody>
      </p:sp>
      <p:sp>
        <p:nvSpPr>
          <p:cNvPr id="983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33799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381000" y="381000"/>
            <a:ext cx="8458200" cy="6096000"/>
          </a:xfrm>
          <a:prstGeom prst="rect">
            <a:avLst/>
          </a:prstGeom>
          <a:noFill/>
          <a:ln w="28575" algn="ctr">
            <a:solidFill>
              <a:srgbClr val="99CC00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algn="l" eaLnBrk="0" hangingPunct="0">
              <a:spcBef>
                <a:spcPct val="50000"/>
              </a:spcBef>
              <a:defRPr/>
            </a:pPr>
            <a:endParaRPr lang="en-US" sz="1100" dirty="0">
              <a:latin typeface="Arial" charset="0"/>
              <a:cs typeface="+mn-cs"/>
            </a:endParaRPr>
          </a:p>
        </p:txBody>
      </p:sp>
      <p:pic>
        <p:nvPicPr>
          <p:cNvPr id="5" name="Picture 6" descr="Talent Spirnt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94050" y="479425"/>
            <a:ext cx="27559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8" name="Image" r:id="rId3" imgW="1473016" imgH="2412698" progId="">
                  <p:embed/>
                </p:oleObj>
              </mc:Choice>
              <mc:Fallback>
                <p:oleObj name="Image" r:id="rId3" imgW="1473016" imgH="241269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362200"/>
                        <a:ext cx="16002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04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02041B5E-4D94-49E1-B620-9146531C1BA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76250" y="-12700"/>
            <a:ext cx="815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0" dirty="0">
                <a:solidFill>
                  <a:schemeClr val="bg1"/>
                </a:solidFill>
                <a:cs typeface="Arial" pitchFamily="34" charset="0"/>
              </a:rPr>
              <a:t>Train the Trainer / Astounding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76250" y="-12700"/>
            <a:ext cx="815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0" dirty="0">
                <a:solidFill>
                  <a:schemeClr val="bg1"/>
                </a:solidFill>
                <a:cs typeface="Arial" pitchFamily="34" charset="0"/>
              </a:rPr>
              <a:t>Train the Trainer / Astounding Adults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04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643EF9E-193D-48E4-AEAD-727D88155551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E53E2865-7B17-4762-B57F-1C96AE6C8BF0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750B0DD-2EAD-4097-ADCE-CFE16354BC2C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CC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02463" y="6472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6C4974DA-8033-4771-9BD0-D42F0CF513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4643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519863"/>
            <a:ext cx="281622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595959"/>
                </a:solidFill>
                <a:latin typeface="Verdana"/>
                <a:ea typeface="Calibri"/>
                <a:cs typeface="Times New Roman"/>
              </a:rPr>
              <a:t>TALENTSPRINT  | © Copyright 2012</a:t>
            </a:r>
            <a:r>
              <a:rPr lang="en-US" sz="1100" dirty="0">
                <a:solidFill>
                  <a:srgbClr val="FFFFFF"/>
                </a:solidFill>
                <a:latin typeface="Verdana"/>
                <a:ea typeface="Calibri"/>
                <a:cs typeface="Times New Roman"/>
              </a:rPr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544" r:id="rId1"/>
    <p:sldLayoutId id="2147491545" r:id="rId2"/>
    <p:sldLayoutId id="2147491546" r:id="rId3"/>
    <p:sldLayoutId id="2147491547" r:id="rId4"/>
    <p:sldLayoutId id="2147491548" r:id="rId5"/>
    <p:sldLayoutId id="214749154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ashboard.valueminds.com/images/talentsprintlogo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P_159"/>
          <p:cNvSpPr>
            <a:spLocks noGrp="1" noChangeArrowheads="1"/>
          </p:cNvSpPr>
          <p:nvPr>
            <p:ph type="ctrTitle" sz="quarter"/>
          </p:nvPr>
        </p:nvSpPr>
        <p:spPr>
          <a:xfrm>
            <a:off x="392113" y="2330450"/>
            <a:ext cx="8439150" cy="838200"/>
          </a:xfrm>
          <a:solidFill>
            <a:srgbClr val="96C93D"/>
          </a:solidFill>
          <a:ln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3200" smtClean="0">
                <a:solidFill>
                  <a:schemeClr val="bg1"/>
                </a:solidFill>
              </a:rPr>
              <a:t>Software Engineering</a:t>
            </a:r>
          </a:p>
        </p:txBody>
      </p:sp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84175" y="3802063"/>
            <a:ext cx="8432800" cy="2389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F6882E"/>
                </a:solidFill>
              </a:rPr>
              <a:t>Module: Web UI Programming </a:t>
            </a: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3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Topic: HTML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3346349" y="6519863"/>
            <a:ext cx="24513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ea typeface="Calibri" pitchFamily="34" charset="0"/>
                <a:cs typeface="Times New Roman" pitchFamily="18" charset="0"/>
              </a:rPr>
              <a:t>Value Minds IT Services </a:t>
            </a:r>
            <a:r>
              <a:rPr lang="en-US" dirty="0" err="1" smtClean="0">
                <a:solidFill>
                  <a:srgbClr val="595959"/>
                </a:solidFill>
                <a:ea typeface="Calibri" pitchFamily="34" charset="0"/>
                <a:cs typeface="Times New Roman" pitchFamily="18" charset="0"/>
              </a:rPr>
              <a:t>Pvt</a:t>
            </a:r>
            <a:r>
              <a:rPr lang="en-US" dirty="0" smtClean="0">
                <a:solidFill>
                  <a:srgbClr val="595959"/>
                </a:solidFill>
                <a:ea typeface="Calibri" pitchFamily="34" charset="0"/>
                <a:cs typeface="Times New Roman" pitchFamily="18" charset="0"/>
              </a:rPr>
              <a:t> Ltd</a:t>
            </a:r>
            <a:endParaRPr lang="en-US" dirty="0"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3"/>
            <a:ext cx="431641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Character Entities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263" y="1771650"/>
          <a:ext cx="824459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303"/>
                <a:gridCol w="2353456"/>
                <a:gridCol w="2765685"/>
                <a:gridCol w="2061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Entity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non-breaking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&amp;nbsp;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&amp;#160;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&amp;#60;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&amp;#62;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&amp;#38;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quotation 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&amp;quot;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&amp;#34;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apostrophe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&amp;apos;</a:t>
                      </a:r>
                    </a:p>
                    <a:p>
                      <a:pPr algn="ctr"/>
                      <a:r>
                        <a:rPr lang="en-US" dirty="0" smtClean="0"/>
                        <a:t> (does not work in IE)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&amp;#39;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664" y="5446361"/>
            <a:ext cx="8169639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Note: </a:t>
            </a:r>
            <a:r>
              <a:rPr lang="en-US" sz="2000" b="0" kern="0" dirty="0">
                <a:solidFill>
                  <a:sysClr val="windowText" lastClr="000000"/>
                </a:solidFill>
              </a:rPr>
              <a:t>Entities are case sensitive.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3"/>
            <a:ext cx="4572000" cy="49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Nested Tags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gray">
          <a:xfrm>
            <a:off x="728663" y="1700688"/>
            <a:ext cx="1160462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defTabSz="80168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FFFFFF"/>
                </a:solidFill>
                <a:cs typeface="Arial" pitchFamily="34" charset="0"/>
              </a:rPr>
              <a:t>Nested Tag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1939925" y="1729263"/>
            <a:ext cx="6319838" cy="762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0" rIns="3600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When you enclose an element within multiple tags, the last tag opened should be the first tag closed.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438" y="2680175"/>
            <a:ext cx="7470775" cy="1189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0" rIns="3600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example:</a:t>
            </a:r>
          </a:p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&lt;p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&gt;&lt;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&gt;This 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 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the&lt;b&gt;proper &lt;sup&gt;way&lt;/sup&gt; 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 close 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&lt;b&gt;nested 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tags. &lt;/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&gt;&lt;/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918" y="4121715"/>
            <a:ext cx="7470775" cy="1189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0" rIns="3600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Preview: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1800" b="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</a:t>
            </a:r>
            <a:r>
              <a:rPr lang="en-US" sz="1800" b="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 </a:t>
            </a:r>
            <a:r>
              <a:rPr lang="en-US" sz="1800" b="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sz="1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proper </a:t>
            </a:r>
            <a:r>
              <a:rPr lang="en-US" sz="1800" u="sng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way</a:t>
            </a:r>
            <a:r>
              <a:rPr lang="en-US" sz="1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to close</a:t>
            </a:r>
            <a:r>
              <a:rPr lang="en-US" sz="1800" b="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nested </a:t>
            </a:r>
            <a:r>
              <a:rPr lang="en-US" sz="1800" b="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tags</a:t>
            </a:r>
            <a:r>
              <a:rPr lang="en-US" sz="1800" b="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Lists and Links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951163" y="1917700"/>
            <a:ext cx="3186112" cy="493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6000" tIns="0" rIns="36000" bIns="0" anchor="ctr"/>
          <a:lstStyle/>
          <a:p>
            <a:pPr algn="l"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2000" b="0" dirty="0">
                <a:solidFill>
                  <a:schemeClr val="bg1"/>
                </a:solidFill>
              </a:rPr>
              <a:t>Three kinds of Listing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gray">
          <a:xfrm>
            <a:off x="3289300" y="2800350"/>
            <a:ext cx="2565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>
                <a:solidFill>
                  <a:schemeClr val="bg1"/>
                </a:solidFill>
              </a:rPr>
              <a:t>Unordered Lists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3292475" y="3595688"/>
            <a:ext cx="255905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>
                <a:solidFill>
                  <a:schemeClr val="bg1"/>
                </a:solidFill>
              </a:rPr>
              <a:t>Ordered Lists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3292475" y="4314825"/>
            <a:ext cx="255905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>
                <a:solidFill>
                  <a:schemeClr val="bg1"/>
                </a:solidFill>
              </a:rPr>
              <a:t>Definition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Lists and Links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3738" y="3262313"/>
            <a:ext cx="7926387" cy="1852612"/>
            <a:chOff x="379049" y="2857135"/>
            <a:chExt cx="7925502" cy="1852812"/>
          </a:xfrm>
        </p:grpSpPr>
        <p:sp>
          <p:nvSpPr>
            <p:cNvPr id="6" name="TextBox 5"/>
            <p:cNvSpPr txBox="1"/>
            <p:nvPr/>
          </p:nvSpPr>
          <p:spPr>
            <a:xfrm>
              <a:off x="379049" y="2857135"/>
              <a:ext cx="7925502" cy="177501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0" rIns="36000" bIns="0"/>
            <a:lstStyle/>
            <a:p>
              <a:pPr algn="l"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Example: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48897" y="3076234"/>
              <a:ext cx="3811161" cy="16337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&lt;ul type=”disc”&gt;</a:t>
              </a:r>
            </a:p>
            <a:p>
              <a:pPr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&lt;li&gt;Coffee&lt;/li&gt;</a:t>
              </a:r>
            </a:p>
            <a:p>
              <a:pPr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&lt;li&gt;Milk&lt;/li&gt;</a:t>
              </a:r>
            </a:p>
            <a:p>
              <a:pPr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&lt;/ul&gt;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217209" y="3347725"/>
              <a:ext cx="2895277" cy="8208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 dirty="0">
                  <a:solidFill>
                    <a:srgbClr val="000000"/>
                  </a:solidFill>
                </a:rPr>
                <a:t> Coffee</a:t>
              </a:r>
            </a:p>
            <a:p>
              <a:pPr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 dirty="0">
                  <a:solidFill>
                    <a:srgbClr val="000000"/>
                  </a:solidFill>
                </a:rPr>
                <a:t> Milk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991809" y="3522369"/>
              <a:ext cx="553975" cy="4493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7863" y="1414463"/>
            <a:ext cx="7942262" cy="1822450"/>
            <a:chOff x="677206" y="935272"/>
            <a:chExt cx="7942135" cy="1822917"/>
          </a:xfrm>
        </p:grpSpPr>
        <p:sp>
          <p:nvSpPr>
            <p:cNvPr id="37894" name="Rectangle 10"/>
            <p:cNvSpPr>
              <a:spLocks noChangeArrowheads="1"/>
            </p:cNvSpPr>
            <p:nvPr/>
          </p:nvSpPr>
          <p:spPr bwMode="gray">
            <a:xfrm>
              <a:off x="689544" y="1213840"/>
              <a:ext cx="7929797" cy="154434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36000" bIns="0" anchor="b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/>
                <a:t>Unordered Lists i.e. no item numbers:</a:t>
              </a:r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Starts with the &lt;ul&gt; tag </a:t>
              </a:r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Each list item starts with the &lt;li&gt; tag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677206" y="935272"/>
              <a:ext cx="2701882" cy="44779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>
                  <a:solidFill>
                    <a:schemeClr val="bg1"/>
                  </a:solidFill>
                </a:rPr>
                <a:t>Unordered Lists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9548" y="5206514"/>
            <a:ext cx="7944786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rgbClr val="000000"/>
                </a:solidFill>
                <a:cs typeface="Courier New" pitchFamily="49" charset="0"/>
              </a:rPr>
              <a:t>Other values of ‘type’ attribute are square and circle.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rgbClr val="000000"/>
                </a:solidFill>
                <a:cs typeface="Courier New" pitchFamily="49" charset="0"/>
              </a:rPr>
              <a:t>By default value is disc.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Lists and Links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41350" y="2782888"/>
            <a:ext cx="7926388" cy="1852612"/>
            <a:chOff x="379049" y="2857135"/>
            <a:chExt cx="7925502" cy="1852812"/>
          </a:xfrm>
        </p:grpSpPr>
        <p:sp>
          <p:nvSpPr>
            <p:cNvPr id="6" name="TextBox 5"/>
            <p:cNvSpPr txBox="1"/>
            <p:nvPr/>
          </p:nvSpPr>
          <p:spPr>
            <a:xfrm>
              <a:off x="379049" y="2857135"/>
              <a:ext cx="7925502" cy="177501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0" rIns="36000" bIns="0"/>
            <a:lstStyle/>
            <a:p>
              <a:pPr algn="l"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Example: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48896" y="3076234"/>
              <a:ext cx="3811162" cy="16337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&lt;ol type=”1”&gt;</a:t>
              </a:r>
            </a:p>
            <a:p>
              <a:pPr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&lt;li&gt;Coffee&lt;/li&gt;</a:t>
              </a:r>
            </a:p>
            <a:p>
              <a:pPr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&lt;li&gt;Milk&lt;/li&gt;</a:t>
              </a:r>
            </a:p>
            <a:p>
              <a:pPr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&lt;/ol&gt;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755311" y="3347725"/>
              <a:ext cx="1709546" cy="8636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457200" indent="-457200"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 dirty="0">
                  <a:solidFill>
                    <a:srgbClr val="000000"/>
                  </a:solidFill>
                </a:rPr>
                <a:t> Coffee</a:t>
              </a:r>
            </a:p>
            <a:p>
              <a:pPr marL="457200" indent="-457200"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 dirty="0">
                  <a:solidFill>
                    <a:srgbClr val="000000"/>
                  </a:solidFill>
                </a:rPr>
                <a:t> Milk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14023" y="3522369"/>
              <a:ext cx="553976" cy="4493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31825" y="935038"/>
            <a:ext cx="7942263" cy="1822450"/>
            <a:chOff x="677206" y="935272"/>
            <a:chExt cx="7942135" cy="1822917"/>
          </a:xfrm>
        </p:grpSpPr>
        <p:sp>
          <p:nvSpPr>
            <p:cNvPr id="38918" name="Rectangle 10"/>
            <p:cNvSpPr>
              <a:spLocks noChangeArrowheads="1"/>
            </p:cNvSpPr>
            <p:nvPr/>
          </p:nvSpPr>
          <p:spPr bwMode="gray">
            <a:xfrm>
              <a:off x="689544" y="1213840"/>
              <a:ext cx="7929797" cy="154434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36000" bIns="0" anchor="b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endParaRPr lang="en-US" sz="2000" b="0" noProof="1"/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The list items are marked with numbers</a:t>
              </a:r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Starts with the &lt;ol&gt; tag</a:t>
              </a:r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Each list item starts with the &lt;li&gt; tag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677206" y="935272"/>
              <a:ext cx="2401849" cy="44779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>
                  <a:solidFill>
                    <a:schemeClr val="bg1"/>
                  </a:solidFill>
                </a:rPr>
                <a:t>Ordered Lists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9548" y="4726834"/>
            <a:ext cx="7944786" cy="158286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pPr marL="165100" indent="-165100" algn="l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0" kern="0" dirty="0">
                <a:solidFill>
                  <a:srgbClr val="000000"/>
                </a:solidFill>
                <a:cs typeface="Courier New" pitchFamily="49" charset="0"/>
              </a:rPr>
              <a:t>Inside a list item, you can put paragraphs, line breaks, images, links, other lists, etc.</a:t>
            </a:r>
          </a:p>
          <a:p>
            <a:pPr algn="l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0" kern="0" dirty="0">
                <a:solidFill>
                  <a:srgbClr val="000000"/>
                </a:solidFill>
                <a:cs typeface="Courier New" pitchFamily="49" charset="0"/>
              </a:rPr>
              <a:t> Other values of ‘type’ attribute are </a:t>
            </a:r>
            <a:r>
              <a:rPr lang="en-US" sz="1800" b="0" kern="0" dirty="0" err="1">
                <a:solidFill>
                  <a:srgbClr val="000000"/>
                </a:solidFill>
                <a:cs typeface="Courier New" pitchFamily="49" charset="0"/>
              </a:rPr>
              <a:t>A,a,I,i</a:t>
            </a:r>
            <a:r>
              <a:rPr lang="en-US" sz="1800" b="0" kern="0" dirty="0">
                <a:solidFill>
                  <a:srgbClr val="000000"/>
                </a:solidFill>
                <a:cs typeface="Courier New" pitchFamily="49" charset="0"/>
              </a:rPr>
              <a:t>. </a:t>
            </a:r>
          </a:p>
          <a:p>
            <a:pPr algn="l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0" kern="0" dirty="0">
                <a:solidFill>
                  <a:srgbClr val="000000"/>
                </a:solidFill>
                <a:cs typeface="Courier New" pitchFamily="49" charset="0"/>
              </a:rPr>
              <a:t> Default value is </a:t>
            </a:r>
            <a:r>
              <a:rPr lang="en-US" sz="1800" b="0" kern="0" dirty="0" smtClean="0">
                <a:solidFill>
                  <a:srgbClr val="000000"/>
                </a:solidFill>
                <a:cs typeface="Courier New" pitchFamily="49" charset="0"/>
              </a:rPr>
              <a:t>1, to change value use start/value attribute.</a:t>
            </a:r>
            <a:endParaRPr lang="en-US" sz="1800" b="0" kern="0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6850" y="832608"/>
            <a:ext cx="6308881" cy="3335337"/>
            <a:chOff x="677206" y="1047412"/>
            <a:chExt cx="8751602" cy="2454176"/>
          </a:xfrm>
        </p:grpSpPr>
        <p:sp>
          <p:nvSpPr>
            <p:cNvPr id="39941" name="Rectangle 10"/>
            <p:cNvSpPr>
              <a:spLocks noChangeArrowheads="1"/>
            </p:cNvSpPr>
            <p:nvPr/>
          </p:nvSpPr>
          <p:spPr bwMode="gray">
            <a:xfrm>
              <a:off x="689544" y="1213840"/>
              <a:ext cx="8739264" cy="22877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36000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/>
                <a:t>Consist of two parts, a term and a description.</a:t>
              </a:r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/>
                <a:t>Need three HTML elements:</a:t>
              </a:r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Ø"/>
              </a:pPr>
              <a:r>
                <a:rPr lang="en-US" sz="2000" b="0" noProof="1"/>
                <a:t> a container &lt;dl&gt;</a:t>
              </a:r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Ø"/>
              </a:pPr>
              <a:r>
                <a:rPr lang="en-US" sz="2000" b="0" noProof="1"/>
                <a:t> a definition term &lt;dt&gt;</a:t>
              </a:r>
            </a:p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Ø"/>
              </a:pPr>
              <a:r>
                <a:rPr lang="en-US" sz="2000" b="0" noProof="1"/>
                <a:t> a definition description &lt;dd&gt;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677206" y="1047412"/>
              <a:ext cx="3220353" cy="3364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>
                  <a:solidFill>
                    <a:schemeClr val="bg1"/>
                  </a:solidFill>
                </a:rPr>
                <a:t>Definition Lists</a:t>
              </a:r>
            </a:p>
          </p:txBody>
        </p:sp>
      </p:grp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9713" y="1948721"/>
            <a:ext cx="8840654" cy="4412392"/>
            <a:chOff x="239844" y="1949190"/>
            <a:chExt cx="8840670" cy="4412392"/>
          </a:xfrm>
        </p:grpSpPr>
        <p:sp>
          <p:nvSpPr>
            <p:cNvPr id="18" name="TextBox 17"/>
            <p:cNvSpPr txBox="1"/>
            <p:nvPr/>
          </p:nvSpPr>
          <p:spPr>
            <a:xfrm>
              <a:off x="239844" y="4588343"/>
              <a:ext cx="5021844" cy="163121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square">
              <a:spAutoFit/>
            </a:bodyPr>
            <a:lstStyle/>
            <a:p>
              <a:pPr marL="165100" indent="-165100"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0" kern="0" dirty="0">
                <a:solidFill>
                  <a:srgbClr val="000000"/>
                </a:solidFill>
                <a:cs typeface="Courier New" pitchFamily="49" charset="0"/>
              </a:endParaRPr>
            </a:p>
            <a:p>
              <a:pPr marL="165100" indent="-165100"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0" kern="0" dirty="0">
                <a:solidFill>
                  <a:srgbClr val="000000"/>
                </a:solidFill>
                <a:cs typeface="Courier New" pitchFamily="49" charset="0"/>
              </a:endParaRPr>
            </a:p>
            <a:p>
              <a:pPr marL="165100" indent="-165100"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0" kern="0" dirty="0">
                <a:solidFill>
                  <a:srgbClr val="000000"/>
                </a:solidFill>
                <a:cs typeface="Courier New" pitchFamily="49" charset="0"/>
              </a:endParaRPr>
            </a:p>
            <a:p>
              <a:pPr marL="165100" indent="-165100" algn="l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0" kern="0" dirty="0">
                <a:solidFill>
                  <a:srgbClr val="000000"/>
                </a:solidFill>
                <a:cs typeface="Courier New" pitchFamily="49" charset="0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277944" y="4605807"/>
              <a:ext cx="5029209" cy="17557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</a:rPr>
                <a:t>&lt;dl&gt;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</a:rPr>
                <a:t>&lt;dt&gt; </a:t>
              </a:r>
              <a:r>
                <a:rPr lang="en-IN" sz="1800" b="0" kern="0" dirty="0">
                  <a:solidFill>
                    <a:srgbClr val="000000"/>
                  </a:solidFill>
                </a:rPr>
                <a:t>Cascading  Style  Sheets</a:t>
              </a:r>
              <a:r>
                <a:rPr lang="en-IN" sz="1800" kern="0" dirty="0">
                  <a:solidFill>
                    <a:srgbClr val="000000"/>
                  </a:solidFill>
                </a:rPr>
                <a:t>&lt;/dt&gt;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</a:rPr>
                <a:t>&lt;dd&gt;</a:t>
              </a:r>
              <a:r>
                <a:rPr lang="en-IN" sz="1800" b="0" kern="0" dirty="0">
                  <a:solidFill>
                    <a:srgbClr val="000000"/>
                  </a:solidFill>
                </a:rPr>
                <a:t>Style</a:t>
              </a:r>
              <a:r>
                <a:rPr lang="en-IN" sz="1800" kern="0" dirty="0">
                  <a:solidFill>
                    <a:srgbClr val="000000"/>
                  </a:solidFill>
                </a:rPr>
                <a:t> </a:t>
              </a:r>
              <a:r>
                <a:rPr lang="en-IN" sz="1800" b="0" kern="0" dirty="0">
                  <a:solidFill>
                    <a:srgbClr val="000000"/>
                  </a:solidFill>
                </a:rPr>
                <a:t>sheets are used to provide presentational suggestions for documents marked up in HTML</a:t>
              </a:r>
              <a:r>
                <a:rPr lang="en-IN" sz="1800" kern="0" dirty="0">
                  <a:solidFill>
                    <a:srgbClr val="000000"/>
                  </a:solidFill>
                </a:rPr>
                <a:t>.&lt;/dd&gt;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kern="0" dirty="0">
                  <a:solidFill>
                    <a:srgbClr val="000000"/>
                  </a:solidFill>
                </a:rPr>
                <a:t>&lt;/dl&gt;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246696" y="1949190"/>
              <a:ext cx="3833818" cy="42494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IN" sz="1800" kern="0" dirty="0">
                  <a:solidFill>
                    <a:srgbClr val="000000"/>
                  </a:solidFill>
                </a:rPr>
                <a:t>Cascading Style Sheets</a:t>
              </a:r>
            </a:p>
            <a:p>
              <a:pPr lvl="1"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</a:rPr>
                <a:t>Style </a:t>
              </a:r>
              <a:r>
                <a:rPr lang="en-US" sz="1800" b="0" kern="0" dirty="0">
                  <a:solidFill>
                    <a:srgbClr val="000000"/>
                  </a:solidFill>
                </a:rPr>
                <a:t>sheets are used to provide presentational suggestions for documents marked up in HTML</a:t>
              </a:r>
              <a:r>
                <a:rPr lang="en-US" sz="1800" b="0" kern="0" dirty="0" smtClean="0">
                  <a:solidFill>
                    <a:srgbClr val="000000"/>
                  </a:solidFill>
                </a:rPr>
                <a:t>.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kern="0" dirty="0" smtClean="0">
                  <a:solidFill>
                    <a:srgbClr val="000000"/>
                  </a:solidFill>
                </a:rPr>
                <a:t>World Wide Web</a:t>
              </a:r>
            </a:p>
            <a:p>
              <a:pPr lvl="1"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b="0" dirty="0" smtClean="0">
                  <a:solidFill>
                    <a:srgbClr val="000000"/>
                  </a:solidFill>
                </a:rPr>
                <a:t>A global, interactive, dynamic, cross-platform, graphical, hypertext information system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kern="0" dirty="0" smtClean="0">
                  <a:solidFill>
                    <a:srgbClr val="000000"/>
                  </a:solidFill>
                </a:rPr>
                <a:t>HTML</a:t>
              </a:r>
            </a:p>
            <a:p>
              <a:pPr lvl="1"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</a:rPr>
                <a:t>Hyper Text Markup Language used to design web pages.</a:t>
              </a:r>
            </a:p>
            <a:p>
              <a:pPr lvl="1" algn="l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endParaRPr lang="en-US" sz="1800" b="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39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Lists and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3B4A1E"/>
                </a:solidFill>
              </a:rPr>
              <a:t>Images and Tables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25475" y="2087563"/>
            <a:ext cx="7942263" cy="3036887"/>
            <a:chOff x="677206" y="935271"/>
            <a:chExt cx="7942135" cy="3037555"/>
          </a:xfrm>
        </p:grpSpPr>
        <p:sp>
          <p:nvSpPr>
            <p:cNvPr id="11268" name="Rectangle 10"/>
            <p:cNvSpPr>
              <a:spLocks noChangeArrowheads="1"/>
            </p:cNvSpPr>
            <p:nvPr/>
          </p:nvSpPr>
          <p:spPr bwMode="gray">
            <a:xfrm>
              <a:off x="689906" y="1213144"/>
              <a:ext cx="7929435" cy="275968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pitchFamily="34" charset="0"/>
                <a:buChar char="•"/>
                <a:defRPr/>
              </a:pPr>
              <a:r>
                <a:rPr lang="en-US" sz="2000" b="0" noProof="1"/>
                <a:t> &lt;img&gt; is used to display an image on a page. </a:t>
              </a:r>
            </a:p>
            <a:p>
              <a:pPr marL="174625" indent="-174625"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pitchFamily="34" charset="0"/>
                <a:buChar char="•"/>
                <a:defRPr/>
              </a:pPr>
              <a:r>
                <a:rPr lang="en-US" sz="2000" b="0" noProof="1"/>
                <a:t>&lt;img&gt; tag is an empty tag that contains attributes only and do not have  closing tag.</a:t>
              </a:r>
            </a:p>
            <a:p>
              <a:pPr marL="174625" indent="-174625"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pitchFamily="34" charset="0"/>
                <a:buChar char="•"/>
                <a:defRPr/>
              </a:pPr>
              <a:r>
                <a:rPr lang="en-US" sz="2000" b="0" noProof="1"/>
                <a:t>Use the src (Source) attribute i.e., URL  or the path of the image to be displayed .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677206" y="935271"/>
              <a:ext cx="4476678" cy="44777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&lt;</a:t>
              </a:r>
              <a:r>
                <a:rPr lang="en-US" sz="2000" dirty="0" err="1">
                  <a:solidFill>
                    <a:schemeClr val="bg1"/>
                  </a:solidFill>
                </a:rPr>
                <a:t>img</a:t>
              </a:r>
              <a:r>
                <a:rPr lang="en-US" sz="2000" dirty="0">
                  <a:solidFill>
                    <a:schemeClr val="bg1"/>
                  </a:solidFill>
                </a:rPr>
                <a:t>&gt;  Tag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3B4A1E"/>
                </a:solidFill>
              </a:rPr>
              <a:t>Images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635000" y="3430588"/>
            <a:ext cx="7931150" cy="2763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2000" b="0" noProof="1"/>
              <a:t>Example: </a:t>
            </a: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000" dirty="0">
                <a:solidFill>
                  <a:srgbClr val="5566DD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lang="en-US" sz="2000" dirty="0" smtClean="0">
                <a:solidFill>
                  <a:srgbClr val="5566DD"/>
                </a:solidFill>
                <a:latin typeface="Courier New" pitchFamily="49" charset="0"/>
                <a:cs typeface="Courier New" pitchFamily="49" charset="0"/>
                <a:hlinkClick r:id="rId3"/>
              </a:rPr>
              <a:t>dashboard.valueminds.com/images/valuemindslogo.jpg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2000" b="0" noProof="1"/>
              <a:t>In this case it is called </a:t>
            </a:r>
            <a:r>
              <a:rPr lang="en-US" sz="2000" noProof="1"/>
              <a:t>Absolute Path</a:t>
            </a:r>
            <a:r>
              <a:rPr lang="en-US" sz="2000" b="0" noProof="1"/>
              <a:t>. As it doesn’t related to the current directory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635000" y="1139825"/>
            <a:ext cx="7929563" cy="1911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2000" b="0" noProof="1"/>
              <a:t>Example: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graphics/valueminds.gif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“&gt;</a:t>
            </a: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2000" b="0" noProof="1"/>
              <a:t>The browser will look for the image name talentsprint.gif in a graphics folder in the same folder where the html document  itself resides.  This is called </a:t>
            </a:r>
            <a:r>
              <a:rPr lang="en-US" sz="2000" noProof="1"/>
              <a:t>Relative Path</a:t>
            </a:r>
            <a:r>
              <a:rPr lang="en-US" sz="2000" b="0" noProof="1"/>
              <a:t>.</a:t>
            </a:r>
            <a:endParaRPr 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Images and Tables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760413"/>
            <a:ext cx="35179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Attributes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06375" y="1758950"/>
            <a:ext cx="8678863" cy="1725613"/>
            <a:chOff x="465173" y="935271"/>
            <a:chExt cx="8677518" cy="1725996"/>
          </a:xfrm>
        </p:grpSpPr>
        <p:sp>
          <p:nvSpPr>
            <p:cNvPr id="49160" name="Rectangle 10"/>
            <p:cNvSpPr>
              <a:spLocks noChangeArrowheads="1"/>
            </p:cNvSpPr>
            <p:nvPr/>
          </p:nvSpPr>
          <p:spPr bwMode="gray">
            <a:xfrm>
              <a:off x="465173" y="1213841"/>
              <a:ext cx="8677518" cy="14474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ctr"/>
            <a:lstStyle/>
            <a:p>
              <a:pPr algn="l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</a:t>
              </a:r>
              <a:r>
                <a:rPr lang="en-US" sz="2000" noProof="1"/>
                <a:t>Height: </a:t>
              </a:r>
              <a:r>
                <a:rPr lang="en-US" sz="2000" b="0" noProof="1"/>
                <a:t>Specifies the height of an image in pixels or %</a:t>
              </a:r>
            </a:p>
            <a:p>
              <a:pPr algn="l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noProof="1"/>
                <a:t> Width: </a:t>
              </a:r>
              <a:r>
                <a:rPr lang="en-US" sz="2000" b="0" noProof="1"/>
                <a:t>Specifies the width of an image in pixels or %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469935" y="935271"/>
              <a:ext cx="4477643" cy="4477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Image Dimensions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04788" y="3948113"/>
            <a:ext cx="8677275" cy="1725612"/>
            <a:chOff x="465173" y="935271"/>
            <a:chExt cx="8677518" cy="1725996"/>
          </a:xfrm>
        </p:grpSpPr>
        <p:sp>
          <p:nvSpPr>
            <p:cNvPr id="49158" name="Rectangle 10"/>
            <p:cNvSpPr>
              <a:spLocks noChangeArrowheads="1"/>
            </p:cNvSpPr>
            <p:nvPr/>
          </p:nvSpPr>
          <p:spPr bwMode="gray">
            <a:xfrm>
              <a:off x="465173" y="1213841"/>
              <a:ext cx="8677518" cy="14474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ctr"/>
            <a:lstStyle/>
            <a:p>
              <a:pPr algn="l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Specifies the width of the border in terms of pixels around an image.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gray">
            <a:xfrm>
              <a:off x="469935" y="935271"/>
              <a:ext cx="4476875" cy="4477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Border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Images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760413"/>
            <a:ext cx="35179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Alignment of Images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06375" y="1293813"/>
            <a:ext cx="8678863" cy="2295525"/>
            <a:chOff x="465173" y="935271"/>
            <a:chExt cx="8677518" cy="2295488"/>
          </a:xfrm>
        </p:grpSpPr>
        <p:sp>
          <p:nvSpPr>
            <p:cNvPr id="50183" name="Rectangle 10"/>
            <p:cNvSpPr>
              <a:spLocks noChangeArrowheads="1"/>
            </p:cNvSpPr>
            <p:nvPr/>
          </p:nvSpPr>
          <p:spPr bwMode="gray">
            <a:xfrm>
              <a:off x="465173" y="1213840"/>
              <a:ext cx="8677518" cy="20169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ctr"/>
            <a:lstStyle/>
            <a:p>
              <a:pPr marL="223838" indent="-223838" algn="l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Specifies the alignment of an image according to surrounding elements</a:t>
              </a:r>
            </a:p>
            <a:p>
              <a:pPr marL="223838" indent="-223838" algn="l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left, </a:t>
              </a:r>
              <a:r>
                <a:rPr lang="en-US" sz="2000" b="0" noProof="1" smtClean="0"/>
                <a:t>right, </a:t>
              </a:r>
              <a:r>
                <a:rPr lang="en-US" sz="2000" b="0" noProof="1"/>
                <a:t>top, </a:t>
              </a:r>
              <a:r>
                <a:rPr lang="en-US" sz="2000" b="0" noProof="1" smtClean="0"/>
                <a:t>middle, bottom </a:t>
              </a:r>
              <a:r>
                <a:rPr lang="en-US" sz="2000" b="0" noProof="1"/>
                <a:t>are the values of align attributes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469935" y="935271"/>
              <a:ext cx="4477643" cy="4476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align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206375" y="3708400"/>
            <a:ext cx="8678863" cy="949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bIns="0" anchor="ctr"/>
          <a:lstStyle/>
          <a:p>
            <a:pPr marL="0" lvl="1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endParaRPr lang="en-US" sz="2000" b="0" dirty="0">
              <a:latin typeface="Courier New" pitchFamily="49" charset="0"/>
              <a:cs typeface="Courier New" pitchFamily="49" charset="0"/>
            </a:endParaRPr>
          </a:p>
          <a:p>
            <a:pPr marL="0" lvl="1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Example:</a:t>
            </a:r>
          </a:p>
          <a:p>
            <a:pPr marL="0" lvl="1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=“ts.gif” align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=“right”&gt;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endParaRPr lang="en-US" sz="2000" b="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1"/>
          <p:cNvGrpSpPr>
            <a:grpSpLocks/>
          </p:cNvGrpSpPr>
          <p:nvPr/>
        </p:nvGrpSpPr>
        <p:grpSpPr bwMode="auto">
          <a:xfrm>
            <a:off x="-41275" y="1174750"/>
            <a:ext cx="9245600" cy="4845050"/>
            <a:chOff x="169863" y="1174750"/>
            <a:chExt cx="8802687" cy="4845050"/>
          </a:xfrm>
        </p:grpSpPr>
        <p:sp>
          <p:nvSpPr>
            <p:cNvPr id="7" name="Rectangle 6"/>
            <p:cNvSpPr/>
            <p:nvPr/>
          </p:nvSpPr>
          <p:spPr>
            <a:xfrm>
              <a:off x="325543" y="1174750"/>
              <a:ext cx="8485282" cy="469106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9863" y="6019800"/>
              <a:ext cx="8802687" cy="0"/>
            </a:xfrm>
            <a:prstGeom prst="lin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367" name="Group 20"/>
            <p:cNvGrpSpPr>
              <a:grpSpLocks/>
            </p:cNvGrpSpPr>
            <p:nvPr/>
          </p:nvGrpSpPr>
          <p:grpSpPr bwMode="auto">
            <a:xfrm>
              <a:off x="7532688" y="5826125"/>
              <a:ext cx="914400" cy="109538"/>
              <a:chOff x="7532688" y="5826125"/>
              <a:chExt cx="914400" cy="109538"/>
            </a:xfrm>
          </p:grpSpPr>
          <p:sp>
            <p:nvSpPr>
              <p:cNvPr id="17" name="Rectangle 16"/>
              <p:cNvSpPr/>
              <p:nvPr/>
            </p:nvSpPr>
            <p:spPr bwMode="auto">
              <a:xfrm flipV="1">
                <a:off x="7595620" y="5826125"/>
                <a:ext cx="850946" cy="10953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  <a:gs pos="55000">
                    <a:schemeClr val="bg1"/>
                  </a:gs>
                  <a:gs pos="97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Flowchart: Stored Data 17"/>
              <p:cNvSpPr/>
              <p:nvPr/>
            </p:nvSpPr>
            <p:spPr bwMode="auto">
              <a:xfrm flipV="1">
                <a:off x="7530627" y="5856288"/>
                <a:ext cx="64993" cy="53975"/>
              </a:xfrm>
              <a:prstGeom prst="flowChartOnlineStorag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" name="Flowchart: Stored Data 18"/>
              <p:cNvSpPr/>
              <p:nvPr/>
            </p:nvSpPr>
            <p:spPr bwMode="auto">
              <a:xfrm flipV="1">
                <a:off x="7559345" y="5826125"/>
                <a:ext cx="128473" cy="109538"/>
              </a:xfrm>
              <a:prstGeom prst="flowChartOnlineStorag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368" name="Group 14"/>
            <p:cNvGrpSpPr>
              <a:grpSpLocks/>
            </p:cNvGrpSpPr>
            <p:nvPr/>
          </p:nvGrpSpPr>
          <p:grpSpPr bwMode="auto">
            <a:xfrm>
              <a:off x="691368" y="5715000"/>
              <a:ext cx="1208569" cy="301625"/>
              <a:chOff x="1798320" y="1828800"/>
              <a:chExt cx="4267200" cy="1371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824810" y="2059806"/>
                <a:ext cx="4194575" cy="114059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98128" y="1828800"/>
                <a:ext cx="4269288" cy="5702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mtClean="0">
                <a:solidFill>
                  <a:srgbClr val="3B4A1E"/>
                </a:solidFill>
                <a:ea typeface="SimSun" charset="-122"/>
              </a:rPr>
            </a:br>
            <a:r>
              <a:rPr lang="en-US" smtClean="0">
                <a:solidFill>
                  <a:srgbClr val="3B4A1E"/>
                </a:solidFill>
                <a:ea typeface="SimSun" charset="-122"/>
              </a:rPr>
              <a:t> HTML Basics</a:t>
            </a:r>
            <a:r>
              <a:rPr lang="en-US" smtClean="0">
                <a:solidFill>
                  <a:srgbClr val="3B4A1E"/>
                </a:solidFill>
              </a:rPr>
              <a:t/>
            </a:r>
            <a:br>
              <a:rPr lang="en-US" smtClean="0">
                <a:solidFill>
                  <a:srgbClr val="3B4A1E"/>
                </a:solidFill>
              </a:rPr>
            </a:br>
            <a:endParaRPr lang="en-US" smtClean="0">
              <a:solidFill>
                <a:srgbClr val="3B4A1E"/>
              </a:solidFill>
              <a:ea typeface="SimSun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363" y="1122363"/>
            <a:ext cx="8866187" cy="2657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4000"/>
              </a:lnSpc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The content in this presentation is aimed at teaching  learners to:</a:t>
            </a:r>
          </a:p>
          <a:p>
            <a:pPr algn="l"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Format HTML document using basic HTML tags</a:t>
            </a:r>
          </a:p>
          <a:p>
            <a:pPr algn="l">
              <a:lnSpc>
                <a:spcPts val="4000"/>
              </a:lnSpc>
              <a:defRPr/>
            </a:pP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Display 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lists of items in different formats</a:t>
            </a:r>
          </a:p>
          <a:p>
            <a:pPr marL="342900" indent="-342900" algn="l"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Insert images in the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WebPages</a:t>
            </a:r>
            <a:endParaRPr lang="en-US" sz="2400" b="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Images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760413"/>
            <a:ext cx="35179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Alignment of Images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180975" y="1241425"/>
            <a:ext cx="8678863" cy="11223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bIns="0" anchor="ctr"/>
          <a:lstStyle/>
          <a:p>
            <a:pPr marL="0" lvl="1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endParaRPr lang="en-US" sz="2000" b="0">
              <a:latin typeface="Courier New" pitchFamily="49" charset="0"/>
              <a:cs typeface="Courier New" pitchFamily="49" charset="0"/>
            </a:endParaRPr>
          </a:p>
          <a:p>
            <a:pPr marL="0" lvl="1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Example:</a:t>
            </a:r>
          </a:p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&lt;p&gt; This is text in paragraph tag… &lt;img src=“ts.gif” align=“top”&gt;&lt;/p&gt;</a:t>
            </a:r>
          </a:p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endParaRPr lang="en-US" sz="2000" b="0" noProof="1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gray">
          <a:xfrm>
            <a:off x="180975" y="3563938"/>
            <a:ext cx="8678863" cy="1122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bIns="0" anchor="ctr"/>
          <a:lstStyle/>
          <a:p>
            <a:pPr marL="0" lvl="1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endParaRPr lang="en-US" sz="2000" b="0">
              <a:latin typeface="Courier New" pitchFamily="49" charset="0"/>
              <a:cs typeface="Courier New" pitchFamily="49" charset="0"/>
            </a:endParaRPr>
          </a:p>
          <a:p>
            <a:pPr marL="0" lvl="1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Example:</a:t>
            </a:r>
          </a:p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&lt;p&gt; This is text in paragraph tag… &lt;img src=“ts.gif” align=“bottom”&gt;&lt;/p&gt;</a:t>
            </a:r>
          </a:p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endParaRPr lang="en-US" sz="2000" b="0" noProof="1"/>
          </a:p>
        </p:txBody>
      </p:sp>
      <p:sp>
        <p:nvSpPr>
          <p:cNvPr id="28" name="TextBox 27"/>
          <p:cNvSpPr txBox="1"/>
          <p:nvPr/>
        </p:nvSpPr>
        <p:spPr>
          <a:xfrm>
            <a:off x="2035268" y="5951784"/>
            <a:ext cx="4986633" cy="4770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pPr marL="165100" indent="-165100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rgbClr val="000000"/>
                </a:solidFill>
                <a:cs typeface="Courier New" pitchFamily="49" charset="0"/>
              </a:rPr>
              <a:t>"middle” value can be used similarly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Qand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7963" y="2057400"/>
            <a:ext cx="36480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dirty="0" smtClean="0">
                <a:solidFill>
                  <a:srgbClr val="3B4A1E"/>
                </a:solidFill>
                <a:ea typeface="SimSun" charset="-122"/>
              </a:rPr>
            </a:br>
            <a:r>
              <a:rPr lang="en-US" smtClean="0">
                <a:solidFill>
                  <a:srgbClr val="3B4A1E"/>
                </a:solidFill>
              </a:rPr>
              <a:t>HTML Basics</a:t>
            </a:r>
            <a:r>
              <a:rPr lang="en-US" dirty="0" smtClean="0">
                <a:solidFill>
                  <a:srgbClr val="3B4A1E"/>
                </a:solidFill>
              </a:rPr>
              <a:t/>
            </a:r>
            <a:br>
              <a:rPr lang="en-US" dirty="0" smtClean="0">
                <a:solidFill>
                  <a:srgbClr val="3B4A1E"/>
                </a:solidFill>
              </a:rPr>
            </a:br>
            <a:endParaRPr lang="en-US" dirty="0" smtClean="0">
              <a:solidFill>
                <a:srgbClr val="3B4A1E"/>
              </a:solidFill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3"/>
            <a:ext cx="3517900" cy="49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HTML tags?</a:t>
            </a:r>
          </a:p>
        </p:txBody>
      </p:sp>
      <p:pic>
        <p:nvPicPr>
          <p:cNvPr id="15" name="Picture 14" descr="htm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75" y="2847975"/>
            <a:ext cx="20701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763838" y="3454400"/>
            <a:ext cx="5783262" cy="869950"/>
            <a:chOff x="3067080" y="1269629"/>
            <a:chExt cx="5782630" cy="870236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gray">
            <a:xfrm>
              <a:off x="3067080" y="1295037"/>
              <a:ext cx="5782630" cy="78924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15888" algn="just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Normally in pairs like &lt;b&gt; and &lt;/b&gt; where first is start tag and the second tag is end tag. 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5400000">
              <a:off x="2768472" y="1588872"/>
              <a:ext cx="870236" cy="23175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763838" y="1506538"/>
            <a:ext cx="5783262" cy="869950"/>
            <a:chOff x="3067080" y="1269629"/>
            <a:chExt cx="5782630" cy="870236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gray">
            <a:xfrm>
              <a:off x="3067080" y="1295037"/>
              <a:ext cx="5782630" cy="7892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68275" algn="just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Used to mark-up HTML elements. 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rot="5400000">
              <a:off x="2768472" y="1588872"/>
              <a:ext cx="870236" cy="23175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63838" y="2479675"/>
            <a:ext cx="5780087" cy="869950"/>
            <a:chOff x="3034253" y="3487635"/>
            <a:chExt cx="5779008" cy="870236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gray">
            <a:xfrm>
              <a:off x="3034253" y="3513043"/>
              <a:ext cx="5779008" cy="78924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68275" algn="l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Surrounded by the two characters &lt; and &gt; (angle brackets).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40" name="Isosceles Triangle 39"/>
            <p:cNvSpPr/>
            <p:nvPr/>
          </p:nvSpPr>
          <p:spPr bwMode="auto">
            <a:xfrm rot="5400000">
              <a:off x="2735635" y="3806887"/>
              <a:ext cx="870236" cy="23173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763838" y="4427538"/>
            <a:ext cx="5780087" cy="869950"/>
            <a:chOff x="3034253" y="3487635"/>
            <a:chExt cx="5779008" cy="870236"/>
          </a:xfrm>
        </p:grpSpPr>
        <p:sp>
          <p:nvSpPr>
            <p:cNvPr id="21516" name="Rectangle 42"/>
            <p:cNvSpPr>
              <a:spLocks noChangeArrowheads="1"/>
            </p:cNvSpPr>
            <p:nvPr/>
          </p:nvSpPr>
          <p:spPr bwMode="gray">
            <a:xfrm>
              <a:off x="3034253" y="3512413"/>
              <a:ext cx="5779008" cy="789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288000" rIns="36000" bIns="72000" anchor="b"/>
            <a:lstStyle/>
            <a:p>
              <a:pPr marL="168275" algn="l">
                <a:buClr>
                  <a:srgbClr val="292929"/>
                </a:buClr>
              </a:pPr>
              <a:r>
                <a:rPr lang="en-US" sz="1800" b="0" noProof="1"/>
                <a:t>The text between the start and end tags is the element content.</a:t>
              </a: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5400000">
              <a:off x="2735635" y="3806887"/>
              <a:ext cx="870236" cy="23173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763838" y="5400675"/>
            <a:ext cx="5783262" cy="869950"/>
            <a:chOff x="3067080" y="1269629"/>
            <a:chExt cx="5782630" cy="870236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gray">
            <a:xfrm>
              <a:off x="3067080" y="1295037"/>
              <a:ext cx="5782630" cy="78924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68275" algn="just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Not case sensitive.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rot="5400000">
              <a:off x="2768472" y="1588872"/>
              <a:ext cx="870236" cy="23175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3"/>
            <a:ext cx="3517900" cy="49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 Attributes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235075" y="3659188"/>
            <a:ext cx="6429375" cy="869950"/>
            <a:chOff x="3067080" y="1269629"/>
            <a:chExt cx="6428232" cy="870236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gray">
            <a:xfrm>
              <a:off x="3067080" y="1295037"/>
              <a:ext cx="6428232" cy="7892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15888" algn="l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Always come in name/value pairs like this: name="value". 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5400000">
              <a:off x="2768464" y="1588880"/>
              <a:ext cx="870236" cy="23173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35075" y="1550988"/>
            <a:ext cx="6429375" cy="869950"/>
            <a:chOff x="3067080" y="1269629"/>
            <a:chExt cx="6428232" cy="870236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gray">
            <a:xfrm>
              <a:off x="3067080" y="1295037"/>
              <a:ext cx="6428232" cy="7892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68275" algn="just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Provide additional information about the HTML elements.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rot="5400000">
              <a:off x="2768464" y="1588880"/>
              <a:ext cx="870236" cy="23173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235075" y="2605088"/>
            <a:ext cx="6429375" cy="869950"/>
            <a:chOff x="3034253" y="3487635"/>
            <a:chExt cx="6428232" cy="870236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gray">
            <a:xfrm>
              <a:off x="3034253" y="3513043"/>
              <a:ext cx="6428232" cy="7892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68275" algn="just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The &lt;tag&gt; tells the browser to do something, while the attribute tells the browser how to do it.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40" name="Isosceles Triangle 39"/>
            <p:cNvSpPr/>
            <p:nvPr/>
          </p:nvSpPr>
          <p:spPr bwMode="auto">
            <a:xfrm rot="5400000">
              <a:off x="2735637" y="3806886"/>
              <a:ext cx="870236" cy="23173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238250" y="4711700"/>
            <a:ext cx="6423025" cy="869950"/>
            <a:chOff x="3034253" y="3487635"/>
            <a:chExt cx="6424324" cy="870236"/>
          </a:xfrm>
        </p:grpSpPr>
        <p:sp>
          <p:nvSpPr>
            <p:cNvPr id="22537" name="Rectangle 42"/>
            <p:cNvSpPr>
              <a:spLocks noChangeArrowheads="1"/>
            </p:cNvSpPr>
            <p:nvPr/>
          </p:nvSpPr>
          <p:spPr bwMode="gray">
            <a:xfrm>
              <a:off x="3034253" y="3512413"/>
              <a:ext cx="6424324" cy="789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288000" rIns="36000" bIns="72000" anchor="b"/>
            <a:lstStyle/>
            <a:p>
              <a:pPr marL="168275" algn="just">
                <a:buClr>
                  <a:srgbClr val="292929"/>
                </a:buClr>
              </a:pPr>
              <a:r>
                <a:rPr lang="en-US" sz="1800" b="0" noProof="1"/>
                <a:t>Added to the start tag of an HTML element and the value is surrounded by single or double quotes.</a:t>
              </a: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5400000">
              <a:off x="2735689" y="3806842"/>
              <a:ext cx="870236" cy="23182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4204" y="5851096"/>
            <a:ext cx="6565692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&lt;h2 </a:t>
            </a:r>
            <a:r>
              <a:rPr lang="en-I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align='center'</a:t>
            </a:r>
            <a:r>
              <a:rPr lang="en-IN" sz="2000" b="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&gt;This is a heading&lt;/h2&gt;</a:t>
            </a:r>
            <a:endParaRPr lang="en-US" sz="2000" b="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3"/>
            <a:ext cx="3517900" cy="49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HTML Tags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gray">
          <a:xfrm>
            <a:off x="2260600" y="1411288"/>
            <a:ext cx="4545013" cy="461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288000" rIns="36000" bIns="72000" anchor="ctr"/>
          <a:lstStyle/>
          <a:p>
            <a:pPr marL="168275" algn="just"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Arial" pitchFamily="34" charset="0"/>
              </a:rPr>
              <a:t>Starting Tag : </a:t>
            </a:r>
            <a:r>
              <a:rPr lang="en-US" sz="2000" noProof="1">
                <a:cs typeface="Arial" pitchFamily="34" charset="0"/>
              </a:rPr>
              <a:t>&lt;html&gt;</a:t>
            </a:r>
          </a:p>
          <a:p>
            <a:pPr algn="just">
              <a:spcAft>
                <a:spcPts val="0"/>
              </a:spcAft>
              <a:buClr>
                <a:srgbClr val="292929"/>
              </a:buClr>
              <a:defRPr/>
            </a:pPr>
            <a:endParaRPr lang="en-US" sz="1800" b="0" noProof="1">
              <a:cs typeface="Arial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gray">
          <a:xfrm>
            <a:off x="2260600" y="5049838"/>
            <a:ext cx="4545013" cy="463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288000" rIns="36000" bIns="72000" anchor="ctr"/>
          <a:lstStyle/>
          <a:p>
            <a:pPr marL="168275" algn="just"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Arial" pitchFamily="34" charset="0"/>
              </a:rPr>
              <a:t>Horizontal Rule Tag: </a:t>
            </a:r>
            <a:r>
              <a:rPr lang="en-US" sz="2000" noProof="1">
                <a:cs typeface="Arial" pitchFamily="34" charset="0"/>
              </a:rPr>
              <a:t>&lt;hr&gt;</a:t>
            </a:r>
          </a:p>
          <a:p>
            <a:pPr algn="just">
              <a:spcAft>
                <a:spcPts val="0"/>
              </a:spcAft>
              <a:buClr>
                <a:srgbClr val="292929"/>
              </a:buClr>
              <a:defRPr/>
            </a:pPr>
            <a:endParaRPr lang="en-US" sz="1800" b="0" noProof="1"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2260600" y="2138363"/>
            <a:ext cx="4545013" cy="463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288000" rIns="36000" bIns="72000" anchor="ctr"/>
          <a:lstStyle/>
          <a:p>
            <a:pPr marL="168275" algn="just"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Arial" pitchFamily="34" charset="0"/>
              </a:rPr>
              <a:t>Body Tag: </a:t>
            </a:r>
            <a:r>
              <a:rPr lang="en-US" sz="2000" noProof="1">
                <a:cs typeface="Arial" pitchFamily="34" charset="0"/>
              </a:rPr>
              <a:t>&lt;body&gt;</a:t>
            </a:r>
          </a:p>
          <a:p>
            <a:pPr algn="just">
              <a:spcAft>
                <a:spcPts val="0"/>
              </a:spcAft>
              <a:buClr>
                <a:srgbClr val="292929"/>
              </a:buClr>
              <a:defRPr/>
            </a:pPr>
            <a:endParaRPr lang="en-US" sz="1800" b="0" noProof="1"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2260600" y="2867025"/>
            <a:ext cx="4545013" cy="4619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288000" rIns="36000" bIns="72000" anchor="ctr"/>
          <a:lstStyle/>
          <a:p>
            <a:pPr marL="168275" algn="just"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Arial" pitchFamily="34" charset="0"/>
              </a:rPr>
              <a:t>Headings Tag: </a:t>
            </a:r>
            <a:r>
              <a:rPr lang="en-US" sz="2000" noProof="1">
                <a:cs typeface="Arial" pitchFamily="34" charset="0"/>
              </a:rPr>
              <a:t>&lt;h1&gt; to &lt;h6&gt;</a:t>
            </a:r>
          </a:p>
          <a:p>
            <a:pPr algn="just">
              <a:spcAft>
                <a:spcPts val="0"/>
              </a:spcAft>
              <a:buClr>
                <a:srgbClr val="292929"/>
              </a:buClr>
              <a:defRPr/>
            </a:pPr>
            <a:endParaRPr lang="en-US" sz="1800" b="0" noProof="1">
              <a:cs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gray">
          <a:xfrm>
            <a:off x="2260600" y="3594100"/>
            <a:ext cx="4545013" cy="463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288000" rIns="36000" bIns="72000" anchor="ctr"/>
          <a:lstStyle/>
          <a:p>
            <a:pPr marL="168275" algn="just"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Arial" pitchFamily="34" charset="0"/>
              </a:rPr>
              <a:t>Paragaraph Tag: </a:t>
            </a:r>
            <a:r>
              <a:rPr lang="en-US" sz="2000" noProof="1">
                <a:cs typeface="Arial" pitchFamily="34" charset="0"/>
              </a:rPr>
              <a:t>&lt;p&gt;</a:t>
            </a:r>
          </a:p>
          <a:p>
            <a:pPr algn="just">
              <a:spcAft>
                <a:spcPts val="0"/>
              </a:spcAft>
              <a:buClr>
                <a:srgbClr val="292929"/>
              </a:buClr>
              <a:defRPr/>
            </a:pPr>
            <a:endParaRPr lang="en-US" sz="1800" b="0" noProof="1"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2260600" y="4322763"/>
            <a:ext cx="4545013" cy="461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288000" rIns="36000" bIns="72000" anchor="ctr"/>
          <a:lstStyle/>
          <a:p>
            <a:pPr marL="168275" algn="just"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Arial" pitchFamily="34" charset="0"/>
              </a:rPr>
              <a:t>Break Tag: </a:t>
            </a:r>
            <a:r>
              <a:rPr lang="en-US" sz="2000" noProof="1">
                <a:cs typeface="Arial" pitchFamily="34" charset="0"/>
              </a:rPr>
              <a:t>&lt;br&gt;</a:t>
            </a:r>
          </a:p>
          <a:p>
            <a:pPr algn="just">
              <a:spcAft>
                <a:spcPts val="0"/>
              </a:spcAft>
              <a:buClr>
                <a:srgbClr val="292929"/>
              </a:buClr>
              <a:defRPr/>
            </a:pPr>
            <a:endParaRPr lang="en-US" sz="1800" b="0" noProof="1"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2260600" y="5778500"/>
            <a:ext cx="4545013" cy="4619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216000" tIns="288000" rIns="36000" bIns="72000" anchor="ctr"/>
          <a:lstStyle/>
          <a:p>
            <a:pPr marL="168275" algn="just"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Arial" pitchFamily="34" charset="0"/>
              </a:rPr>
              <a:t>Comments… Tag: </a:t>
            </a:r>
            <a:r>
              <a:rPr lang="en-US" sz="2000" noProof="1">
                <a:cs typeface="Arial" pitchFamily="34" charset="0"/>
              </a:rPr>
              <a:t>&lt;!– xxx --&gt;</a:t>
            </a:r>
          </a:p>
          <a:p>
            <a:pPr algn="just">
              <a:spcAft>
                <a:spcPts val="0"/>
              </a:spcAft>
              <a:buClr>
                <a:srgbClr val="292929"/>
              </a:buClr>
              <a:defRPr/>
            </a:pPr>
            <a:endParaRPr lang="en-US" sz="1800" b="0" noProof="1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3"/>
            <a:ext cx="3517900" cy="49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863725" y="976313"/>
            <a:ext cx="5511800" cy="2725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 algn="l" fontAlgn="auto">
              <a:spcBef>
                <a:spcPts val="575"/>
              </a:spcBef>
              <a:spcAft>
                <a:spcPts val="575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800" b="0" kern="0" dirty="0">
                <a:solidFill>
                  <a:srgbClr val="000000"/>
                </a:solidFill>
              </a:rPr>
              <a:t>&lt;h1&gt;This is a heading&lt;/h1&gt;</a:t>
            </a:r>
          </a:p>
          <a:p>
            <a:pPr algn="l" fontAlgn="auto">
              <a:spcBef>
                <a:spcPts val="575"/>
              </a:spcBef>
              <a:spcAft>
                <a:spcPts val="575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800" b="0" kern="0" dirty="0">
                <a:solidFill>
                  <a:srgbClr val="000000"/>
                </a:solidFill>
              </a:rPr>
              <a:t>&lt;h2 align='center'&gt;This is a heading&lt;/h2&gt;</a:t>
            </a:r>
          </a:p>
          <a:p>
            <a:pPr algn="l" fontAlgn="auto">
              <a:spcBef>
                <a:spcPts val="575"/>
              </a:spcBef>
              <a:spcAft>
                <a:spcPts val="575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800" b="0" kern="0" dirty="0">
                <a:solidFill>
                  <a:srgbClr val="000000"/>
                </a:solidFill>
              </a:rPr>
              <a:t>&lt;h3 align='right'&gt;This is a heading&lt;/h3&gt;</a:t>
            </a:r>
          </a:p>
          <a:p>
            <a:pPr algn="l" fontAlgn="auto">
              <a:spcBef>
                <a:spcPts val="575"/>
              </a:spcBef>
              <a:spcAft>
                <a:spcPts val="575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800" b="0" kern="0" dirty="0">
                <a:solidFill>
                  <a:srgbClr val="000000"/>
                </a:solidFill>
              </a:rPr>
              <a:t>&lt;h4 align='center'&gt;This is a heading&lt;/h4&gt;</a:t>
            </a:r>
          </a:p>
          <a:p>
            <a:pPr algn="l" fontAlgn="auto">
              <a:spcBef>
                <a:spcPts val="575"/>
              </a:spcBef>
              <a:spcAft>
                <a:spcPts val="575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800" b="0" kern="0" dirty="0">
                <a:solidFill>
                  <a:srgbClr val="000000"/>
                </a:solidFill>
              </a:rPr>
              <a:t>&lt;h5 align='left'&gt;This is a heading&lt;/h5&gt;</a:t>
            </a:r>
          </a:p>
          <a:p>
            <a:pPr algn="l" fontAlgn="auto">
              <a:spcBef>
                <a:spcPts val="575"/>
              </a:spcBef>
              <a:spcAft>
                <a:spcPts val="575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800" b="0" kern="0" dirty="0">
                <a:solidFill>
                  <a:srgbClr val="000000"/>
                </a:solidFill>
              </a:rPr>
              <a:t>&lt;h6 align='right'&gt; This is a heading&lt;/h6&gt;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44488" y="3717925"/>
            <a:ext cx="8589962" cy="2668588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76680" rIns="90000" bIns="45000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3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 heading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3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 heading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3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 heading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2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 heading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2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 heading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 heading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-1" y="760413"/>
            <a:ext cx="59810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 Text Formatting Tags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4676" y="1501411"/>
          <a:ext cx="8094688" cy="454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2512"/>
                <a:gridCol w="3296088"/>
                <a:gridCol w="3296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Verdana" pitchFamily="34" charset="0"/>
                        </a:rPr>
                        <a:t>&lt;b&gt;</a:t>
                      </a:r>
                      <a:endParaRPr lang="en-US" sz="2000" b="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Verdana" pitchFamily="34" charset="0"/>
                        </a:rPr>
                        <a:t>Bold</a:t>
                      </a:r>
                      <a:endParaRPr lang="en-US" sz="2000" b="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Verdana" pitchFamily="34" charset="0"/>
                        </a:rPr>
                        <a:t>Bold</a:t>
                      </a:r>
                      <a:endParaRPr lang="en-US" sz="2000" b="1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</a:t>
                      </a:r>
                      <a:r>
                        <a:rPr lang="en-US" sz="2000" dirty="0" err="1" smtClean="0">
                          <a:latin typeface="Verdana" pitchFamily="34" charset="0"/>
                        </a:rPr>
                        <a:t>i</a:t>
                      </a:r>
                      <a:r>
                        <a:rPr lang="en-US" sz="2000" dirty="0" smtClean="0">
                          <a:latin typeface="Verdana" pitchFamily="34" charset="0"/>
                        </a:rPr>
                        <a:t>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Italic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Verdana" pitchFamily="34" charset="0"/>
                        </a:rPr>
                        <a:t>Italic</a:t>
                      </a:r>
                      <a:endParaRPr lang="en-US" sz="2000" i="1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&lt;u&gt;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Underline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latin typeface="Verdana" pitchFamily="34" charset="0"/>
                        </a:rPr>
                        <a:t>Underline</a:t>
                      </a:r>
                      <a:endParaRPr lang="en-US" sz="2000" u="sng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&lt;s&gt;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Strike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trike="sngStrike" dirty="0" smtClean="0">
                          <a:latin typeface="Verdana" pitchFamily="34" charset="0"/>
                        </a:rPr>
                        <a:t>Strike</a:t>
                      </a:r>
                      <a:endParaRPr lang="en-US" sz="2000" strike="sngStrike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&lt;big&gt;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Defines big 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Verdana" pitchFamily="34" charset="0"/>
                        </a:rPr>
                        <a:t>Big</a:t>
                      </a:r>
                      <a:endParaRPr lang="en-US" sz="32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&lt;small&gt;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Define small 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</a:rPr>
                        <a:t>Small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&lt;sup&gt;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superscripted  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30000" dirty="0" smtClean="0">
                          <a:latin typeface="Verdana" pitchFamily="34" charset="0"/>
                        </a:rPr>
                        <a:t>Super </a:t>
                      </a:r>
                      <a:r>
                        <a:rPr lang="en-US" sz="2000" dirty="0" smtClean="0">
                          <a:latin typeface="Verdana" pitchFamily="34" charset="0"/>
                        </a:rPr>
                        <a:t>Script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&lt;sub&gt;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subscripted  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-25000" dirty="0" smtClean="0">
                          <a:latin typeface="Verdana" pitchFamily="34" charset="0"/>
                        </a:rPr>
                        <a:t>Sub </a:t>
                      </a:r>
                      <a:r>
                        <a:rPr lang="en-US" sz="2000" dirty="0" smtClean="0">
                          <a:latin typeface="Verdana" pitchFamily="34" charset="0"/>
                        </a:rPr>
                        <a:t>Script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&lt;strong&gt;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Strong 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Verdana" pitchFamily="34" charset="0"/>
                        </a:rPr>
                        <a:t>Strong</a:t>
                      </a:r>
                      <a:endParaRPr lang="en-US" sz="2000" b="1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</a:t>
                      </a:r>
                      <a:r>
                        <a:rPr lang="en-US" sz="2000" dirty="0" err="1" smtClean="0">
                          <a:latin typeface="Verdana" pitchFamily="34" charset="0"/>
                        </a:rPr>
                        <a:t>em</a:t>
                      </a:r>
                      <a:r>
                        <a:rPr lang="en-US" sz="2000" dirty="0" smtClean="0">
                          <a:latin typeface="Verdana" pitchFamily="34" charset="0"/>
                        </a:rPr>
                        <a:t>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Emphasis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Verdana" pitchFamily="34" charset="0"/>
                        </a:rPr>
                        <a:t>Emphasis</a:t>
                      </a:r>
                      <a:endParaRPr lang="en-US" sz="2000" i="1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&lt;strike&gt;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</a:rPr>
                        <a:t>Strike</a:t>
                      </a:r>
                      <a:r>
                        <a:rPr lang="en-US" sz="2000" baseline="0" dirty="0" smtClean="0">
                          <a:latin typeface="Verdana" pitchFamily="34" charset="0"/>
                        </a:rPr>
                        <a:t> 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trike="sngStrike" dirty="0" smtClean="0">
                          <a:latin typeface="Verdana" pitchFamily="34" charset="0"/>
                        </a:rPr>
                        <a:t>Strike</a:t>
                      </a:r>
                      <a:endParaRPr lang="en-US" sz="2000" strike="sngStrike" dirty="0">
                        <a:latin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3"/>
            <a:ext cx="4316413" cy="49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782" y="5221508"/>
            <a:ext cx="8454454" cy="43582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pPr defTabSz="4572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0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some text! </a:t>
            </a:r>
            <a:r>
              <a:rPr lang="en-US" sz="2000" b="0" dirty="0">
                <a:solidFill>
                  <a:srgbClr val="3333CC">
                    <a:lumMod val="75000"/>
                  </a:srgb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some text! </a:t>
            </a:r>
            <a:r>
              <a:rPr lang="en-US" sz="2000" b="0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This is some text!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20675" y="1671638"/>
            <a:ext cx="8367713" cy="869950"/>
            <a:chOff x="3067081" y="1269629"/>
            <a:chExt cx="7888720" cy="870236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3067081" y="1295037"/>
              <a:ext cx="7888720" cy="7892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68275" algn="just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Used to define the layout and display properties of HTML elements.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2768905" y="1588758"/>
              <a:ext cx="870236" cy="231978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54013" y="2782888"/>
            <a:ext cx="8370887" cy="869950"/>
            <a:chOff x="3067080" y="1269629"/>
            <a:chExt cx="8370554" cy="87023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gray">
            <a:xfrm>
              <a:off x="3067080" y="1295037"/>
              <a:ext cx="8370554" cy="7892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 anchor="ctr"/>
            <a:lstStyle/>
            <a:p>
              <a:pPr marL="168275" algn="just">
                <a:spcAft>
                  <a:spcPts val="0"/>
                </a:spcAft>
                <a:buClr>
                  <a:srgbClr val="292929"/>
                </a:buClr>
                <a:defRPr/>
              </a:pPr>
              <a:r>
                <a:rPr lang="en-US" sz="1800" b="0" noProof="1">
                  <a:cs typeface="Arial" pitchFamily="34" charset="0"/>
                </a:rPr>
                <a:t>Specifies the font face, font size, and font color of text.</a:t>
              </a:r>
            </a:p>
            <a:p>
              <a:pPr algn="just">
                <a:spcAft>
                  <a:spcPts val="0"/>
                </a:spcAft>
                <a:buClr>
                  <a:srgbClr val="292929"/>
                </a:buClr>
                <a:defRPr/>
              </a:pPr>
              <a:endParaRPr lang="en-US" sz="1800" b="0" noProof="1">
                <a:cs typeface="Arial" pitchFamily="34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5400000">
              <a:off x="2768482" y="1588864"/>
              <a:ext cx="870236" cy="231766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4488" y="3913188"/>
            <a:ext cx="8408987" cy="12731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182880" tIns="0" rIns="0" bIns="0"/>
          <a:lstStyle/>
          <a:p>
            <a:pPr algn="l" defTabSz="457200" eaLnBrk="0" hangingPunct="0">
              <a:lnSpc>
                <a:spcPct val="150000"/>
              </a:lnSpc>
              <a:buClr>
                <a:srgbClr val="000000"/>
              </a:buClr>
              <a:buSzPct val="100000"/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&lt;font 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size="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3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" color="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red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This is some text!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&lt;/font&gt;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&lt;font 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size="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2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" color="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blue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This is some text!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&lt;/font&gt;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&lt;font 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face="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Verdana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“ color="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green</a:t>
            </a:r>
            <a:r>
              <a:rPr lang="en-US" sz="1800" dirty="0">
                <a:solidFill>
                  <a:srgbClr val="3333CC">
                    <a:lumMod val="75000"/>
                  </a:srgbClr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This is some text!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DejaVu Sans" pitchFamily="34" charset="0"/>
              </a:rPr>
              <a:t>&lt;/font&gt;</a:t>
            </a:r>
            <a:endParaRPr lang="en-US" sz="1800" dirty="0">
              <a:solidFill>
                <a:srgbClr val="FFFFFF"/>
              </a:solidFill>
              <a:latin typeface="Arial" pitchFamily="34" charset="0"/>
              <a:cs typeface="DejaVu Sans" pitchFamily="34" charset="0"/>
            </a:endParaRP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endParaRPr 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 HTML Basics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30433"/>
            <a:ext cx="1933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943" y="1711682"/>
          <a:ext cx="8994097" cy="305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031"/>
                <a:gridCol w="2788171"/>
                <a:gridCol w="3207895"/>
              </a:tblGrid>
              <a:tr h="393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26618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&lt;body&gt;</a:t>
                      </a:r>
                    </a:p>
                    <a:p>
                      <a:pPr algn="l"/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a = 1,b=2; &lt;</a:t>
                      </a:r>
                      <a:r>
                        <a:rPr lang="en-US" sz="2000" dirty="0" err="1" smtClean="0"/>
                        <a:t>br</a:t>
                      </a:r>
                      <a:r>
                        <a:rPr lang="en-US" sz="2000" dirty="0" smtClean="0"/>
                        <a:t>&gt;</a:t>
                      </a:r>
                    </a:p>
                    <a:p>
                      <a:pPr algn="l"/>
                      <a:r>
                        <a:rPr lang="en-US" sz="2000" dirty="0" smtClean="0"/>
                        <a:t>if(a&lt;b) &lt;</a:t>
                      </a:r>
                      <a:r>
                        <a:rPr lang="en-US" sz="2000" dirty="0" err="1" smtClean="0"/>
                        <a:t>br</a:t>
                      </a:r>
                      <a:r>
                        <a:rPr lang="en-US" sz="2000" dirty="0" smtClean="0"/>
                        <a:t>&gt;</a:t>
                      </a:r>
                    </a:p>
                    <a:p>
                      <a:pPr algn="l"/>
                      <a:r>
                        <a:rPr lang="en-US" sz="2000" dirty="0" smtClean="0"/>
                        <a:t>  print “a is big”&lt;</a:t>
                      </a:r>
                      <a:r>
                        <a:rPr lang="en-US" sz="2000" dirty="0" err="1" smtClean="0"/>
                        <a:t>br</a:t>
                      </a:r>
                      <a:r>
                        <a:rPr lang="en-US" sz="2000" dirty="0" smtClean="0"/>
                        <a:t>&gt;</a:t>
                      </a:r>
                    </a:p>
                    <a:p>
                      <a:pPr algn="l"/>
                      <a:r>
                        <a:rPr lang="en-US" sz="2000" dirty="0" smtClean="0"/>
                        <a:t>else&lt;</a:t>
                      </a:r>
                      <a:r>
                        <a:rPr lang="en-US" sz="2000" dirty="0" err="1" smtClean="0"/>
                        <a:t>br</a:t>
                      </a:r>
                      <a:r>
                        <a:rPr lang="en-US" sz="2000" dirty="0" smtClean="0"/>
                        <a:t>&gt;</a:t>
                      </a:r>
                    </a:p>
                    <a:p>
                      <a:pPr algn="l"/>
                      <a:r>
                        <a:rPr lang="en-US" sz="2000" dirty="0" smtClean="0"/>
                        <a:t>  print “b is big” &lt;</a:t>
                      </a:r>
                      <a:r>
                        <a:rPr lang="en-US" sz="2000" dirty="0" err="1" smtClean="0"/>
                        <a:t>br</a:t>
                      </a:r>
                      <a:r>
                        <a:rPr lang="en-US" sz="2000" dirty="0" smtClean="0"/>
                        <a:t>&gt;</a:t>
                      </a:r>
                    </a:p>
                    <a:p>
                      <a:pPr algn="l"/>
                      <a:r>
                        <a:rPr lang="en-US" sz="2000" dirty="0" smtClean="0"/>
                        <a:t>&lt;/body&gt;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a = 1,b</a:t>
                      </a:r>
                      <a:r>
                        <a:rPr lang="en-US" sz="2400" baseline="0" dirty="0" smtClean="0"/>
                        <a:t>=2;</a:t>
                      </a:r>
                    </a:p>
                    <a:p>
                      <a:pPr algn="l"/>
                      <a:r>
                        <a:rPr lang="en-US" sz="2400" baseline="0" dirty="0" smtClean="0"/>
                        <a:t>if(a&lt;b)</a:t>
                      </a:r>
                    </a:p>
                    <a:p>
                      <a:pPr algn="l"/>
                      <a:r>
                        <a:rPr lang="en-US" sz="2400" baseline="0" dirty="0" smtClean="0"/>
                        <a:t>print “a is big”</a:t>
                      </a:r>
                    </a:p>
                    <a:p>
                      <a:pPr algn="l"/>
                      <a:r>
                        <a:rPr lang="en-US" sz="2400" baseline="0" dirty="0" smtClean="0"/>
                        <a:t>else</a:t>
                      </a:r>
                    </a:p>
                    <a:p>
                      <a:pPr algn="l"/>
                      <a:r>
                        <a:rPr lang="en-US" sz="2400" dirty="0" smtClean="0"/>
                        <a:t>Print “b is big”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a = 1,b=2;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if(a print “a is big”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else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print “b is big”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31071</TotalTime>
  <Words>1305</Words>
  <Application>Microsoft Office PowerPoint</Application>
  <PresentationFormat>On-screen Show (4:3)</PresentationFormat>
  <Paragraphs>261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SimSun</vt:lpstr>
      <vt:lpstr>Arial</vt:lpstr>
      <vt:lpstr>Calibri</vt:lpstr>
      <vt:lpstr>Courier New</vt:lpstr>
      <vt:lpstr>DejaVu Sans</vt:lpstr>
      <vt:lpstr>Times New Roman</vt:lpstr>
      <vt:lpstr>Verdana</vt:lpstr>
      <vt:lpstr>Wingdings</vt:lpstr>
      <vt:lpstr>4_TS_ILT_Sl1Template1_PPT_20_12_10_V1</vt:lpstr>
      <vt:lpstr>Image</vt:lpstr>
      <vt:lpstr>Software Engineering</vt:lpstr>
      <vt:lpstr>  HTML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HTML Basics </vt:lpstr>
    </vt:vector>
  </TitlesOfParts>
  <Manager>Praveen</Manager>
  <Company>Talent Sprint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user</cp:lastModifiedBy>
  <cp:revision>1551</cp:revision>
  <dcterms:created xsi:type="dcterms:W3CDTF">2008-06-23T11:45:25Z</dcterms:created>
  <dcterms:modified xsi:type="dcterms:W3CDTF">2016-11-24T07:17:57Z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268977AA-E39D-464D-B4C1-FAC14B4569EF</vt:lpwstr>
  </property>
  <property fmtid="{D5CDD505-2E9C-101B-9397-08002B2CF9AE}" pid="6" name="ArticulateProjectFull">
    <vt:lpwstr>C:\Documents and Settings\Naveen\Desktop\L1_Train_The_Trainer_v1 - Final.ppta</vt:lpwstr>
  </property>
</Properties>
</file>