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0405" r:id="rId1"/>
  </p:sldMasterIdLst>
  <p:notesMasterIdLst>
    <p:notesMasterId r:id="rId19"/>
  </p:notesMasterIdLst>
  <p:handoutMasterIdLst>
    <p:handoutMasterId r:id="rId20"/>
  </p:handoutMasterIdLst>
  <p:sldIdLst>
    <p:sldId id="984" r:id="rId2"/>
    <p:sldId id="1038" r:id="rId3"/>
    <p:sldId id="1173" r:id="rId4"/>
    <p:sldId id="1175" r:id="rId5"/>
    <p:sldId id="1183" r:id="rId6"/>
    <p:sldId id="1184" r:id="rId7"/>
    <p:sldId id="1185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3" r:id="rId16"/>
    <p:sldId id="1194" r:id="rId17"/>
    <p:sldId id="1217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CD5B5"/>
    <a:srgbClr val="F79646"/>
    <a:srgbClr val="2B3616"/>
    <a:srgbClr val="1B2E45"/>
    <a:srgbClr val="2E3917"/>
    <a:srgbClr val="502604"/>
    <a:srgbClr val="28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471" autoAdjust="0"/>
    <p:restoredTop sz="93333" autoAdjust="0"/>
  </p:normalViewPr>
  <p:slideViewPr>
    <p:cSldViewPr snapToGrid="0">
      <p:cViewPr varScale="1">
        <p:scale>
          <a:sx n="29" d="100"/>
          <a:sy n="29" d="100"/>
        </p:scale>
        <p:origin x="66" y="954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586" y="3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1504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F55D93-E606-4025-B5D8-C59E171E1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82955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42082895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5AC9215-5398-4276-A6C2-67CB1A68E86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83972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84558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D2DDE66-0861-49C8-9DCE-99D2F5D09476}" type="slidenum">
              <a:rPr lang="en-US" smtClean="0"/>
              <a:pPr defTabSz="1013600">
                <a:defRPr/>
              </a:pPr>
              <a:t>10</a:t>
            </a:fld>
            <a:endParaRPr lang="en-US" dirty="0" smtClean="0"/>
          </a:p>
        </p:txBody>
      </p:sp>
      <p:sp>
        <p:nvSpPr>
          <p:cNvPr id="1269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27665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C47F6FA-5750-468A-B70F-C2BF604CFE8C}" type="slidenum">
              <a:rPr lang="en-US" smtClean="0"/>
              <a:pPr defTabSz="1013600">
                <a:defRPr/>
              </a:pPr>
              <a:t>11</a:t>
            </a:fld>
            <a:endParaRPr lang="en-US" dirty="0" smtClean="0"/>
          </a:p>
        </p:txBody>
      </p:sp>
      <p:sp>
        <p:nvSpPr>
          <p:cNvPr id="1280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27336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E5DC2DA-B9F8-4C2D-ADF1-5C37FB43E25C}" type="slidenum">
              <a:rPr lang="en-US" smtClean="0"/>
              <a:pPr defTabSz="1013600">
                <a:defRPr/>
              </a:pPr>
              <a:t>12</a:t>
            </a:fld>
            <a:endParaRPr lang="en-US" dirty="0" smtClean="0"/>
          </a:p>
        </p:txBody>
      </p:sp>
      <p:sp>
        <p:nvSpPr>
          <p:cNvPr id="1290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3326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3DE368B-87C5-4071-8254-F66CD4E4C272}" type="slidenum">
              <a:rPr lang="en-US" smtClean="0"/>
              <a:pPr defTabSz="1013600">
                <a:defRPr/>
              </a:pPr>
              <a:t>13</a:t>
            </a:fld>
            <a:endParaRPr lang="en-US" dirty="0" smtClean="0"/>
          </a:p>
        </p:txBody>
      </p:sp>
      <p:sp>
        <p:nvSpPr>
          <p:cNvPr id="1300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1345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333F723C-BB49-410D-AD09-1C8E251B64E2}" type="slidenum">
              <a:rPr lang="en-US" smtClean="0"/>
              <a:pPr defTabSz="1013600">
                <a:defRPr/>
              </a:pPr>
              <a:t>14</a:t>
            </a:fld>
            <a:endParaRPr lang="en-US" dirty="0" smtClean="0"/>
          </a:p>
        </p:txBody>
      </p:sp>
      <p:sp>
        <p:nvSpPr>
          <p:cNvPr id="1310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6571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48D9666-BF39-4568-864E-2714467733C1}" type="slidenum">
              <a:rPr lang="en-US" smtClean="0"/>
              <a:pPr defTabSz="1013600">
                <a:defRPr/>
              </a:pPr>
              <a:t>15</a:t>
            </a:fld>
            <a:endParaRPr lang="en-US" dirty="0" smtClean="0"/>
          </a:p>
        </p:txBody>
      </p:sp>
      <p:sp>
        <p:nvSpPr>
          <p:cNvPr id="1321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5709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45F809A-292A-4D3E-9573-E1DBEAD2EB45}" type="slidenum">
              <a:rPr lang="en-US" smtClean="0"/>
              <a:pPr defTabSz="1013600">
                <a:defRPr/>
              </a:pPr>
              <a:t>16</a:t>
            </a:fld>
            <a:endParaRPr lang="en-US" dirty="0" smtClean="0"/>
          </a:p>
        </p:txBody>
      </p:sp>
      <p:sp>
        <p:nvSpPr>
          <p:cNvPr id="1331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8326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0200429-61BC-45C9-B36D-80E7AF41E67F}" type="slidenum">
              <a:rPr lang="en-US" smtClean="0"/>
              <a:pPr defTabSz="1013600">
                <a:defRPr/>
              </a:pPr>
              <a:t>17</a:t>
            </a:fld>
            <a:endParaRPr lang="en-US" dirty="0" smtClean="0"/>
          </a:p>
        </p:txBody>
      </p:sp>
      <p:sp>
        <p:nvSpPr>
          <p:cNvPr id="1566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593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:p14="http://schemas.microsoft.com/office/powerpoint/2010/main" val="142846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9A3509F-0156-46B2-A966-5D841625D5D3}" type="slidenum">
              <a:rPr lang="en-US" smtClean="0"/>
              <a:pPr defTabSz="1013600">
                <a:defRPr/>
              </a:pPr>
              <a:t>3</a:t>
            </a:fld>
            <a:endParaRPr lang="en-US" dirty="0" smtClean="0"/>
          </a:p>
        </p:txBody>
      </p:sp>
      <p:sp>
        <p:nvSpPr>
          <p:cNvPr id="1116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0525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0E7A94DF-EAF1-459F-945D-AAE5C53297BE}" type="slidenum">
              <a:rPr lang="en-US" smtClean="0"/>
              <a:pPr defTabSz="1013600">
                <a:defRPr/>
              </a:pPr>
              <a:t>4</a:t>
            </a:fld>
            <a:endParaRPr lang="en-US" dirty="0" smtClean="0"/>
          </a:p>
        </p:txBody>
      </p:sp>
      <p:sp>
        <p:nvSpPr>
          <p:cNvPr id="1136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5288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CC830AE9-2F2E-4C71-B355-2CAA7561E7D9}" type="slidenum">
              <a:rPr lang="en-US" smtClean="0"/>
              <a:pPr defTabSz="1013600">
                <a:defRPr/>
              </a:pPr>
              <a:t>5</a:t>
            </a:fld>
            <a:endParaRPr lang="en-US" dirty="0" smtClean="0"/>
          </a:p>
        </p:txBody>
      </p:sp>
      <p:sp>
        <p:nvSpPr>
          <p:cNvPr id="1218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7089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4D65F8D-CB54-4A48-9D1F-3F63152B5C28}" type="slidenum">
              <a:rPr lang="en-US" smtClean="0"/>
              <a:pPr defTabSz="1013600">
                <a:defRPr/>
              </a:pPr>
              <a:t>6</a:t>
            </a:fld>
            <a:endParaRPr lang="en-US" dirty="0" smtClean="0"/>
          </a:p>
        </p:txBody>
      </p:sp>
      <p:sp>
        <p:nvSpPr>
          <p:cNvPr id="1228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0384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A061349-EADB-44BC-8505-D013232C5BC6}" type="slidenum">
              <a:rPr lang="en-US" smtClean="0"/>
              <a:pPr defTabSz="1013600">
                <a:defRPr/>
              </a:pPr>
              <a:t>7</a:t>
            </a:fld>
            <a:endParaRPr lang="en-US" dirty="0" smtClean="0"/>
          </a:p>
        </p:txBody>
      </p:sp>
      <p:sp>
        <p:nvSpPr>
          <p:cNvPr id="1239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08757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1F47C00B-9576-4FC5-88BA-02127FDC60BF}" type="slidenum">
              <a:rPr lang="en-US" smtClean="0"/>
              <a:pPr defTabSz="1013600">
                <a:defRPr/>
              </a:pPr>
              <a:t>8</a:t>
            </a:fld>
            <a:endParaRPr lang="en-US" dirty="0" smtClean="0"/>
          </a:p>
        </p:txBody>
      </p:sp>
      <p:sp>
        <p:nvSpPr>
          <p:cNvPr id="1249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14126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C999D2CD-D05B-46E8-B4CF-7A77A95052A7}" type="slidenum">
              <a:rPr lang="en-US" smtClean="0"/>
              <a:pPr defTabSz="1013600">
                <a:defRPr/>
              </a:pPr>
              <a:t>9</a:t>
            </a:fld>
            <a:endParaRPr lang="en-US" dirty="0" smtClean="0"/>
          </a:p>
        </p:txBody>
      </p:sp>
      <p:sp>
        <p:nvSpPr>
          <p:cNvPr id="1259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5831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381000" y="381000"/>
            <a:ext cx="8458200" cy="6096000"/>
          </a:xfrm>
          <a:prstGeom prst="rect">
            <a:avLst/>
          </a:prstGeom>
          <a:noFill/>
          <a:ln w="28575" algn="ctr">
            <a:solidFill>
              <a:srgbClr val="99CC00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algn="l" eaLnBrk="0" hangingPunct="0">
              <a:spcBef>
                <a:spcPct val="50000"/>
              </a:spcBef>
              <a:defRPr/>
            </a:pPr>
            <a:endParaRPr lang="en-US" sz="1100" dirty="0">
              <a:latin typeface="Arial" charset="0"/>
              <a:cs typeface="+mn-cs"/>
            </a:endParaRPr>
          </a:p>
        </p:txBody>
      </p:sp>
      <p:pic>
        <p:nvPicPr>
          <p:cNvPr id="5" name="Picture 6" descr="Talent Spirnt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4050" y="479425"/>
            <a:ext cx="27559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6" name="Image" r:id="rId3" imgW="1473016" imgH="2412698" progId="">
                  <p:embed/>
                </p:oleObj>
              </mc:Choice>
              <mc:Fallback>
                <p:oleObj name="Image" r:id="rId3" imgW="1473016" imgH="241269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1600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02041B5E-4D94-49E1-B620-9146531C1BA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643EF9E-193D-48E4-AEAD-727D88155551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E53E2865-7B17-4762-B57F-1C96AE6C8BF0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750B0DD-2EAD-4097-ADCE-CFE16354BC2C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CC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02463" y="6472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6C4974DA-8033-4771-9BD0-D42F0CF51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pl-PL" smtClean="0"/>
              <a:t>BY M V Krishna Kumar</a:t>
            </a:r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19863"/>
            <a:ext cx="28162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595959"/>
                </a:solidFill>
                <a:latin typeface="Verdana"/>
                <a:ea typeface="Calibri"/>
                <a:cs typeface="Times New Roman"/>
              </a:rPr>
              <a:t>TALENTSPRINT  | © Copyright 2012</a:t>
            </a:r>
            <a:r>
              <a:rPr lang="en-US" sz="1100" dirty="0">
                <a:solidFill>
                  <a:srgbClr val="FFFFFF"/>
                </a:solidFill>
                <a:latin typeface="Verdana"/>
                <a:ea typeface="Calibri"/>
                <a:cs typeface="Times New Roman"/>
              </a:rPr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544" r:id="rId1"/>
    <p:sldLayoutId id="2147491545" r:id="rId2"/>
    <p:sldLayoutId id="2147491546" r:id="rId3"/>
    <p:sldLayoutId id="2147491547" r:id="rId4"/>
    <p:sldLayoutId id="2147491548" r:id="rId5"/>
    <p:sldLayoutId id="2147491549" r:id="rId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P_159"/>
          <p:cNvSpPr>
            <a:spLocks noGrp="1" noChangeArrowheads="1"/>
          </p:cNvSpPr>
          <p:nvPr>
            <p:ph type="ctrTitle" sz="quarter"/>
          </p:nvPr>
        </p:nvSpPr>
        <p:spPr>
          <a:xfrm>
            <a:off x="392113" y="2330450"/>
            <a:ext cx="8439150" cy="838200"/>
          </a:xfrm>
          <a:solidFill>
            <a:srgbClr val="96C93D"/>
          </a:solidFill>
          <a:ln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smtClean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84175" y="3802063"/>
            <a:ext cx="8432800" cy="238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6882E"/>
                </a:solidFill>
              </a:rPr>
              <a:t>Module: Web UI Programming 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3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Topic: HTML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2100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 Padding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431800" y="1241425"/>
            <a:ext cx="8312150" cy="949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noProof="1"/>
              <a:t>Cell Padding </a:t>
            </a:r>
            <a:r>
              <a:rPr lang="en-US" sz="2000" b="0" noProof="1"/>
              <a:t>specifies the space between the cell wall and the cell content in pixels.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450" y="2722563"/>
            <a:ext cx="4254500" cy="3221037"/>
            <a:chOff x="298014" y="2722418"/>
            <a:chExt cx="4254634" cy="3221182"/>
          </a:xfrm>
        </p:grpSpPr>
        <p:pic>
          <p:nvPicPr>
            <p:cNvPr id="57353" name="Picture 11" descr="notepa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014" y="2722418"/>
              <a:ext cx="4254634" cy="3221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4" name="TextBox 12"/>
            <p:cNvSpPr txBox="1">
              <a:spLocks noChangeArrowheads="1"/>
            </p:cNvSpPr>
            <p:nvPr/>
          </p:nvSpPr>
          <p:spPr bwMode="auto">
            <a:xfrm>
              <a:off x="456769" y="3159000"/>
              <a:ext cx="3764399" cy="135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&lt;table border=“5" 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cellpadding="10"&gt;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….. 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&lt;/table&gt;</a:t>
              </a:r>
            </a:p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05363" y="2735263"/>
            <a:ext cx="3714750" cy="3208337"/>
            <a:chOff x="3786909" y="2755322"/>
            <a:chExt cx="3715328" cy="3209060"/>
          </a:xfrm>
        </p:grpSpPr>
        <p:pic>
          <p:nvPicPr>
            <p:cNvPr id="57351" name="Picture 10" descr="try it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909" y="2755322"/>
              <a:ext cx="3715328" cy="3209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0116" y="4080830"/>
              <a:ext cx="1377972" cy="175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2100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 Spacing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450" y="2452688"/>
            <a:ext cx="4254500" cy="3221037"/>
            <a:chOff x="298014" y="2722418"/>
            <a:chExt cx="4254634" cy="3221182"/>
          </a:xfrm>
        </p:grpSpPr>
        <p:pic>
          <p:nvPicPr>
            <p:cNvPr id="58377" name="Picture 11" descr="notepa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014" y="2722418"/>
              <a:ext cx="4254634" cy="3221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8" name="TextBox 12"/>
            <p:cNvSpPr txBox="1">
              <a:spLocks noChangeArrowheads="1"/>
            </p:cNvSpPr>
            <p:nvPr/>
          </p:nvSpPr>
          <p:spPr bwMode="auto">
            <a:xfrm>
              <a:off x="456769" y="3159000"/>
              <a:ext cx="3871082" cy="135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&lt;table border=“5" 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cellspacing="10"&gt;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….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&lt;/table&gt;</a:t>
              </a:r>
            </a:p>
            <a:p>
              <a:endParaRPr lang="en-US"/>
            </a:p>
          </p:txBody>
        </p:sp>
      </p:grpSp>
      <p:sp>
        <p:nvSpPr>
          <p:cNvPr id="15" name="Rectangle 10"/>
          <p:cNvSpPr>
            <a:spLocks noChangeArrowheads="1"/>
          </p:cNvSpPr>
          <p:nvPr/>
        </p:nvSpPr>
        <p:spPr bwMode="gray">
          <a:xfrm>
            <a:off x="290513" y="1203325"/>
            <a:ext cx="8312150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noProof="1"/>
              <a:t>Cell Spacing </a:t>
            </a:r>
            <a:r>
              <a:rPr lang="en-US" sz="2000" b="0" noProof="1"/>
              <a:t>Specifies the space between cells in pixels.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05363" y="2463800"/>
            <a:ext cx="3714750" cy="3209925"/>
            <a:chOff x="4805218" y="2734540"/>
            <a:chExt cx="3715328" cy="3209060"/>
          </a:xfrm>
        </p:grpSpPr>
        <p:pic>
          <p:nvPicPr>
            <p:cNvPr id="58375" name="Picture 10" descr="try it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5218" y="2734540"/>
              <a:ext cx="3715328" cy="3209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7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96584" y="4075545"/>
              <a:ext cx="1385599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6375" y="1293813"/>
            <a:ext cx="8678863" cy="2760662"/>
            <a:chOff x="465173" y="935271"/>
            <a:chExt cx="8677518" cy="2760556"/>
          </a:xfrm>
        </p:grpSpPr>
        <p:sp>
          <p:nvSpPr>
            <p:cNvPr id="59397" name="Rectangle 10"/>
            <p:cNvSpPr>
              <a:spLocks noChangeArrowheads="1"/>
            </p:cNvSpPr>
            <p:nvPr/>
          </p:nvSpPr>
          <p:spPr bwMode="gray">
            <a:xfrm>
              <a:off x="465173" y="1213838"/>
              <a:ext cx="8677518" cy="24819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marL="223838" indent="-223838"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The width attribute can be used to define the width of a table</a:t>
              </a:r>
            </a:p>
            <a:p>
              <a:pPr marL="223838" indent="-223838"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It is defined as a fixed width in pixels irrespective of window size</a:t>
              </a:r>
            </a:p>
            <a:p>
              <a:pPr marL="223838" indent="-223838" algn="l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A relative table width is specified as a percentage of the width of the viewing window.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4477643" cy="4476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table width</a:t>
              </a:r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23838" y="4295775"/>
            <a:ext cx="8678862" cy="15192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bIns="0" anchor="ctr"/>
          <a:lstStyle/>
          <a:p>
            <a:pPr marL="0" lvl="1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Example: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&lt;table width=“550px”&gt;….&lt;/table&gt;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&lt;table width=“80%”&gt;….&lt;/table&gt;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2100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Colspan and Rowspan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655638" y="1552575"/>
            <a:ext cx="7850187" cy="1535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ct val="150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Table cells can span across more than one column or row</a:t>
            </a:r>
          </a:p>
          <a:p>
            <a:pPr algn="l">
              <a:lnSpc>
                <a:spcPct val="150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 - COLSPAN  defines number of columns across </a:t>
            </a:r>
          </a:p>
          <a:p>
            <a:pPr algn="l">
              <a:lnSpc>
                <a:spcPct val="150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 - ROWSPAN  defines number of rows down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9575" y="365760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73225" y="3278188"/>
            <a:ext cx="2090738" cy="400050"/>
            <a:chOff x="1466487" y="3278037"/>
            <a:chExt cx="2090355" cy="400110"/>
          </a:xfrm>
        </p:grpSpPr>
        <p:sp>
          <p:nvSpPr>
            <p:cNvPr id="60462" name="TextBox 8"/>
            <p:cNvSpPr txBox="1">
              <a:spLocks noChangeArrowheads="1"/>
            </p:cNvSpPr>
            <p:nvPr/>
          </p:nvSpPr>
          <p:spPr bwMode="auto">
            <a:xfrm>
              <a:off x="1466487" y="3278037"/>
              <a:ext cx="14237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Columns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898150" y="3519373"/>
              <a:ext cx="65869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03338" y="3640138"/>
            <a:ext cx="400050" cy="1639887"/>
            <a:chOff x="1095932" y="3640227"/>
            <a:chExt cx="400110" cy="1639932"/>
          </a:xfrm>
        </p:grpSpPr>
        <p:sp>
          <p:nvSpPr>
            <p:cNvPr id="60460" name="TextBox 9"/>
            <p:cNvSpPr txBox="1">
              <a:spLocks noChangeArrowheads="1"/>
            </p:cNvSpPr>
            <p:nvPr/>
          </p:nvSpPr>
          <p:spPr bwMode="auto">
            <a:xfrm rot="-5400000">
              <a:off x="813322" y="3922837"/>
              <a:ext cx="9653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Rows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983242" y="4951538"/>
              <a:ext cx="655655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2100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Colspan Example</a:t>
            </a:r>
          </a:p>
        </p:txBody>
      </p:sp>
      <p:pic>
        <p:nvPicPr>
          <p:cNvPr id="8" name="Picture 7" descr="try 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2289175"/>
            <a:ext cx="3595688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1" name="Picture 8" descr="notepa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963" y="1449388"/>
            <a:ext cx="5029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2" name="TextBox 10"/>
          <p:cNvSpPr txBox="1">
            <a:spLocks noChangeArrowheads="1"/>
          </p:cNvSpPr>
          <p:nvPr/>
        </p:nvSpPr>
        <p:spPr bwMode="auto">
          <a:xfrm>
            <a:off x="249238" y="1954213"/>
            <a:ext cx="4902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&lt;td&gt;1&lt;/td&gt;&lt;td colspan=2&gt;2  3&lt;/td&gt;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&lt;td&gt;4&lt;/td&gt;&lt;td&gt;5&lt;/td&gt;&lt;td&gt;6&lt;/td&gt;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&lt;td&gt;7&lt;/td&gt;&lt;td&gt;8&lt;/td&gt;&lt;td&gt;9&lt;/td&gt;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80063" y="3573463"/>
          <a:ext cx="2209800" cy="1249680"/>
        </p:xfrm>
        <a:graphic>
          <a:graphicData uri="http://schemas.openxmlformats.org/drawingml/2006/table">
            <a:tbl>
              <a:tblPr firstRow="1" bandRow="1"/>
              <a:tblGrid>
                <a:gridCol w="736600"/>
                <a:gridCol w="736600"/>
                <a:gridCol w="736600"/>
              </a:tblGrid>
              <a:tr h="330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 smtClean="0"/>
                        <a:t>2          3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21005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Rowspan Example</a:t>
            </a:r>
          </a:p>
        </p:txBody>
      </p:sp>
      <p:pic>
        <p:nvPicPr>
          <p:cNvPr id="8" name="Picture 7" descr="try 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925" y="2289175"/>
            <a:ext cx="4075113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7325" y="1470025"/>
            <a:ext cx="4516438" cy="4619625"/>
            <a:chOff x="187038" y="1469739"/>
            <a:chExt cx="4516268" cy="4619336"/>
          </a:xfrm>
        </p:grpSpPr>
        <p:pic>
          <p:nvPicPr>
            <p:cNvPr id="62488" name="Picture 8" descr="notepad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038" y="1469739"/>
              <a:ext cx="4516268" cy="4619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89" name="TextBox 10"/>
            <p:cNvSpPr txBox="1">
              <a:spLocks noChangeArrowheads="1"/>
            </p:cNvSpPr>
            <p:nvPr/>
          </p:nvSpPr>
          <p:spPr bwMode="auto">
            <a:xfrm>
              <a:off x="228601" y="1953494"/>
              <a:ext cx="4449622" cy="3570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&lt;table&gt;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&lt;td&gt;1&lt;/td&gt;&lt;td rowspan=2&gt;2 &lt;br&gt;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5&lt;/td&gt;&lt;td&gt;3&lt;/td&gt;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&lt;td&gt;4&lt;/td&gt;&lt;td&gt;6&lt;/td&gt;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&lt;td&gt;7&lt;/td&gt;&lt;td&gt;8&lt;/td&gt;&lt;td&gt;9&lt;/td&gt;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&lt;/table&gt;</a:t>
              </a:r>
            </a:p>
            <a:p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30813" y="3709988"/>
          <a:ext cx="1752600" cy="1663636"/>
        </p:xfrm>
        <a:graphic>
          <a:graphicData uri="http://schemas.openxmlformats.org/drawingml/2006/table">
            <a:tbl>
              <a:tblPr firstRow="1" bandRow="1"/>
              <a:tblGrid>
                <a:gridCol w="584200"/>
                <a:gridCol w="584200"/>
                <a:gridCol w="584200"/>
              </a:tblGrid>
              <a:tr h="47491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36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91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84187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Rowspan and Colspan Example</a:t>
            </a:r>
          </a:p>
        </p:txBody>
      </p:sp>
      <p:pic>
        <p:nvPicPr>
          <p:cNvPr id="8" name="Picture 7" descr="try 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4813" y="2101850"/>
            <a:ext cx="3389312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7325" y="1470025"/>
            <a:ext cx="5091113" cy="4619625"/>
            <a:chOff x="187038" y="1469739"/>
            <a:chExt cx="5091544" cy="4619336"/>
          </a:xfrm>
        </p:grpSpPr>
        <p:pic>
          <p:nvPicPr>
            <p:cNvPr id="63509" name="Picture 8" descr="notepad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038" y="1469739"/>
              <a:ext cx="5091544" cy="4619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10" name="TextBox 10"/>
            <p:cNvSpPr txBox="1">
              <a:spLocks noChangeArrowheads="1"/>
            </p:cNvSpPr>
            <p:nvPr/>
          </p:nvSpPr>
          <p:spPr bwMode="auto">
            <a:xfrm>
              <a:off x="228602" y="1953494"/>
              <a:ext cx="4998858" cy="3570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&lt;table&gt;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&lt;td&gt;1&lt;/td&gt;&lt;td rowspan=2 colspan=2&gt;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2  3&lt;br&gt; 5  6&lt;/td&gt;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&lt;td&gt;4&lt;/td&gt;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&lt;td&gt;7&lt;/td&gt;&lt;td&gt;8&lt;/td&gt;&lt;td&gt;9&lt;/td&gt;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&lt;/tr&gt;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&lt;/table&gt;</a:t>
              </a:r>
            </a:p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9138" y="3549650"/>
          <a:ext cx="1524000" cy="1488440"/>
        </p:xfrm>
        <a:graphic>
          <a:graphicData uri="http://schemas.openxmlformats.org/drawingml/2006/table">
            <a:tbl>
              <a:tblPr firstRow="1" bandRow="1"/>
              <a:tblGrid>
                <a:gridCol w="508000"/>
                <a:gridCol w="508000"/>
                <a:gridCol w="508000"/>
              </a:tblGrid>
              <a:tr h="482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AutoNum type="arabicPlain" startAt="2"/>
                      </a:pPr>
                      <a:r>
                        <a:rPr lang="en-US" sz="2000" dirty="0" smtClean="0"/>
                        <a:t>      3</a:t>
                      </a:r>
                    </a:p>
                    <a:p>
                      <a:pPr marL="342900" indent="-342900">
                        <a:buAutoNum type="arabicPlain" startAt="2"/>
                      </a:pPr>
                      <a:endParaRPr lang="en-US" sz="2000" dirty="0"/>
                    </a:p>
                    <a:p>
                      <a:pPr marL="342900" indent="-342900">
                        <a:buAutoNum type="arabicPlain" startAt="5"/>
                      </a:pPr>
                      <a:r>
                        <a:rPr lang="en-US" sz="2000" dirty="0" smtClean="0"/>
                        <a:t>      6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Qand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63" y="2057400"/>
            <a:ext cx="3648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dirty="0" smtClean="0">
                <a:solidFill>
                  <a:srgbClr val="3B4A1E"/>
                </a:solidFill>
                <a:ea typeface="SimSun" charset="-122"/>
              </a:rPr>
            </a:br>
            <a:r>
              <a:rPr lang="en-US" dirty="0" smtClean="0">
                <a:solidFill>
                  <a:srgbClr val="3B4A1E"/>
                </a:solidFill>
              </a:rPr>
              <a:t>HTML Navigation and Tables</a:t>
            </a:r>
            <a:br>
              <a:rPr lang="en-US" dirty="0" smtClean="0">
                <a:solidFill>
                  <a:srgbClr val="3B4A1E"/>
                </a:solidFill>
              </a:rPr>
            </a:br>
            <a:endParaRPr lang="en-US" dirty="0" smtClean="0">
              <a:solidFill>
                <a:srgbClr val="3B4A1E"/>
              </a:solidFill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1"/>
          <p:cNvGrpSpPr>
            <a:grpSpLocks/>
          </p:cNvGrpSpPr>
          <p:nvPr/>
        </p:nvGrpSpPr>
        <p:grpSpPr bwMode="auto">
          <a:xfrm>
            <a:off x="-41275" y="1174750"/>
            <a:ext cx="9245600" cy="4845050"/>
            <a:chOff x="169863" y="1174750"/>
            <a:chExt cx="8802687" cy="4845050"/>
          </a:xfrm>
        </p:grpSpPr>
        <p:sp>
          <p:nvSpPr>
            <p:cNvPr id="7" name="Rectangle 6"/>
            <p:cNvSpPr/>
            <p:nvPr/>
          </p:nvSpPr>
          <p:spPr>
            <a:xfrm>
              <a:off x="325543" y="1174750"/>
              <a:ext cx="8485282" cy="469106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9863" y="6019800"/>
              <a:ext cx="8802687" cy="0"/>
            </a:xfrm>
            <a:prstGeom prst="lin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367" name="Group 20"/>
            <p:cNvGrpSpPr>
              <a:grpSpLocks/>
            </p:cNvGrpSpPr>
            <p:nvPr/>
          </p:nvGrpSpPr>
          <p:grpSpPr bwMode="auto">
            <a:xfrm>
              <a:off x="7532688" y="5826125"/>
              <a:ext cx="914400" cy="109538"/>
              <a:chOff x="7532688" y="5826125"/>
              <a:chExt cx="914400" cy="109538"/>
            </a:xfrm>
          </p:grpSpPr>
          <p:sp>
            <p:nvSpPr>
              <p:cNvPr id="17" name="Rectangle 16"/>
              <p:cNvSpPr/>
              <p:nvPr/>
            </p:nvSpPr>
            <p:spPr bwMode="auto">
              <a:xfrm flipV="1">
                <a:off x="7595620" y="5826125"/>
                <a:ext cx="850946" cy="10953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55000">
                    <a:schemeClr val="bg1"/>
                  </a:gs>
                  <a:gs pos="97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Flowchart: Stored Data 17"/>
              <p:cNvSpPr/>
              <p:nvPr/>
            </p:nvSpPr>
            <p:spPr bwMode="auto">
              <a:xfrm flipV="1">
                <a:off x="7530627" y="5856288"/>
                <a:ext cx="64993" cy="53975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" name="Flowchart: Stored Data 18"/>
              <p:cNvSpPr/>
              <p:nvPr/>
            </p:nvSpPr>
            <p:spPr bwMode="auto">
              <a:xfrm flipV="1">
                <a:off x="7559345" y="5826125"/>
                <a:ext cx="128473" cy="109538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368" name="Group 14"/>
            <p:cNvGrpSpPr>
              <a:grpSpLocks/>
            </p:cNvGrpSpPr>
            <p:nvPr/>
          </p:nvGrpSpPr>
          <p:grpSpPr bwMode="auto">
            <a:xfrm>
              <a:off x="691368" y="5715000"/>
              <a:ext cx="1208569" cy="301625"/>
              <a:chOff x="1798320" y="1828800"/>
              <a:chExt cx="42672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24810" y="2059806"/>
                <a:ext cx="4194575" cy="114059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98128" y="1828800"/>
                <a:ext cx="4269288" cy="5702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mtClean="0">
                <a:solidFill>
                  <a:srgbClr val="3B4A1E"/>
                </a:solidFill>
                <a:ea typeface="SimSun" charset="-122"/>
              </a:rPr>
            </a:br>
            <a:r>
              <a:rPr lang="en-US" smtClean="0">
                <a:solidFill>
                  <a:srgbClr val="3B4A1E"/>
                </a:solidFill>
                <a:ea typeface="SimSun" charset="-122"/>
              </a:rPr>
              <a:t> HTML Basics</a:t>
            </a:r>
            <a:r>
              <a:rPr lang="en-US" smtClean="0">
                <a:solidFill>
                  <a:srgbClr val="3B4A1E"/>
                </a:solidFill>
              </a:rPr>
              <a:t/>
            </a:r>
            <a:br>
              <a:rPr lang="en-US" smtClean="0">
                <a:solidFill>
                  <a:srgbClr val="3B4A1E"/>
                </a:solidFill>
              </a:rPr>
            </a:br>
            <a:endParaRPr lang="en-US" smtClean="0">
              <a:solidFill>
                <a:srgbClr val="3B4A1E"/>
              </a:solidFill>
              <a:ea typeface="SimSun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363" y="1122363"/>
            <a:ext cx="8866187" cy="2144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The content in this presentation is aimed at teaching  learners to:</a:t>
            </a:r>
          </a:p>
          <a:p>
            <a:pPr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hyperlinks that navigate to different WebPages</a:t>
            </a:r>
          </a:p>
          <a:p>
            <a:pPr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Display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data in a structured format using HTML </a:t>
            </a: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tables</a:t>
            </a:r>
            <a:endParaRPr lang="en-US" sz="2400" b="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/>
            </a:r>
            <a:br>
              <a:rPr lang="en-US" sz="2400" dirty="0">
                <a:solidFill>
                  <a:srgbClr val="3B4A1E"/>
                </a:solidFill>
              </a:rPr>
            </a:br>
            <a:r>
              <a:rPr lang="en-US" sz="2400" dirty="0" smtClean="0">
                <a:solidFill>
                  <a:srgbClr val="3B4A1E"/>
                </a:solidFill>
              </a:rPr>
              <a:t>Hyper Links </a:t>
            </a:r>
            <a:r>
              <a:rPr lang="en-US" sz="2400" dirty="0">
                <a:solidFill>
                  <a:srgbClr val="3B4A1E"/>
                </a:solidFill>
              </a:rPr>
              <a:t/>
            </a:r>
            <a:br>
              <a:rPr lang="en-US" sz="2400" dirty="0">
                <a:solidFill>
                  <a:srgbClr val="3B4A1E"/>
                </a:solidFill>
              </a:rPr>
            </a:b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gray">
          <a:xfrm>
            <a:off x="163513" y="1095375"/>
            <a:ext cx="8785225" cy="958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Use anchor tag </a:t>
            </a:r>
            <a:r>
              <a:rPr lang="en-US" sz="2000" b="0" noProof="1">
                <a:solidFill>
                  <a:srgbClr val="0000FF"/>
                </a:solidFill>
              </a:rPr>
              <a:t>&lt;a&gt; </a:t>
            </a:r>
            <a:r>
              <a:rPr lang="en-US" sz="2000" b="0" noProof="1"/>
              <a:t>to create a link.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I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&lt;a href="url"&gt;</a:t>
            </a:r>
            <a:r>
              <a:rPr lang="en-I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 to be displayed</a:t>
            </a:r>
            <a:r>
              <a:rPr lang="en-IN" sz="200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IN" sz="2000" b="0" noProof="1"/>
              <a:t> 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gray">
          <a:xfrm>
            <a:off x="163513" y="2328863"/>
            <a:ext cx="8785225" cy="958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The </a:t>
            </a:r>
            <a:r>
              <a:rPr lang="en-US" sz="2000" b="0" noProof="1">
                <a:solidFill>
                  <a:srgbClr val="0000FF"/>
                </a:solidFill>
              </a:rPr>
              <a:t>href</a:t>
            </a:r>
            <a:r>
              <a:rPr lang="en-US" sz="2000" b="0" noProof="1"/>
              <a:t> attribute is used to indicate the page we are linking to.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163513" y="3562350"/>
            <a:ext cx="8785225" cy="958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The </a:t>
            </a:r>
            <a:r>
              <a:rPr lang="en-US" sz="2000" b="0" noProof="1">
                <a:solidFill>
                  <a:srgbClr val="0000FF"/>
                </a:solidFill>
              </a:rPr>
              <a:t>target</a:t>
            </a:r>
            <a:r>
              <a:rPr lang="en-US" sz="2000" b="0" noProof="1"/>
              <a:t> attribute defines where the linked document will be opened. 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gray">
          <a:xfrm>
            <a:off x="163513" y="4797425"/>
            <a:ext cx="8785225" cy="1408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3600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_blank, _parent, _self, _top, frame_name can be the values of the target attribute.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I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&lt;a href="url“ target=“_blank”&gt;</a:t>
            </a:r>
            <a:r>
              <a:rPr lang="en-I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 to be displayed</a:t>
            </a:r>
            <a:r>
              <a:rPr lang="en-IN" sz="20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&lt;/a</a:t>
            </a:r>
            <a:r>
              <a:rPr lang="en-IN" sz="2000">
                <a:solidFill>
                  <a:srgbClr val="2D2DB9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IN" sz="2000" b="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/>
            </a:r>
            <a:br>
              <a:rPr lang="en-US" sz="2400" dirty="0">
                <a:solidFill>
                  <a:srgbClr val="3B4A1E"/>
                </a:solidFill>
              </a:rPr>
            </a:br>
            <a:r>
              <a:rPr lang="en-US" sz="2400" dirty="0" smtClean="0">
                <a:solidFill>
                  <a:srgbClr val="3B4A1E"/>
                </a:solidFill>
              </a:rPr>
              <a:t>Hyper Links </a:t>
            </a:r>
            <a:r>
              <a:rPr lang="en-US" sz="2400" dirty="0">
                <a:solidFill>
                  <a:srgbClr val="3B4A1E"/>
                </a:solidFill>
              </a:rPr>
              <a:t/>
            </a:r>
            <a:br>
              <a:rPr lang="en-US" sz="2400" dirty="0">
                <a:solidFill>
                  <a:srgbClr val="3B4A1E"/>
                </a:solidFill>
              </a:rPr>
            </a:b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4613" y="3057525"/>
            <a:ext cx="89487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href=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“www.google.com”</a:t>
            </a:r>
            <a:r>
              <a:rPr lang="en-US" sz="2000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target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=“_blank” </a:t>
            </a:r>
            <a:r>
              <a:rPr lang="en-US" sz="2000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“glink”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Google Pages &lt;/a&gt;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47638" y="2265363"/>
            <a:ext cx="8918575" cy="2589212"/>
            <a:chOff x="148102" y="2266004"/>
            <a:chExt cx="8917764" cy="2588673"/>
          </a:xfrm>
        </p:grpSpPr>
        <p:grpSp>
          <p:nvGrpSpPr>
            <p:cNvPr id="44049" name="Group 30"/>
            <p:cNvGrpSpPr>
              <a:grpSpLocks/>
            </p:cNvGrpSpPr>
            <p:nvPr/>
          </p:nvGrpSpPr>
          <p:grpSpPr bwMode="auto">
            <a:xfrm>
              <a:off x="148102" y="2278494"/>
              <a:ext cx="1613327" cy="1259174"/>
              <a:chOff x="148102" y="2278494"/>
              <a:chExt cx="1613327" cy="125917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41759" y="3237351"/>
                <a:ext cx="441285" cy="299975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59" name="TextBox 12"/>
              <p:cNvSpPr txBox="1">
                <a:spLocks noChangeArrowheads="1"/>
              </p:cNvSpPr>
              <p:nvPr/>
            </p:nvSpPr>
            <p:spPr bwMode="auto">
              <a:xfrm>
                <a:off x="148102" y="2278494"/>
                <a:ext cx="16133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Anchor Tag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342580" y="2968326"/>
                <a:ext cx="479325" cy="158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50" name="Group 35"/>
            <p:cNvGrpSpPr>
              <a:grpSpLocks/>
            </p:cNvGrpSpPr>
            <p:nvPr/>
          </p:nvGrpSpPr>
          <p:grpSpPr bwMode="auto">
            <a:xfrm>
              <a:off x="7452539" y="2266004"/>
              <a:ext cx="1613327" cy="1226693"/>
              <a:chOff x="7452539" y="2266004"/>
              <a:chExt cx="1613327" cy="122669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484894" y="3240526"/>
                <a:ext cx="252389" cy="25236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56" name="TextBox 15"/>
              <p:cNvSpPr txBox="1">
                <a:spLocks noChangeArrowheads="1"/>
              </p:cNvSpPr>
              <p:nvPr/>
            </p:nvSpPr>
            <p:spPr bwMode="auto">
              <a:xfrm>
                <a:off x="7452539" y="2266004"/>
                <a:ext cx="16133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Anchor Tag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>
                <a:off x="8365076" y="2985785"/>
                <a:ext cx="479325" cy="158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51" name="Group 32"/>
            <p:cNvGrpSpPr>
              <a:grpSpLocks/>
            </p:cNvGrpSpPr>
            <p:nvPr/>
          </p:nvGrpSpPr>
          <p:grpSpPr bwMode="auto">
            <a:xfrm>
              <a:off x="4844319" y="3645095"/>
              <a:ext cx="1613327" cy="1209582"/>
              <a:chOff x="4844319" y="3645095"/>
              <a:chExt cx="1613327" cy="120958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249863" y="3645254"/>
                <a:ext cx="701611" cy="312673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53" name="TextBox 17"/>
              <p:cNvSpPr txBox="1">
                <a:spLocks noChangeArrowheads="1"/>
              </p:cNvSpPr>
              <p:nvPr/>
            </p:nvSpPr>
            <p:spPr bwMode="auto">
              <a:xfrm>
                <a:off x="4844319" y="4454567"/>
                <a:ext cx="16133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Anchor Tag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5384022" y="4214254"/>
                <a:ext cx="479325" cy="158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20738" y="3244850"/>
            <a:ext cx="3286125" cy="1601788"/>
            <a:chOff x="809467" y="3255353"/>
            <a:chExt cx="3287403" cy="1601823"/>
          </a:xfrm>
        </p:grpSpPr>
        <p:sp>
          <p:nvSpPr>
            <p:cNvPr id="44046" name="TextBox 20"/>
            <p:cNvSpPr txBox="1">
              <a:spLocks noChangeArrowheads="1"/>
            </p:cNvSpPr>
            <p:nvPr/>
          </p:nvSpPr>
          <p:spPr bwMode="auto">
            <a:xfrm>
              <a:off x="1758861" y="4457066"/>
              <a:ext cx="20040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00FF"/>
                  </a:solidFill>
                </a:rPr>
                <a:t>Hyperlink URL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2351681" y="3953868"/>
              <a:ext cx="82393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9467" y="3255353"/>
              <a:ext cx="3287403" cy="28416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179888" y="2292350"/>
            <a:ext cx="2397125" cy="1236663"/>
            <a:chOff x="4092316" y="2271000"/>
            <a:chExt cx="2398425" cy="1236698"/>
          </a:xfrm>
        </p:grpSpPr>
        <p:sp>
          <p:nvSpPr>
            <p:cNvPr id="25" name="Rectangle 24"/>
            <p:cNvSpPr/>
            <p:nvPr/>
          </p:nvSpPr>
          <p:spPr>
            <a:xfrm>
              <a:off x="4092316" y="3228290"/>
              <a:ext cx="2398425" cy="279408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44" name="TextBox 25"/>
            <p:cNvSpPr txBox="1">
              <a:spLocks noChangeArrowheads="1"/>
            </p:cNvSpPr>
            <p:nvPr/>
          </p:nvSpPr>
          <p:spPr bwMode="auto">
            <a:xfrm>
              <a:off x="4609500" y="2271000"/>
              <a:ext cx="13824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00FF"/>
                  </a:solidFill>
                </a:rPr>
                <a:t>Targeting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5085959" y="2973488"/>
              <a:ext cx="479439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646863" y="3251200"/>
            <a:ext cx="1801812" cy="1624013"/>
            <a:chOff x="6646812" y="3230368"/>
            <a:chExt cx="1801318" cy="1623276"/>
          </a:xfrm>
        </p:grpSpPr>
        <p:sp>
          <p:nvSpPr>
            <p:cNvPr id="28" name="Rectangle 27"/>
            <p:cNvSpPr/>
            <p:nvPr/>
          </p:nvSpPr>
          <p:spPr>
            <a:xfrm>
              <a:off x="6646812" y="3230368"/>
              <a:ext cx="1801318" cy="28403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41" name="TextBox 28"/>
            <p:cNvSpPr txBox="1">
              <a:spLocks noChangeArrowheads="1"/>
            </p:cNvSpPr>
            <p:nvPr/>
          </p:nvSpPr>
          <p:spPr bwMode="auto">
            <a:xfrm>
              <a:off x="6999093" y="4453534"/>
              <a:ext cx="11737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00FF"/>
                  </a:solidFill>
                </a:rPr>
                <a:t>Naming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7172205" y="3950766"/>
              <a:ext cx="823538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gray">
          <a:xfrm>
            <a:off x="309563" y="3776663"/>
            <a:ext cx="8524875" cy="2092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b="0" noProof="1"/>
              <a:t>An HTML table is an element comprised of rows and columns</a:t>
            </a:r>
          </a:p>
          <a:p>
            <a:pPr marL="225425" indent="-225425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b="0" noProof="1"/>
              <a:t>Tables are container elements, and their sole purpose is to house other HTML elements and arrange them in a tabular fashion -- row by row, column by column</a:t>
            </a:r>
          </a:p>
        </p:txBody>
      </p:sp>
      <p:pic>
        <p:nvPicPr>
          <p:cNvPr id="52228" name="Picture 5" descr="passenger details initial p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1670050"/>
            <a:ext cx="7086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gray">
          <a:xfrm>
            <a:off x="431800" y="1241425"/>
            <a:ext cx="8312150" cy="587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&lt;table&gt; </a:t>
            </a:r>
            <a:r>
              <a:rPr lang="en-US" sz="2000" b="0" noProof="1"/>
              <a:t>tag defines the table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gray">
          <a:xfrm>
            <a:off x="431800" y="2532063"/>
            <a:ext cx="8312150" cy="584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&lt;tr&gt; </a:t>
            </a:r>
            <a:r>
              <a:rPr lang="en-US" sz="2000" b="0" noProof="1"/>
              <a:t>tag divides the table into rows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31800" y="3819525"/>
            <a:ext cx="8312150" cy="584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&lt;td&gt; </a:t>
            </a:r>
            <a:r>
              <a:rPr lang="en-US" sz="2000" b="0" noProof="1"/>
              <a:t>tag divides the rows into cells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431800" y="5106988"/>
            <a:ext cx="8315325" cy="904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bIns="0" anchor="ctr"/>
          <a:lstStyle/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A data cell can contain text, images, lists, paragraphs, forms, horizantal rules, tables,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Simple Table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0513" y="1752600"/>
            <a:ext cx="3979862" cy="3736975"/>
            <a:chOff x="290947" y="1753176"/>
            <a:chExt cx="3979824" cy="3735936"/>
          </a:xfrm>
        </p:grpSpPr>
        <p:pic>
          <p:nvPicPr>
            <p:cNvPr id="54281" name="Picture 5" descr="notepa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0947" y="1753176"/>
              <a:ext cx="3979824" cy="362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2" name="TextBox 7"/>
            <p:cNvSpPr txBox="1">
              <a:spLocks noChangeArrowheads="1"/>
            </p:cNvSpPr>
            <p:nvPr/>
          </p:nvSpPr>
          <p:spPr bwMode="auto">
            <a:xfrm>
              <a:off x="374072" y="2057403"/>
              <a:ext cx="3631122" cy="3431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&lt;table&gt;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1,  cell  1&lt;/td&gt;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1,  cell  2&lt;/td&gt;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2,  cell  1&lt;/td&gt;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2,  cell  2&lt;/td&gt;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&lt;/table&gt;</a:t>
              </a:r>
            </a:p>
            <a:p>
              <a:endParaRPr lang="en-US">
                <a:ea typeface="Calibri" pitchFamily="34" charset="0"/>
                <a:cs typeface="Courier New" pitchFamily="49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65638" y="1965325"/>
            <a:ext cx="4429125" cy="3084513"/>
            <a:chOff x="4715162" y="1716231"/>
            <a:chExt cx="4428838" cy="3084369"/>
          </a:xfrm>
        </p:grpSpPr>
        <p:pic>
          <p:nvPicPr>
            <p:cNvPr id="54279" name="Picture 8" descr="try it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5162" y="1716231"/>
              <a:ext cx="4428838" cy="308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883426" y="3095705"/>
              <a:ext cx="3076376" cy="374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3913" y="3325813"/>
            <a:ext cx="390683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115000"/>
              </a:lnSpc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row 1, cell 1 row 1, cell 2</a:t>
            </a:r>
            <a:endParaRPr lang="en-US" sz="1800">
              <a:solidFill>
                <a:srgbClr val="000000"/>
              </a:solidFill>
              <a:ea typeface="Calibri" pitchFamily="34" charset="0"/>
              <a:cs typeface="Times New Roman" pitchFamily="18" charset="0"/>
            </a:endParaRPr>
          </a:p>
          <a:p>
            <a:pPr hangingPunct="0">
              <a:lnSpc>
                <a:spcPct val="115000"/>
              </a:lnSpc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row 2, cell 1 row 2, cell 2</a:t>
            </a:r>
            <a:endParaRPr lang="en-US" sz="1800">
              <a:solidFill>
                <a:srgbClr val="000000"/>
              </a:solidFill>
              <a:ea typeface="Calibri" pitchFamily="34" charset="0"/>
              <a:cs typeface="Times New Roman" pitchFamily="18" charset="0"/>
            </a:endParaRPr>
          </a:p>
          <a:p>
            <a:endParaRPr lang="en-US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45307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with Border Attribute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1150" y="1954213"/>
            <a:ext cx="3979863" cy="3116262"/>
            <a:chOff x="311728" y="1953491"/>
            <a:chExt cx="3979824" cy="3117273"/>
          </a:xfrm>
        </p:grpSpPr>
        <p:pic>
          <p:nvPicPr>
            <p:cNvPr id="55312" name="Picture 5" descr="notepa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28" y="1953491"/>
              <a:ext cx="3979824" cy="3117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13" name="TextBox 7"/>
            <p:cNvSpPr txBox="1">
              <a:spLocks noChangeArrowheads="1"/>
            </p:cNvSpPr>
            <p:nvPr/>
          </p:nvSpPr>
          <p:spPr bwMode="auto">
            <a:xfrm>
              <a:off x="374072" y="2473043"/>
              <a:ext cx="3631122" cy="2157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&lt;table  border=“2"&gt;</a:t>
              </a:r>
              <a:endParaRPr lang="en-US" sz="18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&lt;tr&gt;</a:t>
              </a:r>
              <a:endParaRPr lang="en-US" sz="18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&lt;td&gt;Row  1,  cell  1&lt;/td&gt;</a:t>
              </a:r>
              <a:endParaRPr lang="en-US" sz="18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&lt;td&gt;Row  1,  cell  2&lt;/td&gt;</a:t>
              </a:r>
              <a:endParaRPr lang="en-US" sz="18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&lt;/tr&gt;</a:t>
              </a:r>
              <a:endParaRPr lang="en-US" sz="18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Times New Roman" pitchFamily="18" charset="0"/>
                </a:rPr>
                <a:t>&lt;/table&gt;</a:t>
              </a:r>
              <a:endParaRPr lang="en-US" sz="18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endParaRPr>
            </a:p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65638" y="1965325"/>
            <a:ext cx="4429125" cy="3084513"/>
            <a:chOff x="4715162" y="1716231"/>
            <a:chExt cx="4428838" cy="3084369"/>
          </a:xfrm>
        </p:grpSpPr>
        <p:pic>
          <p:nvPicPr>
            <p:cNvPr id="55310" name="Picture 8" descr="try it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5162" y="1716231"/>
              <a:ext cx="4428838" cy="308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883426" y="3095705"/>
              <a:ext cx="3076376" cy="374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59313" y="3354388"/>
          <a:ext cx="3916394" cy="3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97"/>
                <a:gridCol w="1958197"/>
              </a:tblGrid>
              <a:tr h="3835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row 1, Cell 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row 1 Cell 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3B4A1E"/>
                </a:solidFill>
              </a:rPr>
              <a:t>Tables</a:t>
            </a: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3976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with Heading</a:t>
            </a:r>
          </a:p>
        </p:txBody>
      </p:sp>
      <p:pic>
        <p:nvPicPr>
          <p:cNvPr id="13" name="Picture 12" descr="try i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0913" y="2360613"/>
            <a:ext cx="4279900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5263" y="1212850"/>
            <a:ext cx="4459287" cy="5135563"/>
            <a:chOff x="194965" y="1212848"/>
            <a:chExt cx="4460162" cy="5134820"/>
          </a:xfrm>
        </p:grpSpPr>
        <p:pic>
          <p:nvPicPr>
            <p:cNvPr id="56340" name="Picture 5" descr="notepad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965" y="1212848"/>
              <a:ext cx="4460162" cy="506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1" name="TextBox 14"/>
            <p:cNvSpPr txBox="1">
              <a:spLocks noChangeArrowheads="1"/>
            </p:cNvSpPr>
            <p:nvPr/>
          </p:nvSpPr>
          <p:spPr bwMode="auto">
            <a:xfrm>
              <a:off x="290943" y="1641764"/>
              <a:ext cx="3931029" cy="4705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&lt;table  border=“2"&gt;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&lt;th&gt;Heading&lt;/th&gt;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&lt;th&gt;Another  Heading&lt;/th&gt;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1,  cell  1&lt;/td&gt;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1,  cell  2&lt;/td&gt;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2,  cell  1&lt;/td&gt;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&lt;td&gt;row  2,  cell  2&lt;/td&gt;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&lt;/tr&gt;</a:t>
              </a:r>
            </a:p>
            <a:p>
              <a:pPr algn="l">
                <a:lnSpc>
                  <a:spcPct val="115000"/>
                </a:lnSpc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&lt;/table&gt;</a:t>
              </a:r>
            </a:p>
            <a:p>
              <a:endParaRPr lang="en-US">
                <a:ea typeface="Calibri" pitchFamily="34" charset="0"/>
                <a:cs typeface="Courier New" pitchFamily="49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84763" y="3743325"/>
          <a:ext cx="3505200" cy="1038225"/>
        </p:xfrm>
        <a:graphic>
          <a:graphicData uri="http://schemas.openxmlformats.org/drawingml/2006/table">
            <a:tbl>
              <a:tblPr/>
              <a:tblGrid>
                <a:gridCol w="1800711"/>
                <a:gridCol w="1704489"/>
              </a:tblGrid>
              <a:tr h="3460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Heading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Another  Heading</a:t>
                      </a: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row 1, cell 1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row 1, cell 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row 2, cell 1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row 2, cell 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31338</TotalTime>
  <Words>895</Words>
  <Application>Microsoft Office PowerPoint</Application>
  <PresentationFormat>On-screen Show (4:3)</PresentationFormat>
  <Paragraphs>198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SimSun</vt:lpstr>
      <vt:lpstr>Arial</vt:lpstr>
      <vt:lpstr>Calibri</vt:lpstr>
      <vt:lpstr>Courier New</vt:lpstr>
      <vt:lpstr>Times New Roman</vt:lpstr>
      <vt:lpstr>Verdana</vt:lpstr>
      <vt:lpstr>Wingdings</vt:lpstr>
      <vt:lpstr>4_TS_ILT_Sl1Template1_PPT_20_12_10_V1</vt:lpstr>
      <vt:lpstr>Image</vt:lpstr>
      <vt:lpstr>Software Engineering</vt:lpstr>
      <vt:lpstr>  HTML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HTML Navigation and Tables </vt:lpstr>
    </vt:vector>
  </TitlesOfParts>
  <Manager>Praveen</Manager>
  <Company>Talent Sprint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user</cp:lastModifiedBy>
  <cp:revision>1572</cp:revision>
  <dcterms:created xsi:type="dcterms:W3CDTF">2008-06-23T11:45:25Z</dcterms:created>
  <dcterms:modified xsi:type="dcterms:W3CDTF">2016-11-24T07:26:02Z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268977AA-E39D-464D-B4C1-FAC14B4569EF</vt:lpwstr>
  </property>
  <property fmtid="{D5CDD505-2E9C-101B-9397-08002B2CF9AE}" pid="6" name="ArticulateProjectFull">
    <vt:lpwstr>C:\Documents and Settings\Naveen\Desktop\L1_Train_The_Trainer_v1 - Final.ppta</vt:lpwstr>
  </property>
</Properties>
</file>