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ppt/activeX/activeX5.xml" ContentType="application/vnd.ms-office.activeX+xml"/>
  <Override PartName="/ppt/activeX/activeX5.bin" ContentType="application/vnd.ms-office.activeX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ctiveX/activeX6.xml" ContentType="application/vnd.ms-office.activeX+xml"/>
  <Override PartName="/ppt/activeX/activeX6.bin" ContentType="application/vnd.ms-office.activeX"/>
  <Override PartName="/ppt/activeX/activeX7.xml" ContentType="application/vnd.ms-office.activeX+xml"/>
  <Override PartName="/ppt/activeX/activeX7.bin" ContentType="application/vnd.ms-office.activeX"/>
  <Override PartName="/ppt/activeX/activeX8.xml" ContentType="application/vnd.ms-office.activeX+xml"/>
  <Override PartName="/ppt/activeX/activeX8.bin" ContentType="application/vnd.ms-office.activeX"/>
  <Override PartName="/ppt/activeX/activeX9.xml" ContentType="application/vnd.ms-office.activeX+xml"/>
  <Override PartName="/ppt/activeX/activeX9.bin" ContentType="application/vnd.ms-office.activeX"/>
  <Override PartName="/ppt/activeX/activeX10.xml" ContentType="application/vnd.ms-office.activeX+xml"/>
  <Override PartName="/ppt/activeX/activeX10.bin" ContentType="application/vnd.ms-office.activeX"/>
  <Override PartName="/ppt/activeX/activeX11.xml" ContentType="application/vnd.ms-office.activeX+xml"/>
  <Override PartName="/ppt/activeX/activeX11.bin" ContentType="application/vnd.ms-office.activeX"/>
  <Override PartName="/ppt/activeX/activeX12.xml" ContentType="application/vnd.ms-office.activeX+xml"/>
  <Override PartName="/ppt/activeX/activeX12.bin" ContentType="application/vnd.ms-office.activeX"/>
  <Override PartName="/ppt/activeX/activeX13.xml" ContentType="application/vnd.ms-office.activeX+xml"/>
  <Override PartName="/ppt/activeX/activeX13.bin" ContentType="application/vnd.ms-office.activeX"/>
  <Override PartName="/ppt/activeX/activeX14.xml" ContentType="application/vnd.ms-office.activeX+xml"/>
  <Override PartName="/ppt/activeX/activeX14.bin" ContentType="application/vnd.ms-office.activeX"/>
  <Override PartName="/ppt/activeX/activeX15.xml" ContentType="application/vnd.ms-office.activeX+xml"/>
  <Override PartName="/ppt/activeX/activeX15.bin" ContentType="application/vnd.ms-office.activeX"/>
  <Override PartName="/ppt/activeX/activeX16.xml" ContentType="application/vnd.ms-office.activeX+xml"/>
  <Override PartName="/ppt/activeX/activeX16.bin" ContentType="application/vnd.ms-office.activeX"/>
  <Override PartName="/ppt/activeX/activeX17.xml" ContentType="application/vnd.ms-office.activeX+xml"/>
  <Override PartName="/ppt/activeX/activeX17.bin" ContentType="application/vnd.ms-office.activeX"/>
  <Override PartName="/ppt/activeX/activeX18.xml" ContentType="application/vnd.ms-office.activeX+xml"/>
  <Override PartName="/ppt/activeX/activeX18.bin" ContentType="application/vnd.ms-office.activeX"/>
  <Override PartName="/ppt/activeX/activeX19.xml" ContentType="application/vnd.ms-office.activeX+xml"/>
  <Override PartName="/ppt/activeX/activeX19.bin" ContentType="application/vnd.ms-office.activeX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ctiveX/activeX20.xml" ContentType="application/vnd.ms-office.activeX+xml"/>
  <Override PartName="/ppt/activeX/activeX20.bin" ContentType="application/vnd.ms-office.activeX"/>
  <Override PartName="/ppt/notesSlides/notesSlide20.xml" ContentType="application/vnd.openxmlformats-officedocument.presentationml.notesSlide+xml"/>
  <Override PartName="/ppt/activeX/activeX21.xml" ContentType="application/vnd.ms-office.activeX+xml"/>
  <Override PartName="/ppt/activeX/activeX21.bin" ContentType="application/vnd.ms-office.activeX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ctiveX/activeX22.xml" ContentType="application/vnd.ms-office.activeX+xml"/>
  <Override PartName="/ppt/activeX/activeX22.bin" ContentType="application/vnd.ms-office.activeX"/>
  <Override PartName="/ppt/activeX/activeX23.xml" ContentType="application/vnd.ms-office.activeX+xml"/>
  <Override PartName="/ppt/activeX/activeX23.bin" ContentType="application/vnd.ms-office.activeX"/>
  <Override PartName="/ppt/activeX/activeX24.xml" ContentType="application/vnd.ms-office.activeX+xml"/>
  <Override PartName="/ppt/activeX/activeX24.bin" ContentType="application/vnd.ms-office.activeX"/>
  <Override PartName="/ppt/activeX/activeX25.xml" ContentType="application/vnd.ms-office.activeX+xml"/>
  <Override PartName="/ppt/activeX/activeX25.bin" ContentType="application/vnd.ms-office.activeX"/>
  <Override PartName="/ppt/activeX/activeX26.xml" ContentType="application/vnd.ms-office.activeX+xml"/>
  <Override PartName="/ppt/activeX/activeX26.bin" ContentType="application/vnd.ms-office.activeX"/>
  <Override PartName="/ppt/activeX/activeX27.xml" ContentType="application/vnd.ms-office.activeX+xml"/>
  <Override PartName="/ppt/activeX/activeX27.bin" ContentType="application/vnd.ms-office.activeX"/>
  <Override PartName="/ppt/activeX/activeX28.xml" ContentType="application/vnd.ms-office.activeX+xml"/>
  <Override PartName="/ppt/activeX/activeX28.bin" ContentType="application/vnd.ms-office.activeX"/>
  <Override PartName="/ppt/activeX/activeX29.xml" ContentType="application/vnd.ms-office.activeX+xml"/>
  <Override PartName="/ppt/activeX/activeX29.bin" ContentType="application/vnd.ms-office.activeX"/>
  <Override PartName="/ppt/activeX/activeX30.xml" ContentType="application/vnd.ms-office.activeX+xml"/>
  <Override PartName="/ppt/activeX/activeX30.bin" ContentType="application/vnd.ms-office.activeX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9"/>
  </p:notesMasterIdLst>
  <p:handoutMasterIdLst>
    <p:handoutMasterId r:id="rId30"/>
  </p:handoutMasterIdLst>
  <p:sldIdLst>
    <p:sldId id="984" r:id="rId2"/>
    <p:sldId id="1038" r:id="rId3"/>
    <p:sldId id="1195" r:id="rId4"/>
    <p:sldId id="1218" r:id="rId5"/>
    <p:sldId id="1219" r:id="rId6"/>
    <p:sldId id="1220" r:id="rId7"/>
    <p:sldId id="1196" r:id="rId8"/>
    <p:sldId id="1197" r:id="rId9"/>
    <p:sldId id="1198" r:id="rId10"/>
    <p:sldId id="1199" r:id="rId11"/>
    <p:sldId id="1200" r:id="rId12"/>
    <p:sldId id="1201" r:id="rId13"/>
    <p:sldId id="1202" r:id="rId14"/>
    <p:sldId id="1204" r:id="rId15"/>
    <p:sldId id="1205" r:id="rId16"/>
    <p:sldId id="1206" r:id="rId17"/>
    <p:sldId id="1207" r:id="rId18"/>
    <p:sldId id="1208" r:id="rId19"/>
    <p:sldId id="1209" r:id="rId20"/>
    <p:sldId id="1210" r:id="rId21"/>
    <p:sldId id="1211" r:id="rId22"/>
    <p:sldId id="1212" r:id="rId23"/>
    <p:sldId id="1213" r:id="rId24"/>
    <p:sldId id="1214" r:id="rId25"/>
    <p:sldId id="1215" r:id="rId26"/>
    <p:sldId id="1216" r:id="rId27"/>
    <p:sldId id="1217" r:id="rId28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CD5B5"/>
    <a:srgbClr val="F79646"/>
    <a:srgbClr val="2B3616"/>
    <a:srgbClr val="1B2E45"/>
    <a:srgbClr val="2E3917"/>
    <a:srgbClr val="502604"/>
    <a:srgbClr val="28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471" autoAdjust="0"/>
    <p:restoredTop sz="93333" autoAdjust="0"/>
  </p:normalViewPr>
  <p:slideViewPr>
    <p:cSldViewPr snapToGrid="0">
      <p:cViewPr varScale="1">
        <p:scale>
          <a:sx n="29" d="100"/>
          <a:sy n="29" d="100"/>
        </p:scale>
        <p:origin x="66" y="954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586" y="3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r:id="rId1"/>
</file>

<file path=ppt/activeX/activeX10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5512D122-5CC6-11CF-8D67-00AA00BDCE1D}" r:id="rId1"/>
</file>

<file path=ppt/activeX/activeX19.xml><?xml version="1.0" encoding="utf-8"?>
<ax:ocx xmlns:ax="http://schemas.microsoft.com/office/2006/activeX" xmlns:r="http://schemas.openxmlformats.org/officeDocument/2006/relationships" ax:classid="{5512D122-5CC6-11CF-8D67-00AA00BDCE1D}" r:id="rId1"/>
</file>

<file path=ppt/activeX/activeX2.xml><?xml version="1.0" encoding="utf-8"?>
<ax:ocx xmlns:ax="http://schemas.microsoft.com/office/2006/activeX" xmlns:r="http://schemas.openxmlformats.org/officeDocument/2006/relationships" ax:classid="{5512D11A-5CC6-11CF-8D67-00AA00BDCE1D}" r:id="rId1"/>
</file>

<file path=ppt/activeX/activeX20.xml><?xml version="1.0" encoding="utf-8"?>
<ax:ocx xmlns:ax="http://schemas.microsoft.com/office/2006/activeX" xmlns:r="http://schemas.openxmlformats.org/officeDocument/2006/relationships" ax:classid="{5512D122-5CC6-11CF-8D67-00AA00BDCE1D}" r:id="rId1"/>
</file>

<file path=ppt/activeX/activeX21.xml><?xml version="1.0" encoding="utf-8"?>
<ax:ocx xmlns:ax="http://schemas.microsoft.com/office/2006/activeX" xmlns:r="http://schemas.openxmlformats.org/officeDocument/2006/relationships" ax:classid="{5512D122-5CC6-11CF-8D67-00AA00BDCE1D}" r:id="rId1"/>
</file>

<file path=ppt/activeX/activeX22.xml><?xml version="1.0" encoding="utf-8"?>
<ax:ocx xmlns:ax="http://schemas.microsoft.com/office/2006/activeX" xmlns:r="http://schemas.openxmlformats.org/officeDocument/2006/relationships" ax:classid="{5512D11A-5CC6-11CF-8D67-00AA00BDCE1D}" r:id="rId1"/>
</file>

<file path=ppt/activeX/activeX23.xml><?xml version="1.0" encoding="utf-8"?>
<ax:ocx xmlns:ax="http://schemas.microsoft.com/office/2006/activeX" xmlns:r="http://schemas.openxmlformats.org/officeDocument/2006/relationships" ax:classid="{5512D124-5CC6-11CF-8D67-00AA00BDCE1D}" r:id="rId1"/>
</file>

<file path=ppt/activeX/activeX24.xml><?xml version="1.0" encoding="utf-8"?>
<ax:ocx xmlns:ax="http://schemas.microsoft.com/office/2006/activeX" xmlns:r="http://schemas.openxmlformats.org/officeDocument/2006/relationships" ax:classid="{5512D110-5CC6-11CF-8D67-00AA00BDCE1D}" r:id="rId1"/>
</file>

<file path=ppt/activeX/activeX25.xml><?xml version="1.0" encoding="utf-8"?>
<ax:ocx xmlns:ax="http://schemas.microsoft.com/office/2006/activeX" xmlns:r="http://schemas.openxmlformats.org/officeDocument/2006/relationships" ax:classid="{5512D114-5CC6-11CF-8D67-00AA00BDCE1D}" r:id="rId1"/>
</file>

<file path=ppt/activeX/activeX26.xml><?xml version="1.0" encoding="utf-8"?>
<ax:ocx xmlns:ax="http://schemas.microsoft.com/office/2006/activeX" xmlns:r="http://schemas.openxmlformats.org/officeDocument/2006/relationships" ax:classid="{5512D11A-5CC6-11CF-8D67-00AA00BDCE1D}" r:id="rId1"/>
</file>

<file path=ppt/activeX/activeX27.xml><?xml version="1.0" encoding="utf-8"?>
<ax:ocx xmlns:ax="http://schemas.microsoft.com/office/2006/activeX" xmlns:r="http://schemas.openxmlformats.org/officeDocument/2006/relationships" ax:classid="{5512D122-5CC6-11CF-8D67-00AA00BDCE1D}" r:id="rId1"/>
</file>

<file path=ppt/activeX/activeX28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5512D11A-5CC6-11CF-8D67-00AA00BDCE1D}" r:id="rId1"/>
</file>

<file path=ppt/activeX/activeX30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5512D11A-5CC6-11CF-8D67-00AA00BDCE1D}" r:id="rId1"/>
</file>

<file path=ppt/activeX/activeX5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26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65508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F55D93-E606-4025-B5D8-C59E171E11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82955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20619152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5AC9215-5398-4276-A6C2-67CB1A68E86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83972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761824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EE814EC-D6D8-4C19-A311-B01FBCF4200E}" type="slidenum">
              <a:rPr lang="en-US" smtClean="0"/>
              <a:pPr defTabSz="1013600">
                <a:defRPr/>
              </a:pPr>
              <a:t>13</a:t>
            </a:fld>
            <a:endParaRPr lang="en-US" dirty="0" smtClean="0"/>
          </a:p>
        </p:txBody>
      </p:sp>
      <p:sp>
        <p:nvSpPr>
          <p:cNvPr id="1413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29209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2F8438AB-EEE1-40BE-A0EE-47B6640BAF00}" type="slidenum">
              <a:rPr lang="en-US" smtClean="0"/>
              <a:pPr defTabSz="1013600">
                <a:defRPr/>
              </a:pPr>
              <a:t>14</a:t>
            </a:fld>
            <a:endParaRPr lang="en-US" dirty="0" smtClean="0"/>
          </a:p>
        </p:txBody>
      </p:sp>
      <p:sp>
        <p:nvSpPr>
          <p:cNvPr id="1433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57641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0675787-7A84-4A8F-B162-AB5A9A6B84E1}" type="slidenum">
              <a:rPr lang="en-US" smtClean="0"/>
              <a:pPr defTabSz="1013600">
                <a:defRPr/>
              </a:pPr>
              <a:t>15</a:t>
            </a:fld>
            <a:endParaRPr lang="en-US" dirty="0" smtClean="0"/>
          </a:p>
        </p:txBody>
      </p:sp>
      <p:sp>
        <p:nvSpPr>
          <p:cNvPr id="1443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75485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9F6D5C0-7511-4B52-A687-91D8F88B19BC}" type="slidenum">
              <a:rPr lang="en-US" smtClean="0"/>
              <a:pPr defTabSz="1013600">
                <a:defRPr/>
              </a:pPr>
              <a:t>16</a:t>
            </a:fld>
            <a:endParaRPr lang="en-US" dirty="0" smtClean="0"/>
          </a:p>
        </p:txBody>
      </p:sp>
      <p:sp>
        <p:nvSpPr>
          <p:cNvPr id="1454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599496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7B72B74-813D-4864-9110-673035DA6C58}" type="slidenum">
              <a:rPr lang="en-US" smtClean="0"/>
              <a:pPr defTabSz="1013600">
                <a:defRPr/>
              </a:pPr>
              <a:t>17</a:t>
            </a:fld>
            <a:endParaRPr lang="en-US" dirty="0" smtClean="0"/>
          </a:p>
        </p:txBody>
      </p:sp>
      <p:sp>
        <p:nvSpPr>
          <p:cNvPr id="1464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210178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9BE0085D-E54E-449A-BDDD-4B0CB02D3E2D}" type="slidenum">
              <a:rPr lang="en-US" smtClean="0"/>
              <a:pPr defTabSz="1013600">
                <a:defRPr/>
              </a:pPr>
              <a:t>18</a:t>
            </a:fld>
            <a:endParaRPr lang="en-US" dirty="0" smtClean="0"/>
          </a:p>
        </p:txBody>
      </p:sp>
      <p:sp>
        <p:nvSpPr>
          <p:cNvPr id="1474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0262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EF586AC6-65EE-4EAE-98EF-FABE3C49255F}" type="slidenum">
              <a:rPr lang="en-US" smtClean="0"/>
              <a:pPr defTabSz="1013600">
                <a:defRPr/>
              </a:pPr>
              <a:t>19</a:t>
            </a:fld>
            <a:endParaRPr lang="en-US" dirty="0" smtClean="0"/>
          </a:p>
        </p:txBody>
      </p:sp>
      <p:sp>
        <p:nvSpPr>
          <p:cNvPr id="1484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88024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03E5FC3-D891-427E-9ECF-5F35B3E59D32}" type="slidenum">
              <a:rPr lang="en-US" smtClean="0"/>
              <a:pPr defTabSz="1013600">
                <a:defRPr/>
              </a:pPr>
              <a:t>20</a:t>
            </a:fld>
            <a:endParaRPr lang="en-US" dirty="0" smtClean="0"/>
          </a:p>
        </p:txBody>
      </p:sp>
      <p:sp>
        <p:nvSpPr>
          <p:cNvPr id="1495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133286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17DFE896-3D98-4B4A-9E1B-66F50D9094B9}" type="slidenum">
              <a:rPr lang="en-US" smtClean="0"/>
              <a:pPr defTabSz="1013600">
                <a:defRPr/>
              </a:pPr>
              <a:t>21</a:t>
            </a:fld>
            <a:endParaRPr lang="en-US" dirty="0" smtClean="0"/>
          </a:p>
        </p:txBody>
      </p:sp>
      <p:sp>
        <p:nvSpPr>
          <p:cNvPr id="1505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665099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302CF3B-4532-4E64-9C00-CB70983C36F0}" type="slidenum">
              <a:rPr lang="en-US" smtClean="0"/>
              <a:pPr defTabSz="1013600">
                <a:defRPr/>
              </a:pPr>
              <a:t>22</a:t>
            </a:fld>
            <a:endParaRPr lang="en-US" dirty="0" smtClean="0"/>
          </a:p>
        </p:txBody>
      </p:sp>
      <p:sp>
        <p:nvSpPr>
          <p:cNvPr id="1515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42643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  <p:extLst>
      <p:ext uri="{BB962C8B-B14F-4D97-AF65-F5344CB8AC3E}">
        <p14:creationId xmlns:p14="http://schemas.microsoft.com/office/powerpoint/2010/main" val="370503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E4283A5-F91C-471F-B586-F758AF8BB2A9}" type="slidenum">
              <a:rPr lang="en-US" smtClean="0"/>
              <a:pPr defTabSz="1013600">
                <a:defRPr/>
              </a:pPr>
              <a:t>23</a:t>
            </a:fld>
            <a:endParaRPr lang="en-US" dirty="0" smtClean="0"/>
          </a:p>
        </p:txBody>
      </p:sp>
      <p:sp>
        <p:nvSpPr>
          <p:cNvPr id="1525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092306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4CFD8674-C078-4793-915E-0DCB97FFFB81}" type="slidenum">
              <a:rPr lang="en-US" smtClean="0"/>
              <a:pPr defTabSz="1013600">
                <a:defRPr/>
              </a:pPr>
              <a:t>24</a:t>
            </a:fld>
            <a:endParaRPr lang="en-US" dirty="0" smtClean="0"/>
          </a:p>
        </p:txBody>
      </p:sp>
      <p:sp>
        <p:nvSpPr>
          <p:cNvPr id="1536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291442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564FAC86-649F-400A-BC5D-5AB0DDECCCB0}" type="slidenum">
              <a:rPr lang="en-US" smtClean="0"/>
              <a:pPr defTabSz="1013600">
                <a:defRPr/>
              </a:pPr>
              <a:t>25</a:t>
            </a:fld>
            <a:endParaRPr lang="en-US" dirty="0" smtClean="0"/>
          </a:p>
        </p:txBody>
      </p:sp>
      <p:sp>
        <p:nvSpPr>
          <p:cNvPr id="1546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946104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F18386B3-57B9-453E-AA80-AAFD975501A8}" type="slidenum">
              <a:rPr lang="en-US" smtClean="0"/>
              <a:pPr defTabSz="1013600">
                <a:defRPr/>
              </a:pPr>
              <a:t>26</a:t>
            </a:fld>
            <a:endParaRPr lang="en-US" dirty="0" smtClean="0"/>
          </a:p>
        </p:txBody>
      </p:sp>
      <p:sp>
        <p:nvSpPr>
          <p:cNvPr id="1556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19492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50200429-61BC-45C9-B36D-80E7AF41E67F}" type="slidenum">
              <a:rPr lang="en-US" smtClean="0"/>
              <a:pPr defTabSz="1013600">
                <a:defRPr/>
              </a:pPr>
              <a:t>27</a:t>
            </a:fld>
            <a:endParaRPr lang="en-US" dirty="0" smtClean="0"/>
          </a:p>
        </p:txBody>
      </p:sp>
      <p:sp>
        <p:nvSpPr>
          <p:cNvPr id="1566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87147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42247BA-8315-48C2-9915-968E9C45EF18}" type="slidenum">
              <a:rPr lang="en-US" smtClean="0"/>
              <a:pPr defTabSz="1013600">
                <a:defRPr/>
              </a:pPr>
              <a:t>3</a:t>
            </a:fld>
            <a:endParaRPr lang="en-US" dirty="0" smtClean="0"/>
          </a:p>
        </p:txBody>
      </p:sp>
      <p:sp>
        <p:nvSpPr>
          <p:cNvPr id="1341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9000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E3618879-F088-4024-A715-771B435ED41C}" type="slidenum">
              <a:rPr lang="en-US" smtClean="0"/>
              <a:pPr defTabSz="1013600">
                <a:defRPr/>
              </a:pPr>
              <a:t>7</a:t>
            </a:fld>
            <a:endParaRPr lang="en-US" dirty="0" smtClean="0"/>
          </a:p>
        </p:txBody>
      </p:sp>
      <p:sp>
        <p:nvSpPr>
          <p:cNvPr id="1351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85376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933E21BF-E0EB-49B1-AD92-7C6A2AA1B192}" type="slidenum">
              <a:rPr lang="en-US" smtClean="0"/>
              <a:pPr defTabSz="1013600">
                <a:defRPr/>
              </a:pPr>
              <a:t>8</a:t>
            </a:fld>
            <a:endParaRPr lang="en-US" dirty="0" smtClean="0"/>
          </a:p>
        </p:txBody>
      </p:sp>
      <p:sp>
        <p:nvSpPr>
          <p:cNvPr id="1361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02626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6835E1DC-5BC1-4C51-9FA8-FCAEE2CE22BD}" type="slidenum">
              <a:rPr lang="en-US" smtClean="0"/>
              <a:pPr defTabSz="1013600">
                <a:defRPr/>
              </a:pPr>
              <a:t>9</a:t>
            </a:fld>
            <a:endParaRPr lang="en-US" dirty="0" smtClean="0"/>
          </a:p>
        </p:txBody>
      </p:sp>
      <p:sp>
        <p:nvSpPr>
          <p:cNvPr id="1372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14723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2C0AC31-1D92-46FA-8F91-D6F0F84CFF14}" type="slidenum">
              <a:rPr lang="en-US" smtClean="0"/>
              <a:pPr defTabSz="1013600">
                <a:defRPr/>
              </a:pPr>
              <a:t>10</a:t>
            </a:fld>
            <a:endParaRPr lang="en-US" dirty="0" smtClean="0"/>
          </a:p>
        </p:txBody>
      </p:sp>
      <p:sp>
        <p:nvSpPr>
          <p:cNvPr id="1382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68047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E16B3C63-73B1-4ECA-9B6F-2B997FF323B8}" type="slidenum">
              <a:rPr lang="en-US" smtClean="0"/>
              <a:pPr defTabSz="1013600">
                <a:defRPr/>
              </a:pPr>
              <a:t>11</a:t>
            </a:fld>
            <a:endParaRPr lang="en-US" dirty="0" smtClean="0"/>
          </a:p>
        </p:txBody>
      </p:sp>
      <p:sp>
        <p:nvSpPr>
          <p:cNvPr id="1392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42002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98DD09E-1794-48C1-96AE-5E18706AF127}" type="slidenum">
              <a:rPr lang="en-US" smtClean="0"/>
              <a:pPr defTabSz="1013600">
                <a:defRPr/>
              </a:pPr>
              <a:t>12</a:t>
            </a:fld>
            <a:endParaRPr lang="en-US" dirty="0" smtClean="0"/>
          </a:p>
        </p:txBody>
      </p:sp>
      <p:sp>
        <p:nvSpPr>
          <p:cNvPr id="1402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04376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381000" y="381000"/>
            <a:ext cx="8458200" cy="6096000"/>
          </a:xfrm>
          <a:prstGeom prst="rect">
            <a:avLst/>
          </a:prstGeom>
          <a:noFill/>
          <a:ln w="28575" algn="ctr">
            <a:solidFill>
              <a:srgbClr val="99CC00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algn="l" eaLnBrk="0" hangingPunct="0">
              <a:spcBef>
                <a:spcPct val="50000"/>
              </a:spcBef>
              <a:defRPr/>
            </a:pPr>
            <a:endParaRPr lang="en-US" sz="1100" dirty="0">
              <a:latin typeface="Arial" charset="0"/>
              <a:cs typeface="+mn-cs"/>
            </a:endParaRPr>
          </a:p>
        </p:txBody>
      </p:sp>
      <p:pic>
        <p:nvPicPr>
          <p:cNvPr id="5" name="Picture 6" descr="Talent Spirnt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4050" y="479425"/>
            <a:ext cx="27559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5" name="Image" r:id="rId3" imgW="1473016" imgH="2412698" progId="">
                  <p:embed/>
                </p:oleObj>
              </mc:Choice>
              <mc:Fallback>
                <p:oleObj name="Image" r:id="rId3" imgW="1473016" imgH="2412698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362200"/>
                        <a:ext cx="16002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04800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02041B5E-4D94-49E1-B620-9146531C1BA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76250" y="-12700"/>
            <a:ext cx="815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0" dirty="0">
                <a:solidFill>
                  <a:schemeClr val="bg1"/>
                </a:solidFill>
                <a:cs typeface="Arial" pitchFamily="34" charset="0"/>
              </a:rPr>
              <a:t>Train the Trainer / Astounding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dirty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76250" y="-12700"/>
            <a:ext cx="815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0" dirty="0">
                <a:solidFill>
                  <a:schemeClr val="bg1"/>
                </a:solidFill>
                <a:cs typeface="Arial" pitchFamily="34" charset="0"/>
              </a:rPr>
              <a:t>Train the Trainer / Astounding Adults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04800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8643EF9E-193D-48E4-AEAD-727D88155551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E53E2865-7B17-4762-B57F-1C96AE6C8BF0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750B0DD-2EAD-4097-ADCE-CFE16354BC2C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CC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02463" y="6472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6C4974DA-8033-4771-9BD0-D42F0CF513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4643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519863"/>
            <a:ext cx="281622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595959"/>
                </a:solidFill>
                <a:latin typeface="Verdana"/>
                <a:ea typeface="Calibri"/>
                <a:cs typeface="Times New Roman"/>
              </a:rPr>
              <a:t>TALENTSPRINT  | © Copyright 2012</a:t>
            </a:r>
            <a:r>
              <a:rPr lang="en-US" sz="1100" dirty="0">
                <a:solidFill>
                  <a:srgbClr val="FFFFFF"/>
                </a:solidFill>
                <a:latin typeface="Verdana"/>
                <a:ea typeface="Calibri"/>
                <a:cs typeface="Times New Roman"/>
              </a:rPr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544" r:id="rId1"/>
    <p:sldLayoutId id="2147491545" r:id="rId2"/>
    <p:sldLayoutId id="2147491546" r:id="rId3"/>
    <p:sldLayoutId id="2147491547" r:id="rId4"/>
    <p:sldLayoutId id="2147491548" r:id="rId5"/>
    <p:sldLayoutId id="214749154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control" Target="../activeX/activeX2.xml"/><Relationship Id="rId7" Type="http://schemas.openxmlformats.org/officeDocument/2006/relationships/slideLayout" Target="../slideLayouts/slideLayout5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5.xml"/><Relationship Id="rId11" Type="http://schemas.openxmlformats.org/officeDocument/2006/relationships/image" Target="../media/image28.wmf"/><Relationship Id="rId5" Type="http://schemas.openxmlformats.org/officeDocument/2006/relationships/control" Target="../activeX/activeX4.xml"/><Relationship Id="rId10" Type="http://schemas.openxmlformats.org/officeDocument/2006/relationships/image" Target="../media/image27.wmf"/><Relationship Id="rId4" Type="http://schemas.openxmlformats.org/officeDocument/2006/relationships/control" Target="../activeX/activeX3.xml"/><Relationship Id="rId9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2.xml"/><Relationship Id="rId13" Type="http://schemas.openxmlformats.org/officeDocument/2006/relationships/control" Target="../activeX/activeX17.xml"/><Relationship Id="rId18" Type="http://schemas.openxmlformats.org/officeDocument/2006/relationships/image" Target="../media/image29.wmf"/><Relationship Id="rId26" Type="http://schemas.openxmlformats.org/officeDocument/2006/relationships/image" Target="../media/image37.wmf"/><Relationship Id="rId3" Type="http://schemas.openxmlformats.org/officeDocument/2006/relationships/control" Target="../activeX/activeX7.xml"/><Relationship Id="rId21" Type="http://schemas.openxmlformats.org/officeDocument/2006/relationships/image" Target="../media/image32.wmf"/><Relationship Id="rId7" Type="http://schemas.openxmlformats.org/officeDocument/2006/relationships/control" Target="../activeX/activeX11.xml"/><Relationship Id="rId12" Type="http://schemas.openxmlformats.org/officeDocument/2006/relationships/control" Target="../activeX/activeX16.xml"/><Relationship Id="rId17" Type="http://schemas.openxmlformats.org/officeDocument/2006/relationships/notesSlide" Target="../notesSlides/notesSlide16.xml"/><Relationship Id="rId25" Type="http://schemas.openxmlformats.org/officeDocument/2006/relationships/image" Target="../media/image36.wmf"/><Relationship Id="rId2" Type="http://schemas.openxmlformats.org/officeDocument/2006/relationships/control" Target="../activeX/activeX6.xml"/><Relationship Id="rId16" Type="http://schemas.openxmlformats.org/officeDocument/2006/relationships/slideLayout" Target="../slideLayouts/slideLayout5.xml"/><Relationship Id="rId20" Type="http://schemas.openxmlformats.org/officeDocument/2006/relationships/image" Target="../media/image31.wmf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0.xml"/><Relationship Id="rId11" Type="http://schemas.openxmlformats.org/officeDocument/2006/relationships/control" Target="../activeX/activeX15.xml"/><Relationship Id="rId24" Type="http://schemas.openxmlformats.org/officeDocument/2006/relationships/image" Target="../media/image35.wmf"/><Relationship Id="rId5" Type="http://schemas.openxmlformats.org/officeDocument/2006/relationships/control" Target="../activeX/activeX9.xml"/><Relationship Id="rId15" Type="http://schemas.openxmlformats.org/officeDocument/2006/relationships/control" Target="../activeX/activeX19.xml"/><Relationship Id="rId23" Type="http://schemas.openxmlformats.org/officeDocument/2006/relationships/image" Target="../media/image34.wmf"/><Relationship Id="rId28" Type="http://schemas.openxmlformats.org/officeDocument/2006/relationships/image" Target="../media/image39.wmf"/><Relationship Id="rId10" Type="http://schemas.openxmlformats.org/officeDocument/2006/relationships/control" Target="../activeX/activeX14.xml"/><Relationship Id="rId19" Type="http://schemas.openxmlformats.org/officeDocument/2006/relationships/image" Target="../media/image30.wmf"/><Relationship Id="rId31" Type="http://schemas.openxmlformats.org/officeDocument/2006/relationships/image" Target="../media/image42.wmf"/><Relationship Id="rId4" Type="http://schemas.openxmlformats.org/officeDocument/2006/relationships/control" Target="../activeX/activeX8.xml"/><Relationship Id="rId9" Type="http://schemas.openxmlformats.org/officeDocument/2006/relationships/control" Target="../activeX/activeX13.xml"/><Relationship Id="rId14" Type="http://schemas.openxmlformats.org/officeDocument/2006/relationships/control" Target="../activeX/activeX18.xml"/><Relationship Id="rId22" Type="http://schemas.openxmlformats.org/officeDocument/2006/relationships/image" Target="../media/image33.wmf"/><Relationship Id="rId27" Type="http://schemas.openxmlformats.org/officeDocument/2006/relationships/image" Target="../media/image38.wmf"/><Relationship Id="rId30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3.wmf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ontrol" Target="../activeX/activeX2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4.wmf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.xml"/><Relationship Id="rId13" Type="http://schemas.openxmlformats.org/officeDocument/2006/relationships/image" Target="../media/image20.png"/><Relationship Id="rId18" Type="http://schemas.openxmlformats.org/officeDocument/2006/relationships/image" Target="../media/image26.wmf"/><Relationship Id="rId3" Type="http://schemas.openxmlformats.org/officeDocument/2006/relationships/control" Target="../activeX/activeX23.xml"/><Relationship Id="rId21" Type="http://schemas.openxmlformats.org/officeDocument/2006/relationships/image" Target="../media/image51.wmf"/><Relationship Id="rId7" Type="http://schemas.openxmlformats.org/officeDocument/2006/relationships/control" Target="../activeX/activeX27.xml"/><Relationship Id="rId12" Type="http://schemas.openxmlformats.org/officeDocument/2006/relationships/notesSlide" Target="../notesSlides/notesSlide23.xml"/><Relationship Id="rId17" Type="http://schemas.openxmlformats.org/officeDocument/2006/relationships/image" Target="../media/image48.wmf"/><Relationship Id="rId2" Type="http://schemas.openxmlformats.org/officeDocument/2006/relationships/control" Target="../activeX/activeX22.xml"/><Relationship Id="rId16" Type="http://schemas.openxmlformats.org/officeDocument/2006/relationships/image" Target="../media/image47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6.xml"/><Relationship Id="rId11" Type="http://schemas.openxmlformats.org/officeDocument/2006/relationships/slideLayout" Target="../slideLayouts/slideLayout5.xml"/><Relationship Id="rId5" Type="http://schemas.openxmlformats.org/officeDocument/2006/relationships/control" Target="../activeX/activeX25.xml"/><Relationship Id="rId15" Type="http://schemas.openxmlformats.org/officeDocument/2006/relationships/image" Target="../media/image46.wmf"/><Relationship Id="rId10" Type="http://schemas.openxmlformats.org/officeDocument/2006/relationships/control" Target="../activeX/activeX30.xml"/><Relationship Id="rId19" Type="http://schemas.openxmlformats.org/officeDocument/2006/relationships/image" Target="../media/image49.wmf"/><Relationship Id="rId4" Type="http://schemas.openxmlformats.org/officeDocument/2006/relationships/control" Target="../activeX/activeX24.xml"/><Relationship Id="rId9" Type="http://schemas.openxmlformats.org/officeDocument/2006/relationships/control" Target="../activeX/activeX29.xml"/><Relationship Id="rId14" Type="http://schemas.openxmlformats.org/officeDocument/2006/relationships/image" Target="../media/image45.wmf"/><Relationship Id="rId22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P_159"/>
          <p:cNvSpPr>
            <a:spLocks noGrp="1" noChangeArrowheads="1"/>
          </p:cNvSpPr>
          <p:nvPr>
            <p:ph type="ctrTitle" sz="quarter"/>
          </p:nvPr>
        </p:nvSpPr>
        <p:spPr>
          <a:xfrm>
            <a:off x="392113" y="2330450"/>
            <a:ext cx="8439150" cy="838200"/>
          </a:xfrm>
          <a:solidFill>
            <a:srgbClr val="96C93D"/>
          </a:solidFill>
          <a:ln/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3200" smtClean="0">
                <a:solidFill>
                  <a:schemeClr val="bg1"/>
                </a:solidFill>
              </a:rPr>
              <a:t>Software Engineering</a:t>
            </a:r>
          </a:p>
        </p:txBody>
      </p:sp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98463" y="4130676"/>
            <a:ext cx="8432800" cy="2389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F6882E"/>
                </a:solidFill>
              </a:rPr>
              <a:t>Module: Web UI Programming </a:t>
            </a: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3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Topic: HTML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Defining Frame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8163" y="1935163"/>
            <a:ext cx="7950200" cy="893762"/>
            <a:chOff x="538286" y="1500997"/>
            <a:chExt cx="7950104" cy="893941"/>
          </a:xfrm>
        </p:grpSpPr>
        <p:sp>
          <p:nvSpPr>
            <p:cNvPr id="68619" name="Rectangle 10"/>
            <p:cNvSpPr>
              <a:spLocks noChangeArrowheads="1"/>
            </p:cNvSpPr>
            <p:nvPr/>
          </p:nvSpPr>
          <p:spPr bwMode="gray">
            <a:xfrm>
              <a:off x="538286" y="1500997"/>
              <a:ext cx="7950104" cy="8809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The &lt;frame&gt; tag defines one particular window (or frame) within a frameset.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235778" y="1843196"/>
              <a:ext cx="871712" cy="23177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8163" y="3243263"/>
            <a:ext cx="7950200" cy="895350"/>
            <a:chOff x="656180" y="2861095"/>
            <a:chExt cx="7950104" cy="894155"/>
          </a:xfrm>
        </p:grpSpPr>
        <p:sp>
          <p:nvSpPr>
            <p:cNvPr id="68617" name="Rectangle 10"/>
            <p:cNvSpPr>
              <a:spLocks noChangeArrowheads="1"/>
            </p:cNvSpPr>
            <p:nvPr/>
          </p:nvSpPr>
          <p:spPr bwMode="gray">
            <a:xfrm>
              <a:off x="656180" y="2861095"/>
              <a:ext cx="7950104" cy="87782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You can add default pages to the frames by using the src attribute of the frame tag.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355136" y="3203384"/>
              <a:ext cx="871960" cy="23177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38163" y="4552950"/>
            <a:ext cx="7950200" cy="877888"/>
            <a:chOff x="601546" y="4117676"/>
            <a:chExt cx="7950104" cy="877824"/>
          </a:xfrm>
        </p:grpSpPr>
        <p:sp>
          <p:nvSpPr>
            <p:cNvPr id="68615" name="Rectangle 10"/>
            <p:cNvSpPr>
              <a:spLocks noChangeArrowheads="1"/>
            </p:cNvSpPr>
            <p:nvPr/>
          </p:nvSpPr>
          <p:spPr bwMode="gray">
            <a:xfrm>
              <a:off x="601546" y="4117676"/>
              <a:ext cx="7950104" cy="87782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You can add names to each frame by using the name attribute. 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292807" y="4439115"/>
              <a:ext cx="871473" cy="23177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Defining Frame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8163" y="1612900"/>
            <a:ext cx="8210550" cy="893763"/>
            <a:chOff x="538286" y="1500997"/>
            <a:chExt cx="8211213" cy="893941"/>
          </a:xfrm>
        </p:grpSpPr>
        <p:sp>
          <p:nvSpPr>
            <p:cNvPr id="69644" name="Rectangle 10"/>
            <p:cNvSpPr>
              <a:spLocks noChangeArrowheads="1"/>
            </p:cNvSpPr>
            <p:nvPr/>
          </p:nvSpPr>
          <p:spPr bwMode="gray">
            <a:xfrm>
              <a:off x="538286" y="1500997"/>
              <a:ext cx="8211213" cy="8809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Name attribute allow us to display a link in one frame and open the page in another frame 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235791" y="1843185"/>
              <a:ext cx="871712" cy="23179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8163" y="5002213"/>
            <a:ext cx="8210550" cy="895350"/>
            <a:chOff x="601545" y="4117673"/>
            <a:chExt cx="8210322" cy="896046"/>
          </a:xfrm>
        </p:grpSpPr>
        <p:sp>
          <p:nvSpPr>
            <p:cNvPr id="69642" name="Rectangle 10"/>
            <p:cNvSpPr>
              <a:spLocks noChangeArrowheads="1"/>
            </p:cNvSpPr>
            <p:nvPr/>
          </p:nvSpPr>
          <p:spPr bwMode="gray">
            <a:xfrm>
              <a:off x="601545" y="4117673"/>
              <a:ext cx="8210322" cy="8960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Comma separated values of row/cols in frameset will maps to the list of frames defined in frameset respectively.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292434" y="4439484"/>
              <a:ext cx="872215" cy="231769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2" name="Rectangle 21"/>
          <p:cNvSpPr>
            <a:spLocks noChangeArrowheads="1"/>
          </p:cNvSpPr>
          <p:nvPr/>
        </p:nvSpPr>
        <p:spPr bwMode="gray">
          <a:xfrm>
            <a:off x="542925" y="2570163"/>
            <a:ext cx="8205788" cy="1854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/>
              <a:t>Example: </a:t>
            </a:r>
          </a:p>
          <a:p>
            <a:pPr marL="971550" lvl="1" indent="-971550" algn="l"/>
            <a:r>
              <a:rPr lang="en-US" sz="1800">
                <a:latin typeface="Courier New" pitchFamily="49" charset="0"/>
                <a:cs typeface="Courier New" pitchFamily="49" charset="0"/>
              </a:rPr>
              <a:t>&lt;frameset cols="120,*" &gt;</a:t>
            </a:r>
          </a:p>
          <a:p>
            <a:pPr marL="971550" lvl="1" indent="-971550" algn="l"/>
            <a:r>
              <a:rPr lang="en-US" sz="1800">
                <a:latin typeface="Courier New" pitchFamily="49" charset="0"/>
                <a:cs typeface="Courier New" pitchFamily="49" charset="0"/>
              </a:rPr>
              <a:t>&lt;frame src="menu.htm" name="menu" &gt;</a:t>
            </a:r>
          </a:p>
          <a:p>
            <a:pPr marL="971550" lvl="1" indent="-971550" algn="l"/>
            <a:r>
              <a:rPr lang="en-US" sz="1800">
                <a:latin typeface="Courier New" pitchFamily="49" charset="0"/>
                <a:cs typeface="Courier New" pitchFamily="49" charset="0"/>
              </a:rPr>
              <a:t>&lt;frame src="front.htm" name="main" &gt;</a:t>
            </a:r>
          </a:p>
          <a:p>
            <a:pPr marL="971550" lvl="1" indent="-971550" algn="l"/>
            <a:r>
              <a:rPr lang="en-US" sz="1800">
                <a:latin typeface="Courier New" pitchFamily="49" charset="0"/>
                <a:cs typeface="Courier New" pitchFamily="49" charset="0"/>
              </a:rPr>
              <a:t>&lt;/frameset&gt; 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450013" y="2809875"/>
          <a:ext cx="1643449" cy="1488618"/>
        </p:xfrm>
        <a:graphic>
          <a:graphicData uri="http://schemas.openxmlformats.org/drawingml/2006/table">
            <a:tbl>
              <a:tblPr/>
              <a:tblGrid>
                <a:gridCol w="273908"/>
                <a:gridCol w="1369541"/>
              </a:tblGrid>
              <a:tr h="146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100" dirty="0" smtClean="0">
                          <a:latin typeface="Calibri"/>
                          <a:cs typeface="Times New Roman"/>
                        </a:rPr>
                        <a:t>menu</a:t>
                      </a:r>
                      <a:endParaRPr lang="en-US" sz="2100" dirty="0">
                        <a:latin typeface="Calibri"/>
                        <a:cs typeface="Times New Roman"/>
                      </a:endParaRPr>
                    </a:p>
                  </a:txBody>
                  <a:tcPr marL="8217" marR="8217" marT="8217" marB="82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100" dirty="0" smtClean="0">
                          <a:latin typeface="Calibri"/>
                          <a:cs typeface="Times New Roman"/>
                        </a:rPr>
                        <a:t>front</a:t>
                      </a:r>
                      <a:endParaRPr lang="en-US" sz="3100" dirty="0">
                        <a:latin typeface="Calibri"/>
                        <a:cs typeface="Times New Roman"/>
                      </a:endParaRPr>
                    </a:p>
                  </a:txBody>
                  <a:tcPr marL="8217" marR="8217" marT="8217" marB="82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663575"/>
            <a:ext cx="57277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 for Frame and Frameset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27050" y="1203325"/>
            <a:ext cx="8208963" cy="1651000"/>
            <a:chOff x="465173" y="935271"/>
            <a:chExt cx="8207303" cy="1793484"/>
          </a:xfrm>
        </p:grpSpPr>
        <p:sp>
          <p:nvSpPr>
            <p:cNvPr id="70670" name="Rectangle 10"/>
            <p:cNvSpPr>
              <a:spLocks noChangeArrowheads="1"/>
            </p:cNvSpPr>
            <p:nvPr/>
          </p:nvSpPr>
          <p:spPr bwMode="gray">
            <a:xfrm>
              <a:off x="465173" y="1213841"/>
              <a:ext cx="8207303" cy="151491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 anchor="b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b="0" noProof="1"/>
                <a:t>Specifies whether or not to display a border around a frame.</a:t>
              </a:r>
            </a:p>
            <a:p>
              <a:pPr lvl="1" algn="l">
                <a:lnSpc>
                  <a:spcPts val="3000"/>
                </a:lnSpc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‘0’ means no border</a:t>
              </a:r>
            </a:p>
            <a:p>
              <a:pPr lvl="1" algn="l">
                <a:lnSpc>
                  <a:spcPts val="3000"/>
                </a:lnSpc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Any numerical value other than ‘0’ shows the border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gray">
            <a:xfrm>
              <a:off x="469935" y="935271"/>
              <a:ext cx="2377594" cy="44837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frameborder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6413" y="2927350"/>
            <a:ext cx="8212137" cy="1030288"/>
            <a:chOff x="465173" y="935271"/>
            <a:chExt cx="8210039" cy="1118064"/>
          </a:xfrm>
        </p:grpSpPr>
        <p:sp>
          <p:nvSpPr>
            <p:cNvPr id="70668" name="Rectangle 10"/>
            <p:cNvSpPr>
              <a:spLocks noChangeArrowheads="1"/>
            </p:cNvSpPr>
            <p:nvPr/>
          </p:nvSpPr>
          <p:spPr bwMode="gray">
            <a:xfrm>
              <a:off x="465173" y="1213842"/>
              <a:ext cx="8210039" cy="83949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 anchor="ctr"/>
            <a:lstStyle/>
            <a:p>
              <a:pPr algn="l">
                <a:buClr>
                  <a:srgbClr val="292929"/>
                </a:buClr>
              </a:pPr>
              <a:r>
                <a:rPr lang="en-US" sz="2000" b="0" noProof="1"/>
                <a:t>Specifies the width of the border in pixels/percentage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469934" y="935271"/>
              <a:ext cx="2377467" cy="4479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smtClean="0">
                  <a:solidFill>
                    <a:schemeClr val="bg1"/>
                  </a:solidFill>
                </a:rPr>
                <a:t>width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98475" y="4029075"/>
            <a:ext cx="8212138" cy="1030288"/>
            <a:chOff x="465173" y="935271"/>
            <a:chExt cx="8210039" cy="1118062"/>
          </a:xfrm>
        </p:grpSpPr>
        <p:sp>
          <p:nvSpPr>
            <p:cNvPr id="70666" name="Rectangle 10"/>
            <p:cNvSpPr>
              <a:spLocks noChangeArrowheads="1"/>
            </p:cNvSpPr>
            <p:nvPr/>
          </p:nvSpPr>
          <p:spPr bwMode="gray">
            <a:xfrm>
              <a:off x="465173" y="1213841"/>
              <a:ext cx="8210039" cy="83949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b="0" noProof="1"/>
                <a:t>Specifies that a frame is not resizable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469935" y="935271"/>
              <a:ext cx="2377467" cy="4479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noresize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77838" y="5132388"/>
            <a:ext cx="8212137" cy="1268412"/>
            <a:chOff x="465173" y="935271"/>
            <a:chExt cx="8210039" cy="1377496"/>
          </a:xfrm>
        </p:grpSpPr>
        <p:sp>
          <p:nvSpPr>
            <p:cNvPr id="70664" name="Rectangle 10"/>
            <p:cNvSpPr>
              <a:spLocks noChangeArrowheads="1"/>
            </p:cNvSpPr>
            <p:nvPr/>
          </p:nvSpPr>
          <p:spPr bwMode="gray">
            <a:xfrm>
              <a:off x="465173" y="1213841"/>
              <a:ext cx="8210039" cy="10989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91440" rIns="219456" bIns="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b="0" noProof="1"/>
                <a:t>Specifies whether or not to display scrollbars in a frame.</a:t>
              </a:r>
            </a:p>
            <a:p>
              <a:pPr lvl="1" algn="l">
                <a:lnSpc>
                  <a:spcPts val="3000"/>
                </a:lnSpc>
                <a:buClr>
                  <a:srgbClr val="292929"/>
                </a:buClr>
                <a:buFont typeface="Arial" charset="0"/>
                <a:buChar char="•"/>
              </a:pPr>
              <a:r>
                <a:rPr lang="en-US" sz="2000" b="0" noProof="1"/>
                <a:t> Values are yes, no and auto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469934" y="935271"/>
              <a:ext cx="2377467" cy="4482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scrolling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Frame and Form Controls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pic>
        <p:nvPicPr>
          <p:cNvPr id="71684" name="Picture 23" descr="p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31814" y="606425"/>
            <a:ext cx="8743952" cy="605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 Box 1"/>
          <p:cNvSpPr txBox="1">
            <a:spLocks noChangeArrowheads="1"/>
          </p:cNvSpPr>
          <p:nvPr/>
        </p:nvSpPr>
        <p:spPr bwMode="auto">
          <a:xfrm>
            <a:off x="451657" y="3908516"/>
            <a:ext cx="7223308" cy="2563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 marL="514350" indent="-514350" algn="l">
              <a:spcBef>
                <a:spcPct val="200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frameset cols="120,*" scrolling=auto&gt;</a:t>
            </a:r>
          </a:p>
          <a:p>
            <a:pPr marL="514350" indent="-514350" algn="l"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&lt;frame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="menupage.htm" name="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menu“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noresize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 algn="l"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&lt;frameset rows="*,50"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frameborder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=1 border=10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514350" indent="-514350" algn="l"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&lt;frame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="welcomepage.htm" name="main"&gt;</a:t>
            </a:r>
          </a:p>
          <a:p>
            <a:pPr marL="514350" indent="-514350" algn="l"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&lt;frame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="bottombanner.htm" name="bottom"&gt;</a:t>
            </a:r>
          </a:p>
          <a:p>
            <a:pPr marL="514350" indent="-514350" algn="l"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&lt;/frameset&gt; </a:t>
            </a:r>
          </a:p>
          <a:p>
            <a:pPr marL="514350" indent="-514350" algn="l"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&lt;/frameset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78911"/>
              </p:ext>
            </p:extLst>
          </p:nvPr>
        </p:nvGraphicFramePr>
        <p:xfrm>
          <a:off x="2523361" y="1658135"/>
          <a:ext cx="2871537" cy="1665983"/>
        </p:xfrm>
        <a:graphic>
          <a:graphicData uri="http://schemas.openxmlformats.org/drawingml/2006/table">
            <a:tbl>
              <a:tblPr/>
              <a:tblGrid>
                <a:gridCol w="593559"/>
                <a:gridCol w="2277978"/>
              </a:tblGrid>
              <a:tr h="1329398">
                <a:tc row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5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696" name="Group 18"/>
          <p:cNvGrpSpPr>
            <a:grpSpLocks/>
          </p:cNvGrpSpPr>
          <p:nvPr/>
        </p:nvGrpSpPr>
        <p:grpSpPr bwMode="auto">
          <a:xfrm>
            <a:off x="2597759" y="1638553"/>
            <a:ext cx="2601547" cy="1760538"/>
            <a:chOff x="6420537" y="4710942"/>
            <a:chExt cx="2600611" cy="1759805"/>
          </a:xfrm>
        </p:grpSpPr>
        <p:sp>
          <p:nvSpPr>
            <p:cNvPr id="14" name="Rectangle 13"/>
            <p:cNvSpPr/>
            <p:nvPr/>
          </p:nvSpPr>
          <p:spPr>
            <a:xfrm rot="16200000">
              <a:off x="5631882" y="5499597"/>
              <a:ext cx="1759805" cy="1824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cs typeface="+mn-cs"/>
                </a:rPr>
                <a:t>Menupage.html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39123" y="5289006"/>
              <a:ext cx="2182025" cy="2269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cs typeface="+mn-cs"/>
                </a:rPr>
                <a:t>Welcomepage.html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7546" y="6002824"/>
              <a:ext cx="2229633" cy="2999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cs typeface="+mn-cs"/>
                </a:rPr>
                <a:t>Bottombanner.html</a:t>
              </a:r>
            </a:p>
          </p:txBody>
        </p:sp>
      </p:grpSp>
      <p:grpSp>
        <p:nvGrpSpPr>
          <p:cNvPr id="71683" name="Group 16"/>
          <p:cNvGrpSpPr>
            <a:grpSpLocks/>
          </p:cNvGrpSpPr>
          <p:nvPr/>
        </p:nvGrpSpPr>
        <p:grpSpPr bwMode="auto">
          <a:xfrm>
            <a:off x="6838950" y="712788"/>
            <a:ext cx="2127250" cy="2200275"/>
            <a:chOff x="3422650" y="1563688"/>
            <a:chExt cx="2127250" cy="2199577"/>
          </a:xfrm>
        </p:grpSpPr>
        <p:pic>
          <p:nvPicPr>
            <p:cNvPr id="71701" name="Picture 14" descr="Computer_Icon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2650" y="1563688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02" name="TextBox 15"/>
            <p:cNvSpPr txBox="1">
              <a:spLocks noChangeArrowheads="1"/>
            </p:cNvSpPr>
            <p:nvPr/>
          </p:nvSpPr>
          <p:spPr bwMode="auto">
            <a:xfrm>
              <a:off x="3644900" y="2158811"/>
              <a:ext cx="1150938" cy="39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TRY 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7663" y="2841625"/>
            <a:ext cx="8428037" cy="1524000"/>
            <a:chOff x="1604511" y="2582174"/>
            <a:chExt cx="8427139" cy="1524000"/>
          </a:xfrm>
        </p:grpSpPr>
        <p:sp>
          <p:nvSpPr>
            <p:cNvPr id="6" name="Rectangle 5"/>
            <p:cNvSpPr/>
            <p:nvPr/>
          </p:nvSpPr>
          <p:spPr>
            <a:xfrm>
              <a:off x="1604511" y="2582174"/>
              <a:ext cx="8427139" cy="15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  <a:cs typeface="+mn-cs"/>
                </a:rPr>
                <a:t>  Observe these other set of screens</a:t>
              </a:r>
            </a:p>
          </p:txBody>
        </p:sp>
        <p:pic>
          <p:nvPicPr>
            <p:cNvPr id="25611" name="Picture 8" descr="observe.jpg"/>
            <p:cNvPicPr>
              <a:picLocks noChangeAspect="1"/>
            </p:cNvPicPr>
            <p:nvPr/>
          </p:nvPicPr>
          <p:blipFill>
            <a:blip r:embed="rId3" cstate="print"/>
            <a:srcRect l="11951" t="15396" r="12579" b="17519"/>
            <a:stretch>
              <a:fillRect/>
            </a:stretch>
          </p:blipFill>
          <p:spPr bwMode="auto">
            <a:xfrm>
              <a:off x="1707687" y="2656787"/>
              <a:ext cx="1552410" cy="1381125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</p:grp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663" y="1171575"/>
            <a:ext cx="873125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975" y="1174750"/>
            <a:ext cx="878046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3038" y="1171575"/>
            <a:ext cx="8815387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3038" y="1174750"/>
            <a:ext cx="8837612" cy="49688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181225" y="4411663"/>
            <a:ext cx="4941888" cy="66516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ysClr val="window" lastClr="FFFFFF"/>
                </a:solidFill>
                <a:cs typeface="+mn-cs"/>
              </a:rPr>
              <a:t>What is the Difference between these  two sets of screens?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5038" y="4451350"/>
            <a:ext cx="4941887" cy="666750"/>
          </a:xfrm>
          <a:prstGeom prst="rect">
            <a:avLst/>
          </a:prstGeom>
          <a:solidFill>
            <a:schemeClr val="accent3"/>
          </a:solidFill>
          <a:ln w="25400" cap="flat" cmpd="sng" algn="ctr">
            <a:solidFill>
              <a:schemeClr val="accent3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cs typeface="+mn-cs"/>
              </a:rPr>
              <a:t>Data (Input) Acceptance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760413"/>
            <a:ext cx="48768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after Acceptance?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838200" y="2813050"/>
            <a:ext cx="7418388" cy="1592263"/>
            <a:chOff x="354019" y="1108316"/>
            <a:chExt cx="7418381" cy="1593317"/>
          </a:xfrm>
        </p:grpSpPr>
        <p:sp>
          <p:nvSpPr>
            <p:cNvPr id="74783" name="Rectangle 10"/>
            <p:cNvSpPr>
              <a:spLocks noChangeArrowheads="1"/>
            </p:cNvSpPr>
            <p:nvPr/>
          </p:nvSpPr>
          <p:spPr bwMode="gray">
            <a:xfrm>
              <a:off x="522288" y="1108364"/>
              <a:ext cx="7250112" cy="159326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marL="514350" indent="-514350" algn="l">
                <a:lnSpc>
                  <a:spcPts val="2500"/>
                </a:lnSpc>
              </a:pPr>
              <a:r>
                <a:rPr lang="en-US" sz="1800" b="0" dirty="0"/>
                <a:t>Validates Inputs</a:t>
              </a:r>
            </a:p>
            <a:p>
              <a:pPr marL="514350" indent="-514350" algn="l">
                <a:lnSpc>
                  <a:spcPts val="2500"/>
                </a:lnSpc>
                <a:buFont typeface="Arial" charset="0"/>
                <a:buChar char="•"/>
              </a:pPr>
              <a:r>
                <a:rPr lang="en-US" sz="1800" b="0" dirty="0"/>
                <a:t>Accepting only numbers</a:t>
              </a:r>
            </a:p>
            <a:p>
              <a:pPr marL="514350" indent="-514350" algn="l">
                <a:lnSpc>
                  <a:spcPts val="2500"/>
                </a:lnSpc>
                <a:buFont typeface="Arial" charset="0"/>
                <a:buChar char="•"/>
              </a:pPr>
              <a:r>
                <a:rPr lang="en-US" sz="1800" b="0" dirty="0"/>
                <a:t>Mandatory Fields </a:t>
              </a:r>
            </a:p>
            <a:p>
              <a:pPr marL="514350" indent="-514350" algn="l">
                <a:lnSpc>
                  <a:spcPts val="2500"/>
                </a:lnSpc>
                <a:buFont typeface="Arial" charset="0"/>
                <a:buChar char="•"/>
              </a:pPr>
              <a:r>
                <a:rPr lang="en-US" sz="1800" b="0" dirty="0"/>
                <a:t>Passwords matches .. </a:t>
              </a:r>
              <a:r>
                <a:rPr lang="en-US" sz="1800" b="0" dirty="0" err="1"/>
                <a:t>Etc</a:t>
              </a:r>
              <a:endParaRPr lang="en-US" sz="1800" b="0" dirty="0"/>
            </a:p>
            <a:p>
              <a:pPr algn="l">
                <a:lnSpc>
                  <a:spcPts val="2500"/>
                </a:lnSpc>
              </a:pPr>
              <a:r>
                <a:rPr lang="en-US" sz="1800" b="0" i="1" dirty="0"/>
                <a:t>For all the above we need validation at Client Side 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4019" y="1108316"/>
              <a:ext cx="463550" cy="428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/>
                <a:t>1</a:t>
              </a: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811213" y="4475163"/>
            <a:ext cx="7418387" cy="1289050"/>
            <a:chOff x="326310" y="2826276"/>
            <a:chExt cx="7418381" cy="1288524"/>
          </a:xfrm>
        </p:grpSpPr>
        <p:sp>
          <p:nvSpPr>
            <p:cNvPr id="114" name="Rectangle 10"/>
            <p:cNvSpPr>
              <a:spLocks noChangeArrowheads="1"/>
            </p:cNvSpPr>
            <p:nvPr/>
          </p:nvSpPr>
          <p:spPr bwMode="gray">
            <a:xfrm>
              <a:off x="494585" y="2826276"/>
              <a:ext cx="7250106" cy="128852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l">
                <a:lnSpc>
                  <a:spcPts val="2500"/>
                </a:lnSpc>
                <a:defRPr/>
              </a:pPr>
              <a:r>
                <a:rPr lang="en-US" sz="1800" b="0" dirty="0"/>
                <a:t>Sends data for further processing like Insert, Updates and Calculates Computational </a:t>
              </a:r>
              <a:r>
                <a:rPr lang="en-US" sz="1800" b="0" dirty="0" smtClean="0"/>
                <a:t>Tasks by:</a:t>
              </a:r>
              <a:endParaRPr lang="en-US" sz="1800" b="0" dirty="0"/>
            </a:p>
            <a:p>
              <a:pPr marL="514350" indent="-514350" algn="l">
                <a:lnSpc>
                  <a:spcPts val="2500"/>
                </a:lnSpc>
                <a:buFont typeface="Arial" pitchFamily="34" charset="0"/>
                <a:buChar char="•"/>
                <a:defRPr/>
              </a:pPr>
              <a:r>
                <a:rPr lang="en-US" sz="1800" b="0" dirty="0"/>
                <a:t>Generates the REQUEST </a:t>
              </a:r>
            </a:p>
            <a:p>
              <a:pPr marL="514350" indent="-514350" algn="l">
                <a:lnSpc>
                  <a:spcPts val="2500"/>
                </a:lnSpc>
                <a:buFont typeface="Arial" pitchFamily="34" charset="0"/>
                <a:buChar char="•"/>
                <a:defRPr/>
              </a:pPr>
              <a:r>
                <a:rPr lang="en-US" sz="1800" b="0" dirty="0"/>
                <a:t>Transfers the Data to the Sever 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6310" y="2826276"/>
              <a:ext cx="463550" cy="430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/>
                <a:t>2</a:t>
              </a: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825500" y="5846763"/>
            <a:ext cx="7418388" cy="595312"/>
            <a:chOff x="340160" y="4087077"/>
            <a:chExt cx="7418381" cy="595760"/>
          </a:xfrm>
        </p:grpSpPr>
        <p:sp>
          <p:nvSpPr>
            <p:cNvPr id="74779" name="Rectangle 10"/>
            <p:cNvSpPr>
              <a:spLocks noChangeArrowheads="1"/>
            </p:cNvSpPr>
            <p:nvPr/>
          </p:nvSpPr>
          <p:spPr bwMode="gray">
            <a:xfrm>
              <a:off x="508429" y="4087077"/>
              <a:ext cx="7250112" cy="5957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l"/>
              <a:r>
                <a:rPr lang="en-US" sz="1800" b="0" dirty="0"/>
                <a:t>Server Process the </a:t>
              </a:r>
              <a:r>
                <a:rPr lang="en-US" sz="1800" b="0" dirty="0" smtClean="0"/>
                <a:t>request and </a:t>
              </a:r>
              <a:r>
                <a:rPr lang="en-US" sz="1800" b="0" dirty="0"/>
                <a:t>responds back as necessary.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0160" y="4087077"/>
              <a:ext cx="463550" cy="428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/>
                <a:t>3</a:t>
              </a:r>
            </a:p>
          </p:txBody>
        </p:sp>
      </p:grpSp>
      <p:grpSp>
        <p:nvGrpSpPr>
          <p:cNvPr id="74759" name="Group 33"/>
          <p:cNvGrpSpPr>
            <a:grpSpLocks/>
          </p:cNvGrpSpPr>
          <p:nvPr/>
        </p:nvGrpSpPr>
        <p:grpSpPr bwMode="auto">
          <a:xfrm>
            <a:off x="1706563" y="1060450"/>
            <a:ext cx="5892800" cy="1676400"/>
            <a:chOff x="1706563" y="1060450"/>
            <a:chExt cx="5892240" cy="1676400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4017743" y="1060450"/>
              <a:ext cx="3581060" cy="167640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 dirty="0">
                <a:solidFill>
                  <a:sysClr val="windowText" lastClr="000000"/>
                </a:solidFill>
                <a:latin typeface="Calibri"/>
                <a:cs typeface="+mn-cs"/>
              </a:endParaRPr>
            </a:p>
          </p:txBody>
        </p:sp>
        <p:cxnSp>
          <p:nvCxnSpPr>
            <p:cNvPr id="74761" name="Straight Arrow Connector 94"/>
            <p:cNvCxnSpPr>
              <a:cxnSpLocks noChangeShapeType="1"/>
            </p:cNvCxnSpPr>
            <p:nvPr/>
          </p:nvCxnSpPr>
          <p:spPr bwMode="auto">
            <a:xfrm rot="10800000" flipV="1">
              <a:off x="5303327" y="2286580"/>
              <a:ext cx="1097280" cy="1588"/>
            </a:xfrm>
            <a:prstGeom prst="straightConnector1">
              <a:avLst/>
            </a:prstGeom>
            <a:noFill/>
            <a:ln w="3810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grpSp>
          <p:nvGrpSpPr>
            <p:cNvPr id="74762" name="Group 13"/>
            <p:cNvGrpSpPr>
              <a:grpSpLocks/>
            </p:cNvGrpSpPr>
            <p:nvPr/>
          </p:nvGrpSpPr>
          <p:grpSpPr bwMode="auto">
            <a:xfrm>
              <a:off x="1706563" y="1289050"/>
              <a:ext cx="914245" cy="1303233"/>
              <a:chOff x="457200" y="2514600"/>
              <a:chExt cx="914400" cy="1303233"/>
            </a:xfrm>
          </p:grpSpPr>
          <p:sp>
            <p:nvSpPr>
              <p:cNvPr id="108" name="TextBox 6"/>
              <p:cNvSpPr txBox="1"/>
              <p:nvPr/>
            </p:nvSpPr>
            <p:spPr>
              <a:xfrm>
                <a:off x="550869" y="3233738"/>
                <a:ext cx="771582" cy="5842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0" kern="0" dirty="0">
                    <a:solidFill>
                      <a:sysClr val="windowText" lastClr="000000"/>
                    </a:solidFill>
                  </a:rPr>
                  <a:t>Web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0" kern="0" dirty="0">
                    <a:solidFill>
                      <a:sysClr val="windowText" lastClr="000000"/>
                    </a:solidFill>
                  </a:rPr>
                  <a:t>Client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57200" y="2514600"/>
                <a:ext cx="914468" cy="12954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pic>
            <p:nvPicPr>
              <p:cNvPr id="74778" name="Picture 109" descr="user.jp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5970" y="2543628"/>
                <a:ext cx="621957" cy="734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7" name="Rounded Rectangle 96"/>
            <p:cNvSpPr/>
            <p:nvPr/>
          </p:nvSpPr>
          <p:spPr bwMode="auto">
            <a:xfrm>
              <a:off x="4381246" y="1441450"/>
              <a:ext cx="931774" cy="99060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 dirty="0">
                <a:solidFill>
                  <a:sysClr val="windowText" lastClr="000000"/>
                </a:solidFill>
                <a:latin typeface="Calibri"/>
                <a:cs typeface="+mn-cs"/>
              </a:endParaRPr>
            </a:p>
          </p:txBody>
        </p:sp>
        <p:grpSp>
          <p:nvGrpSpPr>
            <p:cNvPr id="74764" name="Group 24"/>
            <p:cNvGrpSpPr>
              <a:grpSpLocks/>
            </p:cNvGrpSpPr>
            <p:nvPr/>
          </p:nvGrpSpPr>
          <p:grpSpPr bwMode="auto">
            <a:xfrm>
              <a:off x="5936724" y="1441450"/>
              <a:ext cx="1651191" cy="990600"/>
              <a:chOff x="4125684" y="2743200"/>
              <a:chExt cx="1651470" cy="9906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125808" y="2743200"/>
                <a:ext cx="1295496" cy="685800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ysClr val="windowText" lastClr="000000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278219" y="2895600"/>
                <a:ext cx="1295496" cy="685800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ysClr val="windowText" lastClr="000000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430631" y="3048000"/>
                <a:ext cx="1295496" cy="685800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 dirty="0">
                  <a:solidFill>
                    <a:sysClr val="windowText" lastClr="000000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402053" y="3081338"/>
                <a:ext cx="1374877" cy="5222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0" kern="0" dirty="0">
                    <a:solidFill>
                      <a:sysClr val="windowText" lastClr="000000"/>
                    </a:solidFill>
                  </a:rPr>
                  <a:t>Web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0" kern="0" dirty="0">
                    <a:solidFill>
                      <a:sysClr val="windowText" lastClr="000000"/>
                    </a:solidFill>
                  </a:rPr>
                  <a:t> Components</a:t>
                </a:r>
              </a:p>
            </p:txBody>
          </p:sp>
        </p:grpSp>
        <p:sp>
          <p:nvSpPr>
            <p:cNvPr id="99" name="TextBox 98"/>
            <p:cNvSpPr txBox="1"/>
            <p:nvPr/>
          </p:nvSpPr>
          <p:spPr bwMode="auto">
            <a:xfrm>
              <a:off x="4962216" y="1071563"/>
              <a:ext cx="152226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</a:rPr>
                <a:t>Web Server</a:t>
              </a:r>
            </a:p>
          </p:txBody>
        </p:sp>
        <p:cxnSp>
          <p:nvCxnSpPr>
            <p:cNvPr id="74766" name="Straight Arrow Connector 99"/>
            <p:cNvCxnSpPr>
              <a:cxnSpLocks noChangeShapeType="1"/>
            </p:cNvCxnSpPr>
            <p:nvPr/>
          </p:nvCxnSpPr>
          <p:spPr bwMode="auto">
            <a:xfrm>
              <a:off x="2635320" y="1600775"/>
              <a:ext cx="1737360" cy="1588"/>
            </a:xfrm>
            <a:prstGeom prst="straightConnector1">
              <a:avLst/>
            </a:prstGeom>
            <a:noFill/>
            <a:ln w="3810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74767" name="Straight Arrow Connector 100"/>
            <p:cNvCxnSpPr>
              <a:cxnSpLocks noChangeShapeType="1"/>
            </p:cNvCxnSpPr>
            <p:nvPr/>
          </p:nvCxnSpPr>
          <p:spPr bwMode="auto">
            <a:xfrm rot="10800000" flipV="1">
              <a:off x="2625884" y="2272725"/>
              <a:ext cx="1737360" cy="1588"/>
            </a:xfrm>
            <a:prstGeom prst="straightConnector1">
              <a:avLst/>
            </a:prstGeom>
            <a:noFill/>
            <a:ln w="3810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sp>
          <p:nvSpPr>
            <p:cNvPr id="102" name="TextBox 101"/>
            <p:cNvSpPr txBox="1"/>
            <p:nvPr/>
          </p:nvSpPr>
          <p:spPr bwMode="auto">
            <a:xfrm>
              <a:off x="4336800" y="1622425"/>
              <a:ext cx="1012729" cy="5857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</a:rPr>
                <a:t>Process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</a:rPr>
                <a:t>Request</a:t>
              </a:r>
            </a:p>
          </p:txBody>
        </p:sp>
        <p:cxnSp>
          <p:nvCxnSpPr>
            <p:cNvPr id="74769" name="Straight Arrow Connector 102"/>
            <p:cNvCxnSpPr>
              <a:cxnSpLocks noChangeShapeType="1"/>
            </p:cNvCxnSpPr>
            <p:nvPr/>
          </p:nvCxnSpPr>
          <p:spPr bwMode="auto">
            <a:xfrm>
              <a:off x="5313190" y="1600775"/>
              <a:ext cx="731520" cy="1588"/>
            </a:xfrm>
            <a:prstGeom prst="straightConnector1">
              <a:avLst/>
            </a:prstGeom>
            <a:noFill/>
            <a:ln w="3810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sp>
          <p:nvSpPr>
            <p:cNvPr id="31" name="TextBox 30"/>
            <p:cNvSpPr txBox="1"/>
            <p:nvPr/>
          </p:nvSpPr>
          <p:spPr bwMode="auto">
            <a:xfrm>
              <a:off x="2854216" y="1317625"/>
              <a:ext cx="1012729" cy="5857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</a:rPr>
                <a:t>HTTP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</a:rPr>
                <a:t>Request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2798659" y="1982788"/>
              <a:ext cx="1168289" cy="5842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</a:rPr>
                <a:t>HTTP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Text" lastClr="000000"/>
                  </a:solidFill>
                </a:rPr>
                <a:t>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1" y="1130968"/>
          <a:ext cx="8305800" cy="1310640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2076450"/>
                <a:gridCol w="2076450"/>
                <a:gridCol w="2076450"/>
                <a:gridCol w="2076450"/>
              </a:tblGrid>
              <a:tr h="37699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dirty="0" err="1" smtClean="0"/>
                        <a:t>Challan</a:t>
                      </a:r>
                      <a:r>
                        <a:rPr lang="en-US" sz="1400" dirty="0" smtClean="0"/>
                        <a:t> No. / </a:t>
                      </a:r>
                      <a:r>
                        <a:rPr lang="en-US" sz="1400" dirty="0" err="1" smtClean="0"/>
                        <a:t>ReferenceID</a:t>
                      </a:r>
                      <a:r>
                        <a:rPr lang="en-US" sz="1400" dirty="0"/>
                        <a:t> * </a:t>
                      </a:r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dirty="0"/>
                        <a:t> </a:t>
                      </a:r>
                      <a:br>
                        <a:rPr lang="en-US" sz="1400" dirty="0"/>
                      </a:br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dirty="0"/>
                        <a:t>Date Of Birth * </a:t>
                      </a:r>
                      <a:br>
                        <a:rPr lang="en-US" sz="1400" dirty="0"/>
                      </a:br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u="none" strike="noStrike" dirty="0"/>
                        <a:t> </a:t>
                      </a:r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dirty="0"/>
                        <a:t>Journal </a:t>
                      </a:r>
                      <a:r>
                        <a:rPr lang="en-US" sz="1400" dirty="0" smtClean="0"/>
                        <a:t>No</a:t>
                      </a:r>
                      <a:r>
                        <a:rPr lang="en-US" sz="1400" dirty="0"/>
                        <a:t> * </a:t>
                      </a:r>
                      <a:br>
                        <a:rPr lang="en-US" sz="1400" dirty="0"/>
                      </a:br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dirty="0"/>
                        <a:t> </a:t>
                      </a:r>
                      <a:br>
                        <a:rPr lang="en-US" sz="1400" dirty="0"/>
                      </a:br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dirty="0"/>
                        <a:t>Date Of Payment * </a:t>
                      </a:r>
                      <a:br>
                        <a:rPr lang="en-US" sz="1400" dirty="0"/>
                      </a:br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u="none" strike="noStrike" dirty="0"/>
                        <a:t> </a:t>
                      </a:r>
                      <a:r>
                        <a:rPr lang="en-US" sz="1400" dirty="0"/>
                        <a:t> </a:t>
                      </a:r>
                      <a:br>
                        <a:rPr lang="en-US" sz="1400" dirty="0"/>
                      </a:br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 gridSpan="4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22288" y="2801938"/>
            <a:ext cx="8166100" cy="893762"/>
            <a:chOff x="538286" y="1500997"/>
            <a:chExt cx="8165493" cy="893941"/>
          </a:xfrm>
        </p:grpSpPr>
        <p:sp>
          <p:nvSpPr>
            <p:cNvPr id="2064" name="Rectangle 10"/>
            <p:cNvSpPr>
              <a:spLocks noChangeArrowheads="1"/>
            </p:cNvSpPr>
            <p:nvPr/>
          </p:nvSpPr>
          <p:spPr bwMode="gray">
            <a:xfrm>
              <a:off x="538286" y="1500997"/>
              <a:ext cx="8165493" cy="8809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A form is an area that can contain form fields.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235770" y="1843203"/>
              <a:ext cx="871712" cy="231758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22288" y="4089400"/>
            <a:ext cx="8166100" cy="893763"/>
            <a:chOff x="538286" y="1500997"/>
            <a:chExt cx="8165493" cy="893941"/>
          </a:xfrm>
        </p:grpSpPr>
        <p:sp>
          <p:nvSpPr>
            <p:cNvPr id="2062" name="Rectangle 10"/>
            <p:cNvSpPr>
              <a:spLocks noChangeArrowheads="1"/>
            </p:cNvSpPr>
            <p:nvPr/>
          </p:nvSpPr>
          <p:spPr bwMode="gray">
            <a:xfrm>
              <a:off x="538286" y="1500997"/>
              <a:ext cx="8165493" cy="8809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Form fields are objects that allow the visitor/user to enter information.</a:t>
              </a: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5400000">
              <a:off x="235770" y="1843203"/>
              <a:ext cx="871712" cy="231758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2288" y="5376863"/>
            <a:ext cx="8164512" cy="893762"/>
            <a:chOff x="538286" y="1500997"/>
            <a:chExt cx="8164551" cy="893941"/>
          </a:xfrm>
        </p:grpSpPr>
        <p:sp>
          <p:nvSpPr>
            <p:cNvPr id="2060" name="Rectangle 10"/>
            <p:cNvSpPr>
              <a:spLocks noChangeArrowheads="1"/>
            </p:cNvSpPr>
            <p:nvPr/>
          </p:nvSpPr>
          <p:spPr bwMode="gray">
            <a:xfrm>
              <a:off x="538286" y="1500997"/>
              <a:ext cx="8164551" cy="8809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When the user clicks the submit button, the content of the form is usually sent to a program that runs on the server.</a:t>
              </a:r>
            </a:p>
          </p:txBody>
        </p:sp>
        <p:sp>
          <p:nvSpPr>
            <p:cNvPr id="26" name="Isosceles Triangle 25"/>
            <p:cNvSpPr/>
            <p:nvPr/>
          </p:nvSpPr>
          <p:spPr bwMode="auto">
            <a:xfrm rot="5400000">
              <a:off x="235780" y="1843194"/>
              <a:ext cx="871712" cy="231776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70" r:id="rId2" imgW="1600200" imgH="228600"/>
        </mc:Choice>
        <mc:Fallback>
          <p:control r:id="rId2" imgW="1600200" imgH="228600">
            <p:pic>
              <p:nvPicPr>
                <p:cNvPr id="5" name="HTMLText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05100" y="1187450"/>
                  <a:ext cx="1598613" cy="231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1" r:id="rId3" imgW="1600200" imgH="228600"/>
        </mc:Choice>
        <mc:Fallback>
          <p:control r:id="rId3" imgW="1600200" imgH="228600">
            <p:pic>
              <p:nvPicPr>
                <p:cNvPr id="6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05100" y="1598613"/>
                  <a:ext cx="1598613" cy="231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2" r:id="rId4" imgW="1523880" imgH="228600"/>
        </mc:Choice>
        <mc:Fallback>
          <p:control r:id="rId4" imgW="1523880" imgH="228600">
            <p:pic>
              <p:nvPicPr>
                <p:cNvPr id="7" name="HTMLText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4513" y="1187450"/>
                  <a:ext cx="1525587" cy="231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3" r:id="rId5" imgW="1523880" imgH="228600"/>
        </mc:Choice>
        <mc:Fallback>
          <p:control r:id="rId5" imgW="1523880" imgH="228600">
            <p:pic>
              <p:nvPicPr>
                <p:cNvPr id="8" name="HTMLText3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4513" y="1598613"/>
                  <a:ext cx="1525587" cy="231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4" name="HTMLText11" r:id="rId6" imgW="1295280" imgH="304920"/>
        </mc:Choice>
        <mc:Fallback>
          <p:control name="HTMLText11" r:id="rId6" imgW="1295280" imgH="304920">
            <p:pic>
              <p:nvPicPr>
                <p:cNvPr id="9" name="HTMLText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3886200" y="2066925"/>
                  <a:ext cx="1295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gray">
          <a:xfrm>
            <a:off x="393700" y="1406525"/>
            <a:ext cx="8312150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&lt;form&gt; tells the browser where the form starts and ends.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393700" y="2076450"/>
            <a:ext cx="831056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18288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Includes all kind of HTML tags between &lt;form&gt; and &lt;/form&gt;.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gray">
          <a:xfrm>
            <a:off x="393700" y="5432425"/>
            <a:ext cx="8312150" cy="8794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POST and GET methods are simply two different methods of submitting data to the script.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Tag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393700" y="2747963"/>
            <a:ext cx="8312150" cy="24701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To specify where to send the content, we have to add these properties to the &lt;form&gt; tag</a:t>
            </a:r>
          </a:p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action=&lt;url&gt; </a:t>
            </a:r>
          </a:p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method=&lt; POST | GET &gt;</a:t>
            </a:r>
          </a:p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The address is the url of the cgi script where the content should be sent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5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Tag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1413" y="1219200"/>
            <a:ext cx="6861175" cy="506888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&lt;html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title&gt;My Page&lt;/title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Here goes HTML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--&gt;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form method="post"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action=“http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www.echoecho.com/cgi-bin/formmail.cgi”&gt;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Here goes form fields 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HTML --&gt;</a:t>
            </a:r>
            <a:endParaRPr lang="en-US" sz="20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form&gt;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Here goes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HTML --&gt;</a:t>
            </a:r>
            <a:endParaRPr lang="en-US" sz="20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html&gt; 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04821"/>
              </p:ext>
            </p:extLst>
          </p:nvPr>
        </p:nvGraphicFramePr>
        <p:xfrm>
          <a:off x="304800" y="1019175"/>
          <a:ext cx="8534400" cy="5320088"/>
        </p:xfrm>
        <a:graphic>
          <a:graphicData uri="http://schemas.openxmlformats.org/drawingml/2006/table">
            <a:tbl>
              <a:tblPr firstRow="1" bandRow="1"/>
              <a:tblGrid>
                <a:gridCol w="2229853"/>
                <a:gridCol w="2723147"/>
                <a:gridCol w="3581400"/>
              </a:tblGrid>
              <a:tr h="40603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Form Field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UI Presentation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HTML Code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40409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Text</a:t>
                      </a:r>
                      <a:r>
                        <a:rPr lang="en-US" baseline="0" dirty="0" smtClean="0">
                          <a:latin typeface="Verdana" pitchFamily="34" charset="0"/>
                        </a:rPr>
                        <a:t> Filed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&lt;input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type=“text”&gt;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22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Password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&lt;input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type=“password”&gt;</a:t>
                      </a:r>
                      <a:endParaRPr lang="en-US" sz="16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Hidden Field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&lt;input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type=“hidden”&gt;</a:t>
                      </a:r>
                      <a:endParaRPr lang="en-US" sz="16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78370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Text Area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&lt;textarea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width=20 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height=5&gt;</a:t>
                      </a:r>
                    </a:p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&lt;/text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area&gt;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Check Box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&lt;input type=“checkbox”&gt;CheckBox1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144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Radio Button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&lt;input type=“radio”&gt;Red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102669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Drop-Down Menu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&lt;select&gt;</a:t>
                      </a:r>
                    </a:p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&lt;option value=1&gt;1</a:t>
                      </a:r>
                      <a:r>
                        <a:rPr lang="en-US" sz="1600" b="1" baseline="30000" dirty="0" smtClean="0"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Year&lt;/option&gt; ..</a:t>
                      </a:r>
                    </a:p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&lt;/select&gt;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Submit Button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&lt;input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type=“submit”&gt;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Reset Button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&lt;input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type=“reset”&gt;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43217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>
                          <a:latin typeface="Verdana" pitchFamily="34" charset="0"/>
                        </a:rPr>
                        <a:t>Image Button</a:t>
                      </a:r>
                      <a:endParaRPr lang="en-US" dirty="0">
                        <a:latin typeface="Verdana" pitchFamily="34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&lt;input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type=“file”&gt;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130" name="TextBox1" r:id="rId2" imgW="1828800" imgH="304920"/>
        </mc:Choice>
        <mc:Fallback>
          <p:control name="TextBox1" r:id="rId2" imgW="1828800" imgH="30492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2924175" y="1455738"/>
                  <a:ext cx="1828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1" name="TextBox2" r:id="rId3" imgW="1828800" imgH="304920"/>
        </mc:Choice>
        <mc:Fallback>
          <p:control name="TextBox2" r:id="rId3" imgW="1828800" imgH="3049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/>
                <a:srcRect/>
                <a:stretch>
                  <a:fillRect/>
                </a:stretch>
              </p:blipFill>
              <p:spPr bwMode="auto">
                <a:xfrm>
                  <a:off x="2935288" y="1862138"/>
                  <a:ext cx="1828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2" name="TextBox3" r:id="rId4" imgW="2286000" imgH="685800"/>
        </mc:Choice>
        <mc:Fallback>
          <p:control name="TextBox3" r:id="rId4" imgW="2286000" imgH="685800">
            <p:pic>
              <p:nvPicPr>
                <p:cNvPr id="4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0"/>
                <a:srcRect/>
                <a:stretch>
                  <a:fillRect/>
                </a:stretch>
              </p:blipFill>
              <p:spPr bwMode="auto">
                <a:xfrm>
                  <a:off x="2725738" y="2487613"/>
                  <a:ext cx="2286000" cy="685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3" name="CommandButton1" r:id="rId5" imgW="762120" imgH="304920"/>
        </mc:Choice>
        <mc:Fallback>
          <p:control name="CommandButton1" r:id="rId5" imgW="762120" imgH="304920">
            <p:pic>
              <p:nvPicPr>
                <p:cNvPr id="5" name="Command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3646488" y="5106988"/>
                  <a:ext cx="7620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4" name="CommandButton2" r:id="rId6" imgW="914400" imgH="304920"/>
        </mc:Choice>
        <mc:Fallback>
          <p:control name="CommandButton2" r:id="rId6" imgW="914400" imgH="304920">
            <p:pic>
              <p:nvPicPr>
                <p:cNvPr id="6" name="CommandButt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/>
                <a:srcRect/>
                <a:stretch>
                  <a:fillRect/>
                </a:stretch>
              </p:blipFill>
              <p:spPr bwMode="auto">
                <a:xfrm>
                  <a:off x="3586163" y="5551488"/>
                  <a:ext cx="914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5" name="CheckBox38" r:id="rId7" imgW="1143000" imgH="304920"/>
        </mc:Choice>
        <mc:Fallback>
          <p:control name="CheckBox38" r:id="rId7" imgW="1143000" imgH="304920">
            <p:pic>
              <p:nvPicPr>
                <p:cNvPr id="7" name="CheckBox3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2722563" y="3335338"/>
                  <a:ext cx="11430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6" name="CheckBox39" r:id="rId8" imgW="1143000" imgH="304920"/>
        </mc:Choice>
        <mc:Fallback>
          <p:control name="CheckBox39" r:id="rId8" imgW="1143000" imgH="304920">
            <p:pic>
              <p:nvPicPr>
                <p:cNvPr id="8" name="CheckBox3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/>
                <a:srcRect/>
                <a:stretch>
                  <a:fillRect/>
                </a:stretch>
              </p:blipFill>
              <p:spPr bwMode="auto">
                <a:xfrm>
                  <a:off x="3941763" y="3335338"/>
                  <a:ext cx="11430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7" name="OptionButton19" r:id="rId9" imgW="609480" imgH="304920"/>
        </mc:Choice>
        <mc:Fallback>
          <p:control name="OptionButton19" r:id="rId9" imgW="609480" imgH="304920">
            <p:pic>
              <p:nvPicPr>
                <p:cNvPr id="9" name="OptionButton1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5"/>
                <a:srcRect/>
                <a:stretch>
                  <a:fillRect/>
                </a:stretch>
              </p:blipFill>
              <p:spPr bwMode="auto">
                <a:xfrm>
                  <a:off x="2767013" y="3738563"/>
                  <a:ext cx="609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8" name="OptionButton20" r:id="rId10" imgW="762120" imgH="304920"/>
        </mc:Choice>
        <mc:Fallback>
          <p:control name="OptionButton20" r:id="rId10" imgW="762120" imgH="304920">
            <p:pic>
              <p:nvPicPr>
                <p:cNvPr id="10" name="OptionButton2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/>
                <a:srcRect/>
                <a:stretch>
                  <a:fillRect/>
                </a:stretch>
              </p:blipFill>
              <p:spPr bwMode="auto">
                <a:xfrm>
                  <a:off x="3490913" y="3738563"/>
                  <a:ext cx="7620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9" name="OptionButton21" r:id="rId11" imgW="609480" imgH="304920"/>
        </mc:Choice>
        <mc:Fallback>
          <p:control name="OptionButton21" r:id="rId11" imgW="609480" imgH="304920">
            <p:pic>
              <p:nvPicPr>
                <p:cNvPr id="12" name="OptionButton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7"/>
                <a:srcRect/>
                <a:stretch>
                  <a:fillRect/>
                </a:stretch>
              </p:blipFill>
              <p:spPr bwMode="auto">
                <a:xfrm>
                  <a:off x="4367213" y="3738563"/>
                  <a:ext cx="609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0" name="Image1" r:id="rId12" imgW="1447920" imgH="304920"/>
        </mc:Choice>
        <mc:Fallback>
          <p:control name="Image1" r:id="rId12" imgW="1447920" imgH="304920">
            <p:pic>
              <p:nvPicPr>
                <p:cNvPr id="13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"/>
                <a:srcRect/>
                <a:stretch>
                  <a:fillRect/>
                </a:stretch>
              </p:blipFill>
              <p:spPr bwMode="auto">
                <a:xfrm>
                  <a:off x="2601913" y="5967413"/>
                  <a:ext cx="1447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1" name="Browse" r:id="rId13" imgW="1066680" imgH="304920"/>
        </mc:Choice>
        <mc:Fallback>
          <p:control name="Browse" r:id="rId13" imgW="1066680" imgH="304920">
            <p:pic>
              <p:nvPicPr>
                <p:cNvPr id="14" name="Browse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/>
                <a:srcRect/>
                <a:stretch>
                  <a:fillRect/>
                </a:stretch>
              </p:blipFill>
              <p:spPr bwMode="auto">
                <a:xfrm>
                  <a:off x="4125913" y="5942013"/>
                  <a:ext cx="1066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2" r:id="rId14" imgW="1295280" imgH="228600"/>
        </mc:Choice>
        <mc:Fallback>
          <p:control r:id="rId14" imgW="1295280" imgH="228600">
            <p:pic>
              <p:nvPicPr>
                <p:cNvPr id="15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98738" y="4224338"/>
                  <a:ext cx="1276350" cy="231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43" r:id="rId15" imgW="1295280" imgH="666720"/>
        </mc:Choice>
        <mc:Fallback>
          <p:control r:id="rId15" imgW="1295280" imgH="666720">
            <p:pic>
              <p:nvPicPr>
                <p:cNvPr id="16" name="HTMLSelec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94138" y="4241800"/>
                  <a:ext cx="1276350" cy="669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1"/>
          <p:cNvGrpSpPr>
            <a:grpSpLocks/>
          </p:cNvGrpSpPr>
          <p:nvPr/>
        </p:nvGrpSpPr>
        <p:grpSpPr bwMode="auto">
          <a:xfrm>
            <a:off x="-41275" y="1174750"/>
            <a:ext cx="9245600" cy="4845050"/>
            <a:chOff x="169863" y="1174750"/>
            <a:chExt cx="8802687" cy="4845050"/>
          </a:xfrm>
        </p:grpSpPr>
        <p:sp>
          <p:nvSpPr>
            <p:cNvPr id="7" name="Rectangle 6"/>
            <p:cNvSpPr/>
            <p:nvPr/>
          </p:nvSpPr>
          <p:spPr>
            <a:xfrm>
              <a:off x="325543" y="1174750"/>
              <a:ext cx="8485282" cy="469106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9863" y="6019800"/>
              <a:ext cx="8802687" cy="0"/>
            </a:xfrm>
            <a:prstGeom prst="lin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1270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367" name="Group 20"/>
            <p:cNvGrpSpPr>
              <a:grpSpLocks/>
            </p:cNvGrpSpPr>
            <p:nvPr/>
          </p:nvGrpSpPr>
          <p:grpSpPr bwMode="auto">
            <a:xfrm>
              <a:off x="7532688" y="5826125"/>
              <a:ext cx="914400" cy="109538"/>
              <a:chOff x="7532688" y="5826125"/>
              <a:chExt cx="914400" cy="109538"/>
            </a:xfrm>
          </p:grpSpPr>
          <p:sp>
            <p:nvSpPr>
              <p:cNvPr id="17" name="Rectangle 16"/>
              <p:cNvSpPr/>
              <p:nvPr/>
            </p:nvSpPr>
            <p:spPr bwMode="auto">
              <a:xfrm flipV="1">
                <a:off x="7595620" y="5826125"/>
                <a:ext cx="850946" cy="10953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  <a:gs pos="55000">
                    <a:schemeClr val="bg1"/>
                  </a:gs>
                  <a:gs pos="97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" name="Flowchart: Stored Data 17"/>
              <p:cNvSpPr/>
              <p:nvPr/>
            </p:nvSpPr>
            <p:spPr bwMode="auto">
              <a:xfrm flipV="1">
                <a:off x="7530627" y="5856288"/>
                <a:ext cx="64993" cy="53975"/>
              </a:xfrm>
              <a:prstGeom prst="flowChartOnlineStorag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" name="Flowchart: Stored Data 18"/>
              <p:cNvSpPr/>
              <p:nvPr/>
            </p:nvSpPr>
            <p:spPr bwMode="auto">
              <a:xfrm flipV="1">
                <a:off x="7559345" y="5826125"/>
                <a:ext cx="128473" cy="109538"/>
              </a:xfrm>
              <a:prstGeom prst="flowChartOnlineStorag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368" name="Group 14"/>
            <p:cNvGrpSpPr>
              <a:grpSpLocks/>
            </p:cNvGrpSpPr>
            <p:nvPr/>
          </p:nvGrpSpPr>
          <p:grpSpPr bwMode="auto">
            <a:xfrm>
              <a:off x="691368" y="5715000"/>
              <a:ext cx="1208569" cy="301625"/>
              <a:chOff x="1798320" y="1828800"/>
              <a:chExt cx="4267200" cy="1371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824810" y="2059806"/>
                <a:ext cx="4194575" cy="114059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98128" y="1828800"/>
                <a:ext cx="4269288" cy="5702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mtClean="0">
                <a:solidFill>
                  <a:srgbClr val="3B4A1E"/>
                </a:solidFill>
                <a:ea typeface="SimSun" charset="-122"/>
              </a:rPr>
            </a:br>
            <a:r>
              <a:rPr lang="en-US" smtClean="0">
                <a:solidFill>
                  <a:srgbClr val="3B4A1E"/>
                </a:solidFill>
                <a:ea typeface="SimSun" charset="-122"/>
              </a:rPr>
              <a:t> HTML Basics</a:t>
            </a:r>
            <a:r>
              <a:rPr lang="en-US" smtClean="0">
                <a:solidFill>
                  <a:srgbClr val="3B4A1E"/>
                </a:solidFill>
              </a:rPr>
              <a:t/>
            </a:r>
            <a:br>
              <a:rPr lang="en-US" smtClean="0">
                <a:solidFill>
                  <a:srgbClr val="3B4A1E"/>
                </a:solidFill>
              </a:rPr>
            </a:br>
            <a:endParaRPr lang="en-US" smtClean="0">
              <a:solidFill>
                <a:srgbClr val="3B4A1E"/>
              </a:solidFill>
              <a:ea typeface="SimSun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363" y="1122363"/>
            <a:ext cx="8866187" cy="21441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4000"/>
              </a:lnSpc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The content in this presentation is aimed at teaching  learners to:</a:t>
            </a:r>
          </a:p>
          <a:p>
            <a:pPr algn="l"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web pages using frames</a:t>
            </a:r>
          </a:p>
          <a:p>
            <a:pPr algn="l">
              <a:lnSpc>
                <a:spcPts val="4000"/>
              </a:lnSpc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Insert HTML input controls in the webpage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282575" y="3344863"/>
            <a:ext cx="8531225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Generates HTTP Request according to Specifications (GET/POST)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282575" y="2636838"/>
            <a:ext cx="8531225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Performs the Client Side Scripting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gray">
          <a:xfrm>
            <a:off x="282575" y="4054475"/>
            <a:ext cx="8531225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Transfer the form data to the server side scripting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282575" y="4762500"/>
            <a:ext cx="8531225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Server process the request to perform the particular task</a:t>
            </a:r>
          </a:p>
        </p:txBody>
      </p:sp>
      <p:sp>
        <p:nvSpPr>
          <p:cNvPr id="7783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Submission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282575" y="1993900"/>
            <a:ext cx="853122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2000" b="0" noProof="1">
                <a:cs typeface="Courier New" pitchFamily="49" charset="0"/>
              </a:rPr>
              <a:t>This is what may happens when the form is submitted: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68546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Attributes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88562"/>
              </p:ext>
            </p:extLst>
          </p:nvPr>
        </p:nvGraphicFramePr>
        <p:xfrm>
          <a:off x="366038" y="1235623"/>
          <a:ext cx="8343249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47"/>
                <a:gridCol w="2085812"/>
                <a:gridCol w="4338490"/>
              </a:tblGrid>
              <a:tr h="2526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Attribute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Value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Description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Size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Number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Characters to be shown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Maxlength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Number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Max</a:t>
                      </a:r>
                      <a:r>
                        <a:rPr lang="en-US" sz="1600" baseline="0" dirty="0" smtClean="0"/>
                        <a:t> Characters allowed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Name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Text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Name of the Field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Value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Text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Initial value in the field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Align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Left ,Right, Center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Alignment</a:t>
                      </a:r>
                      <a:r>
                        <a:rPr lang="en-US" sz="1600" baseline="0" dirty="0" smtClean="0"/>
                        <a:t> of the field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Tabindex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Number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Tab order</a:t>
                      </a:r>
                      <a:r>
                        <a:rPr lang="en-US" sz="1600" baseline="0" dirty="0" smtClean="0"/>
                        <a:t> of the field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Type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Text, Password, Checkbox, Radio, Submit, Reset, Button, Hidden, File, Image</a:t>
                      </a:r>
                    </a:p>
                    <a:p>
                      <a:endParaRPr lang="en-US" sz="1600" dirty="0" smtClean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kern="1200" dirty="0" smtClean="0"/>
                        <a:t>Specifies the type of &lt;input&gt; element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Checked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Checked</a:t>
                      </a:r>
                      <a:endParaRPr lang="en-US" sz="1600" dirty="0" smtClean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kern="1200" dirty="0" smtClean="0"/>
                        <a:t>Specifies element should be preselected (for type="checkbox" or type="radio")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Disabled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Disabled</a:t>
                      </a:r>
                      <a:endParaRPr lang="en-US" sz="1600" dirty="0" smtClean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kern="1200" dirty="0" smtClean="0"/>
                        <a:t>Element should be disabled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Readonly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Readonly</a:t>
                      </a:r>
                      <a:endParaRPr lang="en-US" sz="1600" dirty="0" smtClean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Element</a:t>
                      </a:r>
                      <a:r>
                        <a:rPr lang="en-US" sz="1600" baseline="0" dirty="0" smtClean="0"/>
                        <a:t> is un editable </a:t>
                      </a:r>
                      <a:endParaRPr lang="en-US" sz="1600" dirty="0">
                        <a:latin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Area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393700" y="1406525"/>
            <a:ext cx="8293100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Text areas are the text fields that can span several lines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388938" y="2171700"/>
            <a:ext cx="829468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Text areas are not defined with an &lt;input&gt; tag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gray">
          <a:xfrm>
            <a:off x="381000" y="2855913"/>
            <a:ext cx="8288338" cy="8143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Everything written between &lt;textarea&gt; and &lt;/textarea&gt; tags will be presented in the text area box.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01775" y="3892550"/>
          <a:ext cx="585215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352"/>
                <a:gridCol w="1214845"/>
                <a:gridCol w="3108961"/>
              </a:tblGrid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Attribute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Value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Rows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Number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Rows in</a:t>
                      </a:r>
                      <a:r>
                        <a:rPr lang="en-US" sz="2000" baseline="0" dirty="0" smtClean="0"/>
                        <a:t> the field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Cols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Number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Columns</a:t>
                      </a:r>
                      <a:r>
                        <a:rPr lang="en-US" sz="2000" baseline="0" dirty="0" smtClean="0"/>
                        <a:t> in the field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Name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Text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Name of the field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Tabindex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Number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Tab Order of the field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Wrap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Turns off line breaking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Dropdown Menu</a:t>
            </a:r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gray">
          <a:xfrm>
            <a:off x="363538" y="1658938"/>
            <a:ext cx="8293100" cy="12938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rIns="219456" bIns="0" anchor="ctr"/>
          <a:lstStyle/>
          <a:p>
            <a:pPr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It serves the same purpose as:</a:t>
            </a:r>
          </a:p>
          <a:p>
            <a:pPr lvl="1"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  <a:buFont typeface="Arial" charset="0"/>
              <a:buChar char="•"/>
            </a:pPr>
            <a:r>
              <a:rPr lang="en-US" sz="2000" b="0" noProof="1">
                <a:cs typeface="Courier New" pitchFamily="49" charset="0"/>
              </a:rPr>
              <a:t> Radio buttons (one selection only)</a:t>
            </a:r>
          </a:p>
          <a:p>
            <a:pPr lvl="1"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  <a:buFont typeface="Arial" charset="0"/>
              <a:buChar char="•"/>
            </a:pPr>
            <a:r>
              <a:rPr lang="en-US" sz="2000" b="0" noProof="1">
                <a:cs typeface="Courier New" pitchFamily="49" charset="0"/>
              </a:rPr>
              <a:t> Check boxes (multiple selections allowed)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gray">
          <a:xfrm>
            <a:off x="363538" y="3559175"/>
            <a:ext cx="8288337" cy="893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It has combine  usage of &lt;select&gt; and &lt;option&gt;</a:t>
            </a:r>
          </a:p>
          <a:p>
            <a:pPr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Both tags have an opening and a closing tag</a:t>
            </a: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gray">
          <a:xfrm>
            <a:off x="363538" y="5059363"/>
            <a:ext cx="8288337" cy="8921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Disadvantage is that all options are not visible unless the menu is selected.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2" r:id="rId2" imgW="1295280" imgH="228600"/>
        </mc:Choice>
        <mc:Fallback>
          <p:control r:id="rId2" imgW="1295280" imgH="22860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4225" y="3875088"/>
                  <a:ext cx="1277938" cy="3127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Dropdown Menu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81113" y="1663700"/>
          <a:ext cx="6581503" cy="204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704"/>
                <a:gridCol w="1253657"/>
                <a:gridCol w="2939142"/>
              </a:tblGrid>
              <a:tr h="16916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Attribute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Value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2919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Name 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Text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Name of the element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41712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Size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Number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No . of options to display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41712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Multiple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Multiple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Allows multiple selection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41712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Value</a:t>
                      </a:r>
                      <a:r>
                        <a:rPr lang="en-US" sz="2000" baseline="0" dirty="0" smtClean="0"/>
                        <a:t> f</a:t>
                      </a:r>
                      <a:r>
                        <a:rPr lang="en-US" sz="2000" dirty="0" smtClean="0"/>
                        <a:t>or option tag </a:t>
                      </a:r>
                      <a:endParaRPr lang="en-US" sz="2000" b="1" i="1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Text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Value of the selection</a:t>
                      </a:r>
                      <a:endParaRPr lang="en-US" sz="2000" dirty="0">
                        <a:latin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151" name="Group 22"/>
          <p:cNvGrpSpPr>
            <a:grpSpLocks/>
          </p:cNvGrpSpPr>
          <p:nvPr/>
        </p:nvGrpSpPr>
        <p:grpSpPr bwMode="auto">
          <a:xfrm>
            <a:off x="1311275" y="4152900"/>
            <a:ext cx="4959350" cy="1630363"/>
            <a:chOff x="3962399" y="3995678"/>
            <a:chExt cx="4959530" cy="1631216"/>
          </a:xfrm>
        </p:grpSpPr>
        <p:sp>
          <p:nvSpPr>
            <p:cNvPr id="5152" name="Rectangle 3"/>
            <p:cNvSpPr>
              <a:spLocks noChangeArrowheads="1"/>
            </p:cNvSpPr>
            <p:nvPr/>
          </p:nvSpPr>
          <p:spPr bwMode="auto">
            <a:xfrm>
              <a:off x="3997232" y="3995678"/>
              <a:ext cx="4924697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228600" indent="-228600" algn="l">
                <a:buFont typeface="Verdana" pitchFamily="34" charset="0"/>
                <a:buAutoNum type="arabicPeriod"/>
              </a:pPr>
              <a:r>
                <a:rPr lang="en-US" sz="2000">
                  <a:solidFill>
                    <a:srgbClr val="222222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&lt;select name=‘food’ multiple&gt;</a:t>
              </a:r>
            </a:p>
            <a:p>
              <a:pPr marL="228600" indent="-228600" algn="l">
                <a:buFont typeface="Verdana" pitchFamily="34" charset="0"/>
                <a:buAutoNum type="arabicPeriod"/>
              </a:pPr>
              <a:r>
                <a:rPr lang="en-US" sz="2000">
                  <a:solidFill>
                    <a:srgbClr val="222222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&lt;option&gt;Fresh Milk&lt;/option&gt;</a:t>
              </a:r>
            </a:p>
            <a:p>
              <a:pPr marL="228600" indent="-228600" algn="l">
                <a:buFont typeface="Verdana" pitchFamily="34" charset="0"/>
                <a:buAutoNum type="arabicPeriod"/>
              </a:pPr>
              <a:r>
                <a:rPr lang="en-US" sz="2000">
                  <a:solidFill>
                    <a:srgbClr val="222222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&lt;option&gt;Old Cheese&lt;/option&gt;</a:t>
              </a:r>
            </a:p>
            <a:p>
              <a:pPr marL="228600" indent="-228600" algn="l">
                <a:buFont typeface="Verdana" pitchFamily="34" charset="0"/>
                <a:buAutoNum type="arabicPeriod"/>
              </a:pPr>
              <a:r>
                <a:rPr lang="en-US" sz="2000">
                  <a:solidFill>
                    <a:srgbClr val="222222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&lt;option&gt;Hot Bread&lt;/option&gt;</a:t>
              </a:r>
            </a:p>
            <a:p>
              <a:pPr marL="228600" indent="-228600" algn="l">
                <a:buFont typeface="Verdana" pitchFamily="34" charset="0"/>
                <a:buAutoNum type="arabicPeriod"/>
              </a:pPr>
              <a:r>
                <a:rPr lang="en-US" sz="2000">
                  <a:solidFill>
                    <a:srgbClr val="222222"/>
                  </a:solidFill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&lt;/select&gt;</a:t>
              </a:r>
              <a:r>
                <a:rPr lang="en-US" sz="2000"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 </a:t>
              </a:r>
              <a:endParaRPr lang="en-US" sz="2000">
                <a:latin typeface="Arial" charset="0"/>
                <a:ea typeface="Calibri" pitchFamily="34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2399" y="4040151"/>
              <a:ext cx="4854751" cy="1577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2399" y="4040151"/>
              <a:ext cx="400065" cy="1564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126" r:id="rId2" imgW="1295280" imgH="666720"/>
        </mc:Choice>
        <mc:Fallback>
          <p:control r:id="rId2" imgW="1295280" imgH="666720">
            <p:pic>
              <p:nvPicPr>
                <p:cNvPr id="2" name="HTMLSelec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1775" y="4660900"/>
                  <a:ext cx="1293813" cy="669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</a:t>
            </a:r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gray">
          <a:xfrm>
            <a:off x="363538" y="2676525"/>
            <a:ext cx="8482012" cy="1755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0" bIns="0" anchor="ctr"/>
          <a:lstStyle/>
          <a:p>
            <a:pPr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Three type of buttons based on input type:</a:t>
            </a:r>
          </a:p>
          <a:p>
            <a:pPr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  <a:buFont typeface="Arial" charset="0"/>
              <a:buChar char="•"/>
            </a:pPr>
            <a:r>
              <a:rPr lang="en-US" sz="2000" b="0" noProof="1">
                <a:cs typeface="Courier New" pitchFamily="49" charset="0"/>
              </a:rPr>
              <a:t> </a:t>
            </a:r>
            <a:r>
              <a:rPr lang="en-US" sz="2000" noProof="1">
                <a:cs typeface="Courier New" pitchFamily="49" charset="0"/>
              </a:rPr>
              <a:t>Button:</a:t>
            </a:r>
            <a:r>
              <a:rPr lang="en-US" sz="2000" b="0" noProof="1">
                <a:cs typeface="Courier New" pitchFamily="49" charset="0"/>
              </a:rPr>
              <a:t> Normal button </a:t>
            </a:r>
          </a:p>
          <a:p>
            <a:pPr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  <a:buFont typeface="Arial" charset="0"/>
              <a:buChar char="•"/>
            </a:pPr>
            <a:r>
              <a:rPr lang="en-US" sz="2000" b="0" noProof="1">
                <a:cs typeface="Courier New" pitchFamily="49" charset="0"/>
              </a:rPr>
              <a:t> </a:t>
            </a:r>
            <a:r>
              <a:rPr lang="en-US" sz="2000" noProof="1">
                <a:cs typeface="Courier New" pitchFamily="49" charset="0"/>
              </a:rPr>
              <a:t>Submit:</a:t>
            </a:r>
            <a:r>
              <a:rPr lang="en-US" sz="2000" b="0" noProof="1">
                <a:cs typeface="Courier New" pitchFamily="49" charset="0"/>
              </a:rPr>
              <a:t> Button which submits the form</a:t>
            </a:r>
          </a:p>
          <a:p>
            <a:pPr algn="just">
              <a:lnSpc>
                <a:spcPts val="2500"/>
              </a:lnSpc>
              <a:spcAft>
                <a:spcPct val="20000"/>
              </a:spcAft>
              <a:buClr>
                <a:srgbClr val="292929"/>
              </a:buClr>
              <a:buFont typeface="Arial" charset="0"/>
              <a:buChar char="•"/>
            </a:pPr>
            <a:r>
              <a:rPr lang="en-US" sz="2000" b="0" noProof="1">
                <a:cs typeface="Courier New" pitchFamily="49" charset="0"/>
              </a:rPr>
              <a:t> </a:t>
            </a:r>
            <a:r>
              <a:rPr lang="en-US" sz="2000" noProof="1">
                <a:cs typeface="Courier New" pitchFamily="49" charset="0"/>
              </a:rPr>
              <a:t>Reset:</a:t>
            </a:r>
            <a:r>
              <a:rPr lang="en-US" sz="2000" b="0" noProof="1">
                <a:cs typeface="Courier New" pitchFamily="49" charset="0"/>
              </a:rPr>
              <a:t> Button which sets the form data to the default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/>
            </a:r>
            <a:br>
              <a:rPr lang="en-US" sz="2400">
                <a:solidFill>
                  <a:srgbClr val="3B4A1E"/>
                </a:solidFill>
              </a:rPr>
            </a:br>
            <a:r>
              <a:rPr lang="en-US" sz="2400">
                <a:solidFill>
                  <a:srgbClr val="3B4A1E"/>
                </a:solidFill>
              </a:rPr>
              <a:t>Frame and Form Controls </a:t>
            </a:r>
            <a:br>
              <a:rPr lang="en-US" sz="2400">
                <a:solidFill>
                  <a:srgbClr val="3B4A1E"/>
                </a:solidFill>
              </a:rPr>
            </a:br>
            <a:endParaRPr lang="en-US" sz="2400">
              <a:solidFill>
                <a:srgbClr val="3B4A1E"/>
              </a:solidFill>
            </a:endParaRPr>
          </a:p>
        </p:txBody>
      </p:sp>
      <p:grpSp>
        <p:nvGrpSpPr>
          <p:cNvPr id="6156" name="Group 16"/>
          <p:cNvGrpSpPr>
            <a:grpSpLocks/>
          </p:cNvGrpSpPr>
          <p:nvPr/>
        </p:nvGrpSpPr>
        <p:grpSpPr bwMode="auto">
          <a:xfrm>
            <a:off x="6838950" y="712788"/>
            <a:ext cx="2127250" cy="2200275"/>
            <a:chOff x="3422650" y="1563688"/>
            <a:chExt cx="2127250" cy="2199577"/>
          </a:xfrm>
        </p:grpSpPr>
        <p:pic>
          <p:nvPicPr>
            <p:cNvPr id="6159" name="Picture 14" descr="Computer_Icon.png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422650" y="1563688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0" name="TextBox 15"/>
            <p:cNvSpPr txBox="1">
              <a:spLocks noChangeArrowheads="1"/>
            </p:cNvSpPr>
            <p:nvPr/>
          </p:nvSpPr>
          <p:spPr bwMode="auto">
            <a:xfrm>
              <a:off x="3644900" y="2158811"/>
              <a:ext cx="1150938" cy="39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TRY IT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61744" y="2179974"/>
          <a:ext cx="6400800" cy="3611880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981200"/>
                <a:gridCol w="4419600"/>
              </a:tblGrid>
              <a:tr h="5511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1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1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Skill 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         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1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37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3400"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8291" y="1229454"/>
            <a:ext cx="6380925" cy="8617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spAutoFit/>
          </a:bodyPr>
          <a:lstStyle/>
          <a:p>
            <a:pPr marL="165100" indent="-165100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cs typeface="Courier New" pitchFamily="49" charset="0"/>
              </a:rPr>
              <a:t>Write the code to create a webpage containing the following form: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82" r:id="rId2" imgW="1676520" imgH="228600"/>
        </mc:Choice>
        <mc:Fallback>
          <p:control r:id="rId2" imgW="1676520" imgH="228600">
            <p:pic>
              <p:nvPicPr>
                <p:cNvPr id="2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7438" y="2867025"/>
                  <a:ext cx="1679575" cy="231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3" r:id="rId3" imgW="3666960" imgH="676440"/>
        </mc:Choice>
        <mc:Fallback>
          <p:control r:id="rId3" imgW="3666960" imgH="676440">
            <p:pic>
              <p:nvPicPr>
                <p:cNvPr id="3" name="HTMLTextArea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7438" y="4473575"/>
                  <a:ext cx="3670300" cy="679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4" r:id="rId4" imgW="723960" imgH="361800"/>
        </mc:Choice>
        <mc:Fallback>
          <p:control r:id="rId4" imgW="723960" imgH="361800">
            <p:pic>
              <p:nvPicPr>
                <p:cNvPr id="4" name="HTMLSubmi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8538" y="5384800"/>
                  <a:ext cx="914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5" r:id="rId5" imgW="647640" imgH="361800"/>
        </mc:Choice>
        <mc:Fallback>
          <p:control r:id="rId5" imgW="647640" imgH="361800">
            <p:pic>
              <p:nvPicPr>
                <p:cNvPr id="5" name="HTMLRese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6850" y="5384800"/>
                  <a:ext cx="914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6" r:id="rId6" imgW="1600200" imgH="228600"/>
        </mc:Choice>
        <mc:Fallback>
          <p:control r:id="rId6" imgW="1600200" imgH="228600">
            <p:pic>
              <p:nvPicPr>
                <p:cNvPr id="6" name="HTMLText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7438" y="2339975"/>
                  <a:ext cx="1598612" cy="231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7" r:id="rId7" imgW="1552680" imgH="228600"/>
        </mc:Choice>
        <mc:Fallback>
          <p:control r:id="rId7" imgW="1552680" imgH="228600">
            <p:pic>
              <p:nvPicPr>
                <p:cNvPr id="7" name="HTMLSelec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9975" y="3384550"/>
                  <a:ext cx="1554163" cy="231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8" name="OptionButton3" r:id="rId8" imgW="914400" imgH="304920"/>
        </mc:Choice>
        <mc:Fallback>
          <p:control name="OptionButton3" r:id="rId8" imgW="914400" imgH="304920">
            <p:pic>
              <p:nvPicPr>
                <p:cNvPr id="8" name="OptionButton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0"/>
                <a:srcRect/>
                <a:stretch>
                  <a:fillRect/>
                </a:stretch>
              </p:blipFill>
              <p:spPr bwMode="auto">
                <a:xfrm>
                  <a:off x="4581525" y="3962400"/>
                  <a:ext cx="914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9" name="OptionButton4" r:id="rId9" imgW="914400" imgH="304920"/>
        </mc:Choice>
        <mc:Fallback>
          <p:control name="OptionButton4" r:id="rId9" imgW="914400" imgH="304920">
            <p:pic>
              <p:nvPicPr>
                <p:cNvPr id="9" name="OptionButton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2371725" y="3962400"/>
                  <a:ext cx="914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0" name="OptionButton5" r:id="rId10" imgW="990720" imgH="304920"/>
        </mc:Choice>
        <mc:Fallback>
          <p:control name="OptionButton5" r:id="rId10" imgW="990720" imgH="304920">
            <p:pic>
              <p:nvPicPr>
                <p:cNvPr id="10" name="OptionButton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/>
                <a:srcRect/>
                <a:stretch>
                  <a:fillRect/>
                </a:stretch>
              </p:blipFill>
              <p:spPr bwMode="auto">
                <a:xfrm>
                  <a:off x="3438525" y="3962400"/>
                  <a:ext cx="990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Qand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7963" y="2057400"/>
            <a:ext cx="36480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mtClean="0">
                <a:solidFill>
                  <a:srgbClr val="3B4A1E"/>
                </a:solidFill>
                <a:ea typeface="SimSun" charset="-122"/>
              </a:rPr>
            </a:br>
            <a:r>
              <a:rPr lang="en-US" smtClean="0">
                <a:solidFill>
                  <a:srgbClr val="3B4A1E"/>
                </a:solidFill>
              </a:rPr>
              <a:t>Frame and Form Controls </a:t>
            </a:r>
            <a:br>
              <a:rPr lang="en-US" smtClean="0">
                <a:solidFill>
                  <a:srgbClr val="3B4A1E"/>
                </a:solidFill>
              </a:rPr>
            </a:br>
            <a:endParaRPr lang="en-US" smtClean="0">
              <a:solidFill>
                <a:srgbClr val="3B4A1E"/>
              </a:solidFill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47825" y="2841625"/>
            <a:ext cx="5848350" cy="1524000"/>
            <a:chOff x="1604512" y="2582174"/>
            <a:chExt cx="5848711" cy="1524000"/>
          </a:xfrm>
        </p:grpSpPr>
        <p:sp>
          <p:nvSpPr>
            <p:cNvPr id="8" name="Rectangle 7"/>
            <p:cNvSpPr/>
            <p:nvPr/>
          </p:nvSpPr>
          <p:spPr>
            <a:xfrm>
              <a:off x="1604512" y="2582174"/>
              <a:ext cx="5848711" cy="15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  <a:cs typeface="+mn-cs"/>
                </a:rPr>
                <a:t>  Observe the Screens</a:t>
              </a:r>
            </a:p>
          </p:txBody>
        </p:sp>
        <p:pic>
          <p:nvPicPr>
            <p:cNvPr id="16394" name="Picture 8" descr="observe.jpg"/>
            <p:cNvPicPr>
              <a:picLocks noChangeAspect="1"/>
            </p:cNvPicPr>
            <p:nvPr/>
          </p:nvPicPr>
          <p:blipFill>
            <a:blip r:embed="rId3" cstate="print"/>
            <a:srcRect l="11951" t="15396" r="12579" b="17519"/>
            <a:stretch>
              <a:fillRect/>
            </a:stretch>
          </p:blipFill>
          <p:spPr bwMode="auto">
            <a:xfrm>
              <a:off x="1707706" y="2656787"/>
              <a:ext cx="1552671" cy="1381125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370" y="1109663"/>
            <a:ext cx="87042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" y="814388"/>
            <a:ext cx="84582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5325" y="1217613"/>
            <a:ext cx="77533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19510" y="5986223"/>
            <a:ext cx="7504981" cy="4770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spAutoFit/>
          </a:bodyPr>
          <a:lstStyle/>
          <a:p>
            <a:pPr marL="165100" indent="-165100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cs typeface="Courier New" pitchFamily="49" charset="0"/>
              </a:rPr>
              <a:t>All these webpages are created by using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53" y="842382"/>
            <a:ext cx="87042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167" y="1109663"/>
            <a:ext cx="8704263" cy="481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167" y="1872522"/>
            <a:ext cx="8452994" cy="455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" y="1339039"/>
            <a:ext cx="8512628" cy="45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841248"/>
            <a:ext cx="9434411" cy="508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9725" y="2548329"/>
            <a:ext cx="3897108" cy="8345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3B4A1E"/>
                </a:solidFill>
              </a:rPr>
              <a:t>Frame and Form Controls</a:t>
            </a:r>
          </a:p>
        </p:txBody>
      </p:sp>
    </p:spTree>
    <p:extLst>
      <p:ext uri="{BB962C8B-B14F-4D97-AF65-F5344CB8AC3E}">
        <p14:creationId xmlns:p14="http://schemas.microsoft.com/office/powerpoint/2010/main" val="18284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19 -0.29919 L 0.08107 -0.032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1331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6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6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11 0.17665 L 0.08924 -0.06566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7" y="-12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 t="32819" r="63742" b="51046"/>
          <a:stretch/>
        </p:blipFill>
        <p:spPr bwMode="auto">
          <a:xfrm>
            <a:off x="234315" y="2143125"/>
            <a:ext cx="8547234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3B4A1E"/>
                </a:solidFill>
              </a:rPr>
              <a:t>Frame and Form Controls</a:t>
            </a:r>
          </a:p>
        </p:txBody>
      </p:sp>
    </p:spTree>
    <p:extLst>
      <p:ext uri="{BB962C8B-B14F-4D97-AF65-F5344CB8AC3E}">
        <p14:creationId xmlns:p14="http://schemas.microsoft.com/office/powerpoint/2010/main" val="14927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t="13049" r="13911" b="21737"/>
          <a:stretch/>
        </p:blipFill>
        <p:spPr bwMode="auto">
          <a:xfrm>
            <a:off x="171450" y="1428750"/>
            <a:ext cx="88011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550" y="1733550"/>
            <a:ext cx="647700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3500" y="1790700"/>
            <a:ext cx="800100" cy="647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6500" y="1981200"/>
            <a:ext cx="952500" cy="81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10050" y="2705100"/>
            <a:ext cx="1238250" cy="81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85838"/>
            <a:ext cx="6603537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2571750"/>
            <a:ext cx="31051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Reusable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67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7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7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7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gray">
          <a:xfrm>
            <a:off x="190500" y="2638425"/>
            <a:ext cx="8777288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223838" indent="-223838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Divides the screen into separate frames.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gray">
          <a:xfrm>
            <a:off x="190500" y="3163888"/>
            <a:ext cx="8777288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223838" indent="-223838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Each frame can contain an HTML document.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190500" y="3690938"/>
            <a:ext cx="8780463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A file or HTML Document that specifies how the screen is divided into frames is called a frameset.</a:t>
            </a:r>
          </a:p>
        </p:txBody>
      </p:sp>
      <p:pic>
        <p:nvPicPr>
          <p:cNvPr id="65542" name="Picture 6" descr="frame 2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8513" y="1165225"/>
            <a:ext cx="24669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gray">
          <a:xfrm>
            <a:off x="190500" y="4675188"/>
            <a:ext cx="8780463" cy="17256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defRPr/>
            </a:pPr>
            <a:r>
              <a:rPr lang="en-US" sz="2000" b="0" noProof="1">
                <a:cs typeface="Courier New" pitchFamily="49" charset="0"/>
              </a:rPr>
              <a:t>If you want to make a homepage that uses frames, you should: </a:t>
            </a:r>
          </a:p>
          <a:p>
            <a:pPr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buFont typeface="Arial" pitchFamily="34" charset="0"/>
              <a:buChar char="•"/>
              <a:defRPr/>
            </a:pPr>
            <a:r>
              <a:rPr lang="en-US" sz="2000" b="0" noProof="1">
                <a:cs typeface="Courier New" pitchFamily="49" charset="0"/>
              </a:rPr>
              <a:t> Create an HTML document with the frameset, </a:t>
            </a:r>
          </a:p>
          <a:p>
            <a:pPr marL="120650" indent="-120650" algn="l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  <a:buFont typeface="Arial" pitchFamily="34" charset="0"/>
              <a:buChar char="•"/>
              <a:defRPr/>
            </a:pPr>
            <a:r>
              <a:rPr lang="en-US" sz="2000" b="0" noProof="1">
                <a:cs typeface="Courier New" pitchFamily="49" charset="0"/>
              </a:rPr>
              <a:t> Create the normal HTML documents that should be loaded into each of these frames.</a:t>
            </a:r>
          </a:p>
        </p:txBody>
      </p:sp>
      <p:grpSp>
        <p:nvGrpSpPr>
          <p:cNvPr id="65544" name="Group 25"/>
          <p:cNvGrpSpPr>
            <a:grpSpLocks/>
          </p:cNvGrpSpPr>
          <p:nvPr/>
        </p:nvGrpSpPr>
        <p:grpSpPr bwMode="auto">
          <a:xfrm>
            <a:off x="2359025" y="1401763"/>
            <a:ext cx="1155700" cy="746125"/>
            <a:chOff x="2359478" y="1129393"/>
            <a:chExt cx="1155247" cy="747032"/>
          </a:xfrm>
        </p:grpSpPr>
        <p:pic>
          <p:nvPicPr>
            <p:cNvPr id="65552" name="Picture 8" descr="free-html-editor-html-icon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59478" y="1129393"/>
              <a:ext cx="747032" cy="747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3038662" y="1561718"/>
              <a:ext cx="476063" cy="15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45" name="Group 24"/>
          <p:cNvGrpSpPr>
            <a:grpSpLocks/>
          </p:cNvGrpSpPr>
          <p:nvPr/>
        </p:nvGrpSpPr>
        <p:grpSpPr bwMode="auto">
          <a:xfrm>
            <a:off x="5619750" y="1062038"/>
            <a:ext cx="1042988" cy="657225"/>
            <a:chOff x="5620512" y="790575"/>
            <a:chExt cx="1041544" cy="657225"/>
          </a:xfrm>
        </p:grpSpPr>
        <p:pic>
          <p:nvPicPr>
            <p:cNvPr id="65550" name="Picture 12" descr="free-html-editor-html-icon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04831" y="790575"/>
              <a:ext cx="6572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Arrow Connector 20"/>
            <p:cNvCxnSpPr/>
            <p:nvPr/>
          </p:nvCxnSpPr>
          <p:spPr>
            <a:xfrm rot="10800000">
              <a:off x="5620512" y="1104900"/>
              <a:ext cx="475591" cy="15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46" name="Group 23"/>
          <p:cNvGrpSpPr>
            <a:grpSpLocks/>
          </p:cNvGrpSpPr>
          <p:nvPr/>
        </p:nvGrpSpPr>
        <p:grpSpPr bwMode="auto">
          <a:xfrm>
            <a:off x="5629275" y="1843088"/>
            <a:ext cx="1052513" cy="657225"/>
            <a:chOff x="5630037" y="1571625"/>
            <a:chExt cx="1051069" cy="657225"/>
          </a:xfrm>
        </p:grpSpPr>
        <p:pic>
          <p:nvPicPr>
            <p:cNvPr id="65548" name="Picture 15" descr="free-html-editor-html-icon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23881" y="1571625"/>
              <a:ext cx="6572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Straight Arrow Connector 22"/>
            <p:cNvCxnSpPr/>
            <p:nvPr/>
          </p:nvCxnSpPr>
          <p:spPr>
            <a:xfrm rot="10800000">
              <a:off x="5630037" y="1876425"/>
              <a:ext cx="475597" cy="15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916363" y="839788"/>
            <a:ext cx="12620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42925" y="2570163"/>
            <a:ext cx="7945438" cy="2692400"/>
            <a:chOff x="543643" y="2570673"/>
            <a:chExt cx="7944748" cy="269144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gray">
            <a:xfrm>
              <a:off x="543643" y="2570673"/>
              <a:ext cx="7944748" cy="269144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US" sz="2000" b="0" noProof="1"/>
                <a:t>Example: </a:t>
              </a:r>
            </a:p>
            <a:p>
              <a:pPr marL="971550" lvl="1" indent="-514350" algn="l">
                <a:defRPr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&lt;frameset cols="120,*"&gt;</a:t>
              </a:r>
            </a:p>
            <a:p>
              <a:pPr marL="971550" lvl="1" indent="-514350" algn="l">
                <a:defRPr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&lt;/frameset&gt;</a:t>
              </a:r>
            </a:p>
            <a:p>
              <a:pPr marL="971550" lvl="1" indent="-514350" algn="l">
                <a:defRPr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pPr marL="971550" lvl="1" indent="-971550" algn="l">
                <a:lnSpc>
                  <a:spcPts val="3000"/>
                </a:lnSpc>
                <a:defRPr/>
              </a:pPr>
              <a:r>
                <a:rPr lang="en-US" sz="2000" b="0" dirty="0">
                  <a:cs typeface="Courier New" pitchFamily="49" charset="0"/>
                </a:rPr>
                <a:t>‘</a:t>
              </a:r>
              <a:r>
                <a:rPr lang="en-US" sz="2000" dirty="0">
                  <a:cs typeface="Courier New" pitchFamily="49" charset="0"/>
                </a:rPr>
                <a:t>Cols</a:t>
              </a:r>
              <a:r>
                <a:rPr lang="en-US" sz="2000" b="0" dirty="0">
                  <a:cs typeface="Courier New" pitchFamily="49" charset="0"/>
                </a:rPr>
                <a:t>’  is an attribute to divide the window into to columns </a:t>
              </a:r>
            </a:p>
            <a:p>
              <a:pPr marL="0" lvl="1" algn="l">
                <a:lnSpc>
                  <a:spcPts val="3000"/>
                </a:lnSpc>
                <a:defRPr/>
              </a:pPr>
              <a:r>
                <a:rPr lang="en-US" sz="2000" b="0" dirty="0">
                  <a:cs typeface="Courier New" pitchFamily="49" charset="0"/>
                </a:rPr>
                <a:t>The left being </a:t>
              </a:r>
              <a:r>
                <a:rPr lang="en-US" sz="2000" dirty="0">
                  <a:cs typeface="Courier New" pitchFamily="49" charset="0"/>
                </a:rPr>
                <a:t>120</a:t>
              </a:r>
              <a:r>
                <a:rPr lang="en-US" sz="2000" b="0" dirty="0">
                  <a:cs typeface="Courier New" pitchFamily="49" charset="0"/>
                </a:rPr>
                <a:t> pixels and the right using the rest of the screen (indicated by the </a:t>
              </a:r>
              <a:r>
                <a:rPr lang="en-US" sz="2000" dirty="0">
                  <a:cs typeface="Courier New" pitchFamily="49" charset="0"/>
                </a:rPr>
                <a:t>*</a:t>
              </a:r>
              <a:r>
                <a:rPr lang="en-US" sz="2000" b="0" dirty="0">
                  <a:cs typeface="Courier New" pitchFamily="49" charset="0"/>
                </a:rPr>
                <a:t>). </a:t>
              </a:r>
              <a:endParaRPr lang="en-US" sz="2000" noProof="1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054926" y="3070557"/>
              <a:ext cx="534942" cy="46655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6563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gray">
          <a:xfrm>
            <a:off x="538163" y="1501775"/>
            <a:ext cx="7950200" cy="9477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A frameset is simply an HTML document that tells the browser how to divide the screen into split windows.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Frameset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4413" y="2673350"/>
          <a:ext cx="1600200" cy="1219200"/>
        </p:xfrm>
        <a:graphic>
          <a:graphicData uri="http://schemas.openxmlformats.org/drawingml/2006/table">
            <a:tbl>
              <a:tblPr/>
              <a:tblGrid>
                <a:gridCol w="266700"/>
                <a:gridCol w="1333500"/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534988" y="5397500"/>
            <a:ext cx="7950200" cy="9493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just">
              <a:lnSpc>
                <a:spcPts val="3000"/>
              </a:lnSpc>
              <a:spcAft>
                <a:spcPct val="20000"/>
              </a:spcAft>
              <a:buClr>
                <a:srgbClr val="292929"/>
              </a:buClr>
            </a:pPr>
            <a:r>
              <a:rPr lang="en-US" sz="2000" b="0" noProof="1">
                <a:cs typeface="Courier New" pitchFamily="49" charset="0"/>
              </a:rPr>
              <a:t>‘Rows’ is an attribute to divide the frame into to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Frame and Form Controls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0" y="760413"/>
            <a:ext cx="35179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Frameset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8163" y="1922463"/>
            <a:ext cx="7950200" cy="893762"/>
            <a:chOff x="538286" y="1500997"/>
            <a:chExt cx="7950104" cy="893941"/>
          </a:xfrm>
        </p:grpSpPr>
        <p:sp>
          <p:nvSpPr>
            <p:cNvPr id="67595" name="Rectangle 10"/>
            <p:cNvSpPr>
              <a:spLocks noChangeArrowheads="1"/>
            </p:cNvSpPr>
            <p:nvPr/>
          </p:nvSpPr>
          <p:spPr bwMode="gray">
            <a:xfrm>
              <a:off x="538286" y="1500997"/>
              <a:ext cx="7950104" cy="8809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The values of rows and columns can be in pixels value or can be percentage value of screen space.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235778" y="1843196"/>
              <a:ext cx="871712" cy="23177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8163" y="3230563"/>
            <a:ext cx="7950200" cy="895350"/>
            <a:chOff x="656180" y="2861095"/>
            <a:chExt cx="7950104" cy="894155"/>
          </a:xfrm>
        </p:grpSpPr>
        <p:sp>
          <p:nvSpPr>
            <p:cNvPr id="67593" name="Rectangle 10"/>
            <p:cNvSpPr>
              <a:spLocks noChangeArrowheads="1"/>
            </p:cNvSpPr>
            <p:nvPr/>
          </p:nvSpPr>
          <p:spPr bwMode="gray">
            <a:xfrm>
              <a:off x="656180" y="2861095"/>
              <a:ext cx="7950104" cy="87782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Number of rows or columns seperated with commas, decides the number of frames in the page.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355136" y="3203384"/>
              <a:ext cx="871960" cy="23177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38163" y="4540250"/>
            <a:ext cx="7950200" cy="877888"/>
            <a:chOff x="601546" y="4117676"/>
            <a:chExt cx="7950104" cy="877824"/>
          </a:xfrm>
        </p:grpSpPr>
        <p:sp>
          <p:nvSpPr>
            <p:cNvPr id="67591" name="Rectangle 10"/>
            <p:cNvSpPr>
              <a:spLocks noChangeArrowheads="1"/>
            </p:cNvSpPr>
            <p:nvPr/>
          </p:nvSpPr>
          <p:spPr bwMode="gray">
            <a:xfrm>
              <a:off x="601546" y="4117676"/>
              <a:ext cx="7950104" cy="87782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219456" bIns="0" anchor="ctr"/>
            <a:lstStyle/>
            <a:p>
              <a:pPr algn="just">
                <a:lnSpc>
                  <a:spcPts val="3000"/>
                </a:lnSpc>
                <a:spcAft>
                  <a:spcPct val="20000"/>
                </a:spcAft>
                <a:buClr>
                  <a:srgbClr val="292929"/>
                </a:buClr>
              </a:pPr>
              <a:r>
                <a:rPr lang="en-US" sz="2000" b="0" noProof="1">
                  <a:cs typeface="Courier New" pitchFamily="49" charset="0"/>
                </a:rPr>
                <a:t>Frameset  tag will not work in &lt;body&gt; tag.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292807" y="4439115"/>
              <a:ext cx="871473" cy="23177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31529</TotalTime>
  <Words>1464</Words>
  <Application>Microsoft Office PowerPoint</Application>
  <PresentationFormat>On-screen Show (4:3)</PresentationFormat>
  <Paragraphs>309</Paragraphs>
  <Slides>27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SimSun</vt:lpstr>
      <vt:lpstr>Arial</vt:lpstr>
      <vt:lpstr>Calibri</vt:lpstr>
      <vt:lpstr>Courier New</vt:lpstr>
      <vt:lpstr>Times New Roman</vt:lpstr>
      <vt:lpstr>Verdana</vt:lpstr>
      <vt:lpstr>Wingdings</vt:lpstr>
      <vt:lpstr>4_TS_ILT_Sl1Template1_PPT_20_12_10_V1</vt:lpstr>
      <vt:lpstr>Image</vt:lpstr>
      <vt:lpstr>Software Engineering</vt:lpstr>
      <vt:lpstr>  HTML Basics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Frame and Form Controls  </vt:lpstr>
    </vt:vector>
  </TitlesOfParts>
  <Manager>Praveen</Manager>
  <Company>Talent Sprint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user</cp:lastModifiedBy>
  <cp:revision>1595</cp:revision>
  <dcterms:created xsi:type="dcterms:W3CDTF">2008-06-23T11:45:25Z</dcterms:created>
  <dcterms:modified xsi:type="dcterms:W3CDTF">2016-11-24T07:41:15Z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268977AA-E39D-464D-B4C1-FAC14B4569EF</vt:lpwstr>
  </property>
  <property fmtid="{D5CDD505-2E9C-101B-9397-08002B2CF9AE}" pid="6" name="ArticulateProjectFull">
    <vt:lpwstr>C:\Documents and Settings\Naveen\Desktop\L1_Train_The_Trainer_v1 - Final.ppta</vt:lpwstr>
  </property>
</Properties>
</file>