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8.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37"/>
  </p:notesMasterIdLst>
  <p:handoutMasterIdLst>
    <p:handoutMasterId r:id="rId38"/>
  </p:handoutMasterIdLst>
  <p:sldIdLst>
    <p:sldId id="571" r:id="rId13"/>
    <p:sldId id="653" r:id="rId14"/>
    <p:sldId id="654" r:id="rId15"/>
    <p:sldId id="646" r:id="rId16"/>
    <p:sldId id="633" r:id="rId17"/>
    <p:sldId id="634" r:id="rId18"/>
    <p:sldId id="635" r:id="rId19"/>
    <p:sldId id="636" r:id="rId20"/>
    <p:sldId id="647" r:id="rId21"/>
    <p:sldId id="639" r:id="rId22"/>
    <p:sldId id="658" r:id="rId23"/>
    <p:sldId id="666" r:id="rId24"/>
    <p:sldId id="667" r:id="rId25"/>
    <p:sldId id="668" r:id="rId26"/>
    <p:sldId id="661" r:id="rId27"/>
    <p:sldId id="662" r:id="rId28"/>
    <p:sldId id="659" r:id="rId29"/>
    <p:sldId id="663" r:id="rId30"/>
    <p:sldId id="664" r:id="rId31"/>
    <p:sldId id="665" r:id="rId32"/>
    <p:sldId id="655" r:id="rId33"/>
    <p:sldId id="656" r:id="rId34"/>
    <p:sldId id="657" r:id="rId35"/>
    <p:sldId id="603" r:id="rId36"/>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 id="2" name="REVA00263" initials="R" lastIdx="2" clrIdx="1">
    <p:extLst>
      <p:ext uri="{19B8F6BF-5375-455C-9EA6-DF929625EA0E}">
        <p15:presenceInfo xmlns:p15="http://schemas.microsoft.com/office/powerpoint/2012/main" userId="S-1-5-21-393838237-193648452-3430637-250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9950F"/>
    <a:srgbClr val="4C5252"/>
    <a:srgbClr val="A5A5A5"/>
    <a:srgbClr val="E7E6E6"/>
    <a:srgbClr val="48367D"/>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86391"/>
  </p:normalViewPr>
  <p:slideViewPr>
    <p:cSldViewPr>
      <p:cViewPr>
        <p:scale>
          <a:sx n="75" d="100"/>
          <a:sy n="75" d="100"/>
        </p:scale>
        <p:origin x="472" y="92"/>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commentAuthors" Target="commentAuthors.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4/05/2024</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4/05/2024</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BA03AB4-FF89-4D40-9C79-40AF471CBA78}" type="datetimeFigureOut">
              <a:rPr lang="en-US" smtClean="0"/>
              <a:pPr/>
              <a:t>5/4/2024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17225CC-5E7B-4024-9AFE-5D5F5B5A81DD}" type="slidenum">
              <a:rPr lang="en-US" smtClean="0"/>
              <a:pPr/>
              <a:t>‹#›</a:t>
            </a:fld>
            <a:endParaRPr lang="en-US"/>
          </a:p>
        </p:txBody>
      </p:sp>
    </p:spTree>
    <p:extLst>
      <p:ext uri="{BB962C8B-B14F-4D97-AF65-F5344CB8AC3E}">
        <p14:creationId xmlns:p14="http://schemas.microsoft.com/office/powerpoint/2010/main" val="64283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5.xml"/><Relationship Id="rId4"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heme" Target="../theme/theme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9.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 id="2147484012"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912149"/>
            <a:ext cx="9067800" cy="769166"/>
          </a:xfrm>
        </p:spPr>
        <p:txBody>
          <a:bodyPr/>
          <a:lstStyle/>
          <a:p>
            <a:r>
              <a:rPr lang="en-US" dirty="0"/>
              <a:t>   M21DE0303 - Minor Project </a:t>
            </a:r>
            <a:br>
              <a:rPr lang="en-US" dirty="0"/>
            </a:br>
            <a:r>
              <a:rPr lang="en-US" dirty="0"/>
              <a:t>   </a:t>
            </a:r>
            <a:r>
              <a:rPr lang="en-US" sz="3000" dirty="0"/>
              <a:t>Master of Computer Applications - MCA                      </a:t>
            </a:r>
            <a:br>
              <a:rPr lang="en-US" sz="3000" dirty="0"/>
            </a:br>
            <a:r>
              <a:rPr lang="en-US" sz="3000" dirty="0"/>
              <a:t>    III Semester – 2024 </a:t>
            </a:r>
            <a:br>
              <a:rPr lang="en-US" dirty="0"/>
            </a:br>
            <a:r>
              <a:rPr lang="en-US" dirty="0"/>
              <a:t>       </a:t>
            </a:r>
          </a:p>
        </p:txBody>
      </p:sp>
      <p:sp>
        <p:nvSpPr>
          <p:cNvPr id="3" name="Text Placeholder 2"/>
          <p:cNvSpPr>
            <a:spLocks noGrp="1"/>
          </p:cNvSpPr>
          <p:nvPr>
            <p:ph type="body" sz="quarter" idx="10"/>
          </p:nvPr>
        </p:nvSpPr>
        <p:spPr>
          <a:xfrm>
            <a:off x="228600" y="5334000"/>
            <a:ext cx="9448800" cy="990600"/>
          </a:xfrm>
        </p:spPr>
        <p:txBody>
          <a:bodyPr/>
          <a:lstStyle/>
          <a:p>
            <a:r>
              <a:rPr lang="en-US" dirty="0"/>
              <a:t>School of Computer Science and Applications </a:t>
            </a:r>
          </a:p>
        </p:txBody>
      </p:sp>
      <p:pic>
        <p:nvPicPr>
          <p:cNvPr id="5" name="Picture 7" descr="C:\Users\Admin\Downloads\Engineering-&amp;-Tech.png"/>
          <p:cNvPicPr>
            <a:picLocks noChangeAspect="1" noChangeArrowheads="1"/>
          </p:cNvPicPr>
          <p:nvPr/>
        </p:nvPicPr>
        <p:blipFill>
          <a:blip r:embed="rId2"/>
          <a:srcRect/>
          <a:stretch>
            <a:fillRect/>
          </a:stretch>
        </p:blipFill>
        <p:spPr bwMode="auto">
          <a:xfrm>
            <a:off x="9601200" y="2959649"/>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99B734-A6A7-F817-44F3-35B2A4C09C68}"/>
              </a:ext>
            </a:extLst>
          </p:cNvPr>
          <p:cNvSpPr txBox="1"/>
          <p:nvPr/>
        </p:nvSpPr>
        <p:spPr>
          <a:xfrm>
            <a:off x="609600" y="381000"/>
            <a:ext cx="11353800" cy="6281848"/>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Remove Outliers</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Identify and remove any outliers in the data that may skew the analysis or model training. This could be done using statistical methods or domain knowledge.</a:t>
            </a:r>
          </a:p>
          <a:p>
            <a:pPr>
              <a:lnSpc>
                <a:spcPct val="150000"/>
              </a:lnSpc>
            </a:pPr>
            <a:r>
              <a:rPr lang="en-US" b="1" dirty="0">
                <a:latin typeface="Times New Roman" panose="02020603050405020304" pitchFamily="18" charset="0"/>
                <a:cs typeface="Times New Roman" panose="02020603050405020304" pitchFamily="18" charset="0"/>
              </a:rPr>
              <a:t>Feature Selection</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If the dataset contains a large number of features, consider performing feature selection techniques to reduce dimensionality and focus on the most relevant features.</a:t>
            </a:r>
          </a:p>
          <a:p>
            <a:pPr>
              <a:lnSpc>
                <a:spcPct val="150000"/>
              </a:lnSpc>
            </a:pPr>
            <a:r>
              <a:rPr lang="en-US" b="1" dirty="0">
                <a:latin typeface="Times New Roman" panose="02020603050405020304" pitchFamily="18" charset="0"/>
                <a:cs typeface="Times New Roman" panose="02020603050405020304" pitchFamily="18" charset="0"/>
              </a:rPr>
              <a:t>Split Data into Training and Testing Sets</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Split the data into training and testing sets to evaluate the performance of the model.</a:t>
            </a:r>
          </a:p>
          <a:p>
            <a:pPr>
              <a:lnSpc>
                <a:spcPct val="150000"/>
              </a:lnSpc>
            </a:pPr>
            <a:r>
              <a:rPr lang="en-US" b="1" dirty="0">
                <a:latin typeface="Times New Roman" panose="02020603050405020304" pitchFamily="18" charset="0"/>
                <a:cs typeface="Times New Roman" panose="02020603050405020304" pitchFamily="18" charset="0"/>
              </a:rPr>
              <a:t>Balance the Dataset (if necessary):</a:t>
            </a:r>
          </a:p>
          <a:p>
            <a:pPr>
              <a:lnSpc>
                <a:spcPct val="150000"/>
              </a:lnSpc>
            </a:pPr>
            <a:r>
              <a:rPr lang="en-US" dirty="0">
                <a:latin typeface="Times New Roman" panose="02020603050405020304" pitchFamily="18" charset="0"/>
                <a:cs typeface="Times New Roman" panose="02020603050405020304" pitchFamily="18" charset="0"/>
              </a:rPr>
              <a:t>If the dataset is imbalanced (e.g., significantly more samples of one class than another), consider techniques such as oversampling, </a:t>
            </a: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or synthetic data generation to balance it.</a:t>
            </a:r>
          </a:p>
          <a:p>
            <a:pPr>
              <a:lnSpc>
                <a:spcPct val="150000"/>
              </a:lnSpc>
            </a:pPr>
            <a:r>
              <a:rPr lang="en-US" b="1" dirty="0">
                <a:latin typeface="Times New Roman" panose="02020603050405020304" pitchFamily="18" charset="0"/>
                <a:cs typeface="Times New Roman" panose="02020603050405020304" pitchFamily="18" charset="0"/>
              </a:rPr>
              <a:t>Review and Iterate</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Review the prepared data and iterate on the steps as necessary based on insights gained during analysis or modeling.</a:t>
            </a:r>
          </a:p>
          <a:p>
            <a:pPr>
              <a:lnSpc>
                <a:spcPct val="150000"/>
              </a:lnSpc>
            </a:pPr>
            <a:r>
              <a:rPr lang="en-US" dirty="0">
                <a:latin typeface="Times New Roman" panose="02020603050405020304" pitchFamily="18" charset="0"/>
                <a:cs typeface="Times New Roman" panose="02020603050405020304" pitchFamily="18" charset="0"/>
              </a:rPr>
              <a:t>These are just some general steps, and the specific approach may vary depending on the characteristics of your dataset and the goals of your analysis or modeling task.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10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7C609E-D1E5-10A7-9B26-8406FC42F342}"/>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1B93760C-C8FE-8700-89FD-59A3D9316F78}"/>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6. Model planning</a:t>
            </a:r>
          </a:p>
        </p:txBody>
      </p:sp>
      <p:pic>
        <p:nvPicPr>
          <p:cNvPr id="5" name="Picture 1">
            <a:extLst>
              <a:ext uri="{FF2B5EF4-FFF2-40B4-BE49-F238E27FC236}">
                <a16:creationId xmlns:a16="http://schemas.microsoft.com/office/drawing/2014/main" id="{B1348141-2B6E-2312-9C96-70D9C70FD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295400"/>
            <a:ext cx="6477000" cy="4444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00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440E4F-A766-AFE5-5CE8-DA5646683271}"/>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6" name="TextBox 5">
            <a:extLst>
              <a:ext uri="{FF2B5EF4-FFF2-40B4-BE49-F238E27FC236}">
                <a16:creationId xmlns:a16="http://schemas.microsoft.com/office/drawing/2014/main" id="{D3556613-DED6-F62D-BB1A-89521F719B97}"/>
              </a:ext>
            </a:extLst>
          </p:cNvPr>
          <p:cNvSpPr txBox="1"/>
          <p:nvPr/>
        </p:nvSpPr>
        <p:spPr>
          <a:xfrm>
            <a:off x="304800" y="106740"/>
            <a:ext cx="11734800" cy="364356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Decision Tree</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 Working Process:</a:t>
            </a:r>
          </a:p>
          <a:p>
            <a:pPr algn="just">
              <a:lnSpc>
                <a:spcPct val="150000"/>
              </a:lnSpc>
            </a:pPr>
            <a:r>
              <a:rPr lang="en-US" dirty="0">
                <a:latin typeface="Times New Roman" panose="02020603050405020304" pitchFamily="18" charset="0"/>
                <a:cs typeface="Times New Roman" panose="02020603050405020304" pitchFamily="18" charset="0"/>
              </a:rPr>
              <a:t>1. Decision Tree recursively splits the feature space into partitions based on feature values.</a:t>
            </a:r>
          </a:p>
          <a:p>
            <a:pPr algn="just">
              <a:lnSpc>
                <a:spcPct val="150000"/>
              </a:lnSpc>
            </a:pPr>
            <a:r>
              <a:rPr lang="en-US" dirty="0">
                <a:latin typeface="Times New Roman" panose="02020603050405020304" pitchFamily="18" charset="0"/>
                <a:cs typeface="Times New Roman" panose="02020603050405020304" pitchFamily="18" charset="0"/>
              </a:rPr>
              <a:t>2. At each node, the algorithm selects the feature that best separates the data according to a chosen criterion (e.g., Gini impurity, entropy).</a:t>
            </a:r>
          </a:p>
          <a:p>
            <a:pPr algn="just">
              <a:lnSpc>
                <a:spcPct val="150000"/>
              </a:lnSpc>
            </a:pPr>
            <a:r>
              <a:rPr lang="en-US" dirty="0">
                <a:latin typeface="Times New Roman" panose="02020603050405020304" pitchFamily="18" charset="0"/>
                <a:cs typeface="Times New Roman" panose="02020603050405020304" pitchFamily="18" charset="0"/>
              </a:rPr>
              <a:t>3. The splitting process continues until a stopping criterion is met, such as reaching a maximum tree depth, minimum number of samples in a leaf node, or purity threshold.</a:t>
            </a:r>
          </a:p>
          <a:p>
            <a:pPr algn="just">
              <a:lnSpc>
                <a:spcPct val="150000"/>
              </a:lnSpc>
            </a:pPr>
            <a:r>
              <a:rPr lang="en-US" dirty="0">
                <a:latin typeface="Times New Roman" panose="02020603050405020304" pitchFamily="18" charset="0"/>
                <a:cs typeface="Times New Roman" panose="02020603050405020304" pitchFamily="18" charset="0"/>
              </a:rPr>
              <a:t>4. During prediction, new data samples are traversed down the tree based on feature values until a leaf node is reached, and the majority class in that node is assigned as the prediction.</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188BAF3-405B-0A4F-499B-149EC8240D6D}"/>
              </a:ext>
            </a:extLst>
          </p:cNvPr>
          <p:cNvSpPr txBox="1"/>
          <p:nvPr/>
        </p:nvSpPr>
        <p:spPr>
          <a:xfrm>
            <a:off x="304801" y="3727752"/>
            <a:ext cx="11887199" cy="2402068"/>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Naïve Bayes</a:t>
            </a:r>
            <a:r>
              <a:rPr lang="en-IN" dirty="0">
                <a:latin typeface="Times New Roman" panose="02020603050405020304" pitchFamily="18" charset="0"/>
                <a:cs typeface="Times New Roman" panose="02020603050405020304" pitchFamily="18" charset="0"/>
              </a:rPr>
              <a:t>:</a:t>
            </a:r>
          </a:p>
          <a:p>
            <a:pPr>
              <a:lnSpc>
                <a:spcPct val="150000"/>
              </a:lnSpc>
            </a:pPr>
            <a:r>
              <a:rPr lang="en-IN" dirty="0">
                <a:latin typeface="Times New Roman" panose="02020603050405020304" pitchFamily="18" charset="0"/>
                <a:cs typeface="Times New Roman" panose="02020603050405020304" pitchFamily="18" charset="0"/>
              </a:rPr>
              <a:t> Working Process:</a:t>
            </a:r>
          </a:p>
          <a:p>
            <a:pPr>
              <a:lnSpc>
                <a:spcPct val="150000"/>
              </a:lnSpc>
            </a:pPr>
            <a:r>
              <a:rPr lang="en-IN" dirty="0">
                <a:latin typeface="Times New Roman" panose="02020603050405020304" pitchFamily="18" charset="0"/>
                <a:cs typeface="Times New Roman" panose="02020603050405020304" pitchFamily="18" charset="0"/>
              </a:rPr>
              <a:t>1. Naïve Bayes calculates the conditional probability of each class given the input features using Bayes' theorem: 𝑃(𝑦∣𝑋)=𝑃(𝑋∣𝑦)×𝑃(𝑦)𝑃(𝑋)P(</a:t>
            </a:r>
            <a:r>
              <a:rPr lang="en-IN" dirty="0" err="1">
                <a:latin typeface="Times New Roman" panose="02020603050405020304" pitchFamily="18" charset="0"/>
                <a:cs typeface="Times New Roman" panose="02020603050405020304" pitchFamily="18" charset="0"/>
              </a:rPr>
              <a:t>y∣X</a:t>
            </a:r>
            <a:r>
              <a:rPr lang="en-IN" dirty="0">
                <a:latin typeface="Times New Roman" panose="02020603050405020304" pitchFamily="18" charset="0"/>
                <a:cs typeface="Times New Roman" panose="02020603050405020304" pitchFamily="18" charset="0"/>
              </a:rPr>
              <a:t>)=P(X)P(</a:t>
            </a:r>
            <a:r>
              <a:rPr lang="en-IN" dirty="0" err="1">
                <a:latin typeface="Times New Roman" panose="02020603050405020304" pitchFamily="18" charset="0"/>
                <a:cs typeface="Times New Roman" panose="02020603050405020304" pitchFamily="18" charset="0"/>
              </a:rPr>
              <a:t>X∣y</a:t>
            </a:r>
            <a:r>
              <a:rPr lang="en-IN" dirty="0">
                <a:latin typeface="Times New Roman" panose="02020603050405020304" pitchFamily="18" charset="0"/>
                <a:cs typeface="Times New Roman" panose="02020603050405020304" pitchFamily="18" charset="0"/>
              </a:rPr>
              <a:t>)×P(y).</a:t>
            </a:r>
          </a:p>
          <a:p>
            <a:pPr>
              <a:lnSpc>
                <a:spcPct val="150000"/>
              </a:lnSpc>
            </a:pPr>
            <a:r>
              <a:rPr lang="en-IN" dirty="0">
                <a:latin typeface="Times New Roman" panose="02020603050405020304" pitchFamily="18" charset="0"/>
                <a:cs typeface="Times New Roman" panose="02020603050405020304" pitchFamily="18" charset="0"/>
              </a:rPr>
              <a:t>2. It assumes that the features are conditionally independent given the class, simplifying the computation to 𝑃(𝑋∣𝑦)=𝑃(𝑥1∣𝑦)×𝑃(𝑥2∣𝑦)×...×𝑃(𝑥𝑛∣𝑦)P(</a:t>
            </a:r>
            <a:r>
              <a:rPr lang="en-IN" dirty="0" err="1">
                <a:latin typeface="Times New Roman" panose="02020603050405020304" pitchFamily="18" charset="0"/>
                <a:cs typeface="Times New Roman" panose="02020603050405020304" pitchFamily="18" charset="0"/>
              </a:rPr>
              <a:t>X∣y</a:t>
            </a:r>
            <a:r>
              <a:rPr lang="en-IN" dirty="0">
                <a:latin typeface="Times New Roman" panose="02020603050405020304" pitchFamily="18" charset="0"/>
                <a:cs typeface="Times New Roman" panose="02020603050405020304" pitchFamily="18" charset="0"/>
              </a:rPr>
              <a:t>)=P(x1∣y)×P(x2∣y)×...×P(</a:t>
            </a:r>
            <a:r>
              <a:rPr lang="en-IN" dirty="0" err="1">
                <a:latin typeface="Times New Roman" panose="02020603050405020304" pitchFamily="18" charset="0"/>
                <a:cs typeface="Times New Roman" panose="02020603050405020304" pitchFamily="18" charset="0"/>
              </a:rPr>
              <a:t>xn∣y</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18585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1EA2BF-4ACB-583F-DEBC-0CE671C8169E}"/>
              </a:ext>
            </a:extLst>
          </p:cNvPr>
          <p:cNvSpPr>
            <a:spLocks noGrp="1"/>
          </p:cNvSpPr>
          <p:nvPr>
            <p:ph type="sldNum" sz="quarter" idx="14"/>
          </p:nvPr>
        </p:nvSpPr>
        <p:spPr/>
        <p:txBody>
          <a:bodyPr/>
          <a:lstStyle/>
          <a:p>
            <a:fld id="{45A3C14A-F937-4231-B6F1-40B429FAFB2F}" type="slidenum">
              <a:rPr lang="en-NZ" smtClean="0"/>
              <a:pPr/>
              <a:t>13</a:t>
            </a:fld>
            <a:endParaRPr lang="en-NZ" dirty="0"/>
          </a:p>
        </p:txBody>
      </p:sp>
      <p:sp>
        <p:nvSpPr>
          <p:cNvPr id="6" name="TextBox 5">
            <a:extLst>
              <a:ext uri="{FF2B5EF4-FFF2-40B4-BE49-F238E27FC236}">
                <a16:creationId xmlns:a16="http://schemas.microsoft.com/office/drawing/2014/main" id="{D990E431-027C-CBC7-70D0-EF27E4E57308}"/>
              </a:ext>
            </a:extLst>
          </p:cNvPr>
          <p:cNvSpPr txBox="1"/>
          <p:nvPr/>
        </p:nvSpPr>
        <p:spPr>
          <a:xfrm>
            <a:off x="228600" y="228600"/>
            <a:ext cx="11658600" cy="5859553"/>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3. During prediction, it selects the class with the highest posterior probability as the predicted class.</a:t>
            </a:r>
          </a:p>
          <a:p>
            <a:pPr>
              <a:lnSpc>
                <a:spcPct val="150000"/>
              </a:lnSpc>
            </a:pPr>
            <a:r>
              <a:rPr lang="en-US" b="1" dirty="0">
                <a:latin typeface="Times New Roman" panose="02020603050405020304" pitchFamily="18" charset="0"/>
                <a:cs typeface="Times New Roman" panose="02020603050405020304" pitchFamily="18" charset="0"/>
              </a:rPr>
              <a:t>Linear Regression</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Working Process:</a:t>
            </a:r>
          </a:p>
          <a:p>
            <a:pPr>
              <a:lnSpc>
                <a:spcPct val="150000"/>
              </a:lnSpc>
            </a:pPr>
            <a:r>
              <a:rPr lang="en-US" dirty="0">
                <a:latin typeface="Times New Roman" panose="02020603050405020304" pitchFamily="18" charset="0"/>
                <a:cs typeface="Times New Roman" panose="02020603050405020304" pitchFamily="18" charset="0"/>
              </a:rPr>
              <a:t>1. Linear Regression models the relationship between the dependent variable 𝑦 one or more independent variables 𝑥1,𝑥2,...,𝑥𝑛x1,x2,...,</a:t>
            </a:r>
            <a:r>
              <a:rPr lang="en-US" dirty="0" err="1">
                <a:latin typeface="Times New Roman" panose="02020603050405020304" pitchFamily="18" charset="0"/>
                <a:cs typeface="Times New Roman" panose="02020603050405020304" pitchFamily="18" charset="0"/>
              </a:rPr>
              <a:t>xnusing</a:t>
            </a:r>
            <a:r>
              <a:rPr lang="en-US" dirty="0">
                <a:latin typeface="Times New Roman" panose="02020603050405020304" pitchFamily="18" charset="0"/>
                <a:cs typeface="Times New Roman" panose="02020603050405020304" pitchFamily="18" charset="0"/>
              </a:rPr>
              <a:t> a linear equation: 𝑦=𝛽0+𝛽1𝑥1+𝛽2𝑥2+...+𝛽𝑛𝑥𝑛+𝜖y=</a:t>
            </a:r>
            <a:r>
              <a:rPr lang="el-GR" dirty="0">
                <a:latin typeface="Times New Roman" panose="02020603050405020304" pitchFamily="18" charset="0"/>
                <a:cs typeface="Times New Roman" panose="02020603050405020304" pitchFamily="18" charset="0"/>
              </a:rPr>
              <a:t>β0+β1</a:t>
            </a:r>
            <a:r>
              <a:rPr lang="en-US" dirty="0">
                <a:latin typeface="Times New Roman" panose="02020603050405020304" pitchFamily="18" charset="0"/>
                <a:cs typeface="Times New Roman" panose="02020603050405020304" pitchFamily="18" charset="0"/>
              </a:rPr>
              <a:t>x1+</a:t>
            </a:r>
            <a:r>
              <a:rPr lang="el-GR" dirty="0">
                <a:latin typeface="Times New Roman" panose="02020603050405020304" pitchFamily="18" charset="0"/>
                <a:cs typeface="Times New Roman" panose="02020603050405020304" pitchFamily="18" charset="0"/>
              </a:rPr>
              <a:t>β2</a:t>
            </a:r>
            <a:r>
              <a:rPr lang="en-US" dirty="0">
                <a:latin typeface="Times New Roman" panose="02020603050405020304" pitchFamily="18" charset="0"/>
                <a:cs typeface="Times New Roman" panose="02020603050405020304" pitchFamily="18" charset="0"/>
              </a:rPr>
              <a:t>x2+...+</a:t>
            </a:r>
            <a:r>
              <a:rPr lang="el-GR" dirty="0">
                <a:latin typeface="Times New Roman" panose="02020603050405020304" pitchFamily="18" charset="0"/>
                <a:cs typeface="Times New Roman" panose="02020603050405020304" pitchFamily="18" charset="0"/>
              </a:rPr>
              <a:t>β</a:t>
            </a:r>
            <a:r>
              <a:rPr lang="en-US" dirty="0" err="1">
                <a:latin typeface="Times New Roman" panose="02020603050405020304" pitchFamily="18" charset="0"/>
                <a:cs typeface="Times New Roman" panose="02020603050405020304" pitchFamily="18" charset="0"/>
              </a:rPr>
              <a:t>nxn</a:t>
            </a:r>
            <a:r>
              <a:rPr lang="en-US"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ϵ.</a:t>
            </a:r>
          </a:p>
          <a:p>
            <a:pPr>
              <a:lnSpc>
                <a:spcPct val="150000"/>
              </a:lnSpc>
            </a:pPr>
            <a:r>
              <a:rPr lang="el-GR"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The coefficients 𝛽0,𝛽1,...,𝛽𝑛</a:t>
            </a:r>
            <a:r>
              <a:rPr lang="el-GR" dirty="0">
                <a:latin typeface="Times New Roman" panose="02020603050405020304" pitchFamily="18" charset="0"/>
                <a:cs typeface="Times New Roman" panose="02020603050405020304" pitchFamily="18" charset="0"/>
              </a:rPr>
              <a:t>β0,β1,...,β</a:t>
            </a:r>
            <a:r>
              <a:rPr lang="en-US" dirty="0" err="1">
                <a:latin typeface="Times New Roman" panose="02020603050405020304" pitchFamily="18" charset="0"/>
                <a:cs typeface="Times New Roman" panose="02020603050405020304" pitchFamily="18" charset="0"/>
              </a:rPr>
              <a:t>nare</a:t>
            </a:r>
            <a:r>
              <a:rPr lang="en-US" dirty="0">
                <a:latin typeface="Times New Roman" panose="02020603050405020304" pitchFamily="18" charset="0"/>
                <a:cs typeface="Times New Roman" panose="02020603050405020304" pitchFamily="18" charset="0"/>
              </a:rPr>
              <a:t> estimated using techniques like ordinary least squares (OLS) or gradient descent to minimize the residual sum of squares.</a:t>
            </a:r>
          </a:p>
          <a:p>
            <a:pPr>
              <a:lnSpc>
                <a:spcPct val="150000"/>
              </a:lnSpc>
            </a:pPr>
            <a:r>
              <a:rPr lang="en-US" dirty="0">
                <a:latin typeface="Times New Roman" panose="02020603050405020304" pitchFamily="18" charset="0"/>
                <a:cs typeface="Times New Roman" panose="02020603050405020304" pitchFamily="18" charset="0"/>
              </a:rPr>
              <a:t>3. During prediction, the model computes the predicted values of 𝑦</a:t>
            </a:r>
            <a:r>
              <a:rPr lang="en-US" dirty="0" err="1">
                <a:latin typeface="Times New Roman" panose="02020603050405020304" pitchFamily="18" charset="0"/>
                <a:cs typeface="Times New Roman" panose="02020603050405020304" pitchFamily="18" charset="0"/>
              </a:rPr>
              <a:t>ybased</a:t>
            </a:r>
            <a:r>
              <a:rPr lang="en-US" dirty="0">
                <a:latin typeface="Times New Roman" panose="02020603050405020304" pitchFamily="18" charset="0"/>
                <a:cs typeface="Times New Roman" panose="02020603050405020304" pitchFamily="18" charset="0"/>
              </a:rPr>
              <a:t> on the</a:t>
            </a:r>
          </a:p>
          <a:p>
            <a:pPr>
              <a:lnSpc>
                <a:spcPct val="150000"/>
              </a:lnSpc>
            </a:pPr>
            <a:r>
              <a:rPr lang="en-US" dirty="0">
                <a:latin typeface="Times New Roman" panose="02020603050405020304" pitchFamily="18" charset="0"/>
                <a:cs typeface="Times New Roman" panose="02020603050405020304" pitchFamily="18" charset="0"/>
              </a:rPr>
              <a:t>learned coefficients and input features.</a:t>
            </a:r>
          </a:p>
          <a:p>
            <a:pPr>
              <a:lnSpc>
                <a:spcPct val="150000"/>
              </a:lnSpc>
            </a:pPr>
            <a:r>
              <a:rPr lang="en-US" b="1" dirty="0">
                <a:latin typeface="Times New Roman" panose="02020603050405020304" pitchFamily="18" charset="0"/>
                <a:cs typeface="Times New Roman" panose="02020603050405020304" pitchFamily="18" charset="0"/>
              </a:rPr>
              <a:t>Support Vector Machine (SVM):</a:t>
            </a:r>
          </a:p>
          <a:p>
            <a:pPr>
              <a:lnSpc>
                <a:spcPct val="150000"/>
              </a:lnSpc>
            </a:pPr>
            <a:r>
              <a:rPr lang="en-US" dirty="0">
                <a:latin typeface="Times New Roman" panose="02020603050405020304" pitchFamily="18" charset="0"/>
                <a:cs typeface="Times New Roman" panose="02020603050405020304" pitchFamily="18" charset="0"/>
              </a:rPr>
              <a:t>1. SVM finds the optimal hyperplane that best separates the classes in the feature space by maximizing the margin between the classes.</a:t>
            </a:r>
          </a:p>
          <a:p>
            <a:pPr>
              <a:lnSpc>
                <a:spcPct val="150000"/>
              </a:lnSpc>
            </a:pPr>
            <a:r>
              <a:rPr lang="en-US" dirty="0">
                <a:latin typeface="Times New Roman" panose="02020603050405020304" pitchFamily="18" charset="0"/>
                <a:cs typeface="Times New Roman" panose="02020603050405020304" pitchFamily="18" charset="0"/>
              </a:rPr>
              <a:t>2. It maps the input data into a higher-dimensional feature space using a kernel function to make non-linear separation possible.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226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6A01AF-8A44-D400-8603-A039B41C1A68}"/>
              </a:ext>
            </a:extLst>
          </p:cNvPr>
          <p:cNvSpPr>
            <a:spLocks noGrp="1"/>
          </p:cNvSpPr>
          <p:nvPr>
            <p:ph type="sldNum" sz="quarter" idx="14"/>
          </p:nvPr>
        </p:nvSpPr>
        <p:spPr/>
        <p:txBody>
          <a:bodyPr/>
          <a:lstStyle/>
          <a:p>
            <a:fld id="{45A3C14A-F937-4231-B6F1-40B429FAFB2F}" type="slidenum">
              <a:rPr lang="en-NZ" smtClean="0"/>
              <a:pPr/>
              <a:t>14</a:t>
            </a:fld>
            <a:endParaRPr lang="en-NZ" dirty="0"/>
          </a:p>
        </p:txBody>
      </p:sp>
      <p:sp>
        <p:nvSpPr>
          <p:cNvPr id="6" name="TextBox 5">
            <a:extLst>
              <a:ext uri="{FF2B5EF4-FFF2-40B4-BE49-F238E27FC236}">
                <a16:creationId xmlns:a16="http://schemas.microsoft.com/office/drawing/2014/main" id="{099583EA-3CE0-3A3B-B47E-26D747DC51C3}"/>
              </a:ext>
            </a:extLst>
          </p:cNvPr>
          <p:cNvSpPr txBox="1"/>
          <p:nvPr/>
        </p:nvSpPr>
        <p:spPr>
          <a:xfrm>
            <a:off x="609600" y="17656"/>
            <a:ext cx="11506200" cy="613655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3. The optimal hyperplane is selected to maximize the margin and minimize the classification error.</a:t>
            </a:r>
          </a:p>
          <a:p>
            <a:pPr>
              <a:lnSpc>
                <a:spcPct val="150000"/>
              </a:lnSpc>
            </a:pPr>
            <a:r>
              <a:rPr lang="en-US" b="1" dirty="0" err="1">
                <a:latin typeface="Times New Roman" panose="02020603050405020304" pitchFamily="18" charset="0"/>
                <a:cs typeface="Times New Roman" panose="02020603050405020304" pitchFamily="18" charset="0"/>
              </a:rPr>
              <a:t>XGBoost</a:t>
            </a:r>
            <a:r>
              <a:rPr lang="en-US" b="1"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Working Process:</a:t>
            </a:r>
          </a:p>
          <a:p>
            <a:pPr>
              <a:lnSpc>
                <a:spcPct val="150000"/>
              </a:lnSpc>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builds a series of decision trees sequentially, where each tree corrects the errors of the previous ones.</a:t>
            </a:r>
          </a:p>
          <a:p>
            <a:pPr>
              <a:lnSpc>
                <a:spcPct val="150000"/>
              </a:lnSpc>
            </a:pPr>
            <a:r>
              <a:rPr lang="en-US" dirty="0">
                <a:latin typeface="Times New Roman" panose="02020603050405020304" pitchFamily="18" charset="0"/>
                <a:cs typeface="Times New Roman" panose="02020603050405020304" pitchFamily="18" charset="0"/>
              </a:rPr>
              <a:t>2. It optimizes a loss function by adding new trees that minimize the loss, using techniques like gradient descent and regularization.</a:t>
            </a:r>
          </a:p>
          <a:p>
            <a:pPr>
              <a:lnSpc>
                <a:spcPct val="150000"/>
              </a:lnSpc>
            </a:pPr>
            <a:r>
              <a:rPr lang="en-US" dirty="0">
                <a:latin typeface="Times New Roman" panose="02020603050405020304" pitchFamily="18" charset="0"/>
                <a:cs typeface="Times New Roman" panose="02020603050405020304" pitchFamily="18" charset="0"/>
              </a:rPr>
              <a:t>3. The trees are pruned during training to prevent overfitting and improve generalization performance.</a:t>
            </a:r>
          </a:p>
          <a:p>
            <a:pPr>
              <a:lnSpc>
                <a:spcPct val="150000"/>
              </a:lnSpc>
            </a:pPr>
            <a:r>
              <a:rPr lang="en-US" dirty="0">
                <a:latin typeface="Times New Roman" panose="02020603050405020304" pitchFamily="18" charset="0"/>
                <a:cs typeface="Times New Roman" panose="02020603050405020304" pitchFamily="18" charset="0"/>
              </a:rPr>
              <a:t>4. During prediction, the model computes the final prediction by aggregating the predictions of all trees.</a:t>
            </a:r>
          </a:p>
          <a:p>
            <a:pPr>
              <a:lnSpc>
                <a:spcPct val="150000"/>
              </a:lnSpc>
            </a:pPr>
            <a:r>
              <a:rPr lang="en-US" b="1" dirty="0">
                <a:latin typeface="Times New Roman" panose="02020603050405020304" pitchFamily="18" charset="0"/>
                <a:cs typeface="Times New Roman" panose="02020603050405020304" pitchFamily="18" charset="0"/>
              </a:rPr>
              <a:t>Random Forest</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1. Random Forest builds multiple decision trees during training, each on a random subset of the training data (bagging).</a:t>
            </a:r>
          </a:p>
          <a:p>
            <a:pPr>
              <a:lnSpc>
                <a:spcPct val="150000"/>
              </a:lnSpc>
            </a:pPr>
            <a:r>
              <a:rPr lang="en-US" dirty="0">
                <a:latin typeface="Times New Roman" panose="02020603050405020304" pitchFamily="18" charset="0"/>
                <a:cs typeface="Times New Roman" panose="02020603050405020304" pitchFamily="18" charset="0"/>
              </a:rPr>
              <a:t>2. For each tree, a random subset of features is selected at each split (feature bagging).</a:t>
            </a:r>
          </a:p>
          <a:p>
            <a:pPr>
              <a:lnSpc>
                <a:spcPct val="150000"/>
              </a:lnSpc>
            </a:pPr>
            <a:r>
              <a:rPr lang="en-US" dirty="0">
                <a:latin typeface="Times New Roman" panose="02020603050405020304" pitchFamily="18" charset="0"/>
                <a:cs typeface="Times New Roman" panose="02020603050405020304" pitchFamily="18" charset="0"/>
              </a:rPr>
              <a:t>3. Each tree is grown independently, making binary splits based on features to maximize information gain or decrease in impurity (e.g., Gini impurity or entropy).</a:t>
            </a:r>
          </a:p>
          <a:p>
            <a:pPr>
              <a:lnSpc>
                <a:spcPct val="150000"/>
              </a:lnSpc>
            </a:pPr>
            <a:r>
              <a:rPr lang="en-US" dirty="0">
                <a:latin typeface="Times New Roman" panose="02020603050405020304" pitchFamily="18" charset="0"/>
                <a:cs typeface="Times New Roman" panose="02020603050405020304" pitchFamily="18" charset="0"/>
              </a:rPr>
              <a:t>4. During prediction, the class predictions of all trees are aggregated (e.g., voting for classification or averaging for regression) to obtain the final prediction.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003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D7DC9F-9063-AEDB-9669-144BE1D67F56}"/>
              </a:ext>
            </a:extLst>
          </p:cNvPr>
          <p:cNvSpPr>
            <a:spLocks noGrp="1"/>
          </p:cNvSpPr>
          <p:nvPr>
            <p:ph type="sldNum" sz="quarter" idx="14"/>
          </p:nvPr>
        </p:nvSpPr>
        <p:spPr/>
        <p:txBody>
          <a:bodyPr/>
          <a:lstStyle/>
          <a:p>
            <a:fld id="{45A3C14A-F937-4231-B6F1-40B429FAFB2F}" type="slidenum">
              <a:rPr lang="en-NZ" smtClean="0"/>
              <a:pPr/>
              <a:t>15</a:t>
            </a:fld>
            <a:endParaRPr lang="en-NZ" dirty="0"/>
          </a:p>
        </p:txBody>
      </p:sp>
      <p:sp>
        <p:nvSpPr>
          <p:cNvPr id="6" name="TextBox 5">
            <a:extLst>
              <a:ext uri="{FF2B5EF4-FFF2-40B4-BE49-F238E27FC236}">
                <a16:creationId xmlns:a16="http://schemas.microsoft.com/office/drawing/2014/main" id="{AB3AB7CD-C1B2-1C61-BC41-2E28379EFE8E}"/>
              </a:ext>
            </a:extLst>
          </p:cNvPr>
          <p:cNvSpPr txBox="1"/>
          <p:nvPr/>
        </p:nvSpPr>
        <p:spPr>
          <a:xfrm>
            <a:off x="609600" y="717666"/>
            <a:ext cx="11353800" cy="521681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Data Preparation</a:t>
            </a:r>
            <a:r>
              <a:rPr lang="en-IN" dirty="0">
                <a:latin typeface="Times New Roman" panose="02020603050405020304" pitchFamily="18" charset="0"/>
                <a:cs typeface="Times New Roman" panose="02020603050405020304" pitchFamily="18" charset="0"/>
              </a:rPr>
              <a:t>: Ensure your data is </a:t>
            </a:r>
            <a:r>
              <a:rPr lang="en-IN" dirty="0" err="1">
                <a:latin typeface="Times New Roman" panose="02020603050405020304" pitchFamily="18" charset="0"/>
                <a:cs typeface="Times New Roman" panose="02020603050405020304" pitchFamily="18" charset="0"/>
              </a:rPr>
              <a:t>preprocessed</a:t>
            </a:r>
            <a:r>
              <a:rPr lang="en-IN" dirty="0">
                <a:latin typeface="Times New Roman" panose="02020603050405020304" pitchFamily="18" charset="0"/>
                <a:cs typeface="Times New Roman" panose="02020603050405020304" pitchFamily="18" charset="0"/>
              </a:rPr>
              <a:t> and split into features (X) and target variable (y), where X contains the independent variables (features) and y contains the </a:t>
            </a:r>
            <a:r>
              <a:rPr lang="en-IN" dirty="0" err="1">
                <a:latin typeface="Times New Roman" panose="02020603050405020304" pitchFamily="18" charset="0"/>
                <a:cs typeface="Times New Roman" panose="02020603050405020304" pitchFamily="18" charset="0"/>
              </a:rPr>
              <a:t>targetvariable</a:t>
            </a:r>
            <a:r>
              <a:rPr lang="en-IN" dirty="0">
                <a:latin typeface="Times New Roman" panose="02020603050405020304" pitchFamily="18" charset="0"/>
                <a:cs typeface="Times New Roman" panose="02020603050405020304" pitchFamily="18" charset="0"/>
              </a:rPr>
              <a:t> (insomnia label).</a:t>
            </a:r>
          </a:p>
          <a:p>
            <a:pPr algn="just">
              <a:lnSpc>
                <a:spcPct val="150000"/>
              </a:lnSpc>
            </a:pPr>
            <a:r>
              <a:rPr lang="en-IN" b="1" dirty="0">
                <a:latin typeface="Times New Roman" panose="02020603050405020304" pitchFamily="18" charset="0"/>
                <a:cs typeface="Times New Roman" panose="02020603050405020304" pitchFamily="18" charset="0"/>
              </a:rPr>
              <a:t>Split Data</a:t>
            </a:r>
            <a:r>
              <a:rPr lang="en-IN" dirty="0">
                <a:latin typeface="Times New Roman" panose="02020603050405020304" pitchFamily="18" charset="0"/>
                <a:cs typeface="Times New Roman" panose="02020603050405020304" pitchFamily="18" charset="0"/>
              </a:rPr>
              <a:t>: Split your dataset into training and testing sets. A common split ratio is 80% for training and 20% for testing. You can use libraries like scikit-learn to achieve this.</a:t>
            </a:r>
          </a:p>
          <a:p>
            <a:pPr algn="just">
              <a:lnSpc>
                <a:spcPct val="150000"/>
              </a:lnSpc>
            </a:pPr>
            <a:r>
              <a:rPr lang="en-IN" b="1" dirty="0">
                <a:latin typeface="Times New Roman" panose="02020603050405020304" pitchFamily="18" charset="0"/>
                <a:cs typeface="Times New Roman" panose="02020603050405020304" pitchFamily="18" charset="0"/>
              </a:rPr>
              <a:t>Model Initialization</a:t>
            </a:r>
            <a:r>
              <a:rPr lang="en-IN" dirty="0">
                <a:latin typeface="Times New Roman" panose="02020603050405020304" pitchFamily="18" charset="0"/>
                <a:cs typeface="Times New Roman" panose="02020603050405020304" pitchFamily="18" charset="0"/>
              </a:rPr>
              <a:t>: Initialize a Random Forest classifier. You can specify hyperparameters like the number of trees, maximum depth of trees, and minimum samples required to split a node based on your model selection process.</a:t>
            </a:r>
          </a:p>
          <a:p>
            <a:pPr algn="just">
              <a:lnSpc>
                <a:spcPct val="150000"/>
              </a:lnSpc>
            </a:pPr>
            <a:r>
              <a:rPr lang="en-IN" b="1" dirty="0">
                <a:latin typeface="Times New Roman" panose="02020603050405020304" pitchFamily="18" charset="0"/>
                <a:cs typeface="Times New Roman" panose="02020603050405020304" pitchFamily="18" charset="0"/>
              </a:rPr>
              <a:t>Model Training</a:t>
            </a:r>
            <a:r>
              <a:rPr lang="en-IN" dirty="0">
                <a:latin typeface="Times New Roman" panose="02020603050405020304" pitchFamily="18" charset="0"/>
                <a:cs typeface="Times New Roman" panose="02020603050405020304" pitchFamily="18" charset="0"/>
              </a:rPr>
              <a:t>: Fit the Random Forest classifier to your training data. This step involves feeding the training data into the model and letting it learn the patterns in the data.</a:t>
            </a:r>
          </a:p>
          <a:p>
            <a:pPr algn="just">
              <a:lnSpc>
                <a:spcPct val="150000"/>
              </a:lnSpc>
            </a:pP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sklearn.ensemble</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RandomForestClassifier</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Initialize the Random Forest classifier</a:t>
            </a:r>
          </a:p>
          <a:p>
            <a:pPr algn="just"/>
            <a:r>
              <a:rPr lang="en-IN" dirty="0" err="1">
                <a:latin typeface="Times New Roman" panose="02020603050405020304" pitchFamily="18" charset="0"/>
                <a:cs typeface="Times New Roman" panose="02020603050405020304" pitchFamily="18" charset="0"/>
              </a:rPr>
              <a:t>rf_classifier</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RandomForestClassifier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n_estimators</a:t>
            </a:r>
            <a:r>
              <a:rPr lang="en-IN" dirty="0">
                <a:latin typeface="Times New Roman" panose="02020603050405020304" pitchFamily="18" charset="0"/>
                <a:cs typeface="Times New Roman" panose="02020603050405020304" pitchFamily="18" charset="0"/>
              </a:rPr>
              <a:t>=100, </a:t>
            </a:r>
            <a:r>
              <a:rPr lang="en-IN" dirty="0" err="1">
                <a:latin typeface="Times New Roman" panose="02020603050405020304" pitchFamily="18" charset="0"/>
                <a:cs typeface="Times New Roman" panose="02020603050405020304" pitchFamily="18" charset="0"/>
              </a:rPr>
              <a:t>max_depth</a:t>
            </a:r>
            <a:r>
              <a:rPr lang="en-IN" dirty="0">
                <a:latin typeface="Times New Roman" panose="02020603050405020304" pitchFamily="18" charset="0"/>
                <a:cs typeface="Times New Roman" panose="02020603050405020304" pitchFamily="18" charset="0"/>
              </a:rPr>
              <a:t>=10, </a:t>
            </a:r>
            <a:r>
              <a:rPr lang="en-IN" dirty="0" err="1">
                <a:latin typeface="Times New Roman" panose="02020603050405020304" pitchFamily="18" charset="0"/>
                <a:cs typeface="Times New Roman" panose="02020603050405020304" pitchFamily="18" charset="0"/>
              </a:rPr>
              <a:t>random_state</a:t>
            </a:r>
            <a:r>
              <a:rPr lang="en-IN" dirty="0">
                <a:latin typeface="Times New Roman" panose="02020603050405020304" pitchFamily="18" charset="0"/>
                <a:cs typeface="Times New Roman" panose="02020603050405020304" pitchFamily="18" charset="0"/>
              </a:rPr>
              <a:t>=42)</a:t>
            </a:r>
          </a:p>
          <a:p>
            <a:pPr algn="just"/>
            <a:r>
              <a:rPr lang="en-US" dirty="0">
                <a:latin typeface="Times New Roman" panose="02020603050405020304" pitchFamily="18" charset="0"/>
                <a:cs typeface="Times New Roman" panose="02020603050405020304" pitchFamily="18" charset="0"/>
              </a:rPr>
              <a:t># Train the model</a:t>
            </a:r>
          </a:p>
          <a:p>
            <a:pPr algn="just"/>
            <a:r>
              <a:rPr lang="en-US" dirty="0" err="1">
                <a:latin typeface="Times New Roman" panose="02020603050405020304" pitchFamily="18" charset="0"/>
                <a:cs typeface="Times New Roman" panose="02020603050405020304" pitchFamily="18" charset="0"/>
              </a:rPr>
              <a:t>rf_classifier.fit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Model Evaluation: Once the model is trained, evaluate its performance on the testing set to assess</a:t>
            </a:r>
          </a:p>
        </p:txBody>
      </p:sp>
      <p:sp>
        <p:nvSpPr>
          <p:cNvPr id="8" name="TextBox 7">
            <a:extLst>
              <a:ext uri="{FF2B5EF4-FFF2-40B4-BE49-F238E27FC236}">
                <a16:creationId xmlns:a16="http://schemas.microsoft.com/office/drawing/2014/main" id="{AD061F18-E067-E116-66A1-BB026BD7BD80}"/>
              </a:ext>
            </a:extLst>
          </p:cNvPr>
          <p:cNvSpPr txBox="1"/>
          <p:nvPr/>
        </p:nvSpPr>
        <p:spPr>
          <a:xfrm>
            <a:off x="419100" y="168122"/>
            <a:ext cx="6097384"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7. MODEL BUILDING</a:t>
            </a:r>
          </a:p>
        </p:txBody>
      </p:sp>
    </p:spTree>
    <p:extLst>
      <p:ext uri="{BB962C8B-B14F-4D97-AF65-F5344CB8AC3E}">
        <p14:creationId xmlns:p14="http://schemas.microsoft.com/office/powerpoint/2010/main" val="2647565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290940-0507-0BA2-FFC2-B1ACB95D7826}"/>
              </a:ext>
            </a:extLst>
          </p:cNvPr>
          <p:cNvSpPr>
            <a:spLocks noGrp="1"/>
          </p:cNvSpPr>
          <p:nvPr>
            <p:ph type="sldNum" sz="quarter" idx="14"/>
          </p:nvPr>
        </p:nvSpPr>
        <p:spPr/>
        <p:txBody>
          <a:bodyPr/>
          <a:lstStyle/>
          <a:p>
            <a:fld id="{45A3C14A-F937-4231-B6F1-40B429FAFB2F}" type="slidenum">
              <a:rPr lang="en-NZ" smtClean="0"/>
              <a:pPr/>
              <a:t>16</a:t>
            </a:fld>
            <a:endParaRPr lang="en-NZ" dirty="0"/>
          </a:p>
        </p:txBody>
      </p:sp>
      <p:sp>
        <p:nvSpPr>
          <p:cNvPr id="6" name="TextBox 5">
            <a:extLst>
              <a:ext uri="{FF2B5EF4-FFF2-40B4-BE49-F238E27FC236}">
                <a16:creationId xmlns:a16="http://schemas.microsoft.com/office/drawing/2014/main" id="{529A1038-37A3-D1F1-078E-827667E9488A}"/>
              </a:ext>
            </a:extLst>
          </p:cNvPr>
          <p:cNvSpPr txBox="1"/>
          <p:nvPr/>
        </p:nvSpPr>
        <p:spPr>
          <a:xfrm>
            <a:off x="609600" y="457200"/>
            <a:ext cx="11049000" cy="5078313"/>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well it generalizes to unseen data.</a:t>
            </a:r>
          </a:p>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sklearn.metrics</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accuracy_score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classification_report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Predict on the testing set</a:t>
            </a:r>
          </a:p>
          <a:p>
            <a:r>
              <a:rPr lang="en-US" dirty="0" err="1">
                <a:latin typeface="Times New Roman" panose="02020603050405020304" pitchFamily="18" charset="0"/>
                <a:cs typeface="Times New Roman" panose="02020603050405020304" pitchFamily="18" charset="0"/>
              </a:rPr>
              <a:t>y_pred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rf_classifier.predict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Evaluate accuracy</a:t>
            </a:r>
          </a:p>
          <a:p>
            <a:r>
              <a:rPr lang="en-US" dirty="0">
                <a:latin typeface="Times New Roman" panose="02020603050405020304" pitchFamily="18" charset="0"/>
                <a:cs typeface="Times New Roman" panose="02020603050405020304" pitchFamily="18" charset="0"/>
              </a:rPr>
              <a:t>accuracy = </a:t>
            </a:r>
            <a:r>
              <a:rPr lang="en-US" dirty="0" err="1">
                <a:latin typeface="Times New Roman" panose="02020603050405020304" pitchFamily="18" charset="0"/>
                <a:cs typeface="Times New Roman" panose="02020603050405020304" pitchFamily="18" charset="0"/>
              </a:rPr>
              <a:t>accuracy_score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y_pred</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print("Accuracy:", accuracy)</a:t>
            </a:r>
          </a:p>
          <a:p>
            <a:r>
              <a:rPr lang="en-US" dirty="0">
                <a:latin typeface="Times New Roman" panose="02020603050405020304" pitchFamily="18" charset="0"/>
                <a:cs typeface="Times New Roman" panose="02020603050405020304" pitchFamily="18" charset="0"/>
              </a:rPr>
              <a:t># Classification report</a:t>
            </a:r>
          </a:p>
          <a:p>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classification_report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y_pred</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Hyperparameter Tuning: If necessary, you can further optimize the model's hyperparameters using techniques like grid search or randomized search.</a:t>
            </a:r>
          </a:p>
          <a:p>
            <a:r>
              <a:rPr lang="en-US" dirty="0">
                <a:latin typeface="Times New Roman" panose="02020603050405020304" pitchFamily="18" charset="0"/>
                <a:cs typeface="Times New Roman" panose="02020603050405020304" pitchFamily="18" charset="0"/>
              </a:rPr>
              <a:t>Validation: Validate the final model on additional validation data to ensure its robustness and generalization ability.</a:t>
            </a:r>
          </a:p>
          <a:p>
            <a:r>
              <a:rPr lang="en-US" dirty="0">
                <a:latin typeface="Times New Roman" panose="02020603050405020304" pitchFamily="18" charset="0"/>
                <a:cs typeface="Times New Roman" panose="02020603050405020304" pitchFamily="18" charset="0"/>
              </a:rPr>
              <a:t>Deployment: Once satisfied with the model's performance, deploy it into production where it can be used to predict insomnia.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2627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5364E-DB5D-3811-E5DC-44152AEBD535}"/>
              </a:ext>
            </a:extLst>
          </p:cNvPr>
          <p:cNvSpPr>
            <a:spLocks noGrp="1"/>
          </p:cNvSpPr>
          <p:nvPr>
            <p:ph type="sldNum" sz="quarter" idx="14"/>
          </p:nvPr>
        </p:nvSpPr>
        <p:spPr/>
        <p:txBody>
          <a:bodyPr/>
          <a:lstStyle/>
          <a:p>
            <a:fld id="{45A3C14A-F937-4231-B6F1-40B429FAFB2F}" type="slidenum">
              <a:rPr lang="en-NZ" smtClean="0"/>
              <a:pPr/>
              <a:t>17</a:t>
            </a:fld>
            <a:endParaRPr lang="en-NZ" dirty="0"/>
          </a:p>
        </p:txBody>
      </p:sp>
      <p:pic>
        <p:nvPicPr>
          <p:cNvPr id="5" name="Picture 4">
            <a:extLst>
              <a:ext uri="{FF2B5EF4-FFF2-40B4-BE49-F238E27FC236}">
                <a16:creationId xmlns:a16="http://schemas.microsoft.com/office/drawing/2014/main" id="{0B55517D-367D-7B55-03D6-2E995FA82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990600"/>
            <a:ext cx="6280221" cy="4191713"/>
          </a:xfrm>
          <a:prstGeom prst="rect">
            <a:avLst/>
          </a:prstGeom>
        </p:spPr>
      </p:pic>
    </p:spTree>
    <p:extLst>
      <p:ext uri="{BB962C8B-B14F-4D97-AF65-F5344CB8AC3E}">
        <p14:creationId xmlns:p14="http://schemas.microsoft.com/office/powerpoint/2010/main" val="3687619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D19B32-31B6-3BBD-1CD5-BBB987A8629F}"/>
              </a:ext>
            </a:extLst>
          </p:cNvPr>
          <p:cNvSpPr>
            <a:spLocks noGrp="1"/>
          </p:cNvSpPr>
          <p:nvPr>
            <p:ph type="sldNum" sz="quarter" idx="14"/>
          </p:nvPr>
        </p:nvSpPr>
        <p:spPr/>
        <p:txBody>
          <a:bodyPr/>
          <a:lstStyle/>
          <a:p>
            <a:fld id="{45A3C14A-F937-4231-B6F1-40B429FAFB2F}" type="slidenum">
              <a:rPr lang="en-NZ" smtClean="0"/>
              <a:pPr/>
              <a:t>18</a:t>
            </a:fld>
            <a:endParaRPr lang="en-NZ" dirty="0"/>
          </a:p>
        </p:txBody>
      </p:sp>
      <p:sp>
        <p:nvSpPr>
          <p:cNvPr id="6" name="TextBox 5">
            <a:extLst>
              <a:ext uri="{FF2B5EF4-FFF2-40B4-BE49-F238E27FC236}">
                <a16:creationId xmlns:a16="http://schemas.microsoft.com/office/drawing/2014/main" id="{8E43C76E-177A-E4ED-314F-CAFCEC950156}"/>
              </a:ext>
            </a:extLst>
          </p:cNvPr>
          <p:cNvSpPr txBox="1"/>
          <p:nvPr/>
        </p:nvSpPr>
        <p:spPr>
          <a:xfrm>
            <a:off x="762000" y="1064933"/>
            <a:ext cx="10744200" cy="3788858"/>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results of all the models in one table. Here's a tabular representation of the accuracy, precision,</a:t>
            </a:r>
          </a:p>
          <a:p>
            <a:pPr>
              <a:lnSpc>
                <a:spcPct val="150000"/>
              </a:lnSpc>
            </a:pPr>
            <a:r>
              <a:rPr lang="en-US" dirty="0">
                <a:latin typeface="Times New Roman" panose="02020603050405020304" pitchFamily="18" charset="0"/>
                <a:cs typeface="Times New Roman" panose="02020603050405020304" pitchFamily="18" charset="0"/>
              </a:rPr>
              <a:t>recall, and F1-score for each model:</a:t>
            </a:r>
          </a:p>
          <a:p>
            <a:pPr>
              <a:lnSpc>
                <a:spcPct val="150000"/>
              </a:lnSpc>
            </a:pPr>
            <a:r>
              <a:rPr lang="en-US" dirty="0">
                <a:latin typeface="Times New Roman" panose="02020603050405020304" pitchFamily="18" charset="0"/>
                <a:cs typeface="Times New Roman" panose="02020603050405020304" pitchFamily="18" charset="0"/>
              </a:rPr>
              <a:t>Let's compare the accuracy of all models and determine the one with the highest accuracy:</a:t>
            </a:r>
          </a:p>
          <a:p>
            <a:pPr>
              <a:lnSpc>
                <a:spcPct val="150000"/>
              </a:lnSpc>
            </a:pPr>
            <a:r>
              <a:rPr lang="en-US" dirty="0">
                <a:latin typeface="Times New Roman" panose="02020603050405020304" pitchFamily="18" charset="0"/>
                <a:cs typeface="Times New Roman" panose="02020603050405020304" pitchFamily="18" charset="0"/>
              </a:rPr>
              <a:t>Logistic Regression: 88.50%</a:t>
            </a:r>
          </a:p>
          <a:p>
            <a:pPr>
              <a:lnSpc>
                <a:spcPct val="150000"/>
              </a:lnSpc>
            </a:pPr>
            <a:r>
              <a:rPr lang="en-US" dirty="0">
                <a:latin typeface="Times New Roman" panose="02020603050405020304" pitchFamily="18" charset="0"/>
                <a:cs typeface="Times New Roman" panose="02020603050405020304" pitchFamily="18" charset="0"/>
              </a:rPr>
              <a:t>Decision Tree: 86.73%</a:t>
            </a:r>
          </a:p>
          <a:p>
            <a:pPr>
              <a:lnSpc>
                <a:spcPct val="150000"/>
              </a:lnSpc>
            </a:pPr>
            <a:r>
              <a:rPr lang="en-US" dirty="0">
                <a:latin typeface="Times New Roman" panose="02020603050405020304" pitchFamily="18" charset="0"/>
                <a:cs typeface="Times New Roman" panose="02020603050405020304" pitchFamily="18" charset="0"/>
              </a:rPr>
              <a:t>Random Forest: 91.15%</a:t>
            </a:r>
          </a:p>
          <a:p>
            <a:pPr>
              <a:lnSpc>
                <a:spcPct val="150000"/>
              </a:lnSpc>
            </a:pPr>
            <a:r>
              <a:rPr lang="en-US" dirty="0">
                <a:latin typeface="Times New Roman" panose="02020603050405020304" pitchFamily="18" charset="0"/>
                <a:cs typeface="Times New Roman" panose="02020603050405020304" pitchFamily="18" charset="0"/>
              </a:rPr>
              <a:t>Gaussian Naive Bayes: 87.61%</a:t>
            </a:r>
          </a:p>
          <a:p>
            <a:pPr>
              <a:lnSpc>
                <a:spcPct val="150000"/>
              </a:lnSpc>
            </a:pPr>
            <a:r>
              <a:rPr lang="en-US" dirty="0">
                <a:latin typeface="Times New Roman" panose="02020603050405020304" pitchFamily="18" charset="0"/>
                <a:cs typeface="Times New Roman" panose="02020603050405020304" pitchFamily="18" charset="0"/>
              </a:rPr>
              <a:t>Support Vector Machine: 65.49%</a:t>
            </a:r>
          </a:p>
          <a:p>
            <a:pPr>
              <a:lnSpc>
                <a:spcPct val="150000"/>
              </a:lnSpc>
            </a:pPr>
            <a:r>
              <a:rPr lang="en-US" dirty="0">
                <a:latin typeface="Times New Roman" panose="02020603050405020304" pitchFamily="18" charset="0"/>
                <a:cs typeface="Times New Roman" panose="02020603050405020304" pitchFamily="18" charset="0"/>
              </a:rPr>
              <a:t>XG Boost:89.38%</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09DB77C-D241-3613-97ED-7FD03F7BAD02}"/>
              </a:ext>
            </a:extLst>
          </p:cNvPr>
          <p:cNvSpPr txBox="1"/>
          <p:nvPr/>
        </p:nvSpPr>
        <p:spPr>
          <a:xfrm>
            <a:off x="762000" y="533400"/>
            <a:ext cx="6097384"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8. RESULTS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265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DCFC40-7635-874A-D5C9-0100872664B2}"/>
              </a:ext>
            </a:extLst>
          </p:cNvPr>
          <p:cNvSpPr>
            <a:spLocks noGrp="1"/>
          </p:cNvSpPr>
          <p:nvPr>
            <p:ph type="sldNum" sz="quarter" idx="14"/>
          </p:nvPr>
        </p:nvSpPr>
        <p:spPr/>
        <p:txBody>
          <a:bodyPr/>
          <a:lstStyle/>
          <a:p>
            <a:fld id="{45A3C14A-F937-4231-B6F1-40B429FAFB2F}" type="slidenum">
              <a:rPr lang="en-NZ" smtClean="0"/>
              <a:pPr/>
              <a:t>19</a:t>
            </a:fld>
            <a:endParaRPr lang="en-NZ" dirty="0"/>
          </a:p>
        </p:txBody>
      </p:sp>
      <p:pic>
        <p:nvPicPr>
          <p:cNvPr id="5" name="Picture 4">
            <a:extLst>
              <a:ext uri="{FF2B5EF4-FFF2-40B4-BE49-F238E27FC236}">
                <a16:creationId xmlns:a16="http://schemas.microsoft.com/office/drawing/2014/main" id="{3A8B3230-6F68-A1EB-C2AB-1BA0D5B2C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609600"/>
            <a:ext cx="8382000" cy="5149988"/>
          </a:xfrm>
          <a:prstGeom prst="rect">
            <a:avLst/>
          </a:prstGeom>
        </p:spPr>
      </p:pic>
    </p:spTree>
    <p:extLst>
      <p:ext uri="{BB962C8B-B14F-4D97-AF65-F5344CB8AC3E}">
        <p14:creationId xmlns:p14="http://schemas.microsoft.com/office/powerpoint/2010/main" val="197851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17" y="3810000"/>
            <a:ext cx="9067800" cy="769166"/>
          </a:xfrm>
        </p:spPr>
        <p:txBody>
          <a:bodyPr/>
          <a:lstStyle/>
          <a:p>
            <a:r>
              <a:rPr lang="en-US" sz="3200" dirty="0"/>
              <a:t>A Machine Learning Approach to Predict Insomnia</a:t>
            </a:r>
            <a:br>
              <a:rPr lang="en-US" dirty="0"/>
            </a:br>
            <a:r>
              <a:rPr lang="en-US" dirty="0"/>
              <a:t>   </a:t>
            </a:r>
            <a:br>
              <a:rPr lang="en-US" dirty="0"/>
            </a:br>
            <a:r>
              <a:rPr lang="en-US" dirty="0"/>
              <a:t>       </a:t>
            </a:r>
          </a:p>
        </p:txBody>
      </p:sp>
      <p:sp>
        <p:nvSpPr>
          <p:cNvPr id="3" name="Text Placeholder 2"/>
          <p:cNvSpPr>
            <a:spLocks noGrp="1"/>
          </p:cNvSpPr>
          <p:nvPr>
            <p:ph type="body" sz="quarter" idx="10"/>
          </p:nvPr>
        </p:nvSpPr>
        <p:spPr>
          <a:xfrm>
            <a:off x="76200" y="4579166"/>
            <a:ext cx="8763000" cy="990600"/>
          </a:xfrm>
        </p:spPr>
        <p:txBody>
          <a:bodyPr/>
          <a:lstStyle/>
          <a:p>
            <a:endParaRPr lang="en-US" dirty="0"/>
          </a:p>
          <a:p>
            <a:endParaRPr lang="en-US" dirty="0"/>
          </a:p>
          <a:p>
            <a:r>
              <a:rPr lang="en-US" sz="2400" dirty="0"/>
              <a:t>Presented by : </a:t>
            </a:r>
            <a:r>
              <a:rPr lang="en-US" sz="2400" dirty="0" err="1"/>
              <a:t>A.Ayyappa</a:t>
            </a:r>
            <a:r>
              <a:rPr lang="en-US" sz="2400" dirty="0"/>
              <a:t> Swami(R22DE004)</a:t>
            </a:r>
          </a:p>
          <a:p>
            <a:r>
              <a:rPr lang="en-US" sz="2400" dirty="0"/>
              <a:t>                      </a:t>
            </a:r>
            <a:r>
              <a:rPr lang="en-US" sz="2400" dirty="0" err="1"/>
              <a:t>G.Vamsi</a:t>
            </a:r>
            <a:r>
              <a:rPr lang="en-US" sz="2400" dirty="0"/>
              <a:t> Krishna(R22DE043)</a:t>
            </a:r>
          </a:p>
          <a:p>
            <a:endParaRPr lang="en-US" dirty="0"/>
          </a:p>
          <a:p>
            <a:r>
              <a:rPr lang="en-US" sz="2400" dirty="0"/>
              <a:t>Under the Guidance of:  </a:t>
            </a:r>
            <a:r>
              <a:rPr lang="en-US" sz="2400" dirty="0" err="1"/>
              <a:t>Dr.Ambili</a:t>
            </a:r>
            <a:r>
              <a:rPr lang="en-US" sz="2400" dirty="0"/>
              <a:t> PS</a:t>
            </a:r>
          </a:p>
          <a:p>
            <a:r>
              <a:rPr lang="en-US" sz="2400" dirty="0"/>
              <a:t>                              (Associate Professor)</a:t>
            </a:r>
            <a:br>
              <a:rPr lang="en-US" dirty="0"/>
            </a:br>
            <a:endParaRPr lang="en-US" dirty="0"/>
          </a:p>
        </p:txBody>
      </p:sp>
      <p:pic>
        <p:nvPicPr>
          <p:cNvPr id="5" name="Picture 7" descr="C:\Users\Admin\Downloads\Engineering-&amp;-Tech.png"/>
          <p:cNvPicPr>
            <a:picLocks noChangeAspect="1" noChangeArrowheads="1"/>
          </p:cNvPicPr>
          <p:nvPr/>
        </p:nvPicPr>
        <p:blipFill>
          <a:blip r:embed="rId2"/>
          <a:srcRect/>
          <a:stretch>
            <a:fillRect/>
          </a:stretch>
        </p:blipFill>
        <p:spPr bwMode="auto">
          <a:xfrm>
            <a:off x="9601200" y="2959649"/>
            <a:ext cx="1905000" cy="1905000"/>
          </a:xfrm>
          <a:prstGeom prst="rect">
            <a:avLst/>
          </a:prstGeom>
          <a:noFill/>
        </p:spPr>
      </p:pic>
    </p:spTree>
    <p:extLst>
      <p:ext uri="{BB962C8B-B14F-4D97-AF65-F5344CB8AC3E}">
        <p14:creationId xmlns:p14="http://schemas.microsoft.com/office/powerpoint/2010/main" val="2860540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0ADAFD-FD9B-A411-2048-10A09BFD7063}"/>
              </a:ext>
            </a:extLst>
          </p:cNvPr>
          <p:cNvSpPr>
            <a:spLocks noGrp="1"/>
          </p:cNvSpPr>
          <p:nvPr>
            <p:ph type="sldNum" sz="quarter" idx="14"/>
          </p:nvPr>
        </p:nvSpPr>
        <p:spPr/>
        <p:txBody>
          <a:bodyPr/>
          <a:lstStyle/>
          <a:p>
            <a:fld id="{45A3C14A-F937-4231-B6F1-40B429FAFB2F}" type="slidenum">
              <a:rPr lang="en-NZ" smtClean="0"/>
              <a:pPr/>
              <a:t>20</a:t>
            </a:fld>
            <a:endParaRPr lang="en-NZ" dirty="0"/>
          </a:p>
        </p:txBody>
      </p:sp>
      <p:pic>
        <p:nvPicPr>
          <p:cNvPr id="10" name="Picture 9">
            <a:extLst>
              <a:ext uri="{FF2B5EF4-FFF2-40B4-BE49-F238E27FC236}">
                <a16:creationId xmlns:a16="http://schemas.microsoft.com/office/drawing/2014/main" id="{962F97A1-5191-C3CE-6FBC-39BB18787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33400"/>
            <a:ext cx="6788499" cy="5010407"/>
          </a:xfrm>
          <a:prstGeom prst="rect">
            <a:avLst/>
          </a:prstGeom>
        </p:spPr>
      </p:pic>
      <p:pic>
        <p:nvPicPr>
          <p:cNvPr id="12" name="Picture 11">
            <a:extLst>
              <a:ext uri="{FF2B5EF4-FFF2-40B4-BE49-F238E27FC236}">
                <a16:creationId xmlns:a16="http://schemas.microsoft.com/office/drawing/2014/main" id="{AFFCC6E3-04C8-E1EF-3E99-C6EC7650F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3588" y="1371600"/>
            <a:ext cx="3073558" cy="1352620"/>
          </a:xfrm>
          <a:prstGeom prst="rect">
            <a:avLst/>
          </a:prstGeom>
        </p:spPr>
      </p:pic>
    </p:spTree>
    <p:extLst>
      <p:ext uri="{BB962C8B-B14F-4D97-AF65-F5344CB8AC3E}">
        <p14:creationId xmlns:p14="http://schemas.microsoft.com/office/powerpoint/2010/main" val="2387436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9E1D70-8FE5-954A-16A4-C6765B722C56}"/>
              </a:ext>
            </a:extLst>
          </p:cNvPr>
          <p:cNvSpPr>
            <a:spLocks noGrp="1"/>
          </p:cNvSpPr>
          <p:nvPr>
            <p:ph type="sldNum" sz="quarter" idx="14"/>
          </p:nvPr>
        </p:nvSpPr>
        <p:spPr/>
        <p:txBody>
          <a:bodyPr/>
          <a:lstStyle/>
          <a:p>
            <a:fld id="{45A3C14A-F937-4231-B6F1-40B429FAFB2F}" type="slidenum">
              <a:rPr lang="en-NZ" smtClean="0"/>
              <a:pPr/>
              <a:t>21</a:t>
            </a:fld>
            <a:endParaRPr lang="en-NZ" dirty="0"/>
          </a:p>
        </p:txBody>
      </p:sp>
      <p:sp>
        <p:nvSpPr>
          <p:cNvPr id="10" name="TextBox 9">
            <a:extLst>
              <a:ext uri="{FF2B5EF4-FFF2-40B4-BE49-F238E27FC236}">
                <a16:creationId xmlns:a16="http://schemas.microsoft.com/office/drawing/2014/main" id="{1731F9AC-F62E-700D-6A95-78C4FC0F53DE}"/>
              </a:ext>
            </a:extLst>
          </p:cNvPr>
          <p:cNvSpPr txBox="1"/>
          <p:nvPr/>
        </p:nvSpPr>
        <p:spPr>
          <a:xfrm>
            <a:off x="533400" y="425970"/>
            <a:ext cx="11201399" cy="5088894"/>
          </a:xfrm>
          <a:prstGeom prst="rect">
            <a:avLst/>
          </a:prstGeom>
          <a:noFill/>
        </p:spPr>
        <p:txBody>
          <a:bodyPr wrap="square">
            <a:spAutoFit/>
          </a:bodyPr>
          <a:lstStyle/>
          <a:p>
            <a:pPr>
              <a:lnSpc>
                <a:spcPct val="115000"/>
              </a:lnSpc>
              <a:spcAft>
                <a:spcPts val="1000"/>
              </a:spcAft>
            </a:pPr>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9. </a:t>
            </a:r>
            <a:r>
              <a:rPr lang="en-US" sz="2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CONCLUSION AND FUTURE ENHANCEMENT</a:t>
            </a:r>
            <a:endPar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machine learning approach to predict insomnia, several key findings and conclusions have emerged: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Random Forest model demonstrated the highest accuracy among the tested algorithms, achieving an accuracy of 91.5%. This high accuracy suggests that machine learning models can effectively predict the likelihood of insomnia based on the provided features.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Future research could focus on refining the model with additional data sources and advanced feature engineering techniques to enhance prediction accuracy.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Deployment of the model in healthcare settings and integration into digital health platforms can facilitate widespread access to insomnia risk assessment and management tools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machine learning approach to predicting insomnia offers valuable insights into the complex interplay of demographic, health, and lifestyle factors contributing to sleep disturbances. By leveraging predictive models, healthcare providers can tailor interventions to individual needs, ultimately improving sleep quality.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272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185932-9819-25A1-C612-8FB74D0F4804}"/>
              </a:ext>
            </a:extLst>
          </p:cNvPr>
          <p:cNvSpPr>
            <a:spLocks noGrp="1"/>
          </p:cNvSpPr>
          <p:nvPr>
            <p:ph type="sldNum" sz="quarter" idx="14"/>
          </p:nvPr>
        </p:nvSpPr>
        <p:spPr/>
        <p:txBody>
          <a:bodyPr/>
          <a:lstStyle/>
          <a:p>
            <a:fld id="{45A3C14A-F937-4231-B6F1-40B429FAFB2F}" type="slidenum">
              <a:rPr lang="en-NZ" smtClean="0"/>
              <a:pPr/>
              <a:t>22</a:t>
            </a:fld>
            <a:endParaRPr lang="en-NZ" dirty="0"/>
          </a:p>
        </p:txBody>
      </p:sp>
      <p:sp>
        <p:nvSpPr>
          <p:cNvPr id="6" name="TextBox 5">
            <a:extLst>
              <a:ext uri="{FF2B5EF4-FFF2-40B4-BE49-F238E27FC236}">
                <a16:creationId xmlns:a16="http://schemas.microsoft.com/office/drawing/2014/main" id="{79A284F0-37E9-DFCB-7DFC-EBE50F074435}"/>
              </a:ext>
            </a:extLst>
          </p:cNvPr>
          <p:cNvSpPr txBox="1"/>
          <p:nvPr/>
        </p:nvSpPr>
        <p:spPr>
          <a:xfrm>
            <a:off x="304800" y="620283"/>
            <a:ext cx="11506199" cy="3484800"/>
          </a:xfrm>
          <a:prstGeom prst="rect">
            <a:avLst/>
          </a:prstGeom>
          <a:noFill/>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While the initial focus of this project is on predicting insomnia using machine learning algorithms, there are several avenues for future enhancement and expansion: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Collaboration with Healthcare Providers: Collaborating with healthcare providers and integrating the predictive model into existing healthcare systems can enable early detection and intervention for individuals at risk of insomnia. This could involve deploying the model in clinical settings, telemedicine platforms, or wellness programs to support healthcare professionals in delivering personalized care for patients with sleep disorders.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User-Friendly Interfaces: Developing user-friendly interfaces and mobile applications can facilitate widespread adoption of the insomnia prediction model. Providing individuals with actionable insights into their sleep patterns, along with personalized recommendations for improving sleep quality, can empower them to take proactive steps towards better sleep health.</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41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534C8D-5180-8A4F-A67C-FD7726D04605}"/>
              </a:ext>
            </a:extLst>
          </p:cNvPr>
          <p:cNvSpPr>
            <a:spLocks noGrp="1"/>
          </p:cNvSpPr>
          <p:nvPr>
            <p:ph type="sldNum" sz="quarter" idx="14"/>
          </p:nvPr>
        </p:nvSpPr>
        <p:spPr/>
        <p:txBody>
          <a:bodyPr/>
          <a:lstStyle/>
          <a:p>
            <a:fld id="{45A3C14A-F937-4231-B6F1-40B429FAFB2F}" type="slidenum">
              <a:rPr lang="en-NZ" smtClean="0"/>
              <a:pPr/>
              <a:t>23</a:t>
            </a:fld>
            <a:endParaRPr lang="en-NZ" dirty="0"/>
          </a:p>
        </p:txBody>
      </p:sp>
      <p:sp>
        <p:nvSpPr>
          <p:cNvPr id="3" name="Title 2">
            <a:extLst>
              <a:ext uri="{FF2B5EF4-FFF2-40B4-BE49-F238E27FC236}">
                <a16:creationId xmlns:a16="http://schemas.microsoft.com/office/drawing/2014/main" id="{B70BAEDB-18B7-6C47-DB7B-C7C0BC464AEC}"/>
              </a:ext>
            </a:extLst>
          </p:cNvPr>
          <p:cNvSpPr>
            <a:spLocks noGrp="1"/>
          </p:cNvSpPr>
          <p:nvPr>
            <p:ph type="title"/>
          </p:nvPr>
        </p:nvSpPr>
        <p:spPr/>
        <p:txBody>
          <a:bodyPr/>
          <a:lstStyle/>
          <a:p>
            <a:r>
              <a:rPr lang="en-IN" b="1" dirty="0">
                <a:solidFill>
                  <a:srgbClr val="FF0000"/>
                </a:solidFill>
              </a:rPr>
              <a:t>10. References</a:t>
            </a:r>
          </a:p>
        </p:txBody>
      </p:sp>
      <p:sp>
        <p:nvSpPr>
          <p:cNvPr id="6" name="TextBox 5">
            <a:extLst>
              <a:ext uri="{FF2B5EF4-FFF2-40B4-BE49-F238E27FC236}">
                <a16:creationId xmlns:a16="http://schemas.microsoft.com/office/drawing/2014/main" id="{0FC24DF5-BE6A-4CDF-2B06-62392E669525}"/>
              </a:ext>
            </a:extLst>
          </p:cNvPr>
          <p:cNvSpPr txBox="1"/>
          <p:nvPr/>
        </p:nvSpPr>
        <p:spPr>
          <a:xfrm>
            <a:off x="533400" y="1166842"/>
            <a:ext cx="11277600" cy="4524315"/>
          </a:xfrm>
          <a:prstGeom prst="rect">
            <a:avLst/>
          </a:prstGeom>
          <a:noFill/>
        </p:spPr>
        <p:txBody>
          <a:bodyPr wrap="square">
            <a:spAutoFit/>
          </a:bodyPr>
          <a:lstStyle/>
          <a:p>
            <a:r>
              <a:rPr lang="en-IN" dirty="0"/>
              <a:t>[1] A systematic way of collecting data of insomniac patients: an analytical survey- Md. </a:t>
            </a:r>
            <a:r>
              <a:rPr lang="en-IN" dirty="0" err="1"/>
              <a:t>Muhaiminul</a:t>
            </a:r>
            <a:r>
              <a:rPr lang="en-IN" dirty="0"/>
              <a:t> Islam, Abu </a:t>
            </a:r>
            <a:r>
              <a:rPr lang="en-IN" dirty="0" err="1"/>
              <a:t>Kaisar</a:t>
            </a:r>
            <a:r>
              <a:rPr lang="en-IN" dirty="0"/>
              <a:t> Mohammad Masum, Sheikh </a:t>
            </a:r>
            <a:r>
              <a:rPr lang="en-IN" dirty="0" err="1"/>
              <a:t>Abujar</a:t>
            </a:r>
            <a:r>
              <a:rPr lang="en-IN" dirty="0"/>
              <a:t>, Syed Akhter Hossain,2020</a:t>
            </a:r>
          </a:p>
          <a:p>
            <a:endParaRPr lang="en-IN" dirty="0"/>
          </a:p>
          <a:p>
            <a:r>
              <a:rPr lang="en-IN" dirty="0"/>
              <a:t>[2] "Insomnia and risk of cardiovascular disease: a meta analysis - Francesco Sofi, Francesca </a:t>
            </a:r>
            <a:r>
              <a:rPr lang="en-IN" dirty="0" err="1"/>
              <a:t>Cesari</a:t>
            </a:r>
            <a:r>
              <a:rPr lang="en-IN" dirty="0"/>
              <a:t>, Alessandro </a:t>
            </a:r>
            <a:r>
              <a:rPr lang="en-IN" dirty="0" err="1"/>
              <a:t>Casini</a:t>
            </a:r>
            <a:r>
              <a:rPr lang="en-IN" dirty="0"/>
              <a:t>, Claudio </a:t>
            </a:r>
            <a:r>
              <a:rPr lang="en-IN" dirty="0" err="1"/>
              <a:t>Macchi</a:t>
            </a:r>
            <a:r>
              <a:rPr lang="en-IN" dirty="0"/>
              <a:t>, Rosanna Abbate, Gian Franco </a:t>
            </a:r>
            <a:r>
              <a:rPr lang="en-IN" dirty="0" err="1"/>
              <a:t>Gensini</a:t>
            </a:r>
            <a:r>
              <a:rPr lang="en-IN" dirty="0"/>
              <a:t>, 2014", SAGE Journals, 2020.</a:t>
            </a:r>
          </a:p>
          <a:p>
            <a:endParaRPr lang="en-IN" dirty="0"/>
          </a:p>
          <a:p>
            <a:r>
              <a:rPr lang="en-IN" dirty="0"/>
              <a:t>[3] M. Bar, G. </a:t>
            </a:r>
            <a:r>
              <a:rPr lang="en-IN" dirty="0" err="1"/>
              <a:t>Schrieber</a:t>
            </a:r>
            <a:r>
              <a:rPr lang="en-IN" dirty="0"/>
              <a:t>, N. </a:t>
            </a:r>
            <a:r>
              <a:rPr lang="en-IN" dirty="0" err="1"/>
              <a:t>Gueron</a:t>
            </a:r>
            <a:r>
              <a:rPr lang="en-IN" dirty="0"/>
              <a:t>-Sela, G. Shahar and L. </a:t>
            </a:r>
            <a:r>
              <a:rPr lang="en-IN" dirty="0" err="1"/>
              <a:t>Tikotzky</a:t>
            </a:r>
            <a:r>
              <a:rPr lang="en-IN" dirty="0"/>
              <a:t>, "Role of Self-Criticism, Anxiety, and Depressive Symptoms in Young Adults’ Insomnia", International Journal of Cognitive Therapy, vol. 13, no. 1, pp. 15-29, 2020.</a:t>
            </a:r>
          </a:p>
          <a:p>
            <a:endParaRPr lang="en-IN" dirty="0"/>
          </a:p>
          <a:p>
            <a:r>
              <a:rPr lang="en-IN" dirty="0"/>
              <a:t>[4] Y. Zhang et al., "Worldwide and regional prevalence rates of co-occurrence of insomnia and insomnia symptoms with obstructive sleep </a:t>
            </a:r>
            <a:r>
              <a:rPr lang="en-IN" dirty="0" err="1"/>
              <a:t>apnea</a:t>
            </a:r>
            <a:r>
              <a:rPr lang="en-IN" dirty="0"/>
              <a:t>: A systematic review and meta analysis", Sleep Medicine Reviews, vol. 45, pp. 1-17,2019.</a:t>
            </a:r>
          </a:p>
          <a:p>
            <a:endParaRPr lang="en-IN" dirty="0"/>
          </a:p>
          <a:p>
            <a:r>
              <a:rPr lang="en-IN" dirty="0"/>
              <a:t>[5] “Sleep stress level classification through machine learning </a:t>
            </a:r>
            <a:r>
              <a:rPr lang="en-IN" dirty="0" err="1"/>
              <a:t>algorthims</a:t>
            </a:r>
            <a:r>
              <a:rPr lang="en-IN" dirty="0"/>
              <a:t>” - </a:t>
            </a:r>
            <a:r>
              <a:rPr lang="en-IN" dirty="0" err="1"/>
              <a:t>Vinak</a:t>
            </a:r>
            <a:r>
              <a:rPr lang="en-IN" dirty="0"/>
              <a:t> Singh,</a:t>
            </a:r>
          </a:p>
          <a:p>
            <a:r>
              <a:rPr lang="en-IN" dirty="0"/>
              <a:t>Mahendra </a:t>
            </a:r>
            <a:r>
              <a:rPr lang="en-IN" dirty="0" err="1"/>
              <a:t>kumar</a:t>
            </a:r>
            <a:r>
              <a:rPr lang="en-IN" dirty="0"/>
              <a:t> </a:t>
            </a:r>
            <a:r>
              <a:rPr lang="en-IN" dirty="0" err="1"/>
              <a:t>Gourisaria,Himansu</a:t>
            </a:r>
            <a:r>
              <a:rPr lang="en-IN" dirty="0"/>
              <a:t> Das,2022.”</a:t>
            </a:r>
          </a:p>
          <a:p>
            <a:endParaRPr lang="en-IN" dirty="0"/>
          </a:p>
          <a:p>
            <a:r>
              <a:rPr lang="en-IN" dirty="0"/>
              <a:t>[6] Choi SJ, Kim D, Hwang Y, Jo H, Joo EY. Sex differences in </a:t>
            </a:r>
            <a:r>
              <a:rPr lang="en-IN" dirty="0" err="1"/>
              <a:t>etiologies</a:t>
            </a:r>
            <a:r>
              <a:rPr lang="en-IN" dirty="0"/>
              <a:t> of sleep disorders. Sleep Med 2020;17(2):138-147</a:t>
            </a:r>
          </a:p>
        </p:txBody>
      </p:sp>
    </p:spTree>
    <p:extLst>
      <p:ext uri="{BB962C8B-B14F-4D97-AF65-F5344CB8AC3E}">
        <p14:creationId xmlns:p14="http://schemas.microsoft.com/office/powerpoint/2010/main" val="2456421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p:cNvSpPr>
            <a:spLocks noGrp="1"/>
          </p:cNvSpPr>
          <p:nvPr>
            <p:ph type="title"/>
          </p:nvPr>
        </p:nvSpPr>
        <p:spPr>
          <a:xfrm>
            <a:off x="228600" y="150179"/>
            <a:ext cx="6211927" cy="838202"/>
          </a:xfrm>
        </p:spPr>
        <p:txBody>
          <a:bodyPr/>
          <a:lstStyle/>
          <a:p>
            <a:r>
              <a:rPr lang="en-US" b="1" dirty="0">
                <a:solidFill>
                  <a:srgbClr val="FF0000"/>
                </a:solidFill>
              </a:rPr>
              <a:t>Outline</a:t>
            </a:r>
          </a:p>
        </p:txBody>
      </p:sp>
      <p:sp>
        <p:nvSpPr>
          <p:cNvPr id="6" name="Content Placeholder 2"/>
          <p:cNvSpPr>
            <a:spLocks noGrp="1"/>
          </p:cNvSpPr>
          <p:nvPr>
            <p:ph type="body" sz="quarter" idx="17"/>
          </p:nvPr>
        </p:nvSpPr>
        <p:spPr>
          <a:xfrm>
            <a:off x="1905000" y="569280"/>
            <a:ext cx="11052326" cy="4724400"/>
          </a:xfrm>
        </p:spPr>
        <p:txBody>
          <a:bodyPr>
            <a:normAutofit fontScale="25000" lnSpcReduction="20000"/>
          </a:bodyPr>
          <a:lstStyle/>
          <a:p>
            <a:pPr>
              <a:lnSpc>
                <a:spcPct val="150000"/>
              </a:lnSpc>
              <a:spcAft>
                <a:spcPts val="600"/>
              </a:spcAft>
            </a:pPr>
            <a:endParaRPr lang="en-US" dirty="0"/>
          </a:p>
          <a:p>
            <a:pPr>
              <a:lnSpc>
                <a:spcPct val="150000"/>
              </a:lnSpc>
              <a:spcAft>
                <a:spcPts val="600"/>
              </a:spcAft>
            </a:pPr>
            <a:r>
              <a:rPr lang="en-US" sz="7200" dirty="0"/>
              <a:t>Abstract </a:t>
            </a:r>
          </a:p>
          <a:p>
            <a:pPr>
              <a:lnSpc>
                <a:spcPct val="150000"/>
              </a:lnSpc>
              <a:spcAft>
                <a:spcPts val="600"/>
              </a:spcAft>
            </a:pPr>
            <a:r>
              <a:rPr lang="en-US" sz="7200" dirty="0"/>
              <a:t>Introduction   </a:t>
            </a:r>
          </a:p>
          <a:p>
            <a:pPr marL="242888" lvl="1" indent="0">
              <a:lnSpc>
                <a:spcPct val="150000"/>
              </a:lnSpc>
              <a:spcAft>
                <a:spcPts val="600"/>
              </a:spcAft>
              <a:buNone/>
            </a:pPr>
            <a:r>
              <a:rPr lang="en-US" sz="7200" dirty="0"/>
              <a:t>	I.  Problem Statement </a:t>
            </a:r>
          </a:p>
          <a:p>
            <a:pPr marL="242888" lvl="1" indent="0">
              <a:lnSpc>
                <a:spcPct val="150000"/>
              </a:lnSpc>
              <a:spcAft>
                <a:spcPts val="600"/>
              </a:spcAft>
              <a:buNone/>
            </a:pPr>
            <a:r>
              <a:rPr lang="en-US" sz="7200" dirty="0"/>
              <a:t>	II. Motivation</a:t>
            </a:r>
          </a:p>
          <a:p>
            <a:pPr>
              <a:lnSpc>
                <a:spcPct val="150000"/>
              </a:lnSpc>
              <a:spcAft>
                <a:spcPts val="600"/>
              </a:spcAft>
            </a:pPr>
            <a:r>
              <a:rPr lang="en-US" sz="7200" dirty="0"/>
              <a:t>System Specification </a:t>
            </a:r>
          </a:p>
          <a:p>
            <a:pPr>
              <a:lnSpc>
                <a:spcPct val="150000"/>
              </a:lnSpc>
              <a:spcAft>
                <a:spcPts val="600"/>
              </a:spcAft>
            </a:pPr>
            <a:r>
              <a:rPr lang="en-US" sz="7200" dirty="0"/>
              <a:t>Dataset and Description</a:t>
            </a:r>
          </a:p>
          <a:p>
            <a:pPr>
              <a:lnSpc>
                <a:spcPct val="150000"/>
              </a:lnSpc>
              <a:spcAft>
                <a:spcPts val="600"/>
              </a:spcAft>
            </a:pPr>
            <a:r>
              <a:rPr lang="en-US" sz="7200" dirty="0"/>
              <a:t>Data Preparation</a:t>
            </a:r>
          </a:p>
          <a:p>
            <a:pPr>
              <a:lnSpc>
                <a:spcPct val="150000"/>
              </a:lnSpc>
              <a:spcAft>
                <a:spcPts val="600"/>
              </a:spcAft>
            </a:pPr>
            <a:r>
              <a:rPr lang="en-US" sz="7200" dirty="0"/>
              <a:t>Model Planning</a:t>
            </a:r>
          </a:p>
          <a:p>
            <a:pPr>
              <a:lnSpc>
                <a:spcPct val="150000"/>
              </a:lnSpc>
              <a:spcAft>
                <a:spcPts val="600"/>
              </a:spcAft>
            </a:pPr>
            <a:r>
              <a:rPr lang="en-US" sz="7200" dirty="0"/>
              <a:t>Model Building</a:t>
            </a:r>
          </a:p>
          <a:p>
            <a:pPr>
              <a:lnSpc>
                <a:spcPct val="150000"/>
              </a:lnSpc>
              <a:spcAft>
                <a:spcPts val="600"/>
              </a:spcAft>
            </a:pPr>
            <a:r>
              <a:rPr lang="en-US" sz="7200" dirty="0"/>
              <a:t>Results</a:t>
            </a:r>
          </a:p>
          <a:p>
            <a:pPr>
              <a:lnSpc>
                <a:spcPct val="150000"/>
              </a:lnSpc>
              <a:spcAft>
                <a:spcPts val="600"/>
              </a:spcAft>
            </a:pPr>
            <a:r>
              <a:rPr lang="en-US" sz="7200" dirty="0"/>
              <a:t>Conclusion and Future Enhancements</a:t>
            </a:r>
          </a:p>
          <a:p>
            <a:pPr>
              <a:lnSpc>
                <a:spcPct val="150000"/>
              </a:lnSpc>
              <a:spcAft>
                <a:spcPts val="600"/>
              </a:spcAft>
            </a:pPr>
            <a:r>
              <a:rPr lang="en-US" sz="7200" dirty="0"/>
              <a:t>References</a:t>
            </a:r>
          </a:p>
          <a:p>
            <a:pPr marL="0" indent="0">
              <a:buNone/>
            </a:pPr>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4</a:t>
            </a:fld>
            <a:endParaRPr lang="en-NZ" dirty="0"/>
          </a:p>
        </p:txBody>
      </p:sp>
      <p:sp>
        <p:nvSpPr>
          <p:cNvPr id="3" name="TextBox 2">
            <a:extLst>
              <a:ext uri="{FF2B5EF4-FFF2-40B4-BE49-F238E27FC236}">
                <a16:creationId xmlns:a16="http://schemas.microsoft.com/office/drawing/2014/main" id="{560A1273-5B23-9A63-8747-98C7495FF679}"/>
              </a:ext>
            </a:extLst>
          </p:cNvPr>
          <p:cNvSpPr txBox="1"/>
          <p:nvPr/>
        </p:nvSpPr>
        <p:spPr>
          <a:xfrm>
            <a:off x="762000" y="1131248"/>
            <a:ext cx="10363200" cy="4939814"/>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world is changed extremely over the last decade by the power of technology. Consequently, human lives are undergoing multiple changes that have both positive and negative effects on human health. A lot of virtual involvements, lack of physical activity and extreme use of radio-wave devices are leading people into various health-related issues and Insomnia is one of them. The disorder is also known as sleeplessness. This can occur independently or can occur as a result of another problem. This may turn into permanent disease and chronic(long-time) insomnia can seriously damage a human brain. However, the presence of insomnia can be detected by different medical tests according to various internal factors of sleep. But this kind of approach is not only expensive but also time-consuming. Expensive tests and equipment are also not available in many developing countries. To bridge this gap we have decided to build an intelligent model based on a machine learning approach that is able to predict chronic insomnia. For acquiring best results 5 different machine learning classifiers were used.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dirty="0"/>
          </a:p>
        </p:txBody>
      </p:sp>
      <p:sp>
        <p:nvSpPr>
          <p:cNvPr id="6" name="TextBox 5">
            <a:extLst>
              <a:ext uri="{FF2B5EF4-FFF2-40B4-BE49-F238E27FC236}">
                <a16:creationId xmlns:a16="http://schemas.microsoft.com/office/drawing/2014/main" id="{625DD76E-15FA-B7B1-6F14-3FF8EABAC39B}"/>
              </a:ext>
            </a:extLst>
          </p:cNvPr>
          <p:cNvSpPr txBox="1"/>
          <p:nvPr/>
        </p:nvSpPr>
        <p:spPr>
          <a:xfrm>
            <a:off x="838200" y="457200"/>
            <a:ext cx="6705600" cy="830997"/>
          </a:xfrm>
          <a:prstGeom prst="rect">
            <a:avLst/>
          </a:prstGeom>
          <a:noFill/>
        </p:spPr>
        <p:txBody>
          <a:bodyPr wrap="square">
            <a:spAutoFit/>
          </a:bodyPr>
          <a:lstStyle/>
          <a:p>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2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48360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5</a:t>
            </a:fld>
            <a:endParaRPr lang="en-NZ" dirty="0"/>
          </a:p>
        </p:txBody>
      </p:sp>
      <p:sp>
        <p:nvSpPr>
          <p:cNvPr id="3" name="Slide Number Placeholder 1">
            <a:extLst>
              <a:ext uri="{FF2B5EF4-FFF2-40B4-BE49-F238E27FC236}">
                <a16:creationId xmlns:a16="http://schemas.microsoft.com/office/drawing/2014/main" id="{871EAC3F-3A36-0990-599E-1CAA2893442E}"/>
              </a:ext>
            </a:extLst>
          </p:cNvPr>
          <p:cNvSpPr txBox="1">
            <a:spLocks/>
          </p:cNvSpPr>
          <p:nvPr/>
        </p:nvSpPr>
        <p:spPr bwMode="gray">
          <a:xfrm>
            <a:off x="11367146" y="6096000"/>
            <a:ext cx="596254" cy="365125"/>
          </a:xfrm>
          <a:prstGeom prst="rect">
            <a:avLst/>
          </a:prstGeom>
        </p:spPr>
        <p:txBody>
          <a:bodyPr anchor="ctr"/>
          <a:lstStyle>
            <a:defPPr>
              <a:defRPr lang="en-US"/>
            </a:defPPr>
            <a:lvl1pPr marL="0" algn="ctr" defTabSz="914400" rtl="0" eaLnBrk="1" latinLnBrk="0" hangingPunct="1">
              <a:defRPr sz="1800" b="0" i="0" kern="1200">
                <a:solidFill>
                  <a:schemeClr val="tx1"/>
                </a:solidFill>
                <a:latin typeface="Roboto Medium" pitchFamily="2" charset="0"/>
                <a:ea typeface="Roboto Medium"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A3C14A-F937-4231-B6F1-40B429FAFB2F}" type="slidenum">
              <a:rPr lang="en-NZ" smtClean="0"/>
              <a:pPr/>
              <a:t>5</a:t>
            </a:fld>
            <a:endParaRPr lang="en-NZ" dirty="0"/>
          </a:p>
        </p:txBody>
      </p:sp>
      <p:sp>
        <p:nvSpPr>
          <p:cNvPr id="4" name="Title 2">
            <a:extLst>
              <a:ext uri="{FF2B5EF4-FFF2-40B4-BE49-F238E27FC236}">
                <a16:creationId xmlns:a16="http://schemas.microsoft.com/office/drawing/2014/main" id="{9893DF23-FBEA-E6FF-DBAE-1EE2122EA21B}"/>
              </a:ext>
            </a:extLst>
          </p:cNvPr>
          <p:cNvSpPr>
            <a:spLocks noGrp="1"/>
          </p:cNvSpPr>
          <p:nvPr>
            <p:ph type="title"/>
          </p:nvPr>
        </p:nvSpPr>
        <p:spPr>
          <a:xfrm>
            <a:off x="533400" y="152400"/>
            <a:ext cx="6211927" cy="838202"/>
          </a:xfrm>
        </p:spPr>
        <p:txBody>
          <a:bodyPr/>
          <a:lstStyle/>
          <a:p>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2. Introduction</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5" name="Text Placeholder 3">
            <a:extLst>
              <a:ext uri="{FF2B5EF4-FFF2-40B4-BE49-F238E27FC236}">
                <a16:creationId xmlns:a16="http://schemas.microsoft.com/office/drawing/2014/main" id="{9AE847BD-082A-4993-1966-7C09AFF83497}"/>
              </a:ext>
            </a:extLst>
          </p:cNvPr>
          <p:cNvSpPr>
            <a:spLocks noGrp="1"/>
          </p:cNvSpPr>
          <p:nvPr>
            <p:ph type="body" sz="quarter" idx="17"/>
          </p:nvPr>
        </p:nvSpPr>
        <p:spPr>
          <a:xfrm>
            <a:off x="304800" y="571501"/>
            <a:ext cx="11582400" cy="5103816"/>
          </a:xfrm>
        </p:spPr>
        <p:txBody>
          <a:bodyPr/>
          <a:lstStyle/>
          <a:p>
            <a:pPr marL="0" indent="0" algn="just">
              <a:lnSpc>
                <a:spcPct val="100000"/>
              </a:lnSpc>
              <a:buNone/>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project dedicated to helping people achieve better sleep by predicting and understanding insomnia. Insomnia, a common sleep disorder, can affect our daily lives and well-being. This project combines the power of machine learning with diverse data sources, like surveys, wearable devices, and health records, to create a smart model that predicts the severity of insomnia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0000"/>
              </a:lnSpc>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 Problem Statement</a:t>
            </a:r>
            <a:endParaRPr lang="en-IN" sz="1800" b="1"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0000"/>
              </a:lnSpc>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Insomnia is a prevalent sleep disorder that significantly impacts the well-being and daily functioning of individuals. Predicting and identifying the risk of insomnia early on can aid in proactive intervention and personalized care. This project aims to develop a machine learning model for predicting insomnia based on various features related to sleep patterns, behavior, and other relevant factors</a:t>
            </a:r>
          </a:p>
          <a:p>
            <a:pPr marL="0" indent="0" algn="just">
              <a:lnSpc>
                <a:spcPct val="100000"/>
              </a:lnSpc>
              <a:spcAft>
                <a:spcPts val="10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 Motivation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0000"/>
              </a:lnSpc>
              <a:buNone/>
            </a:pPr>
            <a:r>
              <a:rPr lang="en-US" sz="1800" dirty="0">
                <a:solidFill>
                  <a:schemeClr val="tx1"/>
                </a:solidFill>
                <a:effectLst/>
                <a:latin typeface="Times New Roman" panose="02020603050405020304" pitchFamily="18" charset="0"/>
                <a:ea typeface="Times New Roman" panose="02020603050405020304" pitchFamily="18" charset="0"/>
              </a:rPr>
              <a:t>Insomnia, characterized by difficulty falling asleep, staying asleep, or experiencing non-restorative sleep, is a widespread and often underestimated health concern. The motivation for developing a machine learning model to predict insomnia stems from the profound impact that sleep disorders can have on an individual's physical and mental well-being</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0000"/>
              </a:lnSpc>
            </a:pPr>
            <a:endParaRPr lang="en-IN" dirty="0"/>
          </a:p>
        </p:txBody>
      </p:sp>
    </p:spTree>
    <p:extLst>
      <p:ext uri="{BB962C8B-B14F-4D97-AF65-F5344CB8AC3E}">
        <p14:creationId xmlns:p14="http://schemas.microsoft.com/office/powerpoint/2010/main" val="220432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Slide Number Placeholder 1">
            <a:extLst>
              <a:ext uri="{FF2B5EF4-FFF2-40B4-BE49-F238E27FC236}">
                <a16:creationId xmlns:a16="http://schemas.microsoft.com/office/drawing/2014/main" id="{B85901CB-D4AF-F6A5-EC76-63E03066124A}"/>
              </a:ext>
            </a:extLst>
          </p:cNvPr>
          <p:cNvSpPr txBox="1">
            <a:spLocks/>
          </p:cNvSpPr>
          <p:nvPr/>
        </p:nvSpPr>
        <p:spPr bwMode="gray">
          <a:xfrm>
            <a:off x="11367146" y="6096000"/>
            <a:ext cx="596254" cy="365125"/>
          </a:xfrm>
          <a:prstGeom prst="rect">
            <a:avLst/>
          </a:prstGeom>
        </p:spPr>
        <p:txBody>
          <a:bodyPr anchor="ctr"/>
          <a:lstStyle>
            <a:defPPr>
              <a:defRPr lang="en-US"/>
            </a:defPPr>
            <a:lvl1pPr marL="0" algn="ctr" defTabSz="914400" rtl="0" eaLnBrk="1" latinLnBrk="0" hangingPunct="1">
              <a:defRPr sz="1800" b="0" i="0" kern="1200">
                <a:solidFill>
                  <a:schemeClr val="tx1"/>
                </a:solidFill>
                <a:latin typeface="Roboto Medium" pitchFamily="2" charset="0"/>
                <a:ea typeface="Roboto Medium"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A3C14A-F937-4231-B6F1-40B429FAFB2F}" type="slidenum">
              <a:rPr lang="en-NZ" smtClean="0"/>
              <a:pPr/>
              <a:t>6</a:t>
            </a:fld>
            <a:endParaRPr lang="en-NZ" dirty="0"/>
          </a:p>
        </p:txBody>
      </p:sp>
      <p:sp>
        <p:nvSpPr>
          <p:cNvPr id="4" name="Title 2">
            <a:extLst>
              <a:ext uri="{FF2B5EF4-FFF2-40B4-BE49-F238E27FC236}">
                <a16:creationId xmlns:a16="http://schemas.microsoft.com/office/drawing/2014/main" id="{01C92501-2EB1-028B-73AC-51D996E1052E}"/>
              </a:ext>
            </a:extLst>
          </p:cNvPr>
          <p:cNvSpPr>
            <a:spLocks noGrp="1"/>
          </p:cNvSpPr>
          <p:nvPr>
            <p:ph type="title"/>
          </p:nvPr>
        </p:nvSpPr>
        <p:spPr>
          <a:xfrm>
            <a:off x="609600" y="381000"/>
            <a:ext cx="6211927" cy="632521"/>
          </a:xfrm>
        </p:spPr>
        <p:txBody>
          <a:bodyPr/>
          <a:lstStyle/>
          <a:p>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3. System </a:t>
            </a:r>
            <a:r>
              <a:rPr lang="en-US"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SPECIFICATIONS</a:t>
            </a:r>
            <a:br>
              <a:rPr lang="en-IN" sz="18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IN" b="1" dirty="0"/>
          </a:p>
        </p:txBody>
      </p:sp>
      <p:sp>
        <p:nvSpPr>
          <p:cNvPr id="5" name="Text Placeholder 3">
            <a:extLst>
              <a:ext uri="{FF2B5EF4-FFF2-40B4-BE49-F238E27FC236}">
                <a16:creationId xmlns:a16="http://schemas.microsoft.com/office/drawing/2014/main" id="{C72BCEBD-16E9-3B3A-C56F-6864082B0FC1}"/>
              </a:ext>
            </a:extLst>
          </p:cNvPr>
          <p:cNvSpPr>
            <a:spLocks noGrp="1"/>
          </p:cNvSpPr>
          <p:nvPr>
            <p:ph type="body" sz="quarter" idx="17"/>
          </p:nvPr>
        </p:nvSpPr>
        <p:spPr>
          <a:xfrm>
            <a:off x="457200" y="1295400"/>
            <a:ext cx="10801201" cy="4800600"/>
          </a:xfrm>
        </p:spPr>
        <p:txBody>
          <a:bodyPr/>
          <a:lstStyle/>
          <a:p>
            <a:pPr algn="just">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multi-core processor (quad-core or higher) to expedite model training and data processing.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Sufficient RAM (at least 8GB, preferably 16GB or more) to handle large datasets and complex machine learning models efficiently.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Storage: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Adequate storage space for storing datasets, model files, and other project-related files.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Software Requirements: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Computational Power: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Google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colab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Python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Libraries: Pandas, NumPy, Scikit learn, Matplotlib.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419965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Slide Number Placeholder 1">
            <a:extLst>
              <a:ext uri="{FF2B5EF4-FFF2-40B4-BE49-F238E27FC236}">
                <a16:creationId xmlns:a16="http://schemas.microsoft.com/office/drawing/2014/main" id="{C7DBC32D-C485-7E6C-D3CE-51604ECD81F0}"/>
              </a:ext>
            </a:extLst>
          </p:cNvPr>
          <p:cNvSpPr txBox="1">
            <a:spLocks/>
          </p:cNvSpPr>
          <p:nvPr/>
        </p:nvSpPr>
        <p:spPr bwMode="gray">
          <a:xfrm>
            <a:off x="11290946" y="6096000"/>
            <a:ext cx="596254" cy="365125"/>
          </a:xfrm>
          <a:prstGeom prst="rect">
            <a:avLst/>
          </a:prstGeom>
        </p:spPr>
        <p:txBody>
          <a:bodyPr anchor="ctr"/>
          <a:lstStyle>
            <a:defPPr>
              <a:defRPr lang="en-US"/>
            </a:defPPr>
            <a:lvl1pPr marL="0" algn="ctr" defTabSz="914400" rtl="0" eaLnBrk="1" latinLnBrk="0" hangingPunct="1">
              <a:defRPr sz="1800" b="0" i="0" kern="1200">
                <a:solidFill>
                  <a:schemeClr val="tx1"/>
                </a:solidFill>
                <a:latin typeface="Roboto Medium" pitchFamily="2" charset="0"/>
                <a:ea typeface="Roboto Medium"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A3C14A-F937-4231-B6F1-40B429FAFB2F}" type="slidenum">
              <a:rPr lang="en-NZ" smtClean="0"/>
              <a:pPr/>
              <a:t>7</a:t>
            </a:fld>
            <a:endParaRPr lang="en-NZ" dirty="0"/>
          </a:p>
        </p:txBody>
      </p:sp>
      <p:sp>
        <p:nvSpPr>
          <p:cNvPr id="4" name="TextBox 3">
            <a:extLst>
              <a:ext uri="{FF2B5EF4-FFF2-40B4-BE49-F238E27FC236}">
                <a16:creationId xmlns:a16="http://schemas.microsoft.com/office/drawing/2014/main" id="{03B66AF8-601B-88A8-BAD7-9BA9CEC0CD6F}"/>
              </a:ext>
            </a:extLst>
          </p:cNvPr>
          <p:cNvSpPr txBox="1"/>
          <p:nvPr/>
        </p:nvSpPr>
        <p:spPr>
          <a:xfrm>
            <a:off x="609600" y="228600"/>
            <a:ext cx="6096000" cy="523220"/>
          </a:xfrm>
          <a:prstGeom prst="rect">
            <a:avLst/>
          </a:prstGeom>
          <a:noFill/>
        </p:spPr>
        <p:txBody>
          <a:bodyPr wrap="square">
            <a:spAutoFit/>
          </a:bodyPr>
          <a:lstStyle/>
          <a:p>
            <a:r>
              <a:rPr lang="en-US" sz="2800" b="1" dirty="0">
                <a:solidFill>
                  <a:srgbClr val="FF0000"/>
                </a:solidFill>
                <a:effectLst/>
                <a:latin typeface="Times New Roman" panose="02020603050405020304" pitchFamily="18" charset="0"/>
                <a:ea typeface="Times New Roman" panose="02020603050405020304" pitchFamily="18" charset="0"/>
              </a:rPr>
              <a:t>4. DATA SET AND DESCRIPTION</a:t>
            </a:r>
            <a:endParaRPr lang="en-IN" sz="2800" dirty="0"/>
          </a:p>
        </p:txBody>
      </p:sp>
      <p:sp>
        <p:nvSpPr>
          <p:cNvPr id="5" name="TextBox 4">
            <a:extLst>
              <a:ext uri="{FF2B5EF4-FFF2-40B4-BE49-F238E27FC236}">
                <a16:creationId xmlns:a16="http://schemas.microsoft.com/office/drawing/2014/main" id="{C43B2014-EDE7-95FD-E599-BA525A85EC21}"/>
              </a:ext>
            </a:extLst>
          </p:cNvPr>
          <p:cNvSpPr txBox="1"/>
          <p:nvPr/>
        </p:nvSpPr>
        <p:spPr>
          <a:xfrm>
            <a:off x="921073" y="3048000"/>
            <a:ext cx="10668000" cy="2961580"/>
          </a:xfrm>
          <a:prstGeom prst="rect">
            <a:avLst/>
          </a:prstGeom>
          <a:noFill/>
        </p:spPr>
        <p:txBody>
          <a:bodyPr wrap="square">
            <a:spAutoFit/>
          </a:bodyPr>
          <a:lstStyle/>
          <a:p>
            <a:pPr algn="just">
              <a:lnSpc>
                <a:spcPct val="107000"/>
              </a:lnSpc>
              <a:spcAft>
                <a:spcPts val="800"/>
              </a:spcAft>
              <a:tabLst>
                <a:tab pos="11112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Person ID: This is likely a unique identifier for each individual in the dataset.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tabLst>
                <a:tab pos="11112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Gender: Categorical variable representing the individual's gender (e.g., male, female, non-binary).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tabLst>
                <a:tab pos="11112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Age: Numerical variable indicating the individual's age</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tabLst>
                <a:tab pos="11112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Sleep Duration: Numerical variable representing the average or habitual sleep duration of the individual (e.g., hours per night).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tabLst>
                <a:tab pos="11112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Quality of Sleep: Categorical variable representing the perceived quality of sleep (e.g., good, poor, average).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tabLst>
                <a:tab pos="11112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Physical Activity Level: Categorical variable representing the individual's physical activity level (e.g., sedentary, moderately active, very active).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FA4F881-E7AD-0923-AFF9-28CB7DBAAF31}"/>
              </a:ext>
            </a:extLst>
          </p:cNvPr>
          <p:cNvSpPr txBox="1"/>
          <p:nvPr/>
        </p:nvSpPr>
        <p:spPr>
          <a:xfrm>
            <a:off x="501973" y="595005"/>
            <a:ext cx="11506200" cy="2535566"/>
          </a:xfrm>
          <a:prstGeom prst="rect">
            <a:avLst/>
          </a:prstGeom>
          <a:noFill/>
        </p:spPr>
        <p:txBody>
          <a:bodyPr wrap="square">
            <a:spAutoFit/>
          </a:bodyPr>
          <a:lstStyle/>
          <a:p>
            <a:pPr lvl="1">
              <a:lnSpc>
                <a:spcPct val="150000"/>
              </a:lnSpc>
            </a:pPr>
            <a:r>
              <a:rPr lang="en-US" dirty="0">
                <a:latin typeface="Times New Roman" panose="02020603050405020304" pitchFamily="18" charset="0"/>
                <a:cs typeface="Times New Roman" panose="02020603050405020304" pitchFamily="18" charset="0"/>
              </a:rPr>
              <a:t>The datasets used in this work was obtained from Kaggle. the dataset contains 374 rows and 13 columns. This means there are 374 samples or instances in the dataset, with each sample having 13 attributes or features associated with it.</a:t>
            </a:r>
          </a:p>
          <a:p>
            <a:pPr lvl="1">
              <a:lnSpc>
                <a:spcPct val="150000"/>
              </a:lnSpc>
            </a:pPr>
            <a:r>
              <a:rPr lang="en-US" dirty="0">
                <a:latin typeface="Times New Roman" panose="02020603050405020304" pitchFamily="18" charset="0"/>
                <a:cs typeface="Times New Roman" panose="02020603050405020304" pitchFamily="18" charset="0"/>
              </a:rPr>
              <a:t>The dataset appears to be structured as a tabular dataset, possibly stored in a CSV (Comma Separated Values) file or a similar format.</a:t>
            </a:r>
          </a:p>
          <a:p>
            <a:pPr lvl="1">
              <a:lnSpc>
                <a:spcPct val="150000"/>
              </a:lnSpc>
            </a:pPr>
            <a:r>
              <a:rPr lang="en-US" dirty="0">
                <a:latin typeface="Times New Roman" panose="02020603050405020304" pitchFamily="18" charset="0"/>
                <a:cs typeface="Times New Roman" panose="02020603050405020304" pitchFamily="18" charset="0"/>
              </a:rPr>
              <a:t>Each row represents information about a single individual, and each column represents a specific attribute or feature of that individual.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74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8</a:t>
            </a:fld>
            <a:endParaRPr lang="en-NZ" dirty="0"/>
          </a:p>
        </p:txBody>
      </p:sp>
      <p:sp>
        <p:nvSpPr>
          <p:cNvPr id="3" name="Slide Number Placeholder 1">
            <a:extLst>
              <a:ext uri="{FF2B5EF4-FFF2-40B4-BE49-F238E27FC236}">
                <a16:creationId xmlns:a16="http://schemas.microsoft.com/office/drawing/2014/main" id="{267F6586-BC95-3722-98D5-6D2441871A23}"/>
              </a:ext>
            </a:extLst>
          </p:cNvPr>
          <p:cNvSpPr txBox="1">
            <a:spLocks/>
          </p:cNvSpPr>
          <p:nvPr/>
        </p:nvSpPr>
        <p:spPr bwMode="gray">
          <a:xfrm>
            <a:off x="11367146" y="6096000"/>
            <a:ext cx="596254" cy="365125"/>
          </a:xfrm>
          <a:prstGeom prst="rect">
            <a:avLst/>
          </a:prstGeom>
        </p:spPr>
        <p:txBody>
          <a:bodyPr anchor="ctr"/>
          <a:lstStyle>
            <a:defPPr>
              <a:defRPr lang="en-US"/>
            </a:defPPr>
            <a:lvl1pPr marL="0" algn="ctr" defTabSz="914400" rtl="0" eaLnBrk="1" latinLnBrk="0" hangingPunct="1">
              <a:defRPr sz="1800" b="0" i="0" kern="1200">
                <a:solidFill>
                  <a:schemeClr val="tx1"/>
                </a:solidFill>
                <a:latin typeface="Roboto Medium" pitchFamily="2" charset="0"/>
                <a:ea typeface="Roboto Medium"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5A3C14A-F937-4231-B6F1-40B429FAFB2F}" type="slidenum">
              <a:rPr lang="en-NZ" smtClean="0"/>
              <a:pPr/>
              <a:t>8</a:t>
            </a:fld>
            <a:endParaRPr lang="en-NZ" dirty="0"/>
          </a:p>
        </p:txBody>
      </p:sp>
      <p:sp>
        <p:nvSpPr>
          <p:cNvPr id="4" name="TextBox 3">
            <a:extLst>
              <a:ext uri="{FF2B5EF4-FFF2-40B4-BE49-F238E27FC236}">
                <a16:creationId xmlns:a16="http://schemas.microsoft.com/office/drawing/2014/main" id="{137F8174-0BF6-C719-31A6-3760C2D6BCD4}"/>
              </a:ext>
            </a:extLst>
          </p:cNvPr>
          <p:cNvSpPr txBox="1"/>
          <p:nvPr/>
        </p:nvSpPr>
        <p:spPr>
          <a:xfrm>
            <a:off x="533400" y="417657"/>
            <a:ext cx="10959454" cy="3953262"/>
          </a:xfrm>
          <a:prstGeom prst="rect">
            <a:avLst/>
          </a:prstGeom>
          <a:noFill/>
        </p:spPr>
        <p:txBody>
          <a:bodyPr wrap="square">
            <a:spAutoFit/>
          </a:bodyPr>
          <a:lstStyle/>
          <a:p>
            <a:pPr algn="just">
              <a:lnSpc>
                <a:spcPct val="107000"/>
              </a:lnSpc>
              <a:spcAft>
                <a:spcPts val="800"/>
              </a:spcAft>
              <a:tabLst>
                <a:tab pos="11112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Stress Level: Categorical variable representing the individual's perceived stress level (e.g., low, moderate, high).</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tabLst>
                <a:tab pos="11112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BMI Category: Categorical variable representing the individual's Body Mass Index (BMI) category (e.g., underweight, normal weight, overweight, obese).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tabLst>
                <a:tab pos="11112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Blood Pressure: Numerical variable representing the individual's average blood pressure readings.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tabLst>
                <a:tab pos="11112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Heart Rate: Numerical variable representing the individual's average heart rate.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tabLst>
                <a:tab pos="11112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Daily Steps: Numerical variable representing the average number of steps taken by the individual each day.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tabLst>
                <a:tab pos="11112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Sleep Disorder: Categorical variable indicating whether the individual has been diagnosed with a sleep disorder (e.g., yes, no).</a:t>
            </a:r>
          </a:p>
          <a:p>
            <a:pPr algn="just">
              <a:lnSpc>
                <a:spcPct val="107000"/>
              </a:lnSpc>
              <a:spcAft>
                <a:spcPts val="800"/>
              </a:spcAft>
              <a:tabLst>
                <a:tab pos="1111250" algn="l"/>
              </a:tabLst>
            </a:pPr>
            <a:r>
              <a:rPr lang="en-US" sz="1800" dirty="0">
                <a:effectLst/>
                <a:latin typeface="Times New Roman" panose="02020603050405020304" pitchFamily="18" charset="0"/>
                <a:ea typeface="Times New Roman" panose="02020603050405020304" pitchFamily="18" charset="0"/>
              </a:rPr>
              <a:t>This dataset offers valuable insights into the relationship between various factors and sleep disorders. By analyzing the data, researchers could potentially identify risk factors for sleep disorders, develop predictive models, or evaluate the effectiveness of interventions aimed at improving sleep quality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06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9</a:t>
            </a:fld>
            <a:endParaRPr lang="en-NZ" dirty="0"/>
          </a:p>
        </p:txBody>
      </p:sp>
      <p:sp>
        <p:nvSpPr>
          <p:cNvPr id="6" name="TextBox 5">
            <a:extLst>
              <a:ext uri="{FF2B5EF4-FFF2-40B4-BE49-F238E27FC236}">
                <a16:creationId xmlns:a16="http://schemas.microsoft.com/office/drawing/2014/main" id="{43FA3466-CC5B-BA1A-83F9-7BD336D26074}"/>
              </a:ext>
            </a:extLst>
          </p:cNvPr>
          <p:cNvSpPr txBox="1"/>
          <p:nvPr/>
        </p:nvSpPr>
        <p:spPr>
          <a:xfrm>
            <a:off x="695498" y="152400"/>
            <a:ext cx="11506200" cy="5259388"/>
          </a:xfrm>
          <a:prstGeom prst="rect">
            <a:avLst/>
          </a:prstGeom>
          <a:noFill/>
        </p:spPr>
        <p:txBody>
          <a:bodyPr wrap="square">
            <a:spAutoFit/>
          </a:bodyPr>
          <a:lstStyle/>
          <a:p>
            <a:pPr>
              <a:lnSpc>
                <a:spcPct val="150000"/>
              </a:lnSpc>
            </a:pPr>
            <a:r>
              <a:rPr lang="en-US" sz="2800" b="1" dirty="0">
                <a:solidFill>
                  <a:srgbClr val="FF0000"/>
                </a:solidFill>
                <a:latin typeface="Times New Roman" panose="02020603050405020304" pitchFamily="18" charset="0"/>
                <a:cs typeface="Times New Roman" panose="02020603050405020304" pitchFamily="18" charset="0"/>
              </a:rPr>
              <a:t>5. DATA PREPARATION</a:t>
            </a:r>
          </a:p>
          <a:p>
            <a:pPr>
              <a:lnSpc>
                <a:spcPct val="150000"/>
              </a:lnSpc>
            </a:pPr>
            <a:r>
              <a:rPr lang="en-US" b="1" dirty="0">
                <a:latin typeface="Times New Roman" panose="02020603050405020304" pitchFamily="18" charset="0"/>
                <a:cs typeface="Times New Roman" panose="02020603050405020304" pitchFamily="18" charset="0"/>
              </a:rPr>
              <a:t>Identify and Handle Missing Values:</a:t>
            </a:r>
          </a:p>
          <a:p>
            <a:pPr>
              <a:lnSpc>
                <a:spcPct val="150000"/>
              </a:lnSpc>
            </a:pPr>
            <a:r>
              <a:rPr lang="en-US" dirty="0">
                <a:latin typeface="Times New Roman" panose="02020603050405020304" pitchFamily="18" charset="0"/>
                <a:cs typeface="Times New Roman" panose="02020603050405020304" pitchFamily="18" charset="0"/>
              </a:rPr>
              <a:t>Check for missing values in each column and decide on an appropriate strategy to handle them (e.g., imputation, removal).</a:t>
            </a:r>
          </a:p>
          <a:p>
            <a:pPr>
              <a:lnSpc>
                <a:spcPct val="150000"/>
              </a:lnSpc>
            </a:pPr>
            <a:r>
              <a:rPr lang="en-US" b="1" dirty="0">
                <a:latin typeface="Times New Roman" panose="02020603050405020304" pitchFamily="18" charset="0"/>
                <a:cs typeface="Times New Roman" panose="02020603050405020304" pitchFamily="18" charset="0"/>
              </a:rPr>
              <a:t>Data Type Conversion</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Ensure that each column has the correct data type. For example, 'Age' should be numeric, 'Gender' could be categorical, and 'Occupation' might be categorical as well.</a:t>
            </a:r>
          </a:p>
          <a:p>
            <a:pPr>
              <a:lnSpc>
                <a:spcPct val="150000"/>
              </a:lnSpc>
            </a:pPr>
            <a:r>
              <a:rPr lang="en-US" b="1" dirty="0">
                <a:latin typeface="Times New Roman" panose="02020603050405020304" pitchFamily="18" charset="0"/>
                <a:cs typeface="Times New Roman" panose="02020603050405020304" pitchFamily="18" charset="0"/>
              </a:rPr>
              <a:t>Normalize/Scale Data</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If necessary, normalize or scale numerical features to ensure they are on a similar scale. This is especially important for machine learning algorithms that are sensitive to feature scaling.</a:t>
            </a:r>
          </a:p>
          <a:p>
            <a:pPr>
              <a:lnSpc>
                <a:spcPct val="150000"/>
              </a:lnSpc>
            </a:pPr>
            <a:r>
              <a:rPr lang="en-US" b="1" dirty="0">
                <a:latin typeface="Times New Roman" panose="02020603050405020304" pitchFamily="18" charset="0"/>
                <a:cs typeface="Times New Roman" panose="02020603050405020304" pitchFamily="18" charset="0"/>
              </a:rPr>
              <a:t>Encode Categorical Variables</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Convert categorical variables like 'Gender', 'Occupation', 'BMI Category', and 'Sleep Disorder' into numerical representations using techniques like one-hot encoding or label encoding.</a:t>
            </a:r>
          </a:p>
        </p:txBody>
      </p:sp>
    </p:spTree>
    <p:extLst>
      <p:ext uri="{BB962C8B-B14F-4D97-AF65-F5344CB8AC3E}">
        <p14:creationId xmlns:p14="http://schemas.microsoft.com/office/powerpoint/2010/main" val="253759093"/>
      </p:ext>
    </p:extLst>
  </p:cSld>
  <p:clrMapOvr>
    <a:masterClrMapping/>
  </p:clrMapOvr>
</p:sld>
</file>

<file path=ppt/theme/theme1.xml><?xml version="1.0" encoding="utf-8"?>
<a:theme xmlns:a="http://schemas.openxmlformats.org/drawingml/2006/main" name="REVA REVISED TEMPLATE-1">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916671-0E7D-4594-8037-60C70BF44351}">
  <ds:schemaRefs>
    <ds:schemaRef ds:uri="http://purl.org/dc/dcmitype/"/>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http://purl.org/dc/elements/1.1/"/>
  </ds:schemaRefs>
</ds:datastoreItem>
</file>

<file path=customXml/itemProps2.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 REVISED TEMPLATE-1</Template>
  <TotalTime>1005</TotalTime>
  <Words>2975</Words>
  <Application>Microsoft Office PowerPoint</Application>
  <PresentationFormat>Widescreen</PresentationFormat>
  <Paragraphs>199</Paragraphs>
  <Slides>24</Slides>
  <Notes>0</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24</vt:i4>
      </vt:variant>
    </vt:vector>
  </HeadingPairs>
  <TitlesOfParts>
    <vt:vector size="38" baseType="lpstr">
      <vt:lpstr>Arial</vt:lpstr>
      <vt:lpstr>Calibri</vt:lpstr>
      <vt:lpstr>Nobel-Book</vt:lpstr>
      <vt:lpstr>Roboto Medium</vt:lpstr>
      <vt:lpstr>Times New Roman</vt:lpstr>
      <vt:lpstr>REVA REVISED TEMPLATE-1</vt:lpstr>
      <vt:lpstr>Agenda</vt:lpstr>
      <vt:lpstr>Divider</vt:lpstr>
      <vt:lpstr>Media / Video Slide</vt:lpstr>
      <vt:lpstr>Copy Slides</vt:lpstr>
      <vt:lpstr>Copy and Image</vt:lpstr>
      <vt:lpstr>Table &amp; Graphs Slide</vt:lpstr>
      <vt:lpstr>Flow Slides</vt:lpstr>
      <vt:lpstr>Thank You </vt:lpstr>
      <vt:lpstr>   M21DE0303 - Minor Project     Master of Computer Applications - MCA                           III Semester – 2024         </vt:lpstr>
      <vt:lpstr>A Machine Learning Approach to Predict Insomnia            </vt:lpstr>
      <vt:lpstr>Outline</vt:lpstr>
      <vt:lpstr>PowerPoint Presentation</vt:lpstr>
      <vt:lpstr>2. Introduction </vt:lpstr>
      <vt:lpstr>3. System SPECIFICATIONS </vt:lpstr>
      <vt:lpstr>PowerPoint Presentation</vt:lpstr>
      <vt:lpstr>PowerPoint Presentation</vt:lpstr>
      <vt:lpstr>PowerPoint Presentation</vt:lpstr>
      <vt:lpstr>PowerPoint Presentation</vt:lpstr>
      <vt:lpstr>6. Model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 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girija</dc:creator>
  <cp:lastModifiedBy>ayyppa swami</cp:lastModifiedBy>
  <cp:revision>256</cp:revision>
  <cp:lastPrinted>2018-09-28T07:11:06Z</cp:lastPrinted>
  <dcterms:created xsi:type="dcterms:W3CDTF">2020-08-17T03:18:34Z</dcterms:created>
  <dcterms:modified xsi:type="dcterms:W3CDTF">2024-05-04T04:33:45Z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