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4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940B-4A02-4320-8C9E-38FD122F6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B0EAD-B889-438B-B31A-7E74B4716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29718-B27B-48F6-8C02-46DBA0B4A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239D-68CA-4FA7-957C-B1F248072F7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061F2-2832-4F14-AA28-BE3BB2BB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A0168-6045-4346-B678-14E1EA62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62B5-F03D-49C2-A3AE-1FDF7754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90E3B-92AD-424E-B02E-7EC70CC3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7AAC3-8112-4958-ACDA-4EDE6F7FE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E62BB-FFFE-41FF-A1CD-88D215821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239D-68CA-4FA7-957C-B1F248072F7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790F3-A7B7-4359-B2F8-0EEF6CA1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D7C4-642B-4993-80CF-072D671B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62B5-F03D-49C2-A3AE-1FDF7754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1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6CB56-4DA3-4BA4-962D-E12D7E472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1E530-C92B-446C-BAE3-619496AFB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FD2CA-D5F0-4AFD-95ED-6D19EFED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239D-68CA-4FA7-957C-B1F248072F7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D8432-0A56-468B-8065-40D78B5C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3E932-4FA9-477E-BB1E-2F5689EA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62B5-F03D-49C2-A3AE-1FDF7754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0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F942-D9C5-4B65-9BDE-D6AC3B57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832A4-EE8D-4107-AA22-80D7E6194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0FE4A-E7CC-4404-9C67-65AAF2D6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239D-68CA-4FA7-957C-B1F248072F7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7AAAF-E8AB-4DCB-B5FC-0A38EF530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CBF74-5694-447F-9942-73D48AE5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62B5-F03D-49C2-A3AE-1FDF7754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2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5C31-6181-4B73-9F43-DCF77537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A59C4-8DE0-411A-B332-482D824DC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6E4DF-A781-43DC-B46A-60F879EC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239D-68CA-4FA7-957C-B1F248072F7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DF6E4-0B7B-4500-BB62-32E6FEF4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34AB4-430C-4D65-86C9-ADDB13A1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62B5-F03D-49C2-A3AE-1FDF7754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5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EB09-CE58-4A9A-AE83-02B54DF4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B01EB-9F04-4564-9C61-EE3A05E08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242D7-8FA5-4848-AD3E-620867DD0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2E9EA-D227-467D-B948-E4B10666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239D-68CA-4FA7-957C-B1F248072F7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137AD-D646-48C7-A6F7-295FF8D4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F7094-E934-4C1F-A8D9-574EDEFF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62B5-F03D-49C2-A3AE-1FDF7754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0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84C63-5654-4406-8C6E-F849A5F1F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09372-7291-451A-A1F3-C6CDB8DF0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C8792-71A1-4E1D-BEB9-64E8229D9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89FAD-D66F-4C8B-B196-2E0B148C4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8F825E-BA25-4E71-B396-213979129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41768B-AB46-451C-85A3-2EE84E6E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239D-68CA-4FA7-957C-B1F248072F7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E9FD2-828E-47BB-9738-A9844265C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FA7701-AF32-448F-BA71-8EF9B896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62B5-F03D-49C2-A3AE-1FDF7754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8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E4C9-D1EB-4C9D-AE88-572F6C69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88AE09-4EC1-415E-997F-87BA0E80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239D-68CA-4FA7-957C-B1F248072F7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51161-245E-4DE7-A2C4-8F1D0C7F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7EE00-56AF-42E2-9BD2-7A712FF7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62B5-F03D-49C2-A3AE-1FDF7754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6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8C2370-44A7-42D8-A64C-C865000E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239D-68CA-4FA7-957C-B1F248072F7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4FBF0-1EE9-4340-9079-544D5C14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7BA00-3893-4C0D-88E7-2DD0B7FD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62B5-F03D-49C2-A3AE-1FDF7754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0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84A8-326B-4960-B2E8-9843265F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81E58-D543-4E37-A8EA-C9B3031CD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05FDF-9992-4DBD-AECB-6A4D3BB29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6828A-8CA3-4A6E-95C9-814DC135F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239D-68CA-4FA7-957C-B1F248072F7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A8C61-1F43-4500-A4CD-826CB36A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C0E7B-3745-4D2D-B9E3-04BCC951F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62B5-F03D-49C2-A3AE-1FDF7754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17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A7B2-71B0-47BB-B85C-D311E149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8420B-787B-44B5-860B-5F9CC1143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1BD76-6DC0-4469-895C-09D04187B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9045C-91E4-4DC3-8794-51CFAB97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239D-68CA-4FA7-957C-B1F248072F7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7793D-4BF9-46F9-B359-D4F1E35A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0E03F-7757-4F63-856E-2F28FC71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62B5-F03D-49C2-A3AE-1FDF7754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3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E20A1-CE41-4046-89F6-81094FDB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AF2D1-267B-4312-939A-501D7BB8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A2360-5DFA-4E75-8654-5F0A3709E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2239D-68CA-4FA7-957C-B1F248072F7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42319-EE3D-4494-A30A-A038F32F7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90A-1216-47AE-86C5-95562F1E9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762B5-F03D-49C2-A3AE-1FDF7754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2F424B-1AFC-4719-81CC-E331E98066B2}"/>
              </a:ext>
            </a:extLst>
          </p:cNvPr>
          <p:cNvSpPr/>
          <p:nvPr/>
        </p:nvSpPr>
        <p:spPr>
          <a:xfrm>
            <a:off x="5350243" y="866792"/>
            <a:ext cx="2443053" cy="1661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Pool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12D038-A796-4417-8AC7-DBD74FD6606B}"/>
              </a:ext>
            </a:extLst>
          </p:cNvPr>
          <p:cNvSpPr/>
          <p:nvPr/>
        </p:nvSpPr>
        <p:spPr>
          <a:xfrm>
            <a:off x="9277474" y="646738"/>
            <a:ext cx="1361219" cy="666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E01B3C-B629-46E2-8D12-982080FB1D61}"/>
              </a:ext>
            </a:extLst>
          </p:cNvPr>
          <p:cNvSpPr/>
          <p:nvPr/>
        </p:nvSpPr>
        <p:spPr>
          <a:xfrm>
            <a:off x="9277472" y="2311415"/>
            <a:ext cx="1361219" cy="666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7897A-FE39-4146-9047-30068E76CE22}"/>
              </a:ext>
            </a:extLst>
          </p:cNvPr>
          <p:cNvSpPr/>
          <p:nvPr/>
        </p:nvSpPr>
        <p:spPr>
          <a:xfrm>
            <a:off x="9277473" y="1449769"/>
            <a:ext cx="1361219" cy="666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Miner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84648F-6CF6-4AF9-A0E7-CF3CC86B857A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7793296" y="979861"/>
            <a:ext cx="1484178" cy="717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D941A8-B35C-4B32-A314-012982E464CC}"/>
              </a:ext>
            </a:extLst>
          </p:cNvPr>
          <p:cNvCxnSpPr>
            <a:stCxn id="7" idx="1"/>
            <a:endCxn id="4" idx="3"/>
          </p:cNvCxnSpPr>
          <p:nvPr/>
        </p:nvCxnSpPr>
        <p:spPr>
          <a:xfrm flipH="1" flipV="1">
            <a:off x="7793296" y="1697430"/>
            <a:ext cx="1484177" cy="85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26A915-CBF5-40E5-89FD-87270147C2CA}"/>
              </a:ext>
            </a:extLst>
          </p:cNvPr>
          <p:cNvCxnSpPr>
            <a:stCxn id="6" idx="1"/>
            <a:endCxn id="4" idx="3"/>
          </p:cNvCxnSpPr>
          <p:nvPr/>
        </p:nvCxnSpPr>
        <p:spPr>
          <a:xfrm flipH="1" flipV="1">
            <a:off x="7793296" y="1697430"/>
            <a:ext cx="1484176" cy="94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B394209-C54D-4AD6-9064-2F3A7C4E8E51}"/>
              </a:ext>
            </a:extLst>
          </p:cNvPr>
          <p:cNvSpPr/>
          <p:nvPr/>
        </p:nvSpPr>
        <p:spPr>
          <a:xfrm>
            <a:off x="1423012" y="866792"/>
            <a:ext cx="2443053" cy="1661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Full Node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4A6EF1-398C-45A1-9EDA-737CE5F21BC7}"/>
              </a:ext>
            </a:extLst>
          </p:cNvPr>
          <p:cNvCxnSpPr>
            <a:stCxn id="4" idx="1"/>
            <a:endCxn id="14" idx="3"/>
          </p:cNvCxnSpPr>
          <p:nvPr/>
        </p:nvCxnSpPr>
        <p:spPr>
          <a:xfrm flipH="1">
            <a:off x="3866065" y="1697430"/>
            <a:ext cx="1484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254E4918-183F-4B7D-8053-6631783E40C6}"/>
              </a:ext>
            </a:extLst>
          </p:cNvPr>
          <p:cNvSpPr/>
          <p:nvPr/>
        </p:nvSpPr>
        <p:spPr>
          <a:xfrm>
            <a:off x="6178064" y="2977661"/>
            <a:ext cx="803031" cy="111369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SQLite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C258CB-1F00-4F13-9843-EA97242F8EF5}"/>
              </a:ext>
            </a:extLst>
          </p:cNvPr>
          <p:cNvCxnSpPr>
            <a:stCxn id="4" idx="2"/>
            <a:endCxn id="17" idx="1"/>
          </p:cNvCxnSpPr>
          <p:nvPr/>
        </p:nvCxnSpPr>
        <p:spPr>
          <a:xfrm>
            <a:off x="6571770" y="2528068"/>
            <a:ext cx="7810" cy="449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C77809F-25C1-4E41-A10D-E815C469A6B7}"/>
              </a:ext>
            </a:extLst>
          </p:cNvPr>
          <p:cNvSpPr/>
          <p:nvPr/>
        </p:nvSpPr>
        <p:spPr>
          <a:xfrm>
            <a:off x="1963928" y="3201384"/>
            <a:ext cx="1361219" cy="666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Pool Wallet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1309CC-B3CD-45C5-BDC4-4A6BC0E7202D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 flipH="1">
            <a:off x="2644538" y="2528068"/>
            <a:ext cx="1" cy="673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4133DA-0B05-4607-8408-DED659FE050C}"/>
              </a:ext>
            </a:extLst>
          </p:cNvPr>
          <p:cNvSpPr txBox="1"/>
          <p:nvPr/>
        </p:nvSpPr>
        <p:spPr>
          <a:xfrm>
            <a:off x="93784" y="4400995"/>
            <a:ext cx="546585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Mining workflow</a:t>
            </a:r>
          </a:p>
          <a:p>
            <a:r>
              <a:rPr lang="en-US" sz="1400" dirty="0"/>
              <a:t>Miners connect to pool and request block to mine</a:t>
            </a:r>
          </a:p>
          <a:p>
            <a:r>
              <a:rPr lang="en-US" sz="1400" dirty="0"/>
              <a:t>Pool requests block from full node</a:t>
            </a:r>
          </a:p>
          <a:p>
            <a:r>
              <a:rPr lang="en-US" sz="1400" dirty="0"/>
              <a:t>Pool provides block but with “fake” difficulty (much lower than </a:t>
            </a:r>
            <a:r>
              <a:rPr lang="en-US" sz="1400" dirty="0" err="1"/>
              <a:t>mainnet</a:t>
            </a:r>
            <a:r>
              <a:rPr lang="en-US" sz="1400" dirty="0"/>
              <a:t>)</a:t>
            </a:r>
          </a:p>
          <a:p>
            <a:r>
              <a:rPr lang="en-US" sz="1400" dirty="0"/>
              <a:t>Miner mines block and submits to pool</a:t>
            </a:r>
          </a:p>
          <a:p>
            <a:r>
              <a:rPr lang="en-US" sz="1400" dirty="0"/>
              <a:t>Pool credits miner with share</a:t>
            </a:r>
          </a:p>
          <a:p>
            <a:r>
              <a:rPr lang="en-US" sz="1400" dirty="0"/>
              <a:t>If </a:t>
            </a:r>
            <a:r>
              <a:rPr lang="en-US" sz="1400" dirty="0" err="1"/>
              <a:t>difficuly</a:t>
            </a:r>
            <a:r>
              <a:rPr lang="en-US" sz="1400" dirty="0"/>
              <a:t> meets </a:t>
            </a:r>
            <a:r>
              <a:rPr lang="en-US" sz="1400" dirty="0" err="1"/>
              <a:t>mainnet</a:t>
            </a:r>
            <a:r>
              <a:rPr lang="en-US" sz="1400" dirty="0"/>
              <a:t>, pool submits to the </a:t>
            </a:r>
            <a:r>
              <a:rPr lang="en-US" sz="1400" dirty="0" err="1"/>
              <a:t>fullnode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13027E-CE85-48F7-95E0-4A741128726B}"/>
              </a:ext>
            </a:extLst>
          </p:cNvPr>
          <p:cNvSpPr txBox="1"/>
          <p:nvPr/>
        </p:nvSpPr>
        <p:spPr>
          <a:xfrm>
            <a:off x="263769" y="328246"/>
            <a:ext cx="213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 software design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5C86B4-87BE-4EB8-8B5F-48649C9E08F4}"/>
              </a:ext>
            </a:extLst>
          </p:cNvPr>
          <p:cNvSpPr txBox="1"/>
          <p:nvPr/>
        </p:nvSpPr>
        <p:spPr>
          <a:xfrm>
            <a:off x="6096000" y="4390770"/>
            <a:ext cx="58908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Payout workflow</a:t>
            </a:r>
          </a:p>
          <a:p>
            <a:r>
              <a:rPr lang="en-US" sz="1400" dirty="0"/>
              <a:t>Periodically job runs to check balance of full node wallet</a:t>
            </a:r>
          </a:p>
          <a:p>
            <a:r>
              <a:rPr lang="en-US" sz="1400" dirty="0"/>
              <a:t>If wallet balance is &gt; 0.00001:</a:t>
            </a:r>
          </a:p>
          <a:p>
            <a:r>
              <a:rPr lang="en-US" sz="1400" dirty="0"/>
              <a:t>Pool calculates and pays fee to profit wallet</a:t>
            </a:r>
          </a:p>
          <a:p>
            <a:r>
              <a:rPr lang="en-US" sz="1400" dirty="0"/>
              <a:t>Pool calculates % each miner contributed by number of shares</a:t>
            </a:r>
          </a:p>
          <a:p>
            <a:r>
              <a:rPr lang="en-US" sz="1400" dirty="0"/>
              <a:t>Pool sends each miner their % allocation if it is over the min threshold</a:t>
            </a:r>
          </a:p>
          <a:p>
            <a:r>
              <a:rPr lang="en-US" sz="1400" dirty="0"/>
              <a:t>Pool stores anything under min threshold in a pending payment table</a:t>
            </a:r>
          </a:p>
          <a:p>
            <a:r>
              <a:rPr lang="en-US" sz="1400" dirty="0"/>
              <a:t>Pending payment table is evaluated after each run – if &gt; min, payment is sent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889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F9BA52-944F-4070-B624-9CAC18872698}"/>
              </a:ext>
            </a:extLst>
          </p:cNvPr>
          <p:cNvSpPr txBox="1"/>
          <p:nvPr/>
        </p:nvSpPr>
        <p:spPr>
          <a:xfrm>
            <a:off x="568569" y="562708"/>
            <a:ext cx="1102160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Quick setup:</a:t>
            </a:r>
          </a:p>
          <a:p>
            <a:r>
              <a:rPr lang="en-US" dirty="0"/>
              <a:t>	Install full node software and sync blockchain</a:t>
            </a:r>
          </a:p>
          <a:p>
            <a:r>
              <a:rPr lang="en-US" dirty="0"/>
              <a:t>		Opening port 6432 inbound and setting </a:t>
            </a:r>
            <a:r>
              <a:rPr lang="en-US" dirty="0" err="1"/>
              <a:t>maxpeers</a:t>
            </a:r>
            <a:r>
              <a:rPr lang="en-US" dirty="0"/>
              <a:t> to ~30 will increase sync speed</a:t>
            </a:r>
          </a:p>
          <a:p>
            <a:r>
              <a:rPr lang="en-US" dirty="0"/>
              <a:t>		*Set </a:t>
            </a:r>
            <a:r>
              <a:rPr lang="en-US" dirty="0" err="1"/>
              <a:t>maxpeers</a:t>
            </a:r>
            <a:r>
              <a:rPr lang="en-US" dirty="0"/>
              <a:t> lower (&lt;10) after initial sync to keep the blockchain decentralized</a:t>
            </a:r>
          </a:p>
          <a:p>
            <a:endParaRPr lang="en-US" dirty="0"/>
          </a:p>
          <a:p>
            <a:r>
              <a:rPr lang="en-US" dirty="0"/>
              <a:t>	Make a directory for your mining pool software and copy the pool install files</a:t>
            </a:r>
          </a:p>
          <a:p>
            <a:r>
              <a:rPr lang="en-US" dirty="0"/>
              <a:t>		https://github.com/dynamofoundation/mainnet-binaries/tree/main/windows-x64/mining_pool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Using either the CLI or QT client, make a wallet and create a receive address</a:t>
            </a:r>
          </a:p>
          <a:p>
            <a:r>
              <a:rPr lang="en-US" dirty="0"/>
              <a:t>		&gt; this where the shared mining pool coins will be mined to</a:t>
            </a:r>
          </a:p>
          <a:p>
            <a:r>
              <a:rPr lang="en-US" dirty="0"/>
              <a:t>		* remember you need to load the wallet after each restart of the full node or set a default</a:t>
            </a:r>
          </a:p>
          <a:p>
            <a:r>
              <a:rPr lang="en-US" dirty="0"/>
              <a:t>		wallet in your </a:t>
            </a:r>
            <a:r>
              <a:rPr lang="en-US" dirty="0" err="1"/>
              <a:t>dynamo.conf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18157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F9BA52-944F-4070-B624-9CAC18872698}"/>
              </a:ext>
            </a:extLst>
          </p:cNvPr>
          <p:cNvSpPr txBox="1"/>
          <p:nvPr/>
        </p:nvSpPr>
        <p:spPr>
          <a:xfrm>
            <a:off x="568569" y="562708"/>
            <a:ext cx="10350719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Settings.txt explanation</a:t>
            </a:r>
          </a:p>
          <a:p>
            <a:r>
              <a:rPr lang="en-US" dirty="0"/>
              <a:t>	"</a:t>
            </a:r>
            <a:r>
              <a:rPr lang="en-US" dirty="0" err="1"/>
              <a:t>PoolListenerEndpoint</a:t>
            </a:r>
            <a:r>
              <a:rPr lang="en-US" dirty="0"/>
              <a:t>" – this is where the pool will listen on – miners will point their rigs to this</a:t>
            </a:r>
          </a:p>
          <a:p>
            <a:endParaRPr lang="en-US" dirty="0"/>
          </a:p>
          <a:p>
            <a:r>
              <a:rPr lang="en-US" dirty="0"/>
              <a:t>	"</a:t>
            </a:r>
            <a:r>
              <a:rPr lang="en-US" dirty="0" err="1"/>
              <a:t>FullNodeRPC</a:t>
            </a:r>
            <a:r>
              <a:rPr lang="en-US" dirty="0"/>
              <a:t>" – this is the URL to your full node which has the shared mining wallet</a:t>
            </a:r>
          </a:p>
          <a:p>
            <a:endParaRPr lang="en-US" dirty="0"/>
          </a:p>
          <a:p>
            <a:r>
              <a:rPr lang="en-US" dirty="0"/>
              <a:t>	"</a:t>
            </a:r>
            <a:r>
              <a:rPr lang="en-US" dirty="0" err="1"/>
              <a:t>FullNodeUser</a:t>
            </a:r>
            <a:r>
              <a:rPr lang="en-US" dirty="0"/>
              <a:t>" : "user“ – RPC username (set in </a:t>
            </a:r>
            <a:r>
              <a:rPr lang="en-US" dirty="0" err="1"/>
              <a:t>dynamo.conf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	"</a:t>
            </a:r>
            <a:r>
              <a:rPr lang="en-US" dirty="0" err="1"/>
              <a:t>FullNodePass</a:t>
            </a:r>
            <a:r>
              <a:rPr lang="en-US" dirty="0"/>
              <a:t>" : "123456“- RPC password (set in </a:t>
            </a:r>
            <a:r>
              <a:rPr lang="en-US" dirty="0" err="1"/>
              <a:t>dynamo.conf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	"</a:t>
            </a:r>
            <a:r>
              <a:rPr lang="en-US" dirty="0" err="1"/>
              <a:t>DatabaseLocation</a:t>
            </a:r>
            <a:r>
              <a:rPr lang="en-US" dirty="0"/>
              <a:t>" – full path and name of the </a:t>
            </a:r>
            <a:r>
              <a:rPr lang="en-US" dirty="0" err="1"/>
              <a:t>sqlite</a:t>
            </a:r>
            <a:r>
              <a:rPr lang="en-US" dirty="0"/>
              <a:t> database</a:t>
            </a:r>
          </a:p>
          <a:p>
            <a:endParaRPr lang="en-US" dirty="0"/>
          </a:p>
          <a:p>
            <a:r>
              <a:rPr lang="en-US" dirty="0"/>
              <a:t>	"</a:t>
            </a:r>
            <a:r>
              <a:rPr lang="en-US" dirty="0" err="1"/>
              <a:t>FeePercent</a:t>
            </a:r>
            <a:r>
              <a:rPr lang="en-US" dirty="0"/>
              <a:t>" – the fee charged by the pool</a:t>
            </a:r>
          </a:p>
          <a:p>
            <a:endParaRPr lang="en-US" dirty="0"/>
          </a:p>
          <a:p>
            <a:r>
              <a:rPr lang="en-US" dirty="0"/>
              <a:t>	"</a:t>
            </a:r>
            <a:r>
              <a:rPr lang="en-US" dirty="0" err="1"/>
              <a:t>SecondsBetweenPayouts</a:t>
            </a:r>
            <a:r>
              <a:rPr lang="en-US" dirty="0"/>
              <a:t>" – how often the payout logic runs</a:t>
            </a:r>
          </a:p>
          <a:p>
            <a:endParaRPr lang="en-US" dirty="0"/>
          </a:p>
          <a:p>
            <a:r>
              <a:rPr lang="en-US" dirty="0"/>
              <a:t>	"</a:t>
            </a:r>
            <a:r>
              <a:rPr lang="en-US" dirty="0" err="1"/>
              <a:t>MinPayout</a:t>
            </a:r>
            <a:r>
              <a:rPr lang="en-US" dirty="0"/>
              <a:t>" – minimum amount that will be paid out (less will be stored for next payout round)</a:t>
            </a:r>
          </a:p>
          <a:p>
            <a:endParaRPr lang="en-US" dirty="0"/>
          </a:p>
          <a:p>
            <a:r>
              <a:rPr lang="en-US" dirty="0"/>
              <a:t>	"</a:t>
            </a:r>
            <a:r>
              <a:rPr lang="en-US" dirty="0" err="1"/>
              <a:t>MiningWallet</a:t>
            </a:r>
            <a:r>
              <a:rPr lang="en-US" dirty="0"/>
              <a:t>" – address of the shared mining wallet (should be hosted by the full node above)</a:t>
            </a:r>
          </a:p>
          <a:p>
            <a:endParaRPr lang="en-US" dirty="0"/>
          </a:p>
          <a:p>
            <a:r>
              <a:rPr lang="en-US" dirty="0"/>
              <a:t>	"</a:t>
            </a:r>
            <a:r>
              <a:rPr lang="en-US" dirty="0" err="1"/>
              <a:t>ProfitWallet</a:t>
            </a:r>
            <a:r>
              <a:rPr lang="en-US" dirty="0"/>
              <a:t>" – address where to send the fee amounts to (</a:t>
            </a:r>
            <a:r>
              <a:rPr lang="en-US" b="1" dirty="0"/>
              <a:t>do not use the same as mining wallet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Settings.txt must be in the same directory as the executable and must be a valid json file.</a:t>
            </a:r>
          </a:p>
        </p:txBody>
      </p:sp>
    </p:spTree>
    <p:extLst>
      <p:ext uri="{BB962C8B-B14F-4D97-AF65-F5344CB8AC3E}">
        <p14:creationId xmlns:p14="http://schemas.microsoft.com/office/powerpoint/2010/main" val="384195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F9BA52-944F-4070-B624-9CAC18872698}"/>
              </a:ext>
            </a:extLst>
          </p:cNvPr>
          <p:cNvSpPr txBox="1"/>
          <p:nvPr/>
        </p:nvSpPr>
        <p:spPr>
          <a:xfrm>
            <a:off x="568569" y="562708"/>
            <a:ext cx="103690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SQLite database tables</a:t>
            </a:r>
          </a:p>
          <a:p>
            <a:r>
              <a:rPr lang="en-US" dirty="0"/>
              <a:t>	share – miner shares and share status (pending or paid)</a:t>
            </a:r>
          </a:p>
          <a:p>
            <a:endParaRPr lang="en-US" dirty="0"/>
          </a:p>
          <a:p>
            <a:r>
              <a:rPr lang="en-US" dirty="0"/>
              <a:t>	reward – each block which was submitted to the full node (e.g. difficulty &lt;= </a:t>
            </a:r>
            <a:r>
              <a:rPr lang="en-US" dirty="0" err="1"/>
              <a:t>mainnet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	payout – all payments sent to profit address and miners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pending_payout</a:t>
            </a:r>
            <a:r>
              <a:rPr lang="en-US" dirty="0"/>
              <a:t> – amounts which were &lt; min threshold being held for later payment</a:t>
            </a:r>
          </a:p>
          <a:p>
            <a:endParaRPr lang="en-US" dirty="0"/>
          </a:p>
          <a:p>
            <a:r>
              <a:rPr lang="en-US" dirty="0"/>
              <a:t>	settings – system settings, only holds last payout run date currently </a:t>
            </a:r>
          </a:p>
        </p:txBody>
      </p:sp>
    </p:spTree>
    <p:extLst>
      <p:ext uri="{BB962C8B-B14F-4D97-AF65-F5344CB8AC3E}">
        <p14:creationId xmlns:p14="http://schemas.microsoft.com/office/powerpoint/2010/main" val="2792066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564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cto@qbuster.us</dc:creator>
  <cp:lastModifiedBy>cto@qbuster.us</cp:lastModifiedBy>
  <cp:revision>4</cp:revision>
  <dcterms:created xsi:type="dcterms:W3CDTF">2021-07-04T22:28:36Z</dcterms:created>
  <dcterms:modified xsi:type="dcterms:W3CDTF">2021-07-04T23:51:07Z</dcterms:modified>
</cp:coreProperties>
</file>