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4" r:id="rId4"/>
    <p:sldId id="276" r:id="rId5"/>
    <p:sldId id="285" r:id="rId6"/>
    <p:sldId id="280" r:id="rId7"/>
    <p:sldId id="286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B1B14CC3-CB11-4163-8763-F99CA1EE6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8263" y="3232831"/>
            <a:ext cx="8495070" cy="100178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Eye on Surveillance</a:t>
            </a:r>
            <a:endParaRPr lang="en-us" u="sng" dirty="0">
              <a:solidFill>
                <a:schemeClr val="accent1"/>
              </a:solidFill>
              <a:latin typeface="+mn-lt"/>
              <a:cs typeface="Calibri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411CEEE-4658-43F2-A6D4-063788433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4642300"/>
            <a:ext cx="8495070" cy="9040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Analysis of NOPD’s Surveillance Data Requests to the Real-Time Crime Center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6DC3E-A309-78BE-EB76-3EC7D0E249DE}"/>
              </a:ext>
            </a:extLst>
          </p:cNvPr>
          <p:cNvSpPr txBox="1"/>
          <p:nvPr/>
        </p:nvSpPr>
        <p:spPr>
          <a:xfrm>
            <a:off x="5518766" y="1574616"/>
            <a:ext cx="11544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EOS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A3EB-7882-2C24-1555-BFA6FD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Data Overview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543" y="2445667"/>
            <a:ext cx="93956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500k Electronic Police Reports produced between 2018 – 2022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26k of them are associated with a request for data from the RTCC center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Electronic Police Reports contain info on: </a:t>
            </a:r>
            <a:r>
              <a:rPr lang="en-US" sz="2400" b="1" dirty="0"/>
              <a:t>'</a:t>
            </a:r>
            <a:r>
              <a:rPr lang="en-US" sz="2400" b="1" dirty="0" err="1"/>
              <a:t>charge_description</a:t>
            </a:r>
            <a:r>
              <a:rPr lang="en-US" sz="2400" b="1" dirty="0"/>
              <a:t>', '</a:t>
            </a:r>
            <a:r>
              <a:rPr lang="en-US" sz="2400" b="1" dirty="0" err="1"/>
              <a:t>offender_race</a:t>
            </a:r>
            <a:r>
              <a:rPr lang="en-US" sz="2400" b="1" dirty="0"/>
              <a:t>', </a:t>
            </a:r>
            <a:r>
              <a:rPr lang="en-US" sz="2400" b="1" dirty="0" smtClean="0"/>
              <a:t>'district</a:t>
            </a:r>
            <a:r>
              <a:rPr lang="en-US" sz="2400" b="1" dirty="0"/>
              <a:t>', 'location', </a:t>
            </a:r>
            <a:r>
              <a:rPr lang="en-US" sz="2400" b="1" dirty="0" smtClean="0"/>
              <a:t>'</a:t>
            </a:r>
            <a:r>
              <a:rPr lang="en-US" sz="2400" b="1" dirty="0" err="1" smtClean="0"/>
              <a:t>offender_gender</a:t>
            </a:r>
            <a:r>
              <a:rPr lang="en-US" sz="2400" b="1" dirty="0"/>
              <a:t>', '</a:t>
            </a:r>
            <a:r>
              <a:rPr lang="en-US" sz="2400" b="1" dirty="0" err="1"/>
              <a:t>offender_age</a:t>
            </a:r>
            <a:r>
              <a:rPr lang="en-US" sz="2400" b="1" dirty="0"/>
              <a:t>', </a:t>
            </a:r>
            <a:r>
              <a:rPr lang="en-US" sz="2400" dirty="0" smtClean="0"/>
              <a:t>'disposition</a:t>
            </a:r>
            <a:r>
              <a:rPr lang="en-US" sz="2400" dirty="0"/>
              <a:t>', '</a:t>
            </a:r>
            <a:r>
              <a:rPr lang="en-US" sz="2400" dirty="0" err="1"/>
              <a:t>signal_type</a:t>
            </a:r>
            <a:r>
              <a:rPr lang="en-US" sz="2400" dirty="0"/>
              <a:t>', '</a:t>
            </a:r>
            <a:r>
              <a:rPr lang="en-US" sz="2400" dirty="0" err="1"/>
              <a:t>signal_description</a:t>
            </a:r>
            <a:r>
              <a:rPr lang="en-US" sz="2400" dirty="0"/>
              <a:t>', '</a:t>
            </a:r>
            <a:r>
              <a:rPr lang="en-US" sz="2400" dirty="0" err="1"/>
              <a:t>occurred_date_time</a:t>
            </a:r>
            <a:r>
              <a:rPr lang="en-US" sz="2400" dirty="0"/>
              <a:t>', '</a:t>
            </a:r>
            <a:r>
              <a:rPr lang="en-US" sz="2400" dirty="0" err="1"/>
              <a:t>charge_code</a:t>
            </a:r>
            <a:r>
              <a:rPr lang="en-US" sz="2400" dirty="0"/>
              <a:t>', </a:t>
            </a:r>
            <a:r>
              <a:rPr lang="en-US" sz="2400" dirty="0" smtClean="0"/>
              <a:t>'</a:t>
            </a:r>
            <a:r>
              <a:rPr lang="en-US" sz="2400" dirty="0" err="1" smtClean="0"/>
              <a:t>offender_number</a:t>
            </a:r>
            <a:r>
              <a:rPr lang="en-US" sz="2400" dirty="0"/>
              <a:t>', '</a:t>
            </a:r>
            <a:r>
              <a:rPr lang="en-US" sz="2400" dirty="0" err="1"/>
              <a:t>person_type</a:t>
            </a:r>
            <a:r>
              <a:rPr lang="en-US" sz="2400" dirty="0"/>
              <a:t>', '</a:t>
            </a:r>
            <a:r>
              <a:rPr lang="en-US" sz="2400" dirty="0" err="1"/>
              <a:t>victim_race</a:t>
            </a:r>
            <a:r>
              <a:rPr lang="en-US" sz="2400" dirty="0"/>
              <a:t>', '</a:t>
            </a:r>
            <a:r>
              <a:rPr lang="en-US" sz="2400" dirty="0" err="1"/>
              <a:t>victim_gender</a:t>
            </a:r>
            <a:r>
              <a:rPr lang="en-US" sz="2400" dirty="0"/>
              <a:t>', '</a:t>
            </a:r>
            <a:r>
              <a:rPr lang="en-US" sz="2400" dirty="0" err="1"/>
              <a:t>victim_age</a:t>
            </a:r>
            <a:r>
              <a:rPr lang="en-US" sz="2400" dirty="0"/>
              <a:t>', '</a:t>
            </a:r>
            <a:r>
              <a:rPr lang="en-US" sz="2400" dirty="0" err="1"/>
              <a:t>victim_number</a:t>
            </a:r>
            <a:r>
              <a:rPr lang="en-US" sz="2400" dirty="0"/>
              <a:t>', '</a:t>
            </a:r>
            <a:r>
              <a:rPr lang="en-US" sz="2400" dirty="0" err="1"/>
              <a:t>victim_fatal_status</a:t>
            </a:r>
            <a:r>
              <a:rPr lang="en-US" sz="2400" dirty="0"/>
              <a:t>', '</a:t>
            </a:r>
            <a:r>
              <a:rPr lang="en-US" sz="2400" dirty="0" err="1"/>
              <a:t>hate_crime</a:t>
            </a:r>
            <a:r>
              <a:rPr lang="en-US" sz="2400" dirty="0"/>
              <a:t>', '</a:t>
            </a:r>
            <a:r>
              <a:rPr lang="en-US" sz="2400" dirty="0" err="1"/>
              <a:t>report_type</a:t>
            </a:r>
            <a:r>
              <a:rPr lang="en-US" sz="2400" dirty="0"/>
              <a:t>', 'year', '</a:t>
            </a:r>
            <a:r>
              <a:rPr lang="en-US" sz="2400" dirty="0" err="1"/>
              <a:t>offenderid</a:t>
            </a:r>
            <a:r>
              <a:rPr lang="en-US" sz="2400" dirty="0"/>
              <a:t>', '</a:t>
            </a:r>
            <a:r>
              <a:rPr lang="en-US" sz="2400" dirty="0" err="1"/>
              <a:t>offenderstatus</a:t>
            </a:r>
            <a:r>
              <a:rPr lang="en-US" sz="2400" dirty="0"/>
              <a:t>', '</a:t>
            </a:r>
            <a:r>
              <a:rPr lang="en-US" sz="2400" dirty="0" err="1"/>
              <a:t>persontype</a:t>
            </a:r>
            <a:r>
              <a:rPr lang="en-US" sz="2400" dirty="0"/>
              <a:t>', 'Signal Code',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8429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A3EB-7882-2C24-1555-BFA6FD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Data Overview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543" y="2445667"/>
            <a:ext cx="93956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What </a:t>
            </a:r>
            <a:r>
              <a:rPr lang="en-US" sz="2400" dirty="0"/>
              <a:t>we know so far:</a:t>
            </a:r>
          </a:p>
          <a:p>
            <a:pPr marL="742950" lvl="1" indent="-285750">
              <a:buFontTx/>
              <a:buChar char="-"/>
            </a:pPr>
            <a:r>
              <a:rPr lang="en-US" sz="2400" dirty="0" smtClean="0"/>
              <a:t>When </a:t>
            </a:r>
            <a:r>
              <a:rPr lang="en-US" sz="2400" dirty="0"/>
              <a:t>accused of the same crime, for example </a:t>
            </a:r>
            <a:r>
              <a:rPr lang="en-US" sz="2400" b="1" dirty="0"/>
              <a:t>Armed Robbery</a:t>
            </a:r>
            <a:r>
              <a:rPr lang="en-US" sz="2400" dirty="0"/>
              <a:t>, NOPD is 2x likely to request RTCC data for a black person accused of the crime. 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The same holds true for Illegal Possession of Stolen Things where NOPD is 3x as likely to request RTCC data for a black person accused of the crime.</a:t>
            </a:r>
          </a:p>
        </p:txBody>
      </p:sp>
    </p:spTree>
    <p:extLst>
      <p:ext uri="{BB962C8B-B14F-4D97-AF65-F5344CB8AC3E}">
        <p14:creationId xmlns:p14="http://schemas.microsoft.com/office/powerpoint/2010/main" val="132148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A3EB-7882-2C24-1555-BFA6FD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Police Report Data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E2A82F9F-CE5B-E2D6-8668-A6F658088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05" y="4294239"/>
            <a:ext cx="11490385" cy="1915064"/>
          </a:xfrm>
          <a:prstGeom prst="rect">
            <a:avLst/>
          </a:prstGeom>
        </p:spPr>
      </p:pic>
      <p:pic>
        <p:nvPicPr>
          <p:cNvPr id="5" name="slide2" descr="Sheet 1">
            <a:extLst>
              <a:ext uri="{FF2B5EF4-FFF2-40B4-BE49-F238E27FC236}">
                <a16:creationId xmlns:a16="http://schemas.microsoft.com/office/drawing/2014/main" id="{DF74EA65-4F63-4445-F51D-0CF83E58D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08" y="2206154"/>
            <a:ext cx="11490382" cy="191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6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A3EB-7882-2C24-1555-BFA6FD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Data Overview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543" y="2445667"/>
            <a:ext cx="9395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What </a:t>
            </a:r>
            <a:r>
              <a:rPr lang="en-US" sz="2400" dirty="0"/>
              <a:t>we know so far:</a:t>
            </a:r>
          </a:p>
          <a:p>
            <a:pPr marL="742950" lvl="1" indent="-285750">
              <a:buFontTx/>
              <a:buChar char="-"/>
            </a:pPr>
            <a:r>
              <a:rPr lang="en-US" sz="2400" dirty="0" smtClean="0"/>
              <a:t>Open police reports associated with an RTCC request increased from 2020 to 2021.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3162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A3EB-7882-2C24-1555-BFA6FD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Police Report Data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3" name="slide2" descr="Sheet 1">
            <a:extLst>
              <a:ext uri="{FF2B5EF4-FFF2-40B4-BE49-F238E27FC236}">
                <a16:creationId xmlns:a16="http://schemas.microsoft.com/office/drawing/2014/main" id="{F27051D8-B48A-61D8-3277-5E5AD8B70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10" y="2041118"/>
            <a:ext cx="10067579" cy="452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5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A3EB-7882-2C24-1555-BFA6FD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Data Overview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543" y="2445667"/>
            <a:ext cx="9395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What </a:t>
            </a:r>
            <a:r>
              <a:rPr lang="en-US" sz="2400" dirty="0"/>
              <a:t>we know so far:</a:t>
            </a:r>
          </a:p>
          <a:p>
            <a:pPr marL="742950" lvl="1" indent="-285750">
              <a:buFontTx/>
              <a:buChar char="-"/>
            </a:pPr>
            <a:r>
              <a:rPr lang="en-US" sz="2400" dirty="0" smtClean="0"/>
              <a:t>Most common type of charges associated with RTCC requests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16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A3EB-7882-2C24-1555-BFA6FD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Police Report Data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8A936670-09F0-5C5B-5AA2-DB8C6144D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635" y="1997476"/>
            <a:ext cx="9021240" cy="473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8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212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Eye on Surveillance</vt:lpstr>
      <vt:lpstr>Data Overview</vt:lpstr>
      <vt:lpstr>Data Overview</vt:lpstr>
      <vt:lpstr>Police Report Data</vt:lpstr>
      <vt:lpstr>Data Overview</vt:lpstr>
      <vt:lpstr>Police Report Data</vt:lpstr>
      <vt:lpstr>Data Overview</vt:lpstr>
      <vt:lpstr>Police Report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RTCC_Requests_By_Race</dc:title>
  <dc:creator>PC</dc:creator>
  <cp:lastModifiedBy>Ayyub Ibrahim</cp:lastModifiedBy>
  <cp:revision>58</cp:revision>
  <dcterms:created xsi:type="dcterms:W3CDTF">2022-11-01T15:30:06Z</dcterms:created>
  <dcterms:modified xsi:type="dcterms:W3CDTF">2023-05-23T23:21:30Z</dcterms:modified>
</cp:coreProperties>
</file>