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82" r:id="rId11"/>
    <p:sldId id="268" r:id="rId12"/>
    <p:sldId id="269" r:id="rId13"/>
    <p:sldId id="280" r:id="rId14"/>
    <p:sldId id="275" r:id="rId15"/>
    <p:sldId id="274" r:id="rId16"/>
    <p:sldId id="272" r:id="rId17"/>
    <p:sldId id="273" r:id="rId18"/>
    <p:sldId id="286" r:id="rId19"/>
    <p:sldId id="276" r:id="rId20"/>
    <p:sldId id="277" r:id="rId21"/>
    <p:sldId id="278" r:id="rId22"/>
    <p:sldId id="281" r:id="rId23"/>
    <p:sldId id="279" r:id="rId24"/>
    <p:sldId id="287" r:id="rId25"/>
    <p:sldId id="283" r:id="rId26"/>
    <p:sldId id="284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3F0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D116C-B64D-453E-B271-89F711A7BBD3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3FD26-9F2D-4BB3-966D-89426435093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3FD26-9F2D-4BB3-966D-89426435093F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105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dirty="0" smtClean="0">
              <a:latin typeface="Arial" pitchFamily="34" charset="0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100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781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481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10100" y="1828800"/>
            <a:ext cx="38481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27A-67F8-45B8-B114-DD732F5BFF25}" type="datetimeFigureOut">
              <a:rPr lang="tr-TR" smtClean="0"/>
              <a:pPr/>
              <a:t>12.01.2015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F9B2-19BA-43FA-8959-6E038FF1BA6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OLASILIK VE RASLANTI  DEĞİŞKENLERİ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NORMAL DAĞILIM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 l="5945" t="6223" r="8588"/>
          <a:stretch>
            <a:fillRect/>
          </a:stretch>
        </p:blipFill>
        <p:spPr bwMode="auto">
          <a:xfrm>
            <a:off x="467544" y="1570629"/>
            <a:ext cx="8280000" cy="47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StandartNormal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Dağılım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StandartNormal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Dağılım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392375"/>
            <a:ext cx="864096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Teorem: 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normal dağılıma sahipse;                değişkeni 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(0,1) standart normal dağılıma sahiptir.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5289" y="1428736"/>
            <a:ext cx="1771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05250" y="3828430"/>
          <a:ext cx="3976688" cy="2544762"/>
        </p:xfrm>
        <a:graphic>
          <a:graphicData uri="http://schemas.openxmlformats.org/presentationml/2006/ole">
            <p:oleObj spid="_x0000_s10244" name="VISIO" r:id="rId4" imgW="3624120" imgH="2322360" progId="">
              <p:embed/>
            </p:oleObj>
          </a:graphicData>
        </a:graphic>
      </p:graphicFrame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947863" y="3823667"/>
            <a:ext cx="2743200" cy="1258888"/>
            <a:chOff x="1825" y="2124"/>
            <a:chExt cx="1728" cy="793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827" y="2158"/>
              <a:ext cx="1726" cy="759"/>
            </a:xfrm>
            <a:custGeom>
              <a:avLst/>
              <a:gdLst>
                <a:gd name="T0" fmla="*/ 0 w 1726"/>
                <a:gd name="T1" fmla="*/ 386 h 759"/>
                <a:gd name="T2" fmla="*/ 86 w 1726"/>
                <a:gd name="T3" fmla="*/ 282 h 759"/>
                <a:gd name="T4" fmla="*/ 151 w 1726"/>
                <a:gd name="T5" fmla="*/ 227 h 759"/>
                <a:gd name="T6" fmla="*/ 224 w 1726"/>
                <a:gd name="T7" fmla="*/ 175 h 759"/>
                <a:gd name="T8" fmla="*/ 304 w 1726"/>
                <a:gd name="T9" fmla="*/ 134 h 759"/>
                <a:gd name="T10" fmla="*/ 394 w 1726"/>
                <a:gd name="T11" fmla="*/ 93 h 759"/>
                <a:gd name="T12" fmla="*/ 502 w 1726"/>
                <a:gd name="T13" fmla="*/ 57 h 759"/>
                <a:gd name="T14" fmla="*/ 646 w 1726"/>
                <a:gd name="T15" fmla="*/ 20 h 759"/>
                <a:gd name="T16" fmla="*/ 778 w 1726"/>
                <a:gd name="T17" fmla="*/ 6 h 759"/>
                <a:gd name="T18" fmla="*/ 896 w 1726"/>
                <a:gd name="T19" fmla="*/ 2 h 759"/>
                <a:gd name="T20" fmla="*/ 1021 w 1726"/>
                <a:gd name="T21" fmla="*/ 14 h 759"/>
                <a:gd name="T22" fmla="*/ 1132 w 1726"/>
                <a:gd name="T23" fmla="*/ 36 h 759"/>
                <a:gd name="T24" fmla="*/ 1236 w 1726"/>
                <a:gd name="T25" fmla="*/ 79 h 759"/>
                <a:gd name="T26" fmla="*/ 1342 w 1726"/>
                <a:gd name="T27" fmla="*/ 147 h 759"/>
                <a:gd name="T28" fmla="*/ 1426 w 1726"/>
                <a:gd name="T29" fmla="*/ 225 h 759"/>
                <a:gd name="T30" fmla="*/ 1472 w 1726"/>
                <a:gd name="T31" fmla="*/ 277 h 759"/>
                <a:gd name="T32" fmla="*/ 1594 w 1726"/>
                <a:gd name="T33" fmla="*/ 94 h 759"/>
                <a:gd name="T34" fmla="*/ 1596 w 1726"/>
                <a:gd name="T35" fmla="*/ 197 h 759"/>
                <a:gd name="T36" fmla="*/ 1605 w 1726"/>
                <a:gd name="T37" fmla="*/ 300 h 759"/>
                <a:gd name="T38" fmla="*/ 1624 w 1726"/>
                <a:gd name="T39" fmla="*/ 398 h 759"/>
                <a:gd name="T40" fmla="*/ 1651 w 1726"/>
                <a:gd name="T41" fmla="*/ 499 h 759"/>
                <a:gd name="T42" fmla="*/ 1706 w 1726"/>
                <a:gd name="T43" fmla="*/ 627 h 759"/>
                <a:gd name="T44" fmla="*/ 1685 w 1726"/>
                <a:gd name="T45" fmla="*/ 685 h 759"/>
                <a:gd name="T46" fmla="*/ 1601 w 1726"/>
                <a:gd name="T47" fmla="*/ 667 h 759"/>
                <a:gd name="T48" fmla="*/ 1534 w 1726"/>
                <a:gd name="T49" fmla="*/ 664 h 759"/>
                <a:gd name="T50" fmla="*/ 1469 w 1726"/>
                <a:gd name="T51" fmla="*/ 671 h 759"/>
                <a:gd name="T52" fmla="*/ 1403 w 1726"/>
                <a:gd name="T53" fmla="*/ 690 h 759"/>
                <a:gd name="T54" fmla="*/ 1330 w 1726"/>
                <a:gd name="T55" fmla="*/ 723 h 759"/>
                <a:gd name="T56" fmla="*/ 1259 w 1726"/>
                <a:gd name="T57" fmla="*/ 687 h 759"/>
                <a:gd name="T58" fmla="*/ 1345 w 1726"/>
                <a:gd name="T59" fmla="*/ 482 h 759"/>
                <a:gd name="T60" fmla="*/ 1237 w 1726"/>
                <a:gd name="T61" fmla="*/ 396 h 759"/>
                <a:gd name="T62" fmla="*/ 1131 w 1726"/>
                <a:gd name="T63" fmla="*/ 328 h 759"/>
                <a:gd name="T64" fmla="*/ 1036 w 1726"/>
                <a:gd name="T65" fmla="*/ 277 h 759"/>
                <a:gd name="T66" fmla="*/ 921 w 1726"/>
                <a:gd name="T67" fmla="*/ 232 h 759"/>
                <a:gd name="T68" fmla="*/ 811 w 1726"/>
                <a:gd name="T69" fmla="*/ 209 h 759"/>
                <a:gd name="T70" fmla="*/ 707 w 1726"/>
                <a:gd name="T71" fmla="*/ 195 h 759"/>
                <a:gd name="T72" fmla="*/ 587 w 1726"/>
                <a:gd name="T73" fmla="*/ 201 h 759"/>
                <a:gd name="T74" fmla="*/ 470 w 1726"/>
                <a:gd name="T75" fmla="*/ 211 h 759"/>
                <a:gd name="T76" fmla="*/ 334 w 1726"/>
                <a:gd name="T77" fmla="*/ 232 h 759"/>
                <a:gd name="T78" fmla="*/ 231 w 1726"/>
                <a:gd name="T79" fmla="*/ 266 h 759"/>
                <a:gd name="T80" fmla="*/ 158 w 1726"/>
                <a:gd name="T81" fmla="*/ 301 h 759"/>
                <a:gd name="T82" fmla="*/ 97 w 1726"/>
                <a:gd name="T83" fmla="*/ 343 h 75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6"/>
                <a:gd name="T127" fmla="*/ 0 h 759"/>
                <a:gd name="T128" fmla="*/ 1726 w 1726"/>
                <a:gd name="T129" fmla="*/ 759 h 75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825" y="2124"/>
              <a:ext cx="1708" cy="718"/>
            </a:xfrm>
            <a:custGeom>
              <a:avLst/>
              <a:gdLst>
                <a:gd name="T0" fmla="*/ 57 w 1708"/>
                <a:gd name="T1" fmla="*/ 326 h 718"/>
                <a:gd name="T2" fmla="*/ 117 w 1708"/>
                <a:gd name="T3" fmla="*/ 264 h 718"/>
                <a:gd name="T4" fmla="*/ 183 w 1708"/>
                <a:gd name="T5" fmla="*/ 210 h 718"/>
                <a:gd name="T6" fmla="*/ 263 w 1708"/>
                <a:gd name="T7" fmla="*/ 156 h 718"/>
                <a:gd name="T8" fmla="*/ 336 w 1708"/>
                <a:gd name="T9" fmla="*/ 117 h 718"/>
                <a:gd name="T10" fmla="*/ 438 w 1708"/>
                <a:gd name="T11" fmla="*/ 79 h 718"/>
                <a:gd name="T12" fmla="*/ 575 w 1708"/>
                <a:gd name="T13" fmla="*/ 37 h 718"/>
                <a:gd name="T14" fmla="*/ 694 w 1708"/>
                <a:gd name="T15" fmla="*/ 16 h 718"/>
                <a:gd name="T16" fmla="*/ 831 w 1708"/>
                <a:gd name="T17" fmla="*/ 0 h 718"/>
                <a:gd name="T18" fmla="*/ 951 w 1708"/>
                <a:gd name="T19" fmla="*/ 2 h 718"/>
                <a:gd name="T20" fmla="*/ 1069 w 1708"/>
                <a:gd name="T21" fmla="*/ 17 h 718"/>
                <a:gd name="T22" fmla="*/ 1176 w 1708"/>
                <a:gd name="T23" fmla="*/ 49 h 718"/>
                <a:gd name="T24" fmla="*/ 1280 w 1708"/>
                <a:gd name="T25" fmla="*/ 96 h 718"/>
                <a:gd name="T26" fmla="*/ 1371 w 1708"/>
                <a:gd name="T27" fmla="*/ 164 h 718"/>
                <a:gd name="T28" fmla="*/ 1445 w 1708"/>
                <a:gd name="T29" fmla="*/ 236 h 718"/>
                <a:gd name="T30" fmla="*/ 1583 w 1708"/>
                <a:gd name="T31" fmla="*/ 78 h 718"/>
                <a:gd name="T32" fmla="*/ 1583 w 1708"/>
                <a:gd name="T33" fmla="*/ 176 h 718"/>
                <a:gd name="T34" fmla="*/ 1592 w 1708"/>
                <a:gd name="T35" fmla="*/ 274 h 718"/>
                <a:gd name="T36" fmla="*/ 1609 w 1708"/>
                <a:gd name="T37" fmla="*/ 368 h 718"/>
                <a:gd name="T38" fmla="*/ 1635 w 1708"/>
                <a:gd name="T39" fmla="*/ 464 h 718"/>
                <a:gd name="T40" fmla="*/ 1674 w 1708"/>
                <a:gd name="T41" fmla="*/ 576 h 718"/>
                <a:gd name="T42" fmla="*/ 1707 w 1708"/>
                <a:gd name="T43" fmla="*/ 656 h 718"/>
                <a:gd name="T44" fmla="*/ 1628 w 1708"/>
                <a:gd name="T45" fmla="*/ 634 h 718"/>
                <a:gd name="T46" fmla="*/ 1542 w 1708"/>
                <a:gd name="T47" fmla="*/ 623 h 718"/>
                <a:gd name="T48" fmla="*/ 1491 w 1708"/>
                <a:gd name="T49" fmla="*/ 626 h 718"/>
                <a:gd name="T50" fmla="*/ 1417 w 1708"/>
                <a:gd name="T51" fmla="*/ 641 h 718"/>
                <a:gd name="T52" fmla="*/ 1350 w 1708"/>
                <a:gd name="T53" fmla="*/ 668 h 718"/>
                <a:gd name="T54" fmla="*/ 1260 w 1708"/>
                <a:gd name="T55" fmla="*/ 717 h 718"/>
                <a:gd name="T56" fmla="*/ 1332 w 1708"/>
                <a:gd name="T57" fmla="*/ 453 h 718"/>
                <a:gd name="T58" fmla="*/ 1224 w 1708"/>
                <a:gd name="T59" fmla="*/ 372 h 718"/>
                <a:gd name="T60" fmla="*/ 1119 w 1708"/>
                <a:gd name="T61" fmla="*/ 308 h 718"/>
                <a:gd name="T62" fmla="*/ 1026 w 1708"/>
                <a:gd name="T63" fmla="*/ 261 h 718"/>
                <a:gd name="T64" fmla="*/ 911 w 1708"/>
                <a:gd name="T65" fmla="*/ 220 h 718"/>
                <a:gd name="T66" fmla="*/ 802 w 1708"/>
                <a:gd name="T67" fmla="*/ 200 h 718"/>
                <a:gd name="T68" fmla="*/ 699 w 1708"/>
                <a:gd name="T69" fmla="*/ 189 h 718"/>
                <a:gd name="T70" fmla="*/ 579 w 1708"/>
                <a:gd name="T71" fmla="*/ 196 h 718"/>
                <a:gd name="T72" fmla="*/ 462 w 1708"/>
                <a:gd name="T73" fmla="*/ 208 h 718"/>
                <a:gd name="T74" fmla="*/ 327 w 1708"/>
                <a:gd name="T75" fmla="*/ 230 h 718"/>
                <a:gd name="T76" fmla="*/ 224 w 1708"/>
                <a:gd name="T77" fmla="*/ 263 h 718"/>
                <a:gd name="T78" fmla="*/ 148 w 1708"/>
                <a:gd name="T79" fmla="*/ 299 h 718"/>
                <a:gd name="T80" fmla="*/ 91 w 1708"/>
                <a:gd name="T81" fmla="*/ 340 h 7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8"/>
                <a:gd name="T124" fmla="*/ 0 h 718"/>
                <a:gd name="T125" fmla="*/ 1708 w 1708"/>
                <a:gd name="T126" fmla="*/ 718 h 71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550" y="3828430"/>
          <a:ext cx="3937000" cy="2544762"/>
        </p:xfrm>
        <a:graphic>
          <a:graphicData uri="http://schemas.openxmlformats.org/presentationml/2006/ole">
            <p:oleObj spid="_x0000_s10243" name="VISIO" r:id="rId5" imgW="3587400" imgH="2322360" progId="">
              <p:embed/>
            </p:oleObj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722813" y="6441455"/>
            <a:ext cx="233997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i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tr-TR" sz="2800" b="1" i="1" dirty="0">
                <a:solidFill>
                  <a:schemeClr val="accent2"/>
                </a:solidFill>
                <a:latin typeface="Arial" charset="0"/>
              </a:rPr>
              <a:t>Bir</a:t>
            </a:r>
            <a:r>
              <a:rPr lang="en-US" sz="2800" b="1" i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tr-TR" sz="2800" b="1" i="1" dirty="0">
                <a:solidFill>
                  <a:schemeClr val="accent2"/>
                </a:solidFill>
                <a:latin typeface="Arial" charset="0"/>
              </a:rPr>
              <a:t>Tablo</a:t>
            </a:r>
            <a:r>
              <a:rPr lang="en-US" sz="2800" b="1" i="1" dirty="0">
                <a:solidFill>
                  <a:schemeClr val="accent2"/>
                </a:solidFill>
                <a:latin typeface="Arial" charset="0"/>
              </a:rPr>
              <a:t>!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238" y="3025155"/>
            <a:ext cx="2892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Normal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tr-TR" b="1" dirty="0">
                <a:solidFill>
                  <a:schemeClr val="tx2"/>
                </a:solidFill>
              </a:rPr>
              <a:t>ağılım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919663" y="3025155"/>
            <a:ext cx="30448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err="1">
                <a:solidFill>
                  <a:schemeClr val="tx2"/>
                </a:solidFill>
              </a:rPr>
              <a:t>Standar</a:t>
            </a:r>
            <a:r>
              <a:rPr lang="tr-TR" b="1" dirty="0" smtClean="0">
                <a:solidFill>
                  <a:schemeClr val="tx2"/>
                </a:solidFill>
              </a:rPr>
              <a:t>t </a:t>
            </a:r>
            <a:r>
              <a:rPr lang="en-US" b="1" dirty="0" smtClean="0">
                <a:solidFill>
                  <a:schemeClr val="tx2"/>
                </a:solidFill>
              </a:rPr>
              <a:t>Normal </a:t>
            </a: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tr-TR" b="1" dirty="0">
                <a:solidFill>
                  <a:schemeClr val="tx2"/>
                </a:solidFill>
              </a:rPr>
              <a:t>ağılım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16 Dikdörtgen"/>
          <p:cNvSpPr/>
          <p:nvPr/>
        </p:nvSpPr>
        <p:spPr>
          <a:xfrm>
            <a:off x="2112606" y="5807997"/>
            <a:ext cx="36260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400" i="1" dirty="0" smtClean="0">
                <a:latin typeface="Times" pitchFamily="18" charset="0"/>
                <a:cs typeface="Times" pitchFamily="18" charset="0"/>
              </a:rPr>
              <a:t>µ</a:t>
            </a:r>
            <a:endParaRPr lang="tr-TR" sz="2400" dirty="0"/>
          </a:p>
        </p:txBody>
      </p:sp>
      <p:sp>
        <p:nvSpPr>
          <p:cNvPr id="18" name="17 Dikdörtgen"/>
          <p:cNvSpPr/>
          <p:nvPr/>
        </p:nvSpPr>
        <p:spPr>
          <a:xfrm>
            <a:off x="6327902" y="5810730"/>
            <a:ext cx="108000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tr-TR" sz="2400" i="1" dirty="0" smtClean="0">
                <a:latin typeface="Times" pitchFamily="18" charset="0"/>
                <a:cs typeface="Times" pitchFamily="18" charset="0"/>
              </a:rPr>
              <a:t>µ</a:t>
            </a:r>
            <a:r>
              <a:rPr lang="tr-TR" sz="2400" dirty="0" smtClean="0">
                <a:latin typeface="Times" pitchFamily="18" charset="0"/>
                <a:cs typeface="Times" pitchFamily="18" charset="0"/>
              </a:rPr>
              <a:t>=0</a:t>
            </a:r>
            <a:endParaRPr lang="tr-TR" sz="2400" dirty="0"/>
          </a:p>
        </p:txBody>
      </p:sp>
      <p:sp>
        <p:nvSpPr>
          <p:cNvPr id="19" name="18 Dikdörtgen"/>
          <p:cNvSpPr/>
          <p:nvPr/>
        </p:nvSpPr>
        <p:spPr>
          <a:xfrm>
            <a:off x="1187624" y="4005064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400" i="1" dirty="0" smtClean="0">
                <a:latin typeface="Times" pitchFamily="18" charset="0"/>
                <a:cs typeface="Times" pitchFamily="18" charset="0"/>
                <a:sym typeface="Symbol"/>
              </a:rPr>
              <a:t></a:t>
            </a:r>
            <a:endParaRPr lang="tr-TR" sz="2400" dirty="0"/>
          </a:p>
        </p:txBody>
      </p:sp>
      <p:sp>
        <p:nvSpPr>
          <p:cNvPr id="20" name="19 Dikdörtgen"/>
          <p:cNvSpPr/>
          <p:nvPr/>
        </p:nvSpPr>
        <p:spPr>
          <a:xfrm>
            <a:off x="7308304" y="3933056"/>
            <a:ext cx="108012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400" i="1" dirty="0" smtClean="0">
                <a:latin typeface="Times" pitchFamily="18" charset="0"/>
                <a:cs typeface="Times" pitchFamily="18" charset="0"/>
                <a:sym typeface="Symbol"/>
              </a:rPr>
              <a:t> </a:t>
            </a:r>
            <a:r>
              <a:rPr lang="tr-TR" sz="2400" dirty="0" smtClean="0">
                <a:latin typeface="Times" pitchFamily="18" charset="0"/>
                <a:cs typeface="Times" pitchFamily="18" charset="0"/>
                <a:sym typeface="Symbol"/>
              </a:rPr>
              <a:t>=1</a:t>
            </a:r>
            <a:endParaRPr lang="tr-TR" sz="2400" dirty="0"/>
          </a:p>
        </p:txBody>
      </p:sp>
      <p:sp>
        <p:nvSpPr>
          <p:cNvPr id="21" name="20 Dikdörtgen"/>
          <p:cNvSpPr/>
          <p:nvPr/>
        </p:nvSpPr>
        <p:spPr>
          <a:xfrm>
            <a:off x="3580476" y="5863417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400" i="1" dirty="0" smtClean="0">
                <a:latin typeface="Times" pitchFamily="18" charset="0"/>
                <a:cs typeface="Times" pitchFamily="18" charset="0"/>
                <a:sym typeface="Symbol"/>
              </a:rPr>
              <a:t>X</a:t>
            </a:r>
            <a:endParaRPr lang="tr-TR" sz="2400" dirty="0"/>
          </a:p>
        </p:txBody>
      </p:sp>
      <p:sp>
        <p:nvSpPr>
          <p:cNvPr id="22" name="21 Dikdörtgen"/>
          <p:cNvSpPr/>
          <p:nvPr/>
        </p:nvSpPr>
        <p:spPr>
          <a:xfrm>
            <a:off x="8186255" y="5846829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400" i="1" dirty="0" smtClean="0">
                <a:latin typeface="Times" pitchFamily="18" charset="0"/>
                <a:cs typeface="Times" pitchFamily="18" charset="0"/>
                <a:sym typeface="Symbol"/>
              </a:rPr>
              <a:t>Z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 l="2753" t="2488" r="4577" b="4222"/>
          <a:stretch>
            <a:fillRect/>
          </a:stretch>
        </p:blipFill>
        <p:spPr>
          <a:xfrm>
            <a:off x="-14100" y="57344"/>
            <a:ext cx="9108000" cy="6763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Z</a:t>
            </a:r>
            <a:r>
              <a:rPr lang="tr-TR" b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Tablosu Kullanımı</a:t>
            </a:r>
            <a:endParaRPr lang="tr-TR" b="1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Tablodaki 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yatay bölüm 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değeri için </a:t>
            </a:r>
            <a:r>
              <a:rPr lang="tr-TR" sz="2800" u="sng" dirty="0" smtClean="0">
                <a:latin typeface="Times New Roman" pitchFamily="18" charset="0"/>
                <a:cs typeface="Times New Roman" pitchFamily="18" charset="0"/>
              </a:rPr>
              <a:t>virgülden sonraki ikinci basamağı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dikey bölüm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ise </a:t>
            </a:r>
            <a:r>
              <a:rPr lang="tr-TR" sz="2800" u="sng" dirty="0" smtClean="0">
                <a:latin typeface="Times New Roman" pitchFamily="18" charset="0"/>
                <a:cs typeface="Times New Roman" pitchFamily="18" charset="0"/>
              </a:rPr>
              <a:t>tam kısım ve  birinci ondalık kısmı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gösterir. Eldeki veriye göre ilgili satır ve sütunun kesiştiği yer aranan değerdir.</a:t>
            </a:r>
          </a:p>
          <a:p>
            <a:r>
              <a:rPr lang="tr-TR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tr-TR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tablosu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için aranan değer her zaman ilgili satır ve sütunun kesiştiği yer olmayabilir. Bu durum 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değeri  için geçerli olan eşitsizliğin durumuna göre belirlenir. 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Tablodaki bulunan değer her zaman 0 ile mevcut </a:t>
            </a:r>
            <a:r>
              <a:rPr lang="tr-TR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değeri arasında kalan alanı verir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82563" y="2779713"/>
            <a:ext cx="2892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Normal 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D</a:t>
            </a:r>
            <a:r>
              <a:rPr lang="tr-TR" b="1">
                <a:solidFill>
                  <a:schemeClr val="tx2"/>
                </a:solidFill>
              </a:rPr>
              <a:t>ağılım</a:t>
            </a:r>
            <a:endParaRPr lang="en-US" b="1">
              <a:solidFill>
                <a:schemeClr val="tx2"/>
              </a:solidFill>
            </a:endParaRPr>
          </a:p>
        </p:txBody>
      </p:sp>
      <p:grpSp>
        <p:nvGrpSpPr>
          <p:cNvPr id="14" name="13 Grup"/>
          <p:cNvGrpSpPr/>
          <p:nvPr/>
        </p:nvGrpSpPr>
        <p:grpSpPr>
          <a:xfrm>
            <a:off x="269875" y="3672734"/>
            <a:ext cx="3937000" cy="2645516"/>
            <a:chOff x="269875" y="3672734"/>
            <a:chExt cx="3937000" cy="2645516"/>
          </a:xfrm>
        </p:grpSpPr>
        <p:graphicFrame>
          <p:nvGraphicFramePr>
            <p:cNvPr id="11266" name="Object 3">
              <a:hlinkClick r:id="" action="ppaction://ole?verb=0"/>
            </p:cNvPr>
            <p:cNvGraphicFramePr>
              <a:graphicFrameLocks/>
            </p:cNvGraphicFramePr>
            <p:nvPr>
              <p:ph idx="1"/>
            </p:nvPr>
          </p:nvGraphicFramePr>
          <p:xfrm>
            <a:off x="269875" y="3773488"/>
            <a:ext cx="3937000" cy="2544762"/>
          </p:xfrm>
          <a:graphic>
            <a:graphicData uri="http://schemas.openxmlformats.org/presentationml/2006/ole">
              <p:oleObj spid="_x0000_s17410" name="VISIO" r:id="rId4" imgW="3587400" imgH="2322360" progId="">
                <p:embed/>
              </p:oleObj>
            </a:graphicData>
          </a:graphic>
        </p:graphicFrame>
        <p:sp>
          <p:nvSpPr>
            <p:cNvPr id="11" name="10 Dikdörtgen"/>
            <p:cNvSpPr/>
            <p:nvPr/>
          </p:nvSpPr>
          <p:spPr>
            <a:xfrm>
              <a:off x="1417503" y="5791409"/>
              <a:ext cx="86273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</a:rPr>
                <a:t>µ 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</a:rPr>
                <a:t>=5</a:t>
              </a:r>
              <a:endParaRPr lang="tr-TR" sz="2800" dirty="0"/>
            </a:p>
          </p:txBody>
        </p:sp>
        <p:sp>
          <p:nvSpPr>
            <p:cNvPr id="13" name="12 Dikdörtgen"/>
            <p:cNvSpPr/>
            <p:nvPr/>
          </p:nvSpPr>
          <p:spPr>
            <a:xfrm>
              <a:off x="799873" y="3672734"/>
              <a:ext cx="12240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  <a:sym typeface="Symbol"/>
                </a:rPr>
                <a:t> =10</a:t>
              </a:r>
              <a:endParaRPr lang="tr-TR" sz="2800" dirty="0"/>
            </a:p>
          </p:txBody>
        </p:sp>
        <p:sp>
          <p:nvSpPr>
            <p:cNvPr id="15" name="14 Dikdörtgen"/>
            <p:cNvSpPr/>
            <p:nvPr/>
          </p:nvSpPr>
          <p:spPr>
            <a:xfrm>
              <a:off x="3552766" y="5794142"/>
              <a:ext cx="37061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i="1" dirty="0" smtClean="0">
                  <a:latin typeface="Times" pitchFamily="18" charset="0"/>
                  <a:cs typeface="Times" pitchFamily="18" charset="0"/>
                  <a:sym typeface="Symbol"/>
                </a:rPr>
                <a:t>X</a:t>
              </a:r>
              <a:endParaRPr lang="tr-TR" sz="2400" dirty="0"/>
            </a:p>
          </p:txBody>
        </p:sp>
        <p:sp>
          <p:nvSpPr>
            <p:cNvPr id="17" name="16 Dikdörtgen"/>
            <p:cNvSpPr/>
            <p:nvPr/>
          </p:nvSpPr>
          <p:spPr>
            <a:xfrm>
              <a:off x="2627784" y="5805264"/>
              <a:ext cx="56938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dirty="0" smtClean="0">
                  <a:latin typeface="Times" pitchFamily="18" charset="0"/>
                  <a:cs typeface="Times" pitchFamily="18" charset="0"/>
                  <a:sym typeface="Symbol"/>
                </a:rPr>
                <a:t>6.2</a:t>
              </a:r>
              <a:endParaRPr lang="tr-TR" sz="2400" dirty="0"/>
            </a:p>
          </p:txBody>
        </p:sp>
      </p:grp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58750"/>
            <a:ext cx="7170738" cy="79200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 Standartlaştırma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99792" y="1700808"/>
          <a:ext cx="3529607" cy="1285875"/>
        </p:xfrm>
        <a:graphic>
          <a:graphicData uri="http://schemas.openxmlformats.org/presentationml/2006/ole">
            <p:oleObj spid="_x0000_s16387" name="方程式" r:id="rId4" imgW="1384200" imgH="355320" progId="Equation.3">
              <p:embed/>
            </p:oleObj>
          </a:graphicData>
        </a:graphic>
      </p:graphicFrame>
      <p:graphicFrame>
        <p:nvGraphicFramePr>
          <p:cNvPr id="11266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269875" y="3773488"/>
          <a:ext cx="3937000" cy="2544762"/>
        </p:xfrm>
        <a:graphic>
          <a:graphicData uri="http://schemas.openxmlformats.org/presentationml/2006/ole">
            <p:oleObj spid="_x0000_s16386" name="VISIO" r:id="rId5" imgW="3587400" imgH="2322360" progId="">
              <p:embed/>
            </p:oleObj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82563" y="2779713"/>
            <a:ext cx="2892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Normal 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D</a:t>
            </a:r>
            <a:r>
              <a:rPr lang="tr-TR" b="1">
                <a:solidFill>
                  <a:schemeClr val="tx2"/>
                </a:solidFill>
              </a:rPr>
              <a:t>ağılım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1417503" y="5791409"/>
            <a:ext cx="862737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800" i="1" dirty="0" smtClean="0">
                <a:latin typeface="Times" pitchFamily="18" charset="0"/>
                <a:cs typeface="Times" pitchFamily="18" charset="0"/>
              </a:rPr>
              <a:t>µ </a:t>
            </a:r>
            <a:r>
              <a:rPr lang="tr-TR" sz="2800" dirty="0" smtClean="0">
                <a:latin typeface="Times" pitchFamily="18" charset="0"/>
                <a:cs typeface="Times" pitchFamily="18" charset="0"/>
              </a:rPr>
              <a:t>=5</a:t>
            </a:r>
            <a:endParaRPr lang="tr-TR" sz="2800" dirty="0"/>
          </a:p>
        </p:txBody>
      </p:sp>
      <p:sp>
        <p:nvSpPr>
          <p:cNvPr id="13" name="12 Dikdörtgen"/>
          <p:cNvSpPr/>
          <p:nvPr/>
        </p:nvSpPr>
        <p:spPr>
          <a:xfrm>
            <a:off x="799873" y="3672734"/>
            <a:ext cx="122400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800" i="1" dirty="0" smtClean="0">
                <a:latin typeface="Times" pitchFamily="18" charset="0"/>
                <a:cs typeface="Times" pitchFamily="18" charset="0"/>
                <a:sym typeface="Symbol"/>
              </a:rPr>
              <a:t></a:t>
            </a:r>
            <a:r>
              <a:rPr lang="tr-TR" sz="2800" dirty="0" smtClean="0">
                <a:latin typeface="Times" pitchFamily="18" charset="0"/>
                <a:cs typeface="Times" pitchFamily="18" charset="0"/>
                <a:sym typeface="Symbol"/>
              </a:rPr>
              <a:t> =10</a:t>
            </a:r>
            <a:endParaRPr lang="tr-TR" sz="2800" dirty="0"/>
          </a:p>
        </p:txBody>
      </p:sp>
      <p:sp>
        <p:nvSpPr>
          <p:cNvPr id="15" name="14 Dikdörtgen"/>
          <p:cNvSpPr/>
          <p:nvPr/>
        </p:nvSpPr>
        <p:spPr>
          <a:xfrm>
            <a:off x="3552766" y="5794142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400" i="1" dirty="0" smtClean="0">
                <a:latin typeface="Times" pitchFamily="18" charset="0"/>
                <a:cs typeface="Times" pitchFamily="18" charset="0"/>
                <a:sym typeface="Symbol"/>
              </a:rPr>
              <a:t>X</a:t>
            </a:r>
            <a:endParaRPr lang="tr-TR" sz="2400" dirty="0"/>
          </a:p>
        </p:txBody>
      </p:sp>
      <p:sp>
        <p:nvSpPr>
          <p:cNvPr id="17" name="16 Dikdörtgen"/>
          <p:cNvSpPr/>
          <p:nvPr/>
        </p:nvSpPr>
        <p:spPr>
          <a:xfrm>
            <a:off x="2627784" y="5805264"/>
            <a:ext cx="56938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400" dirty="0" smtClean="0">
                <a:latin typeface="Times" pitchFamily="18" charset="0"/>
                <a:cs typeface="Times" pitchFamily="18" charset="0"/>
                <a:sym typeface="Symbol"/>
              </a:rPr>
              <a:t>6.2</a:t>
            </a:r>
            <a:endParaRPr lang="tr-TR" sz="2400" dirty="0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58750"/>
            <a:ext cx="7170738" cy="79200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 Standartlaştırma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99792" y="1700808"/>
          <a:ext cx="3529607" cy="1285875"/>
        </p:xfrm>
        <a:graphic>
          <a:graphicData uri="http://schemas.openxmlformats.org/presentationml/2006/ole">
            <p:oleObj spid="_x0000_s14339" name="方程式" r:id="rId4" imgW="1384200" imgH="355320" progId="Equation.3">
              <p:embed/>
            </p:oleObj>
          </a:graphicData>
        </a:graphic>
      </p:graphicFrame>
      <p:grpSp>
        <p:nvGrpSpPr>
          <p:cNvPr id="22" name="21 Grup"/>
          <p:cNvGrpSpPr/>
          <p:nvPr/>
        </p:nvGrpSpPr>
        <p:grpSpPr>
          <a:xfrm>
            <a:off x="182563" y="2779713"/>
            <a:ext cx="8731250" cy="3538537"/>
            <a:chOff x="182563" y="2779713"/>
            <a:chExt cx="8731250" cy="3538537"/>
          </a:xfrm>
        </p:grpSpPr>
        <p:graphicFrame>
          <p:nvGraphicFramePr>
            <p:cNvPr id="11266" name="Object 3">
              <a:hlinkClick r:id="" action="ppaction://ole?verb=0"/>
            </p:cNvPr>
            <p:cNvGraphicFramePr>
              <a:graphicFrameLocks/>
            </p:cNvGraphicFramePr>
            <p:nvPr>
              <p:ph idx="1"/>
            </p:nvPr>
          </p:nvGraphicFramePr>
          <p:xfrm>
            <a:off x="269875" y="3773488"/>
            <a:ext cx="3937000" cy="2544762"/>
          </p:xfrm>
          <a:graphic>
            <a:graphicData uri="http://schemas.openxmlformats.org/presentationml/2006/ole">
              <p:oleObj spid="_x0000_s14338" name="VISIO" r:id="rId5" imgW="3587400" imgH="2322360" progId="">
                <p:embed/>
              </p:oleObj>
            </a:graphicData>
          </a:graphic>
        </p:graphicFrame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182563" y="2779713"/>
              <a:ext cx="2892425" cy="819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</a:rPr>
                <a:t>Normal </a:t>
              </a:r>
              <a:br>
                <a:rPr lang="en-US" b="1">
                  <a:solidFill>
                    <a:schemeClr val="tx2"/>
                  </a:solidFill>
                </a:rPr>
              </a:br>
              <a:r>
                <a:rPr lang="en-US" b="1">
                  <a:solidFill>
                    <a:schemeClr val="tx2"/>
                  </a:solidFill>
                </a:rPr>
                <a:t>D</a:t>
              </a:r>
              <a:r>
                <a:rPr lang="tr-TR" b="1">
                  <a:solidFill>
                    <a:schemeClr val="tx2"/>
                  </a:solidFill>
                </a:rPr>
                <a:t>ağılım</a:t>
              </a:r>
              <a:endParaRPr lang="en-US" b="1">
                <a:solidFill>
                  <a:schemeClr val="tx2"/>
                </a:solidFill>
              </a:endParaRPr>
            </a:p>
          </p:txBody>
        </p:sp>
        <p:graphicFrame>
          <p:nvGraphicFramePr>
            <p:cNvPr id="11268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918075" y="3773488"/>
            <a:ext cx="3937000" cy="2544762"/>
          </p:xfrm>
          <a:graphic>
            <a:graphicData uri="http://schemas.openxmlformats.org/presentationml/2006/ole">
              <p:oleObj spid="_x0000_s14340" name="VISIO" r:id="rId6" imgW="3587400" imgH="2322360" progId="">
                <p:embed/>
              </p:oleObj>
            </a:graphicData>
          </a:graphic>
        </p:graphicFrame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2897188" y="3806825"/>
              <a:ext cx="2743200" cy="1258888"/>
              <a:chOff x="1825" y="2398"/>
              <a:chExt cx="1728" cy="793"/>
            </a:xfrm>
          </p:grpSpPr>
          <p:sp>
            <p:nvSpPr>
              <p:cNvPr id="63495" name="Freeform 7"/>
              <p:cNvSpPr>
                <a:spLocks/>
              </p:cNvSpPr>
              <p:nvPr/>
            </p:nvSpPr>
            <p:spPr bwMode="auto">
              <a:xfrm>
                <a:off x="1827" y="2432"/>
                <a:ext cx="1726" cy="759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86" y="282"/>
                  </a:cxn>
                  <a:cxn ang="0">
                    <a:pos x="151" y="227"/>
                  </a:cxn>
                  <a:cxn ang="0">
                    <a:pos x="224" y="175"/>
                  </a:cxn>
                  <a:cxn ang="0">
                    <a:pos x="304" y="134"/>
                  </a:cxn>
                  <a:cxn ang="0">
                    <a:pos x="394" y="93"/>
                  </a:cxn>
                  <a:cxn ang="0">
                    <a:pos x="502" y="57"/>
                  </a:cxn>
                  <a:cxn ang="0">
                    <a:pos x="646" y="20"/>
                  </a:cxn>
                  <a:cxn ang="0">
                    <a:pos x="778" y="6"/>
                  </a:cxn>
                  <a:cxn ang="0">
                    <a:pos x="896" y="2"/>
                  </a:cxn>
                  <a:cxn ang="0">
                    <a:pos x="1021" y="14"/>
                  </a:cxn>
                  <a:cxn ang="0">
                    <a:pos x="1132" y="36"/>
                  </a:cxn>
                  <a:cxn ang="0">
                    <a:pos x="1236" y="79"/>
                  </a:cxn>
                  <a:cxn ang="0">
                    <a:pos x="1342" y="147"/>
                  </a:cxn>
                  <a:cxn ang="0">
                    <a:pos x="1426" y="225"/>
                  </a:cxn>
                  <a:cxn ang="0">
                    <a:pos x="1472" y="277"/>
                  </a:cxn>
                  <a:cxn ang="0">
                    <a:pos x="1594" y="94"/>
                  </a:cxn>
                  <a:cxn ang="0">
                    <a:pos x="1596" y="197"/>
                  </a:cxn>
                  <a:cxn ang="0">
                    <a:pos x="1605" y="300"/>
                  </a:cxn>
                  <a:cxn ang="0">
                    <a:pos x="1624" y="398"/>
                  </a:cxn>
                  <a:cxn ang="0">
                    <a:pos x="1651" y="499"/>
                  </a:cxn>
                  <a:cxn ang="0">
                    <a:pos x="1706" y="627"/>
                  </a:cxn>
                  <a:cxn ang="0">
                    <a:pos x="1685" y="685"/>
                  </a:cxn>
                  <a:cxn ang="0">
                    <a:pos x="1601" y="667"/>
                  </a:cxn>
                  <a:cxn ang="0">
                    <a:pos x="1534" y="664"/>
                  </a:cxn>
                  <a:cxn ang="0">
                    <a:pos x="1469" y="671"/>
                  </a:cxn>
                  <a:cxn ang="0">
                    <a:pos x="1403" y="690"/>
                  </a:cxn>
                  <a:cxn ang="0">
                    <a:pos x="1330" y="723"/>
                  </a:cxn>
                  <a:cxn ang="0">
                    <a:pos x="1259" y="687"/>
                  </a:cxn>
                  <a:cxn ang="0">
                    <a:pos x="1345" y="482"/>
                  </a:cxn>
                  <a:cxn ang="0">
                    <a:pos x="1237" y="396"/>
                  </a:cxn>
                  <a:cxn ang="0">
                    <a:pos x="1131" y="328"/>
                  </a:cxn>
                  <a:cxn ang="0">
                    <a:pos x="1036" y="277"/>
                  </a:cxn>
                  <a:cxn ang="0">
                    <a:pos x="921" y="232"/>
                  </a:cxn>
                  <a:cxn ang="0">
                    <a:pos x="811" y="209"/>
                  </a:cxn>
                  <a:cxn ang="0">
                    <a:pos x="707" y="195"/>
                  </a:cxn>
                  <a:cxn ang="0">
                    <a:pos x="587" y="201"/>
                  </a:cxn>
                  <a:cxn ang="0">
                    <a:pos x="470" y="211"/>
                  </a:cxn>
                  <a:cxn ang="0">
                    <a:pos x="334" y="232"/>
                  </a:cxn>
                  <a:cxn ang="0">
                    <a:pos x="231" y="266"/>
                  </a:cxn>
                  <a:cxn ang="0">
                    <a:pos x="158" y="301"/>
                  </a:cxn>
                  <a:cxn ang="0">
                    <a:pos x="97" y="343"/>
                  </a:cxn>
                </a:cxnLst>
                <a:rect l="0" t="0" r="r" b="b"/>
                <a:pathLst>
                  <a:path w="1726" h="759">
                    <a:moveTo>
                      <a:pt x="7" y="425"/>
                    </a:moveTo>
                    <a:lnTo>
                      <a:pt x="0" y="386"/>
                    </a:lnTo>
                    <a:lnTo>
                      <a:pt x="52" y="320"/>
                    </a:lnTo>
                    <a:lnTo>
                      <a:pt x="86" y="282"/>
                    </a:lnTo>
                    <a:lnTo>
                      <a:pt x="122" y="255"/>
                    </a:lnTo>
                    <a:lnTo>
                      <a:pt x="151" y="227"/>
                    </a:lnTo>
                    <a:lnTo>
                      <a:pt x="190" y="200"/>
                    </a:lnTo>
                    <a:lnTo>
                      <a:pt x="224" y="175"/>
                    </a:lnTo>
                    <a:lnTo>
                      <a:pt x="269" y="153"/>
                    </a:lnTo>
                    <a:lnTo>
                      <a:pt x="304" y="134"/>
                    </a:lnTo>
                    <a:lnTo>
                      <a:pt x="341" y="113"/>
                    </a:lnTo>
                    <a:lnTo>
                      <a:pt x="394" y="93"/>
                    </a:lnTo>
                    <a:lnTo>
                      <a:pt x="443" y="75"/>
                    </a:lnTo>
                    <a:lnTo>
                      <a:pt x="502" y="57"/>
                    </a:lnTo>
                    <a:lnTo>
                      <a:pt x="581" y="34"/>
                    </a:lnTo>
                    <a:lnTo>
                      <a:pt x="646" y="20"/>
                    </a:lnTo>
                    <a:lnTo>
                      <a:pt x="700" y="14"/>
                    </a:lnTo>
                    <a:lnTo>
                      <a:pt x="778" y="6"/>
                    </a:lnTo>
                    <a:lnTo>
                      <a:pt x="837" y="0"/>
                    </a:lnTo>
                    <a:lnTo>
                      <a:pt x="896" y="2"/>
                    </a:lnTo>
                    <a:lnTo>
                      <a:pt x="958" y="4"/>
                    </a:lnTo>
                    <a:lnTo>
                      <a:pt x="1021" y="14"/>
                    </a:lnTo>
                    <a:lnTo>
                      <a:pt x="1076" y="22"/>
                    </a:lnTo>
                    <a:lnTo>
                      <a:pt x="1132" y="36"/>
                    </a:lnTo>
                    <a:lnTo>
                      <a:pt x="1185" y="57"/>
                    </a:lnTo>
                    <a:lnTo>
                      <a:pt x="1236" y="79"/>
                    </a:lnTo>
                    <a:lnTo>
                      <a:pt x="1290" y="108"/>
                    </a:lnTo>
                    <a:lnTo>
                      <a:pt x="1342" y="147"/>
                    </a:lnTo>
                    <a:lnTo>
                      <a:pt x="1382" y="181"/>
                    </a:lnTo>
                    <a:lnTo>
                      <a:pt x="1426" y="225"/>
                    </a:lnTo>
                    <a:lnTo>
                      <a:pt x="1457" y="258"/>
                    </a:lnTo>
                    <a:lnTo>
                      <a:pt x="1472" y="277"/>
                    </a:lnTo>
                    <a:lnTo>
                      <a:pt x="1582" y="46"/>
                    </a:lnTo>
                    <a:lnTo>
                      <a:pt x="1594" y="94"/>
                    </a:lnTo>
                    <a:lnTo>
                      <a:pt x="1594" y="147"/>
                    </a:lnTo>
                    <a:lnTo>
                      <a:pt x="1596" y="197"/>
                    </a:lnTo>
                    <a:lnTo>
                      <a:pt x="1600" y="247"/>
                    </a:lnTo>
                    <a:lnTo>
                      <a:pt x="1605" y="300"/>
                    </a:lnTo>
                    <a:lnTo>
                      <a:pt x="1615" y="354"/>
                    </a:lnTo>
                    <a:lnTo>
                      <a:pt x="1624" y="398"/>
                    </a:lnTo>
                    <a:lnTo>
                      <a:pt x="1637" y="450"/>
                    </a:lnTo>
                    <a:lnTo>
                      <a:pt x="1651" y="499"/>
                    </a:lnTo>
                    <a:lnTo>
                      <a:pt x="1671" y="561"/>
                    </a:lnTo>
                    <a:lnTo>
                      <a:pt x="1706" y="627"/>
                    </a:lnTo>
                    <a:lnTo>
                      <a:pt x="1725" y="698"/>
                    </a:lnTo>
                    <a:lnTo>
                      <a:pt x="1685" y="685"/>
                    </a:lnTo>
                    <a:lnTo>
                      <a:pt x="1646" y="676"/>
                    </a:lnTo>
                    <a:lnTo>
                      <a:pt x="1601" y="667"/>
                    </a:lnTo>
                    <a:lnTo>
                      <a:pt x="1559" y="663"/>
                    </a:lnTo>
                    <a:lnTo>
                      <a:pt x="1534" y="664"/>
                    </a:lnTo>
                    <a:lnTo>
                      <a:pt x="1507" y="666"/>
                    </a:lnTo>
                    <a:lnTo>
                      <a:pt x="1469" y="671"/>
                    </a:lnTo>
                    <a:lnTo>
                      <a:pt x="1434" y="681"/>
                    </a:lnTo>
                    <a:lnTo>
                      <a:pt x="1403" y="690"/>
                    </a:lnTo>
                    <a:lnTo>
                      <a:pt x="1367" y="707"/>
                    </a:lnTo>
                    <a:lnTo>
                      <a:pt x="1330" y="723"/>
                    </a:lnTo>
                    <a:lnTo>
                      <a:pt x="1277" y="758"/>
                    </a:lnTo>
                    <a:lnTo>
                      <a:pt x="1259" y="687"/>
                    </a:lnTo>
                    <a:lnTo>
                      <a:pt x="1362" y="500"/>
                    </a:lnTo>
                    <a:lnTo>
                      <a:pt x="1345" y="482"/>
                    </a:lnTo>
                    <a:lnTo>
                      <a:pt x="1286" y="434"/>
                    </a:lnTo>
                    <a:lnTo>
                      <a:pt x="1237" y="396"/>
                    </a:lnTo>
                    <a:lnTo>
                      <a:pt x="1172" y="350"/>
                    </a:lnTo>
                    <a:lnTo>
                      <a:pt x="1131" y="328"/>
                    </a:lnTo>
                    <a:lnTo>
                      <a:pt x="1092" y="305"/>
                    </a:lnTo>
                    <a:lnTo>
                      <a:pt x="1036" y="277"/>
                    </a:lnTo>
                    <a:lnTo>
                      <a:pt x="982" y="251"/>
                    </a:lnTo>
                    <a:lnTo>
                      <a:pt x="921" y="232"/>
                    </a:lnTo>
                    <a:lnTo>
                      <a:pt x="868" y="219"/>
                    </a:lnTo>
                    <a:lnTo>
                      <a:pt x="811" y="209"/>
                    </a:lnTo>
                    <a:lnTo>
                      <a:pt x="753" y="197"/>
                    </a:lnTo>
                    <a:lnTo>
                      <a:pt x="707" y="195"/>
                    </a:lnTo>
                    <a:lnTo>
                      <a:pt x="647" y="196"/>
                    </a:lnTo>
                    <a:lnTo>
                      <a:pt x="587" y="201"/>
                    </a:lnTo>
                    <a:lnTo>
                      <a:pt x="531" y="204"/>
                    </a:lnTo>
                    <a:lnTo>
                      <a:pt x="470" y="211"/>
                    </a:lnTo>
                    <a:lnTo>
                      <a:pt x="401" y="222"/>
                    </a:lnTo>
                    <a:lnTo>
                      <a:pt x="334" y="232"/>
                    </a:lnTo>
                    <a:lnTo>
                      <a:pt x="273" y="254"/>
                    </a:lnTo>
                    <a:lnTo>
                      <a:pt x="231" y="266"/>
                    </a:lnTo>
                    <a:lnTo>
                      <a:pt x="189" y="284"/>
                    </a:lnTo>
                    <a:lnTo>
                      <a:pt x="158" y="301"/>
                    </a:lnTo>
                    <a:lnTo>
                      <a:pt x="126" y="322"/>
                    </a:lnTo>
                    <a:lnTo>
                      <a:pt x="97" y="343"/>
                    </a:lnTo>
                    <a:lnTo>
                      <a:pt x="7" y="425"/>
                    </a:lnTo>
                  </a:path>
                </a:pathLst>
              </a:custGeom>
              <a:solidFill>
                <a:schemeClr val="folHlink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tr-TR">
                  <a:latin typeface="Arial" charset="0"/>
                </a:endParaRPr>
              </a:p>
            </p:txBody>
          </p:sp>
          <p:sp>
            <p:nvSpPr>
              <p:cNvPr id="63496" name="Freeform 8"/>
              <p:cNvSpPr>
                <a:spLocks/>
              </p:cNvSpPr>
              <p:nvPr/>
            </p:nvSpPr>
            <p:spPr bwMode="auto">
              <a:xfrm>
                <a:off x="1825" y="2398"/>
                <a:ext cx="1708" cy="718"/>
              </a:xfrm>
              <a:custGeom>
                <a:avLst/>
                <a:gdLst/>
                <a:ahLst/>
                <a:cxnLst>
                  <a:cxn ang="0">
                    <a:pos x="57" y="326"/>
                  </a:cxn>
                  <a:cxn ang="0">
                    <a:pos x="117" y="264"/>
                  </a:cxn>
                  <a:cxn ang="0">
                    <a:pos x="183" y="210"/>
                  </a:cxn>
                  <a:cxn ang="0">
                    <a:pos x="263" y="156"/>
                  </a:cxn>
                  <a:cxn ang="0">
                    <a:pos x="336" y="117"/>
                  </a:cxn>
                  <a:cxn ang="0">
                    <a:pos x="438" y="79"/>
                  </a:cxn>
                  <a:cxn ang="0">
                    <a:pos x="575" y="37"/>
                  </a:cxn>
                  <a:cxn ang="0">
                    <a:pos x="694" y="16"/>
                  </a:cxn>
                  <a:cxn ang="0">
                    <a:pos x="831" y="0"/>
                  </a:cxn>
                  <a:cxn ang="0">
                    <a:pos x="951" y="2"/>
                  </a:cxn>
                  <a:cxn ang="0">
                    <a:pos x="1069" y="17"/>
                  </a:cxn>
                  <a:cxn ang="0">
                    <a:pos x="1176" y="49"/>
                  </a:cxn>
                  <a:cxn ang="0">
                    <a:pos x="1280" y="96"/>
                  </a:cxn>
                  <a:cxn ang="0">
                    <a:pos x="1371" y="164"/>
                  </a:cxn>
                  <a:cxn ang="0">
                    <a:pos x="1445" y="236"/>
                  </a:cxn>
                  <a:cxn ang="0">
                    <a:pos x="1583" y="78"/>
                  </a:cxn>
                  <a:cxn ang="0">
                    <a:pos x="1583" y="176"/>
                  </a:cxn>
                  <a:cxn ang="0">
                    <a:pos x="1592" y="274"/>
                  </a:cxn>
                  <a:cxn ang="0">
                    <a:pos x="1609" y="368"/>
                  </a:cxn>
                  <a:cxn ang="0">
                    <a:pos x="1635" y="464"/>
                  </a:cxn>
                  <a:cxn ang="0">
                    <a:pos x="1674" y="576"/>
                  </a:cxn>
                  <a:cxn ang="0">
                    <a:pos x="1707" y="656"/>
                  </a:cxn>
                  <a:cxn ang="0">
                    <a:pos x="1628" y="634"/>
                  </a:cxn>
                  <a:cxn ang="0">
                    <a:pos x="1542" y="623"/>
                  </a:cxn>
                  <a:cxn ang="0">
                    <a:pos x="1491" y="626"/>
                  </a:cxn>
                  <a:cxn ang="0">
                    <a:pos x="1417" y="641"/>
                  </a:cxn>
                  <a:cxn ang="0">
                    <a:pos x="1350" y="668"/>
                  </a:cxn>
                  <a:cxn ang="0">
                    <a:pos x="1260" y="717"/>
                  </a:cxn>
                  <a:cxn ang="0">
                    <a:pos x="1332" y="453"/>
                  </a:cxn>
                  <a:cxn ang="0">
                    <a:pos x="1224" y="372"/>
                  </a:cxn>
                  <a:cxn ang="0">
                    <a:pos x="1119" y="308"/>
                  </a:cxn>
                  <a:cxn ang="0">
                    <a:pos x="1026" y="261"/>
                  </a:cxn>
                  <a:cxn ang="0">
                    <a:pos x="911" y="220"/>
                  </a:cxn>
                  <a:cxn ang="0">
                    <a:pos x="802" y="200"/>
                  </a:cxn>
                  <a:cxn ang="0">
                    <a:pos x="699" y="189"/>
                  </a:cxn>
                  <a:cxn ang="0">
                    <a:pos x="579" y="196"/>
                  </a:cxn>
                  <a:cxn ang="0">
                    <a:pos x="462" y="208"/>
                  </a:cxn>
                  <a:cxn ang="0">
                    <a:pos x="327" y="230"/>
                  </a:cxn>
                  <a:cxn ang="0">
                    <a:pos x="224" y="263"/>
                  </a:cxn>
                  <a:cxn ang="0">
                    <a:pos x="148" y="299"/>
                  </a:cxn>
                  <a:cxn ang="0">
                    <a:pos x="91" y="340"/>
                  </a:cxn>
                </a:cxnLst>
                <a:rect l="0" t="0" r="r" b="b"/>
                <a:pathLst>
                  <a:path w="1708" h="718">
                    <a:moveTo>
                      <a:pt x="0" y="421"/>
                    </a:moveTo>
                    <a:lnTo>
                      <a:pt x="57" y="326"/>
                    </a:lnTo>
                    <a:lnTo>
                      <a:pt x="84" y="296"/>
                    </a:lnTo>
                    <a:lnTo>
                      <a:pt x="117" y="264"/>
                    </a:lnTo>
                    <a:lnTo>
                      <a:pt x="146" y="239"/>
                    </a:lnTo>
                    <a:lnTo>
                      <a:pt x="183" y="210"/>
                    </a:lnTo>
                    <a:lnTo>
                      <a:pt x="219" y="183"/>
                    </a:lnTo>
                    <a:lnTo>
                      <a:pt x="263" y="156"/>
                    </a:lnTo>
                    <a:lnTo>
                      <a:pt x="299" y="137"/>
                    </a:lnTo>
                    <a:lnTo>
                      <a:pt x="336" y="117"/>
                    </a:lnTo>
                    <a:lnTo>
                      <a:pt x="388" y="95"/>
                    </a:lnTo>
                    <a:lnTo>
                      <a:pt x="438" y="79"/>
                    </a:lnTo>
                    <a:lnTo>
                      <a:pt x="496" y="61"/>
                    </a:lnTo>
                    <a:lnTo>
                      <a:pt x="575" y="37"/>
                    </a:lnTo>
                    <a:lnTo>
                      <a:pt x="640" y="23"/>
                    </a:lnTo>
                    <a:lnTo>
                      <a:pt x="694" y="16"/>
                    </a:lnTo>
                    <a:lnTo>
                      <a:pt x="771" y="6"/>
                    </a:lnTo>
                    <a:lnTo>
                      <a:pt x="831" y="0"/>
                    </a:lnTo>
                    <a:lnTo>
                      <a:pt x="889" y="1"/>
                    </a:lnTo>
                    <a:lnTo>
                      <a:pt x="951" y="2"/>
                    </a:lnTo>
                    <a:lnTo>
                      <a:pt x="1013" y="10"/>
                    </a:lnTo>
                    <a:lnTo>
                      <a:pt x="1069" y="17"/>
                    </a:lnTo>
                    <a:lnTo>
                      <a:pt x="1124" y="30"/>
                    </a:lnTo>
                    <a:lnTo>
                      <a:pt x="1176" y="49"/>
                    </a:lnTo>
                    <a:lnTo>
                      <a:pt x="1228" y="69"/>
                    </a:lnTo>
                    <a:lnTo>
                      <a:pt x="1280" y="96"/>
                    </a:lnTo>
                    <a:lnTo>
                      <a:pt x="1332" y="132"/>
                    </a:lnTo>
                    <a:lnTo>
                      <a:pt x="1371" y="164"/>
                    </a:lnTo>
                    <a:lnTo>
                      <a:pt x="1414" y="205"/>
                    </a:lnTo>
                    <a:lnTo>
                      <a:pt x="1445" y="236"/>
                    </a:lnTo>
                    <a:lnTo>
                      <a:pt x="1488" y="281"/>
                    </a:lnTo>
                    <a:lnTo>
                      <a:pt x="1583" y="78"/>
                    </a:lnTo>
                    <a:lnTo>
                      <a:pt x="1582" y="129"/>
                    </a:lnTo>
                    <a:lnTo>
                      <a:pt x="1583" y="176"/>
                    </a:lnTo>
                    <a:lnTo>
                      <a:pt x="1587" y="224"/>
                    </a:lnTo>
                    <a:lnTo>
                      <a:pt x="1592" y="274"/>
                    </a:lnTo>
                    <a:lnTo>
                      <a:pt x="1601" y="326"/>
                    </a:lnTo>
                    <a:lnTo>
                      <a:pt x="1609" y="368"/>
                    </a:lnTo>
                    <a:lnTo>
                      <a:pt x="1622" y="417"/>
                    </a:lnTo>
                    <a:lnTo>
                      <a:pt x="1635" y="464"/>
                    </a:lnTo>
                    <a:lnTo>
                      <a:pt x="1655" y="523"/>
                    </a:lnTo>
                    <a:lnTo>
                      <a:pt x="1674" y="576"/>
                    </a:lnTo>
                    <a:lnTo>
                      <a:pt x="1689" y="611"/>
                    </a:lnTo>
                    <a:lnTo>
                      <a:pt x="1707" y="656"/>
                    </a:lnTo>
                    <a:lnTo>
                      <a:pt x="1668" y="643"/>
                    </a:lnTo>
                    <a:lnTo>
                      <a:pt x="1628" y="634"/>
                    </a:lnTo>
                    <a:lnTo>
                      <a:pt x="1583" y="626"/>
                    </a:lnTo>
                    <a:lnTo>
                      <a:pt x="1542" y="623"/>
                    </a:lnTo>
                    <a:lnTo>
                      <a:pt x="1516" y="623"/>
                    </a:lnTo>
                    <a:lnTo>
                      <a:pt x="1491" y="626"/>
                    </a:lnTo>
                    <a:lnTo>
                      <a:pt x="1452" y="632"/>
                    </a:lnTo>
                    <a:lnTo>
                      <a:pt x="1417" y="641"/>
                    </a:lnTo>
                    <a:lnTo>
                      <a:pt x="1386" y="650"/>
                    </a:lnTo>
                    <a:lnTo>
                      <a:pt x="1350" y="668"/>
                    </a:lnTo>
                    <a:lnTo>
                      <a:pt x="1313" y="684"/>
                    </a:lnTo>
                    <a:lnTo>
                      <a:pt x="1260" y="717"/>
                    </a:lnTo>
                    <a:lnTo>
                      <a:pt x="1381" y="493"/>
                    </a:lnTo>
                    <a:lnTo>
                      <a:pt x="1332" y="453"/>
                    </a:lnTo>
                    <a:lnTo>
                      <a:pt x="1274" y="408"/>
                    </a:lnTo>
                    <a:lnTo>
                      <a:pt x="1224" y="372"/>
                    </a:lnTo>
                    <a:lnTo>
                      <a:pt x="1160" y="330"/>
                    </a:lnTo>
                    <a:lnTo>
                      <a:pt x="1119" y="308"/>
                    </a:lnTo>
                    <a:lnTo>
                      <a:pt x="1081" y="287"/>
                    </a:lnTo>
                    <a:lnTo>
                      <a:pt x="1026" y="261"/>
                    </a:lnTo>
                    <a:lnTo>
                      <a:pt x="972" y="238"/>
                    </a:lnTo>
                    <a:lnTo>
                      <a:pt x="911" y="220"/>
                    </a:lnTo>
                    <a:lnTo>
                      <a:pt x="859" y="209"/>
                    </a:lnTo>
                    <a:lnTo>
                      <a:pt x="802" y="200"/>
                    </a:lnTo>
                    <a:lnTo>
                      <a:pt x="744" y="190"/>
                    </a:lnTo>
                    <a:lnTo>
                      <a:pt x="699" y="189"/>
                    </a:lnTo>
                    <a:lnTo>
                      <a:pt x="640" y="191"/>
                    </a:lnTo>
                    <a:lnTo>
                      <a:pt x="579" y="196"/>
                    </a:lnTo>
                    <a:lnTo>
                      <a:pt x="523" y="200"/>
                    </a:lnTo>
                    <a:lnTo>
                      <a:pt x="462" y="208"/>
                    </a:lnTo>
                    <a:lnTo>
                      <a:pt x="393" y="218"/>
                    </a:lnTo>
                    <a:lnTo>
                      <a:pt x="327" y="230"/>
                    </a:lnTo>
                    <a:lnTo>
                      <a:pt x="267" y="252"/>
                    </a:lnTo>
                    <a:lnTo>
                      <a:pt x="224" y="263"/>
                    </a:lnTo>
                    <a:lnTo>
                      <a:pt x="182" y="281"/>
                    </a:lnTo>
                    <a:lnTo>
                      <a:pt x="148" y="299"/>
                    </a:lnTo>
                    <a:lnTo>
                      <a:pt x="117" y="317"/>
                    </a:lnTo>
                    <a:lnTo>
                      <a:pt x="91" y="340"/>
                    </a:lnTo>
                    <a:lnTo>
                      <a:pt x="0" y="421"/>
                    </a:lnTo>
                  </a:path>
                </a:pathLst>
              </a:custGeom>
              <a:solidFill>
                <a:schemeClr val="folHlink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tr-TR">
                  <a:latin typeface="Arial" charset="0"/>
                </a:endParaRPr>
              </a:p>
            </p:txBody>
          </p:sp>
        </p:grp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5868988" y="2779713"/>
              <a:ext cx="304482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 err="1">
                  <a:solidFill>
                    <a:schemeClr val="tx2"/>
                  </a:solidFill>
                </a:rPr>
                <a:t>Standar</a:t>
              </a:r>
              <a:r>
                <a:rPr lang="tr-TR" b="1" dirty="0" smtClean="0">
                  <a:solidFill>
                    <a:schemeClr val="tx2"/>
                  </a:solidFill>
                </a:rPr>
                <a:t>t </a:t>
              </a:r>
              <a:r>
                <a:rPr lang="en-US" b="1" dirty="0" smtClean="0">
                  <a:solidFill>
                    <a:schemeClr val="tx2"/>
                  </a:solidFill>
                </a:rPr>
                <a:t>Normal </a:t>
              </a:r>
              <a:r>
                <a:rPr lang="en-US" b="1" dirty="0">
                  <a:solidFill>
                    <a:schemeClr val="tx2"/>
                  </a:solidFill>
                </a:rPr>
                <a:t>D</a:t>
              </a:r>
              <a:r>
                <a:rPr lang="tr-TR" b="1" dirty="0">
                  <a:solidFill>
                    <a:schemeClr val="tx2"/>
                  </a:solidFill>
                </a:rPr>
                <a:t>ağılım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10 Dikdörtgen"/>
            <p:cNvSpPr/>
            <p:nvPr/>
          </p:nvSpPr>
          <p:spPr>
            <a:xfrm>
              <a:off x="1417503" y="5791409"/>
              <a:ext cx="86273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</a:rPr>
                <a:t>µ 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</a:rPr>
                <a:t>=5</a:t>
              </a:r>
              <a:endParaRPr lang="tr-TR" sz="2800" dirty="0"/>
            </a:p>
          </p:txBody>
        </p:sp>
        <p:sp>
          <p:nvSpPr>
            <p:cNvPr id="13" name="12 Dikdörtgen"/>
            <p:cNvSpPr/>
            <p:nvPr/>
          </p:nvSpPr>
          <p:spPr>
            <a:xfrm>
              <a:off x="799873" y="3672734"/>
              <a:ext cx="12240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  <a:sym typeface="Symbol"/>
                </a:rPr>
                <a:t> =10</a:t>
              </a:r>
              <a:endParaRPr lang="tr-TR" sz="2800" dirty="0"/>
            </a:p>
          </p:txBody>
        </p:sp>
        <p:sp>
          <p:nvSpPr>
            <p:cNvPr id="15" name="14 Dikdörtgen"/>
            <p:cNvSpPr/>
            <p:nvPr/>
          </p:nvSpPr>
          <p:spPr>
            <a:xfrm>
              <a:off x="3552766" y="5794142"/>
              <a:ext cx="37061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i="1" dirty="0" smtClean="0">
                  <a:latin typeface="Times" pitchFamily="18" charset="0"/>
                  <a:cs typeface="Times" pitchFamily="18" charset="0"/>
                  <a:sym typeface="Symbol"/>
                </a:rPr>
                <a:t>X</a:t>
              </a:r>
              <a:endParaRPr lang="tr-TR" sz="2400" dirty="0"/>
            </a:p>
          </p:txBody>
        </p:sp>
        <p:sp>
          <p:nvSpPr>
            <p:cNvPr id="17" name="16 Dikdörtgen"/>
            <p:cNvSpPr/>
            <p:nvPr/>
          </p:nvSpPr>
          <p:spPr>
            <a:xfrm>
              <a:off x="2627784" y="5805264"/>
              <a:ext cx="56938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dirty="0" smtClean="0">
                  <a:latin typeface="Times" pitchFamily="18" charset="0"/>
                  <a:cs typeface="Times" pitchFamily="18" charset="0"/>
                  <a:sym typeface="Symbol"/>
                </a:rPr>
                <a:t>6.2</a:t>
              </a:r>
              <a:endParaRPr lang="tr-TR" sz="2400" dirty="0"/>
            </a:p>
          </p:txBody>
        </p:sp>
        <p:sp>
          <p:nvSpPr>
            <p:cNvPr id="18" name="17 Dikdörtgen"/>
            <p:cNvSpPr/>
            <p:nvPr/>
          </p:nvSpPr>
          <p:spPr>
            <a:xfrm>
              <a:off x="6043151" y="5763699"/>
              <a:ext cx="86273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</a:rPr>
                <a:t>µ 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</a:rPr>
                <a:t>=0</a:t>
              </a:r>
              <a:endParaRPr lang="tr-TR" sz="2800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7396899" y="3689322"/>
              <a:ext cx="10080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  <a:sym typeface="Symbol"/>
                </a:rPr>
                <a:t> =1</a:t>
              </a:r>
              <a:endParaRPr lang="tr-TR" sz="2800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8178414" y="5766432"/>
              <a:ext cx="3561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i="1" dirty="0" smtClean="0">
                  <a:latin typeface="Times" pitchFamily="18" charset="0"/>
                  <a:cs typeface="Times" pitchFamily="18" charset="0"/>
                  <a:sym typeface="Symbol"/>
                </a:rPr>
                <a:t>Z</a:t>
              </a:r>
              <a:endParaRPr lang="tr-TR" sz="2400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7253432" y="5791409"/>
              <a:ext cx="7232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dirty="0" smtClean="0">
                  <a:latin typeface="Times" pitchFamily="18" charset="0"/>
                  <a:cs typeface="Times" pitchFamily="18" charset="0"/>
                  <a:sym typeface="Symbol"/>
                </a:rPr>
                <a:t>0.12</a:t>
              </a:r>
              <a:endParaRPr lang="tr-TR" sz="2400" dirty="0"/>
            </a:p>
          </p:txBody>
        </p:sp>
      </p:grp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58750"/>
            <a:ext cx="7170738" cy="79200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 Standartlaştırma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1025">
            <a:hlinkClick r:id="" action="ppaction://ole?verb=0"/>
          </p:cNvPr>
          <p:cNvGraphicFramePr>
            <a:graphicFrameLocks/>
          </p:cNvGraphicFramePr>
          <p:nvPr>
            <p:ph sz="half" idx="1"/>
          </p:nvPr>
        </p:nvGraphicFramePr>
        <p:xfrm>
          <a:off x="347663" y="2736850"/>
          <a:ext cx="3411537" cy="3446463"/>
        </p:xfrm>
        <a:graphic>
          <a:graphicData uri="http://schemas.openxmlformats.org/presentationml/2006/ole">
            <p:oleObj spid="_x0000_s15363" name="Document" r:id="rId4" imgW="3800160" imgH="3840120" progId="Word.Document.8">
              <p:embed/>
            </p:oleObj>
          </a:graphicData>
        </a:graphic>
      </p:graphicFrame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7740352" y="3933056"/>
            <a:ext cx="12160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.0478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52800" y="2997200"/>
            <a:ext cx="3187700" cy="1220788"/>
            <a:chOff x="2112" y="1888"/>
            <a:chExt cx="2008" cy="769"/>
          </a:xfrm>
        </p:grpSpPr>
        <p:sp>
          <p:nvSpPr>
            <p:cNvPr id="12304" name="Freeform 6"/>
            <p:cNvSpPr>
              <a:spLocks/>
            </p:cNvSpPr>
            <p:nvPr/>
          </p:nvSpPr>
          <p:spPr bwMode="auto">
            <a:xfrm>
              <a:off x="2115" y="1890"/>
              <a:ext cx="2005" cy="767"/>
            </a:xfrm>
            <a:custGeom>
              <a:avLst/>
              <a:gdLst>
                <a:gd name="T0" fmla="*/ 0 w 2005"/>
                <a:gd name="T1" fmla="*/ 666 h 767"/>
                <a:gd name="T2" fmla="*/ 84 w 2005"/>
                <a:gd name="T3" fmla="*/ 545 h 767"/>
                <a:gd name="T4" fmla="*/ 150 w 2005"/>
                <a:gd name="T5" fmla="*/ 477 h 767"/>
                <a:gd name="T6" fmla="*/ 226 w 2005"/>
                <a:gd name="T7" fmla="*/ 410 h 767"/>
                <a:gd name="T8" fmla="*/ 312 w 2005"/>
                <a:gd name="T9" fmla="*/ 353 h 767"/>
                <a:gd name="T10" fmla="*/ 408 w 2005"/>
                <a:gd name="T11" fmla="*/ 293 h 767"/>
                <a:gd name="T12" fmla="*/ 526 w 2005"/>
                <a:gd name="T13" fmla="*/ 236 h 767"/>
                <a:gd name="T14" fmla="*/ 686 w 2005"/>
                <a:gd name="T15" fmla="*/ 169 h 767"/>
                <a:gd name="T16" fmla="*/ 833 w 2005"/>
                <a:gd name="T17" fmla="*/ 127 h 767"/>
                <a:gd name="T18" fmla="*/ 967 w 2005"/>
                <a:gd name="T19" fmla="*/ 99 h 767"/>
                <a:gd name="T20" fmla="*/ 1111 w 2005"/>
                <a:gd name="T21" fmla="*/ 85 h 767"/>
                <a:gd name="T22" fmla="*/ 1240 w 2005"/>
                <a:gd name="T23" fmla="*/ 84 h 767"/>
                <a:gd name="T24" fmla="*/ 1365 w 2005"/>
                <a:gd name="T25" fmla="*/ 104 h 767"/>
                <a:gd name="T26" fmla="*/ 1493 w 2005"/>
                <a:gd name="T27" fmla="*/ 150 h 767"/>
                <a:gd name="T28" fmla="*/ 1601 w 2005"/>
                <a:gd name="T29" fmla="*/ 209 h 767"/>
                <a:gd name="T30" fmla="*/ 1659 w 2005"/>
                <a:gd name="T31" fmla="*/ 251 h 767"/>
                <a:gd name="T32" fmla="*/ 1773 w 2005"/>
                <a:gd name="T33" fmla="*/ 44 h 767"/>
                <a:gd name="T34" fmla="*/ 1789 w 2005"/>
                <a:gd name="T35" fmla="*/ 146 h 767"/>
                <a:gd name="T36" fmla="*/ 1813 w 2005"/>
                <a:gd name="T37" fmla="*/ 246 h 767"/>
                <a:gd name="T38" fmla="*/ 1848 w 2005"/>
                <a:gd name="T39" fmla="*/ 339 h 767"/>
                <a:gd name="T40" fmla="*/ 1892 w 2005"/>
                <a:gd name="T41" fmla="*/ 432 h 767"/>
                <a:gd name="T42" fmla="*/ 1972 w 2005"/>
                <a:gd name="T43" fmla="*/ 548 h 767"/>
                <a:gd name="T44" fmla="*/ 1957 w 2005"/>
                <a:gd name="T45" fmla="*/ 609 h 767"/>
                <a:gd name="T46" fmla="*/ 1858 w 2005"/>
                <a:gd name="T47" fmla="*/ 609 h 767"/>
                <a:gd name="T48" fmla="*/ 1781 w 2005"/>
                <a:gd name="T49" fmla="*/ 620 h 767"/>
                <a:gd name="T50" fmla="*/ 1708 w 2005"/>
                <a:gd name="T51" fmla="*/ 640 h 767"/>
                <a:gd name="T52" fmla="*/ 1635 w 2005"/>
                <a:gd name="T53" fmla="*/ 673 h 767"/>
                <a:gd name="T54" fmla="*/ 1557 w 2005"/>
                <a:gd name="T55" fmla="*/ 721 h 767"/>
                <a:gd name="T56" fmla="*/ 1471 w 2005"/>
                <a:gd name="T57" fmla="*/ 700 h 767"/>
                <a:gd name="T58" fmla="*/ 1543 w 2005"/>
                <a:gd name="T59" fmla="*/ 480 h 767"/>
                <a:gd name="T60" fmla="*/ 1408 w 2005"/>
                <a:gd name="T61" fmla="*/ 417 h 767"/>
                <a:gd name="T62" fmla="*/ 1279 w 2005"/>
                <a:gd name="T63" fmla="*/ 372 h 767"/>
                <a:gd name="T64" fmla="*/ 1163 w 2005"/>
                <a:gd name="T65" fmla="*/ 342 h 767"/>
                <a:gd name="T66" fmla="*/ 1026 w 2005"/>
                <a:gd name="T67" fmla="*/ 322 h 767"/>
                <a:gd name="T68" fmla="*/ 898 w 2005"/>
                <a:gd name="T69" fmla="*/ 321 h 767"/>
                <a:gd name="T70" fmla="*/ 779 w 2005"/>
                <a:gd name="T71" fmla="*/ 329 h 767"/>
                <a:gd name="T72" fmla="*/ 642 w 2005"/>
                <a:gd name="T73" fmla="*/ 360 h 767"/>
                <a:gd name="T74" fmla="*/ 509 w 2005"/>
                <a:gd name="T75" fmla="*/ 395 h 767"/>
                <a:gd name="T76" fmla="*/ 359 w 2005"/>
                <a:gd name="T77" fmla="*/ 444 h 767"/>
                <a:gd name="T78" fmla="*/ 246 w 2005"/>
                <a:gd name="T79" fmla="*/ 498 h 767"/>
                <a:gd name="T80" fmla="*/ 168 w 2005"/>
                <a:gd name="T81" fmla="*/ 549 h 767"/>
                <a:gd name="T82" fmla="*/ 105 w 2005"/>
                <a:gd name="T83" fmla="*/ 602 h 7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5"/>
                <a:gd name="T127" fmla="*/ 0 h 767"/>
                <a:gd name="T128" fmla="*/ 2005 w 2005"/>
                <a:gd name="T129" fmla="*/ 767 h 7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5" h="767">
                  <a:moveTo>
                    <a:pt x="14" y="702"/>
                  </a:moveTo>
                  <a:lnTo>
                    <a:pt x="0" y="666"/>
                  </a:lnTo>
                  <a:lnTo>
                    <a:pt x="50" y="590"/>
                  </a:lnTo>
                  <a:lnTo>
                    <a:pt x="84" y="545"/>
                  </a:lnTo>
                  <a:lnTo>
                    <a:pt x="121" y="510"/>
                  </a:lnTo>
                  <a:lnTo>
                    <a:pt x="150" y="477"/>
                  </a:lnTo>
                  <a:lnTo>
                    <a:pt x="191" y="442"/>
                  </a:lnTo>
                  <a:lnTo>
                    <a:pt x="226" y="410"/>
                  </a:lnTo>
                  <a:lnTo>
                    <a:pt x="275" y="379"/>
                  </a:lnTo>
                  <a:lnTo>
                    <a:pt x="312" y="353"/>
                  </a:lnTo>
                  <a:lnTo>
                    <a:pt x="351" y="324"/>
                  </a:lnTo>
                  <a:lnTo>
                    <a:pt x="408" y="293"/>
                  </a:lnTo>
                  <a:lnTo>
                    <a:pt x="461" y="266"/>
                  </a:lnTo>
                  <a:lnTo>
                    <a:pt x="526" y="236"/>
                  </a:lnTo>
                  <a:lnTo>
                    <a:pt x="614" y="196"/>
                  </a:lnTo>
                  <a:lnTo>
                    <a:pt x="686" y="169"/>
                  </a:lnTo>
                  <a:lnTo>
                    <a:pt x="746" y="152"/>
                  </a:lnTo>
                  <a:lnTo>
                    <a:pt x="833" y="127"/>
                  </a:lnTo>
                  <a:lnTo>
                    <a:pt x="899" y="109"/>
                  </a:lnTo>
                  <a:lnTo>
                    <a:pt x="967" y="99"/>
                  </a:lnTo>
                  <a:lnTo>
                    <a:pt x="1038" y="88"/>
                  </a:lnTo>
                  <a:lnTo>
                    <a:pt x="1111" y="85"/>
                  </a:lnTo>
                  <a:lnTo>
                    <a:pt x="1174" y="81"/>
                  </a:lnTo>
                  <a:lnTo>
                    <a:pt x="1240" y="84"/>
                  </a:lnTo>
                  <a:lnTo>
                    <a:pt x="1303" y="93"/>
                  </a:lnTo>
                  <a:lnTo>
                    <a:pt x="1365" y="104"/>
                  </a:lnTo>
                  <a:lnTo>
                    <a:pt x="1429" y="122"/>
                  </a:lnTo>
                  <a:lnTo>
                    <a:pt x="1493" y="150"/>
                  </a:lnTo>
                  <a:lnTo>
                    <a:pt x="1544" y="174"/>
                  </a:lnTo>
                  <a:lnTo>
                    <a:pt x="1601" y="209"/>
                  </a:lnTo>
                  <a:lnTo>
                    <a:pt x="1640" y="235"/>
                  </a:lnTo>
                  <a:lnTo>
                    <a:pt x="1659" y="251"/>
                  </a:lnTo>
                  <a:lnTo>
                    <a:pt x="1753" y="0"/>
                  </a:lnTo>
                  <a:lnTo>
                    <a:pt x="1773" y="44"/>
                  </a:lnTo>
                  <a:lnTo>
                    <a:pt x="1780" y="97"/>
                  </a:lnTo>
                  <a:lnTo>
                    <a:pt x="1789" y="146"/>
                  </a:lnTo>
                  <a:lnTo>
                    <a:pt x="1800" y="194"/>
                  </a:lnTo>
                  <a:lnTo>
                    <a:pt x="1813" y="246"/>
                  </a:lnTo>
                  <a:lnTo>
                    <a:pt x="1833" y="297"/>
                  </a:lnTo>
                  <a:lnTo>
                    <a:pt x="1848" y="339"/>
                  </a:lnTo>
                  <a:lnTo>
                    <a:pt x="1870" y="387"/>
                  </a:lnTo>
                  <a:lnTo>
                    <a:pt x="1892" y="432"/>
                  </a:lnTo>
                  <a:lnTo>
                    <a:pt x="1924" y="490"/>
                  </a:lnTo>
                  <a:lnTo>
                    <a:pt x="1972" y="548"/>
                  </a:lnTo>
                  <a:lnTo>
                    <a:pt x="2004" y="614"/>
                  </a:lnTo>
                  <a:lnTo>
                    <a:pt x="1957" y="609"/>
                  </a:lnTo>
                  <a:lnTo>
                    <a:pt x="1911" y="608"/>
                  </a:lnTo>
                  <a:lnTo>
                    <a:pt x="1858" y="609"/>
                  </a:lnTo>
                  <a:lnTo>
                    <a:pt x="1811" y="613"/>
                  </a:lnTo>
                  <a:lnTo>
                    <a:pt x="1781" y="620"/>
                  </a:lnTo>
                  <a:lnTo>
                    <a:pt x="1752" y="627"/>
                  </a:lnTo>
                  <a:lnTo>
                    <a:pt x="1708" y="640"/>
                  </a:lnTo>
                  <a:lnTo>
                    <a:pt x="1671" y="658"/>
                  </a:lnTo>
                  <a:lnTo>
                    <a:pt x="1635" y="673"/>
                  </a:lnTo>
                  <a:lnTo>
                    <a:pt x="1597" y="698"/>
                  </a:lnTo>
                  <a:lnTo>
                    <a:pt x="1557" y="721"/>
                  </a:lnTo>
                  <a:lnTo>
                    <a:pt x="1501" y="766"/>
                  </a:lnTo>
                  <a:lnTo>
                    <a:pt x="1471" y="700"/>
                  </a:lnTo>
                  <a:lnTo>
                    <a:pt x="1565" y="494"/>
                  </a:lnTo>
                  <a:lnTo>
                    <a:pt x="1543" y="480"/>
                  </a:lnTo>
                  <a:lnTo>
                    <a:pt x="1469" y="444"/>
                  </a:lnTo>
                  <a:lnTo>
                    <a:pt x="1408" y="417"/>
                  </a:lnTo>
                  <a:lnTo>
                    <a:pt x="1327" y="385"/>
                  </a:lnTo>
                  <a:lnTo>
                    <a:pt x="1279" y="372"/>
                  </a:lnTo>
                  <a:lnTo>
                    <a:pt x="1231" y="358"/>
                  </a:lnTo>
                  <a:lnTo>
                    <a:pt x="1163" y="342"/>
                  </a:lnTo>
                  <a:lnTo>
                    <a:pt x="1098" y="327"/>
                  </a:lnTo>
                  <a:lnTo>
                    <a:pt x="1026" y="322"/>
                  </a:lnTo>
                  <a:lnTo>
                    <a:pt x="965" y="319"/>
                  </a:lnTo>
                  <a:lnTo>
                    <a:pt x="898" y="321"/>
                  </a:lnTo>
                  <a:lnTo>
                    <a:pt x="831" y="322"/>
                  </a:lnTo>
                  <a:lnTo>
                    <a:pt x="779" y="329"/>
                  </a:lnTo>
                  <a:lnTo>
                    <a:pt x="711" y="343"/>
                  </a:lnTo>
                  <a:lnTo>
                    <a:pt x="642" y="360"/>
                  </a:lnTo>
                  <a:lnTo>
                    <a:pt x="578" y="375"/>
                  </a:lnTo>
                  <a:lnTo>
                    <a:pt x="509" y="395"/>
                  </a:lnTo>
                  <a:lnTo>
                    <a:pt x="434" y="420"/>
                  </a:lnTo>
                  <a:lnTo>
                    <a:pt x="359" y="444"/>
                  </a:lnTo>
                  <a:lnTo>
                    <a:pt x="293" y="478"/>
                  </a:lnTo>
                  <a:lnTo>
                    <a:pt x="246" y="498"/>
                  </a:lnTo>
                  <a:lnTo>
                    <a:pt x="201" y="525"/>
                  </a:lnTo>
                  <a:lnTo>
                    <a:pt x="168" y="549"/>
                  </a:lnTo>
                  <a:lnTo>
                    <a:pt x="135" y="575"/>
                  </a:lnTo>
                  <a:lnTo>
                    <a:pt x="105" y="602"/>
                  </a:lnTo>
                  <a:lnTo>
                    <a:pt x="14" y="702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305" name="Freeform 7"/>
            <p:cNvSpPr>
              <a:spLocks/>
            </p:cNvSpPr>
            <p:nvPr/>
          </p:nvSpPr>
          <p:spPr bwMode="auto">
            <a:xfrm>
              <a:off x="2112" y="1888"/>
              <a:ext cx="1974" cy="699"/>
            </a:xfrm>
            <a:custGeom>
              <a:avLst/>
              <a:gdLst>
                <a:gd name="T0" fmla="*/ 52 w 1974"/>
                <a:gd name="T1" fmla="*/ 563 h 699"/>
                <a:gd name="T2" fmla="*/ 111 w 1974"/>
                <a:gd name="T3" fmla="*/ 490 h 699"/>
                <a:gd name="T4" fmla="*/ 180 w 1974"/>
                <a:gd name="T5" fmla="*/ 422 h 699"/>
                <a:gd name="T6" fmla="*/ 263 w 1974"/>
                <a:gd name="T7" fmla="*/ 352 h 699"/>
                <a:gd name="T8" fmla="*/ 341 w 1974"/>
                <a:gd name="T9" fmla="*/ 298 h 699"/>
                <a:gd name="T10" fmla="*/ 451 w 1974"/>
                <a:gd name="T11" fmla="*/ 240 h 699"/>
                <a:gd name="T12" fmla="*/ 603 w 1974"/>
                <a:gd name="T13" fmla="*/ 169 h 699"/>
                <a:gd name="T14" fmla="*/ 735 w 1974"/>
                <a:gd name="T15" fmla="*/ 124 h 699"/>
                <a:gd name="T16" fmla="*/ 888 w 1974"/>
                <a:gd name="T17" fmla="*/ 80 h 699"/>
                <a:gd name="T18" fmla="*/ 1025 w 1974"/>
                <a:gd name="T19" fmla="*/ 57 h 699"/>
                <a:gd name="T20" fmla="*/ 1161 w 1974"/>
                <a:gd name="T21" fmla="*/ 47 h 699"/>
                <a:gd name="T22" fmla="*/ 1287 w 1974"/>
                <a:gd name="T23" fmla="*/ 56 h 699"/>
                <a:gd name="T24" fmla="*/ 1412 w 1974"/>
                <a:gd name="T25" fmla="*/ 81 h 699"/>
                <a:gd name="T26" fmla="*/ 1525 w 1974"/>
                <a:gd name="T27" fmla="*/ 129 h 699"/>
                <a:gd name="T28" fmla="*/ 1618 w 1974"/>
                <a:gd name="T29" fmla="*/ 185 h 699"/>
                <a:gd name="T30" fmla="*/ 1753 w 1974"/>
                <a:gd name="T31" fmla="*/ 0 h 699"/>
                <a:gd name="T32" fmla="*/ 1767 w 1974"/>
                <a:gd name="T33" fmla="*/ 97 h 699"/>
                <a:gd name="T34" fmla="*/ 1790 w 1974"/>
                <a:gd name="T35" fmla="*/ 192 h 699"/>
                <a:gd name="T36" fmla="*/ 1823 w 1974"/>
                <a:gd name="T37" fmla="*/ 281 h 699"/>
                <a:gd name="T38" fmla="*/ 1865 w 1974"/>
                <a:gd name="T39" fmla="*/ 370 h 699"/>
                <a:gd name="T40" fmla="*/ 1925 w 1974"/>
                <a:gd name="T41" fmla="*/ 473 h 699"/>
                <a:gd name="T42" fmla="*/ 1973 w 1974"/>
                <a:gd name="T43" fmla="*/ 545 h 699"/>
                <a:gd name="T44" fmla="*/ 1880 w 1974"/>
                <a:gd name="T45" fmla="*/ 539 h 699"/>
                <a:gd name="T46" fmla="*/ 1781 w 1974"/>
                <a:gd name="T47" fmla="*/ 546 h 699"/>
                <a:gd name="T48" fmla="*/ 1723 w 1974"/>
                <a:gd name="T49" fmla="*/ 560 h 699"/>
                <a:gd name="T50" fmla="*/ 1641 w 1974"/>
                <a:gd name="T51" fmla="*/ 591 h 699"/>
                <a:gd name="T52" fmla="*/ 1570 w 1974"/>
                <a:gd name="T53" fmla="*/ 631 h 699"/>
                <a:gd name="T54" fmla="*/ 1471 w 1974"/>
                <a:gd name="T55" fmla="*/ 698 h 699"/>
                <a:gd name="T56" fmla="*/ 1518 w 1974"/>
                <a:gd name="T57" fmla="*/ 422 h 699"/>
                <a:gd name="T58" fmla="*/ 1386 w 1974"/>
                <a:gd name="T59" fmla="*/ 365 h 699"/>
                <a:gd name="T60" fmla="*/ 1257 w 1974"/>
                <a:gd name="T61" fmla="*/ 324 h 699"/>
                <a:gd name="T62" fmla="*/ 1145 w 1974"/>
                <a:gd name="T63" fmla="*/ 297 h 699"/>
                <a:gd name="T64" fmla="*/ 1009 w 1974"/>
                <a:gd name="T65" fmla="*/ 280 h 699"/>
                <a:gd name="T66" fmla="*/ 882 w 1974"/>
                <a:gd name="T67" fmla="*/ 283 h 699"/>
                <a:gd name="T68" fmla="*/ 764 w 1974"/>
                <a:gd name="T69" fmla="*/ 294 h 699"/>
                <a:gd name="T70" fmla="*/ 629 w 1974"/>
                <a:gd name="T71" fmla="*/ 325 h 699"/>
                <a:gd name="T72" fmla="*/ 497 w 1974"/>
                <a:gd name="T73" fmla="*/ 362 h 699"/>
                <a:gd name="T74" fmla="*/ 346 w 1974"/>
                <a:gd name="T75" fmla="*/ 412 h 699"/>
                <a:gd name="T76" fmla="*/ 234 w 1974"/>
                <a:gd name="T77" fmla="*/ 466 h 699"/>
                <a:gd name="T78" fmla="*/ 152 w 1974"/>
                <a:gd name="T79" fmla="*/ 517 h 699"/>
                <a:gd name="T80" fmla="*/ 92 w 1974"/>
                <a:gd name="T81" fmla="*/ 570 h 69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74"/>
                <a:gd name="T124" fmla="*/ 0 h 699"/>
                <a:gd name="T125" fmla="*/ 1974 w 1974"/>
                <a:gd name="T126" fmla="*/ 699 h 69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74" h="699">
                  <a:moveTo>
                    <a:pt x="0" y="669"/>
                  </a:moveTo>
                  <a:lnTo>
                    <a:pt x="52" y="563"/>
                  </a:lnTo>
                  <a:lnTo>
                    <a:pt x="79" y="528"/>
                  </a:lnTo>
                  <a:lnTo>
                    <a:pt x="111" y="490"/>
                  </a:lnTo>
                  <a:lnTo>
                    <a:pt x="141" y="459"/>
                  </a:lnTo>
                  <a:lnTo>
                    <a:pt x="180" y="422"/>
                  </a:lnTo>
                  <a:lnTo>
                    <a:pt x="218" y="388"/>
                  </a:lnTo>
                  <a:lnTo>
                    <a:pt x="263" y="352"/>
                  </a:lnTo>
                  <a:lnTo>
                    <a:pt x="301" y="326"/>
                  </a:lnTo>
                  <a:lnTo>
                    <a:pt x="341" y="298"/>
                  </a:lnTo>
                  <a:lnTo>
                    <a:pt x="397" y="266"/>
                  </a:lnTo>
                  <a:lnTo>
                    <a:pt x="451" y="240"/>
                  </a:lnTo>
                  <a:lnTo>
                    <a:pt x="516" y="209"/>
                  </a:lnTo>
                  <a:lnTo>
                    <a:pt x="603" y="169"/>
                  </a:lnTo>
                  <a:lnTo>
                    <a:pt x="674" y="143"/>
                  </a:lnTo>
                  <a:lnTo>
                    <a:pt x="735" y="124"/>
                  </a:lnTo>
                  <a:lnTo>
                    <a:pt x="821" y="98"/>
                  </a:lnTo>
                  <a:lnTo>
                    <a:pt x="888" y="80"/>
                  </a:lnTo>
                  <a:lnTo>
                    <a:pt x="954" y="69"/>
                  </a:lnTo>
                  <a:lnTo>
                    <a:pt x="1025" y="57"/>
                  </a:lnTo>
                  <a:lnTo>
                    <a:pt x="1097" y="52"/>
                  </a:lnTo>
                  <a:lnTo>
                    <a:pt x="1161" y="47"/>
                  </a:lnTo>
                  <a:lnTo>
                    <a:pt x="1225" y="49"/>
                  </a:lnTo>
                  <a:lnTo>
                    <a:pt x="1287" y="56"/>
                  </a:lnTo>
                  <a:lnTo>
                    <a:pt x="1349" y="65"/>
                  </a:lnTo>
                  <a:lnTo>
                    <a:pt x="1412" y="81"/>
                  </a:lnTo>
                  <a:lnTo>
                    <a:pt x="1475" y="105"/>
                  </a:lnTo>
                  <a:lnTo>
                    <a:pt x="1525" y="129"/>
                  </a:lnTo>
                  <a:lnTo>
                    <a:pt x="1579" y="160"/>
                  </a:lnTo>
                  <a:lnTo>
                    <a:pt x="1618" y="185"/>
                  </a:lnTo>
                  <a:lnTo>
                    <a:pt x="1673" y="220"/>
                  </a:lnTo>
                  <a:lnTo>
                    <a:pt x="1753" y="0"/>
                  </a:lnTo>
                  <a:lnTo>
                    <a:pt x="1759" y="50"/>
                  </a:lnTo>
                  <a:lnTo>
                    <a:pt x="1767" y="97"/>
                  </a:lnTo>
                  <a:lnTo>
                    <a:pt x="1778" y="143"/>
                  </a:lnTo>
                  <a:lnTo>
                    <a:pt x="1790" y="192"/>
                  </a:lnTo>
                  <a:lnTo>
                    <a:pt x="1808" y="241"/>
                  </a:lnTo>
                  <a:lnTo>
                    <a:pt x="1823" y="281"/>
                  </a:lnTo>
                  <a:lnTo>
                    <a:pt x="1844" y="327"/>
                  </a:lnTo>
                  <a:lnTo>
                    <a:pt x="1865" y="370"/>
                  </a:lnTo>
                  <a:lnTo>
                    <a:pt x="1895" y="424"/>
                  </a:lnTo>
                  <a:lnTo>
                    <a:pt x="1925" y="473"/>
                  </a:lnTo>
                  <a:lnTo>
                    <a:pt x="1946" y="504"/>
                  </a:lnTo>
                  <a:lnTo>
                    <a:pt x="1973" y="545"/>
                  </a:lnTo>
                  <a:lnTo>
                    <a:pt x="1927" y="540"/>
                  </a:lnTo>
                  <a:lnTo>
                    <a:pt x="1880" y="539"/>
                  </a:lnTo>
                  <a:lnTo>
                    <a:pt x="1828" y="541"/>
                  </a:lnTo>
                  <a:lnTo>
                    <a:pt x="1781" y="546"/>
                  </a:lnTo>
                  <a:lnTo>
                    <a:pt x="1752" y="552"/>
                  </a:lnTo>
                  <a:lnTo>
                    <a:pt x="1723" y="560"/>
                  </a:lnTo>
                  <a:lnTo>
                    <a:pt x="1679" y="574"/>
                  </a:lnTo>
                  <a:lnTo>
                    <a:pt x="1641" y="591"/>
                  </a:lnTo>
                  <a:lnTo>
                    <a:pt x="1608" y="606"/>
                  </a:lnTo>
                  <a:lnTo>
                    <a:pt x="1570" y="631"/>
                  </a:lnTo>
                  <a:lnTo>
                    <a:pt x="1528" y="654"/>
                  </a:lnTo>
                  <a:lnTo>
                    <a:pt x="1471" y="698"/>
                  </a:lnTo>
                  <a:lnTo>
                    <a:pt x="1580" y="452"/>
                  </a:lnTo>
                  <a:lnTo>
                    <a:pt x="1518" y="422"/>
                  </a:lnTo>
                  <a:lnTo>
                    <a:pt x="1446" y="390"/>
                  </a:lnTo>
                  <a:lnTo>
                    <a:pt x="1386" y="365"/>
                  </a:lnTo>
                  <a:lnTo>
                    <a:pt x="1306" y="337"/>
                  </a:lnTo>
                  <a:lnTo>
                    <a:pt x="1257" y="324"/>
                  </a:lnTo>
                  <a:lnTo>
                    <a:pt x="1211" y="310"/>
                  </a:lnTo>
                  <a:lnTo>
                    <a:pt x="1145" y="297"/>
                  </a:lnTo>
                  <a:lnTo>
                    <a:pt x="1080" y="285"/>
                  </a:lnTo>
                  <a:lnTo>
                    <a:pt x="1009" y="280"/>
                  </a:lnTo>
                  <a:lnTo>
                    <a:pt x="948" y="280"/>
                  </a:lnTo>
                  <a:lnTo>
                    <a:pt x="882" y="283"/>
                  </a:lnTo>
                  <a:lnTo>
                    <a:pt x="815" y="286"/>
                  </a:lnTo>
                  <a:lnTo>
                    <a:pt x="764" y="294"/>
                  </a:lnTo>
                  <a:lnTo>
                    <a:pt x="697" y="309"/>
                  </a:lnTo>
                  <a:lnTo>
                    <a:pt x="629" y="325"/>
                  </a:lnTo>
                  <a:lnTo>
                    <a:pt x="566" y="341"/>
                  </a:lnTo>
                  <a:lnTo>
                    <a:pt x="497" y="362"/>
                  </a:lnTo>
                  <a:lnTo>
                    <a:pt x="421" y="386"/>
                  </a:lnTo>
                  <a:lnTo>
                    <a:pt x="346" y="412"/>
                  </a:lnTo>
                  <a:lnTo>
                    <a:pt x="281" y="446"/>
                  </a:lnTo>
                  <a:lnTo>
                    <a:pt x="234" y="466"/>
                  </a:lnTo>
                  <a:lnTo>
                    <a:pt x="188" y="492"/>
                  </a:lnTo>
                  <a:lnTo>
                    <a:pt x="152" y="517"/>
                  </a:lnTo>
                  <a:lnTo>
                    <a:pt x="119" y="542"/>
                  </a:lnTo>
                  <a:lnTo>
                    <a:pt x="92" y="570"/>
                  </a:lnTo>
                  <a:lnTo>
                    <a:pt x="0" y="669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3048000" y="2773363"/>
            <a:ext cx="10668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92075" rIns="92075" bIns="9207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.02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04800" y="4191000"/>
            <a:ext cx="10668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0" rIns="92075" bIns="0" anchor="ctr"/>
          <a:lstStyle/>
          <a:p>
            <a:pPr>
              <a:spcBef>
                <a:spcPct val="50000"/>
              </a:spcBef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0.1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2820988" y="4192588"/>
            <a:ext cx="14446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b="1">
                <a:solidFill>
                  <a:srgbClr val="000000"/>
                </a:solidFill>
              </a:rPr>
              <a:t>.0478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306388" y="1785938"/>
            <a:ext cx="4662487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 err="1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Standar</a:t>
            </a:r>
            <a:r>
              <a:rPr lang="tr-TR" sz="2800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en-US" sz="2800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 Normal </a:t>
            </a:r>
            <a:r>
              <a:rPr lang="tr-TR" sz="2800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Olasılık</a:t>
            </a:r>
            <a:r>
              <a:rPr lang="en-US" sz="2800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 T</a:t>
            </a:r>
            <a:r>
              <a:rPr lang="tr-TR" sz="2800" b="1" dirty="0" err="1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ablosu</a:t>
            </a:r>
            <a:r>
              <a:rPr lang="en-US" sz="2800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 (</a:t>
            </a:r>
            <a:r>
              <a:rPr lang="tr-TR" sz="2800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Yüzde</a:t>
            </a:r>
            <a:r>
              <a:rPr lang="en-US" sz="2800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)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4116388" y="5945188"/>
            <a:ext cx="238125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Olasılıklar</a:t>
            </a:r>
            <a:endParaRPr 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2673350" y="5264150"/>
            <a:ext cx="1358900" cy="901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tr-TR">
              <a:latin typeface="Arial" charset="0"/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3740150" y="5264150"/>
            <a:ext cx="44450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tr-TR">
              <a:latin typeface="Arial" charset="0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58750"/>
            <a:ext cx="7170738" cy="792000"/>
          </a:xfrm>
        </p:spPr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Olasılığı elde etmek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4860032" y="3392360"/>
            <a:ext cx="3937000" cy="2628928"/>
            <a:chOff x="4918075" y="3689322"/>
            <a:chExt cx="3937000" cy="2628928"/>
          </a:xfrm>
        </p:grpSpPr>
        <p:graphicFrame>
          <p:nvGraphicFramePr>
            <p:cNvPr id="22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918075" y="3773488"/>
            <a:ext cx="3937000" cy="2544762"/>
          </p:xfrm>
          <a:graphic>
            <a:graphicData uri="http://schemas.openxmlformats.org/presentationml/2006/ole">
              <p:oleObj spid="_x0000_s15365" name="VISIO" r:id="rId5" imgW="3587400" imgH="2322360" progId="">
                <p:embed/>
              </p:oleObj>
            </a:graphicData>
          </a:graphic>
        </p:graphicFrame>
        <p:sp>
          <p:nvSpPr>
            <p:cNvPr id="23" name="22 Dikdörtgen"/>
            <p:cNvSpPr/>
            <p:nvPr/>
          </p:nvSpPr>
          <p:spPr>
            <a:xfrm>
              <a:off x="6043151" y="5763699"/>
              <a:ext cx="86273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</a:rPr>
                <a:t>µ 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</a:rPr>
                <a:t>=0</a:t>
              </a:r>
              <a:endParaRPr lang="tr-TR" sz="2800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7396899" y="3689322"/>
              <a:ext cx="10080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  <a:sym typeface="Symbol"/>
                </a:rPr>
                <a:t> =1</a:t>
              </a:r>
              <a:endParaRPr lang="tr-TR" sz="2800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8178414" y="5766432"/>
              <a:ext cx="3561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i="1" dirty="0" smtClean="0">
                  <a:latin typeface="Times" pitchFamily="18" charset="0"/>
                  <a:cs typeface="Times" pitchFamily="18" charset="0"/>
                  <a:sym typeface="Symbol"/>
                </a:rPr>
                <a:t>Z</a:t>
              </a:r>
              <a:endParaRPr lang="tr-TR" sz="2400" dirty="0"/>
            </a:p>
          </p:txBody>
        </p:sp>
        <p:sp>
          <p:nvSpPr>
            <p:cNvPr id="26" name="25 Dikdörtgen"/>
            <p:cNvSpPr/>
            <p:nvPr/>
          </p:nvSpPr>
          <p:spPr>
            <a:xfrm>
              <a:off x="7253432" y="5791409"/>
              <a:ext cx="7232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dirty="0" smtClean="0">
                  <a:latin typeface="Times" pitchFamily="18" charset="0"/>
                  <a:cs typeface="Times" pitchFamily="18" charset="0"/>
                  <a:sym typeface="Symbol"/>
                </a:rPr>
                <a:t>0.12</a:t>
              </a:r>
              <a:endParaRPr lang="tr-TR" sz="2400" dirty="0"/>
            </a:p>
          </p:txBody>
        </p:sp>
      </p:grp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7164288" y="4221088"/>
            <a:ext cx="774700" cy="5969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tr-TR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5373" t="16601" r="33016" b="27734"/>
          <a:stretch>
            <a:fillRect/>
          </a:stretch>
        </p:blipFill>
        <p:spPr bwMode="auto">
          <a:xfrm>
            <a:off x="71406" y="714356"/>
            <a:ext cx="9000000" cy="54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285720" y="14285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Örnek: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</a:br>
            <a:r>
              <a:rPr lang="en-US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(3.8 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5)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82563" y="2779713"/>
            <a:ext cx="28924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Normal </a:t>
            </a:r>
            <a:b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tr-T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ağılım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314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269875" y="3773488"/>
          <a:ext cx="3937000" cy="2544762"/>
        </p:xfrm>
        <a:graphic>
          <a:graphicData uri="http://schemas.openxmlformats.org/presentationml/2006/ole">
            <p:oleObj spid="_x0000_s19458" name="VISIO" r:id="rId4" imgW="3587400" imgH="2322360" progId="">
              <p:embed/>
            </p:oleObj>
          </a:graphicData>
        </a:graphic>
      </p:graphicFrame>
      <p:sp>
        <p:nvSpPr>
          <p:cNvPr id="5" name="4 Dikdörtgen"/>
          <p:cNvSpPr/>
          <p:nvPr/>
        </p:nvSpPr>
        <p:spPr>
          <a:xfrm>
            <a:off x="2123728" y="5805264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µ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785786" y="3717032"/>
            <a:ext cx="128588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=10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538911" y="5816386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115616" y="5805264"/>
            <a:ext cx="93610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3.8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5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16263" y="1783085"/>
          <a:ext cx="3951287" cy="1285875"/>
        </p:xfrm>
        <a:graphic>
          <a:graphicData uri="http://schemas.openxmlformats.org/presentationml/2006/ole">
            <p:oleObj spid="_x0000_s19459" name="方程式" r:id="rId5" imgW="1549080" imgH="355320" progId="Equation.3">
              <p:embed/>
            </p:oleObj>
          </a:graphicData>
        </a:graphic>
      </p:graphicFrame>
      <p:grpSp>
        <p:nvGrpSpPr>
          <p:cNvPr id="17" name="16 Grup"/>
          <p:cNvGrpSpPr/>
          <p:nvPr/>
        </p:nvGrpSpPr>
        <p:grpSpPr>
          <a:xfrm>
            <a:off x="4788024" y="3717032"/>
            <a:ext cx="3937000" cy="2597597"/>
            <a:chOff x="4788024" y="3717032"/>
            <a:chExt cx="3937000" cy="2597597"/>
          </a:xfrm>
        </p:grpSpPr>
        <p:graphicFrame>
          <p:nvGraphicFramePr>
            <p:cNvPr id="19460" name="Object 10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788024" y="3764558"/>
            <a:ext cx="3937000" cy="2544762"/>
          </p:xfrm>
          <a:graphic>
            <a:graphicData uri="http://schemas.openxmlformats.org/presentationml/2006/ole">
              <p:oleObj spid="_x0000_s19460" name="VISIO" r:id="rId6" imgW="3587400" imgH="2322360" progId="">
                <p:embed/>
              </p:oleObj>
            </a:graphicData>
          </a:graphic>
        </p:graphicFrame>
        <p:sp>
          <p:nvSpPr>
            <p:cNvPr id="12" name="11 Dikdörtgen"/>
            <p:cNvSpPr/>
            <p:nvPr/>
          </p:nvSpPr>
          <p:spPr>
            <a:xfrm>
              <a:off x="6588224" y="5791409"/>
              <a:ext cx="10801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</a:rPr>
                <a:t>µ 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=0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12 Dikdörtgen"/>
            <p:cNvSpPr/>
            <p:nvPr/>
          </p:nvSpPr>
          <p:spPr>
            <a:xfrm>
              <a:off x="7236296" y="3717032"/>
              <a:ext cx="11521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=1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13 Dikdörtgen"/>
            <p:cNvSpPr/>
            <p:nvPr/>
          </p:nvSpPr>
          <p:spPr>
            <a:xfrm>
              <a:off x="8072682" y="5802531"/>
              <a:ext cx="3561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14 Dikdörtgen"/>
            <p:cNvSpPr/>
            <p:nvPr/>
          </p:nvSpPr>
          <p:spPr>
            <a:xfrm>
              <a:off x="5500694" y="5791409"/>
              <a:ext cx="1044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-0.12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214146" y="4437063"/>
            <a:ext cx="150125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tr-TR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.0478</a:t>
            </a:r>
            <a:endParaRPr 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6444208" y="4670425"/>
            <a:ext cx="850900" cy="6731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2483768" y="3284984"/>
            <a:ext cx="2743200" cy="1258888"/>
            <a:chOff x="1825" y="2398"/>
            <a:chExt cx="1728" cy="793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827" y="2432"/>
              <a:ext cx="1726" cy="759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86" y="282"/>
                </a:cxn>
                <a:cxn ang="0">
                  <a:pos x="151" y="227"/>
                </a:cxn>
                <a:cxn ang="0">
                  <a:pos x="224" y="175"/>
                </a:cxn>
                <a:cxn ang="0">
                  <a:pos x="304" y="134"/>
                </a:cxn>
                <a:cxn ang="0">
                  <a:pos x="394" y="93"/>
                </a:cxn>
                <a:cxn ang="0">
                  <a:pos x="502" y="57"/>
                </a:cxn>
                <a:cxn ang="0">
                  <a:pos x="646" y="20"/>
                </a:cxn>
                <a:cxn ang="0">
                  <a:pos x="778" y="6"/>
                </a:cxn>
                <a:cxn ang="0">
                  <a:pos x="896" y="2"/>
                </a:cxn>
                <a:cxn ang="0">
                  <a:pos x="1021" y="14"/>
                </a:cxn>
                <a:cxn ang="0">
                  <a:pos x="1132" y="36"/>
                </a:cxn>
                <a:cxn ang="0">
                  <a:pos x="1236" y="79"/>
                </a:cxn>
                <a:cxn ang="0">
                  <a:pos x="1342" y="147"/>
                </a:cxn>
                <a:cxn ang="0">
                  <a:pos x="1426" y="225"/>
                </a:cxn>
                <a:cxn ang="0">
                  <a:pos x="1472" y="277"/>
                </a:cxn>
                <a:cxn ang="0">
                  <a:pos x="1594" y="94"/>
                </a:cxn>
                <a:cxn ang="0">
                  <a:pos x="1596" y="197"/>
                </a:cxn>
                <a:cxn ang="0">
                  <a:pos x="1605" y="300"/>
                </a:cxn>
                <a:cxn ang="0">
                  <a:pos x="1624" y="398"/>
                </a:cxn>
                <a:cxn ang="0">
                  <a:pos x="1651" y="499"/>
                </a:cxn>
                <a:cxn ang="0">
                  <a:pos x="1706" y="627"/>
                </a:cxn>
                <a:cxn ang="0">
                  <a:pos x="1685" y="685"/>
                </a:cxn>
                <a:cxn ang="0">
                  <a:pos x="1601" y="667"/>
                </a:cxn>
                <a:cxn ang="0">
                  <a:pos x="1534" y="664"/>
                </a:cxn>
                <a:cxn ang="0">
                  <a:pos x="1469" y="671"/>
                </a:cxn>
                <a:cxn ang="0">
                  <a:pos x="1403" y="690"/>
                </a:cxn>
                <a:cxn ang="0">
                  <a:pos x="1330" y="723"/>
                </a:cxn>
                <a:cxn ang="0">
                  <a:pos x="1259" y="687"/>
                </a:cxn>
                <a:cxn ang="0">
                  <a:pos x="1345" y="482"/>
                </a:cxn>
                <a:cxn ang="0">
                  <a:pos x="1237" y="396"/>
                </a:cxn>
                <a:cxn ang="0">
                  <a:pos x="1131" y="328"/>
                </a:cxn>
                <a:cxn ang="0">
                  <a:pos x="1036" y="277"/>
                </a:cxn>
                <a:cxn ang="0">
                  <a:pos x="921" y="232"/>
                </a:cxn>
                <a:cxn ang="0">
                  <a:pos x="811" y="209"/>
                </a:cxn>
                <a:cxn ang="0">
                  <a:pos x="707" y="195"/>
                </a:cxn>
                <a:cxn ang="0">
                  <a:pos x="587" y="201"/>
                </a:cxn>
                <a:cxn ang="0">
                  <a:pos x="470" y="211"/>
                </a:cxn>
                <a:cxn ang="0">
                  <a:pos x="334" y="232"/>
                </a:cxn>
                <a:cxn ang="0">
                  <a:pos x="231" y="266"/>
                </a:cxn>
                <a:cxn ang="0">
                  <a:pos x="158" y="301"/>
                </a:cxn>
                <a:cxn ang="0">
                  <a:pos x="97" y="343"/>
                </a:cxn>
              </a:cxnLst>
              <a:rect l="0" t="0" r="r" b="b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1825" y="2398"/>
              <a:ext cx="1708" cy="718"/>
            </a:xfrm>
            <a:custGeom>
              <a:avLst/>
              <a:gdLst/>
              <a:ahLst/>
              <a:cxnLst>
                <a:cxn ang="0">
                  <a:pos x="57" y="326"/>
                </a:cxn>
                <a:cxn ang="0">
                  <a:pos x="117" y="264"/>
                </a:cxn>
                <a:cxn ang="0">
                  <a:pos x="183" y="210"/>
                </a:cxn>
                <a:cxn ang="0">
                  <a:pos x="263" y="156"/>
                </a:cxn>
                <a:cxn ang="0">
                  <a:pos x="336" y="117"/>
                </a:cxn>
                <a:cxn ang="0">
                  <a:pos x="438" y="79"/>
                </a:cxn>
                <a:cxn ang="0">
                  <a:pos x="575" y="37"/>
                </a:cxn>
                <a:cxn ang="0">
                  <a:pos x="694" y="16"/>
                </a:cxn>
                <a:cxn ang="0">
                  <a:pos x="831" y="0"/>
                </a:cxn>
                <a:cxn ang="0">
                  <a:pos x="951" y="2"/>
                </a:cxn>
                <a:cxn ang="0">
                  <a:pos x="1069" y="17"/>
                </a:cxn>
                <a:cxn ang="0">
                  <a:pos x="1176" y="49"/>
                </a:cxn>
                <a:cxn ang="0">
                  <a:pos x="1280" y="96"/>
                </a:cxn>
                <a:cxn ang="0">
                  <a:pos x="1371" y="164"/>
                </a:cxn>
                <a:cxn ang="0">
                  <a:pos x="1445" y="236"/>
                </a:cxn>
                <a:cxn ang="0">
                  <a:pos x="1583" y="78"/>
                </a:cxn>
                <a:cxn ang="0">
                  <a:pos x="1583" y="176"/>
                </a:cxn>
                <a:cxn ang="0">
                  <a:pos x="1592" y="274"/>
                </a:cxn>
                <a:cxn ang="0">
                  <a:pos x="1609" y="368"/>
                </a:cxn>
                <a:cxn ang="0">
                  <a:pos x="1635" y="464"/>
                </a:cxn>
                <a:cxn ang="0">
                  <a:pos x="1674" y="576"/>
                </a:cxn>
                <a:cxn ang="0">
                  <a:pos x="1707" y="656"/>
                </a:cxn>
                <a:cxn ang="0">
                  <a:pos x="1628" y="634"/>
                </a:cxn>
                <a:cxn ang="0">
                  <a:pos x="1542" y="623"/>
                </a:cxn>
                <a:cxn ang="0">
                  <a:pos x="1491" y="626"/>
                </a:cxn>
                <a:cxn ang="0">
                  <a:pos x="1417" y="641"/>
                </a:cxn>
                <a:cxn ang="0">
                  <a:pos x="1350" y="668"/>
                </a:cxn>
                <a:cxn ang="0">
                  <a:pos x="1260" y="717"/>
                </a:cxn>
                <a:cxn ang="0">
                  <a:pos x="1332" y="453"/>
                </a:cxn>
                <a:cxn ang="0">
                  <a:pos x="1224" y="372"/>
                </a:cxn>
                <a:cxn ang="0">
                  <a:pos x="1119" y="308"/>
                </a:cxn>
                <a:cxn ang="0">
                  <a:pos x="1026" y="261"/>
                </a:cxn>
                <a:cxn ang="0">
                  <a:pos x="911" y="220"/>
                </a:cxn>
                <a:cxn ang="0">
                  <a:pos x="802" y="200"/>
                </a:cxn>
                <a:cxn ang="0">
                  <a:pos x="699" y="189"/>
                </a:cxn>
                <a:cxn ang="0">
                  <a:pos x="579" y="196"/>
                </a:cxn>
                <a:cxn ang="0">
                  <a:pos x="462" y="208"/>
                </a:cxn>
                <a:cxn ang="0">
                  <a:pos x="327" y="230"/>
                </a:cxn>
                <a:cxn ang="0">
                  <a:pos x="224" y="263"/>
                </a:cxn>
                <a:cxn ang="0">
                  <a:pos x="148" y="299"/>
                </a:cxn>
                <a:cxn ang="0">
                  <a:pos x="91" y="340"/>
                </a:cxn>
              </a:cxnLst>
              <a:rect l="0" t="0" r="r" b="b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Dağılım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Tanım 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Sürekli bir </a:t>
            </a:r>
            <a:r>
              <a:rPr lang="tr-TR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rassal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değişkeni için olasılık yoğunluk fonksiyonu aşağıdaki gibi ise </a:t>
            </a:r>
            <a:r>
              <a:rPr lang="tr-TR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normal </a:t>
            </a:r>
            <a:r>
              <a:rPr lang="tr-T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dağılıma </a:t>
            </a:r>
            <a:r>
              <a:rPr lang="tr-T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sahiptir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denir. </a:t>
            </a:r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51720" y="3068960"/>
          <a:ext cx="5361533" cy="1235819"/>
        </p:xfrm>
        <a:graphic>
          <a:graphicData uri="http://schemas.openxmlformats.org/presentationml/2006/ole">
            <p:oleObj spid="_x0000_s1026" name="方程式" r:id="rId3" imgW="1307880" imgH="482400" progId="Equation.3">
              <p:embed/>
            </p:oleObj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1710" t="11065" r="1710"/>
          <a:stretch>
            <a:fillRect/>
          </a:stretch>
        </p:blipFill>
        <p:spPr bwMode="auto">
          <a:xfrm>
            <a:off x="107504" y="4437112"/>
            <a:ext cx="4176464" cy="197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Dikdörtgen"/>
          <p:cNvSpPr/>
          <p:nvPr/>
        </p:nvSpPr>
        <p:spPr>
          <a:xfrm>
            <a:off x="4464496" y="5015743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Normal dağılımı ortalaması:</a:t>
            </a:r>
            <a:r>
              <a:rPr lang="tr-TR" sz="2200" i="1" dirty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varyansı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sz="22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2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olan </a:t>
            </a:r>
            <a:r>
              <a:rPr lang="tr-TR" sz="22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tr-TR" sz="22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2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2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2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simgesiyle gösterilir.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Örnek Dağılım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</a:br>
            <a:r>
              <a:rPr lang="en-US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(2.9 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7.1)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82563" y="2811463"/>
            <a:ext cx="28924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Normal </a:t>
            </a:r>
            <a:endParaRPr lang="tr-TR" b="1" dirty="0">
              <a:solidFill>
                <a:schemeClr val="tx2"/>
              </a:solidFill>
              <a:latin typeface="Times" pitchFamily="18" charset="0"/>
              <a:cs typeface="Times" pitchFamily="18" charset="0"/>
            </a:endParaRPr>
          </a:p>
          <a:p>
            <a:pPr>
              <a:spcBef>
                <a:spcPct val="50000"/>
              </a:spcBef>
            </a:pPr>
            <a:r>
              <a:rPr lang="tr-TR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Dağılım</a:t>
            </a:r>
            <a:endParaRPr lang="en-US" b="1" dirty="0">
              <a:solidFill>
                <a:schemeClr val="tx2"/>
              </a:solidFill>
              <a:latin typeface="Times" pitchFamily="18" charset="0"/>
              <a:cs typeface="Times" pitchFamily="18" charset="0"/>
            </a:endParaRPr>
          </a:p>
        </p:txBody>
      </p:sp>
      <p:graphicFrame>
        <p:nvGraphicFramePr>
          <p:cNvPr id="1741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15816" y="1589968"/>
          <a:ext cx="3816424" cy="1800200"/>
        </p:xfrm>
        <a:graphic>
          <a:graphicData uri="http://schemas.openxmlformats.org/presentationml/2006/ole">
            <p:oleObj spid="_x0000_s38915" name="方程式" r:id="rId4" imgW="1536480" imgH="698400" progId="Equation.3">
              <p:embed/>
            </p:oleObj>
          </a:graphicData>
        </a:graphic>
      </p:graphicFrame>
      <p:grpSp>
        <p:nvGrpSpPr>
          <p:cNvPr id="19" name="18 Grup"/>
          <p:cNvGrpSpPr/>
          <p:nvPr/>
        </p:nvGrpSpPr>
        <p:grpSpPr>
          <a:xfrm>
            <a:off x="269875" y="3658879"/>
            <a:ext cx="3937000" cy="2669605"/>
            <a:chOff x="269875" y="3658879"/>
            <a:chExt cx="3937000" cy="2669605"/>
          </a:xfrm>
        </p:grpSpPr>
        <p:graphicFrame>
          <p:nvGraphicFramePr>
            <p:cNvPr id="17410" name="Object 3">
              <a:hlinkClick r:id="" action="ppaction://ole?verb=0"/>
            </p:cNvPr>
            <p:cNvGraphicFramePr>
              <a:graphicFrameLocks/>
            </p:cNvGraphicFramePr>
            <p:nvPr>
              <p:ph idx="1"/>
            </p:nvPr>
          </p:nvGraphicFramePr>
          <p:xfrm>
            <a:off x="269875" y="3757613"/>
            <a:ext cx="3937000" cy="2544762"/>
          </p:xfrm>
          <a:graphic>
            <a:graphicData uri="http://schemas.openxmlformats.org/presentationml/2006/ole">
              <p:oleObj spid="_x0000_s38914" name="VISIO" r:id="rId5" imgW="3587400" imgH="2322360" progId="">
                <p:embed/>
              </p:oleObj>
            </a:graphicData>
          </a:graphic>
        </p:graphicFrame>
        <p:sp>
          <p:nvSpPr>
            <p:cNvPr id="7" name="6 Dikdörtgen"/>
            <p:cNvSpPr/>
            <p:nvPr/>
          </p:nvSpPr>
          <p:spPr>
            <a:xfrm>
              <a:off x="2126461" y="5805264"/>
              <a:ext cx="10801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7 Dikdörtgen"/>
            <p:cNvSpPr/>
            <p:nvPr/>
          </p:nvSpPr>
          <p:spPr>
            <a:xfrm>
              <a:off x="697423" y="3658879"/>
              <a:ext cx="14401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=10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8 Dikdörtgen"/>
            <p:cNvSpPr/>
            <p:nvPr/>
          </p:nvSpPr>
          <p:spPr>
            <a:xfrm>
              <a:off x="3541644" y="5816386"/>
              <a:ext cx="37061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9 Dikdörtgen"/>
            <p:cNvSpPr/>
            <p:nvPr/>
          </p:nvSpPr>
          <p:spPr>
            <a:xfrm>
              <a:off x="1118349" y="5805264"/>
              <a:ext cx="9361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2.9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10 Dikdörtgen"/>
            <p:cNvSpPr/>
            <p:nvPr/>
          </p:nvSpPr>
          <p:spPr>
            <a:xfrm>
              <a:off x="2807161" y="5819119"/>
              <a:ext cx="576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7.1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17 Grup"/>
          <p:cNvGrpSpPr/>
          <p:nvPr/>
        </p:nvGrpSpPr>
        <p:grpSpPr>
          <a:xfrm>
            <a:off x="4883472" y="3661612"/>
            <a:ext cx="3937000" cy="2669605"/>
            <a:chOff x="4883472" y="3661612"/>
            <a:chExt cx="3937000" cy="2669605"/>
          </a:xfrm>
        </p:grpSpPr>
        <p:graphicFrame>
          <p:nvGraphicFramePr>
            <p:cNvPr id="12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883472" y="3760346"/>
            <a:ext cx="3937000" cy="2544762"/>
          </p:xfrm>
          <a:graphic>
            <a:graphicData uri="http://schemas.openxmlformats.org/presentationml/2006/ole">
              <p:oleObj spid="_x0000_s38916" name="VISIO" r:id="rId6" imgW="3587400" imgH="2322360" progId="">
                <p:embed/>
              </p:oleObj>
            </a:graphicData>
          </a:graphic>
        </p:graphicFrame>
        <p:sp>
          <p:nvSpPr>
            <p:cNvPr id="13" name="12 Dikdörtgen"/>
            <p:cNvSpPr/>
            <p:nvPr/>
          </p:nvSpPr>
          <p:spPr>
            <a:xfrm>
              <a:off x="6740058" y="5807997"/>
              <a:ext cx="10801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13 Dikdörtgen"/>
            <p:cNvSpPr/>
            <p:nvPr/>
          </p:nvSpPr>
          <p:spPr>
            <a:xfrm>
              <a:off x="5311020" y="3661612"/>
              <a:ext cx="14401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=1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14 Dikdörtgen"/>
            <p:cNvSpPr/>
            <p:nvPr/>
          </p:nvSpPr>
          <p:spPr>
            <a:xfrm>
              <a:off x="8155241" y="5819119"/>
              <a:ext cx="3561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15 Dikdörtgen"/>
            <p:cNvSpPr/>
            <p:nvPr/>
          </p:nvSpPr>
          <p:spPr>
            <a:xfrm>
              <a:off x="5731946" y="5807997"/>
              <a:ext cx="9361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-0.21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16 Dikdörtgen"/>
            <p:cNvSpPr/>
            <p:nvPr/>
          </p:nvSpPr>
          <p:spPr>
            <a:xfrm>
              <a:off x="7420758" y="5821852"/>
              <a:ext cx="756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0.21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2267744" y="3356992"/>
            <a:ext cx="2743200" cy="1258888"/>
            <a:chOff x="1825" y="2388"/>
            <a:chExt cx="1728" cy="793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1827" y="2422"/>
              <a:ext cx="1726" cy="759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86" y="282"/>
                </a:cxn>
                <a:cxn ang="0">
                  <a:pos x="151" y="227"/>
                </a:cxn>
                <a:cxn ang="0">
                  <a:pos x="224" y="175"/>
                </a:cxn>
                <a:cxn ang="0">
                  <a:pos x="304" y="134"/>
                </a:cxn>
                <a:cxn ang="0">
                  <a:pos x="394" y="93"/>
                </a:cxn>
                <a:cxn ang="0">
                  <a:pos x="502" y="57"/>
                </a:cxn>
                <a:cxn ang="0">
                  <a:pos x="646" y="20"/>
                </a:cxn>
                <a:cxn ang="0">
                  <a:pos x="778" y="6"/>
                </a:cxn>
                <a:cxn ang="0">
                  <a:pos x="896" y="2"/>
                </a:cxn>
                <a:cxn ang="0">
                  <a:pos x="1021" y="14"/>
                </a:cxn>
                <a:cxn ang="0">
                  <a:pos x="1132" y="36"/>
                </a:cxn>
                <a:cxn ang="0">
                  <a:pos x="1236" y="79"/>
                </a:cxn>
                <a:cxn ang="0">
                  <a:pos x="1342" y="147"/>
                </a:cxn>
                <a:cxn ang="0">
                  <a:pos x="1426" y="225"/>
                </a:cxn>
                <a:cxn ang="0">
                  <a:pos x="1472" y="277"/>
                </a:cxn>
                <a:cxn ang="0">
                  <a:pos x="1594" y="94"/>
                </a:cxn>
                <a:cxn ang="0">
                  <a:pos x="1596" y="197"/>
                </a:cxn>
                <a:cxn ang="0">
                  <a:pos x="1605" y="300"/>
                </a:cxn>
                <a:cxn ang="0">
                  <a:pos x="1624" y="398"/>
                </a:cxn>
                <a:cxn ang="0">
                  <a:pos x="1651" y="499"/>
                </a:cxn>
                <a:cxn ang="0">
                  <a:pos x="1706" y="627"/>
                </a:cxn>
                <a:cxn ang="0">
                  <a:pos x="1685" y="685"/>
                </a:cxn>
                <a:cxn ang="0">
                  <a:pos x="1601" y="667"/>
                </a:cxn>
                <a:cxn ang="0">
                  <a:pos x="1534" y="664"/>
                </a:cxn>
                <a:cxn ang="0">
                  <a:pos x="1469" y="671"/>
                </a:cxn>
                <a:cxn ang="0">
                  <a:pos x="1403" y="690"/>
                </a:cxn>
                <a:cxn ang="0">
                  <a:pos x="1330" y="723"/>
                </a:cxn>
                <a:cxn ang="0">
                  <a:pos x="1259" y="687"/>
                </a:cxn>
                <a:cxn ang="0">
                  <a:pos x="1345" y="482"/>
                </a:cxn>
                <a:cxn ang="0">
                  <a:pos x="1237" y="396"/>
                </a:cxn>
                <a:cxn ang="0">
                  <a:pos x="1131" y="328"/>
                </a:cxn>
                <a:cxn ang="0">
                  <a:pos x="1036" y="277"/>
                </a:cxn>
                <a:cxn ang="0">
                  <a:pos x="921" y="232"/>
                </a:cxn>
                <a:cxn ang="0">
                  <a:pos x="811" y="209"/>
                </a:cxn>
                <a:cxn ang="0">
                  <a:pos x="707" y="195"/>
                </a:cxn>
                <a:cxn ang="0">
                  <a:pos x="587" y="201"/>
                </a:cxn>
                <a:cxn ang="0">
                  <a:pos x="470" y="211"/>
                </a:cxn>
                <a:cxn ang="0">
                  <a:pos x="334" y="232"/>
                </a:cxn>
                <a:cxn ang="0">
                  <a:pos x="231" y="266"/>
                </a:cxn>
                <a:cxn ang="0">
                  <a:pos x="158" y="301"/>
                </a:cxn>
                <a:cxn ang="0">
                  <a:pos x="97" y="343"/>
                </a:cxn>
              </a:cxnLst>
              <a:rect l="0" t="0" r="r" b="b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1825" y="2388"/>
              <a:ext cx="1708" cy="718"/>
            </a:xfrm>
            <a:custGeom>
              <a:avLst/>
              <a:gdLst/>
              <a:ahLst/>
              <a:cxnLst>
                <a:cxn ang="0">
                  <a:pos x="57" y="326"/>
                </a:cxn>
                <a:cxn ang="0">
                  <a:pos x="117" y="264"/>
                </a:cxn>
                <a:cxn ang="0">
                  <a:pos x="183" y="210"/>
                </a:cxn>
                <a:cxn ang="0">
                  <a:pos x="263" y="156"/>
                </a:cxn>
                <a:cxn ang="0">
                  <a:pos x="336" y="117"/>
                </a:cxn>
                <a:cxn ang="0">
                  <a:pos x="438" y="79"/>
                </a:cxn>
                <a:cxn ang="0">
                  <a:pos x="575" y="37"/>
                </a:cxn>
                <a:cxn ang="0">
                  <a:pos x="694" y="16"/>
                </a:cxn>
                <a:cxn ang="0">
                  <a:pos x="831" y="0"/>
                </a:cxn>
                <a:cxn ang="0">
                  <a:pos x="951" y="2"/>
                </a:cxn>
                <a:cxn ang="0">
                  <a:pos x="1069" y="17"/>
                </a:cxn>
                <a:cxn ang="0">
                  <a:pos x="1176" y="49"/>
                </a:cxn>
                <a:cxn ang="0">
                  <a:pos x="1280" y="96"/>
                </a:cxn>
                <a:cxn ang="0">
                  <a:pos x="1371" y="164"/>
                </a:cxn>
                <a:cxn ang="0">
                  <a:pos x="1445" y="236"/>
                </a:cxn>
                <a:cxn ang="0">
                  <a:pos x="1583" y="78"/>
                </a:cxn>
                <a:cxn ang="0">
                  <a:pos x="1583" y="176"/>
                </a:cxn>
                <a:cxn ang="0">
                  <a:pos x="1592" y="274"/>
                </a:cxn>
                <a:cxn ang="0">
                  <a:pos x="1609" y="368"/>
                </a:cxn>
                <a:cxn ang="0">
                  <a:pos x="1635" y="464"/>
                </a:cxn>
                <a:cxn ang="0">
                  <a:pos x="1674" y="576"/>
                </a:cxn>
                <a:cxn ang="0">
                  <a:pos x="1707" y="656"/>
                </a:cxn>
                <a:cxn ang="0">
                  <a:pos x="1628" y="634"/>
                </a:cxn>
                <a:cxn ang="0">
                  <a:pos x="1542" y="623"/>
                </a:cxn>
                <a:cxn ang="0">
                  <a:pos x="1491" y="626"/>
                </a:cxn>
                <a:cxn ang="0">
                  <a:pos x="1417" y="641"/>
                </a:cxn>
                <a:cxn ang="0">
                  <a:pos x="1350" y="668"/>
                </a:cxn>
                <a:cxn ang="0">
                  <a:pos x="1260" y="717"/>
                </a:cxn>
                <a:cxn ang="0">
                  <a:pos x="1332" y="453"/>
                </a:cxn>
                <a:cxn ang="0">
                  <a:pos x="1224" y="372"/>
                </a:cxn>
                <a:cxn ang="0">
                  <a:pos x="1119" y="308"/>
                </a:cxn>
                <a:cxn ang="0">
                  <a:pos x="1026" y="261"/>
                </a:cxn>
                <a:cxn ang="0">
                  <a:pos x="911" y="220"/>
                </a:cxn>
                <a:cxn ang="0">
                  <a:pos x="802" y="200"/>
                </a:cxn>
                <a:cxn ang="0">
                  <a:pos x="699" y="189"/>
                </a:cxn>
                <a:cxn ang="0">
                  <a:pos x="579" y="196"/>
                </a:cxn>
                <a:cxn ang="0">
                  <a:pos x="462" y="208"/>
                </a:cxn>
                <a:cxn ang="0">
                  <a:pos x="327" y="230"/>
                </a:cxn>
                <a:cxn ang="0">
                  <a:pos x="224" y="263"/>
                </a:cxn>
                <a:cxn ang="0">
                  <a:pos x="148" y="299"/>
                </a:cxn>
                <a:cxn ang="0">
                  <a:pos x="91" y="340"/>
                </a:cxn>
              </a:cxnLst>
              <a:rect l="0" t="0" r="r" b="b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427623" y="4448898"/>
            <a:ext cx="1216025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.1664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6886285" y="4682260"/>
            <a:ext cx="622300" cy="520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tr-T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589423" y="5287098"/>
            <a:ext cx="1216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.0832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5903623" y="5287098"/>
            <a:ext cx="12160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.0832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072063" y="2808638"/>
            <a:ext cx="28924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tr-TR" b="1" dirty="0" smtClean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Standart </a:t>
            </a:r>
            <a:r>
              <a:rPr lang="en-US" b="1" dirty="0" smtClean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Normal </a:t>
            </a:r>
            <a:endParaRPr lang="tr-TR" b="1" dirty="0">
              <a:solidFill>
                <a:schemeClr val="tx2"/>
              </a:solidFill>
              <a:latin typeface="Times" pitchFamily="18" charset="0"/>
              <a:cs typeface="Times" pitchFamily="18" charset="0"/>
            </a:endParaRPr>
          </a:p>
          <a:p>
            <a:pPr algn="r">
              <a:spcBef>
                <a:spcPct val="50000"/>
              </a:spcBef>
            </a:pPr>
            <a:r>
              <a:rPr lang="tr-TR" b="1" dirty="0">
                <a:solidFill>
                  <a:schemeClr val="tx2"/>
                </a:solidFill>
                <a:latin typeface="Times" pitchFamily="18" charset="0"/>
                <a:cs typeface="Times" pitchFamily="18" charset="0"/>
              </a:rPr>
              <a:t>Dağılım</a:t>
            </a:r>
            <a:endParaRPr lang="en-US" b="1" dirty="0">
              <a:solidFill>
                <a:schemeClr val="tx2"/>
              </a:solidFill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</a:br>
            <a:r>
              <a:rPr lang="en-US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(7.1 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8)</a:t>
            </a:r>
          </a:p>
        </p:txBody>
      </p:sp>
      <p:graphicFrame>
        <p:nvGraphicFramePr>
          <p:cNvPr id="2355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9875" y="3773488"/>
          <a:ext cx="3937000" cy="2544762"/>
        </p:xfrm>
        <a:graphic>
          <a:graphicData uri="http://schemas.openxmlformats.org/presentationml/2006/ole">
            <p:oleObj spid="_x0000_s39938" name="VISIO" r:id="rId4" imgW="3587400" imgH="2322360" progId="">
              <p:embed/>
            </p:oleObj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82563" y="2996952"/>
            <a:ext cx="2892425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Normal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tr-TR" b="1" dirty="0">
                <a:solidFill>
                  <a:schemeClr val="tx2"/>
                </a:solidFill>
              </a:rPr>
              <a:t>ağılım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2355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87824" y="1700808"/>
          <a:ext cx="3458170" cy="1668264"/>
        </p:xfrm>
        <a:graphic>
          <a:graphicData uri="http://schemas.openxmlformats.org/presentationml/2006/ole">
            <p:oleObj spid="_x0000_s39939" name="方程式" r:id="rId5" imgW="1434960" imgH="698400" progId="Equation.3">
              <p:embed/>
            </p:oleObj>
          </a:graphicData>
        </a:graphic>
      </p:graphicFrame>
      <p:sp>
        <p:nvSpPr>
          <p:cNvPr id="6" name="5 Dikdörtgen"/>
          <p:cNvSpPr/>
          <p:nvPr/>
        </p:nvSpPr>
        <p:spPr>
          <a:xfrm>
            <a:off x="1259632" y="5777554"/>
            <a:ext cx="130990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     µ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761042" y="3645024"/>
            <a:ext cx="122400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800" i="1" dirty="0" smtClean="0">
                <a:latin typeface="Times" pitchFamily="18" charset="0"/>
                <a:cs typeface="Times" pitchFamily="18" charset="0"/>
                <a:sym typeface="Symbol"/>
              </a:rPr>
              <a:t></a:t>
            </a:r>
            <a:r>
              <a:rPr lang="tr-TR" sz="2800" dirty="0" smtClean="0">
                <a:latin typeface="Times" pitchFamily="18" charset="0"/>
                <a:cs typeface="Times" pitchFamily="18" charset="0"/>
                <a:sym typeface="Symbol"/>
              </a:rPr>
              <a:t> =10</a:t>
            </a:r>
            <a:endParaRPr lang="tr-TR" sz="2800" dirty="0"/>
          </a:p>
        </p:txBody>
      </p:sp>
      <p:sp>
        <p:nvSpPr>
          <p:cNvPr id="8" name="7 Dikdörtgen"/>
          <p:cNvSpPr/>
          <p:nvPr/>
        </p:nvSpPr>
        <p:spPr>
          <a:xfrm>
            <a:off x="3564436" y="5805264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2555776" y="5819945"/>
            <a:ext cx="144016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7.1   8  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endParaRPr lang="tr-TR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2915816" y="3806825"/>
            <a:ext cx="2743200" cy="1258888"/>
            <a:chOff x="1825" y="2398"/>
            <a:chExt cx="1728" cy="793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827" y="2432"/>
              <a:ext cx="1726" cy="759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86" y="282"/>
                </a:cxn>
                <a:cxn ang="0">
                  <a:pos x="151" y="227"/>
                </a:cxn>
                <a:cxn ang="0">
                  <a:pos x="224" y="175"/>
                </a:cxn>
                <a:cxn ang="0">
                  <a:pos x="304" y="134"/>
                </a:cxn>
                <a:cxn ang="0">
                  <a:pos x="394" y="93"/>
                </a:cxn>
                <a:cxn ang="0">
                  <a:pos x="502" y="57"/>
                </a:cxn>
                <a:cxn ang="0">
                  <a:pos x="646" y="20"/>
                </a:cxn>
                <a:cxn ang="0">
                  <a:pos x="778" y="6"/>
                </a:cxn>
                <a:cxn ang="0">
                  <a:pos x="896" y="2"/>
                </a:cxn>
                <a:cxn ang="0">
                  <a:pos x="1021" y="14"/>
                </a:cxn>
                <a:cxn ang="0">
                  <a:pos x="1132" y="36"/>
                </a:cxn>
                <a:cxn ang="0">
                  <a:pos x="1236" y="79"/>
                </a:cxn>
                <a:cxn ang="0">
                  <a:pos x="1342" y="147"/>
                </a:cxn>
                <a:cxn ang="0">
                  <a:pos x="1426" y="225"/>
                </a:cxn>
                <a:cxn ang="0">
                  <a:pos x="1472" y="277"/>
                </a:cxn>
                <a:cxn ang="0">
                  <a:pos x="1594" y="94"/>
                </a:cxn>
                <a:cxn ang="0">
                  <a:pos x="1596" y="197"/>
                </a:cxn>
                <a:cxn ang="0">
                  <a:pos x="1605" y="300"/>
                </a:cxn>
                <a:cxn ang="0">
                  <a:pos x="1624" y="398"/>
                </a:cxn>
                <a:cxn ang="0">
                  <a:pos x="1651" y="499"/>
                </a:cxn>
                <a:cxn ang="0">
                  <a:pos x="1706" y="627"/>
                </a:cxn>
                <a:cxn ang="0">
                  <a:pos x="1685" y="685"/>
                </a:cxn>
                <a:cxn ang="0">
                  <a:pos x="1601" y="667"/>
                </a:cxn>
                <a:cxn ang="0">
                  <a:pos x="1534" y="664"/>
                </a:cxn>
                <a:cxn ang="0">
                  <a:pos x="1469" y="671"/>
                </a:cxn>
                <a:cxn ang="0">
                  <a:pos x="1403" y="690"/>
                </a:cxn>
                <a:cxn ang="0">
                  <a:pos x="1330" y="723"/>
                </a:cxn>
                <a:cxn ang="0">
                  <a:pos x="1259" y="687"/>
                </a:cxn>
                <a:cxn ang="0">
                  <a:pos x="1345" y="482"/>
                </a:cxn>
                <a:cxn ang="0">
                  <a:pos x="1237" y="396"/>
                </a:cxn>
                <a:cxn ang="0">
                  <a:pos x="1131" y="328"/>
                </a:cxn>
                <a:cxn ang="0">
                  <a:pos x="1036" y="277"/>
                </a:cxn>
                <a:cxn ang="0">
                  <a:pos x="921" y="232"/>
                </a:cxn>
                <a:cxn ang="0">
                  <a:pos x="811" y="209"/>
                </a:cxn>
                <a:cxn ang="0">
                  <a:pos x="707" y="195"/>
                </a:cxn>
                <a:cxn ang="0">
                  <a:pos x="587" y="201"/>
                </a:cxn>
                <a:cxn ang="0">
                  <a:pos x="470" y="211"/>
                </a:cxn>
                <a:cxn ang="0">
                  <a:pos x="334" y="232"/>
                </a:cxn>
                <a:cxn ang="0">
                  <a:pos x="231" y="266"/>
                </a:cxn>
                <a:cxn ang="0">
                  <a:pos x="158" y="301"/>
                </a:cxn>
                <a:cxn ang="0">
                  <a:pos x="97" y="343"/>
                </a:cxn>
              </a:cxnLst>
              <a:rect l="0" t="0" r="r" b="b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825" y="2398"/>
              <a:ext cx="1708" cy="718"/>
            </a:xfrm>
            <a:custGeom>
              <a:avLst/>
              <a:gdLst/>
              <a:ahLst/>
              <a:cxnLst>
                <a:cxn ang="0">
                  <a:pos x="57" y="326"/>
                </a:cxn>
                <a:cxn ang="0">
                  <a:pos x="117" y="264"/>
                </a:cxn>
                <a:cxn ang="0">
                  <a:pos x="183" y="210"/>
                </a:cxn>
                <a:cxn ang="0">
                  <a:pos x="263" y="156"/>
                </a:cxn>
                <a:cxn ang="0">
                  <a:pos x="336" y="117"/>
                </a:cxn>
                <a:cxn ang="0">
                  <a:pos x="438" y="79"/>
                </a:cxn>
                <a:cxn ang="0">
                  <a:pos x="575" y="37"/>
                </a:cxn>
                <a:cxn ang="0">
                  <a:pos x="694" y="16"/>
                </a:cxn>
                <a:cxn ang="0">
                  <a:pos x="831" y="0"/>
                </a:cxn>
                <a:cxn ang="0">
                  <a:pos x="951" y="2"/>
                </a:cxn>
                <a:cxn ang="0">
                  <a:pos x="1069" y="17"/>
                </a:cxn>
                <a:cxn ang="0">
                  <a:pos x="1176" y="49"/>
                </a:cxn>
                <a:cxn ang="0">
                  <a:pos x="1280" y="96"/>
                </a:cxn>
                <a:cxn ang="0">
                  <a:pos x="1371" y="164"/>
                </a:cxn>
                <a:cxn ang="0">
                  <a:pos x="1445" y="236"/>
                </a:cxn>
                <a:cxn ang="0">
                  <a:pos x="1583" y="78"/>
                </a:cxn>
                <a:cxn ang="0">
                  <a:pos x="1583" y="176"/>
                </a:cxn>
                <a:cxn ang="0">
                  <a:pos x="1592" y="274"/>
                </a:cxn>
                <a:cxn ang="0">
                  <a:pos x="1609" y="368"/>
                </a:cxn>
                <a:cxn ang="0">
                  <a:pos x="1635" y="464"/>
                </a:cxn>
                <a:cxn ang="0">
                  <a:pos x="1674" y="576"/>
                </a:cxn>
                <a:cxn ang="0">
                  <a:pos x="1707" y="656"/>
                </a:cxn>
                <a:cxn ang="0">
                  <a:pos x="1628" y="634"/>
                </a:cxn>
                <a:cxn ang="0">
                  <a:pos x="1542" y="623"/>
                </a:cxn>
                <a:cxn ang="0">
                  <a:pos x="1491" y="626"/>
                </a:cxn>
                <a:cxn ang="0">
                  <a:pos x="1417" y="641"/>
                </a:cxn>
                <a:cxn ang="0">
                  <a:pos x="1350" y="668"/>
                </a:cxn>
                <a:cxn ang="0">
                  <a:pos x="1260" y="717"/>
                </a:cxn>
                <a:cxn ang="0">
                  <a:pos x="1332" y="453"/>
                </a:cxn>
                <a:cxn ang="0">
                  <a:pos x="1224" y="372"/>
                </a:cxn>
                <a:cxn ang="0">
                  <a:pos x="1119" y="308"/>
                </a:cxn>
                <a:cxn ang="0">
                  <a:pos x="1026" y="261"/>
                </a:cxn>
                <a:cxn ang="0">
                  <a:pos x="911" y="220"/>
                </a:cxn>
                <a:cxn ang="0">
                  <a:pos x="802" y="200"/>
                </a:cxn>
                <a:cxn ang="0">
                  <a:pos x="699" y="189"/>
                </a:cxn>
                <a:cxn ang="0">
                  <a:pos x="579" y="196"/>
                </a:cxn>
                <a:cxn ang="0">
                  <a:pos x="462" y="208"/>
                </a:cxn>
                <a:cxn ang="0">
                  <a:pos x="327" y="230"/>
                </a:cxn>
                <a:cxn ang="0">
                  <a:pos x="224" y="263"/>
                </a:cxn>
                <a:cxn ang="0">
                  <a:pos x="148" y="299"/>
                </a:cxn>
                <a:cxn ang="0">
                  <a:pos x="91" y="340"/>
                </a:cxn>
              </a:cxnLst>
              <a:rect l="0" t="0" r="r" b="b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87616" y="2865438"/>
            <a:ext cx="3044825" cy="782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err="1" smtClean="0">
                <a:solidFill>
                  <a:schemeClr val="tx2"/>
                </a:solidFill>
              </a:rPr>
              <a:t>Standar</a:t>
            </a:r>
            <a:r>
              <a:rPr lang="tr-TR" b="1" dirty="0" smtClean="0">
                <a:solidFill>
                  <a:schemeClr val="tx2"/>
                </a:solidFill>
              </a:rPr>
              <a:t>t Normal </a:t>
            </a:r>
          </a:p>
          <a:p>
            <a:pPr algn="r">
              <a:spcBef>
                <a:spcPct val="50000"/>
              </a:spcBef>
            </a:pPr>
            <a:r>
              <a:rPr lang="tr-TR" b="1" dirty="0" smtClean="0">
                <a:solidFill>
                  <a:schemeClr val="tx2"/>
                </a:solidFill>
              </a:rPr>
              <a:t>Dağılım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7" name="26 Grup"/>
          <p:cNvGrpSpPr/>
          <p:nvPr/>
        </p:nvGrpSpPr>
        <p:grpSpPr>
          <a:xfrm>
            <a:off x="4936703" y="3717032"/>
            <a:ext cx="4156755" cy="2601218"/>
            <a:chOff x="4936703" y="3717032"/>
            <a:chExt cx="4156755" cy="2601218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8019628" y="4657725"/>
              <a:ext cx="0" cy="7747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  <p:graphicFrame>
          <p:nvGraphicFramePr>
            <p:cNvPr id="10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936703" y="3773488"/>
            <a:ext cx="3937000" cy="2544762"/>
          </p:xfrm>
          <a:graphic>
            <a:graphicData uri="http://schemas.openxmlformats.org/presentationml/2006/ole">
              <p:oleObj spid="_x0000_s39940" name="VISIO" r:id="rId6" imgW="3587400" imgH="2322360" progId="">
                <p:embed/>
              </p:oleObj>
            </a:graphicData>
          </a:graphic>
        </p:graphicFrame>
        <p:sp>
          <p:nvSpPr>
            <p:cNvPr id="22" name="21 Dikdörtgen"/>
            <p:cNvSpPr/>
            <p:nvPr/>
          </p:nvSpPr>
          <p:spPr>
            <a:xfrm>
              <a:off x="5721395" y="5791409"/>
              <a:ext cx="13099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</a:rPr>
                <a:t>     µ 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=0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7308304" y="3717032"/>
              <a:ext cx="122413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  <a:sym typeface="Symbol"/>
                </a:rPr>
                <a:t> =1</a:t>
              </a:r>
              <a:endParaRPr lang="tr-TR" sz="2800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7017539" y="5794142"/>
              <a:ext cx="16561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.21   .30   </a:t>
              </a:r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endParaRPr lang="tr-TR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649616" y="5171353"/>
              <a:ext cx="12160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.0832</a:t>
              </a:r>
            </a:p>
          </p:txBody>
        </p:sp>
        <p:sp useBgFill="1"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158285" y="4784825"/>
              <a:ext cx="655886" cy="307777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none" lIns="46038" tIns="0" rIns="46038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.1179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7784678" y="5280025"/>
              <a:ext cx="622300" cy="3683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6959178" y="4740275"/>
              <a:ext cx="1054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6882978" y="5578475"/>
              <a:ext cx="673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648833" y="4783297"/>
              <a:ext cx="1444625" cy="5159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r">
                <a:spcBef>
                  <a:spcPct val="50000"/>
                </a:spcBef>
                <a:tabLst>
                  <a:tab pos="285750" algn="l"/>
                </a:tabLst>
                <a:defRPr/>
              </a:pPr>
              <a:r>
                <a:rPr lang="en-US" sz="28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	.0347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0213" y="152400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latin typeface="Times" pitchFamily="18" charset="0"/>
                <a:cs typeface="Times" pitchFamily="18" charset="0"/>
              </a:rPr>
              <a:t>Örnek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/>
            </a:r>
            <a:br>
              <a:rPr lang="en-US" dirty="0" smtClean="0">
                <a:latin typeface="Times" pitchFamily="18" charset="0"/>
                <a:cs typeface="Times" pitchFamily="18" charset="0"/>
              </a:rPr>
            </a:br>
            <a:r>
              <a:rPr lang="en-US" dirty="0" smtClean="0">
                <a:latin typeface="Times" pitchFamily="18" charset="0"/>
                <a:cs typeface="Times" pitchFamily="18" charset="0"/>
              </a:rPr>
              <a:t>P(</a:t>
            </a:r>
            <a:r>
              <a:rPr lang="en-US" i="1" dirty="0" smtClean="0">
                <a:latin typeface="Times" pitchFamily="18" charset="0"/>
                <a:cs typeface="Times" pitchFamily="18" charset="0"/>
              </a:rPr>
              <a:t>X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dirty="0" smtClean="0">
                <a:latin typeface="Times" pitchFamily="18" charset="0"/>
                <a:cs typeface="Times" pitchFamily="18" charset="0"/>
                <a:sym typeface="Symbol"/>
              </a:rPr>
              <a:t>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8)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06375" y="2786063"/>
            <a:ext cx="2892425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Normal </a:t>
            </a:r>
            <a:b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ağılım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483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7864" y="1988840"/>
          <a:ext cx="2808312" cy="1008112"/>
        </p:xfrm>
        <a:graphic>
          <a:graphicData uri="http://schemas.openxmlformats.org/presentationml/2006/ole">
            <p:oleObj spid="_x0000_s43011" name="方程式" r:id="rId4" imgW="1282680" imgH="355320" progId="Equation.3">
              <p:embed/>
            </p:oleObj>
          </a:graphicData>
        </a:graphic>
      </p:graphicFrame>
      <p:graphicFrame>
        <p:nvGraphicFramePr>
          <p:cNvPr id="20482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3688" y="3760788"/>
          <a:ext cx="3937000" cy="2544762"/>
        </p:xfrm>
        <a:graphic>
          <a:graphicData uri="http://schemas.openxmlformats.org/presentationml/2006/ole">
            <p:oleObj spid="_x0000_s43010" name="VISIO" r:id="rId5" imgW="3587400" imgH="2322360" progId="">
              <p:embed/>
            </p:oleObj>
          </a:graphicData>
        </a:graphic>
      </p:graphicFrame>
      <p:sp>
        <p:nvSpPr>
          <p:cNvPr id="6" name="5 Dikdörtgen"/>
          <p:cNvSpPr/>
          <p:nvPr/>
        </p:nvSpPr>
        <p:spPr>
          <a:xfrm>
            <a:off x="1287342" y="5766432"/>
            <a:ext cx="130990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     µ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=5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788752" y="3633902"/>
            <a:ext cx="13680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=10</a:t>
            </a:r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2583486" y="5808823"/>
            <a:ext cx="144016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8  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endParaRPr lang="tr-TR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921000" y="3794125"/>
            <a:ext cx="2743200" cy="1258888"/>
            <a:chOff x="1840" y="2390"/>
            <a:chExt cx="1728" cy="793"/>
          </a:xfrm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842" y="2424"/>
              <a:ext cx="1726" cy="759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86" y="282"/>
                </a:cxn>
                <a:cxn ang="0">
                  <a:pos x="151" y="227"/>
                </a:cxn>
                <a:cxn ang="0">
                  <a:pos x="224" y="175"/>
                </a:cxn>
                <a:cxn ang="0">
                  <a:pos x="304" y="134"/>
                </a:cxn>
                <a:cxn ang="0">
                  <a:pos x="394" y="93"/>
                </a:cxn>
                <a:cxn ang="0">
                  <a:pos x="502" y="57"/>
                </a:cxn>
                <a:cxn ang="0">
                  <a:pos x="646" y="20"/>
                </a:cxn>
                <a:cxn ang="0">
                  <a:pos x="778" y="6"/>
                </a:cxn>
                <a:cxn ang="0">
                  <a:pos x="896" y="2"/>
                </a:cxn>
                <a:cxn ang="0">
                  <a:pos x="1021" y="14"/>
                </a:cxn>
                <a:cxn ang="0">
                  <a:pos x="1132" y="36"/>
                </a:cxn>
                <a:cxn ang="0">
                  <a:pos x="1236" y="79"/>
                </a:cxn>
                <a:cxn ang="0">
                  <a:pos x="1342" y="147"/>
                </a:cxn>
                <a:cxn ang="0">
                  <a:pos x="1426" y="225"/>
                </a:cxn>
                <a:cxn ang="0">
                  <a:pos x="1472" y="277"/>
                </a:cxn>
                <a:cxn ang="0">
                  <a:pos x="1594" y="94"/>
                </a:cxn>
                <a:cxn ang="0">
                  <a:pos x="1596" y="197"/>
                </a:cxn>
                <a:cxn ang="0">
                  <a:pos x="1605" y="300"/>
                </a:cxn>
                <a:cxn ang="0">
                  <a:pos x="1624" y="398"/>
                </a:cxn>
                <a:cxn ang="0">
                  <a:pos x="1651" y="499"/>
                </a:cxn>
                <a:cxn ang="0">
                  <a:pos x="1706" y="627"/>
                </a:cxn>
                <a:cxn ang="0">
                  <a:pos x="1685" y="685"/>
                </a:cxn>
                <a:cxn ang="0">
                  <a:pos x="1601" y="667"/>
                </a:cxn>
                <a:cxn ang="0">
                  <a:pos x="1534" y="664"/>
                </a:cxn>
                <a:cxn ang="0">
                  <a:pos x="1469" y="671"/>
                </a:cxn>
                <a:cxn ang="0">
                  <a:pos x="1403" y="690"/>
                </a:cxn>
                <a:cxn ang="0">
                  <a:pos x="1330" y="723"/>
                </a:cxn>
                <a:cxn ang="0">
                  <a:pos x="1259" y="687"/>
                </a:cxn>
                <a:cxn ang="0">
                  <a:pos x="1345" y="482"/>
                </a:cxn>
                <a:cxn ang="0">
                  <a:pos x="1237" y="396"/>
                </a:cxn>
                <a:cxn ang="0">
                  <a:pos x="1131" y="328"/>
                </a:cxn>
                <a:cxn ang="0">
                  <a:pos x="1036" y="277"/>
                </a:cxn>
                <a:cxn ang="0">
                  <a:pos x="921" y="232"/>
                </a:cxn>
                <a:cxn ang="0">
                  <a:pos x="811" y="209"/>
                </a:cxn>
                <a:cxn ang="0">
                  <a:pos x="707" y="195"/>
                </a:cxn>
                <a:cxn ang="0">
                  <a:pos x="587" y="201"/>
                </a:cxn>
                <a:cxn ang="0">
                  <a:pos x="470" y="211"/>
                </a:cxn>
                <a:cxn ang="0">
                  <a:pos x="334" y="232"/>
                </a:cxn>
                <a:cxn ang="0">
                  <a:pos x="231" y="266"/>
                </a:cxn>
                <a:cxn ang="0">
                  <a:pos x="158" y="301"/>
                </a:cxn>
                <a:cxn ang="0">
                  <a:pos x="97" y="343"/>
                </a:cxn>
              </a:cxnLst>
              <a:rect l="0" t="0" r="r" b="b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840" y="2390"/>
              <a:ext cx="1708" cy="718"/>
            </a:xfrm>
            <a:custGeom>
              <a:avLst/>
              <a:gdLst/>
              <a:ahLst/>
              <a:cxnLst>
                <a:cxn ang="0">
                  <a:pos x="57" y="326"/>
                </a:cxn>
                <a:cxn ang="0">
                  <a:pos x="117" y="264"/>
                </a:cxn>
                <a:cxn ang="0">
                  <a:pos x="183" y="210"/>
                </a:cxn>
                <a:cxn ang="0">
                  <a:pos x="263" y="156"/>
                </a:cxn>
                <a:cxn ang="0">
                  <a:pos x="336" y="117"/>
                </a:cxn>
                <a:cxn ang="0">
                  <a:pos x="438" y="79"/>
                </a:cxn>
                <a:cxn ang="0">
                  <a:pos x="575" y="37"/>
                </a:cxn>
                <a:cxn ang="0">
                  <a:pos x="694" y="16"/>
                </a:cxn>
                <a:cxn ang="0">
                  <a:pos x="831" y="0"/>
                </a:cxn>
                <a:cxn ang="0">
                  <a:pos x="951" y="2"/>
                </a:cxn>
                <a:cxn ang="0">
                  <a:pos x="1069" y="17"/>
                </a:cxn>
                <a:cxn ang="0">
                  <a:pos x="1176" y="49"/>
                </a:cxn>
                <a:cxn ang="0">
                  <a:pos x="1280" y="96"/>
                </a:cxn>
                <a:cxn ang="0">
                  <a:pos x="1371" y="164"/>
                </a:cxn>
                <a:cxn ang="0">
                  <a:pos x="1445" y="236"/>
                </a:cxn>
                <a:cxn ang="0">
                  <a:pos x="1583" y="78"/>
                </a:cxn>
                <a:cxn ang="0">
                  <a:pos x="1583" y="176"/>
                </a:cxn>
                <a:cxn ang="0">
                  <a:pos x="1592" y="274"/>
                </a:cxn>
                <a:cxn ang="0">
                  <a:pos x="1609" y="368"/>
                </a:cxn>
                <a:cxn ang="0">
                  <a:pos x="1635" y="464"/>
                </a:cxn>
                <a:cxn ang="0">
                  <a:pos x="1674" y="576"/>
                </a:cxn>
                <a:cxn ang="0">
                  <a:pos x="1707" y="656"/>
                </a:cxn>
                <a:cxn ang="0">
                  <a:pos x="1628" y="634"/>
                </a:cxn>
                <a:cxn ang="0">
                  <a:pos x="1542" y="623"/>
                </a:cxn>
                <a:cxn ang="0">
                  <a:pos x="1491" y="626"/>
                </a:cxn>
                <a:cxn ang="0">
                  <a:pos x="1417" y="641"/>
                </a:cxn>
                <a:cxn ang="0">
                  <a:pos x="1350" y="668"/>
                </a:cxn>
                <a:cxn ang="0">
                  <a:pos x="1260" y="717"/>
                </a:cxn>
                <a:cxn ang="0">
                  <a:pos x="1332" y="453"/>
                </a:cxn>
                <a:cxn ang="0">
                  <a:pos x="1224" y="372"/>
                </a:cxn>
                <a:cxn ang="0">
                  <a:pos x="1119" y="308"/>
                </a:cxn>
                <a:cxn ang="0">
                  <a:pos x="1026" y="261"/>
                </a:cxn>
                <a:cxn ang="0">
                  <a:pos x="911" y="220"/>
                </a:cxn>
                <a:cxn ang="0">
                  <a:pos x="802" y="200"/>
                </a:cxn>
                <a:cxn ang="0">
                  <a:pos x="699" y="189"/>
                </a:cxn>
                <a:cxn ang="0">
                  <a:pos x="579" y="196"/>
                </a:cxn>
                <a:cxn ang="0">
                  <a:pos x="462" y="208"/>
                </a:cxn>
                <a:cxn ang="0">
                  <a:pos x="327" y="230"/>
                </a:cxn>
                <a:cxn ang="0">
                  <a:pos x="224" y="263"/>
                </a:cxn>
                <a:cxn ang="0">
                  <a:pos x="148" y="299"/>
                </a:cxn>
                <a:cxn ang="0">
                  <a:pos x="91" y="340"/>
                </a:cxn>
              </a:cxnLst>
              <a:rect l="0" t="0" r="r" b="b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22 Grup"/>
          <p:cNvGrpSpPr/>
          <p:nvPr/>
        </p:nvGrpSpPr>
        <p:grpSpPr>
          <a:xfrm>
            <a:off x="4941888" y="2786063"/>
            <a:ext cx="3995737" cy="3519487"/>
            <a:chOff x="4941888" y="2786063"/>
            <a:chExt cx="3995737" cy="3519487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892800" y="2786063"/>
              <a:ext cx="3044825" cy="782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 smtClean="0">
                  <a:solidFill>
                    <a:schemeClr val="tx2"/>
                  </a:solidFill>
                </a:rPr>
                <a:t>Standard</a:t>
              </a:r>
              <a:r>
                <a:rPr lang="tr-TR" b="1" dirty="0" smtClean="0">
                  <a:solidFill>
                    <a:schemeClr val="tx2"/>
                  </a:solidFill>
                </a:rPr>
                <a:t> Normal </a:t>
              </a:r>
            </a:p>
            <a:p>
              <a:pPr algn="r">
                <a:spcBef>
                  <a:spcPct val="50000"/>
                </a:spcBef>
              </a:pPr>
              <a:r>
                <a:rPr lang="tr-TR" b="1" dirty="0" smtClean="0">
                  <a:solidFill>
                    <a:schemeClr val="tx2"/>
                  </a:solidFill>
                </a:rPr>
                <a:t>Dağılım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10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941888" y="3760788"/>
            <a:ext cx="3937000" cy="2544762"/>
          </p:xfrm>
          <a:graphic>
            <a:graphicData uri="http://schemas.openxmlformats.org/presentationml/2006/ole">
              <p:oleObj spid="_x0000_s43012" name="VISIO" r:id="rId6" imgW="3587400" imgH="2322360" progId="">
                <p:embed/>
              </p:oleObj>
            </a:graphicData>
          </a:graphic>
        </p:graphicFrame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7866063" y="5191125"/>
              <a:ext cx="393700" cy="44450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731000" y="5110163"/>
              <a:ext cx="1139825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.1179</a:t>
              </a:r>
            </a:p>
          </p:txBody>
        </p:sp>
        <p:sp useBgFill="1"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965884" y="4619725"/>
              <a:ext cx="670056" cy="307777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none" lIns="46038" tIns="0" rIns="46038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.5000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7493000" y="4729163"/>
              <a:ext cx="1368425" cy="5159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tabLst>
                  <a:tab pos="285750" algn="l"/>
                </a:tabLst>
                <a:defRPr/>
              </a:pPr>
              <a:r>
                <a:rPr lang="en-US" sz="28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 	.3821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6970713" y="4498975"/>
              <a:ext cx="660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894513" y="5565775"/>
              <a:ext cx="812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Arial" charset="0"/>
              </a:endParaRPr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5942885" y="5766432"/>
              <a:ext cx="13099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</a:rPr>
                <a:t>     µ 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=0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7308304" y="3717032"/>
              <a:ext cx="129614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" pitchFamily="18" charset="0"/>
                  <a:cs typeface="Times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" pitchFamily="18" charset="0"/>
                  <a:cs typeface="Times" pitchFamily="18" charset="0"/>
                  <a:sym typeface="Symbol"/>
                </a:rPr>
                <a:t> =1</a:t>
              </a:r>
              <a:endParaRPr lang="tr-TR" sz="2800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7169754" y="5794142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   </a:t>
              </a:r>
              <a:r>
                <a:rPr lang="tr-TR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.30   </a:t>
              </a:r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endParaRPr lang="tr-TR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Soru</a:t>
            </a:r>
            <a:endParaRPr lang="tr-TR" b="1" dirty="0">
              <a:solidFill>
                <a:srgbClr val="C0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Belli bir üniversitedeki erkek öğrencilerin ağırlıkları 68,5 kg. ortalamalı ve 2,3 kg standart sapmalı normal dağılıma sahiptir.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a) Bu üniversitede herhangi bir erkek öğrencinin 72 kg.dan daha ağır olması olasılığı nedir?</a:t>
            </a:r>
          </a:p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b) Üniversitedeki erkek öğrencilerin yüzde kaçının ağırlığı 70 kg. ve 72 kg. arasındadır?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istatistik sınavında sınıf ortalaması 60, standart sapması 10 olsun. Sınavdan 1,5 standart puan alan bir öğrencinin gerçek notu kaçtır?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1587 kişinin alınacağı bir iş sınavına 10000 kişi başvurmuştur. Yapılan sınavın ortalaması 50,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sapması 5’tir. İşe girebilmek için gerekli en düşük puan nedir?</a:t>
            </a: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  <a:latin typeface="Times" pitchFamily="18" charset="0"/>
                <a:cs typeface="Times" pitchFamily="18" charset="0"/>
              </a:rPr>
              <a:t>Soru</a:t>
            </a:r>
            <a:endParaRPr lang="tr-TR" b="1" dirty="0">
              <a:solidFill>
                <a:srgbClr val="C00000"/>
              </a:solidFill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8750"/>
            <a:ext cx="8756526" cy="113665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Soru: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Bilinen Olasılıklar için</a:t>
            </a:r>
            <a:b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</a:b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Z</a:t>
            </a:r>
            <a:r>
              <a:rPr lang="en-US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Değerleri Bulunması</a:t>
            </a:r>
            <a:endParaRPr lang="en-US" dirty="0" smtClean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420688" y="1827213"/>
            <a:ext cx="4416425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kaçtır?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.1217?</a:t>
            </a:r>
          </a:p>
        </p:txBody>
      </p:sp>
      <p:grpSp>
        <p:nvGrpSpPr>
          <p:cNvPr id="11" name="10 Grup"/>
          <p:cNvGrpSpPr/>
          <p:nvPr/>
        </p:nvGrpSpPr>
        <p:grpSpPr>
          <a:xfrm>
            <a:off x="346075" y="2924944"/>
            <a:ext cx="4009901" cy="2597597"/>
            <a:chOff x="346075" y="2924944"/>
            <a:chExt cx="4009901" cy="2597597"/>
          </a:xfrm>
        </p:grpSpPr>
        <p:graphicFrame>
          <p:nvGraphicFramePr>
            <p:cNvPr id="27650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6075" y="2967038"/>
            <a:ext cx="3937000" cy="2544762"/>
          </p:xfrm>
          <a:graphic>
            <a:graphicData uri="http://schemas.openxmlformats.org/presentationml/2006/ole">
              <p:oleObj spid="_x0000_s45058" name="VISIO" r:id="rId4" imgW="3587400" imgH="2322360" progId="">
                <p:embed/>
              </p:oleObj>
            </a:graphicData>
          </a:graphic>
        </p:graphicFrame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839788" y="3173413"/>
              <a:ext cx="1216025" cy="5159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.1217</a:t>
              </a:r>
            </a:p>
          </p:txBody>
        </p:sp>
        <p:sp>
          <p:nvSpPr>
            <p:cNvPr id="108549" name="Line 5"/>
            <p:cNvSpPr>
              <a:spLocks noChangeShapeType="1"/>
            </p:cNvSpPr>
            <p:nvPr/>
          </p:nvSpPr>
          <p:spPr bwMode="auto">
            <a:xfrm>
              <a:off x="1536700" y="3641725"/>
              <a:ext cx="1041400" cy="431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7 Dikdörtgen"/>
            <p:cNvSpPr/>
            <p:nvPr/>
          </p:nvSpPr>
          <p:spPr>
            <a:xfrm>
              <a:off x="1101857" y="4999321"/>
              <a:ext cx="13099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</a:rPr>
                <a:t>     µ 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=0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8 Dikdörtgen"/>
            <p:cNvSpPr/>
            <p:nvPr/>
          </p:nvSpPr>
          <p:spPr>
            <a:xfrm>
              <a:off x="2699792" y="2924944"/>
              <a:ext cx="16561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=1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9 Dikdörtgen"/>
            <p:cNvSpPr/>
            <p:nvPr/>
          </p:nvSpPr>
          <p:spPr>
            <a:xfrm>
              <a:off x="2555776" y="5027031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   ?   </a:t>
              </a:r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Z</a:t>
              </a:r>
              <a:endParaRPr lang="tr-TR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8750"/>
            <a:ext cx="8756526" cy="113665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Soru: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Bilinen Olasılıklar için</a:t>
            </a:r>
            <a:b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</a:b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tr-TR" i="1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X </a:t>
            </a:r>
            <a:r>
              <a:rPr lang="tr-TR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Değerleri Bulunması</a:t>
            </a:r>
            <a:endParaRPr lang="en-US" dirty="0" smtClean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2" name="10 Grup"/>
          <p:cNvGrpSpPr/>
          <p:nvPr/>
        </p:nvGrpSpPr>
        <p:grpSpPr>
          <a:xfrm>
            <a:off x="346075" y="2924944"/>
            <a:ext cx="4009901" cy="2597597"/>
            <a:chOff x="346075" y="2924944"/>
            <a:chExt cx="4009901" cy="2597597"/>
          </a:xfrm>
        </p:grpSpPr>
        <p:graphicFrame>
          <p:nvGraphicFramePr>
            <p:cNvPr id="27650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6075" y="2967038"/>
            <a:ext cx="3937000" cy="2544762"/>
          </p:xfrm>
          <a:graphic>
            <a:graphicData uri="http://schemas.openxmlformats.org/presentationml/2006/ole">
              <p:oleObj spid="_x0000_s46082" name="VISIO" r:id="rId4" imgW="3587400" imgH="2322360" progId="">
                <p:embed/>
              </p:oleObj>
            </a:graphicData>
          </a:graphic>
        </p:graphicFrame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839788" y="3173413"/>
              <a:ext cx="1216025" cy="5159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.1217</a:t>
              </a:r>
            </a:p>
          </p:txBody>
        </p:sp>
        <p:sp>
          <p:nvSpPr>
            <p:cNvPr id="108549" name="Line 5"/>
            <p:cNvSpPr>
              <a:spLocks noChangeShapeType="1"/>
            </p:cNvSpPr>
            <p:nvPr/>
          </p:nvSpPr>
          <p:spPr bwMode="auto">
            <a:xfrm>
              <a:off x="1536700" y="3641725"/>
              <a:ext cx="1041400" cy="431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tr-TR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7 Dikdörtgen"/>
            <p:cNvSpPr/>
            <p:nvPr/>
          </p:nvSpPr>
          <p:spPr>
            <a:xfrm>
              <a:off x="1101857" y="4999321"/>
              <a:ext cx="13099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</a:rPr>
                <a:t>     µ 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</a:rPr>
                <a:t>=5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8 Dikdörtgen"/>
            <p:cNvSpPr/>
            <p:nvPr/>
          </p:nvSpPr>
          <p:spPr>
            <a:xfrm>
              <a:off x="2699792" y="2924944"/>
              <a:ext cx="16561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8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</a:t>
              </a:r>
              <a:r>
                <a:rPr lang="tr-TR" sz="28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=10</a:t>
              </a:r>
              <a:endParaRPr lang="tr-TR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9 Dikdörtgen"/>
            <p:cNvSpPr/>
            <p:nvPr/>
          </p:nvSpPr>
          <p:spPr>
            <a:xfrm>
              <a:off x="2555776" y="5027031"/>
              <a:ext cx="14401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    ?   </a:t>
              </a:r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endParaRPr lang="tr-TR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2492896"/>
            <a:ext cx="4540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Normal D</a:t>
            </a:r>
            <a:r>
              <a:rPr lang="tr-T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ağılım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Dağılım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algn="just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Normal olasılık dağılımı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çan şeklinde simetrik bir grafiğe sahip bir dağılımdır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Normal dağılım için ortalama(beklenen değer=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)) değeri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ile gösterilir.</a:t>
            </a:r>
          </a:p>
          <a:p>
            <a:pPr algn="just"/>
            <a:r>
              <a:rPr lang="tr-T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Normal dağılım grafiği her zaman için </a:t>
            </a:r>
            <a:r>
              <a:rPr lang="el-GR" sz="2400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l-G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değerine göre simetriktir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 Hesaplamalar bu değer üzerinden yapılır.</a:t>
            </a:r>
          </a:p>
          <a:p>
            <a:pPr algn="just"/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diyagramdaki en büyük değerdir.</a:t>
            </a:r>
          </a:p>
          <a:p>
            <a:r>
              <a:rPr lang="tr-TR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sürekli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rassal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değişkeni normal dağılım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altında reel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eksendeki tüm değerleri alabilir. Yani;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-∞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tr-TR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&lt;+∞ aralığı değişkenlik aralığıdır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Dağılım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556792"/>
            <a:ext cx="4968552" cy="4525963"/>
          </a:xfrm>
        </p:spPr>
        <p:txBody>
          <a:bodyPr>
            <a:normAutofit lnSpcReduction="10000"/>
          </a:bodyPr>
          <a:lstStyle/>
          <a:p>
            <a:r>
              <a:rPr lang="tr-TR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) eğrisi altında kalan alan daima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1'dir.</a:t>
            </a:r>
          </a:p>
          <a:p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dağılım için </a:t>
            </a:r>
            <a:r>
              <a:rPr lang="el-GR" sz="24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l-GR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aritmetik ortalama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medyan</a:t>
            </a:r>
          </a:p>
          <a:p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Standart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sapmayı gösteren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çan grafiği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için genişlik (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yayılma </a:t>
            </a:r>
            <a:r>
              <a:rPr lang="tr-T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miktarı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) göstergesidir.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56598" y="4581525"/>
            <a:ext cx="1655762" cy="1196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tr-T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Ortalama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Med</a:t>
            </a:r>
            <a:r>
              <a:rPr lang="tr-T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yan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Mod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909073" y="4044950"/>
            <a:ext cx="0" cy="520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76055" y="1988839"/>
          <a:ext cx="3717107" cy="2059285"/>
        </p:xfrm>
        <a:graphic>
          <a:graphicData uri="http://schemas.openxmlformats.org/presentationml/2006/ole">
            <p:oleObj spid="_x0000_s3075" name="VISIO" r:id="rId3" imgW="7302240" imgH="3574800" progId="">
              <p:embed/>
            </p:oleObj>
          </a:graphicData>
        </a:graphic>
      </p:graphicFrame>
      <p:sp>
        <p:nvSpPr>
          <p:cNvPr id="9" name="8 Metin kutusu"/>
          <p:cNvSpPr txBox="1"/>
          <p:nvPr/>
        </p:nvSpPr>
        <p:spPr>
          <a:xfrm>
            <a:off x="5076056" y="2005428"/>
            <a:ext cx="612000" cy="468000"/>
          </a:xfrm>
          <a:prstGeom prst="rect">
            <a:avLst/>
          </a:prstGeom>
          <a:solidFill>
            <a:srgbClr val="F3F0F6"/>
          </a:solidFill>
        </p:spPr>
        <p:txBody>
          <a:bodyPr wrap="none" rtlCol="0">
            <a:spAutoFit/>
          </a:bodyPr>
          <a:lstStyle/>
          <a:p>
            <a:r>
              <a:rPr lang="tr-TR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8460432" y="3600726"/>
            <a:ext cx="325730" cy="369332"/>
          </a:xfrm>
          <a:prstGeom prst="rect">
            <a:avLst/>
          </a:prstGeom>
          <a:solidFill>
            <a:srgbClr val="F3F0F6"/>
          </a:solidFill>
        </p:spPr>
        <p:txBody>
          <a:bodyPr wrap="none">
            <a:spAutoFit/>
          </a:bodyPr>
          <a:lstStyle/>
          <a:p>
            <a:r>
              <a:rPr lang="tr-TR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tr-T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39" y="2492890"/>
            <a:ext cx="2592000" cy="81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Dağılımın Özellikleri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25963"/>
          </a:xfrm>
        </p:spPr>
        <p:txBody>
          <a:bodyPr>
            <a:normAutofit/>
          </a:bodyPr>
          <a:lstStyle/>
          <a:p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14 Şekil"/>
          <p:cNvCxnSpPr>
            <a:stCxn id="12" idx="2"/>
          </p:cNvCxnSpPr>
          <p:nvPr/>
        </p:nvCxnSpPr>
        <p:spPr>
          <a:xfrm rot="5400000">
            <a:off x="3774687" y="2815771"/>
            <a:ext cx="186407" cy="31997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Eğri Bağlayıcı"/>
          <p:cNvCxnSpPr>
            <a:stCxn id="16" idx="2"/>
          </p:cNvCxnSpPr>
          <p:nvPr/>
        </p:nvCxnSpPr>
        <p:spPr>
          <a:xfrm rot="5400000">
            <a:off x="5182908" y="3351765"/>
            <a:ext cx="474439" cy="25609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Şekil"/>
          <p:cNvCxnSpPr>
            <a:stCxn id="19" idx="2"/>
          </p:cNvCxnSpPr>
          <p:nvPr/>
        </p:nvCxnSpPr>
        <p:spPr>
          <a:xfrm rot="16200000" flipH="1">
            <a:off x="2806644" y="3391835"/>
            <a:ext cx="402431" cy="53599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23 Grup"/>
          <p:cNvGrpSpPr/>
          <p:nvPr/>
        </p:nvGrpSpPr>
        <p:grpSpPr>
          <a:xfrm>
            <a:off x="899592" y="2348880"/>
            <a:ext cx="7200000" cy="3344718"/>
            <a:chOff x="899592" y="2348880"/>
            <a:chExt cx="7200000" cy="3344718"/>
          </a:xfrm>
        </p:grpSpPr>
        <p:graphicFrame>
          <p:nvGraphicFramePr>
            <p:cNvPr id="5123" name="Object 102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99592" y="2348880"/>
            <a:ext cx="7200000" cy="3240000"/>
          </p:xfrm>
          <a:graphic>
            <a:graphicData uri="http://schemas.openxmlformats.org/presentationml/2006/ole">
              <p:oleObj spid="_x0000_s5123" name="VISIO" r:id="rId3" imgW="7302240" imgH="3574800" progId="">
                <p:embed/>
              </p:oleObj>
            </a:graphicData>
          </a:graphic>
        </p:graphicFrame>
        <p:sp>
          <p:nvSpPr>
            <p:cNvPr id="11" name="10 Metin kutusu"/>
            <p:cNvSpPr txBox="1"/>
            <p:nvPr/>
          </p:nvSpPr>
          <p:spPr>
            <a:xfrm>
              <a:off x="3334034" y="5231933"/>
              <a:ext cx="6896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</a:t>
              </a:r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=5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 Metin kutusu"/>
            <p:cNvSpPr txBox="1"/>
            <p:nvPr/>
          </p:nvSpPr>
          <p:spPr>
            <a:xfrm>
              <a:off x="3627765" y="242088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</a:t>
              </a:r>
              <a:r>
                <a:rPr lang="tr-TR" sz="2400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2</a:t>
              </a:r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=1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12 Metin kutusu"/>
            <p:cNvSpPr txBox="1"/>
            <p:nvPr/>
          </p:nvSpPr>
          <p:spPr>
            <a:xfrm>
              <a:off x="4796943" y="5230026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</a:t>
              </a:r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=15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15 Metin kutusu"/>
            <p:cNvSpPr txBox="1"/>
            <p:nvPr/>
          </p:nvSpPr>
          <p:spPr>
            <a:xfrm>
              <a:off x="5148064" y="278092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</a:t>
              </a:r>
              <a:r>
                <a:rPr lang="tr-TR" sz="2400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2</a:t>
              </a:r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=4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18 Metin kutusu"/>
            <p:cNvSpPr txBox="1"/>
            <p:nvPr/>
          </p:nvSpPr>
          <p:spPr>
            <a:xfrm>
              <a:off x="2339752" y="299695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</a:t>
              </a:r>
              <a:r>
                <a:rPr lang="tr-TR" sz="2400" baseline="300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2</a:t>
              </a:r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=4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21 Metin kutusu"/>
            <p:cNvSpPr txBox="1"/>
            <p:nvPr/>
          </p:nvSpPr>
          <p:spPr>
            <a:xfrm>
              <a:off x="1176982" y="2454219"/>
              <a:ext cx="61106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f</a:t>
              </a:r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(</a:t>
              </a:r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r>
                <a:rPr lang="tr-TR" sz="2400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)</a:t>
              </a:r>
              <a:endParaRPr lang="tr-TR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22 Metin kutusu"/>
            <p:cNvSpPr txBox="1"/>
            <p:nvPr/>
          </p:nvSpPr>
          <p:spPr>
            <a:xfrm>
              <a:off x="7582481" y="4968878"/>
              <a:ext cx="396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400" i="1" dirty="0" smtClean="0">
                  <a:latin typeface="Times New Roman" pitchFamily="18" charset="0"/>
                  <a:cs typeface="Times New Roman" pitchFamily="18" charset="0"/>
                  <a:sym typeface="Symbol"/>
                </a:rPr>
                <a:t>x</a:t>
              </a:r>
              <a:endParaRPr lang="tr-TR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Dağılımın Özellikleri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Teorem :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normal dağılıma sahipse,                              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2400" i="1" dirty="0" err="1" smtClean="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~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r-TR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normal dağılıma sahiptir.</a:t>
            </a:r>
          </a:p>
          <a:p>
            <a:pPr>
              <a:lnSpc>
                <a:spcPct val="150000"/>
              </a:lnSpc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 ortalaması,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=3 ve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varyansı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olan normal dağılıma sahipse,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=5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+4,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400" i="1" baseline="-25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=5.3+4 ortalamalı ve </a:t>
            </a:r>
            <a:r>
              <a:rPr lang="el-GR" sz="24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=50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varyanslı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normal dağılıma sahiptir.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Dağılımın Özellikleri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824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tr-T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 :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sırasıyla ortalamaları 2 ve 3,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varyansları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1 ve 2 olan bağımsız normal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rassal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değişkenlerse,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rassal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değişkeni                    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8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=2+3=5,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=1+2=3)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normal dağılıma sahiptir</a:t>
            </a:r>
            <a:r>
              <a:rPr lang="tr-TR" sz="2400" i="1" dirty="0" smtClean="0">
                <a:latin typeface="Times" pitchFamily="18" charset="0"/>
                <a:cs typeface="Times" pitchFamily="18" charset="0"/>
              </a:rPr>
              <a:t>.</a:t>
            </a:r>
            <a:endParaRPr lang="tr-TR" sz="2400" i="1" baseline="-25000" dirty="0" smtClean="0">
              <a:latin typeface="Times" pitchFamily="18" charset="0"/>
              <a:cs typeface="Times" pitchFamily="18" charset="0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1403647" y="1628800"/>
            <a:ext cx="6840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grpSp>
        <p:nvGrpSpPr>
          <p:cNvPr id="12" name="11 Grup"/>
          <p:cNvGrpSpPr/>
          <p:nvPr/>
        </p:nvGrpSpPr>
        <p:grpSpPr>
          <a:xfrm>
            <a:off x="207222" y="1626067"/>
            <a:ext cx="8748000" cy="2498298"/>
            <a:chOff x="202633" y="1570647"/>
            <a:chExt cx="8748000" cy="2498298"/>
          </a:xfrm>
        </p:grpSpPr>
        <p:grpSp>
          <p:nvGrpSpPr>
            <p:cNvPr id="10" name="9 Grup"/>
            <p:cNvGrpSpPr/>
            <p:nvPr/>
          </p:nvGrpSpPr>
          <p:grpSpPr>
            <a:xfrm>
              <a:off x="202633" y="1570647"/>
              <a:ext cx="8748000" cy="2498298"/>
              <a:chOff x="188778" y="1570647"/>
              <a:chExt cx="8748000" cy="2498298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8778" y="1570647"/>
                <a:ext cx="8748000" cy="2498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5 Metin kutusu"/>
              <p:cNvSpPr txBox="1"/>
              <p:nvPr/>
            </p:nvSpPr>
            <p:spPr>
              <a:xfrm>
                <a:off x="2061170" y="1573380"/>
                <a:ext cx="1656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X</a:t>
                </a:r>
                <a:r>
                  <a:rPr lang="tr-TR" sz="2400" baseline="-25000" dirty="0" smtClean="0">
                    <a:latin typeface="Times" pitchFamily="18" charset="0"/>
                    <a:cs typeface="Times" pitchFamily="18" charset="0"/>
                  </a:rPr>
                  <a:t>1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,</a:t>
                </a:r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X</a:t>
                </a:r>
                <a:r>
                  <a:rPr lang="tr-TR" sz="2400" baseline="-25000" dirty="0" smtClean="0">
                    <a:latin typeface="Times" pitchFamily="18" charset="0"/>
                    <a:cs typeface="Times" pitchFamily="18" charset="0"/>
                  </a:rPr>
                  <a:t>2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,…,</a:t>
                </a:r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X</a:t>
                </a:r>
                <a:r>
                  <a:rPr lang="tr-TR" sz="2400" i="1" baseline="-25000" dirty="0" smtClean="0">
                    <a:latin typeface="Times" pitchFamily="18" charset="0"/>
                    <a:cs typeface="Times" pitchFamily="18" charset="0"/>
                  </a:rPr>
                  <a:t>N</a:t>
                </a:r>
                <a:endParaRPr lang="tr-TR" sz="2400" i="1" baseline="-25000" dirty="0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7" name="6 Metin kutusu"/>
              <p:cNvSpPr txBox="1"/>
              <p:nvPr/>
            </p:nvSpPr>
            <p:spPr>
              <a:xfrm>
                <a:off x="7336014" y="1573380"/>
                <a:ext cx="1584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(</a:t>
                </a:r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N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(</a:t>
                </a:r>
                <a:r>
                  <a:rPr lang="tr-TR" sz="2400" i="1" dirty="0" smtClean="0">
                    <a:latin typeface="Times" pitchFamily="18" charset="0"/>
                    <a:cs typeface="Times" pitchFamily="18" charset="0"/>
                    <a:sym typeface="Symbol"/>
                  </a:rPr>
                  <a:t></a:t>
                </a:r>
                <a:r>
                  <a:rPr lang="tr-TR" sz="2400" i="1" baseline="-25000" dirty="0" smtClean="0">
                    <a:latin typeface="Times" pitchFamily="18" charset="0"/>
                    <a:cs typeface="Times" pitchFamily="18" charset="0"/>
                    <a:sym typeface="Symbol"/>
                  </a:rPr>
                  <a:t>i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  <a:sym typeface="Symbol"/>
                  </a:rPr>
                  <a:t>,</a:t>
                </a:r>
                <a:r>
                  <a:rPr lang="tr-TR" sz="2400" i="1" dirty="0" smtClean="0">
                    <a:latin typeface="Times" pitchFamily="18" charset="0"/>
                    <a:cs typeface="Times" pitchFamily="18" charset="0"/>
                    <a:sym typeface="Symbol"/>
                  </a:rPr>
                  <a:t></a:t>
                </a:r>
                <a:r>
                  <a:rPr lang="tr-TR" sz="2400" baseline="30000" dirty="0" smtClean="0">
                    <a:latin typeface="Times" pitchFamily="18" charset="0"/>
                    <a:cs typeface="Times" pitchFamily="18" charset="0"/>
                    <a:sym typeface="Symbol"/>
                  </a:rPr>
                  <a:t>2</a:t>
                </a:r>
                <a:r>
                  <a:rPr lang="tr-TR" sz="2400" i="1" baseline="-25000" dirty="0" smtClean="0">
                    <a:latin typeface="Times" pitchFamily="18" charset="0"/>
                    <a:cs typeface="Times" pitchFamily="18" charset="0"/>
                    <a:sym typeface="Symbol"/>
                  </a:rPr>
                  <a:t>i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),</a:t>
                </a:r>
                <a:endParaRPr lang="tr-TR" sz="2400" baseline="-25000" dirty="0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8" name="7 Metin kutusu"/>
              <p:cNvSpPr txBox="1"/>
              <p:nvPr/>
            </p:nvSpPr>
            <p:spPr>
              <a:xfrm>
                <a:off x="254253" y="2293460"/>
                <a:ext cx="161454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i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=1,2,…,</a:t>
                </a:r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N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)</a:t>
                </a:r>
                <a:endParaRPr lang="tr-TR" sz="2400" baseline="-25000" dirty="0">
                  <a:latin typeface="Times" pitchFamily="18" charset="0"/>
                  <a:cs typeface="Times" pitchFamily="18" charset="0"/>
                </a:endParaRPr>
              </a:p>
            </p:txBody>
          </p:sp>
          <p:sp>
            <p:nvSpPr>
              <p:cNvPr id="9" name="8 Metin kutusu"/>
              <p:cNvSpPr txBox="1"/>
              <p:nvPr/>
            </p:nvSpPr>
            <p:spPr>
              <a:xfrm>
                <a:off x="6627056" y="2318437"/>
                <a:ext cx="22781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S=X</a:t>
                </a:r>
                <a:r>
                  <a:rPr lang="tr-TR" sz="2400" baseline="-25000" dirty="0" smtClean="0">
                    <a:latin typeface="Times" pitchFamily="18" charset="0"/>
                    <a:cs typeface="Times" pitchFamily="18" charset="0"/>
                  </a:rPr>
                  <a:t>1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+</a:t>
                </a:r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X</a:t>
                </a:r>
                <a:r>
                  <a:rPr lang="tr-TR" sz="2400" baseline="-25000" dirty="0" smtClean="0">
                    <a:latin typeface="Times" pitchFamily="18" charset="0"/>
                    <a:cs typeface="Times" pitchFamily="18" charset="0"/>
                  </a:rPr>
                  <a:t>2</a:t>
                </a:r>
                <a:r>
                  <a:rPr lang="tr-TR" sz="2400" dirty="0" smtClean="0">
                    <a:latin typeface="Times" pitchFamily="18" charset="0"/>
                    <a:cs typeface="Times" pitchFamily="18" charset="0"/>
                  </a:rPr>
                  <a:t>+…+</a:t>
                </a:r>
                <a:r>
                  <a:rPr lang="tr-TR" sz="2400" i="1" dirty="0" smtClean="0">
                    <a:latin typeface="Times" pitchFamily="18" charset="0"/>
                    <a:cs typeface="Times" pitchFamily="18" charset="0"/>
                  </a:rPr>
                  <a:t>X</a:t>
                </a:r>
                <a:r>
                  <a:rPr lang="tr-TR" sz="2400" i="1" baseline="-25000" dirty="0" smtClean="0">
                    <a:latin typeface="Times" pitchFamily="18" charset="0"/>
                    <a:cs typeface="Times" pitchFamily="18" charset="0"/>
                  </a:rPr>
                  <a:t>N</a:t>
                </a:r>
                <a:endParaRPr lang="tr-TR" sz="2400" i="1" baseline="-25000" dirty="0"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1" name="10 Metin kutusu"/>
            <p:cNvSpPr txBox="1"/>
            <p:nvPr/>
          </p:nvSpPr>
          <p:spPr>
            <a:xfrm>
              <a:off x="1328907" y="1570647"/>
              <a:ext cx="720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tr-TR" sz="2400" b="1" dirty="0" smtClean="0">
                  <a:solidFill>
                    <a:srgbClr val="FF0000"/>
                  </a:solidFill>
                  <a:latin typeface="Times" pitchFamily="18" charset="0"/>
                  <a:cs typeface="Times" pitchFamily="18" charset="0"/>
                </a:rPr>
                <a:t>:</a:t>
              </a:r>
              <a:endParaRPr lang="tr-TR" sz="2400" b="1" dirty="0">
                <a:solidFill>
                  <a:srgbClr val="FF0000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3" name="12 Dikdörtgen"/>
          <p:cNvSpPr/>
          <p:nvPr/>
        </p:nvSpPr>
        <p:spPr>
          <a:xfrm>
            <a:off x="4089430" y="2927677"/>
            <a:ext cx="338554" cy="2880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i="1" dirty="0" smtClean="0">
                <a:latin typeface="Times" pitchFamily="18" charset="0"/>
                <a:cs typeface="Times" pitchFamily="18" charset="0"/>
              </a:rPr>
              <a:t>N</a:t>
            </a:r>
            <a:endParaRPr lang="tr-TR" i="1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506916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5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5000" baseline="-250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normal dağılıma sahip 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</a:t>
            </a:r>
            <a:r>
              <a:rPr lang="tr-TR" sz="5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tr-TR" sz="50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tr-TR" sz="5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=1,2 bağımsız </a:t>
            </a:r>
            <a:r>
              <a:rPr lang="tr-TR" sz="5000" dirty="0" err="1" smtClean="0">
                <a:latin typeface="Times New Roman" pitchFamily="18" charset="0"/>
                <a:cs typeface="Times New Roman" pitchFamily="18" charset="0"/>
              </a:rPr>
              <a:t>rassal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 değişkenler ise, 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D=X</a:t>
            </a:r>
            <a:r>
              <a:rPr lang="tr-TR" sz="5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50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5000" dirty="0" err="1" smtClean="0">
                <a:latin typeface="Times New Roman" pitchFamily="18" charset="0"/>
                <a:cs typeface="Times New Roman" pitchFamily="18" charset="0"/>
              </a:rPr>
              <a:t>rassal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 değişkeni</a:t>
            </a:r>
          </a:p>
          <a:p>
            <a:pPr>
              <a:lnSpc>
                <a:spcPct val="170000"/>
              </a:lnSpc>
            </a:pPr>
            <a:endParaRPr lang="tr-TR" sz="5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      normal dağılıma sahiptir.</a:t>
            </a:r>
          </a:p>
          <a:p>
            <a:pPr>
              <a:lnSpc>
                <a:spcPct val="170000"/>
              </a:lnSpc>
            </a:pPr>
            <a:r>
              <a:rPr lang="tr-TR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 :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5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5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5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5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5400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sırasıyla ortalamaları 15 ve 12, varyansları10 ve 8 olan bağımsız normal </a:t>
            </a:r>
            <a:r>
              <a:rPr lang="tr-TR" sz="5000" dirty="0" err="1" smtClean="0">
                <a:latin typeface="Times New Roman" pitchFamily="18" charset="0"/>
                <a:cs typeface="Times New Roman" pitchFamily="18" charset="0"/>
              </a:rPr>
              <a:t>rassal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 değişkenlerse, 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D=X</a:t>
            </a:r>
            <a:r>
              <a:rPr lang="tr-TR" sz="5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5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170000"/>
              </a:lnSpc>
              <a:buNone/>
            </a:pPr>
            <a:r>
              <a:rPr lang="tr-TR" sz="5000" i="1" dirty="0" smtClean="0">
                <a:latin typeface="Times New Roman" pitchFamily="18" charset="0"/>
                <a:cs typeface="Times New Roman" pitchFamily="18" charset="0"/>
              </a:rPr>
              <a:t>     µ</a:t>
            </a:r>
            <a:r>
              <a:rPr lang="tr-TR" sz="50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 =15-12=3 ortalamalı </a:t>
            </a:r>
            <a:r>
              <a:rPr lang="el-GR" sz="50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5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5000" i="1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 =10+8=18 </a:t>
            </a:r>
            <a:r>
              <a:rPr lang="tr-TR" sz="5000" dirty="0" err="1" smtClean="0">
                <a:latin typeface="Times New Roman" pitchFamily="18" charset="0"/>
                <a:cs typeface="Times New Roman" pitchFamily="18" charset="0"/>
              </a:rPr>
              <a:t>varyanslı</a:t>
            </a:r>
            <a:r>
              <a:rPr lang="tr-TR" sz="5000" dirty="0" smtClean="0">
                <a:latin typeface="Times New Roman" pitchFamily="18" charset="0"/>
                <a:cs typeface="Times New Roman" pitchFamily="18" charset="0"/>
              </a:rPr>
              <a:t> normal dağılıma sahiptir.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780928"/>
            <a:ext cx="4361233" cy="68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 Dağılımın Özellikleri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StandartNormal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Dağılım</a:t>
            </a:r>
            <a:endParaRPr lang="tr-T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Tanım 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Ortalaması </a:t>
            </a:r>
            <a:r>
              <a:rPr lang="tr-TR" sz="2800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tr-TR" sz="2800" dirty="0" err="1" smtClean="0">
                <a:latin typeface="Times New Roman" pitchFamily="18" charset="0"/>
                <a:cs typeface="Times New Roman" pitchFamily="18" charset="0"/>
              </a:rPr>
              <a:t>varyansı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=1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ve olasılık yoğunluk fonksiyonu aşağıdaki gibi verilen dağılıma standart normal dağılım denir.</a:t>
            </a:r>
          </a:p>
          <a:p>
            <a:pPr algn="just"/>
            <a:endParaRPr lang="tr-TR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tr-T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331640" y="5445224"/>
            <a:ext cx="64807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Standart Normal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dağılımı </a:t>
            </a:r>
            <a:r>
              <a:rPr lang="tr-TR" sz="2200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tr-TR" sz="2200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200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200" i="1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l-GR" sz="2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2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ile gösterilir.</a:t>
            </a:r>
            <a:endParaRPr lang="tr-TR"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8 Grup"/>
          <p:cNvGrpSpPr/>
          <p:nvPr/>
        </p:nvGrpSpPr>
        <p:grpSpPr>
          <a:xfrm>
            <a:off x="1835696" y="3429000"/>
            <a:ext cx="5267325" cy="1647825"/>
            <a:chOff x="1835696" y="3429000"/>
            <a:chExt cx="5267325" cy="16478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3429000"/>
              <a:ext cx="5267325" cy="1647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7 Metin kutusu"/>
            <p:cNvSpPr txBox="1"/>
            <p:nvPr/>
          </p:nvSpPr>
          <p:spPr>
            <a:xfrm>
              <a:off x="5673992" y="4097292"/>
              <a:ext cx="180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tr-TR" sz="2400" i="1" dirty="0" smtClean="0">
                  <a:latin typeface="Times" pitchFamily="18" charset="0"/>
                  <a:cs typeface="Times" pitchFamily="18" charset="0"/>
                </a:rPr>
                <a:t>x</a:t>
              </a:r>
              <a:endParaRPr lang="tr-TR" sz="2400" i="1" dirty="0">
                <a:latin typeface="Times" pitchFamily="18" charset="0"/>
                <a:cs typeface="Times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836</Words>
  <Application>Microsoft Office PowerPoint</Application>
  <PresentationFormat>Ekran Gösterisi (4:3)</PresentationFormat>
  <Paragraphs>183</Paragraphs>
  <Slides>26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3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Ofis Teması</vt:lpstr>
      <vt:lpstr>方程式</vt:lpstr>
      <vt:lpstr>VISIO</vt:lpstr>
      <vt:lpstr>Document</vt:lpstr>
      <vt:lpstr>OLASILIK VE RASLANTI  DEĞİŞKENLERİ</vt:lpstr>
      <vt:lpstr>Normal Dağılım</vt:lpstr>
      <vt:lpstr>Normal Dağılım</vt:lpstr>
      <vt:lpstr>Normal Dağılım</vt:lpstr>
      <vt:lpstr>Normal Dağılımın Özellikleri</vt:lpstr>
      <vt:lpstr>Normal Dağılımın Özellikleri</vt:lpstr>
      <vt:lpstr>Normal Dağılımın Özellikleri</vt:lpstr>
      <vt:lpstr>Normal Dağılımın Özellikleri</vt:lpstr>
      <vt:lpstr>StandartNormal Dağılım</vt:lpstr>
      <vt:lpstr>StandartNormal Dağılım</vt:lpstr>
      <vt:lpstr>StandartNormal Dağılım</vt:lpstr>
      <vt:lpstr>Slayt 12</vt:lpstr>
      <vt:lpstr>Z Tablosu Kullanımı</vt:lpstr>
      <vt:lpstr>Örnek Standartlaştırma</vt:lpstr>
      <vt:lpstr>Örnek Standartlaştırma</vt:lpstr>
      <vt:lpstr>Örnek Standartlaştırma</vt:lpstr>
      <vt:lpstr>Olasılığı elde etmek</vt:lpstr>
      <vt:lpstr>Slayt 18</vt:lpstr>
      <vt:lpstr>Örnek P(3.8 &lt; X &lt; 5)</vt:lpstr>
      <vt:lpstr>Örnek Dağılım P(2.9 &lt; X &lt; 7.1) </vt:lpstr>
      <vt:lpstr>Örnek P(7.1 &lt; X &lt; 8)</vt:lpstr>
      <vt:lpstr>Örnek P(X  8)</vt:lpstr>
      <vt:lpstr>Soru</vt:lpstr>
      <vt:lpstr>Soru</vt:lpstr>
      <vt:lpstr>Soru: Bilinen Olasılıklar için  Z Değerleri Bulunması</vt:lpstr>
      <vt:lpstr>Soru: Bilinen Olasılıklar için  X Değerleri Bulunması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Asus</dc:creator>
  <cp:lastModifiedBy>YiGiT-bAtUhAn</cp:lastModifiedBy>
  <cp:revision>42</cp:revision>
  <dcterms:created xsi:type="dcterms:W3CDTF">2014-06-04T19:11:46Z</dcterms:created>
  <dcterms:modified xsi:type="dcterms:W3CDTF">2015-01-12T14:19:56Z</dcterms:modified>
</cp:coreProperties>
</file>