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0" r:id="rId7"/>
    <p:sldId id="262" r:id="rId8"/>
    <p:sldId id="264" r:id="rId9"/>
    <p:sldId id="265" r:id="rId10"/>
    <p:sldId id="270" r:id="rId11"/>
    <p:sldId id="271" r:id="rId12"/>
    <p:sldId id="272" r:id="rId13"/>
    <p:sldId id="273" r:id="rId14"/>
    <p:sldId id="274" r:id="rId15"/>
    <p:sldId id="275" r:id="rId16"/>
    <p:sldId id="276" r:id="rId17"/>
    <p:sldId id="277" r:id="rId18"/>
    <p:sldId id="278" r:id="rId19"/>
    <p:sldId id="279" r:id="rId20"/>
    <p:sldId id="290" r:id="rId21"/>
    <p:sldId id="291" r:id="rId22"/>
    <p:sldId id="280" r:id="rId23"/>
    <p:sldId id="281" r:id="rId24"/>
    <p:sldId id="282" r:id="rId25"/>
    <p:sldId id="283" r:id="rId26"/>
    <p:sldId id="287" r:id="rId27"/>
    <p:sldId id="288" r:id="rId28"/>
    <p:sldId id="289" r:id="rId29"/>
    <p:sldId id="292" r:id="rId30"/>
    <p:sldId id="293"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14.05.2015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14.05.2015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Boru Hattı ve Vektör İşlemleri</a:t>
            </a:r>
            <a:endParaRPr lang="tr-TR" dirty="0"/>
          </a:p>
        </p:txBody>
      </p:sp>
      <p:sp>
        <p:nvSpPr>
          <p:cNvPr id="3" name="2 Alt Başlık"/>
          <p:cNvSpPr>
            <a:spLocks noGrp="1"/>
          </p:cNvSpPr>
          <p:nvPr>
            <p:ph type="subTitle" idx="1"/>
          </p:nvPr>
        </p:nvSpPr>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1143000"/>
          </a:xfrm>
        </p:spPr>
        <p:txBody>
          <a:bodyPr/>
          <a:lstStyle/>
          <a:p>
            <a:r>
              <a:rPr lang="tr-TR" dirty="0" smtClean="0"/>
              <a:t> </a:t>
            </a:r>
            <a:endParaRPr lang="tr-T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8178" y="3386806"/>
            <a:ext cx="4153781" cy="3282554"/>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103444" y="3501008"/>
            <a:ext cx="5040556" cy="3016002"/>
          </a:xfrm>
          <a:prstGeom prst="rect">
            <a:avLst/>
          </a:prstGeom>
          <a:noFill/>
          <a:ln w="9525">
            <a:noFill/>
            <a:miter lim="800000"/>
            <a:headEnd/>
            <a:tailEnd/>
          </a:ln>
        </p:spPr>
      </p:pic>
      <p:sp>
        <p:nvSpPr>
          <p:cNvPr id="5" name="1 Başlık"/>
          <p:cNvSpPr txBox="1">
            <a:spLocks/>
          </p:cNvSpPr>
          <p:nvPr/>
        </p:nvSpPr>
        <p:spPr>
          <a:xfrm>
            <a:off x="323528" y="188640"/>
            <a:ext cx="8229600" cy="93610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dirty="0" err="1" smtClean="0">
                <a:ln>
                  <a:noFill/>
                </a:ln>
                <a:solidFill>
                  <a:schemeClr val="tx1"/>
                </a:solidFill>
                <a:effectLst/>
                <a:uLnTx/>
                <a:uFillTx/>
                <a:latin typeface="+mj-lt"/>
                <a:ea typeface="+mj-ea"/>
                <a:cs typeface="+mj-cs"/>
              </a:rPr>
              <a:t>Pipelining</a:t>
            </a:r>
            <a:r>
              <a:rPr kumimoji="0" lang="tr-TR" sz="4400" b="0" i="0" u="none" strike="noStrike" kern="1200" cap="none" spc="0" normalizeH="0" baseline="0" noProof="0" dirty="0" smtClean="0">
                <a:ln>
                  <a:noFill/>
                </a:ln>
                <a:solidFill>
                  <a:schemeClr val="tx1"/>
                </a:solidFill>
                <a:effectLst/>
                <a:uLnTx/>
                <a:uFillTx/>
                <a:latin typeface="+mj-lt"/>
                <a:ea typeface="+mj-ea"/>
                <a:cs typeface="+mj-cs"/>
              </a:rPr>
              <a:t> İşlemleri</a:t>
            </a:r>
            <a:endParaRPr kumimoji="0" lang="tr-TR"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noChangeArrowheads="1"/>
          </p:cNvPicPr>
          <p:nvPr/>
        </p:nvPicPr>
        <p:blipFill>
          <a:blip r:embed="rId4" cstate="print"/>
          <a:srcRect/>
          <a:stretch>
            <a:fillRect/>
          </a:stretch>
        </p:blipFill>
        <p:spPr bwMode="auto">
          <a:xfrm>
            <a:off x="467544" y="2492896"/>
            <a:ext cx="2592288" cy="25678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3923928" y="2348880"/>
            <a:ext cx="3291794" cy="720080"/>
          </a:xfrm>
          <a:prstGeom prst="rect">
            <a:avLst/>
          </a:prstGeom>
          <a:noFill/>
          <a:ln w="9525">
            <a:noFill/>
            <a:miter lim="800000"/>
            <a:headEnd/>
            <a:tailEnd/>
          </a:ln>
        </p:spPr>
      </p:pic>
      <p:sp>
        <p:nvSpPr>
          <p:cNvPr id="8" name="7 Dikdörtgen"/>
          <p:cNvSpPr/>
          <p:nvPr/>
        </p:nvSpPr>
        <p:spPr>
          <a:xfrm>
            <a:off x="323528" y="980728"/>
            <a:ext cx="8568952" cy="1323439"/>
          </a:xfrm>
          <a:prstGeom prst="rect">
            <a:avLst/>
          </a:prstGeom>
        </p:spPr>
        <p:txBody>
          <a:bodyPr wrap="square">
            <a:spAutoFit/>
          </a:bodyPr>
          <a:lstStyle/>
          <a:p>
            <a:r>
              <a:rPr lang="tr-TR" sz="1600" dirty="0" smtClean="0"/>
              <a:t>Her alt işlem </a:t>
            </a:r>
            <a:r>
              <a:rPr lang="tr-TR" sz="1600" dirty="0" err="1" smtClean="0"/>
              <a:t>pipeline</a:t>
            </a:r>
            <a:r>
              <a:rPr lang="tr-TR" sz="1600" dirty="0" smtClean="0"/>
              <a:t> üzerinde bir </a:t>
            </a:r>
            <a:r>
              <a:rPr lang="tr-TR" sz="1600" dirty="0" err="1" smtClean="0"/>
              <a:t>segmente</a:t>
            </a:r>
            <a:r>
              <a:rPr lang="tr-TR" sz="1600" dirty="0" smtClean="0"/>
              <a:t> yerleştirilmelidir.  Her bir </a:t>
            </a:r>
            <a:r>
              <a:rPr lang="tr-TR" sz="1600" dirty="0" err="1" smtClean="0"/>
              <a:t>segment</a:t>
            </a:r>
            <a:r>
              <a:rPr lang="tr-TR" sz="1600" dirty="0" smtClean="0"/>
              <a:t> yazaçlara sahiptir ve birleşik devresi vardır. </a:t>
            </a:r>
          </a:p>
          <a:p>
            <a:r>
              <a:rPr lang="tr-TR" sz="1600" dirty="0" smtClean="0"/>
              <a:t>Her </a:t>
            </a:r>
            <a:r>
              <a:rPr lang="tr-TR" sz="1600" dirty="0" err="1" smtClean="0"/>
              <a:t>segmentte</a:t>
            </a:r>
            <a:r>
              <a:rPr lang="tr-TR" sz="1600" dirty="0" smtClean="0"/>
              <a:t> icra edilecek alt işlemler aşağıda gösterilmiştir.</a:t>
            </a:r>
          </a:p>
          <a:p>
            <a:r>
              <a:rPr lang="tr-TR" sz="1600" dirty="0" smtClean="0"/>
              <a:t>5 yazaç her saat vuruşunda yeni veri ile yüklenir. Saat vuruşları ve değişimler çizelgededir.</a:t>
            </a:r>
          </a:p>
          <a:p>
            <a:r>
              <a:rPr lang="tr-TR" sz="1600" dirty="0" smtClean="0"/>
              <a:t>Her saat vuruşu bir çıktı verir ve boru hattına bir veri yollar.</a:t>
            </a:r>
            <a:endParaRPr lang="tr-T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0"/>
            <a:ext cx="9144000" cy="3501008"/>
          </a:xfrm>
        </p:spPr>
        <p:txBody>
          <a:bodyPr>
            <a:normAutofit/>
          </a:bodyPr>
          <a:lstStyle/>
          <a:p>
            <a:endParaRPr lang="tr-TR" sz="1600" dirty="0" smtClean="0"/>
          </a:p>
          <a:p>
            <a:r>
              <a:rPr lang="tr-TR" sz="1600" dirty="0" smtClean="0"/>
              <a:t>Genel </a:t>
            </a:r>
            <a:r>
              <a:rPr lang="tr-TR" sz="1600" dirty="0" smtClean="0"/>
              <a:t>olarak, </a:t>
            </a:r>
            <a:r>
              <a:rPr lang="tr-TR" sz="1600" dirty="0" smtClean="0"/>
              <a:t>n tane görevin k </a:t>
            </a:r>
            <a:r>
              <a:rPr lang="tr-TR" sz="1600" dirty="0" err="1" smtClean="0"/>
              <a:t>segmentli</a:t>
            </a:r>
            <a:r>
              <a:rPr lang="tr-TR" sz="1600" dirty="0" smtClean="0"/>
              <a:t> boru hattı içinde </a:t>
            </a:r>
            <a:r>
              <a:rPr lang="tr-TR" sz="1600" dirty="0" err="1" smtClean="0"/>
              <a:t>tp</a:t>
            </a:r>
            <a:r>
              <a:rPr lang="tr-TR" sz="1600" dirty="0" smtClean="0"/>
              <a:t> </a:t>
            </a:r>
            <a:r>
              <a:rPr lang="tr-TR" sz="1600" dirty="0" smtClean="0"/>
              <a:t>saat </a:t>
            </a:r>
            <a:r>
              <a:rPr lang="tr-TR" sz="1600" dirty="0" smtClean="0"/>
              <a:t>vuruşu ile işlenmesine bakılırsa, </a:t>
            </a:r>
          </a:p>
          <a:p>
            <a:pPr lvl="1"/>
            <a:r>
              <a:rPr lang="tr-TR" sz="1200" dirty="0" smtClean="0"/>
              <a:t>İlk görev T1</a:t>
            </a:r>
            <a:r>
              <a:rPr lang="tr-TR" sz="1200" dirty="0" smtClean="0"/>
              <a:t>, k x </a:t>
            </a:r>
            <a:r>
              <a:rPr lang="tr-TR" sz="1200" dirty="0" err="1" smtClean="0"/>
              <a:t>tp</a:t>
            </a:r>
            <a:r>
              <a:rPr lang="tr-TR" sz="1200" dirty="0" smtClean="0"/>
              <a:t> zamanında bitirilir. </a:t>
            </a:r>
            <a:r>
              <a:rPr lang="tr-TR" sz="1200" dirty="0" smtClean="0"/>
              <a:t>kalan </a:t>
            </a:r>
            <a:r>
              <a:rPr lang="tr-TR" sz="1200" dirty="0" smtClean="0"/>
              <a:t>(n-1</a:t>
            </a:r>
            <a:r>
              <a:rPr lang="tr-TR" sz="1200" dirty="0" smtClean="0"/>
              <a:t>) tane göre v </a:t>
            </a:r>
            <a:r>
              <a:rPr lang="tr-TR" sz="1200" dirty="0" err="1" smtClean="0"/>
              <a:t>herbir</a:t>
            </a:r>
            <a:r>
              <a:rPr lang="tr-TR" sz="1200" dirty="0" smtClean="0"/>
              <a:t> saat vuruşu içinde bir tane olarak yapılacağından gerekli zaman (n-1</a:t>
            </a:r>
            <a:r>
              <a:rPr lang="tr-TR" sz="1200" dirty="0" smtClean="0"/>
              <a:t>) x </a:t>
            </a:r>
            <a:r>
              <a:rPr lang="tr-TR" sz="1200" dirty="0" err="1" smtClean="0"/>
              <a:t>tp</a:t>
            </a:r>
            <a:r>
              <a:rPr lang="tr-TR" sz="1200" dirty="0" smtClean="0"/>
              <a:t> </a:t>
            </a:r>
            <a:r>
              <a:rPr lang="tr-TR" sz="1200" dirty="0" smtClean="0"/>
              <a:t>olacaktır. </a:t>
            </a:r>
          </a:p>
          <a:p>
            <a:pPr lvl="1"/>
            <a:r>
              <a:rPr lang="tr-TR" sz="1200" dirty="0" smtClean="0"/>
              <a:t>O halde n görevin k </a:t>
            </a:r>
            <a:r>
              <a:rPr lang="tr-TR" sz="1200" dirty="0" err="1" smtClean="0"/>
              <a:t>segmentte</a:t>
            </a:r>
            <a:r>
              <a:rPr lang="tr-TR" sz="1200" dirty="0" smtClean="0"/>
              <a:t> tamamlanması için k+(n-1) zaman gerekir.</a:t>
            </a:r>
            <a:endParaRPr lang="tr-TR" sz="1200" dirty="0" smtClean="0"/>
          </a:p>
          <a:p>
            <a:r>
              <a:rPr lang="tr-TR" sz="1600" dirty="0" smtClean="0"/>
              <a:t>Sıralama kavramı olmadan bir alt işlemin tamamlanması </a:t>
            </a:r>
            <a:r>
              <a:rPr lang="tr-TR" sz="1600" dirty="0" err="1" smtClean="0"/>
              <a:t>tn</a:t>
            </a:r>
            <a:r>
              <a:rPr lang="tr-TR" sz="1600" dirty="0" smtClean="0"/>
              <a:t> zamanını alır. n alt işlem (n x </a:t>
            </a:r>
            <a:r>
              <a:rPr lang="tr-TR" sz="1600" dirty="0" err="1" smtClean="0"/>
              <a:t>tn</a:t>
            </a:r>
            <a:r>
              <a:rPr lang="tr-TR" sz="1600" dirty="0" smtClean="0"/>
              <a:t>) zamanında yapılır. </a:t>
            </a:r>
          </a:p>
          <a:p>
            <a:r>
              <a:rPr lang="tr-TR" sz="1600" dirty="0" smtClean="0"/>
              <a:t>Sıralama k=4 </a:t>
            </a:r>
            <a:r>
              <a:rPr lang="tr-TR" sz="1600" dirty="0" err="1" smtClean="0"/>
              <a:t>segmentten</a:t>
            </a:r>
            <a:r>
              <a:rPr lang="tr-TR" sz="1600" dirty="0" smtClean="0"/>
              <a:t> oluşsun ve 50 işlemi yapsın. Her </a:t>
            </a:r>
            <a:r>
              <a:rPr lang="tr-TR" sz="1600" dirty="0" err="1" smtClean="0"/>
              <a:t>segmentin</a:t>
            </a:r>
            <a:r>
              <a:rPr lang="tr-TR" sz="1600" dirty="0" smtClean="0"/>
              <a:t> bir işlemi yapması için geçen süre 10 </a:t>
            </a:r>
            <a:r>
              <a:rPr lang="tr-TR" sz="1600" dirty="0" err="1" smtClean="0"/>
              <a:t>ns</a:t>
            </a:r>
            <a:r>
              <a:rPr lang="tr-TR" sz="1600" dirty="0" smtClean="0"/>
              <a:t>. olsun.</a:t>
            </a:r>
          </a:p>
          <a:p>
            <a:r>
              <a:rPr lang="tr-TR" sz="1600" dirty="0" smtClean="0"/>
              <a:t>Sıralama sisteminin tüm işlemi tamamlaması için geçen süre (k + n -1) x </a:t>
            </a:r>
            <a:r>
              <a:rPr lang="tr-TR" sz="1600" dirty="0" err="1" smtClean="0"/>
              <a:t>tp</a:t>
            </a:r>
            <a:r>
              <a:rPr lang="tr-TR" sz="1600" dirty="0" smtClean="0"/>
              <a:t> = ( 4 + 49) x 10 = 530 </a:t>
            </a:r>
            <a:r>
              <a:rPr lang="tr-TR" sz="1600" dirty="0" err="1" smtClean="0"/>
              <a:t>ns'dir</a:t>
            </a:r>
            <a:r>
              <a:rPr lang="tr-TR" sz="1600" dirty="0" smtClean="0"/>
              <a:t>. Sistem sıralamasız bir sistem olsaydı, k x </a:t>
            </a:r>
            <a:r>
              <a:rPr lang="tr-TR" sz="1600" dirty="0" err="1" smtClean="0"/>
              <a:t>tp</a:t>
            </a:r>
            <a:r>
              <a:rPr lang="tr-TR" sz="1600" dirty="0" smtClean="0"/>
              <a:t> değeri 4 x 10 = 40 </a:t>
            </a:r>
            <a:r>
              <a:rPr lang="tr-TR" sz="1600" dirty="0" err="1" smtClean="0"/>
              <a:t>ns</a:t>
            </a:r>
            <a:r>
              <a:rPr lang="tr-TR" sz="1600" dirty="0" smtClean="0"/>
              <a:t> ve n x k x </a:t>
            </a:r>
            <a:r>
              <a:rPr lang="tr-TR" sz="1600" dirty="0" err="1" smtClean="0"/>
              <a:t>tp</a:t>
            </a:r>
            <a:r>
              <a:rPr lang="tr-TR" sz="1600" dirty="0" smtClean="0"/>
              <a:t> değeri ise 2000 </a:t>
            </a:r>
            <a:r>
              <a:rPr lang="tr-TR" sz="1600" dirty="0" err="1" smtClean="0"/>
              <a:t>ns</a:t>
            </a:r>
            <a:r>
              <a:rPr lang="tr-TR" sz="1600" dirty="0" smtClean="0"/>
              <a:t> olacaktı.</a:t>
            </a:r>
          </a:p>
          <a:p>
            <a:r>
              <a:rPr lang="tr-TR" sz="1600" dirty="0" smtClean="0"/>
              <a:t>Bu durumda sıralama hızı S= 2000/530 = 3.77 olmaktadır. İşlem sayısının çok artması durumunda ise S değeri 4'e yaklaşacaktır.</a:t>
            </a:r>
          </a:p>
          <a:p>
            <a:endParaRPr lang="tr-TR" sz="1600" dirty="0"/>
          </a:p>
        </p:txBody>
      </p:sp>
      <p:pic>
        <p:nvPicPr>
          <p:cNvPr id="2052" name="Picture 4"/>
          <p:cNvPicPr>
            <a:picLocks noChangeAspect="1" noChangeArrowheads="1"/>
          </p:cNvPicPr>
          <p:nvPr/>
        </p:nvPicPr>
        <p:blipFill>
          <a:blip r:embed="rId2" cstate="print"/>
          <a:srcRect/>
          <a:stretch>
            <a:fillRect/>
          </a:stretch>
        </p:blipFill>
        <p:spPr bwMode="auto">
          <a:xfrm>
            <a:off x="755576" y="3573016"/>
            <a:ext cx="6931869" cy="288081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Çoklu Fonksiyonel Birimlerin Paralel Bağlanması</a:t>
            </a:r>
            <a:endParaRPr lang="tr-TR" dirty="0"/>
          </a:p>
        </p:txBody>
      </p:sp>
      <p:sp>
        <p:nvSpPr>
          <p:cNvPr id="3" name="2 İçerik Yer Tutucusu"/>
          <p:cNvSpPr>
            <a:spLocks noGrp="1"/>
          </p:cNvSpPr>
          <p:nvPr>
            <p:ph idx="1"/>
          </p:nvPr>
        </p:nvSpPr>
        <p:spPr>
          <a:xfrm>
            <a:off x="457200" y="1600201"/>
            <a:ext cx="8219256" cy="2404864"/>
          </a:xfrm>
        </p:spPr>
        <p:txBody>
          <a:bodyPr>
            <a:normAutofit/>
          </a:bodyPr>
          <a:lstStyle/>
          <a:p>
            <a:r>
              <a:rPr lang="tr-TR" sz="1800" dirty="0" smtClean="0"/>
              <a:t>Çoklu fonksiyonel birimler kullanmak, bir diğer sıralama işlemi uygulamasıdır.</a:t>
            </a:r>
          </a:p>
          <a:p>
            <a:pPr lvl="1"/>
            <a:r>
              <a:rPr lang="tr-TR" sz="1800" dirty="0" smtClean="0"/>
              <a:t> k eşit birimden oluşan ve paralel bağlanmış yapı tek-komut, çoklu-veri (</a:t>
            </a:r>
            <a:r>
              <a:rPr lang="tr-TR" sz="1800" dirty="0" err="1" smtClean="0"/>
              <a:t>single</a:t>
            </a:r>
            <a:r>
              <a:rPr lang="tr-TR" sz="1800" dirty="0" smtClean="0"/>
              <a:t>-</a:t>
            </a:r>
            <a:r>
              <a:rPr lang="tr-TR" sz="1800" dirty="0" err="1" smtClean="0"/>
              <a:t>instruction</a:t>
            </a:r>
            <a:r>
              <a:rPr lang="tr-TR" sz="1800" dirty="0" smtClean="0"/>
              <a:t> </a:t>
            </a:r>
            <a:r>
              <a:rPr lang="tr-TR" sz="1800" dirty="0" err="1" smtClean="0"/>
              <a:t>multiple</a:t>
            </a:r>
            <a:r>
              <a:rPr lang="tr-TR" sz="1800" dirty="0" smtClean="0"/>
              <a:t> data: SIMD) organizasyonuyla hız arttırılabilir. </a:t>
            </a:r>
          </a:p>
          <a:p>
            <a:r>
              <a:rPr lang="tr-TR" sz="1800" dirty="0" smtClean="0"/>
              <a:t>Her P birim eş değer boru hattı devresinin işini görür. 4 veriyi aynı anda alırlar ve aynı anda işlemi bitirirler. Fakat her birinin girişi farklıdır. </a:t>
            </a:r>
          </a:p>
          <a:p>
            <a:r>
              <a:rPr lang="tr-TR" sz="1800" dirty="0" smtClean="0"/>
              <a:t>Burada sıralama yoluyla tek bir girişi kabul eden bir birim yerine farklı girişleri kabul eden çok sayıda birim ile işlemler hızlandırılır.</a:t>
            </a:r>
            <a:endParaRPr lang="tr-TR" sz="1800" dirty="0"/>
          </a:p>
        </p:txBody>
      </p:sp>
      <p:pic>
        <p:nvPicPr>
          <p:cNvPr id="3074" name="Picture 2"/>
          <p:cNvPicPr>
            <a:picLocks noChangeAspect="1" noChangeArrowheads="1"/>
          </p:cNvPicPr>
          <p:nvPr/>
        </p:nvPicPr>
        <p:blipFill>
          <a:blip r:embed="rId2" cstate="print"/>
          <a:srcRect/>
          <a:stretch>
            <a:fillRect/>
          </a:stretch>
        </p:blipFill>
        <p:spPr bwMode="auto">
          <a:xfrm>
            <a:off x="2051720" y="4293096"/>
            <a:ext cx="4896543" cy="23602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Aritmetik İşlem Boru Hattı</a:t>
            </a:r>
            <a:endParaRPr lang="tr-TR" dirty="0"/>
          </a:p>
        </p:txBody>
      </p:sp>
      <p:sp>
        <p:nvSpPr>
          <p:cNvPr id="3" name="2 İçerik Yer Tutucusu"/>
          <p:cNvSpPr>
            <a:spLocks noGrp="1"/>
          </p:cNvSpPr>
          <p:nvPr>
            <p:ph idx="1"/>
          </p:nvPr>
        </p:nvSpPr>
        <p:spPr/>
        <p:txBody>
          <a:bodyPr>
            <a:normAutofit fontScale="92500"/>
          </a:bodyPr>
          <a:lstStyle/>
          <a:p>
            <a:r>
              <a:rPr lang="tr-TR" dirty="0" smtClean="0"/>
              <a:t>Sıralama aritmetik birimleri genellikle yüksek hızlı bilgisayarlarda bulunurlar. Hareketli (kayan) nokta işlemleri ve çarpma gibi işlemlerin hızlı olarak yapılmasında kullanılırlar. </a:t>
            </a:r>
          </a:p>
          <a:p>
            <a:pPr lvl="1"/>
            <a:r>
              <a:rPr lang="tr-TR" dirty="0" smtClean="0"/>
              <a:t>Örneğin, bir sıralamalı çarpma işlemi temel olarak dizi çarpıcı (</a:t>
            </a:r>
            <a:r>
              <a:rPr lang="tr-TR" dirty="0" err="1" smtClean="0"/>
              <a:t>array</a:t>
            </a:r>
            <a:r>
              <a:rPr lang="tr-TR" dirty="0" smtClean="0"/>
              <a:t> </a:t>
            </a:r>
            <a:r>
              <a:rPr lang="tr-TR" dirty="0" err="1" smtClean="0"/>
              <a:t>multiplier</a:t>
            </a:r>
            <a:r>
              <a:rPr lang="tr-TR" dirty="0" smtClean="0"/>
              <a:t>) olarak tanımlanır.</a:t>
            </a:r>
          </a:p>
          <a:p>
            <a:r>
              <a:rPr lang="tr-TR" dirty="0" smtClean="0"/>
              <a:t>kayan nokta gösterimi örneğinde girişler sıralamalı toplama devresine gelen </a:t>
            </a:r>
            <a:r>
              <a:rPr lang="tr-TR" dirty="0" err="1" smtClean="0"/>
              <a:t>normalize</a:t>
            </a:r>
            <a:r>
              <a:rPr lang="tr-TR" dirty="0" smtClean="0"/>
              <a:t> edilmiş iki sayıdır.</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4211960" y="188640"/>
            <a:ext cx="4304762" cy="36190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62375" y="908720"/>
            <a:ext cx="5381625" cy="5657850"/>
          </a:xfrm>
          <a:prstGeom prst="rect">
            <a:avLst/>
          </a:prstGeom>
          <a:noFill/>
          <a:ln w="9525">
            <a:noFill/>
            <a:miter lim="800000"/>
            <a:headEnd/>
            <a:tailEnd/>
          </a:ln>
        </p:spPr>
      </p:pic>
      <p:sp>
        <p:nvSpPr>
          <p:cNvPr id="4" name="3 Dikdörtgen"/>
          <p:cNvSpPr/>
          <p:nvPr/>
        </p:nvSpPr>
        <p:spPr>
          <a:xfrm>
            <a:off x="179512" y="836712"/>
            <a:ext cx="3960440" cy="1323439"/>
          </a:xfrm>
          <a:prstGeom prst="rect">
            <a:avLst/>
          </a:prstGeom>
        </p:spPr>
        <p:txBody>
          <a:bodyPr wrap="square">
            <a:spAutoFit/>
          </a:bodyPr>
          <a:lstStyle/>
          <a:p>
            <a:r>
              <a:rPr lang="tr-TR" sz="1600" dirty="0" smtClean="0"/>
              <a:t>4 </a:t>
            </a:r>
            <a:r>
              <a:rPr lang="tr-TR" sz="1600" dirty="0" err="1" smtClean="0"/>
              <a:t>segmentle</a:t>
            </a:r>
            <a:r>
              <a:rPr lang="tr-TR" sz="1600" dirty="0" smtClean="0"/>
              <a:t> yapılan alt işlemler:</a:t>
            </a:r>
          </a:p>
          <a:p>
            <a:pPr marL="342900" indent="-342900">
              <a:buAutoNum type="arabicPeriod"/>
            </a:pPr>
            <a:r>
              <a:rPr lang="tr-TR" sz="1600" dirty="0" smtClean="0"/>
              <a:t>Üslerin karşılaştırılması</a:t>
            </a:r>
          </a:p>
          <a:p>
            <a:pPr marL="342900" indent="-342900">
              <a:buAutoNum type="arabicPeriod"/>
            </a:pPr>
            <a:r>
              <a:rPr lang="tr-TR" sz="1600" dirty="0" smtClean="0"/>
              <a:t>Kesirlerin hizalanması</a:t>
            </a:r>
          </a:p>
          <a:p>
            <a:pPr marL="342900" indent="-342900">
              <a:buAutoNum type="arabicPeriod"/>
            </a:pPr>
            <a:r>
              <a:rPr lang="tr-TR" sz="1600" dirty="0" smtClean="0"/>
              <a:t>Kesirlerin toplanması veya çıkarılması</a:t>
            </a:r>
          </a:p>
          <a:p>
            <a:pPr marL="342900" indent="-342900">
              <a:buAutoNum type="arabicPeriod"/>
            </a:pPr>
            <a:r>
              <a:rPr lang="tr-TR" sz="1600" dirty="0" smtClean="0"/>
              <a:t>Sonucun </a:t>
            </a:r>
            <a:r>
              <a:rPr lang="tr-TR" sz="1600" dirty="0" err="1" smtClean="0"/>
              <a:t>normalize</a:t>
            </a:r>
            <a:r>
              <a:rPr lang="tr-TR" sz="1600" dirty="0" smtClean="0"/>
              <a:t> edilmesi</a:t>
            </a:r>
            <a:endParaRPr lang="tr-T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79512" y="260648"/>
            <a:ext cx="3943350" cy="2476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79512" y="764704"/>
            <a:ext cx="2324100" cy="36195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79512" y="1196752"/>
            <a:ext cx="1933575" cy="371475"/>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0" y="1844824"/>
            <a:ext cx="4961256" cy="24482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Buyruk boru hattı</a:t>
            </a:r>
            <a:endParaRPr lang="tr-TR" dirty="0"/>
          </a:p>
        </p:txBody>
      </p:sp>
      <p:sp>
        <p:nvSpPr>
          <p:cNvPr id="3" name="2 İçerik Yer Tutucusu"/>
          <p:cNvSpPr>
            <a:spLocks noGrp="1"/>
          </p:cNvSpPr>
          <p:nvPr>
            <p:ph idx="1"/>
          </p:nvPr>
        </p:nvSpPr>
        <p:spPr>
          <a:xfrm>
            <a:off x="457200" y="1600200"/>
            <a:ext cx="8147248" cy="2116831"/>
          </a:xfrm>
        </p:spPr>
        <p:txBody>
          <a:bodyPr>
            <a:normAutofit fontScale="62500" lnSpcReduction="20000"/>
          </a:bodyPr>
          <a:lstStyle/>
          <a:p>
            <a:r>
              <a:rPr lang="tr-TR" dirty="0" smtClean="0"/>
              <a:t>Boru hattı işlemleri veri akışında olduğu kadar buyruk(komut) akışı sırasında da uygulanabilir. Komut sıralaması sırasında ardı ardına gelen komutlardan biri ana bellekten okunurken diğeri koşturulur. Böylece komutun alma ve koşturma fazları örtüşmüş olur. </a:t>
            </a:r>
          </a:p>
          <a:p>
            <a:r>
              <a:rPr lang="tr-TR" dirty="0" smtClean="0"/>
              <a:t>Komut normal program akışından farklı bir yere dallanma gösterirse sıralama yapısı boşaltılıp, dallanma işleminin tamamlanması işlemi gerçekleştirilir. Komut sonra tekrar normal işlem dizisine döner. Genel olarak, bir bilgisayarda komutlar aşağıdaki fazlarda işlem görür:</a:t>
            </a:r>
          </a:p>
          <a:p>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2627784" y="4005064"/>
            <a:ext cx="3076575" cy="21145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931224" cy="706090"/>
          </a:xfrm>
        </p:spPr>
        <p:txBody>
          <a:bodyPr>
            <a:normAutofit fontScale="90000"/>
          </a:bodyPr>
          <a:lstStyle/>
          <a:p>
            <a:r>
              <a:rPr lang="tr-TR" dirty="0" smtClean="0"/>
              <a:t>Dört-</a:t>
            </a:r>
            <a:r>
              <a:rPr lang="tr-TR" dirty="0" err="1" smtClean="0"/>
              <a:t>Segmentli</a:t>
            </a:r>
            <a:r>
              <a:rPr lang="tr-TR" dirty="0" smtClean="0"/>
              <a:t> Komutun CPU'da Sıralanması Oluş Diyagramı</a:t>
            </a:r>
            <a:endParaRPr lang="tr-T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23528" y="1196752"/>
            <a:ext cx="4015660" cy="5309890"/>
          </a:xfrm>
          <a:prstGeom prst="rect">
            <a:avLst/>
          </a:prstGeom>
          <a:noFill/>
          <a:ln w="9525">
            <a:noFill/>
            <a:miter lim="800000"/>
            <a:headEnd/>
            <a:tailEnd/>
          </a:ln>
        </p:spPr>
      </p:pic>
      <p:sp>
        <p:nvSpPr>
          <p:cNvPr id="4" name="3 Dikdörtgen"/>
          <p:cNvSpPr/>
          <p:nvPr/>
        </p:nvSpPr>
        <p:spPr>
          <a:xfrm>
            <a:off x="4572000" y="1484784"/>
            <a:ext cx="4572000" cy="2031325"/>
          </a:xfrm>
          <a:prstGeom prst="rect">
            <a:avLst/>
          </a:prstGeom>
        </p:spPr>
        <p:txBody>
          <a:bodyPr>
            <a:spAutoFit/>
          </a:bodyPr>
          <a:lstStyle/>
          <a:p>
            <a:r>
              <a:rPr lang="tr-TR" dirty="0" err="1" smtClean="0"/>
              <a:t>Segmentlerde</a:t>
            </a:r>
            <a:r>
              <a:rPr lang="tr-TR" dirty="0" smtClean="0"/>
              <a:t> yapılan işlemler ile ilgili kısaltmalar:</a:t>
            </a:r>
          </a:p>
          <a:p>
            <a:r>
              <a:rPr lang="tr-TR" dirty="0" smtClean="0"/>
              <a:t>Seg1: FI (</a:t>
            </a:r>
            <a:r>
              <a:rPr lang="tr-TR" dirty="0" err="1" smtClean="0"/>
              <a:t>Fetch</a:t>
            </a:r>
            <a:r>
              <a:rPr lang="tr-TR" dirty="0" smtClean="0"/>
              <a:t> </a:t>
            </a:r>
            <a:r>
              <a:rPr lang="tr-TR" dirty="0" err="1" smtClean="0"/>
              <a:t>Instruction</a:t>
            </a:r>
            <a:r>
              <a:rPr lang="tr-TR" dirty="0" smtClean="0"/>
              <a:t>)</a:t>
            </a:r>
          </a:p>
          <a:p>
            <a:r>
              <a:rPr lang="tr-TR" dirty="0" smtClean="0"/>
              <a:t>Seg2: DA (</a:t>
            </a:r>
            <a:r>
              <a:rPr lang="tr-TR" dirty="0" err="1" smtClean="0"/>
              <a:t>decode</a:t>
            </a:r>
            <a:r>
              <a:rPr lang="tr-TR" dirty="0" smtClean="0"/>
              <a:t> </a:t>
            </a:r>
            <a:r>
              <a:rPr lang="tr-TR" dirty="0" err="1" smtClean="0"/>
              <a:t>instruction</a:t>
            </a:r>
            <a:r>
              <a:rPr lang="tr-TR" dirty="0" smtClean="0"/>
              <a:t> </a:t>
            </a:r>
            <a:r>
              <a:rPr lang="tr-TR" dirty="0" err="1" smtClean="0"/>
              <a:t>and</a:t>
            </a:r>
            <a:r>
              <a:rPr lang="tr-TR" dirty="0" smtClean="0"/>
              <a:t> </a:t>
            </a:r>
            <a:r>
              <a:rPr lang="tr-TR" dirty="0" err="1" smtClean="0"/>
              <a:t>calculate</a:t>
            </a:r>
            <a:r>
              <a:rPr lang="tr-TR" dirty="0" smtClean="0"/>
              <a:t> </a:t>
            </a:r>
            <a:r>
              <a:rPr lang="tr-TR" dirty="0" err="1" smtClean="0"/>
              <a:t>effective</a:t>
            </a:r>
            <a:r>
              <a:rPr lang="tr-TR" dirty="0" smtClean="0"/>
              <a:t> </a:t>
            </a:r>
            <a:r>
              <a:rPr lang="tr-TR" dirty="0" err="1" smtClean="0"/>
              <a:t>address</a:t>
            </a:r>
            <a:r>
              <a:rPr lang="tr-TR" dirty="0" smtClean="0"/>
              <a:t>)</a:t>
            </a:r>
          </a:p>
          <a:p>
            <a:r>
              <a:rPr lang="tr-TR" dirty="0" smtClean="0"/>
              <a:t>Seg3:FO (</a:t>
            </a:r>
            <a:r>
              <a:rPr lang="tr-TR" dirty="0" err="1" smtClean="0"/>
              <a:t>fetch</a:t>
            </a:r>
            <a:r>
              <a:rPr lang="tr-TR" dirty="0" smtClean="0"/>
              <a:t> </a:t>
            </a:r>
            <a:r>
              <a:rPr lang="tr-TR" dirty="0" err="1" smtClean="0"/>
              <a:t>operand</a:t>
            </a:r>
            <a:r>
              <a:rPr lang="tr-TR" dirty="0" smtClean="0"/>
              <a:t>)</a:t>
            </a:r>
          </a:p>
          <a:p>
            <a:r>
              <a:rPr lang="tr-TR" dirty="0" smtClean="0"/>
              <a:t>Seg4:EX (</a:t>
            </a:r>
            <a:r>
              <a:rPr lang="tr-TR" dirty="0" err="1" smtClean="0"/>
              <a:t>execute</a:t>
            </a:r>
            <a:r>
              <a:rPr lang="tr-TR" dirty="0" smtClean="0"/>
              <a:t> </a:t>
            </a:r>
            <a:r>
              <a:rPr lang="tr-TR" dirty="0" err="1" smtClean="0"/>
              <a:t>instruction</a:t>
            </a:r>
            <a:r>
              <a:rPr lang="tr-TR"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1844824"/>
            <a:ext cx="8964488" cy="2337123"/>
          </a:xfrm>
        </p:spPr>
        <p:txBody>
          <a:bodyPr>
            <a:noAutofit/>
          </a:bodyPr>
          <a:lstStyle/>
          <a:p>
            <a:pPr marL="0" indent="0">
              <a:buNone/>
            </a:pPr>
            <a:r>
              <a:rPr lang="tr-TR" sz="2000" dirty="0" smtClean="0"/>
              <a:t>Boru Hattı Tekniğinin Tehlikeleri</a:t>
            </a:r>
          </a:p>
          <a:p>
            <a:pPr marL="447675" indent="-269875">
              <a:buAutoNum type="arabicPeriod"/>
            </a:pPr>
            <a:r>
              <a:rPr lang="tr-TR" sz="2000" b="1" dirty="0" smtClean="0"/>
              <a:t>Kaynak çatışması (Yapısal tehlikeler) : </a:t>
            </a:r>
            <a:r>
              <a:rPr lang="tr-TR" sz="2000" dirty="0" smtClean="0"/>
              <a:t>iki komut aynı anda aynı kaynağa erişmek isterse ortaya çıkar. İlk komut bellekten veri erişimi gerçekleştirirken, dördüncü komut aynı bellekten bir buyruk erişimi gerçekleştirmek isterse. </a:t>
            </a:r>
          </a:p>
          <a:p>
            <a:pPr marL="447675" indent="-269875">
              <a:buAutoNum type="arabicPeriod"/>
            </a:pPr>
            <a:endParaRPr lang="tr-TR" sz="2000" dirty="0" smtClean="0"/>
          </a:p>
          <a:p>
            <a:pPr marL="447675" indent="-269875">
              <a:buAutoNum type="arabicPeriod"/>
            </a:pPr>
            <a:r>
              <a:rPr lang="tr-TR" sz="2000" b="1" dirty="0" smtClean="0"/>
              <a:t>Veri beklentisi (Veri tehlikeleri) : </a:t>
            </a:r>
            <a:r>
              <a:rPr lang="tr-TR" sz="2000" dirty="0" smtClean="0"/>
              <a:t>Bir komut bir önceki komutun sonucuna bağımlıysa ortaya çıkar.</a:t>
            </a:r>
          </a:p>
          <a:p>
            <a:pPr marL="447675" indent="-269875">
              <a:buAutoNum type="arabicPeriod"/>
            </a:pPr>
            <a:endParaRPr lang="tr-TR" sz="2000" dirty="0" smtClean="0"/>
          </a:p>
          <a:p>
            <a:pPr marL="447675" indent="-269875">
              <a:buAutoNum type="arabicPeriod"/>
            </a:pPr>
            <a:r>
              <a:rPr lang="tr-TR" sz="2000" b="1" dirty="0" smtClean="0"/>
              <a:t>Dallanma zorluğu (Kontrol Tehlikeleri) : </a:t>
            </a:r>
            <a:r>
              <a:rPr lang="tr-TR" sz="2000" dirty="0" smtClean="0"/>
              <a:t>Bir komutun yeri (mahalli) bir önceki komuta bağlı ise ortaya çıkar</a:t>
            </a:r>
            <a:endParaRPr lang="tr-T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Yapısal tehlike</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Adres veya verinin olası çarpışması (</a:t>
            </a:r>
            <a:r>
              <a:rPr lang="tr-TR" dirty="0" err="1" smtClean="0"/>
              <a:t>collision</a:t>
            </a:r>
            <a:r>
              <a:rPr lang="tr-TR" dirty="0" smtClean="0"/>
              <a:t>) durumunda komut sıralaması performansında düşme olur. Önceki komutlarda işlemin tamamlanamaması nedeniyle, sonraki komuta geçmek mümkün olmaz. Komut veriye ihtiyaç duyar fakat veri hazır değildir. </a:t>
            </a:r>
          </a:p>
          <a:p>
            <a:r>
              <a:rPr lang="tr-TR" dirty="0" smtClean="0"/>
              <a:t>Örnek olarak, önceki komutun koşturulması (EX) bitmeden sıralama sırasına göre FO </a:t>
            </a:r>
            <a:r>
              <a:rPr lang="tr-TR" dirty="0" err="1" smtClean="0"/>
              <a:t>segmentinde</a:t>
            </a:r>
            <a:r>
              <a:rPr lang="tr-TR" dirty="0" smtClean="0"/>
              <a:t> operandı elde etmek mümkün olmaz. Bu durumda ikinci komut birinci komutun bitmesini beklemek zorundadır. Bu durum veri bağımlılığı olarak tanımlanır. </a:t>
            </a:r>
          </a:p>
          <a:p>
            <a:r>
              <a:rPr lang="tr-TR" dirty="0" smtClean="0"/>
              <a:t>Adres bağımlılığını da benzer bir örnekle tanıtabiliriz: Bunun için tipik durum </a:t>
            </a:r>
            <a:r>
              <a:rPr lang="tr-TR" dirty="0" err="1" smtClean="0"/>
              <a:t>operand</a:t>
            </a:r>
            <a:r>
              <a:rPr lang="tr-TR" dirty="0" smtClean="0"/>
              <a:t> adresine ihtiyaç duyulduğu halde bu adresin hesaplanamaması durumudur. Bir önceki komutun adresi tamamlanmadıkça sonra gelen dolaylı hızlı bellek adres </a:t>
            </a:r>
            <a:r>
              <a:rPr lang="tr-TR" dirty="0" err="1" smtClean="0"/>
              <a:t>modundaki</a:t>
            </a:r>
            <a:r>
              <a:rPr lang="tr-TR" dirty="0" smtClean="0"/>
              <a:t> adresin hesaplanması ve operandın alınması mümkün olmaz.</a:t>
            </a:r>
          </a:p>
          <a:p>
            <a:pPr>
              <a:buNone/>
            </a:pP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Boru hattı (</a:t>
            </a:r>
            <a:r>
              <a:rPr lang="tr-TR" dirty="0" err="1" smtClean="0"/>
              <a:t>Pipelining</a:t>
            </a:r>
            <a:r>
              <a:rPr lang="tr-TR" dirty="0" smtClean="0"/>
              <a:t>) Ve Vektör işlemleri</a:t>
            </a:r>
            <a:endParaRPr lang="tr-TR" dirty="0"/>
          </a:p>
        </p:txBody>
      </p:sp>
      <p:sp>
        <p:nvSpPr>
          <p:cNvPr id="3" name="2 İçerik Yer Tutucusu"/>
          <p:cNvSpPr>
            <a:spLocks noGrp="1"/>
          </p:cNvSpPr>
          <p:nvPr>
            <p:ph idx="1"/>
          </p:nvPr>
        </p:nvSpPr>
        <p:spPr/>
        <p:txBody>
          <a:bodyPr>
            <a:normAutofit fontScale="55000" lnSpcReduction="20000"/>
          </a:bodyPr>
          <a:lstStyle/>
          <a:p>
            <a:pPr>
              <a:buNone/>
            </a:pPr>
            <a:r>
              <a:rPr lang="tr-TR" dirty="0" smtClean="0"/>
              <a:t>	Bilgisayarda paralel işleme kavramı aynı anda veri işleme yeteneğini kullanarak hesapsal hızın arttırılmasıdır.</a:t>
            </a:r>
          </a:p>
          <a:p>
            <a:pPr>
              <a:buNone/>
            </a:pPr>
            <a:r>
              <a:rPr lang="tr-TR" dirty="0" smtClean="0"/>
              <a:t>	</a:t>
            </a:r>
          </a:p>
          <a:p>
            <a:pPr>
              <a:buNone/>
            </a:pPr>
            <a:r>
              <a:rPr lang="tr-TR" dirty="0" smtClean="0"/>
              <a:t>	Paralel işlemenin bir örneğinde, bir komut koşturulurken, diğeri ana bellekten okunabilir. Diğer bir örnekte ise birkaç işlemcinin aynı zamanda çalışması nedeniyle, birkaç komut aynı zamanda koşturulabilir.</a:t>
            </a:r>
          </a:p>
          <a:p>
            <a:pPr>
              <a:buNone/>
            </a:pPr>
            <a:endParaRPr lang="tr-TR" dirty="0" smtClean="0"/>
          </a:p>
          <a:p>
            <a:pPr>
              <a:buNone/>
            </a:pPr>
            <a:r>
              <a:rPr lang="tr-TR" dirty="0" smtClean="0"/>
              <a:t>      Paralel işlemenin temel amacı belirli bir zamandaki "sistem çıktısını" (</a:t>
            </a:r>
            <a:r>
              <a:rPr lang="tr-TR" dirty="0" err="1" smtClean="0"/>
              <a:t>throughput</a:t>
            </a:r>
            <a:r>
              <a:rPr lang="tr-TR" dirty="0" smtClean="0"/>
              <a:t>) arttırıp, hesaplama kapasitesini geliştirmektir. </a:t>
            </a:r>
          </a:p>
          <a:p>
            <a:pPr>
              <a:buNone/>
            </a:pPr>
            <a:r>
              <a:rPr lang="tr-TR" dirty="0" smtClean="0"/>
              <a:t>	</a:t>
            </a:r>
          </a:p>
          <a:p>
            <a:pPr>
              <a:buNone/>
            </a:pPr>
            <a:r>
              <a:rPr lang="tr-TR" dirty="0" smtClean="0"/>
              <a:t>	Bunun için donanım organizasyonun büyütülmesi maliyeti arttırır, verimli tekniklerin kullanılması ise paralel işlemeyi kullanılabilir hale getirir.</a:t>
            </a:r>
          </a:p>
          <a:p>
            <a:pPr>
              <a:buNone/>
            </a:pPr>
            <a:r>
              <a:rPr lang="tr-TR" dirty="0" smtClean="0"/>
              <a:t>	</a:t>
            </a:r>
          </a:p>
          <a:p>
            <a:pPr>
              <a:buNone/>
            </a:pPr>
            <a:r>
              <a:rPr lang="tr-TR" dirty="0" smtClean="0"/>
              <a:t>	Paralel işlemenin çeşitli seviyelerde tanımı yapılabilir. Hızlı bellek seviyesinde (alt seviyede) olduğu gibi işlemciler seviyesinde de (üst seviyede) paralelizm olabilir. Üst seviyede paralelizm, veriyi çeşitli işlemcilere veya </a:t>
            </a:r>
            <a:r>
              <a:rPr lang="tr-TR" dirty="0" err="1" smtClean="0"/>
              <a:t>ALU'lara</a:t>
            </a:r>
            <a:r>
              <a:rPr lang="tr-TR" dirty="0" smtClean="0"/>
              <a:t> dağıtarak, dağıtılmış işlemenin kontrolünün yapılması şeklinde olur.</a:t>
            </a:r>
          </a:p>
          <a:p>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Veri tehlikesi MIPS Örnek</a:t>
            </a:r>
            <a:endParaRPr lang="tr-TR" dirty="0"/>
          </a:p>
        </p:txBody>
      </p:sp>
      <p:sp>
        <p:nvSpPr>
          <p:cNvPr id="3" name="2 İçerik Yer Tutucusu"/>
          <p:cNvSpPr>
            <a:spLocks noGrp="1"/>
          </p:cNvSpPr>
          <p:nvPr>
            <p:ph idx="1"/>
          </p:nvPr>
        </p:nvSpPr>
        <p:spPr/>
        <p:txBody>
          <a:bodyPr>
            <a:normAutofit/>
          </a:bodyPr>
          <a:lstStyle/>
          <a:p>
            <a:r>
              <a:rPr lang="tr-TR" sz="2000" dirty="0" smtClean="0"/>
              <a:t>C </a:t>
            </a:r>
            <a:r>
              <a:rPr lang="tr-TR" sz="2000" dirty="0" err="1" smtClean="0"/>
              <a:t>code</a:t>
            </a:r>
            <a:r>
              <a:rPr lang="tr-TR" sz="2000" dirty="0" smtClean="0"/>
              <a:t> </a:t>
            </a:r>
            <a:r>
              <a:rPr lang="tr-TR" sz="2000" dirty="0" err="1" smtClean="0"/>
              <a:t>segment</a:t>
            </a:r>
            <a:r>
              <a:rPr lang="tr-TR" sz="2000" dirty="0" smtClean="0"/>
              <a:t>:</a:t>
            </a:r>
          </a:p>
          <a:p>
            <a:endParaRPr lang="tr-TR" sz="2000" dirty="0" smtClean="0"/>
          </a:p>
          <a:p>
            <a:endParaRPr lang="tr-TR" sz="2000" dirty="0" smtClean="0"/>
          </a:p>
          <a:p>
            <a:r>
              <a:rPr lang="tr-TR" sz="2000" dirty="0" err="1" smtClean="0"/>
              <a:t>The</a:t>
            </a:r>
            <a:r>
              <a:rPr lang="tr-TR" sz="2000" dirty="0" smtClean="0"/>
              <a:t> </a:t>
            </a:r>
            <a:r>
              <a:rPr lang="tr-TR" sz="2000" dirty="0" err="1" smtClean="0"/>
              <a:t>generated</a:t>
            </a:r>
            <a:r>
              <a:rPr lang="tr-TR" sz="2000" dirty="0" smtClean="0"/>
              <a:t> MIPS </a:t>
            </a:r>
            <a:r>
              <a:rPr lang="tr-TR" sz="2000" dirty="0" err="1" smtClean="0"/>
              <a:t>code</a:t>
            </a:r>
            <a:r>
              <a:rPr lang="tr-TR" sz="2000" dirty="0" smtClean="0"/>
              <a:t>:</a:t>
            </a:r>
          </a:p>
          <a:p>
            <a:endParaRPr lang="tr-TR" sz="2000" dirty="0" smtClean="0"/>
          </a:p>
          <a:p>
            <a:endParaRPr lang="tr-TR" sz="2000" dirty="0" smtClean="0"/>
          </a:p>
          <a:p>
            <a:endParaRPr lang="tr-TR" sz="2000" dirty="0" smtClean="0"/>
          </a:p>
          <a:p>
            <a:endParaRPr lang="tr-TR" sz="2000" dirty="0" smtClean="0"/>
          </a:p>
          <a:p>
            <a:r>
              <a:rPr lang="tr-TR" sz="2000" dirty="0" smtClean="0"/>
              <a:t>On a </a:t>
            </a:r>
            <a:r>
              <a:rPr lang="tr-TR" sz="2000" dirty="0" err="1" smtClean="0"/>
              <a:t>pipelined</a:t>
            </a:r>
            <a:r>
              <a:rPr lang="tr-TR" sz="2000" dirty="0" smtClean="0"/>
              <a:t> CPU, MIPS </a:t>
            </a:r>
            <a:r>
              <a:rPr lang="tr-TR" sz="2000" dirty="0" err="1" smtClean="0"/>
              <a:t>Code</a:t>
            </a:r>
            <a:r>
              <a:rPr lang="tr-TR" sz="2000" dirty="0" smtClean="0"/>
              <a:t>:</a:t>
            </a:r>
          </a:p>
          <a:p>
            <a:r>
              <a:rPr lang="tr-TR" sz="2000" dirty="0" smtClean="0"/>
              <a:t> </a:t>
            </a:r>
            <a:endParaRPr lang="tr-TR" sz="2000" dirty="0"/>
          </a:p>
        </p:txBody>
      </p:sp>
      <p:pic>
        <p:nvPicPr>
          <p:cNvPr id="4098" name="Picture 2"/>
          <p:cNvPicPr>
            <a:picLocks noChangeAspect="1" noChangeArrowheads="1"/>
          </p:cNvPicPr>
          <p:nvPr/>
        </p:nvPicPr>
        <p:blipFill>
          <a:blip r:embed="rId2" cstate="print"/>
          <a:srcRect/>
          <a:stretch>
            <a:fillRect/>
          </a:stretch>
        </p:blipFill>
        <p:spPr bwMode="auto">
          <a:xfrm>
            <a:off x="2555776" y="2132856"/>
            <a:ext cx="1440160" cy="56354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627784" y="3068960"/>
            <a:ext cx="1944216" cy="1474046"/>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699792" y="5013176"/>
            <a:ext cx="1872208" cy="150304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Kontrol tehlikeleri</a:t>
            </a:r>
            <a:endParaRPr lang="tr-TR" dirty="0"/>
          </a:p>
        </p:txBody>
      </p:sp>
      <p:sp>
        <p:nvSpPr>
          <p:cNvPr id="3" name="2 İçerik Yer Tutucusu"/>
          <p:cNvSpPr>
            <a:spLocks noGrp="1"/>
          </p:cNvSpPr>
          <p:nvPr>
            <p:ph idx="1"/>
          </p:nvPr>
        </p:nvSpPr>
        <p:spPr/>
        <p:txBody>
          <a:bodyPr>
            <a:normAutofit/>
          </a:bodyPr>
          <a:lstStyle/>
          <a:p>
            <a:pPr marL="0" indent="0">
              <a:buNone/>
            </a:pPr>
            <a:r>
              <a:rPr lang="tr-TR" sz="1600" dirty="0" smtClean="0"/>
              <a:t>İşlemcinin ayrı buyruk ve veri bellekleri bulunur, dolayısıyla FI ve FO aynı anda çalıştırılabilir. Dallanma olmadığı sürece her bir </a:t>
            </a:r>
            <a:r>
              <a:rPr lang="tr-TR" sz="1600" dirty="0" err="1" smtClean="0"/>
              <a:t>segment</a:t>
            </a:r>
            <a:r>
              <a:rPr lang="tr-TR" sz="1600" dirty="0" smtClean="0"/>
              <a:t> farklı işlemler üzerinde çalışır.</a:t>
            </a:r>
          </a:p>
          <a:p>
            <a:pPr marL="0" indent="0">
              <a:buNone/>
            </a:pPr>
            <a:r>
              <a:rPr lang="tr-TR" sz="1600" dirty="0" smtClean="0"/>
              <a:t>3. Buyrukta bir dallanma var. 3. buyruk 4. adımda(DA ile) çözülür. Bu durumda FI dan DA ya geçiş olmaz. Yeni buyruk adım 7 de getirilir.</a:t>
            </a:r>
          </a:p>
        </p:txBody>
      </p:sp>
      <p:pic>
        <p:nvPicPr>
          <p:cNvPr id="4" name="Picture 2"/>
          <p:cNvPicPr>
            <a:picLocks noChangeAspect="1" noChangeArrowheads="1"/>
          </p:cNvPicPr>
          <p:nvPr/>
        </p:nvPicPr>
        <p:blipFill>
          <a:blip r:embed="rId2" cstate="print"/>
          <a:srcRect/>
          <a:stretch>
            <a:fillRect/>
          </a:stretch>
        </p:blipFill>
        <p:spPr bwMode="auto">
          <a:xfrm>
            <a:off x="251520" y="2708920"/>
            <a:ext cx="4536504" cy="2223238"/>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4733925" y="4438650"/>
            <a:ext cx="4410075" cy="2419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Dallanma Tahmini </a:t>
            </a:r>
            <a:br>
              <a:rPr lang="tr-TR" dirty="0" smtClean="0">
                <a:solidFill>
                  <a:srgbClr val="FF0000"/>
                </a:solidFill>
              </a:rPr>
            </a:br>
            <a:endParaRPr lang="tr-TR" dirty="0"/>
          </a:p>
        </p:txBody>
      </p:sp>
      <p:sp>
        <p:nvSpPr>
          <p:cNvPr id="3" name="2 İçerik Yer Tutucusu"/>
          <p:cNvSpPr>
            <a:spLocks noGrp="1"/>
          </p:cNvSpPr>
          <p:nvPr>
            <p:ph idx="1"/>
          </p:nvPr>
        </p:nvSpPr>
        <p:spPr>
          <a:xfrm>
            <a:off x="457200" y="836712"/>
            <a:ext cx="4114800" cy="5400600"/>
          </a:xfrm>
        </p:spPr>
        <p:txBody>
          <a:bodyPr>
            <a:normAutofit fontScale="25000" lnSpcReduction="20000"/>
          </a:bodyPr>
          <a:lstStyle/>
          <a:p>
            <a:pPr marL="0" lvl="0" indent="0" defTabSz="355600">
              <a:buNone/>
            </a:pPr>
            <a:r>
              <a:rPr lang="tr-TR" sz="6400" dirty="0" smtClean="0"/>
              <a:t>Programcı komut satırlarını işlenecek sırada yazar ve bellekte bu sırada dururlar. Fakat, komutlar genellikle bu sırada çalışmazlar.</a:t>
            </a:r>
          </a:p>
          <a:p>
            <a:pPr marL="0" lvl="0" indent="0" defTabSz="355600">
              <a:buNone/>
            </a:pPr>
            <a:r>
              <a:rPr lang="tr-TR" sz="6400" dirty="0" smtClean="0"/>
              <a:t>Yazılan </a:t>
            </a:r>
            <a:r>
              <a:rPr lang="tr-TR" sz="6400" dirty="0" smtClean="0"/>
              <a:t>her programda ortalama her 5-7 komuttan birisi dallanma komutudur. (Intel firmasına göre kontrol komutlarının komut</a:t>
            </a:r>
          </a:p>
          <a:p>
            <a:pPr marL="0" lvl="0" indent="0" defTabSz="355600">
              <a:buNone/>
            </a:pPr>
            <a:r>
              <a:rPr lang="tr-TR" sz="6400" dirty="0" smtClean="0"/>
              <a:t>Kümesindeki oranı %20’ </a:t>
            </a:r>
            <a:r>
              <a:rPr lang="tr-TR" sz="6400" dirty="0" err="1" smtClean="0"/>
              <a:t>dir</a:t>
            </a:r>
            <a:r>
              <a:rPr lang="tr-TR" sz="6400" dirty="0" smtClean="0"/>
              <a:t>.)</a:t>
            </a:r>
          </a:p>
          <a:p>
            <a:pPr marL="0" lvl="0" indent="0" defTabSz="355600">
              <a:buNone/>
            </a:pPr>
            <a:endParaRPr lang="tr-TR" sz="6400" dirty="0" smtClean="0"/>
          </a:p>
          <a:p>
            <a:pPr marL="0" lvl="0" indent="0" defTabSz="355600">
              <a:buNone/>
            </a:pPr>
            <a:r>
              <a:rPr lang="tr-TR" sz="6400" dirty="0" smtClean="0"/>
              <a:t>Dallanma komutları ikiye ayrılır:</a:t>
            </a:r>
          </a:p>
          <a:p>
            <a:pPr marL="265113" lvl="0" indent="-265113" defTabSz="355600">
              <a:buFont typeface="+mj-lt"/>
              <a:buAutoNum type="arabicPeriod"/>
            </a:pPr>
            <a:r>
              <a:rPr lang="tr-TR" sz="6400" dirty="0" smtClean="0"/>
              <a:t>Şartsız dallanma komutları </a:t>
            </a:r>
            <a:r>
              <a:rPr lang="tr-TR" sz="6400" dirty="0" err="1" smtClean="0"/>
              <a:t>Branch</a:t>
            </a:r>
            <a:r>
              <a:rPr lang="tr-TR" sz="6400" dirty="0" smtClean="0"/>
              <a:t>, </a:t>
            </a:r>
            <a:r>
              <a:rPr lang="tr-TR" sz="6400" dirty="0" err="1" smtClean="0"/>
              <a:t>Jump</a:t>
            </a:r>
            <a:r>
              <a:rPr lang="tr-TR" sz="6400" dirty="0" smtClean="0"/>
              <a:t>, </a:t>
            </a:r>
            <a:r>
              <a:rPr lang="tr-TR" sz="6400" dirty="0" err="1" smtClean="0"/>
              <a:t>Call</a:t>
            </a:r>
            <a:r>
              <a:rPr lang="tr-TR" sz="6400" dirty="0" smtClean="0"/>
              <a:t>, </a:t>
            </a:r>
            <a:r>
              <a:rPr lang="tr-TR" sz="6400" dirty="0" err="1" smtClean="0"/>
              <a:t>Int</a:t>
            </a:r>
            <a:r>
              <a:rPr lang="tr-TR" sz="6400" dirty="0" smtClean="0"/>
              <a:t> v.b.</a:t>
            </a:r>
          </a:p>
          <a:p>
            <a:pPr marL="265113" lvl="0" indent="-265113" defTabSz="355600">
              <a:buFont typeface="+mj-lt"/>
              <a:buAutoNum type="arabicPeriod"/>
            </a:pPr>
            <a:r>
              <a:rPr lang="tr-TR" sz="6400" dirty="0" smtClean="0"/>
              <a:t>Şartlı dallanma komutları BNE, BCC, JNE, JA v.b.</a:t>
            </a:r>
          </a:p>
          <a:p>
            <a:pPr lvl="0" defTabSz="355600">
              <a:buAutoNum type="arabicPeriod"/>
            </a:pPr>
            <a:endParaRPr lang="tr-TR" sz="6400" dirty="0" smtClean="0"/>
          </a:p>
          <a:p>
            <a:pPr marL="0" lvl="0" indent="0" defTabSz="355600">
              <a:buNone/>
            </a:pPr>
            <a:r>
              <a:rPr lang="tr-TR" sz="6400" dirty="0" smtClean="0"/>
              <a:t>Buna göre; nerede ve ne zaman işlenmek üzere sisteme getirilen komutun kontrol komutu olduğu önceden bilinemez ve ayrıca dallanıp dallanmayacağı da önceden bilinemez.</a:t>
            </a:r>
          </a:p>
          <a:p>
            <a:pPr marL="0" lvl="0" indent="0" defTabSz="355600">
              <a:buNone/>
            </a:pPr>
            <a:endParaRPr lang="tr-TR" sz="6400" dirty="0" smtClean="0"/>
          </a:p>
          <a:p>
            <a:pPr marL="0" lvl="0" indent="0" defTabSz="355600">
              <a:buNone/>
            </a:pPr>
            <a:r>
              <a:rPr lang="tr-TR" sz="6400" b="1" dirty="0" smtClean="0"/>
              <a:t>RISC işlemcilerde kullanılan yöntem gecikmeli dallanmadır.  </a:t>
            </a:r>
            <a:r>
              <a:rPr lang="tr-TR" sz="6400" dirty="0" smtClean="0"/>
              <a:t>Bu yöntemde derleyici dallanma buyruklarını bulur ve makine dili programı yeniden düzenlenir. Düzenlemede dallanma buyruğu sonucu belli olup dallanma adresi anlaşılana kadar araya buyruklar koyar ve kesilme olmadan boru hattının çalışmasını temin eder. </a:t>
            </a:r>
          </a:p>
          <a:p>
            <a:endParaRPr lang="tr-TR" dirty="0"/>
          </a:p>
        </p:txBody>
      </p:sp>
      <p:pic>
        <p:nvPicPr>
          <p:cNvPr id="4" name="İçerik Yer Tutucusu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60032" y="2060847"/>
            <a:ext cx="4283968" cy="41217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RISC </a:t>
            </a:r>
            <a:r>
              <a:rPr lang="tr-TR" dirty="0" err="1" smtClean="0"/>
              <a:t>pipeline</a:t>
            </a:r>
            <a:endParaRPr lang="tr-TR" dirty="0"/>
          </a:p>
        </p:txBody>
      </p:sp>
      <p:sp>
        <p:nvSpPr>
          <p:cNvPr id="3" name="2 İçerik Yer Tutucusu"/>
          <p:cNvSpPr>
            <a:spLocks noGrp="1"/>
          </p:cNvSpPr>
          <p:nvPr>
            <p:ph idx="1"/>
          </p:nvPr>
        </p:nvSpPr>
        <p:spPr>
          <a:xfrm>
            <a:off x="457200" y="1600200"/>
            <a:ext cx="6203032" cy="2476871"/>
          </a:xfrm>
        </p:spPr>
        <p:txBody>
          <a:bodyPr/>
          <a:lstStyle/>
          <a:p>
            <a:pPr marL="400050" lvl="1" indent="0" defTabSz="355600">
              <a:buNone/>
            </a:pPr>
            <a:r>
              <a:rPr lang="tr-TR" sz="2400" dirty="0" err="1" smtClean="0"/>
              <a:t>RISC’te</a:t>
            </a:r>
            <a:r>
              <a:rPr lang="tr-TR" sz="2400" dirty="0" smtClean="0"/>
              <a:t> işlemler 3 adımdan oluşur:</a:t>
            </a:r>
          </a:p>
          <a:p>
            <a:pPr marL="400050" lvl="1" indent="0" defTabSz="355600">
              <a:buNone/>
            </a:pPr>
            <a:r>
              <a:rPr lang="tr-TR" sz="2400" dirty="0" smtClean="0"/>
              <a:t>1. Komut kodunu bellekten al getir ( I)</a:t>
            </a:r>
          </a:p>
          <a:p>
            <a:pPr marL="400050" lvl="1" indent="0" defTabSz="355600">
              <a:buNone/>
            </a:pPr>
            <a:r>
              <a:rPr lang="tr-TR" sz="2400" dirty="0" smtClean="0"/>
              <a:t>2. Komutun kodunu çöz ,ALU  işlemi(A)</a:t>
            </a:r>
          </a:p>
          <a:p>
            <a:pPr marL="400050" lvl="1" indent="0" defTabSz="355600">
              <a:buNone/>
            </a:pPr>
            <a:r>
              <a:rPr lang="tr-TR" sz="2400" dirty="0" smtClean="0"/>
              <a:t>3. Komutu icra et (E)</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692696"/>
            <a:ext cx="3657600" cy="13525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125520" y="404663"/>
            <a:ext cx="4749497" cy="5616625"/>
          </a:xfrm>
          <a:prstGeom prst="rect">
            <a:avLst/>
          </a:prstGeom>
          <a:noFill/>
          <a:ln w="9525">
            <a:noFill/>
            <a:miter lim="800000"/>
            <a:headEnd/>
            <a:tailEnd/>
          </a:ln>
        </p:spPr>
      </p:pic>
      <p:sp>
        <p:nvSpPr>
          <p:cNvPr id="4" name="3 Dikdörtgen"/>
          <p:cNvSpPr/>
          <p:nvPr/>
        </p:nvSpPr>
        <p:spPr>
          <a:xfrm>
            <a:off x="0" y="2204864"/>
            <a:ext cx="4716016" cy="2554545"/>
          </a:xfrm>
          <a:prstGeom prst="rect">
            <a:avLst/>
          </a:prstGeom>
        </p:spPr>
        <p:txBody>
          <a:bodyPr wrap="square">
            <a:spAutoFit/>
          </a:bodyPr>
          <a:lstStyle/>
          <a:p>
            <a:pPr marL="400050" lvl="1" indent="0" defTabSz="355600">
              <a:buNone/>
            </a:pPr>
            <a:r>
              <a:rPr lang="tr-TR" sz="1600" dirty="0" smtClean="0"/>
              <a:t>3 </a:t>
            </a:r>
            <a:r>
              <a:rPr lang="tr-TR" sz="1600" dirty="0" err="1" smtClean="0"/>
              <a:t>segmentli</a:t>
            </a:r>
            <a:r>
              <a:rPr lang="tr-TR" sz="1600" dirty="0" smtClean="0"/>
              <a:t> boru hattı kesintisiz çalışırsa 3. buyrukta bir çatışma olacaktır.</a:t>
            </a:r>
          </a:p>
          <a:p>
            <a:pPr marL="400050" lvl="1" indent="0" defTabSz="355600">
              <a:buNone/>
            </a:pPr>
            <a:r>
              <a:rPr lang="tr-TR" sz="1600" dirty="0" smtClean="0"/>
              <a:t>A </a:t>
            </a:r>
            <a:r>
              <a:rPr lang="tr-TR" sz="1600" dirty="0" err="1" smtClean="0"/>
              <a:t>segmenti</a:t>
            </a:r>
            <a:r>
              <a:rPr lang="tr-TR" sz="1600" dirty="0" smtClean="0"/>
              <a:t> 4. evrede R2 deki veriyi kullanmaktadır. Fakat bu veri yanlıştır çünkü henüz bellekten aktarılmamıştır.</a:t>
            </a:r>
          </a:p>
          <a:p>
            <a:pPr marL="400050" lvl="1" indent="0" defTabSz="355600">
              <a:buNone/>
            </a:pPr>
            <a:r>
              <a:rPr lang="tr-TR" sz="1600" dirty="0" smtClean="0"/>
              <a:t>Bu durumda derleyici buyruğun kullanacağı verilerin bellekten alındığından emin olmalıdır. </a:t>
            </a:r>
          </a:p>
          <a:p>
            <a:pPr marL="400050" lvl="1" indent="0" defTabSz="355600">
              <a:buNone/>
            </a:pPr>
            <a:r>
              <a:rPr lang="tr-TR" sz="1600" dirty="0" smtClean="0"/>
              <a:t>Eğer derleyici </a:t>
            </a:r>
            <a:r>
              <a:rPr lang="tr-TR" sz="1600" dirty="0" err="1" smtClean="0"/>
              <a:t>load</a:t>
            </a:r>
            <a:r>
              <a:rPr lang="tr-TR" sz="1600" dirty="0" smtClean="0"/>
              <a:t> işleminden sonra kullanacağı faydalı bir buyruk bulamazsa burada işlem yok buyruğu yerleştirir. </a:t>
            </a:r>
          </a:p>
        </p:txBody>
      </p:sp>
      <p:sp>
        <p:nvSpPr>
          <p:cNvPr id="5" name="4 Dikdörtgen"/>
          <p:cNvSpPr/>
          <p:nvPr/>
        </p:nvSpPr>
        <p:spPr>
          <a:xfrm>
            <a:off x="467544" y="188640"/>
            <a:ext cx="7704856" cy="369332"/>
          </a:xfrm>
          <a:prstGeom prst="rect">
            <a:avLst/>
          </a:prstGeom>
        </p:spPr>
        <p:txBody>
          <a:bodyPr wrap="square">
            <a:spAutoFit/>
          </a:bodyPr>
          <a:lstStyle/>
          <a:p>
            <a:r>
              <a:rPr lang="tr-TR" b="1" dirty="0" smtClean="0"/>
              <a:t>Gecikmeli Yükleme:</a:t>
            </a:r>
            <a:endParaRPr lang="tr-T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4042792" cy="850106"/>
          </a:xfrm>
        </p:spPr>
        <p:txBody>
          <a:bodyPr>
            <a:normAutofit fontScale="90000"/>
          </a:bodyPr>
          <a:lstStyle/>
          <a:p>
            <a:r>
              <a:rPr lang="tr-TR" dirty="0" smtClean="0"/>
              <a:t>Gecikmiş Dallanma</a:t>
            </a:r>
            <a:endParaRPr lang="tr-T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5076056" y="1268760"/>
            <a:ext cx="2980953" cy="153333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0" y="1196753"/>
            <a:ext cx="4283968" cy="2888152"/>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464090" y="3933056"/>
            <a:ext cx="4679910" cy="2924944"/>
          </a:xfrm>
          <a:prstGeom prst="rect">
            <a:avLst/>
          </a:prstGeom>
          <a:noFill/>
          <a:ln w="9525">
            <a:noFill/>
            <a:miter lim="800000"/>
            <a:headEnd/>
            <a:tailEnd/>
          </a:ln>
        </p:spPr>
      </p:pic>
      <p:sp>
        <p:nvSpPr>
          <p:cNvPr id="6" name="5 Dikdörtgen"/>
          <p:cNvSpPr/>
          <p:nvPr/>
        </p:nvSpPr>
        <p:spPr>
          <a:xfrm>
            <a:off x="0" y="4077072"/>
            <a:ext cx="4572000" cy="2308324"/>
          </a:xfrm>
          <a:prstGeom prst="rect">
            <a:avLst/>
          </a:prstGeom>
        </p:spPr>
        <p:txBody>
          <a:bodyPr>
            <a:spAutoFit/>
          </a:bodyPr>
          <a:lstStyle/>
          <a:p>
            <a:pPr marL="400050" lvl="1" indent="0" defTabSz="355600">
              <a:buNone/>
            </a:pPr>
            <a:r>
              <a:rPr lang="tr-TR" sz="1600" dirty="0" smtClean="0"/>
              <a:t>RISC işlemcilerin çoğunda kullanılan yöntem derleyiciye dayanır. Derleyici dallanmaları yeniden düzenleyerek zamanında boru hattı içinde olmalarını sağlar. Buna gecikmiş dallanma denir.</a:t>
            </a:r>
          </a:p>
          <a:p>
            <a:pPr marL="400050" lvl="1" indent="0" defTabSz="355600">
              <a:buNone/>
            </a:pPr>
            <a:r>
              <a:rPr lang="tr-TR" sz="1600" dirty="0" smtClean="0"/>
              <a:t>Derleyici dallanmadan önceki ve sonraki buyrukları analiz eder. Geciktireceği buyrukların önüne faydalı buyruklar yazar.  Bu tip buyruk bulamaz ise işlem yok yazar.</a:t>
            </a:r>
          </a:p>
        </p:txBody>
      </p:sp>
      <p:sp>
        <p:nvSpPr>
          <p:cNvPr id="7" name="6 Dikdörtgen"/>
          <p:cNvSpPr/>
          <p:nvPr/>
        </p:nvSpPr>
        <p:spPr>
          <a:xfrm>
            <a:off x="4283968" y="836712"/>
            <a:ext cx="3677032" cy="369332"/>
          </a:xfrm>
          <a:prstGeom prst="rect">
            <a:avLst/>
          </a:prstGeom>
        </p:spPr>
        <p:txBody>
          <a:bodyPr wrap="none">
            <a:spAutoFit/>
          </a:bodyPr>
          <a:lstStyle/>
          <a:p>
            <a:r>
              <a:rPr lang="tr-TR" dirty="0" smtClean="0"/>
              <a:t>Örnek bir programda 5 buyruk vardır:</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Real </a:t>
            </a:r>
            <a:r>
              <a:rPr lang="tr-TR" dirty="0" err="1" smtClean="0"/>
              <a:t>Stuff</a:t>
            </a:r>
            <a:r>
              <a:rPr lang="tr-TR" dirty="0" smtClean="0"/>
              <a:t>: </a:t>
            </a:r>
            <a:r>
              <a:rPr lang="tr-TR" dirty="0" err="1" smtClean="0"/>
              <a:t>the</a:t>
            </a:r>
            <a:r>
              <a:rPr lang="tr-TR" dirty="0" smtClean="0"/>
              <a:t> AMD </a:t>
            </a:r>
            <a:r>
              <a:rPr lang="tr-TR" dirty="0" err="1" smtClean="0"/>
              <a:t>Opteron</a:t>
            </a:r>
            <a:r>
              <a:rPr lang="tr-TR" dirty="0" smtClean="0"/>
              <a:t> X4</a:t>
            </a:r>
            <a:br>
              <a:rPr lang="tr-TR" dirty="0" smtClean="0"/>
            </a:br>
            <a:r>
              <a:rPr lang="tr-TR" dirty="0" smtClean="0"/>
              <a:t>(</a:t>
            </a:r>
            <a:r>
              <a:rPr lang="tr-TR" dirty="0" err="1" smtClean="0"/>
              <a:t>Barcelona</a:t>
            </a:r>
            <a:r>
              <a:rPr lang="tr-TR" dirty="0" smtClean="0"/>
              <a:t>) </a:t>
            </a:r>
            <a:r>
              <a:rPr lang="tr-TR" dirty="0" err="1" smtClean="0"/>
              <a:t>Pipeline</a:t>
            </a:r>
            <a:endParaRPr lang="tr-TR" dirty="0"/>
          </a:p>
        </p:txBody>
      </p:sp>
      <p:sp>
        <p:nvSpPr>
          <p:cNvPr id="3" name="2 İçerik Yer Tutucusu"/>
          <p:cNvSpPr>
            <a:spLocks noGrp="1"/>
          </p:cNvSpPr>
          <p:nvPr>
            <p:ph idx="1"/>
          </p:nvPr>
        </p:nvSpPr>
        <p:spPr/>
        <p:txBody>
          <a:bodyPr>
            <a:normAutofit fontScale="85000" lnSpcReduction="20000"/>
          </a:bodyPr>
          <a:lstStyle/>
          <a:p>
            <a:r>
              <a:rPr lang="en-US" dirty="0" smtClean="0"/>
              <a:t>Both</a:t>
            </a:r>
            <a:r>
              <a:rPr lang="tr-TR" dirty="0" smtClean="0"/>
              <a:t> </a:t>
            </a:r>
            <a:r>
              <a:rPr lang="en-US" dirty="0" smtClean="0"/>
              <a:t>AMD and Intel fetch x86 instructions and translate them internal to </a:t>
            </a:r>
            <a:r>
              <a:rPr lang="en-US" b="1" dirty="0" smtClean="0"/>
              <a:t>MIPS-like</a:t>
            </a:r>
            <a:r>
              <a:rPr lang="tr-TR" b="1" dirty="0" smtClean="0"/>
              <a:t> </a:t>
            </a:r>
            <a:r>
              <a:rPr lang="en-US" b="1" dirty="0" smtClean="0"/>
              <a:t>instructions</a:t>
            </a:r>
            <a:r>
              <a:rPr lang="en-US" dirty="0" smtClean="0"/>
              <a:t>, which AMD calls </a:t>
            </a:r>
            <a:r>
              <a:rPr lang="en-US" i="1" dirty="0" smtClean="0"/>
              <a:t>RISC operations </a:t>
            </a:r>
            <a:r>
              <a:rPr lang="en-US" dirty="0" smtClean="0"/>
              <a:t>(</a:t>
            </a:r>
            <a:r>
              <a:rPr lang="en-US" i="1" dirty="0" err="1" smtClean="0"/>
              <a:t>Rops</a:t>
            </a:r>
            <a:r>
              <a:rPr lang="en-US" dirty="0" smtClean="0"/>
              <a:t>) and Intel calls </a:t>
            </a:r>
            <a:r>
              <a:rPr lang="en-US" i="1" dirty="0" err="1" smtClean="0"/>
              <a:t>microoperations</a:t>
            </a:r>
            <a:r>
              <a:rPr lang="en-US" dirty="0" smtClean="0"/>
              <a:t>. </a:t>
            </a:r>
            <a:endParaRPr lang="tr-TR" dirty="0" smtClean="0"/>
          </a:p>
          <a:p>
            <a:r>
              <a:rPr lang="en-US" dirty="0" smtClean="0"/>
              <a:t>The RISC operations are then executed by a sophisticated, dynamically</a:t>
            </a:r>
            <a:r>
              <a:rPr lang="tr-TR" dirty="0" smtClean="0"/>
              <a:t> </a:t>
            </a:r>
            <a:r>
              <a:rPr lang="en-US" dirty="0" smtClean="0"/>
              <a:t>scheduled, speculative pipeline capable of sustaining an execution rate of </a:t>
            </a:r>
            <a:r>
              <a:rPr lang="en-US" b="1" dirty="0" smtClean="0"/>
              <a:t>three</a:t>
            </a:r>
            <a:r>
              <a:rPr lang="tr-TR" b="1" dirty="0" smtClean="0"/>
              <a:t> </a:t>
            </a:r>
            <a:r>
              <a:rPr lang="en-US" b="1" dirty="0" smtClean="0"/>
              <a:t>RISC operations per clock cycle </a:t>
            </a:r>
            <a:r>
              <a:rPr lang="en-US" dirty="0" smtClean="0"/>
              <a:t>in the AMD </a:t>
            </a:r>
            <a:r>
              <a:rPr lang="en-US" dirty="0" err="1" smtClean="0"/>
              <a:t>Opteron</a:t>
            </a:r>
            <a:r>
              <a:rPr lang="en-US" dirty="0" smtClean="0"/>
              <a:t> X4 (Barcelona)</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microarchitecture</a:t>
            </a:r>
            <a:r>
              <a:rPr lang="tr-TR" dirty="0" smtClean="0"/>
              <a:t> of </a:t>
            </a:r>
            <a:r>
              <a:rPr lang="tr-TR" dirty="0" err="1" smtClean="0"/>
              <a:t>the</a:t>
            </a:r>
            <a:r>
              <a:rPr lang="tr-TR" dirty="0" smtClean="0"/>
              <a:t> X4</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691680" y="1391403"/>
            <a:ext cx="5976664" cy="546659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the pipeline stages that a typical instruction goes through</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683568" y="2564904"/>
            <a:ext cx="7776864" cy="194421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Big</a:t>
            </a:r>
            <a:r>
              <a:rPr lang="tr-TR" dirty="0" smtClean="0"/>
              <a:t> Picture: </a:t>
            </a:r>
            <a:r>
              <a:rPr lang="tr-TR" dirty="0" err="1" smtClean="0"/>
              <a:t>Pipeline</a:t>
            </a:r>
            <a:r>
              <a:rPr lang="tr-TR" dirty="0" smtClean="0"/>
              <a:t> </a:t>
            </a:r>
            <a:r>
              <a:rPr lang="tr-TR" dirty="0" err="1" smtClean="0"/>
              <a:t>Diagram</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47664" y="2132856"/>
            <a:ext cx="5876925" cy="42576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S</a:t>
            </a:r>
            <a:r>
              <a:rPr lang="en-US" dirty="0" smtClean="0"/>
              <a:t>ingle-cycle design</a:t>
            </a:r>
            <a:r>
              <a:rPr lang="tr-TR" dirty="0" smtClean="0"/>
              <a:t> modern mimarilerde etkin bir mimari olmadığından kullanılmaz</a:t>
            </a:r>
          </a:p>
        </p:txBody>
      </p:sp>
      <p:sp>
        <p:nvSpPr>
          <p:cNvPr id="3" name="2 İçerik Yer Tutucusu"/>
          <p:cNvSpPr>
            <a:spLocks noGrp="1"/>
          </p:cNvSpPr>
          <p:nvPr>
            <p:ph idx="1"/>
          </p:nvPr>
        </p:nvSpPr>
        <p:spPr>
          <a:xfrm>
            <a:off x="395536" y="1988840"/>
            <a:ext cx="8229600" cy="4137323"/>
          </a:xfrm>
        </p:spPr>
        <p:txBody>
          <a:bodyPr>
            <a:noAutofit/>
          </a:bodyPr>
          <a:lstStyle/>
          <a:p>
            <a:r>
              <a:rPr lang="tr-TR" sz="1600" b="1" dirty="0" smtClean="0"/>
              <a:t>Neden etkin değil?</a:t>
            </a:r>
          </a:p>
          <a:p>
            <a:r>
              <a:rPr lang="tr-TR" sz="1600" dirty="0" smtClean="0"/>
              <a:t>S</a:t>
            </a:r>
            <a:r>
              <a:rPr lang="en-US" sz="1600" dirty="0" smtClean="0"/>
              <a:t>ingle-cycle </a:t>
            </a:r>
            <a:r>
              <a:rPr lang="tr-TR" sz="1600" dirty="0" smtClean="0"/>
              <a:t>mimaride saat çevrimi her buyruk için aynı uzunlukta olmalıdır. </a:t>
            </a:r>
          </a:p>
          <a:p>
            <a:pPr lvl="1"/>
            <a:r>
              <a:rPr lang="tr-TR" sz="1600" dirty="0" smtClean="0"/>
              <a:t>Saat çevrimi, CPU da mümkün olan en uzun </a:t>
            </a:r>
            <a:r>
              <a:rPr lang="tr-TR" sz="1600" dirty="0" err="1" smtClean="0"/>
              <a:t>path</a:t>
            </a:r>
            <a:r>
              <a:rPr lang="tr-TR" sz="1600" dirty="0" smtClean="0"/>
              <a:t> ile belirlenir. </a:t>
            </a:r>
          </a:p>
          <a:p>
            <a:r>
              <a:rPr lang="tr-TR" sz="1600" dirty="0" smtClean="0"/>
              <a:t>Bu </a:t>
            </a:r>
            <a:r>
              <a:rPr lang="tr-TR" sz="1600" dirty="0" err="1" smtClean="0"/>
              <a:t>path</a:t>
            </a:r>
            <a:r>
              <a:rPr lang="tr-TR" sz="1600" dirty="0" smtClean="0"/>
              <a:t> </a:t>
            </a:r>
            <a:r>
              <a:rPr lang="tr-TR" sz="1600" dirty="0" err="1" smtClean="0"/>
              <a:t>load</a:t>
            </a:r>
            <a:r>
              <a:rPr lang="tr-TR" sz="1600" dirty="0" smtClean="0"/>
              <a:t> buyruğudur</a:t>
            </a:r>
            <a:r>
              <a:rPr lang="en-US" sz="1600" dirty="0" smtClean="0"/>
              <a:t>, </a:t>
            </a:r>
            <a:r>
              <a:rPr lang="tr-TR" sz="1600" dirty="0" smtClean="0"/>
              <a:t>sırayla beş fonksiyonel </a:t>
            </a:r>
            <a:r>
              <a:rPr lang="tr-TR" sz="1600" dirty="0" err="1" smtClean="0"/>
              <a:t>unit</a:t>
            </a:r>
            <a:r>
              <a:rPr lang="tr-TR" sz="1600" dirty="0" smtClean="0"/>
              <a:t> kullanır</a:t>
            </a:r>
            <a:r>
              <a:rPr lang="en-US" sz="1600" dirty="0" smtClean="0"/>
              <a:t>: </a:t>
            </a:r>
            <a:endParaRPr lang="tr-TR" sz="1600" dirty="0" smtClean="0"/>
          </a:p>
          <a:p>
            <a:pPr lvl="1"/>
            <a:r>
              <a:rPr lang="en-US" sz="1600" dirty="0" smtClean="0"/>
              <a:t>instruction memory, </a:t>
            </a:r>
            <a:r>
              <a:rPr lang="tr-TR" sz="1600" dirty="0" smtClean="0"/>
              <a:t>r</a:t>
            </a:r>
            <a:r>
              <a:rPr lang="en-US" sz="1600" dirty="0" err="1" smtClean="0"/>
              <a:t>egister</a:t>
            </a:r>
            <a:r>
              <a:rPr lang="en-US" sz="1600" dirty="0" smtClean="0"/>
              <a:t> file, ALU, data memory, and register</a:t>
            </a:r>
            <a:r>
              <a:rPr lang="tr-TR" sz="1600" dirty="0" smtClean="0"/>
              <a:t> </a:t>
            </a:r>
            <a:r>
              <a:rPr lang="en-US" sz="1600" dirty="0" smtClean="0"/>
              <a:t>file.</a:t>
            </a:r>
            <a:endParaRPr lang="tr-TR" sz="1600" dirty="0" smtClean="0"/>
          </a:p>
          <a:p>
            <a:r>
              <a:rPr lang="tr-TR" sz="1600" dirty="0" smtClean="0"/>
              <a:t>Tüm buyrukların aynı saat çevriminde tamamlandığı bir dizayn ancak küçük bir buyruk kümesi var ise kabul edilebilir.</a:t>
            </a:r>
          </a:p>
          <a:p>
            <a:pPr lvl="1"/>
            <a:r>
              <a:rPr lang="tr-TR" sz="1600" dirty="0" smtClean="0"/>
              <a:t>İlk bilgisayarlar küçük ISA mimarileri ile bu sistemi kullanmışlardır.</a:t>
            </a:r>
          </a:p>
          <a:p>
            <a:r>
              <a:rPr lang="tr-TR" sz="1600" dirty="0" smtClean="0"/>
              <a:t>Ancak, karmaşık buyrukları yada kayan nokta temsillerini uygulamaya kalktığımızda </a:t>
            </a:r>
            <a:r>
              <a:rPr lang="tr-TR" sz="1600" dirty="0" err="1" smtClean="0"/>
              <a:t>sing</a:t>
            </a:r>
            <a:r>
              <a:rPr lang="tr-TR" sz="1600" dirty="0" smtClean="0"/>
              <a:t>-</a:t>
            </a:r>
            <a:r>
              <a:rPr lang="tr-TR" sz="1600" dirty="0" err="1" smtClean="0"/>
              <a:t>cycle</a:t>
            </a:r>
            <a:r>
              <a:rPr lang="tr-TR" sz="1600" dirty="0" smtClean="0"/>
              <a:t> </a:t>
            </a:r>
            <a:r>
              <a:rPr lang="tr-TR" sz="1600" dirty="0" err="1" smtClean="0"/>
              <a:t>design</a:t>
            </a:r>
            <a:r>
              <a:rPr lang="tr-TR" sz="1600" dirty="0" smtClean="0"/>
              <a:t> iyi çalışmayacaktır. </a:t>
            </a:r>
          </a:p>
          <a:p>
            <a:pPr lvl="1"/>
            <a:r>
              <a:rPr lang="tr-TR" sz="1600" dirty="0" smtClean="0"/>
              <a:t>Çünkü tüm buyruklar için saat çevrimin en kötü durumu varsayarak planlamalıyız. Bu da sayısal bilgisayarların dizayn prensiplerinden olan hız prensibine karşı durmaktadır. </a:t>
            </a:r>
          </a:p>
          <a:p>
            <a:r>
              <a:rPr lang="tr-TR" sz="1600" dirty="0" smtClean="0"/>
              <a:t>Çözüm olarak </a:t>
            </a:r>
            <a:r>
              <a:rPr lang="en-US" sz="1600" b="1" dirty="0" smtClean="0"/>
              <a:t>pipelining</a:t>
            </a:r>
            <a:r>
              <a:rPr lang="tr-TR" sz="1600" dirty="0" smtClean="0"/>
              <a:t> yöntemi uygulanır.</a:t>
            </a:r>
          </a:p>
          <a:p>
            <a:r>
              <a:rPr lang="tr-TR" sz="1600" dirty="0" err="1" smtClean="0"/>
              <a:t>Pipelining</a:t>
            </a:r>
            <a:r>
              <a:rPr lang="tr-TR" sz="1600" dirty="0" smtClean="0"/>
              <a:t>: </a:t>
            </a:r>
            <a:r>
              <a:rPr lang="en-US" sz="1600" dirty="0" err="1" smtClean="0"/>
              <a:t>datapath</a:t>
            </a:r>
            <a:r>
              <a:rPr lang="tr-TR" sz="1600" dirty="0" smtClean="0"/>
              <a:t>’i</a:t>
            </a:r>
            <a:r>
              <a:rPr lang="en-US" sz="1600" dirty="0" smtClean="0"/>
              <a:t> single-cycle </a:t>
            </a:r>
            <a:r>
              <a:rPr lang="en-US" sz="1600" dirty="0" err="1" smtClean="0"/>
              <a:t>datapath</a:t>
            </a:r>
            <a:r>
              <a:rPr lang="tr-TR" sz="1600" dirty="0" smtClean="0"/>
              <a:t>’e çok benzer şekilde kullanır fakat daha yüksek </a:t>
            </a:r>
            <a:r>
              <a:rPr lang="en-US" sz="1600" dirty="0" smtClean="0"/>
              <a:t>throughput</a:t>
            </a:r>
            <a:r>
              <a:rPr lang="tr-TR" sz="1600" dirty="0" smtClean="0"/>
              <a:t> sağlar</a:t>
            </a:r>
            <a:r>
              <a:rPr lang="en-US" sz="1600" dirty="0" smtClean="0"/>
              <a:t>. </a:t>
            </a:r>
            <a:endParaRPr lang="tr-TR" sz="1600" dirty="0" smtClean="0"/>
          </a:p>
          <a:p>
            <a:r>
              <a:rPr lang="tr-TR" sz="1600" dirty="0" smtClean="0"/>
              <a:t>Birden çok buyruğu eş zamanlı olarak işleterek etkinliği artırır. </a:t>
            </a:r>
            <a:r>
              <a:rPr lang="en-US" sz="1600" dirty="0" smtClean="0"/>
              <a:t/>
            </a:r>
            <a:br>
              <a:rPr lang="en-US" sz="1600" dirty="0" smtClean="0"/>
            </a:br>
            <a:endParaRPr lang="tr-T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endParaRPr lang="tr-TR" dirty="0"/>
          </a:p>
        </p:txBody>
      </p:sp>
      <p:sp>
        <p:nvSpPr>
          <p:cNvPr id="3" name="2 İçerik Yer Tutucusu"/>
          <p:cNvSpPr>
            <a:spLocks noGrp="1"/>
          </p:cNvSpPr>
          <p:nvPr>
            <p:ph idx="1"/>
          </p:nvPr>
        </p:nvSpPr>
        <p:spPr/>
        <p:txBody>
          <a:bodyPr/>
          <a:lstStyle/>
          <a:p>
            <a:endParaRPr lang="tr-TR"/>
          </a:p>
        </p:txBody>
      </p:sp>
      <p:pic>
        <p:nvPicPr>
          <p:cNvPr id="7170" name="Picture 2"/>
          <p:cNvPicPr>
            <a:picLocks noChangeAspect="1" noChangeArrowheads="1"/>
          </p:cNvPicPr>
          <p:nvPr/>
        </p:nvPicPr>
        <p:blipFill>
          <a:blip r:embed="rId2" cstate="print"/>
          <a:srcRect/>
          <a:stretch>
            <a:fillRect/>
          </a:stretch>
        </p:blipFill>
        <p:spPr bwMode="auto">
          <a:xfrm>
            <a:off x="223838" y="671513"/>
            <a:ext cx="8696325" cy="55149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Motivasyon</a:t>
            </a:r>
            <a:endParaRPr lang="tr-TR" dirty="0"/>
          </a:p>
        </p:txBody>
      </p:sp>
      <p:sp>
        <p:nvSpPr>
          <p:cNvPr id="3" name="2 İçerik Yer Tutucusu"/>
          <p:cNvSpPr>
            <a:spLocks noGrp="1"/>
          </p:cNvSpPr>
          <p:nvPr>
            <p:ph idx="1"/>
          </p:nvPr>
        </p:nvSpPr>
        <p:spPr/>
        <p:txBody>
          <a:bodyPr>
            <a:normAutofit fontScale="47500" lnSpcReduction="20000"/>
          </a:bodyPr>
          <a:lstStyle/>
          <a:p>
            <a:r>
              <a:rPr lang="en-US" b="1" dirty="0" smtClean="0"/>
              <a:t>Pipelining</a:t>
            </a:r>
            <a:r>
              <a:rPr lang="en-US" dirty="0" smtClean="0"/>
              <a:t> </a:t>
            </a:r>
            <a:r>
              <a:rPr lang="tr-TR" dirty="0" smtClean="0"/>
              <a:t>birçok buyruğun icra sırasında örtüştüğü olduğu bir uygulama tekniğidir. Günümüzde neredeyse evrensel bir uygulamadır.</a:t>
            </a:r>
            <a:r>
              <a:rPr lang="en-US" dirty="0" smtClean="0"/>
              <a:t> </a:t>
            </a:r>
            <a:endParaRPr lang="tr-TR" dirty="0" smtClean="0"/>
          </a:p>
          <a:p>
            <a:r>
              <a:rPr lang="en-US" i="1" dirty="0" err="1" smtClean="0"/>
              <a:t>nonpipelined</a:t>
            </a:r>
            <a:r>
              <a:rPr lang="en-US" i="1" dirty="0" smtClean="0"/>
              <a:t> </a:t>
            </a:r>
            <a:r>
              <a:rPr lang="tr-TR" i="1" dirty="0" smtClean="0"/>
              <a:t>yaklaşımda:</a:t>
            </a:r>
          </a:p>
          <a:p>
            <a:r>
              <a:rPr lang="en-US" dirty="0" smtClean="0"/>
              <a:t>1. </a:t>
            </a:r>
            <a:r>
              <a:rPr lang="tr-TR" dirty="0" smtClean="0"/>
              <a:t>ilk posta kirli çamaşırı makineye koy</a:t>
            </a:r>
            <a:r>
              <a:rPr lang="en-US" dirty="0" smtClean="0"/>
              <a:t/>
            </a:r>
            <a:br>
              <a:rPr lang="en-US" dirty="0" smtClean="0"/>
            </a:br>
            <a:r>
              <a:rPr lang="en-US" dirty="0" smtClean="0"/>
              <a:t>2. </a:t>
            </a:r>
            <a:r>
              <a:rPr lang="tr-TR" dirty="0" smtClean="0"/>
              <a:t>makine yıkamayı bitirince, ıslak çamaşırları kurutmaya koy</a:t>
            </a:r>
            <a:r>
              <a:rPr lang="en-US" dirty="0" smtClean="0"/>
              <a:t/>
            </a:r>
            <a:br>
              <a:rPr lang="en-US" dirty="0" smtClean="0"/>
            </a:br>
            <a:r>
              <a:rPr lang="en-US" dirty="0" smtClean="0"/>
              <a:t>3. </a:t>
            </a:r>
            <a:r>
              <a:rPr lang="tr-TR" dirty="0" smtClean="0"/>
              <a:t>kurutucu kurutmayı bitirince, kurumuş çamaşırları masaya koy ve katla.</a:t>
            </a:r>
            <a:r>
              <a:rPr lang="en-US" dirty="0" smtClean="0"/>
              <a:t/>
            </a:r>
            <a:br>
              <a:rPr lang="en-US" dirty="0" smtClean="0"/>
            </a:br>
            <a:r>
              <a:rPr lang="en-US" dirty="0" smtClean="0"/>
              <a:t>4. </a:t>
            </a:r>
            <a:r>
              <a:rPr lang="tr-TR" dirty="0" smtClean="0"/>
              <a:t>katlama bitince, ev arkadaşına çamaşırları götürmesini söyle </a:t>
            </a:r>
            <a:r>
              <a:rPr lang="en-US" dirty="0" smtClean="0"/>
              <a:t/>
            </a:r>
            <a:br>
              <a:rPr lang="en-US" dirty="0" smtClean="0"/>
            </a:br>
            <a:r>
              <a:rPr lang="tr-TR" dirty="0" smtClean="0"/>
              <a:t>ev arkadaşın çamaşırları taşıyınca ikinci posta kirli çamaşır ile yıkamaya yeniden başla. </a:t>
            </a:r>
            <a:endParaRPr lang="tr-TR" i="1" dirty="0" smtClean="0"/>
          </a:p>
          <a:p>
            <a:r>
              <a:rPr lang="en-US" i="1" dirty="0" smtClean="0"/>
              <a:t>pipelined </a:t>
            </a:r>
            <a:r>
              <a:rPr lang="tr-TR" i="1" dirty="0" smtClean="0"/>
              <a:t>yaklaşımda:  işlemin tamamlanması çok daha az zaman alır.</a:t>
            </a:r>
          </a:p>
          <a:p>
            <a:pPr lvl="1"/>
            <a:r>
              <a:rPr lang="tr-TR" dirty="0" smtClean="0"/>
              <a:t>Çamaşır makinesi yıkamayı bitirir bitirmez ve kurutucuya koyar koymaz; çamaşır makinesini ikinci posta kirli çamaşır ile doldur. </a:t>
            </a:r>
          </a:p>
          <a:p>
            <a:pPr lvl="1"/>
            <a:r>
              <a:rPr lang="tr-TR" dirty="0" smtClean="0"/>
              <a:t>İlk posta kuruyunca, masaya koy ve katlamaya başla. Islak çamaşırları kurutucuya koy ve bir sonraki kirli postayı çamaşır makinesine koy. </a:t>
            </a:r>
          </a:p>
          <a:p>
            <a:pPr lvl="1"/>
            <a:r>
              <a:rPr lang="tr-TR" dirty="0" smtClean="0"/>
              <a:t>Sonra, ev arkadaşına ilk postayı taşımasını söyle, ikinci postayı katlamaya başla, kurutucu 3. posta çamaşırı aldı ve 4. posta kirli çamaşırı makineye koy. </a:t>
            </a:r>
          </a:p>
          <a:p>
            <a:r>
              <a:rPr lang="tr-TR" dirty="0" smtClean="0"/>
              <a:t>Bu noktada tüm adımlar –</a:t>
            </a:r>
            <a:r>
              <a:rPr lang="tr-TR" dirty="0" err="1" smtClean="0"/>
              <a:t>stages</a:t>
            </a:r>
            <a:r>
              <a:rPr lang="tr-TR" dirty="0" smtClean="0"/>
              <a:t> in </a:t>
            </a:r>
            <a:r>
              <a:rPr lang="tr-TR" dirty="0" err="1" smtClean="0"/>
              <a:t>pipelining</a:t>
            </a:r>
            <a:r>
              <a:rPr lang="tr-TR" dirty="0" smtClean="0"/>
              <a:t>- aynı anda işliyor.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Motivasyon</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187624" y="116632"/>
            <a:ext cx="6286500" cy="5029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87624" y="5229200"/>
            <a:ext cx="6696075" cy="9334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MIPS </a:t>
            </a:r>
            <a:r>
              <a:rPr lang="tr-TR" dirty="0" err="1" smtClean="0"/>
              <a:t>Pipelining</a:t>
            </a:r>
            <a:endParaRPr lang="tr-TR" dirty="0"/>
          </a:p>
        </p:txBody>
      </p:sp>
      <p:sp>
        <p:nvSpPr>
          <p:cNvPr id="3" name="2 İçerik Yer Tutucusu"/>
          <p:cNvSpPr>
            <a:spLocks noGrp="1"/>
          </p:cNvSpPr>
          <p:nvPr>
            <p:ph idx="1"/>
          </p:nvPr>
        </p:nvSpPr>
        <p:spPr/>
        <p:txBody>
          <a:bodyPr>
            <a:normAutofit fontScale="92500" lnSpcReduction="10000"/>
          </a:bodyPr>
          <a:lstStyle/>
          <a:p>
            <a:r>
              <a:rPr lang="en-US" dirty="0" smtClean="0"/>
              <a:t>MIPS </a:t>
            </a:r>
            <a:r>
              <a:rPr lang="tr-TR" dirty="0" smtClean="0"/>
              <a:t>buyruklar klasik olarak 5 adım alırlar</a:t>
            </a:r>
            <a:r>
              <a:rPr lang="en-US" dirty="0" smtClean="0"/>
              <a:t>:</a:t>
            </a:r>
            <a:br>
              <a:rPr lang="en-US" dirty="0" smtClean="0"/>
            </a:br>
            <a:r>
              <a:rPr lang="en-US" dirty="0" smtClean="0"/>
              <a:t>1. </a:t>
            </a:r>
            <a:r>
              <a:rPr lang="tr-TR" dirty="0" smtClean="0"/>
              <a:t>buyruğu bellekten yakala</a:t>
            </a:r>
            <a:r>
              <a:rPr lang="en-US" dirty="0" smtClean="0"/>
              <a:t/>
            </a:r>
            <a:br>
              <a:rPr lang="en-US" dirty="0" smtClean="0"/>
            </a:br>
            <a:r>
              <a:rPr lang="en-US" dirty="0" smtClean="0"/>
              <a:t>2. </a:t>
            </a:r>
            <a:r>
              <a:rPr lang="tr-TR" dirty="0" smtClean="0"/>
              <a:t>buyruğu </a:t>
            </a:r>
            <a:r>
              <a:rPr lang="tr-TR" dirty="0" err="1" smtClean="0"/>
              <a:t>decode</a:t>
            </a:r>
            <a:r>
              <a:rPr lang="tr-TR" dirty="0" smtClean="0"/>
              <a:t> ederken </a:t>
            </a:r>
            <a:r>
              <a:rPr lang="tr-TR" dirty="0" err="1" smtClean="0"/>
              <a:t>register</a:t>
            </a:r>
            <a:r>
              <a:rPr lang="tr-TR" dirty="0" smtClean="0"/>
              <a:t> </a:t>
            </a:r>
            <a:r>
              <a:rPr lang="tr-TR" dirty="0" err="1" smtClean="0"/>
              <a:t>ları</a:t>
            </a:r>
            <a:r>
              <a:rPr lang="tr-TR" dirty="0" smtClean="0"/>
              <a:t> oku. MIPS buyrukların </a:t>
            </a:r>
            <a:r>
              <a:rPr lang="tr-TR" dirty="0" err="1" smtClean="0"/>
              <a:t>regular</a:t>
            </a:r>
            <a:r>
              <a:rPr lang="tr-TR" dirty="0" smtClean="0"/>
              <a:t> formatları okuma ve </a:t>
            </a:r>
            <a:r>
              <a:rPr lang="tr-TR" dirty="0" err="1" smtClean="0"/>
              <a:t>decode</a:t>
            </a:r>
            <a:r>
              <a:rPr lang="tr-TR" dirty="0" smtClean="0"/>
              <a:t> işlemlerinin eş zamanlı olmasına izin verir.</a:t>
            </a:r>
            <a:r>
              <a:rPr lang="en-US" dirty="0" smtClean="0"/>
              <a:t> </a:t>
            </a:r>
            <a:br>
              <a:rPr lang="en-US" dirty="0" smtClean="0"/>
            </a:br>
            <a:r>
              <a:rPr lang="en-US" dirty="0" smtClean="0"/>
              <a:t>3. </a:t>
            </a:r>
            <a:r>
              <a:rPr lang="tr-TR" dirty="0" smtClean="0"/>
              <a:t>operasyonu işlet yada adresi hesapla</a:t>
            </a:r>
            <a:r>
              <a:rPr lang="en-US" dirty="0" smtClean="0"/>
              <a:t/>
            </a:r>
            <a:br>
              <a:rPr lang="en-US" dirty="0" smtClean="0"/>
            </a:br>
            <a:r>
              <a:rPr lang="en-US" dirty="0" smtClean="0"/>
              <a:t>4. </a:t>
            </a:r>
            <a:r>
              <a:rPr lang="tr-TR" dirty="0" smtClean="0"/>
              <a:t>veri belleğindeki bir operanda eriş</a:t>
            </a:r>
            <a:r>
              <a:rPr lang="en-US" dirty="0" smtClean="0"/>
              <a:t/>
            </a:r>
            <a:br>
              <a:rPr lang="en-US" dirty="0" smtClean="0"/>
            </a:br>
            <a:r>
              <a:rPr lang="en-US" dirty="0" smtClean="0"/>
              <a:t>5. </a:t>
            </a:r>
            <a:r>
              <a:rPr lang="tr-TR" dirty="0" smtClean="0"/>
              <a:t>sonucu bir </a:t>
            </a:r>
            <a:r>
              <a:rPr lang="tr-TR" dirty="0" err="1" smtClean="0"/>
              <a:t>register</a:t>
            </a:r>
            <a:r>
              <a:rPr lang="tr-TR" dirty="0" smtClean="0"/>
              <a:t> içine aktar</a:t>
            </a:r>
            <a:r>
              <a:rPr lang="en-US" dirty="0" smtClean="0"/>
              <a:t/>
            </a:r>
            <a:br>
              <a:rPr lang="en-US" dirty="0" smtClean="0"/>
            </a:br>
            <a:r>
              <a:rPr lang="en-US" dirty="0" smtClean="0"/>
              <a:t/>
            </a:r>
            <a:br>
              <a:rPr lang="en-US" dirty="0" smtClean="0"/>
            </a:b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MIPS </a:t>
            </a:r>
            <a:r>
              <a:rPr lang="tr-TR" dirty="0" err="1" smtClean="0"/>
              <a:t>Pipelining</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Şekilde 8 buyruk için gereken zamanlar gösterilmektedir.</a:t>
            </a:r>
          </a:p>
          <a:p>
            <a:r>
              <a:rPr lang="en-US" dirty="0" smtClean="0"/>
              <a:t>single-cycle</a:t>
            </a:r>
            <a:r>
              <a:rPr lang="tr-TR" dirty="0" smtClean="0"/>
              <a:t> dizayn en yavaş buyruğa izin vermelidir. Şekilde bu buyruğun </a:t>
            </a:r>
            <a:r>
              <a:rPr lang="tr-TR" dirty="0" err="1" smtClean="0"/>
              <a:t>lw</a:t>
            </a:r>
            <a:r>
              <a:rPr lang="tr-TR" dirty="0" smtClean="0"/>
              <a:t> olduğu görülmekte. O halde her buyruk için gereken zaman 800 </a:t>
            </a:r>
            <a:r>
              <a:rPr lang="tr-TR" dirty="0" err="1" smtClean="0"/>
              <a:t>ps</a:t>
            </a:r>
            <a:r>
              <a:rPr lang="tr-TR" dirty="0" smtClean="0"/>
              <a:t> </a:t>
            </a:r>
            <a:r>
              <a:rPr lang="tr-TR" dirty="0" err="1" smtClean="0"/>
              <a:t>dir</a:t>
            </a:r>
            <a:r>
              <a:rPr lang="tr-TR" dirty="0" smtClean="0"/>
              <a:t>. </a:t>
            </a:r>
          </a:p>
          <a:p>
            <a:r>
              <a:rPr lang="tr-TR" dirty="0" err="1" smtClean="0"/>
              <a:t>Nonpipelined</a:t>
            </a:r>
            <a:r>
              <a:rPr lang="tr-TR" dirty="0" smtClean="0"/>
              <a:t> dizaynda ilk ve dördüncü buyruklar arasındaki zaman 3x800 yada 2400 </a:t>
            </a:r>
            <a:r>
              <a:rPr lang="tr-TR" dirty="0" err="1" smtClean="0"/>
              <a:t>ps</a:t>
            </a:r>
            <a:r>
              <a:rPr lang="tr-TR" dirty="0" smtClean="0"/>
              <a:t> </a:t>
            </a:r>
            <a:r>
              <a:rPr lang="tr-TR" dirty="0" err="1" smtClean="0"/>
              <a:t>dir</a:t>
            </a:r>
            <a:r>
              <a:rPr lang="tr-TR" dirty="0" smtClean="0"/>
              <a:t>.</a:t>
            </a:r>
          </a:p>
          <a:p>
            <a:r>
              <a:rPr lang="tr-TR" dirty="0" smtClean="0"/>
              <a:t>Tüm </a:t>
            </a:r>
            <a:r>
              <a:rPr lang="tr-TR" dirty="0" err="1" smtClean="0"/>
              <a:t>pipeline</a:t>
            </a:r>
            <a:r>
              <a:rPr lang="tr-TR" dirty="0" smtClean="0"/>
              <a:t> </a:t>
            </a:r>
            <a:r>
              <a:rPr lang="tr-TR" dirty="0" err="1" smtClean="0"/>
              <a:t>stage</a:t>
            </a:r>
            <a:r>
              <a:rPr lang="tr-TR" dirty="0" smtClean="0"/>
              <a:t> </a:t>
            </a:r>
            <a:r>
              <a:rPr lang="tr-TR" dirty="0" err="1" smtClean="0"/>
              <a:t>ler</a:t>
            </a:r>
            <a:r>
              <a:rPr lang="tr-TR" dirty="0" smtClean="0"/>
              <a:t> bir saat çevrimi alır. O halde saat çevrimi en yavaş buyruğu işletmeyi tamamlayacak kadar uzun olmalıdır. </a:t>
            </a:r>
          </a:p>
          <a:p>
            <a:r>
              <a:rPr lang="en-US" dirty="0" smtClean="0"/>
              <a:t/>
            </a:r>
            <a:br>
              <a:rPr lang="en-US" dirty="0" smtClean="0"/>
            </a:br>
            <a:r>
              <a:rPr lang="en-US" dirty="0" smtClean="0"/>
              <a:t/>
            </a:r>
            <a:br>
              <a:rPr lang="en-US" dirty="0" smtClean="0"/>
            </a:b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115616" y="4572000"/>
            <a:ext cx="6581775" cy="2286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1214414" y="357166"/>
            <a:ext cx="6424638" cy="545933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214414" y="5072074"/>
            <a:ext cx="6429420" cy="137002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endParaRPr lang="tr-TR" dirty="0"/>
          </a:p>
        </p:txBody>
      </p:sp>
      <p:sp>
        <p:nvSpPr>
          <p:cNvPr id="3" name="2 İçerik Yer Tutucusu"/>
          <p:cNvSpPr>
            <a:spLocks noGrp="1"/>
          </p:cNvSpPr>
          <p:nvPr>
            <p:ph idx="1"/>
          </p:nvPr>
        </p:nvSpPr>
        <p:spPr/>
        <p:txBody>
          <a:bodyPr>
            <a:normAutofit fontScale="55000" lnSpcReduction="20000"/>
          </a:bodyPr>
          <a:lstStyle/>
          <a:p>
            <a:r>
              <a:rPr lang="tr-TR" dirty="0" smtClean="0"/>
              <a:t>Buyrukların sayısını artırırsak ne olur? 1.000.003 adet buyruk. </a:t>
            </a:r>
            <a:r>
              <a:rPr lang="tr-TR" dirty="0" err="1" smtClean="0"/>
              <a:t>Pipelined</a:t>
            </a:r>
            <a:r>
              <a:rPr lang="tr-TR" dirty="0" smtClean="0"/>
              <a:t> örneğe 1,000,000 buyruk eklersek her buyruk toplam çalışma zamanına 200 </a:t>
            </a:r>
            <a:r>
              <a:rPr lang="tr-TR" dirty="0" err="1" smtClean="0"/>
              <a:t>ps</a:t>
            </a:r>
            <a:r>
              <a:rPr lang="tr-TR" dirty="0" smtClean="0"/>
              <a:t> ekler. Bu durumda toplam </a:t>
            </a:r>
            <a:r>
              <a:rPr lang="tr-TR" dirty="0" err="1" smtClean="0"/>
              <a:t>execution</a:t>
            </a:r>
            <a:r>
              <a:rPr lang="tr-TR" dirty="0" smtClean="0"/>
              <a:t> zamanı </a:t>
            </a:r>
            <a:r>
              <a:rPr lang="en-US" dirty="0" smtClean="0"/>
              <a:t>1,000,000 × 200 </a:t>
            </a:r>
            <a:r>
              <a:rPr lang="en-US" dirty="0" err="1" smtClean="0"/>
              <a:t>ps</a:t>
            </a:r>
            <a:r>
              <a:rPr lang="en-US" dirty="0" smtClean="0"/>
              <a:t> + 1400</a:t>
            </a:r>
            <a:r>
              <a:rPr lang="tr-TR" dirty="0" smtClean="0"/>
              <a:t>=</a:t>
            </a:r>
            <a:r>
              <a:rPr lang="en-US" dirty="0" smtClean="0"/>
              <a:t> 200,001,400 </a:t>
            </a:r>
            <a:r>
              <a:rPr lang="en-US" dirty="0" err="1" smtClean="0"/>
              <a:t>ps</a:t>
            </a:r>
            <a:r>
              <a:rPr lang="tr-TR" dirty="0" smtClean="0"/>
              <a:t> olur. </a:t>
            </a:r>
          </a:p>
          <a:p>
            <a:r>
              <a:rPr lang="tr-TR" dirty="0" err="1" smtClean="0"/>
              <a:t>Nonpipelined</a:t>
            </a:r>
            <a:r>
              <a:rPr lang="tr-TR" dirty="0" smtClean="0"/>
              <a:t> örnekte her biri 800 </a:t>
            </a:r>
            <a:r>
              <a:rPr lang="tr-TR" dirty="0" err="1" smtClean="0"/>
              <a:t>ps</a:t>
            </a:r>
            <a:r>
              <a:rPr lang="tr-TR" dirty="0" smtClean="0"/>
              <a:t> alan 1,000,000 buyruk eklersek, toplam </a:t>
            </a:r>
            <a:r>
              <a:rPr lang="tr-TR" dirty="0" err="1" smtClean="0"/>
              <a:t>execution</a:t>
            </a:r>
            <a:r>
              <a:rPr lang="tr-TR" dirty="0" smtClean="0"/>
              <a:t> zamanı </a:t>
            </a:r>
            <a:r>
              <a:rPr lang="en-US" dirty="0" smtClean="0"/>
              <a:t>1,000,000 × 800 </a:t>
            </a:r>
            <a:r>
              <a:rPr lang="en-US" dirty="0" err="1" smtClean="0"/>
              <a:t>ps</a:t>
            </a:r>
            <a:r>
              <a:rPr lang="en-US" dirty="0" smtClean="0"/>
              <a:t> + 2400 </a:t>
            </a:r>
            <a:r>
              <a:rPr lang="en-US" dirty="0" err="1" smtClean="0"/>
              <a:t>ps</a:t>
            </a:r>
            <a:r>
              <a:rPr lang="tr-TR" dirty="0" smtClean="0"/>
              <a:t>= </a:t>
            </a:r>
            <a:r>
              <a:rPr lang="en-US" dirty="0" smtClean="0"/>
              <a:t>800,002,400 </a:t>
            </a:r>
            <a:r>
              <a:rPr lang="en-US" dirty="0" err="1" smtClean="0"/>
              <a:t>ps</a:t>
            </a:r>
            <a:r>
              <a:rPr lang="tr-TR" dirty="0" smtClean="0"/>
              <a:t> olurdu. </a:t>
            </a:r>
          </a:p>
          <a:p>
            <a:r>
              <a:rPr lang="tr-TR" dirty="0" smtClean="0"/>
              <a:t>Bu koşullar altında, </a:t>
            </a:r>
            <a:r>
              <a:rPr lang="tr-TR" dirty="0" err="1" smtClean="0"/>
              <a:t>nonpipelined</a:t>
            </a:r>
            <a:r>
              <a:rPr lang="tr-TR" dirty="0" smtClean="0"/>
              <a:t>  dizaynın </a:t>
            </a:r>
            <a:r>
              <a:rPr lang="tr-TR" dirty="0" err="1" smtClean="0"/>
              <a:t>pipelined</a:t>
            </a:r>
            <a:r>
              <a:rPr lang="tr-TR" dirty="0" smtClean="0"/>
              <a:t> dizayna göre gerçek programlar için toplam </a:t>
            </a:r>
            <a:r>
              <a:rPr lang="tr-TR" dirty="0" err="1" smtClean="0"/>
              <a:t>execution</a:t>
            </a:r>
            <a:r>
              <a:rPr lang="tr-TR" dirty="0" smtClean="0"/>
              <a:t> zamanı  oranı</a:t>
            </a:r>
          </a:p>
          <a:p>
            <a:endParaRPr lang="tr-TR" dirty="0" smtClean="0"/>
          </a:p>
          <a:p>
            <a:endParaRPr lang="tr-TR" dirty="0" smtClean="0"/>
          </a:p>
          <a:p>
            <a:endParaRPr lang="tr-TR" dirty="0" smtClean="0"/>
          </a:p>
          <a:p>
            <a:endParaRPr lang="tr-TR" dirty="0" smtClean="0"/>
          </a:p>
          <a:p>
            <a:r>
              <a:rPr lang="tr-TR" dirty="0" err="1" smtClean="0"/>
              <a:t>Pipelinin</a:t>
            </a:r>
            <a:r>
              <a:rPr lang="tr-TR" dirty="0" smtClean="0"/>
              <a:t> </a:t>
            </a:r>
            <a:r>
              <a:rPr lang="tr-TR" dirty="0" err="1" smtClean="0"/>
              <a:t>throughput</a:t>
            </a:r>
            <a:r>
              <a:rPr lang="tr-TR" dirty="0" smtClean="0"/>
              <a:t> u artırarak performansı artırır. </a:t>
            </a:r>
            <a:r>
              <a:rPr lang="tr-TR" dirty="0" err="1" smtClean="0"/>
              <a:t>Throughput</a:t>
            </a:r>
            <a:r>
              <a:rPr lang="tr-TR" dirty="0" smtClean="0"/>
              <a:t> önemli bir metriktir çünkü gerçek programlar milyonlarca buyruk işletirler.</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915816" y="3861048"/>
            <a:ext cx="2419350" cy="381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1598</Words>
  <Application>Microsoft Office PowerPoint</Application>
  <PresentationFormat>Ekran Gösterisi (4:3)</PresentationFormat>
  <Paragraphs>151</Paragraphs>
  <Slides>30</Slides>
  <Notes>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Ofis Teması</vt:lpstr>
      <vt:lpstr>Boru Hattı ve Vektör İşlemleri</vt:lpstr>
      <vt:lpstr>Boru hattı (Pipelining) Ve Vektör işlemleri</vt:lpstr>
      <vt:lpstr>Single-cycle design modern mimarilerde etkin bir mimari olmadığından kullanılmaz</vt:lpstr>
      <vt:lpstr>Motivasyon</vt:lpstr>
      <vt:lpstr>Motivasyon</vt:lpstr>
      <vt:lpstr>MIPS Pipelining</vt:lpstr>
      <vt:lpstr>MIPS Pipelining</vt:lpstr>
      <vt:lpstr> </vt:lpstr>
      <vt:lpstr>  </vt:lpstr>
      <vt:lpstr> </vt:lpstr>
      <vt:lpstr>Slayt 11</vt:lpstr>
      <vt:lpstr>Çoklu Fonksiyonel Birimlerin Paralel Bağlanması</vt:lpstr>
      <vt:lpstr>Aritmetik İşlem Boru Hattı</vt:lpstr>
      <vt:lpstr>Slayt 14</vt:lpstr>
      <vt:lpstr>Slayt 15</vt:lpstr>
      <vt:lpstr>Buyruk boru hattı</vt:lpstr>
      <vt:lpstr>Dört-Segmentli Komutun CPU'da Sıralanması Oluş Diyagramı</vt:lpstr>
      <vt:lpstr>Slayt 18</vt:lpstr>
      <vt:lpstr>Yapısal tehlike</vt:lpstr>
      <vt:lpstr>Veri tehlikesi MIPS Örnek</vt:lpstr>
      <vt:lpstr>Kontrol tehlikeleri</vt:lpstr>
      <vt:lpstr>Dallanma Tahmini  </vt:lpstr>
      <vt:lpstr>RISC pipeline</vt:lpstr>
      <vt:lpstr>Slayt 24</vt:lpstr>
      <vt:lpstr>Gecikmiş Dallanma</vt:lpstr>
      <vt:lpstr>Real Stuff: the AMD Opteron X4 (Barcelona) Pipeline</vt:lpstr>
      <vt:lpstr>microarchitecture of the X4</vt:lpstr>
      <vt:lpstr>the pipeline stages that a typical instruction goes through</vt:lpstr>
      <vt:lpstr>Big Picture: Pipeline Diagram</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Boru Hattı ve Vektör İşlemleri</dc:title>
  <dc:creator>Sevinc Ilhan Omurca</dc:creator>
  <cp:lastModifiedBy>Sevinc Ilhan</cp:lastModifiedBy>
  <cp:revision>112</cp:revision>
  <dcterms:created xsi:type="dcterms:W3CDTF">2015-05-06T10:17:10Z</dcterms:created>
  <dcterms:modified xsi:type="dcterms:W3CDTF">2015-05-14T13:54:02Z</dcterms:modified>
</cp:coreProperties>
</file>