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75" r:id="rId5"/>
    <p:sldId id="276" r:id="rId6"/>
    <p:sldId id="259" r:id="rId7"/>
    <p:sldId id="260" r:id="rId8"/>
    <p:sldId id="261" r:id="rId9"/>
    <p:sldId id="277" r:id="rId10"/>
    <p:sldId id="266" r:id="rId11"/>
    <p:sldId id="278" r:id="rId12"/>
    <p:sldId id="262" r:id="rId13"/>
    <p:sldId id="279" r:id="rId14"/>
    <p:sldId id="280" r:id="rId15"/>
    <p:sldId id="267" r:id="rId16"/>
    <p:sldId id="281" r:id="rId17"/>
    <p:sldId id="268" r:id="rId18"/>
    <p:sldId id="283" r:id="rId19"/>
    <p:sldId id="282" r:id="rId20"/>
    <p:sldId id="271" r:id="rId21"/>
    <p:sldId id="272" r:id="rId22"/>
    <p:sldId id="284"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26.02.2016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26.02.2016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26.02.2016</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26.02.2016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26.02.2016</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26.02.2016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26.02.2016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26.02.2016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26.02.2016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26.02.2016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26.02.2016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26.02.2016</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6.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15.bin"/><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6.bin"/><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37.png"/><Relationship Id="rId10" Type="http://schemas.openxmlformats.org/officeDocument/2006/relationships/image" Target="../media/image38.png"/><Relationship Id="rId4" Type="http://schemas.openxmlformats.org/officeDocument/2006/relationships/image" Target="../media/image34.wmf"/><Relationship Id="rId9" Type="http://schemas.openxmlformats.org/officeDocument/2006/relationships/image" Target="../media/image3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0.png"/><Relationship Id="rId4" Type="http://schemas.openxmlformats.org/officeDocument/2006/relationships/image" Target="../media/image3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21.bin"/><Relationship Id="rId4" Type="http://schemas.openxmlformats.org/officeDocument/2006/relationships/image" Target="../media/image39.wmf"/></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53.gif"/><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3.bin"/><Relationship Id="rId11" Type="http://schemas.openxmlformats.org/officeDocument/2006/relationships/image" Target="../media/image52.wmf"/><Relationship Id="rId5" Type="http://schemas.openxmlformats.org/officeDocument/2006/relationships/image" Target="../media/image55.gif"/><Relationship Id="rId10" Type="http://schemas.openxmlformats.org/officeDocument/2006/relationships/oleObject" Target="../embeddings/oleObject25.bin"/><Relationship Id="rId4" Type="http://schemas.openxmlformats.org/officeDocument/2006/relationships/image" Target="../media/image54.gif"/><Relationship Id="rId9" Type="http://schemas.openxmlformats.org/officeDocument/2006/relationships/image" Target="../media/image51.w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9"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emf"/><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5400" dirty="0" smtClean="0"/>
              <a:t>SİNYAL TÜRLERİ ve </a:t>
            </a:r>
            <a:br>
              <a:rPr lang="tr-TR" sz="5400" dirty="0" smtClean="0"/>
            </a:br>
            <a:r>
              <a:rPr lang="tr-TR" sz="5400" dirty="0" smtClean="0"/>
              <a:t>temel haberleşme matematiği</a:t>
            </a:r>
            <a:endParaRPr lang="tr-TR" sz="54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dirty="0" smtClean="0">
                <a:solidFill>
                  <a:schemeClr val="bg1"/>
                </a:solidFill>
              </a:rPr>
              <a:t>(2. HAFTA)</a:t>
            </a:r>
            <a:endParaRPr lang="tr-TR" dirty="0">
              <a:solidFill>
                <a:schemeClr val="bg1"/>
              </a:solidFill>
            </a:endParaRPr>
          </a:p>
        </p:txBody>
      </p:sp>
    </p:spTree>
    <p:extLst>
      <p:ext uri="{BB962C8B-B14F-4D97-AF65-F5344CB8AC3E}">
        <p14:creationId xmlns:p14="http://schemas.microsoft.com/office/powerpoint/2010/main" val="49940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Deterministik ve rasgele SİNYALLER</a:t>
            </a:r>
            <a:endParaRPr lang="tr-TR" sz="3600" dirty="0"/>
          </a:p>
        </p:txBody>
      </p:sp>
      <p:sp>
        <p:nvSpPr>
          <p:cNvPr id="3" name="Content Placeholder 2"/>
          <p:cNvSpPr>
            <a:spLocks noGrp="1"/>
          </p:cNvSpPr>
          <p:nvPr>
            <p:ph idx="1"/>
          </p:nvPr>
        </p:nvSpPr>
        <p:spPr>
          <a:xfrm>
            <a:off x="224118" y="1939962"/>
            <a:ext cx="9784080" cy="973568"/>
          </a:xfrm>
        </p:spPr>
        <p:txBody>
          <a:bodyPr/>
          <a:lstStyle/>
          <a:p>
            <a:r>
              <a:rPr lang="tr-TR" sz="2000" b="1" dirty="0" smtClean="0">
                <a:solidFill>
                  <a:schemeClr val="bg1"/>
                </a:solidFill>
                <a:latin typeface="Times New Roman" panose="02020603050405020304" pitchFamily="18" charset="0"/>
                <a:cs typeface="Times New Roman" panose="02020603050405020304" pitchFamily="18" charset="0"/>
              </a:rPr>
              <a:t>Deterministik sinyal: </a:t>
            </a:r>
            <a:r>
              <a:rPr lang="tr-TR" sz="2000" dirty="0" smtClean="0">
                <a:solidFill>
                  <a:schemeClr val="bg1"/>
                </a:solidFill>
                <a:latin typeface="Times New Roman" panose="02020603050405020304" pitchFamily="18" charset="0"/>
                <a:cs typeface="Times New Roman" panose="02020603050405020304" pitchFamily="18" charset="0"/>
              </a:rPr>
              <a:t>Sinyalin tüm geçmiş, şimdiki ve gelecek değerleri </a:t>
            </a:r>
            <a:r>
              <a:rPr lang="tr-TR" sz="2000" u="sng" dirty="0" smtClean="0">
                <a:solidFill>
                  <a:schemeClr val="bg1"/>
                </a:solidFill>
                <a:latin typeface="Times New Roman" panose="02020603050405020304" pitchFamily="18" charset="0"/>
                <a:cs typeface="Times New Roman" panose="02020603050405020304" pitchFamily="18" charset="0"/>
              </a:rPr>
              <a:t>herhangi bir belirsizlik </a:t>
            </a:r>
            <a:r>
              <a:rPr lang="tr-TR" sz="2000" dirty="0" smtClean="0">
                <a:solidFill>
                  <a:schemeClr val="bg1"/>
                </a:solidFill>
                <a:latin typeface="Times New Roman" panose="02020603050405020304" pitchFamily="18" charset="0"/>
                <a:cs typeface="Times New Roman" panose="02020603050405020304" pitchFamily="18" charset="0"/>
              </a:rPr>
              <a:t>olmadan </a:t>
            </a:r>
            <a:r>
              <a:rPr lang="tr-TR" sz="2000" u="sng" dirty="0" smtClean="0">
                <a:solidFill>
                  <a:schemeClr val="bg1"/>
                </a:solidFill>
                <a:latin typeface="Times New Roman" panose="02020603050405020304" pitchFamily="18" charset="0"/>
                <a:cs typeface="Times New Roman" panose="02020603050405020304" pitchFamily="18" charset="0"/>
              </a:rPr>
              <a:t>tam olarak </a:t>
            </a:r>
            <a:r>
              <a:rPr lang="tr-TR" sz="2000" dirty="0" smtClean="0">
                <a:solidFill>
                  <a:schemeClr val="bg1"/>
                </a:solidFill>
                <a:latin typeface="Times New Roman" panose="02020603050405020304" pitchFamily="18" charset="0"/>
                <a:cs typeface="Times New Roman" panose="02020603050405020304" pitchFamily="18" charset="0"/>
              </a:rPr>
              <a:t>bilinmektedir.</a:t>
            </a:r>
            <a:endParaRPr lang="tr-TR" b="1" dirty="0" smtClean="0">
              <a:solidFill>
                <a:schemeClr val="bg1"/>
              </a:solidFill>
              <a:latin typeface="Times New Roman" panose="02020603050405020304" pitchFamily="18" charset="0"/>
              <a:cs typeface="Times New Roman" panose="02020603050405020304"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374" y="3060556"/>
            <a:ext cx="3978367" cy="236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478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Deterministik ve rasgele SİNYALLER</a:t>
            </a:r>
            <a:endParaRPr lang="tr-TR" sz="3600" dirty="0"/>
          </a:p>
        </p:txBody>
      </p:sp>
      <p:sp>
        <p:nvSpPr>
          <p:cNvPr id="3" name="Content Placeholder 2"/>
          <p:cNvSpPr>
            <a:spLocks noGrp="1"/>
          </p:cNvSpPr>
          <p:nvPr>
            <p:ph idx="1"/>
          </p:nvPr>
        </p:nvSpPr>
        <p:spPr>
          <a:xfrm>
            <a:off x="224118" y="1939962"/>
            <a:ext cx="9784080" cy="973568"/>
          </a:xfrm>
        </p:spPr>
        <p:txBody>
          <a:bodyPr/>
          <a:lstStyle/>
          <a:p>
            <a:r>
              <a:rPr lang="tr-TR" sz="2000" b="1" dirty="0" smtClean="0">
                <a:solidFill>
                  <a:schemeClr val="bg1"/>
                </a:solidFill>
                <a:latin typeface="Times New Roman" panose="02020603050405020304" pitchFamily="18" charset="0"/>
                <a:cs typeface="Times New Roman" panose="02020603050405020304" pitchFamily="18" charset="0"/>
              </a:rPr>
              <a:t>Rasgele sinyal: </a:t>
            </a:r>
            <a:r>
              <a:rPr lang="tr-TR" sz="2000" dirty="0" smtClean="0">
                <a:solidFill>
                  <a:schemeClr val="bg1"/>
                </a:solidFill>
                <a:latin typeface="Times New Roman" panose="02020603050405020304" pitchFamily="18" charset="0"/>
                <a:cs typeface="Times New Roman" panose="02020603050405020304" pitchFamily="18" charset="0"/>
              </a:rPr>
              <a:t>Sinyalin hangi değeri alacağı önceden bilinemez. Fakat kestirilebilir!</a:t>
            </a:r>
          </a:p>
          <a:p>
            <a:endParaRPr lang="tr-TR" sz="2000" b="1" dirty="0">
              <a:solidFill>
                <a:schemeClr val="bg1"/>
              </a:solidFill>
              <a:latin typeface="Times New Roman" panose="02020603050405020304" pitchFamily="18" charset="0"/>
              <a:cs typeface="Times New Roman" panose="02020603050405020304" pitchFamily="18" charset="0"/>
            </a:endParaRPr>
          </a:p>
          <a:p>
            <a:endParaRPr lang="tr-TR" b="1" dirty="0" smtClean="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45294" y="2679133"/>
            <a:ext cx="4320527" cy="2448679"/>
          </a:xfrm>
          <a:prstGeom prst="rect">
            <a:avLst/>
          </a:prstGeom>
        </p:spPr>
      </p:pic>
      <p:sp>
        <p:nvSpPr>
          <p:cNvPr id="5" name="Rectangle 4"/>
          <p:cNvSpPr/>
          <p:nvPr/>
        </p:nvSpPr>
        <p:spPr>
          <a:xfrm>
            <a:off x="4692486" y="5271248"/>
            <a:ext cx="1826141"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Ses sinyali örneği</a:t>
            </a:r>
            <a:endParaRPr lang="tr-TR" dirty="0"/>
          </a:p>
        </p:txBody>
      </p:sp>
      <p:sp>
        <p:nvSpPr>
          <p:cNvPr id="7" name="Rectangle 6"/>
          <p:cNvSpPr/>
          <p:nvPr/>
        </p:nvSpPr>
        <p:spPr>
          <a:xfrm>
            <a:off x="434045" y="5866983"/>
            <a:ext cx="10552954" cy="646331"/>
          </a:xfrm>
          <a:prstGeom prst="rect">
            <a:avLst/>
          </a:prstGeom>
        </p:spPr>
        <p:txBody>
          <a:bodyPr wrap="none">
            <a:spAutoFit/>
          </a:bodyPr>
          <a:lstStyle/>
          <a:p>
            <a:r>
              <a:rPr lang="tr-TR" b="1" dirty="0" smtClean="0">
                <a:solidFill>
                  <a:schemeClr val="bg1"/>
                </a:solidFill>
                <a:latin typeface="Times New Roman" panose="02020603050405020304" pitchFamily="18" charset="0"/>
                <a:cs typeface="Times New Roman" panose="02020603050405020304" pitchFamily="18" charset="0"/>
              </a:rPr>
              <a:t>Not: </a:t>
            </a:r>
            <a:r>
              <a:rPr lang="tr-TR" b="1" dirty="0" smtClean="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Sinyallerin (</a:t>
            </a:r>
            <a:r>
              <a:rPr lang="tr-TR" dirty="0" err="1" smtClean="0">
                <a:latin typeface="Times New Roman" panose="02020603050405020304" pitchFamily="18" charset="0"/>
                <a:cs typeface="Times New Roman" panose="02020603050405020304" pitchFamily="18" charset="0"/>
              </a:rPr>
              <a:t>real-world</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signal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deterministik</a:t>
            </a:r>
            <a:r>
              <a:rPr lang="tr-TR" dirty="0" smtClean="0">
                <a:latin typeface="Times New Roman" panose="02020603050405020304" pitchFamily="18" charset="0"/>
                <a:cs typeface="Times New Roman" panose="02020603050405020304" pitchFamily="18" charset="0"/>
              </a:rPr>
              <a:t> veya rasgele olarak sınıflandırılması her zaman açık değildir. </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        Sinyalin davranışı önemlidir.</a:t>
            </a:r>
          </a:p>
        </p:txBody>
      </p:sp>
    </p:spTree>
    <p:extLst>
      <p:ext uri="{BB962C8B-B14F-4D97-AF65-F5344CB8AC3E}">
        <p14:creationId xmlns:p14="http://schemas.microsoft.com/office/powerpoint/2010/main" val="145547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Enerji ve güç Sinyalleri</a:t>
            </a:r>
            <a:endParaRPr lang="tr-TR" sz="3600" dirty="0"/>
          </a:p>
        </p:txBody>
      </p:sp>
      <p:sp>
        <p:nvSpPr>
          <p:cNvPr id="3" name="Content Placeholder 2"/>
          <p:cNvSpPr>
            <a:spLocks noGrp="1"/>
          </p:cNvSpPr>
          <p:nvPr>
            <p:ph idx="1"/>
          </p:nvPr>
        </p:nvSpPr>
        <p:spPr>
          <a:xfrm>
            <a:off x="3370728" y="1932793"/>
            <a:ext cx="4840942" cy="442856"/>
          </a:xfrm>
        </p:spPr>
        <p:txBody>
          <a:bodyPr>
            <a:noAutofit/>
          </a:bodyPr>
          <a:lstStyle/>
          <a:p>
            <a:pPr marL="0" indent="0" algn="ctr">
              <a:buNone/>
            </a:pPr>
            <a:r>
              <a:rPr lang="tr-TR" sz="2800" dirty="0" smtClean="0">
                <a:solidFill>
                  <a:schemeClr val="bg1"/>
                </a:solidFill>
                <a:latin typeface="Times New Roman" panose="02020603050405020304" pitchFamily="18" charset="0"/>
                <a:cs typeface="Times New Roman" panose="02020603050405020304" pitchFamily="18" charset="0"/>
              </a:rPr>
              <a:t>Zaman Ortalaması              </a:t>
            </a:r>
            <a:endParaRPr lang="tr-TR" sz="2800" dirty="0" smtClean="0">
              <a:solidFill>
                <a:schemeClr val="bg1"/>
              </a:solidFill>
              <a:latin typeface="Times New Roman" panose="02020603050405020304" pitchFamily="18" charset="0"/>
              <a:cs typeface="Times New Roman" panose="02020603050405020304" pitchFamily="18" charset="0"/>
            </a:endParaRPr>
          </a:p>
        </p:txBody>
      </p:sp>
      <p:pic>
        <p:nvPicPr>
          <p:cNvPr id="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49" y="2375649"/>
            <a:ext cx="64389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18361" y="6087876"/>
            <a:ext cx="1792288"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p:cNvSpPr txBox="1">
            <a:spLocks/>
          </p:cNvSpPr>
          <p:nvPr/>
        </p:nvSpPr>
        <p:spPr>
          <a:xfrm>
            <a:off x="2473134" y="6261333"/>
            <a:ext cx="4589929" cy="33707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sz="1800" dirty="0" smtClean="0">
                <a:solidFill>
                  <a:schemeClr val="bg1"/>
                </a:solidFill>
                <a:latin typeface="Times New Roman" panose="02020603050405020304" pitchFamily="18" charset="0"/>
                <a:cs typeface="Times New Roman" panose="02020603050405020304" pitchFamily="18" charset="0"/>
              </a:rPr>
              <a:t>Fiziksel olarak </a:t>
            </a:r>
            <a:r>
              <a:rPr lang="tr-TR" sz="1800" dirty="0" err="1" smtClean="0">
                <a:solidFill>
                  <a:schemeClr val="bg1"/>
                </a:solidFill>
                <a:latin typeface="Times New Roman" panose="02020603050405020304" pitchFamily="18" charset="0"/>
                <a:cs typeface="Times New Roman" panose="02020603050405020304" pitchFamily="18" charset="0"/>
              </a:rPr>
              <a:t>gerçeklenebilir</a:t>
            </a:r>
            <a:r>
              <a:rPr lang="tr-TR" sz="1800" dirty="0" smtClean="0">
                <a:solidFill>
                  <a:schemeClr val="bg1"/>
                </a:solidFill>
                <a:latin typeface="Times New Roman" panose="02020603050405020304" pitchFamily="18" charset="0"/>
                <a:cs typeface="Times New Roman" panose="02020603050405020304" pitchFamily="18" charset="0"/>
              </a:rPr>
              <a:t> işaretler için:</a:t>
            </a:r>
            <a:endParaRPr lang="tr-TR" sz="18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280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Enerji ve güç Sinyalleri</a:t>
            </a:r>
            <a:endParaRPr lang="tr-TR" sz="3600" dirty="0"/>
          </a:p>
        </p:txBody>
      </p:sp>
      <p:sp>
        <p:nvSpPr>
          <p:cNvPr id="3" name="Content Placeholder 2"/>
          <p:cNvSpPr>
            <a:spLocks noGrp="1"/>
          </p:cNvSpPr>
          <p:nvPr>
            <p:ph idx="1"/>
          </p:nvPr>
        </p:nvSpPr>
        <p:spPr>
          <a:xfrm>
            <a:off x="3370728" y="1932793"/>
            <a:ext cx="4840942" cy="442856"/>
          </a:xfrm>
        </p:spPr>
        <p:txBody>
          <a:bodyPr>
            <a:noAutofit/>
          </a:bodyPr>
          <a:lstStyle/>
          <a:p>
            <a:pPr marL="0" indent="0" algn="ctr">
              <a:buNone/>
            </a:pPr>
            <a:r>
              <a:rPr lang="tr-TR" sz="2800" dirty="0" smtClean="0">
                <a:solidFill>
                  <a:schemeClr val="bg1"/>
                </a:solidFill>
                <a:latin typeface="Times New Roman" panose="02020603050405020304" pitchFamily="18" charset="0"/>
                <a:cs typeface="Times New Roman" panose="02020603050405020304" pitchFamily="18" charset="0"/>
              </a:rPr>
              <a:t>Etkin Değer</a:t>
            </a:r>
            <a:endParaRPr lang="tr-TR" sz="2800" dirty="0" smtClean="0">
              <a:solidFill>
                <a:schemeClr val="bg1"/>
              </a:solidFill>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a:xfrm>
            <a:off x="3773114" y="5689309"/>
            <a:ext cx="4142721" cy="33707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sz="1800" dirty="0" smtClean="0">
                <a:solidFill>
                  <a:schemeClr val="bg1"/>
                </a:solidFill>
                <a:latin typeface="Times New Roman" panose="02020603050405020304" pitchFamily="18" charset="0"/>
                <a:cs typeface="Times New Roman" panose="02020603050405020304" pitchFamily="18" charset="0"/>
              </a:rPr>
              <a:t>Zaman Ortalaması </a:t>
            </a:r>
            <a:r>
              <a:rPr lang="tr-TR" sz="1800" dirty="0">
                <a:solidFill>
                  <a:schemeClr val="bg1"/>
                </a:solidFill>
                <a:latin typeface="Times New Roman" panose="02020603050405020304" pitchFamily="18" charset="0"/>
                <a:cs typeface="Times New Roman" panose="02020603050405020304" pitchFamily="18" charset="0"/>
              </a:rPr>
              <a:t>K</a:t>
            </a:r>
            <a:r>
              <a:rPr lang="tr-TR" sz="1800" dirty="0" smtClean="0">
                <a:solidFill>
                  <a:schemeClr val="bg1"/>
                </a:solidFill>
                <a:latin typeface="Times New Roman" panose="02020603050405020304" pitchFamily="18" charset="0"/>
                <a:cs typeface="Times New Roman" panose="02020603050405020304" pitchFamily="18" charset="0"/>
              </a:rPr>
              <a:t>ullanarak </a:t>
            </a:r>
            <a:r>
              <a:rPr lang="tr-TR" sz="1800" dirty="0">
                <a:solidFill>
                  <a:schemeClr val="bg1"/>
                </a:solidFill>
                <a:latin typeface="Times New Roman" panose="02020603050405020304" pitchFamily="18" charset="0"/>
                <a:cs typeface="Times New Roman" panose="02020603050405020304" pitchFamily="18" charset="0"/>
              </a:rPr>
              <a:t>E</a:t>
            </a:r>
            <a:r>
              <a:rPr lang="tr-TR" sz="1800" dirty="0" smtClean="0">
                <a:solidFill>
                  <a:schemeClr val="bg1"/>
                </a:solidFill>
                <a:latin typeface="Times New Roman" panose="02020603050405020304" pitchFamily="18" charset="0"/>
                <a:cs typeface="Times New Roman" panose="02020603050405020304" pitchFamily="18" charset="0"/>
              </a:rPr>
              <a:t>tkin </a:t>
            </a:r>
            <a:r>
              <a:rPr lang="tr-TR" sz="1800" dirty="0">
                <a:solidFill>
                  <a:schemeClr val="bg1"/>
                </a:solidFill>
                <a:latin typeface="Times New Roman" panose="02020603050405020304" pitchFamily="18" charset="0"/>
                <a:cs typeface="Times New Roman" panose="02020603050405020304" pitchFamily="18" charset="0"/>
              </a:rPr>
              <a:t>D</a:t>
            </a:r>
            <a:r>
              <a:rPr lang="tr-TR" sz="1800" dirty="0" smtClean="0">
                <a:solidFill>
                  <a:schemeClr val="bg1"/>
                </a:solidFill>
                <a:latin typeface="Times New Roman" panose="02020603050405020304" pitchFamily="18" charset="0"/>
                <a:cs typeface="Times New Roman" panose="02020603050405020304" pitchFamily="18" charset="0"/>
              </a:rPr>
              <a:t>eğer</a:t>
            </a:r>
            <a:endParaRPr lang="tr-TR" sz="1800" dirty="0" smtClean="0">
              <a:solidFill>
                <a:schemeClr val="bg1"/>
              </a:solidFill>
              <a:latin typeface="Times New Roman" panose="02020603050405020304" pitchFamily="18" charset="0"/>
              <a:cs typeface="Times New Roman" panose="02020603050405020304" pitchFamily="18" charset="0"/>
            </a:endParaRPr>
          </a:p>
        </p:txBody>
      </p:sp>
      <p:pic>
        <p:nvPicPr>
          <p:cNvPr id="7" name="Picture 2" descr="Graph showing how pressure is measu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199" y="2511656"/>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19"/>
          <p:cNvGraphicFramePr>
            <a:graphicFrameLocks noChangeAspect="1"/>
          </p:cNvGraphicFramePr>
          <p:nvPr>
            <p:extLst>
              <p:ext uri="{D42A27DB-BD31-4B8C-83A1-F6EECF244321}">
                <p14:modId xmlns:p14="http://schemas.microsoft.com/office/powerpoint/2010/main" val="2187976988"/>
              </p:ext>
            </p:extLst>
          </p:nvPr>
        </p:nvGraphicFramePr>
        <p:xfrm>
          <a:off x="5162643" y="6111586"/>
          <a:ext cx="1439862" cy="469900"/>
        </p:xfrm>
        <a:graphic>
          <a:graphicData uri="http://schemas.openxmlformats.org/presentationml/2006/ole">
            <mc:AlternateContent xmlns:mc="http://schemas.openxmlformats.org/markup-compatibility/2006">
              <mc:Choice xmlns:v="urn:schemas-microsoft-com:vml" Requires="v">
                <p:oleObj spid="_x0000_s19468" name="Equation" r:id="rId4" imgW="964781" imgH="317362" progId="Equation.DSMT4">
                  <p:embed/>
                </p:oleObj>
              </mc:Choice>
              <mc:Fallback>
                <p:oleObj name="Equation" r:id="rId4" imgW="964781" imgH="31736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643" y="6111586"/>
                        <a:ext cx="1439862" cy="4699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5"/>
          <p:cNvGrpSpPr/>
          <p:nvPr/>
        </p:nvGrpSpPr>
        <p:grpSpPr>
          <a:xfrm>
            <a:off x="8703894" y="3485074"/>
            <a:ext cx="3057247" cy="1101663"/>
            <a:chOff x="8703894" y="3485074"/>
            <a:chExt cx="3057247" cy="1101663"/>
          </a:xfrm>
        </p:grpSpPr>
        <p:graphicFrame>
          <p:nvGraphicFramePr>
            <p:cNvPr id="9" name="Object 5"/>
            <p:cNvGraphicFramePr>
              <a:graphicFrameLocks noChangeAspect="1"/>
            </p:cNvGraphicFramePr>
            <p:nvPr>
              <p:extLst>
                <p:ext uri="{D42A27DB-BD31-4B8C-83A1-F6EECF244321}">
                  <p14:modId xmlns:p14="http://schemas.microsoft.com/office/powerpoint/2010/main" val="1473121985"/>
                </p:ext>
              </p:extLst>
            </p:nvPr>
          </p:nvGraphicFramePr>
          <p:xfrm>
            <a:off x="9507218" y="3485074"/>
            <a:ext cx="1906588" cy="438150"/>
          </p:xfrm>
          <a:graphic>
            <a:graphicData uri="http://schemas.openxmlformats.org/presentationml/2006/ole">
              <mc:AlternateContent xmlns:mc="http://schemas.openxmlformats.org/markup-compatibility/2006">
                <mc:Choice xmlns:v="urn:schemas-microsoft-com:vml" Requires="v">
                  <p:oleObj spid="_x0000_s19469" name="Equation" r:id="rId6" imgW="1104900" imgH="254000" progId="Equation.DSMT4">
                    <p:embed/>
                  </p:oleObj>
                </mc:Choice>
                <mc:Fallback>
                  <p:oleObj name="Equation" r:id="rId6" imgW="11049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7218" y="3485074"/>
                          <a:ext cx="19065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p:cNvSpPr/>
            <p:nvPr/>
          </p:nvSpPr>
          <p:spPr>
            <a:xfrm>
              <a:off x="8703894" y="3940406"/>
              <a:ext cx="3057247" cy="646331"/>
            </a:xfrm>
            <a:prstGeom prst="rect">
              <a:avLst/>
            </a:prstGeom>
          </p:spPr>
          <p:txBody>
            <a:bodyPr wrap="none">
              <a:spAutoFit/>
            </a:bodyPr>
            <a:lstStyle/>
            <a:p>
              <a:pPr algn="just"/>
              <a:r>
                <a:rPr lang="tr-TR" dirty="0" smtClean="0">
                  <a:solidFill>
                    <a:schemeClr val="bg1"/>
                  </a:solidFill>
                  <a:latin typeface="Times New Roman" panose="02020603050405020304" pitchFamily="18" charset="0"/>
                  <a:cs typeface="Times New Roman" panose="02020603050405020304" pitchFamily="18" charset="0"/>
                </a:rPr>
                <a:t>işaretinin zaman ortalaması ve </a:t>
              </a:r>
            </a:p>
            <a:p>
              <a:pPr algn="just"/>
              <a:r>
                <a:rPr lang="tr-TR" dirty="0" smtClean="0">
                  <a:solidFill>
                    <a:schemeClr val="bg1"/>
                  </a:solidFill>
                  <a:latin typeface="Times New Roman" panose="02020603050405020304" pitchFamily="18" charset="0"/>
                  <a:cs typeface="Times New Roman" panose="02020603050405020304" pitchFamily="18" charset="0"/>
                </a:rPr>
                <a:t>etkin değeri nedir?</a:t>
              </a:r>
              <a:endParaRPr lang="tr-TR" dirty="0"/>
            </a:p>
          </p:txBody>
        </p:sp>
        <p:sp>
          <p:nvSpPr>
            <p:cNvPr id="5" name="Rectangle 4"/>
            <p:cNvSpPr/>
            <p:nvPr/>
          </p:nvSpPr>
          <p:spPr>
            <a:xfrm>
              <a:off x="8703894" y="3519483"/>
              <a:ext cx="748923"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Ödev:</a:t>
              </a:r>
              <a:endParaRPr lang="tr-TR" dirty="0"/>
            </a:p>
          </p:txBody>
        </p:sp>
      </p:grpSp>
    </p:spTree>
    <p:extLst>
      <p:ext uri="{BB962C8B-B14F-4D97-AF65-F5344CB8AC3E}">
        <p14:creationId xmlns:p14="http://schemas.microsoft.com/office/powerpoint/2010/main" val="167976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Enerji ve güç Sinyalleri</a:t>
            </a:r>
            <a:endParaRPr lang="tr-TR" sz="3600" dirty="0"/>
          </a:p>
        </p:txBody>
      </p:sp>
      <p:graphicFrame>
        <p:nvGraphicFramePr>
          <p:cNvPr id="9" name="Object 4"/>
          <p:cNvGraphicFramePr>
            <a:graphicFrameLocks noChangeAspect="1"/>
          </p:cNvGraphicFramePr>
          <p:nvPr>
            <p:extLst>
              <p:ext uri="{D42A27DB-BD31-4B8C-83A1-F6EECF244321}">
                <p14:modId xmlns:p14="http://schemas.microsoft.com/office/powerpoint/2010/main" val="989711634"/>
              </p:ext>
            </p:extLst>
          </p:nvPr>
        </p:nvGraphicFramePr>
        <p:xfrm>
          <a:off x="587469" y="2368737"/>
          <a:ext cx="1976437" cy="787400"/>
        </p:xfrm>
        <a:graphic>
          <a:graphicData uri="http://schemas.openxmlformats.org/presentationml/2006/ole">
            <mc:AlternateContent xmlns:mc="http://schemas.openxmlformats.org/markup-compatibility/2006">
              <mc:Choice xmlns:v="urn:schemas-microsoft-com:vml" Requires="v">
                <p:oleObj spid="_x0000_s20494" name="Equation" r:id="rId3" imgW="1180588" imgH="469696" progId="Equation.DSMT4">
                  <p:embed/>
                </p:oleObj>
              </mc:Choice>
              <mc:Fallback>
                <p:oleObj name="Equation" r:id="rId3" imgW="1180588" imgH="46969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69" y="2368737"/>
                        <a:ext cx="1976437" cy="787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2339839756"/>
              </p:ext>
            </p:extLst>
          </p:nvPr>
        </p:nvGraphicFramePr>
        <p:xfrm>
          <a:off x="587469" y="4093975"/>
          <a:ext cx="1223962" cy="365125"/>
        </p:xfrm>
        <a:graphic>
          <a:graphicData uri="http://schemas.openxmlformats.org/presentationml/2006/ole">
            <mc:AlternateContent xmlns:mc="http://schemas.openxmlformats.org/markup-compatibility/2006">
              <mc:Choice xmlns:v="urn:schemas-microsoft-com:vml" Requires="v">
                <p:oleObj spid="_x0000_s20495" name="Denklem" r:id="rId5" imgW="545626" imgH="164957" progId="Equation.3">
                  <p:embed/>
                </p:oleObj>
              </mc:Choice>
              <mc:Fallback>
                <p:oleObj name="Denklem" r:id="rId5" imgW="545626"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469" y="4093975"/>
                        <a:ext cx="1223962" cy="3651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3484801534"/>
              </p:ext>
            </p:extLst>
          </p:nvPr>
        </p:nvGraphicFramePr>
        <p:xfrm>
          <a:off x="587469" y="5396939"/>
          <a:ext cx="2592387" cy="687388"/>
        </p:xfrm>
        <a:graphic>
          <a:graphicData uri="http://schemas.openxmlformats.org/presentationml/2006/ole">
            <mc:AlternateContent xmlns:mc="http://schemas.openxmlformats.org/markup-compatibility/2006">
              <mc:Choice xmlns:v="urn:schemas-microsoft-com:vml" Requires="v">
                <p:oleObj spid="_x0000_s20496" name="Equation" r:id="rId7" imgW="1727200" imgH="457200" progId="Equation.DSMT4">
                  <p:embed/>
                </p:oleObj>
              </mc:Choice>
              <mc:Fallback>
                <p:oleObj name="Equation" r:id="rId7" imgW="17272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469" y="5396939"/>
                        <a:ext cx="2592387" cy="687388"/>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7457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PARSEVAL ve </a:t>
            </a:r>
            <a:r>
              <a:rPr lang="tr-TR" sz="3600" dirty="0" smtClean="0"/>
              <a:t>güç spektral yoğunluğu</a:t>
            </a:r>
            <a:endParaRPr lang="tr-TR" sz="3600" dirty="0"/>
          </a:p>
        </p:txBody>
      </p:sp>
      <p:sp>
        <p:nvSpPr>
          <p:cNvPr id="12" name="Content Placeholder 2"/>
          <p:cNvSpPr>
            <a:spLocks noGrp="1"/>
          </p:cNvSpPr>
          <p:nvPr>
            <p:ph idx="1"/>
          </p:nvPr>
        </p:nvSpPr>
        <p:spPr>
          <a:xfrm>
            <a:off x="3370728" y="1932793"/>
            <a:ext cx="4840942" cy="442856"/>
          </a:xfrm>
        </p:spPr>
        <p:txBody>
          <a:bodyPr>
            <a:noAutofit/>
          </a:bodyPr>
          <a:lstStyle/>
          <a:p>
            <a:pPr marL="0" indent="0" algn="ctr">
              <a:buNone/>
            </a:pPr>
            <a:r>
              <a:rPr lang="tr-TR" sz="2800" dirty="0" err="1" smtClean="0">
                <a:solidFill>
                  <a:schemeClr val="bg1"/>
                </a:solidFill>
                <a:latin typeface="Times New Roman" panose="02020603050405020304" pitchFamily="18" charset="0"/>
                <a:cs typeface="Times New Roman" panose="02020603050405020304" pitchFamily="18" charset="0"/>
              </a:rPr>
              <a:t>Parseval</a:t>
            </a:r>
            <a:endParaRPr lang="tr-TR" sz="28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13" name="Object 8"/>
          <p:cNvGraphicFramePr>
            <a:graphicFrameLocks noChangeAspect="1"/>
          </p:cNvGraphicFramePr>
          <p:nvPr>
            <p:extLst>
              <p:ext uri="{D42A27DB-BD31-4B8C-83A1-F6EECF244321}">
                <p14:modId xmlns:p14="http://schemas.microsoft.com/office/powerpoint/2010/main" val="1573999611"/>
              </p:ext>
            </p:extLst>
          </p:nvPr>
        </p:nvGraphicFramePr>
        <p:xfrm>
          <a:off x="3990974" y="2712757"/>
          <a:ext cx="3600450" cy="881063"/>
        </p:xfrm>
        <a:graphic>
          <a:graphicData uri="http://schemas.openxmlformats.org/presentationml/2006/ole">
            <mc:AlternateContent xmlns:mc="http://schemas.openxmlformats.org/markup-compatibility/2006">
              <mc:Choice xmlns:v="urn:schemas-microsoft-com:vml" Requires="v">
                <p:oleObj spid="_x0000_s8218" name="Equation" r:id="rId3" imgW="1866900" imgH="457200" progId="Equation.DSMT4">
                  <p:embed/>
                </p:oleObj>
              </mc:Choice>
              <mc:Fallback>
                <p:oleObj name="Equation" r:id="rId3" imgW="18669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4" y="2712757"/>
                        <a:ext cx="3600450" cy="8810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1594257631"/>
              </p:ext>
            </p:extLst>
          </p:nvPr>
        </p:nvGraphicFramePr>
        <p:xfrm>
          <a:off x="3990974" y="3864256"/>
          <a:ext cx="2592388" cy="736600"/>
        </p:xfrm>
        <a:graphic>
          <a:graphicData uri="http://schemas.openxmlformats.org/presentationml/2006/ole">
            <mc:AlternateContent xmlns:mc="http://schemas.openxmlformats.org/markup-compatibility/2006">
              <mc:Choice xmlns:v="urn:schemas-microsoft-com:vml" Requires="v">
                <p:oleObj spid="_x0000_s8219" name="Equation" r:id="rId5" imgW="1612900" imgH="457200" progId="Equation.DSMT4">
                  <p:embed/>
                </p:oleObj>
              </mc:Choice>
              <mc:Fallback>
                <p:oleObj name="Equation" r:id="rId5" imgW="16129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0974" y="3864256"/>
                        <a:ext cx="2592388" cy="7366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417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PARSEVAL ve </a:t>
            </a:r>
            <a:r>
              <a:rPr lang="tr-TR" sz="3600" dirty="0" smtClean="0"/>
              <a:t>güç spektral yoğunluğu</a:t>
            </a:r>
            <a:endParaRPr lang="tr-TR" sz="3600" dirty="0"/>
          </a:p>
        </p:txBody>
      </p:sp>
      <p:sp>
        <p:nvSpPr>
          <p:cNvPr id="12" name="Content Placeholder 2"/>
          <p:cNvSpPr>
            <a:spLocks noGrp="1"/>
          </p:cNvSpPr>
          <p:nvPr>
            <p:ph idx="1"/>
          </p:nvPr>
        </p:nvSpPr>
        <p:spPr>
          <a:xfrm>
            <a:off x="3487271" y="1877246"/>
            <a:ext cx="4545105" cy="564328"/>
          </a:xfrm>
        </p:spPr>
        <p:txBody>
          <a:bodyPr>
            <a:noAutofit/>
          </a:bodyPr>
          <a:lstStyle/>
          <a:p>
            <a:pPr marL="0" indent="0" algn="ctr">
              <a:buNone/>
            </a:pPr>
            <a:r>
              <a:rPr lang="tr-TR" sz="2800" dirty="0" smtClean="0">
                <a:solidFill>
                  <a:schemeClr val="bg1"/>
                </a:solidFill>
                <a:latin typeface="Times New Roman" panose="02020603050405020304" pitchFamily="18" charset="0"/>
                <a:cs typeface="Times New Roman" panose="02020603050405020304" pitchFamily="18" charset="0"/>
              </a:rPr>
              <a:t>Güç Spektral Yoğunluğu</a:t>
            </a:r>
            <a:endParaRPr lang="tr-TR" sz="28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589612373"/>
              </p:ext>
            </p:extLst>
          </p:nvPr>
        </p:nvGraphicFramePr>
        <p:xfrm>
          <a:off x="3518864" y="2635243"/>
          <a:ext cx="1815858" cy="1135343"/>
        </p:xfrm>
        <a:graphic>
          <a:graphicData uri="http://schemas.openxmlformats.org/presentationml/2006/ole">
            <mc:AlternateContent xmlns:mc="http://schemas.openxmlformats.org/markup-compatibility/2006">
              <mc:Choice xmlns:v="urn:schemas-microsoft-com:vml" Requires="v">
                <p:oleObj spid="_x0000_s21525" name="Equation" r:id="rId3" imgW="1752600" imgH="1092200" progId="Equation.DSMT4">
                  <p:embed/>
                </p:oleObj>
              </mc:Choice>
              <mc:Fallback>
                <p:oleObj name="Equation" r:id="rId3" imgW="1752600" imgH="1092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864" y="2635243"/>
                        <a:ext cx="1815858" cy="1135343"/>
                      </a:xfrm>
                      <a:prstGeom prst="rect">
                        <a:avLst/>
                      </a:prstGeom>
                      <a:solidFill>
                        <a:srgbClr val="EAEAEA"/>
                      </a:solidFill>
                      <a:ln>
                        <a:noFill/>
                      </a:ln>
                    </p:spPr>
                  </p:pic>
                </p:oleObj>
              </mc:Fallback>
            </mc:AlternateContent>
          </a:graphicData>
        </a:graphic>
      </p:graphicFrame>
      <p:pic>
        <p:nvPicPr>
          <p:cNvPr id="7" name="Picture 18" descr="figure2_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193" y="2441574"/>
            <a:ext cx="2726018" cy="1547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7" name="Object 10"/>
          <p:cNvGraphicFramePr>
            <a:graphicFrameLocks noChangeAspect="1"/>
          </p:cNvGraphicFramePr>
          <p:nvPr>
            <p:extLst>
              <p:ext uri="{D42A27DB-BD31-4B8C-83A1-F6EECF244321}">
                <p14:modId xmlns:p14="http://schemas.microsoft.com/office/powerpoint/2010/main" val="826791738"/>
              </p:ext>
            </p:extLst>
          </p:nvPr>
        </p:nvGraphicFramePr>
        <p:xfrm>
          <a:off x="1070818" y="4208646"/>
          <a:ext cx="3771900" cy="755650"/>
        </p:xfrm>
        <a:graphic>
          <a:graphicData uri="http://schemas.openxmlformats.org/presentationml/2006/ole">
            <mc:AlternateContent xmlns:mc="http://schemas.openxmlformats.org/markup-compatibility/2006">
              <mc:Choice xmlns:v="urn:schemas-microsoft-com:vml" Requires="v">
                <p:oleObj spid="_x0000_s21526" name="Equation" r:id="rId6" imgW="2794000" imgH="558800" progId="Equation.DSMT4">
                  <p:embed/>
                </p:oleObj>
              </mc:Choice>
              <mc:Fallback>
                <p:oleObj name="Equation" r:id="rId6" imgW="2794000" imgH="558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0818" y="4208646"/>
                        <a:ext cx="3771900" cy="7556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2"/>
          <p:cNvSpPr>
            <a:spLocks noChangeArrowheads="1"/>
          </p:cNvSpPr>
          <p:nvPr/>
        </p:nvSpPr>
        <p:spPr bwMode="auto">
          <a:xfrm>
            <a:off x="1511041" y="5463048"/>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1" hangingPunct="1">
              <a:defRPr/>
            </a:pPr>
            <a:r>
              <a:rPr lang="tr-TR" altLang="tr-TR" dirty="0">
                <a:solidFill>
                  <a:schemeClr val="bg1"/>
                </a:solidFill>
                <a:latin typeface="+mj-lt"/>
                <a:ea typeface="+mj-ea"/>
                <a:cs typeface="+mj-cs"/>
              </a:rPr>
              <a:t>Güç spektral yoğunluğu</a:t>
            </a:r>
            <a:r>
              <a:rPr lang="tr-TR" altLang="tr-TR" dirty="0">
                <a:solidFill>
                  <a:schemeClr val="bg1"/>
                </a:solidFill>
                <a:latin typeface="+mj-lt"/>
                <a:ea typeface="+mj-ea"/>
                <a:cs typeface="+mj-cs"/>
              </a:rPr>
              <a:t>:</a:t>
            </a:r>
          </a:p>
        </p:txBody>
      </p:sp>
      <p:graphicFrame>
        <p:nvGraphicFramePr>
          <p:cNvPr id="20" name="Object 15"/>
          <p:cNvGraphicFramePr>
            <a:graphicFrameLocks noChangeAspect="1"/>
          </p:cNvGraphicFramePr>
          <p:nvPr>
            <p:extLst>
              <p:ext uri="{D42A27DB-BD31-4B8C-83A1-F6EECF244321}">
                <p14:modId xmlns:p14="http://schemas.microsoft.com/office/powerpoint/2010/main" val="3872018318"/>
              </p:ext>
            </p:extLst>
          </p:nvPr>
        </p:nvGraphicFramePr>
        <p:xfrm>
          <a:off x="7082680" y="4730933"/>
          <a:ext cx="2405063" cy="727075"/>
        </p:xfrm>
        <a:graphic>
          <a:graphicData uri="http://schemas.openxmlformats.org/presentationml/2006/ole">
            <mc:AlternateContent xmlns:mc="http://schemas.openxmlformats.org/markup-compatibility/2006">
              <mc:Choice xmlns:v="urn:schemas-microsoft-com:vml" Requires="v">
                <p:oleObj spid="_x0000_s21527" name="Equation" r:id="rId8" imgW="1511300" imgH="457200" progId="Equation.DSMT4">
                  <p:embed/>
                </p:oleObj>
              </mc:Choice>
              <mc:Fallback>
                <p:oleObj name="Equation" r:id="rId8" imgW="15113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2680" y="4730933"/>
                        <a:ext cx="2405063" cy="7270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p:cNvPicPr>
            <a:picLocks noChangeAspect="1"/>
          </p:cNvPicPr>
          <p:nvPr/>
        </p:nvPicPr>
        <p:blipFill>
          <a:blip r:embed="rId10"/>
          <a:stretch>
            <a:fillRect/>
          </a:stretch>
        </p:blipFill>
        <p:spPr>
          <a:xfrm>
            <a:off x="4353647" y="5304814"/>
            <a:ext cx="1962150" cy="685800"/>
          </a:xfrm>
          <a:prstGeom prst="rect">
            <a:avLst/>
          </a:prstGeom>
        </p:spPr>
      </p:pic>
    </p:spTree>
    <p:extLst>
      <p:ext uri="{BB962C8B-B14F-4D97-AF65-F5344CB8AC3E}">
        <p14:creationId xmlns:p14="http://schemas.microsoft.com/office/powerpoint/2010/main" val="292585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heckerboard(across)">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Otokorelasyon</a:t>
            </a:r>
            <a:r>
              <a:rPr lang="tr-TR" sz="3600" dirty="0" smtClean="0"/>
              <a:t> (özilinti)</a:t>
            </a:r>
            <a:endParaRPr lang="tr-TR" sz="3600" dirty="0"/>
          </a:p>
        </p:txBody>
      </p:sp>
      <p:sp>
        <p:nvSpPr>
          <p:cNvPr id="3" name="Content Placeholder 2"/>
          <p:cNvSpPr>
            <a:spLocks noGrp="1"/>
          </p:cNvSpPr>
          <p:nvPr>
            <p:ph idx="1"/>
          </p:nvPr>
        </p:nvSpPr>
        <p:spPr>
          <a:xfrm>
            <a:off x="224118" y="1939961"/>
            <a:ext cx="9784080" cy="722557"/>
          </a:xfrm>
        </p:spPr>
        <p:txBody>
          <a:bodyPr>
            <a:normAutofit/>
          </a:bodyPr>
          <a:lstStyle/>
          <a:p>
            <a:r>
              <a:rPr lang="tr-TR" b="1" dirty="0" smtClean="0">
                <a:solidFill>
                  <a:schemeClr val="bg1"/>
                </a:solidFill>
                <a:latin typeface="Times New Roman" panose="02020603050405020304" pitchFamily="18" charset="0"/>
                <a:cs typeface="Times New Roman" panose="02020603050405020304" pitchFamily="18" charset="0"/>
              </a:rPr>
              <a:t>Özilinti: </a:t>
            </a:r>
            <a:r>
              <a:rPr lang="tr-TR" dirty="0" smtClean="0">
                <a:solidFill>
                  <a:schemeClr val="bg1"/>
                </a:solidFill>
                <a:latin typeface="Times New Roman" panose="02020603050405020304" pitchFamily="18" charset="0"/>
                <a:cs typeface="Times New Roman" panose="02020603050405020304" pitchFamily="18" charset="0"/>
              </a:rPr>
              <a:t>Bir işaretin</a:t>
            </a:r>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farklı zaman gecikmeleri altında kendine ne kadar benzediğinin bir ölçütüdür.</a:t>
            </a:r>
            <a:endParaRPr lang="tr-TR"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347898048"/>
              </p:ext>
            </p:extLst>
          </p:nvPr>
        </p:nvGraphicFramePr>
        <p:xfrm>
          <a:off x="2588858" y="2809543"/>
          <a:ext cx="5054600" cy="835025"/>
        </p:xfrm>
        <a:graphic>
          <a:graphicData uri="http://schemas.openxmlformats.org/presentationml/2006/ole">
            <mc:AlternateContent xmlns:mc="http://schemas.openxmlformats.org/markup-compatibility/2006">
              <mc:Choice xmlns:v="urn:schemas-microsoft-com:vml" Requires="v">
                <p:oleObj spid="_x0000_s10262" name="Equation" r:id="rId3" imgW="2844800" imgH="469900" progId="Equation.DSMT4">
                  <p:embed/>
                </p:oleObj>
              </mc:Choice>
              <mc:Fallback>
                <p:oleObj name="Equation" r:id="rId3" imgW="28448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58" y="2809543"/>
                        <a:ext cx="5054600" cy="835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2"/>
          <p:cNvSpPr txBox="1">
            <a:spLocks/>
          </p:cNvSpPr>
          <p:nvPr/>
        </p:nvSpPr>
        <p:spPr>
          <a:xfrm>
            <a:off x="1748118" y="6146801"/>
            <a:ext cx="7530353" cy="43927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tr-TR" b="1" dirty="0" smtClean="0">
                <a:solidFill>
                  <a:schemeClr val="bg1"/>
                </a:solidFill>
                <a:latin typeface="Times New Roman" panose="02020603050405020304" pitchFamily="18" charset="0"/>
                <a:cs typeface="Times New Roman" panose="02020603050405020304" pitchFamily="18" charset="0"/>
              </a:rPr>
              <a:t>Tamamen rasgele bir işaretine ait özilinti fonksiyon grafiği</a:t>
            </a:r>
            <a:endParaRPr lang="tr-TR" dirty="0" smtClean="0">
              <a:solidFill>
                <a:schemeClr val="bg1"/>
              </a:solidFill>
              <a:latin typeface="Times New Roman" panose="02020603050405020304" pitchFamily="18" charset="0"/>
              <a:cs typeface="Times New Roman" panose="02020603050405020304" pitchFamily="18" charset="0"/>
            </a:endParaRPr>
          </a:p>
        </p:txBody>
      </p:sp>
      <p:pic>
        <p:nvPicPr>
          <p:cNvPr id="12" name="Picture 8" descr="figure2_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1031" y="4129742"/>
            <a:ext cx="2209053" cy="1898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57789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Otokorelasyon</a:t>
            </a:r>
            <a:r>
              <a:rPr lang="tr-TR" sz="3600" dirty="0" smtClean="0"/>
              <a:t> (özilinti)</a:t>
            </a:r>
            <a:endParaRPr lang="tr-TR" sz="3600" dirty="0"/>
          </a:p>
        </p:txBody>
      </p:sp>
      <p:sp>
        <p:nvSpPr>
          <p:cNvPr id="3" name="Content Placeholder 2"/>
          <p:cNvSpPr>
            <a:spLocks noGrp="1"/>
          </p:cNvSpPr>
          <p:nvPr>
            <p:ph idx="1"/>
          </p:nvPr>
        </p:nvSpPr>
        <p:spPr>
          <a:xfrm>
            <a:off x="224118" y="1939961"/>
            <a:ext cx="9784080" cy="722557"/>
          </a:xfrm>
        </p:spPr>
        <p:txBody>
          <a:bodyPr>
            <a:normAutofit/>
          </a:bodyPr>
          <a:lstStyle/>
          <a:p>
            <a:r>
              <a:rPr lang="tr-TR" b="1" dirty="0" smtClean="0">
                <a:solidFill>
                  <a:schemeClr val="bg1"/>
                </a:solidFill>
                <a:latin typeface="Times New Roman" panose="02020603050405020304" pitchFamily="18" charset="0"/>
                <a:cs typeface="Times New Roman" panose="02020603050405020304" pitchFamily="18" charset="0"/>
              </a:rPr>
              <a:t>Özilinti: </a:t>
            </a:r>
            <a:r>
              <a:rPr lang="tr-TR" dirty="0" smtClean="0">
                <a:solidFill>
                  <a:schemeClr val="bg1"/>
                </a:solidFill>
                <a:latin typeface="Times New Roman" panose="02020603050405020304" pitchFamily="18" charset="0"/>
                <a:cs typeface="Times New Roman" panose="02020603050405020304" pitchFamily="18" charset="0"/>
              </a:rPr>
              <a:t>Bir işaretin</a:t>
            </a:r>
            <a:r>
              <a:rPr lang="tr-TR" dirty="0">
                <a:solidFill>
                  <a:schemeClr val="bg1"/>
                </a:solidFill>
                <a:latin typeface="Times New Roman" panose="02020603050405020304" pitchFamily="18" charset="0"/>
                <a:cs typeface="Times New Roman" panose="02020603050405020304" pitchFamily="18" charset="0"/>
              </a:rPr>
              <a:t> </a:t>
            </a:r>
            <a:r>
              <a:rPr lang="tr-TR" dirty="0" smtClean="0">
                <a:solidFill>
                  <a:schemeClr val="bg1"/>
                </a:solidFill>
                <a:latin typeface="Times New Roman" panose="02020603050405020304" pitchFamily="18" charset="0"/>
                <a:cs typeface="Times New Roman" panose="02020603050405020304" pitchFamily="18" charset="0"/>
              </a:rPr>
              <a:t>farklı zaman gecikmeleri altında kendine ne kadar benzediğinin bir ölçütüdür.</a:t>
            </a:r>
            <a:endParaRPr lang="tr-TR"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10" name="Object 5"/>
          <p:cNvGraphicFramePr>
            <a:graphicFrameLocks noChangeAspect="1"/>
          </p:cNvGraphicFramePr>
          <p:nvPr>
            <p:extLst>
              <p:ext uri="{D42A27DB-BD31-4B8C-83A1-F6EECF244321}">
                <p14:modId xmlns:p14="http://schemas.microsoft.com/office/powerpoint/2010/main" val="2347898048"/>
              </p:ext>
            </p:extLst>
          </p:nvPr>
        </p:nvGraphicFramePr>
        <p:xfrm>
          <a:off x="2588858" y="2809543"/>
          <a:ext cx="5054600" cy="835025"/>
        </p:xfrm>
        <a:graphic>
          <a:graphicData uri="http://schemas.openxmlformats.org/presentationml/2006/ole">
            <mc:AlternateContent xmlns:mc="http://schemas.openxmlformats.org/markup-compatibility/2006">
              <mc:Choice xmlns:v="urn:schemas-microsoft-com:vml" Requires="v">
                <p:oleObj spid="_x0000_s22538" name="Equation" r:id="rId3" imgW="2844800" imgH="469900" progId="Equation.DSMT4">
                  <p:embed/>
                </p:oleObj>
              </mc:Choice>
              <mc:Fallback>
                <p:oleObj name="Equation" r:id="rId3" imgW="28448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58" y="2809543"/>
                        <a:ext cx="5054600" cy="835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757236330"/>
              </p:ext>
            </p:extLst>
          </p:nvPr>
        </p:nvGraphicFramePr>
        <p:xfrm>
          <a:off x="4080314" y="4268227"/>
          <a:ext cx="2071687" cy="700087"/>
        </p:xfrm>
        <a:graphic>
          <a:graphicData uri="http://schemas.openxmlformats.org/presentationml/2006/ole">
            <mc:AlternateContent xmlns:mc="http://schemas.openxmlformats.org/markup-compatibility/2006">
              <mc:Choice xmlns:v="urn:schemas-microsoft-com:vml" Requires="v">
                <p:oleObj spid="_x0000_s22539" name="Equation" r:id="rId5" imgW="952087" imgH="317362" progId="Equation.DSMT4">
                  <p:embed/>
                </p:oleObj>
              </mc:Choice>
              <mc:Fallback>
                <p:oleObj name="Equation" r:id="rId5" imgW="952087" imgH="31736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0314" y="4268227"/>
                        <a:ext cx="2071687" cy="70008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091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Otokorelasyon</a:t>
            </a:r>
            <a:r>
              <a:rPr lang="tr-TR" sz="3600" dirty="0" smtClean="0"/>
              <a:t> (özilinti)</a:t>
            </a:r>
            <a:endParaRPr lang="tr-TR" sz="3600" dirty="0"/>
          </a:p>
        </p:txBody>
      </p:sp>
      <p:pic>
        <p:nvPicPr>
          <p:cNvPr id="8" name="Picture 4" descr="figure2_17a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2799" y="2098675"/>
            <a:ext cx="252095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6" descr="figure2_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6487" y="2098675"/>
            <a:ext cx="295275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8" descr="figure2_19s2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4324" y="4403725"/>
            <a:ext cx="3960813" cy="217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4" name="Object 10"/>
          <p:cNvGraphicFramePr>
            <a:graphicFrameLocks noChangeAspect="1"/>
          </p:cNvGraphicFramePr>
          <p:nvPr>
            <p:extLst>
              <p:ext uri="{D42A27DB-BD31-4B8C-83A1-F6EECF244321}">
                <p14:modId xmlns:p14="http://schemas.microsoft.com/office/powerpoint/2010/main" val="3264041053"/>
              </p:ext>
            </p:extLst>
          </p:nvPr>
        </p:nvGraphicFramePr>
        <p:xfrm>
          <a:off x="1661362" y="4762500"/>
          <a:ext cx="2159000" cy="428625"/>
        </p:xfrm>
        <a:graphic>
          <a:graphicData uri="http://schemas.openxmlformats.org/presentationml/2006/ole">
            <mc:AlternateContent xmlns:mc="http://schemas.openxmlformats.org/markup-compatibility/2006">
              <mc:Choice xmlns:v="urn:schemas-microsoft-com:vml" Requires="v">
                <p:oleObj spid="_x0000_s23558" name="Equation" r:id="rId6" imgW="1104421" imgH="215806" progId="Equation.DSMT4">
                  <p:embed/>
                </p:oleObj>
              </mc:Choice>
              <mc:Fallback>
                <p:oleObj name="Equation" r:id="rId6" imgW="1104421" imgH="21580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1362" y="4762500"/>
                        <a:ext cx="2159000" cy="4286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2"/>
          <p:cNvSpPr txBox="1">
            <a:spLocks noChangeArrowheads="1"/>
          </p:cNvSpPr>
          <p:nvPr/>
        </p:nvSpPr>
        <p:spPr bwMode="auto">
          <a:xfrm>
            <a:off x="4364874" y="2244725"/>
            <a:ext cx="930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tr-TR" altLang="tr-TR" dirty="0">
                <a:solidFill>
                  <a:schemeClr val="bg1"/>
                </a:solidFill>
                <a:latin typeface="+mj-lt"/>
                <a:ea typeface="+mj-ea"/>
                <a:cs typeface="+mj-cs"/>
              </a:rPr>
              <a:t>Özilinti:</a:t>
            </a:r>
          </a:p>
        </p:txBody>
      </p:sp>
      <p:sp>
        <p:nvSpPr>
          <p:cNvPr id="16" name="Text Box 13"/>
          <p:cNvSpPr txBox="1">
            <a:spLocks noChangeArrowheads="1"/>
          </p:cNvSpPr>
          <p:nvPr/>
        </p:nvSpPr>
        <p:spPr bwMode="auto">
          <a:xfrm>
            <a:off x="1732799" y="4162425"/>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tr-TR" altLang="tr-TR" dirty="0">
                <a:solidFill>
                  <a:schemeClr val="bg1"/>
                </a:solidFill>
                <a:latin typeface="+mj-lt"/>
                <a:ea typeface="+mj-ea"/>
                <a:cs typeface="+mj-cs"/>
              </a:rPr>
              <a:t>PSD:</a:t>
            </a:r>
          </a:p>
        </p:txBody>
      </p:sp>
    </p:spTree>
    <p:extLst>
      <p:ext uri="{BB962C8B-B14F-4D97-AF65-F5344CB8AC3E}">
        <p14:creationId xmlns:p14="http://schemas.microsoft.com/office/powerpoint/2010/main" val="338919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heckerboard(across)">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par>
                                <p:cTn id="23" presetID="5"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Sinyal türleri ve</a:t>
            </a:r>
            <a:br>
              <a:rPr lang="tr-TR" sz="3600" dirty="0" smtClean="0"/>
            </a:br>
            <a:r>
              <a:rPr lang="tr-TR" sz="3600" dirty="0" smtClean="0"/>
              <a:t>temel haberleşme matematiği</a:t>
            </a:r>
            <a:endParaRPr lang="tr-TR" sz="3600" dirty="0"/>
          </a:p>
        </p:txBody>
      </p:sp>
      <p:sp>
        <p:nvSpPr>
          <p:cNvPr id="3" name="Content Placeholder 2"/>
          <p:cNvSpPr>
            <a:spLocks noGrp="1"/>
          </p:cNvSpPr>
          <p:nvPr>
            <p:ph idx="1"/>
          </p:nvPr>
        </p:nvSpPr>
        <p:spPr>
          <a:xfrm>
            <a:off x="224118" y="1975821"/>
            <a:ext cx="9784080" cy="4711849"/>
          </a:xfrm>
        </p:spPr>
        <p:txBody>
          <a:bodyPr>
            <a:normAutofit lnSpcReduction="10000"/>
          </a:bodyPr>
          <a:lstStyle/>
          <a:p>
            <a:r>
              <a:rPr lang="tr-TR" dirty="0" smtClean="0">
                <a:solidFill>
                  <a:schemeClr val="bg1"/>
                </a:solidFill>
              </a:rPr>
              <a:t>Sinyaller</a:t>
            </a:r>
            <a:endParaRPr lang="tr-TR" dirty="0" smtClean="0">
              <a:solidFill>
                <a:schemeClr val="bg1"/>
              </a:solidFill>
            </a:endParaRPr>
          </a:p>
          <a:p>
            <a:r>
              <a:rPr lang="tr-TR" dirty="0" smtClean="0">
                <a:solidFill>
                  <a:schemeClr val="bg1"/>
                </a:solidFill>
              </a:rPr>
              <a:t>Analog </a:t>
            </a:r>
            <a:r>
              <a:rPr lang="tr-TR" dirty="0">
                <a:solidFill>
                  <a:schemeClr val="bg1"/>
                </a:solidFill>
              </a:rPr>
              <a:t>ve Sayısal Sinyaller</a:t>
            </a:r>
          </a:p>
          <a:p>
            <a:r>
              <a:rPr lang="tr-TR" dirty="0" smtClean="0">
                <a:solidFill>
                  <a:schemeClr val="bg1"/>
                </a:solidFill>
              </a:rPr>
              <a:t>Periyodik ve Periyodik Olmayan Sinyaller</a:t>
            </a:r>
          </a:p>
          <a:p>
            <a:r>
              <a:rPr lang="tr-TR" dirty="0" smtClean="0">
                <a:solidFill>
                  <a:schemeClr val="bg1"/>
                </a:solidFill>
              </a:rPr>
              <a:t>Deterministik </a:t>
            </a:r>
            <a:r>
              <a:rPr lang="tr-TR" dirty="0">
                <a:solidFill>
                  <a:schemeClr val="bg1"/>
                </a:solidFill>
              </a:rPr>
              <a:t>ve Rasgele </a:t>
            </a:r>
            <a:r>
              <a:rPr lang="tr-TR" dirty="0" smtClean="0">
                <a:solidFill>
                  <a:schemeClr val="bg1"/>
                </a:solidFill>
              </a:rPr>
              <a:t>Sinyaller</a:t>
            </a:r>
            <a:endParaRPr lang="tr-TR" dirty="0" smtClean="0">
              <a:solidFill>
                <a:schemeClr val="bg1"/>
              </a:solidFill>
            </a:endParaRPr>
          </a:p>
          <a:p>
            <a:r>
              <a:rPr lang="tr-TR" dirty="0" smtClean="0">
                <a:solidFill>
                  <a:schemeClr val="bg1"/>
                </a:solidFill>
              </a:rPr>
              <a:t>Enerji ve Güç Sinyalleri</a:t>
            </a:r>
            <a:endParaRPr lang="tr-TR" dirty="0" smtClean="0">
              <a:solidFill>
                <a:schemeClr val="bg1"/>
              </a:solidFill>
            </a:endParaRPr>
          </a:p>
          <a:p>
            <a:r>
              <a:rPr lang="tr-TR" dirty="0" err="1" smtClean="0">
                <a:solidFill>
                  <a:schemeClr val="bg1"/>
                </a:solidFill>
              </a:rPr>
              <a:t>Parseval</a:t>
            </a:r>
            <a:r>
              <a:rPr lang="tr-TR" dirty="0" smtClean="0">
                <a:solidFill>
                  <a:schemeClr val="bg1"/>
                </a:solidFill>
              </a:rPr>
              <a:t> ve </a:t>
            </a:r>
            <a:r>
              <a:rPr lang="tr-TR" dirty="0" smtClean="0">
                <a:solidFill>
                  <a:schemeClr val="bg1"/>
                </a:solidFill>
              </a:rPr>
              <a:t>Güç Spektral Yoğunluğu</a:t>
            </a:r>
          </a:p>
          <a:p>
            <a:r>
              <a:rPr lang="tr-TR" dirty="0" err="1" smtClean="0">
                <a:solidFill>
                  <a:schemeClr val="bg1"/>
                </a:solidFill>
              </a:rPr>
              <a:t>Otokorelasyon</a:t>
            </a:r>
            <a:r>
              <a:rPr lang="tr-TR" dirty="0" smtClean="0">
                <a:solidFill>
                  <a:schemeClr val="bg1"/>
                </a:solidFill>
              </a:rPr>
              <a:t> (Özilinti)</a:t>
            </a:r>
          </a:p>
          <a:p>
            <a:r>
              <a:rPr lang="tr-TR" dirty="0" smtClean="0">
                <a:solidFill>
                  <a:schemeClr val="bg1"/>
                </a:solidFill>
              </a:rPr>
              <a:t>Olasılık </a:t>
            </a:r>
            <a:endParaRPr lang="tr-TR" dirty="0" smtClean="0">
              <a:solidFill>
                <a:schemeClr val="bg1"/>
              </a:solidFill>
            </a:endParaRPr>
          </a:p>
          <a:p>
            <a:pPr lvl="1"/>
            <a:r>
              <a:rPr lang="tr-TR" dirty="0" smtClean="0">
                <a:solidFill>
                  <a:schemeClr val="bg1"/>
                </a:solidFill>
              </a:rPr>
              <a:t>Aksiyomlar</a:t>
            </a:r>
            <a:endParaRPr lang="tr-TR" dirty="0" smtClean="0">
              <a:solidFill>
                <a:schemeClr val="bg1"/>
              </a:solidFill>
            </a:endParaRPr>
          </a:p>
          <a:p>
            <a:pPr lvl="1"/>
            <a:r>
              <a:rPr lang="tr-TR" dirty="0" smtClean="0">
                <a:solidFill>
                  <a:schemeClr val="bg1"/>
                </a:solidFill>
              </a:rPr>
              <a:t>Beklendik değer</a:t>
            </a:r>
            <a:r>
              <a:rPr lang="tr-TR" dirty="0">
                <a:solidFill>
                  <a:schemeClr val="bg1"/>
                </a:solidFill>
              </a:rPr>
              <a:t>-</a:t>
            </a:r>
            <a:r>
              <a:rPr lang="tr-TR" dirty="0" err="1" smtClean="0">
                <a:solidFill>
                  <a:schemeClr val="bg1"/>
                </a:solidFill>
              </a:rPr>
              <a:t>Varyans</a:t>
            </a:r>
            <a:endParaRPr lang="tr-TR" dirty="0" smtClean="0">
              <a:solidFill>
                <a:schemeClr val="bg1"/>
              </a:solidFill>
            </a:endParaRPr>
          </a:p>
          <a:p>
            <a:pPr lvl="1"/>
            <a:r>
              <a:rPr lang="tr-TR" dirty="0" smtClean="0">
                <a:solidFill>
                  <a:schemeClr val="bg1"/>
                </a:solidFill>
              </a:rPr>
              <a:t> </a:t>
            </a:r>
            <a:r>
              <a:rPr lang="tr-TR" dirty="0" smtClean="0">
                <a:solidFill>
                  <a:schemeClr val="bg1"/>
                </a:solidFill>
              </a:rPr>
              <a:t>PDF-CDF</a:t>
            </a:r>
            <a:endParaRPr lang="tr-TR" dirty="0">
              <a:solidFill>
                <a:schemeClr val="bg1"/>
              </a:solidFill>
            </a:endParaRPr>
          </a:p>
        </p:txBody>
      </p:sp>
    </p:spTree>
    <p:extLst>
      <p:ext uri="{BB962C8B-B14F-4D97-AF65-F5344CB8AC3E}">
        <p14:creationId xmlns:p14="http://schemas.microsoft.com/office/powerpoint/2010/main" val="339652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Olasılık / aksiyomlar</a:t>
            </a:r>
            <a:endParaRPr lang="tr-TR" sz="3600" dirty="0"/>
          </a:p>
        </p:txBody>
      </p:sp>
      <p:pic>
        <p:nvPicPr>
          <p:cNvPr id="11" name="Picture 10"/>
          <p:cNvPicPr>
            <a:picLocks noChangeAspect="1"/>
          </p:cNvPicPr>
          <p:nvPr/>
        </p:nvPicPr>
        <p:blipFill>
          <a:blip r:embed="rId2"/>
          <a:stretch>
            <a:fillRect/>
          </a:stretch>
        </p:blipFill>
        <p:spPr>
          <a:xfrm>
            <a:off x="2352194" y="1905280"/>
            <a:ext cx="6506728" cy="4854108"/>
          </a:xfrm>
          <a:prstGeom prst="rect">
            <a:avLst/>
          </a:prstGeom>
        </p:spPr>
      </p:pic>
    </p:spTree>
    <p:extLst>
      <p:ext uri="{BB962C8B-B14F-4D97-AF65-F5344CB8AC3E}">
        <p14:creationId xmlns:p14="http://schemas.microsoft.com/office/powerpoint/2010/main" val="2998648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Olasılık /  </a:t>
            </a:r>
            <a:r>
              <a:rPr lang="tr-TR" sz="3600" dirty="0" smtClean="0"/>
              <a:t>BEKLENDİK değer </a:t>
            </a:r>
            <a:r>
              <a:rPr lang="tr-TR" sz="3600" dirty="0" smtClean="0"/>
              <a:t>-</a:t>
            </a:r>
            <a:r>
              <a:rPr lang="tr-TR" sz="3600" dirty="0" err="1" smtClean="0"/>
              <a:t>varyans</a:t>
            </a:r>
            <a:endParaRPr lang="tr-TR" sz="3600" dirty="0"/>
          </a:p>
        </p:txBody>
      </p:sp>
      <p:pic>
        <p:nvPicPr>
          <p:cNvPr id="11" name="Picture 10"/>
          <p:cNvPicPr>
            <a:picLocks noChangeAspect="1"/>
          </p:cNvPicPr>
          <p:nvPr/>
        </p:nvPicPr>
        <p:blipFill>
          <a:blip r:embed="rId2"/>
          <a:stretch>
            <a:fillRect/>
          </a:stretch>
        </p:blipFill>
        <p:spPr>
          <a:xfrm>
            <a:off x="371219" y="2125644"/>
            <a:ext cx="6129760" cy="2029278"/>
          </a:xfrm>
          <a:prstGeom prst="rect">
            <a:avLst/>
          </a:prstGeom>
        </p:spPr>
      </p:pic>
      <p:pic>
        <p:nvPicPr>
          <p:cNvPr id="12" name="Picture 11"/>
          <p:cNvPicPr>
            <a:picLocks noChangeAspect="1"/>
          </p:cNvPicPr>
          <p:nvPr/>
        </p:nvPicPr>
        <p:blipFill>
          <a:blip r:embed="rId3"/>
          <a:stretch>
            <a:fillRect/>
          </a:stretch>
        </p:blipFill>
        <p:spPr>
          <a:xfrm>
            <a:off x="371219" y="4397983"/>
            <a:ext cx="6129760" cy="1443355"/>
          </a:xfrm>
          <a:prstGeom prst="rect">
            <a:avLst/>
          </a:prstGeom>
        </p:spPr>
      </p:pic>
      <p:pic>
        <p:nvPicPr>
          <p:cNvPr id="13" name="Picture 12"/>
          <p:cNvPicPr>
            <a:picLocks noChangeAspect="1"/>
          </p:cNvPicPr>
          <p:nvPr/>
        </p:nvPicPr>
        <p:blipFill>
          <a:blip r:embed="rId4"/>
          <a:stretch>
            <a:fillRect/>
          </a:stretch>
        </p:blipFill>
        <p:spPr>
          <a:xfrm>
            <a:off x="6929302" y="2637311"/>
            <a:ext cx="4420016" cy="3035221"/>
          </a:xfrm>
          <a:prstGeom prst="rect">
            <a:avLst/>
          </a:prstGeom>
        </p:spPr>
      </p:pic>
    </p:spTree>
    <p:extLst>
      <p:ext uri="{BB962C8B-B14F-4D97-AF65-F5344CB8AC3E}">
        <p14:creationId xmlns:p14="http://schemas.microsoft.com/office/powerpoint/2010/main" val="189360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Olasılık /  </a:t>
            </a:r>
            <a:r>
              <a:rPr lang="tr-TR" sz="3600" dirty="0" smtClean="0"/>
              <a:t>PDF-CDF</a:t>
            </a:r>
            <a:endParaRPr lang="tr-TR" sz="3600" dirty="0"/>
          </a:p>
        </p:txBody>
      </p:sp>
      <p:pic>
        <p:nvPicPr>
          <p:cNvPr id="24578" name="Picture 2" descr="http://daad.wb.tu-harburg.de/uploads/pics/cdf-pdf-1_0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537" y="2726304"/>
            <a:ext cx="2126479" cy="3000374"/>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descr="http://daad.wb.tu-harburg.de/uploads/pics/cdf-pdf-2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7601" y="2707253"/>
            <a:ext cx="2112632"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descr="http://daad.wb.tu-harburg.de/uploads/pics/cdf-pdf-3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5763" y="2707254"/>
            <a:ext cx="2514600" cy="3019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4125827429"/>
              </p:ext>
            </p:extLst>
          </p:nvPr>
        </p:nvGraphicFramePr>
        <p:xfrm>
          <a:off x="417511" y="2810432"/>
          <a:ext cx="1993900" cy="393700"/>
        </p:xfrm>
        <a:graphic>
          <a:graphicData uri="http://schemas.openxmlformats.org/presentationml/2006/ole">
            <mc:AlternateContent xmlns:mc="http://schemas.openxmlformats.org/markup-compatibility/2006">
              <mc:Choice xmlns:v="urn:schemas-microsoft-com:vml" Requires="v">
                <p:oleObj spid="_x0000_s24595" name="Equation" r:id="rId6" imgW="1993680" imgH="393480" progId="Equation.DSMT4">
                  <p:embed/>
                </p:oleObj>
              </mc:Choice>
              <mc:Fallback>
                <p:oleObj name="Equation" r:id="rId6" imgW="1993680" imgH="393480" progId="Equation.DSMT4">
                  <p:embed/>
                  <p:pic>
                    <p:nvPicPr>
                      <p:cNvPr id="0" name=""/>
                      <p:cNvPicPr/>
                      <p:nvPr/>
                    </p:nvPicPr>
                    <p:blipFill>
                      <a:blip r:embed="rId7"/>
                      <a:stretch>
                        <a:fillRect/>
                      </a:stretch>
                    </p:blipFill>
                    <p:spPr>
                      <a:xfrm>
                        <a:off x="417511" y="2810432"/>
                        <a:ext cx="1993900" cy="3937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887052008"/>
              </p:ext>
            </p:extLst>
          </p:nvPr>
        </p:nvGraphicFramePr>
        <p:xfrm>
          <a:off x="417511" y="3516030"/>
          <a:ext cx="2336800" cy="393700"/>
        </p:xfrm>
        <a:graphic>
          <a:graphicData uri="http://schemas.openxmlformats.org/presentationml/2006/ole">
            <mc:AlternateContent xmlns:mc="http://schemas.openxmlformats.org/markup-compatibility/2006">
              <mc:Choice xmlns:v="urn:schemas-microsoft-com:vml" Requires="v">
                <p:oleObj spid="_x0000_s24596" name="Equation" r:id="rId8" imgW="2336760" imgH="393480" progId="Equation.DSMT4">
                  <p:embed/>
                </p:oleObj>
              </mc:Choice>
              <mc:Fallback>
                <p:oleObj name="Equation" r:id="rId8" imgW="2336760" imgH="393480" progId="Equation.DSMT4">
                  <p:embed/>
                  <p:pic>
                    <p:nvPicPr>
                      <p:cNvPr id="0" name=""/>
                      <p:cNvPicPr/>
                      <p:nvPr/>
                    </p:nvPicPr>
                    <p:blipFill>
                      <a:blip r:embed="rId9"/>
                      <a:stretch>
                        <a:fillRect/>
                      </a:stretch>
                    </p:blipFill>
                    <p:spPr>
                      <a:xfrm>
                        <a:off x="417511" y="3516030"/>
                        <a:ext cx="2336800" cy="3937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86399423"/>
              </p:ext>
            </p:extLst>
          </p:nvPr>
        </p:nvGraphicFramePr>
        <p:xfrm>
          <a:off x="417511" y="4221629"/>
          <a:ext cx="4499170" cy="666111"/>
        </p:xfrm>
        <a:graphic>
          <a:graphicData uri="http://schemas.openxmlformats.org/presentationml/2006/ole">
            <mc:AlternateContent xmlns:mc="http://schemas.openxmlformats.org/markup-compatibility/2006">
              <mc:Choice xmlns:v="urn:schemas-microsoft-com:vml" Requires="v">
                <p:oleObj spid="_x0000_s24597" name="Equation" r:id="rId10" imgW="4889160" imgH="723600" progId="Equation.DSMT4">
                  <p:embed/>
                </p:oleObj>
              </mc:Choice>
              <mc:Fallback>
                <p:oleObj name="Equation" r:id="rId10" imgW="4889160" imgH="723600" progId="Equation.DSMT4">
                  <p:embed/>
                  <p:pic>
                    <p:nvPicPr>
                      <p:cNvPr id="0" name=""/>
                      <p:cNvPicPr/>
                      <p:nvPr/>
                    </p:nvPicPr>
                    <p:blipFill>
                      <a:blip r:embed="rId11"/>
                      <a:stretch>
                        <a:fillRect/>
                      </a:stretch>
                    </p:blipFill>
                    <p:spPr>
                      <a:xfrm>
                        <a:off x="417511" y="4221629"/>
                        <a:ext cx="4499170" cy="666111"/>
                      </a:xfrm>
                      <a:prstGeom prst="rect">
                        <a:avLst/>
                      </a:prstGeom>
                    </p:spPr>
                  </p:pic>
                </p:oleObj>
              </mc:Fallback>
            </mc:AlternateContent>
          </a:graphicData>
        </a:graphic>
      </p:graphicFrame>
      <p:sp>
        <p:nvSpPr>
          <p:cNvPr id="4" name="Rectangle 3"/>
          <p:cNvSpPr/>
          <p:nvPr/>
        </p:nvSpPr>
        <p:spPr>
          <a:xfrm>
            <a:off x="6943915" y="5879958"/>
            <a:ext cx="2820003" cy="369332"/>
          </a:xfrm>
          <a:prstGeom prst="rect">
            <a:avLst/>
          </a:prstGeom>
        </p:spPr>
        <p:txBody>
          <a:bodyPr wrap="none">
            <a:spAutoFit/>
          </a:bodyPr>
          <a:lstStyle/>
          <a:p>
            <a:r>
              <a:rPr lang="tr-TR" dirty="0" smtClean="0">
                <a:solidFill>
                  <a:schemeClr val="bg1"/>
                </a:solidFill>
                <a:latin typeface="Times New Roman" panose="02020603050405020304" pitchFamily="18" charset="0"/>
                <a:cs typeface="Times New Roman" panose="02020603050405020304" pitchFamily="18" charset="0"/>
              </a:rPr>
              <a:t>PDF-CDF arasındaki bağıntı</a:t>
            </a:r>
            <a:endParaRPr lang="tr-TR" dirty="0"/>
          </a:p>
        </p:txBody>
      </p:sp>
    </p:spTree>
    <p:extLst>
      <p:ext uri="{BB962C8B-B14F-4D97-AF65-F5344CB8AC3E}">
        <p14:creationId xmlns:p14="http://schemas.microsoft.com/office/powerpoint/2010/main" val="2537242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sinyaller</a:t>
            </a:r>
            <a:endParaRPr lang="tr-TR" sz="3600" dirty="0"/>
          </a:p>
        </p:txBody>
      </p:sp>
      <p:sp>
        <p:nvSpPr>
          <p:cNvPr id="3" name="Content Placeholder 2"/>
          <p:cNvSpPr>
            <a:spLocks noGrp="1"/>
          </p:cNvSpPr>
          <p:nvPr>
            <p:ph idx="1"/>
          </p:nvPr>
        </p:nvSpPr>
        <p:spPr>
          <a:xfrm>
            <a:off x="224118" y="1939961"/>
            <a:ext cx="9784080" cy="4711849"/>
          </a:xfrm>
        </p:spPr>
        <p:txBody>
          <a:bodyPr/>
          <a:lstStyle/>
          <a:p>
            <a:r>
              <a:rPr lang="tr-TR" b="1" dirty="0" smtClean="0">
                <a:solidFill>
                  <a:schemeClr val="bg1"/>
                </a:solidFill>
                <a:latin typeface="Times New Roman" panose="02020603050405020304" pitchFamily="18" charset="0"/>
                <a:cs typeface="Times New Roman" panose="02020603050405020304" pitchFamily="18" charset="0"/>
              </a:rPr>
              <a:t>Sinyal: </a:t>
            </a:r>
            <a:r>
              <a:rPr lang="tr-TR" dirty="0" smtClean="0">
                <a:solidFill>
                  <a:schemeClr val="bg1"/>
                </a:solidFill>
                <a:latin typeface="Times New Roman" panose="02020603050405020304" pitchFamily="18" charset="0"/>
                <a:cs typeface="Times New Roman" panose="02020603050405020304" pitchFamily="18" charset="0"/>
              </a:rPr>
              <a:t>Fiziksel bir durum hakkında bilgi taşıyan fonksiyondur. Fonksiyon bir veya birden fazla bağımsız değişkenle ifade edilir.</a:t>
            </a:r>
          </a:p>
          <a:p>
            <a:r>
              <a:rPr lang="tr-TR" dirty="0" smtClean="0">
                <a:solidFill>
                  <a:schemeClr val="bg1"/>
                </a:solidFill>
                <a:latin typeface="Times New Roman" panose="02020603050405020304" pitchFamily="18" charset="0"/>
                <a:cs typeface="Times New Roman" panose="02020603050405020304" pitchFamily="18" charset="0"/>
              </a:rPr>
              <a:t>              </a:t>
            </a:r>
          </a:p>
        </p:txBody>
      </p:sp>
      <p:graphicFrame>
        <p:nvGraphicFramePr>
          <p:cNvPr id="4" name="Object 3"/>
          <p:cNvGraphicFramePr>
            <a:graphicFrameLocks noChangeAspect="1"/>
          </p:cNvGraphicFramePr>
          <p:nvPr>
            <p:extLst>
              <p:ext uri="{D42A27DB-BD31-4B8C-83A1-F6EECF244321}">
                <p14:modId xmlns:p14="http://schemas.microsoft.com/office/powerpoint/2010/main" val="2025103980"/>
              </p:ext>
            </p:extLst>
          </p:nvPr>
        </p:nvGraphicFramePr>
        <p:xfrm>
          <a:off x="3908425" y="2698750"/>
          <a:ext cx="1016000" cy="393700"/>
        </p:xfrm>
        <a:graphic>
          <a:graphicData uri="http://schemas.openxmlformats.org/presentationml/2006/ole">
            <mc:AlternateContent xmlns:mc="http://schemas.openxmlformats.org/markup-compatibility/2006">
              <mc:Choice xmlns:v="urn:schemas-microsoft-com:vml" Requires="v">
                <p:oleObj spid="_x0000_s1058" name="Equation" r:id="rId3" imgW="1015920" imgH="393480" progId="Equation.DSMT4">
                  <p:embed/>
                </p:oleObj>
              </mc:Choice>
              <mc:Fallback>
                <p:oleObj name="Equation" r:id="rId3" imgW="1015920" imgH="393480" progId="Equation.DSMT4">
                  <p:embed/>
                  <p:pic>
                    <p:nvPicPr>
                      <p:cNvPr id="0" name=""/>
                      <p:cNvPicPr/>
                      <p:nvPr/>
                    </p:nvPicPr>
                    <p:blipFill>
                      <a:blip r:embed="rId4"/>
                      <a:stretch>
                        <a:fillRect/>
                      </a:stretch>
                    </p:blipFill>
                    <p:spPr>
                      <a:xfrm>
                        <a:off x="3908425" y="2698750"/>
                        <a:ext cx="1016000" cy="3937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07942461"/>
              </p:ext>
            </p:extLst>
          </p:nvPr>
        </p:nvGraphicFramePr>
        <p:xfrm>
          <a:off x="5826125" y="2692400"/>
          <a:ext cx="2705100" cy="406400"/>
        </p:xfrm>
        <a:graphic>
          <a:graphicData uri="http://schemas.openxmlformats.org/presentationml/2006/ole">
            <mc:AlternateContent xmlns:mc="http://schemas.openxmlformats.org/markup-compatibility/2006">
              <mc:Choice xmlns:v="urn:schemas-microsoft-com:vml" Requires="v">
                <p:oleObj spid="_x0000_s1059" name="Equation" r:id="rId5" imgW="2705040" imgH="406080" progId="Equation.DSMT4">
                  <p:embed/>
                </p:oleObj>
              </mc:Choice>
              <mc:Fallback>
                <p:oleObj name="Equation" r:id="rId5" imgW="2705040" imgH="406080" progId="Equation.DSMT4">
                  <p:embed/>
                  <p:pic>
                    <p:nvPicPr>
                      <p:cNvPr id="0" name=""/>
                      <p:cNvPicPr/>
                      <p:nvPr/>
                    </p:nvPicPr>
                    <p:blipFill>
                      <a:blip r:embed="rId6"/>
                      <a:stretch>
                        <a:fillRect/>
                      </a:stretch>
                    </p:blipFill>
                    <p:spPr>
                      <a:xfrm>
                        <a:off x="5826125" y="2692400"/>
                        <a:ext cx="2705100" cy="406400"/>
                      </a:xfrm>
                      <a:prstGeom prst="rect">
                        <a:avLst/>
                      </a:prstGeom>
                    </p:spPr>
                  </p:pic>
                </p:oleObj>
              </mc:Fallback>
            </mc:AlternateContent>
          </a:graphicData>
        </a:graphic>
      </p:graphicFrame>
      <p:pic>
        <p:nvPicPr>
          <p:cNvPr id="6" name="Picture 5"/>
          <p:cNvPicPr>
            <a:picLocks noChangeAspect="1"/>
          </p:cNvPicPr>
          <p:nvPr/>
        </p:nvPicPr>
        <p:blipFill>
          <a:blip r:embed="rId7"/>
          <a:stretch>
            <a:fillRect/>
          </a:stretch>
        </p:blipFill>
        <p:spPr>
          <a:xfrm>
            <a:off x="6287723" y="3238076"/>
            <a:ext cx="3229730" cy="3031299"/>
          </a:xfrm>
          <a:prstGeom prst="rect">
            <a:avLst/>
          </a:prstGeom>
        </p:spPr>
      </p:pic>
      <p:pic>
        <p:nvPicPr>
          <p:cNvPr id="7" name="Picture 6"/>
          <p:cNvPicPr>
            <a:picLocks noChangeAspect="1"/>
          </p:cNvPicPr>
          <p:nvPr/>
        </p:nvPicPr>
        <p:blipFill>
          <a:blip r:embed="rId8"/>
          <a:stretch>
            <a:fillRect/>
          </a:stretch>
        </p:blipFill>
        <p:spPr>
          <a:xfrm>
            <a:off x="1207486" y="3239475"/>
            <a:ext cx="3601336" cy="3029901"/>
          </a:xfrm>
          <a:prstGeom prst="rect">
            <a:avLst/>
          </a:prstGeom>
        </p:spPr>
      </p:pic>
      <p:sp>
        <p:nvSpPr>
          <p:cNvPr id="8" name="Rectangle 7"/>
          <p:cNvSpPr/>
          <p:nvPr/>
        </p:nvSpPr>
        <p:spPr>
          <a:xfrm>
            <a:off x="6614415" y="6231734"/>
            <a:ext cx="2576346" cy="369332"/>
          </a:xfrm>
          <a:prstGeom prst="rect">
            <a:avLst/>
          </a:prstGeom>
        </p:spPr>
        <p:txBody>
          <a:bodyPr wrap="none">
            <a:spAutoFit/>
          </a:bodyPr>
          <a:lstStyle/>
          <a:p>
            <a:r>
              <a:rPr lang="tr-TR" dirty="0" err="1" smtClean="0">
                <a:solidFill>
                  <a:schemeClr val="bg1"/>
                </a:solidFill>
                <a:latin typeface="Times New Roman" panose="02020603050405020304" pitchFamily="18" charset="0"/>
                <a:cs typeface="Times New Roman" panose="02020603050405020304" pitchFamily="18" charset="0"/>
              </a:rPr>
              <a:t>Electrocardiogram</a:t>
            </a:r>
            <a:r>
              <a:rPr lang="tr-TR" dirty="0" smtClean="0">
                <a:solidFill>
                  <a:schemeClr val="bg1"/>
                </a:solidFill>
                <a:latin typeface="Times New Roman" panose="02020603050405020304" pitchFamily="18" charset="0"/>
                <a:cs typeface="Times New Roman" panose="02020603050405020304" pitchFamily="18" charset="0"/>
              </a:rPr>
              <a:t> (ECG)</a:t>
            </a:r>
            <a:endParaRPr lang="tr-TR" dirty="0">
              <a:solidFill>
                <a:schemeClr val="bg1"/>
              </a:solidFill>
            </a:endParaRPr>
          </a:p>
        </p:txBody>
      </p:sp>
      <p:sp>
        <p:nvSpPr>
          <p:cNvPr id="9" name="Rectangle 8"/>
          <p:cNvSpPr/>
          <p:nvPr/>
        </p:nvSpPr>
        <p:spPr>
          <a:xfrm>
            <a:off x="1529133" y="6222045"/>
            <a:ext cx="2922595" cy="369332"/>
          </a:xfrm>
          <a:prstGeom prst="rect">
            <a:avLst/>
          </a:prstGeom>
        </p:spPr>
        <p:txBody>
          <a:bodyPr wrap="none">
            <a:spAutoFit/>
          </a:bodyPr>
          <a:lstStyle/>
          <a:p>
            <a:r>
              <a:rPr lang="tr-TR" dirty="0" err="1" smtClean="0">
                <a:solidFill>
                  <a:schemeClr val="bg1"/>
                </a:solidFill>
                <a:latin typeface="Times New Roman" panose="02020603050405020304" pitchFamily="18" charset="0"/>
                <a:cs typeface="Times New Roman" panose="02020603050405020304" pitchFamily="18" charset="0"/>
              </a:rPr>
              <a:t>Electroencephalogram</a:t>
            </a:r>
            <a:r>
              <a:rPr lang="tr-TR" dirty="0" smtClean="0">
                <a:solidFill>
                  <a:schemeClr val="bg1"/>
                </a:solidFill>
                <a:latin typeface="Times New Roman" panose="02020603050405020304" pitchFamily="18" charset="0"/>
                <a:cs typeface="Times New Roman" panose="02020603050405020304" pitchFamily="18" charset="0"/>
              </a:rPr>
              <a:t> (EEG)</a:t>
            </a:r>
            <a:endParaRPr lang="tr-TR" dirty="0">
              <a:solidFill>
                <a:schemeClr val="bg1"/>
              </a:solidFill>
            </a:endParaRPr>
          </a:p>
        </p:txBody>
      </p:sp>
    </p:spTree>
    <p:extLst>
      <p:ext uri="{BB962C8B-B14F-4D97-AF65-F5344CB8AC3E}">
        <p14:creationId xmlns:p14="http://schemas.microsoft.com/office/powerpoint/2010/main" val="883035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Sinüzoidal ve </a:t>
            </a:r>
            <a:r>
              <a:rPr lang="tr-TR" sz="3600" dirty="0" err="1" smtClean="0"/>
              <a:t>üssel</a:t>
            </a:r>
            <a:r>
              <a:rPr lang="tr-TR" sz="3600" dirty="0" smtClean="0"/>
              <a:t> Sinyaller    </a:t>
            </a:r>
            <a:endParaRPr lang="tr-TR" sz="3600" dirty="0"/>
          </a:p>
        </p:txBody>
      </p:sp>
      <p:graphicFrame>
        <p:nvGraphicFramePr>
          <p:cNvPr id="4" name="Object 3"/>
          <p:cNvGraphicFramePr>
            <a:graphicFrameLocks noChangeAspect="1"/>
          </p:cNvGraphicFramePr>
          <p:nvPr>
            <p:extLst>
              <p:ext uri="{D42A27DB-BD31-4B8C-83A1-F6EECF244321}">
                <p14:modId xmlns:p14="http://schemas.microsoft.com/office/powerpoint/2010/main" val="2691789966"/>
              </p:ext>
            </p:extLst>
          </p:nvPr>
        </p:nvGraphicFramePr>
        <p:xfrm>
          <a:off x="7691438" y="3452813"/>
          <a:ext cx="3632200" cy="393700"/>
        </p:xfrm>
        <a:graphic>
          <a:graphicData uri="http://schemas.openxmlformats.org/presentationml/2006/ole">
            <mc:AlternateContent xmlns:mc="http://schemas.openxmlformats.org/markup-compatibility/2006">
              <mc:Choice xmlns:v="urn:schemas-microsoft-com:vml" Requires="v">
                <p:oleObj spid="_x0000_s16425" name="Equation" r:id="rId3" imgW="3632040" imgH="393480" progId="Equation.DSMT4">
                  <p:embed/>
                </p:oleObj>
              </mc:Choice>
              <mc:Fallback>
                <p:oleObj name="Equation" r:id="rId3" imgW="3632040" imgH="393480" progId="Equation.DSMT4">
                  <p:embed/>
                  <p:pic>
                    <p:nvPicPr>
                      <p:cNvPr id="0" name=""/>
                      <p:cNvPicPr/>
                      <p:nvPr/>
                    </p:nvPicPr>
                    <p:blipFill>
                      <a:blip r:embed="rId4"/>
                      <a:stretch>
                        <a:fillRect/>
                      </a:stretch>
                    </p:blipFill>
                    <p:spPr>
                      <a:xfrm>
                        <a:off x="7691438" y="3452813"/>
                        <a:ext cx="3632200" cy="3937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74347740"/>
              </p:ext>
            </p:extLst>
          </p:nvPr>
        </p:nvGraphicFramePr>
        <p:xfrm>
          <a:off x="8986118" y="4723713"/>
          <a:ext cx="1041400" cy="317500"/>
        </p:xfrm>
        <a:graphic>
          <a:graphicData uri="http://schemas.openxmlformats.org/presentationml/2006/ole">
            <mc:AlternateContent xmlns:mc="http://schemas.openxmlformats.org/markup-compatibility/2006">
              <mc:Choice xmlns:v="urn:schemas-microsoft-com:vml" Requires="v">
                <p:oleObj spid="_x0000_s16426" name="Equation" r:id="rId5" imgW="1041120" imgH="317160" progId="Equation.DSMT4">
                  <p:embed/>
                </p:oleObj>
              </mc:Choice>
              <mc:Fallback>
                <p:oleObj name="Equation" r:id="rId5" imgW="1041120" imgH="317160" progId="Equation.DSMT4">
                  <p:embed/>
                  <p:pic>
                    <p:nvPicPr>
                      <p:cNvPr id="0" name=""/>
                      <p:cNvPicPr/>
                      <p:nvPr/>
                    </p:nvPicPr>
                    <p:blipFill>
                      <a:blip r:embed="rId6"/>
                      <a:stretch>
                        <a:fillRect/>
                      </a:stretch>
                    </p:blipFill>
                    <p:spPr>
                      <a:xfrm>
                        <a:off x="8986118" y="4723713"/>
                        <a:ext cx="1041400" cy="317500"/>
                      </a:xfrm>
                      <a:prstGeom prst="rect">
                        <a:avLst/>
                      </a:prstGeom>
                    </p:spPr>
                  </p:pic>
                </p:oleObj>
              </mc:Fallback>
            </mc:AlternateContent>
          </a:graphicData>
        </a:graphic>
      </p:graphicFrame>
      <p:pic>
        <p:nvPicPr>
          <p:cNvPr id="7" name="Picture 6"/>
          <p:cNvPicPr>
            <a:picLocks noChangeAspect="1"/>
          </p:cNvPicPr>
          <p:nvPr/>
        </p:nvPicPr>
        <p:blipFill>
          <a:blip r:embed="rId7"/>
          <a:stretch>
            <a:fillRect/>
          </a:stretch>
        </p:blipFill>
        <p:spPr>
          <a:xfrm>
            <a:off x="671305" y="2033247"/>
            <a:ext cx="6100555" cy="4683140"/>
          </a:xfrm>
          <a:prstGeom prst="rect">
            <a:avLst/>
          </a:prstGeom>
        </p:spPr>
      </p:pic>
    </p:spTree>
    <p:extLst>
      <p:ext uri="{BB962C8B-B14F-4D97-AF65-F5344CB8AC3E}">
        <p14:creationId xmlns:p14="http://schemas.microsoft.com/office/powerpoint/2010/main" val="290879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Sinüzoidal ve </a:t>
            </a:r>
            <a:r>
              <a:rPr lang="tr-TR" sz="3600" dirty="0" err="1" smtClean="0"/>
              <a:t>üssel</a:t>
            </a:r>
            <a:r>
              <a:rPr lang="tr-TR" sz="3600" dirty="0" smtClean="0"/>
              <a:t> Sinyaller    </a:t>
            </a:r>
            <a:endParaRPr lang="tr-TR" sz="3600" dirty="0"/>
          </a:p>
        </p:txBody>
      </p:sp>
      <p:graphicFrame>
        <p:nvGraphicFramePr>
          <p:cNvPr id="10" name="Object 9"/>
          <p:cNvGraphicFramePr>
            <a:graphicFrameLocks noChangeAspect="1"/>
          </p:cNvGraphicFramePr>
          <p:nvPr>
            <p:extLst>
              <p:ext uri="{D42A27DB-BD31-4B8C-83A1-F6EECF244321}">
                <p14:modId xmlns:p14="http://schemas.microsoft.com/office/powerpoint/2010/main" val="791342678"/>
              </p:ext>
            </p:extLst>
          </p:nvPr>
        </p:nvGraphicFramePr>
        <p:xfrm>
          <a:off x="4159240" y="2281754"/>
          <a:ext cx="1701800" cy="431800"/>
        </p:xfrm>
        <a:graphic>
          <a:graphicData uri="http://schemas.openxmlformats.org/presentationml/2006/ole">
            <mc:AlternateContent xmlns:mc="http://schemas.openxmlformats.org/markup-compatibility/2006">
              <mc:Choice xmlns:v="urn:schemas-microsoft-com:vml" Requires="v">
                <p:oleObj spid="_x0000_s17445" name="Equation" r:id="rId3" imgW="1701720" imgH="431640" progId="Equation.DSMT4">
                  <p:embed/>
                </p:oleObj>
              </mc:Choice>
              <mc:Fallback>
                <p:oleObj name="Equation" r:id="rId3" imgW="1701720" imgH="431640" progId="Equation.DSMT4">
                  <p:embed/>
                  <p:pic>
                    <p:nvPicPr>
                      <p:cNvPr id="0" name=""/>
                      <p:cNvPicPr/>
                      <p:nvPr/>
                    </p:nvPicPr>
                    <p:blipFill>
                      <a:blip r:embed="rId4"/>
                      <a:stretch>
                        <a:fillRect/>
                      </a:stretch>
                    </p:blipFill>
                    <p:spPr>
                      <a:xfrm>
                        <a:off x="4159240" y="2281754"/>
                        <a:ext cx="1701800" cy="431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54340223"/>
              </p:ext>
            </p:extLst>
          </p:nvPr>
        </p:nvGraphicFramePr>
        <p:xfrm>
          <a:off x="2304277" y="3404258"/>
          <a:ext cx="2476500" cy="406400"/>
        </p:xfrm>
        <a:graphic>
          <a:graphicData uri="http://schemas.openxmlformats.org/presentationml/2006/ole">
            <mc:AlternateContent xmlns:mc="http://schemas.openxmlformats.org/markup-compatibility/2006">
              <mc:Choice xmlns:v="urn:schemas-microsoft-com:vml" Requires="v">
                <p:oleObj spid="_x0000_s17446" name="Equation" r:id="rId5" imgW="2476440" imgH="406080" progId="Equation.DSMT4">
                  <p:embed/>
                </p:oleObj>
              </mc:Choice>
              <mc:Fallback>
                <p:oleObj name="Equation" r:id="rId5" imgW="2476440" imgH="406080" progId="Equation.DSMT4">
                  <p:embed/>
                  <p:pic>
                    <p:nvPicPr>
                      <p:cNvPr id="0" name=""/>
                      <p:cNvPicPr/>
                      <p:nvPr/>
                    </p:nvPicPr>
                    <p:blipFill>
                      <a:blip r:embed="rId6"/>
                      <a:stretch>
                        <a:fillRect/>
                      </a:stretch>
                    </p:blipFill>
                    <p:spPr>
                      <a:xfrm>
                        <a:off x="2304277" y="3404258"/>
                        <a:ext cx="2476500" cy="4064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8727197"/>
              </p:ext>
            </p:extLst>
          </p:nvPr>
        </p:nvGraphicFramePr>
        <p:xfrm>
          <a:off x="486876" y="4164812"/>
          <a:ext cx="4889500" cy="673100"/>
        </p:xfrm>
        <a:graphic>
          <a:graphicData uri="http://schemas.openxmlformats.org/presentationml/2006/ole">
            <mc:AlternateContent xmlns:mc="http://schemas.openxmlformats.org/markup-compatibility/2006">
              <mc:Choice xmlns:v="urn:schemas-microsoft-com:vml" Requires="v">
                <p:oleObj spid="_x0000_s17447" name="Equation" r:id="rId7" imgW="4889160" imgH="672840" progId="Equation.DSMT4">
                  <p:embed/>
                </p:oleObj>
              </mc:Choice>
              <mc:Fallback>
                <p:oleObj name="Equation" r:id="rId7" imgW="4889160" imgH="672840" progId="Equation.DSMT4">
                  <p:embed/>
                  <p:pic>
                    <p:nvPicPr>
                      <p:cNvPr id="0" name=""/>
                      <p:cNvPicPr/>
                      <p:nvPr/>
                    </p:nvPicPr>
                    <p:blipFill>
                      <a:blip r:embed="rId8"/>
                      <a:stretch>
                        <a:fillRect/>
                      </a:stretch>
                    </p:blipFill>
                    <p:spPr>
                      <a:xfrm>
                        <a:off x="486876" y="4164812"/>
                        <a:ext cx="4889500" cy="673100"/>
                      </a:xfrm>
                      <a:prstGeom prst="rect">
                        <a:avLst/>
                      </a:prstGeom>
                    </p:spPr>
                  </p:pic>
                </p:oleObj>
              </mc:Fallback>
            </mc:AlternateContent>
          </a:graphicData>
        </a:graphic>
      </p:graphicFrame>
      <p:sp>
        <p:nvSpPr>
          <p:cNvPr id="3" name="Rectangle 2"/>
          <p:cNvSpPr/>
          <p:nvPr/>
        </p:nvSpPr>
        <p:spPr>
          <a:xfrm>
            <a:off x="458514" y="2313444"/>
            <a:ext cx="3472425" cy="400110"/>
          </a:xfrm>
          <a:prstGeom prst="rect">
            <a:avLst/>
          </a:prstGeom>
        </p:spPr>
        <p:txBody>
          <a:bodyPr wrap="none">
            <a:spAutoFit/>
          </a:bodyPr>
          <a:lstStyle/>
          <a:p>
            <a:r>
              <a:rPr lang="tr-TR" sz="2000" dirty="0" smtClean="0">
                <a:latin typeface="Times New Roman" panose="02020603050405020304" pitchFamily="18" charset="0"/>
                <a:cs typeface="Times New Roman" panose="02020603050405020304" pitchFamily="18" charset="0"/>
              </a:rPr>
              <a:t>Karmaşık </a:t>
            </a:r>
            <a:r>
              <a:rPr lang="tr-TR" sz="2000" dirty="0" err="1" smtClean="0">
                <a:latin typeface="Times New Roman" panose="02020603050405020304" pitchFamily="18" charset="0"/>
                <a:cs typeface="Times New Roman" panose="02020603050405020304" pitchFamily="18" charset="0"/>
              </a:rPr>
              <a:t>üssel</a:t>
            </a:r>
            <a:r>
              <a:rPr lang="tr-TR" sz="2000" dirty="0" smtClean="0">
                <a:latin typeface="Times New Roman" panose="02020603050405020304" pitchFamily="18" charset="0"/>
                <a:cs typeface="Times New Roman" panose="02020603050405020304" pitchFamily="18" charset="0"/>
              </a:rPr>
              <a:t> işaret gösterimi:</a:t>
            </a:r>
            <a:endParaRPr lang="tr-TR" sz="2000" dirty="0"/>
          </a:p>
        </p:txBody>
      </p:sp>
      <p:sp>
        <p:nvSpPr>
          <p:cNvPr id="6" name="Rectangle 5"/>
          <p:cNvSpPr/>
          <p:nvPr/>
        </p:nvSpPr>
        <p:spPr>
          <a:xfrm>
            <a:off x="458514" y="3404258"/>
            <a:ext cx="1771639" cy="400110"/>
          </a:xfrm>
          <a:prstGeom prst="rect">
            <a:avLst/>
          </a:prstGeom>
        </p:spPr>
        <p:txBody>
          <a:bodyPr wrap="none">
            <a:spAutoFit/>
          </a:bodyPr>
          <a:lstStyle/>
          <a:p>
            <a:r>
              <a:rPr lang="tr-TR" dirty="0" err="1" smtClean="0">
                <a:latin typeface="Times New Roman" panose="02020603050405020304" pitchFamily="18" charset="0"/>
                <a:cs typeface="Times New Roman" panose="02020603050405020304" pitchFamily="18" charset="0"/>
              </a:rPr>
              <a:t>Euler</a:t>
            </a:r>
            <a:r>
              <a:rPr lang="tr-TR" dirty="0" smtClean="0">
                <a:latin typeface="Times New Roman" panose="02020603050405020304" pitchFamily="18" charset="0"/>
                <a:cs typeface="Times New Roman" panose="02020603050405020304" pitchFamily="18" charset="0"/>
              </a:rPr>
              <a:t> </a:t>
            </a:r>
            <a:r>
              <a:rPr lang="tr-TR" sz="2000" dirty="0" smtClean="0">
                <a:latin typeface="Times New Roman" panose="02020603050405020304" pitchFamily="18" charset="0"/>
                <a:cs typeface="Times New Roman" panose="02020603050405020304" pitchFamily="18" charset="0"/>
              </a:rPr>
              <a:t>gösterimi</a:t>
            </a:r>
            <a:r>
              <a:rPr lang="tr-TR" dirty="0" smtClean="0">
                <a:latin typeface="Times New Roman" panose="02020603050405020304" pitchFamily="18" charset="0"/>
                <a:cs typeface="Times New Roman" panose="02020603050405020304" pitchFamily="18" charset="0"/>
              </a:rPr>
              <a:t>:</a:t>
            </a:r>
            <a:endParaRPr lang="tr-TR" dirty="0"/>
          </a:p>
        </p:txBody>
      </p:sp>
      <p:sp>
        <p:nvSpPr>
          <p:cNvPr id="7" name="Rectangle 6"/>
          <p:cNvSpPr/>
          <p:nvPr/>
        </p:nvSpPr>
        <p:spPr>
          <a:xfrm>
            <a:off x="1981367" y="5573864"/>
            <a:ext cx="1774845" cy="369332"/>
          </a:xfrm>
          <a:prstGeom prst="rect">
            <a:avLst/>
          </a:prstGeom>
        </p:spPr>
        <p:txBody>
          <a:bodyPr wrap="none">
            <a:spAutoFit/>
          </a:bodyPr>
          <a:lstStyle/>
          <a:p>
            <a:r>
              <a:rPr lang="tr-TR" dirty="0" smtClean="0">
                <a:latin typeface="Times New Roman" panose="02020603050405020304" pitchFamily="18" charset="0"/>
                <a:cs typeface="Times New Roman" panose="02020603050405020304" pitchFamily="18" charset="0"/>
              </a:rPr>
              <a:t>Negatif frekans ?</a:t>
            </a:r>
            <a:endParaRPr lang="tr-TR" dirty="0"/>
          </a:p>
        </p:txBody>
      </p:sp>
      <p:cxnSp>
        <p:nvCxnSpPr>
          <p:cNvPr id="9" name="Straight Arrow Connector 8"/>
          <p:cNvCxnSpPr/>
          <p:nvPr/>
        </p:nvCxnSpPr>
        <p:spPr>
          <a:xfrm flipH="1">
            <a:off x="3756212" y="4501362"/>
            <a:ext cx="1024565" cy="920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9"/>
          <a:stretch>
            <a:fillRect/>
          </a:stretch>
        </p:blipFill>
        <p:spPr>
          <a:xfrm>
            <a:off x="7918727" y="2062260"/>
            <a:ext cx="2695485" cy="2321661"/>
          </a:xfrm>
          <a:prstGeom prst="rect">
            <a:avLst/>
          </a:prstGeom>
        </p:spPr>
      </p:pic>
      <p:sp>
        <p:nvSpPr>
          <p:cNvPr id="16" name="Rectangle 15"/>
          <p:cNvSpPr/>
          <p:nvPr/>
        </p:nvSpPr>
        <p:spPr>
          <a:xfrm>
            <a:off x="7543080" y="4356481"/>
            <a:ext cx="3446777" cy="338554"/>
          </a:xfrm>
          <a:prstGeom prst="rect">
            <a:avLst/>
          </a:prstGeom>
        </p:spPr>
        <p:txBody>
          <a:bodyPr wrap="none">
            <a:spAutoFit/>
          </a:bodyPr>
          <a:lstStyle/>
          <a:p>
            <a:r>
              <a:rPr lang="tr-TR" sz="1600" dirty="0" smtClean="0">
                <a:solidFill>
                  <a:schemeClr val="bg1"/>
                </a:solidFill>
                <a:latin typeface="Times New Roman" panose="02020603050405020304" pitchFamily="18" charset="0"/>
                <a:cs typeface="Times New Roman" panose="02020603050405020304" pitchFamily="18" charset="0"/>
              </a:rPr>
              <a:t>Kosinüs fonksiyonunun </a:t>
            </a:r>
            <a:r>
              <a:rPr lang="tr-TR" sz="1600" dirty="0" err="1" smtClean="0">
                <a:solidFill>
                  <a:schemeClr val="bg1"/>
                </a:solidFill>
                <a:latin typeface="Times New Roman" panose="02020603050405020304" pitchFamily="18" charset="0"/>
                <a:cs typeface="Times New Roman" panose="02020603050405020304" pitchFamily="18" charset="0"/>
              </a:rPr>
              <a:t>fazör</a:t>
            </a:r>
            <a:r>
              <a:rPr lang="tr-TR" sz="1600" dirty="0" smtClean="0">
                <a:solidFill>
                  <a:schemeClr val="bg1"/>
                </a:solidFill>
                <a:latin typeface="Times New Roman" panose="02020603050405020304" pitchFamily="18" charset="0"/>
                <a:cs typeface="Times New Roman" panose="02020603050405020304" pitchFamily="18" charset="0"/>
              </a:rPr>
              <a:t> gösterimi</a:t>
            </a:r>
            <a:endParaRPr lang="tr-TR" sz="1600" dirty="0">
              <a:solidFill>
                <a:schemeClr val="bg1"/>
              </a:solidFill>
            </a:endParaRPr>
          </a:p>
        </p:txBody>
      </p:sp>
      <p:sp>
        <p:nvSpPr>
          <p:cNvPr id="17" name="Rectangle 16"/>
          <p:cNvSpPr/>
          <p:nvPr/>
        </p:nvSpPr>
        <p:spPr>
          <a:xfrm>
            <a:off x="7206607" y="4695035"/>
            <a:ext cx="4628062" cy="2062103"/>
          </a:xfrm>
          <a:prstGeom prst="rect">
            <a:avLst/>
          </a:prstGeom>
        </p:spPr>
        <p:txBody>
          <a:bodyPr wrap="none">
            <a:spAutoFit/>
          </a:bodyPr>
          <a:lstStyle/>
          <a:p>
            <a:pPr algn="just"/>
            <a:r>
              <a:rPr lang="tr-TR" sz="1600" dirty="0" smtClean="0">
                <a:solidFill>
                  <a:schemeClr val="bg1"/>
                </a:solidFill>
                <a:latin typeface="Times New Roman" panose="02020603050405020304" pitchFamily="18" charset="0"/>
                <a:cs typeface="Times New Roman" panose="02020603050405020304" pitchFamily="18" charset="0"/>
              </a:rPr>
              <a:t>*</a:t>
            </a:r>
            <a:r>
              <a:rPr lang="tr-TR" sz="1600" dirty="0" err="1" smtClean="0">
                <a:latin typeface="Times New Roman" panose="02020603050405020304" pitchFamily="18" charset="0"/>
                <a:cs typeface="Times New Roman" panose="02020603050405020304" pitchFamily="18" charset="0"/>
              </a:rPr>
              <a:t>Fazörler</a:t>
            </a:r>
            <a:r>
              <a:rPr lang="tr-TR" sz="1600" dirty="0" smtClean="0">
                <a:latin typeface="Times New Roman" panose="02020603050405020304" pitchFamily="18" charset="0"/>
                <a:cs typeface="Times New Roman" panose="02020603050405020304" pitchFamily="18" charset="0"/>
              </a:rPr>
              <a:t>, zamana göre ters yönlerde </a:t>
            </a:r>
            <a:r>
              <a:rPr lang="tr-TR" sz="1600" dirty="0" err="1" smtClean="0">
                <a:latin typeface="Times New Roman" panose="02020603050405020304" pitchFamily="18" charset="0"/>
                <a:cs typeface="Times New Roman" panose="02020603050405020304" pitchFamily="18" charset="0"/>
              </a:rPr>
              <a:t>uniform</a:t>
            </a:r>
            <a:r>
              <a:rPr lang="tr-TR" sz="1600" dirty="0" smtClean="0">
                <a:latin typeface="Times New Roman" panose="02020603050405020304" pitchFamily="18" charset="0"/>
                <a:cs typeface="Times New Roman" panose="02020603050405020304" pitchFamily="18" charset="0"/>
              </a:rPr>
              <a:t> bir</a:t>
            </a:r>
          </a:p>
          <a:p>
            <a:pPr algn="just"/>
            <a:r>
              <a:rPr lang="tr-TR" sz="1600" dirty="0" smtClean="0">
                <a:latin typeface="Times New Roman" panose="02020603050405020304" pitchFamily="18" charset="0"/>
                <a:cs typeface="Times New Roman" panose="02020603050405020304" pitchFamily="18" charset="0"/>
              </a:rPr>
              <a:t>biçimde </a:t>
            </a:r>
            <a:r>
              <a:rPr lang="tr-TR" sz="1600" dirty="0" err="1" smtClean="0">
                <a:latin typeface="Times New Roman" panose="02020603050405020304" pitchFamily="18" charset="0"/>
                <a:cs typeface="Times New Roman" panose="02020603050405020304" pitchFamily="18" charset="0"/>
              </a:rPr>
              <a:t>açısal</a:t>
            </a:r>
            <a:r>
              <a:rPr lang="tr-TR" sz="1600" dirty="0" smtClean="0">
                <a:latin typeface="Times New Roman" panose="02020603050405020304" pitchFamily="18" charset="0"/>
                <a:cs typeface="Times New Roman" panose="02020603050405020304" pitchFamily="18" charset="0"/>
              </a:rPr>
              <a:t> hareketine (</a:t>
            </a:r>
            <a:r>
              <a:rPr lang="tr-TR" sz="1600" dirty="0" err="1" smtClean="0">
                <a:latin typeface="Times New Roman" panose="02020603050405020304" pitchFamily="18" charset="0"/>
                <a:cs typeface="Times New Roman" panose="02020603050405020304" pitchFamily="18" charset="0"/>
              </a:rPr>
              <a:t>rad</a:t>
            </a:r>
            <a:r>
              <a:rPr lang="tr-TR" sz="1600" dirty="0" smtClean="0">
                <a:latin typeface="Times New Roman" panose="02020603050405020304" pitchFamily="18" charset="0"/>
                <a:cs typeface="Times New Roman" panose="02020603050405020304" pitchFamily="18" charset="0"/>
              </a:rPr>
              <a:t> /saniye) devam ederler.</a:t>
            </a:r>
          </a:p>
          <a:p>
            <a:pPr algn="just"/>
            <a:endParaRPr lang="tr-TR" sz="1600" dirty="0" smtClean="0">
              <a:latin typeface="Times New Roman" panose="02020603050405020304" pitchFamily="18" charset="0"/>
              <a:cs typeface="Times New Roman" panose="02020603050405020304" pitchFamily="18" charset="0"/>
            </a:endParaRPr>
          </a:p>
          <a:p>
            <a:pPr algn="just"/>
            <a:r>
              <a:rPr lang="tr-TR" sz="1600" dirty="0" smtClean="0">
                <a:solidFill>
                  <a:schemeClr val="bg1"/>
                </a:solidFill>
                <a:latin typeface="Times New Roman" panose="02020603050405020304" pitchFamily="18" charset="0"/>
                <a:cs typeface="Times New Roman" panose="02020603050405020304" pitchFamily="18" charset="0"/>
              </a:rPr>
              <a:t>**</a:t>
            </a:r>
            <a:r>
              <a:rPr lang="tr-TR" sz="1600" dirty="0" smtClean="0">
                <a:latin typeface="Times New Roman" panose="02020603050405020304" pitchFamily="18" charset="0"/>
                <a:cs typeface="Times New Roman" panose="02020603050405020304" pitchFamily="18" charset="0"/>
              </a:rPr>
              <a:t>Pozitif frekans; saat yönünün tersine </a:t>
            </a:r>
            <a:r>
              <a:rPr lang="tr-TR" sz="1600" dirty="0" err="1" smtClean="0">
                <a:latin typeface="Times New Roman" panose="02020603050405020304" pitchFamily="18" charset="0"/>
                <a:cs typeface="Times New Roman" panose="02020603050405020304" pitchFamily="18" charset="0"/>
              </a:rPr>
              <a:t>açısal</a:t>
            </a:r>
            <a:r>
              <a:rPr lang="tr-TR" sz="1600" dirty="0" smtClean="0">
                <a:latin typeface="Times New Roman" panose="02020603050405020304" pitchFamily="18" charset="0"/>
                <a:cs typeface="Times New Roman" panose="02020603050405020304" pitchFamily="18" charset="0"/>
              </a:rPr>
              <a:t> </a:t>
            </a:r>
          </a:p>
          <a:p>
            <a:pPr algn="just"/>
            <a:r>
              <a:rPr lang="tr-TR" sz="1600" dirty="0" smtClean="0">
                <a:latin typeface="Times New Roman" panose="02020603050405020304" pitchFamily="18" charset="0"/>
                <a:cs typeface="Times New Roman" panose="02020603050405020304" pitchFamily="18" charset="0"/>
              </a:rPr>
              <a:t>hareketine devam eder.</a:t>
            </a:r>
          </a:p>
          <a:p>
            <a:pPr algn="just"/>
            <a:endParaRPr lang="tr-TR" sz="1600" dirty="0" smtClean="0">
              <a:latin typeface="Times New Roman" panose="02020603050405020304" pitchFamily="18" charset="0"/>
              <a:cs typeface="Times New Roman" panose="02020603050405020304" pitchFamily="18" charset="0"/>
            </a:endParaRPr>
          </a:p>
          <a:p>
            <a:pPr algn="just"/>
            <a:r>
              <a:rPr lang="tr-TR" sz="1600" dirty="0" smtClean="0">
                <a:solidFill>
                  <a:schemeClr val="bg1"/>
                </a:solidFill>
                <a:latin typeface="Times New Roman" panose="02020603050405020304" pitchFamily="18" charset="0"/>
                <a:cs typeface="Times New Roman" panose="02020603050405020304" pitchFamily="18" charset="0"/>
              </a:rPr>
              <a:t>***</a:t>
            </a:r>
            <a:r>
              <a:rPr lang="tr-TR" sz="1600" dirty="0" smtClean="0">
                <a:latin typeface="Times New Roman" panose="02020603050405020304" pitchFamily="18" charset="0"/>
                <a:cs typeface="Times New Roman" panose="02020603050405020304" pitchFamily="18" charset="0"/>
              </a:rPr>
              <a:t>Negatif frekans; saat yönünde </a:t>
            </a:r>
            <a:r>
              <a:rPr lang="tr-TR" sz="1600" dirty="0" err="1" smtClean="0">
                <a:latin typeface="Times New Roman" panose="02020603050405020304" pitchFamily="18" charset="0"/>
                <a:cs typeface="Times New Roman" panose="02020603050405020304" pitchFamily="18" charset="0"/>
              </a:rPr>
              <a:t>açısal</a:t>
            </a:r>
            <a:r>
              <a:rPr lang="tr-TR" sz="1600" dirty="0" smtClean="0">
                <a:latin typeface="Times New Roman" panose="02020603050405020304" pitchFamily="18" charset="0"/>
                <a:cs typeface="Times New Roman" panose="02020603050405020304" pitchFamily="18" charset="0"/>
              </a:rPr>
              <a:t> hareketine</a:t>
            </a:r>
          </a:p>
          <a:p>
            <a:pPr algn="just"/>
            <a:r>
              <a:rPr lang="tr-TR" sz="1600" dirty="0" smtClean="0">
                <a:latin typeface="Times New Roman" panose="02020603050405020304" pitchFamily="18" charset="0"/>
                <a:cs typeface="Times New Roman" panose="02020603050405020304" pitchFamily="18" charset="0"/>
              </a:rPr>
              <a:t>Devam eder.</a:t>
            </a:r>
            <a:endParaRPr lang="tr-TR" sz="1600" dirty="0"/>
          </a:p>
        </p:txBody>
      </p:sp>
    </p:spTree>
    <p:extLst>
      <p:ext uri="{BB962C8B-B14F-4D97-AF65-F5344CB8AC3E}">
        <p14:creationId xmlns:p14="http://schemas.microsoft.com/office/powerpoint/2010/main" val="4112693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ANAlog</a:t>
            </a:r>
            <a:r>
              <a:rPr lang="tr-TR" sz="3600" dirty="0" smtClean="0"/>
              <a:t> ve sayısal sinyaller</a:t>
            </a:r>
            <a:endParaRPr lang="tr-TR" sz="3600" dirty="0"/>
          </a:p>
        </p:txBody>
      </p:sp>
      <p:sp>
        <p:nvSpPr>
          <p:cNvPr id="3" name="Content Placeholder 2"/>
          <p:cNvSpPr>
            <a:spLocks noGrp="1"/>
          </p:cNvSpPr>
          <p:nvPr>
            <p:ph idx="1"/>
          </p:nvPr>
        </p:nvSpPr>
        <p:spPr>
          <a:xfrm>
            <a:off x="224118" y="1939961"/>
            <a:ext cx="5585011" cy="2981663"/>
          </a:xfrm>
        </p:spPr>
        <p:txBody>
          <a:bodyPr>
            <a:normAutofit/>
          </a:bodyPr>
          <a:lstStyle/>
          <a:p>
            <a:pPr algn="just"/>
            <a:r>
              <a:rPr lang="tr-TR" sz="2000" dirty="0" smtClean="0">
                <a:solidFill>
                  <a:schemeClr val="bg1"/>
                </a:solidFill>
                <a:latin typeface="Times New Roman" panose="02020603050405020304" pitchFamily="18" charset="0"/>
                <a:cs typeface="Times New Roman" panose="02020603050405020304" pitchFamily="18" charset="0"/>
              </a:rPr>
              <a:t>Zaman ve genlik eksenlerinde sürekli olan sinyaller </a:t>
            </a:r>
            <a:r>
              <a:rPr lang="tr-TR" sz="2000" dirty="0" smtClean="0">
                <a:latin typeface="Times New Roman" panose="02020603050405020304" pitchFamily="18" charset="0"/>
                <a:cs typeface="Times New Roman" panose="02020603050405020304" pitchFamily="18" charset="0"/>
              </a:rPr>
              <a:t>analog sinyallerdir.</a:t>
            </a:r>
          </a:p>
          <a:p>
            <a:endParaRPr lang="tr-TR" sz="2400" dirty="0">
              <a:solidFill>
                <a:srgbClr val="FF0000"/>
              </a:solidFill>
              <a:latin typeface="Times New Roman" panose="02020603050405020304" pitchFamily="18" charset="0"/>
              <a:cs typeface="Times New Roman" panose="02020603050405020304" pitchFamily="18" charset="0"/>
            </a:endParaRPr>
          </a:p>
          <a:p>
            <a:endParaRPr lang="tr-TR" sz="2400" dirty="0" smtClean="0">
              <a:solidFill>
                <a:srgbClr val="FF0000"/>
              </a:solidFill>
              <a:latin typeface="Times New Roman" panose="02020603050405020304" pitchFamily="18" charset="0"/>
              <a:cs typeface="Times New Roman" panose="02020603050405020304" pitchFamily="18" charset="0"/>
            </a:endParaRPr>
          </a:p>
          <a:p>
            <a:endParaRPr lang="tr-TR" sz="2400" dirty="0">
              <a:solidFill>
                <a:srgbClr val="FF0000"/>
              </a:solidFill>
              <a:latin typeface="Times New Roman" panose="02020603050405020304" pitchFamily="18" charset="0"/>
              <a:cs typeface="Times New Roman" panose="02020603050405020304" pitchFamily="18" charset="0"/>
            </a:endParaRPr>
          </a:p>
          <a:p>
            <a:endParaRPr lang="tr-TR" sz="2400" dirty="0" smtClean="0">
              <a:solidFill>
                <a:srgbClr val="FF0000"/>
              </a:solidFill>
              <a:latin typeface="Times New Roman" panose="02020603050405020304" pitchFamily="18" charset="0"/>
              <a:cs typeface="Times New Roman" panose="02020603050405020304" pitchFamily="18" charset="0"/>
            </a:endParaRPr>
          </a:p>
          <a:p>
            <a:endParaRPr lang="tr-TR" sz="2400"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206575" y="2929550"/>
            <a:ext cx="3104634" cy="1842557"/>
          </a:xfrm>
          <a:prstGeom prst="rect">
            <a:avLst/>
          </a:prstGeom>
        </p:spPr>
      </p:pic>
      <p:pic>
        <p:nvPicPr>
          <p:cNvPr id="11" name="Picture 10"/>
          <p:cNvPicPr>
            <a:picLocks noChangeAspect="1"/>
          </p:cNvPicPr>
          <p:nvPr/>
        </p:nvPicPr>
        <p:blipFill>
          <a:blip r:embed="rId3"/>
          <a:stretch>
            <a:fillRect/>
          </a:stretch>
        </p:blipFill>
        <p:spPr>
          <a:xfrm>
            <a:off x="7379517" y="2934086"/>
            <a:ext cx="3104634" cy="1838021"/>
          </a:xfrm>
          <a:prstGeom prst="rect">
            <a:avLst/>
          </a:prstGeom>
        </p:spPr>
      </p:pic>
      <p:sp>
        <p:nvSpPr>
          <p:cNvPr id="13" name="Content Placeholder 2"/>
          <p:cNvSpPr txBox="1">
            <a:spLocks/>
          </p:cNvSpPr>
          <p:nvPr/>
        </p:nvSpPr>
        <p:spPr>
          <a:xfrm>
            <a:off x="5809129" y="1939961"/>
            <a:ext cx="6042211" cy="28292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tr-TR" sz="2000" dirty="0" smtClean="0">
                <a:solidFill>
                  <a:schemeClr val="bg1"/>
                </a:solidFill>
                <a:latin typeface="Times New Roman" panose="02020603050405020304" pitchFamily="18" charset="0"/>
                <a:cs typeface="Times New Roman" panose="02020603050405020304" pitchFamily="18" charset="0"/>
              </a:rPr>
              <a:t>Zaman </a:t>
            </a:r>
            <a:r>
              <a:rPr lang="tr-TR" sz="2000" dirty="0">
                <a:solidFill>
                  <a:schemeClr val="bg1"/>
                </a:solidFill>
                <a:latin typeface="Times New Roman" panose="02020603050405020304" pitchFamily="18" charset="0"/>
                <a:cs typeface="Times New Roman" panose="02020603050405020304" pitchFamily="18" charset="0"/>
              </a:rPr>
              <a:t>ve genlik eksenlerinde ayrık olan sinyaller </a:t>
            </a:r>
            <a:r>
              <a:rPr lang="tr-TR" sz="2000" dirty="0">
                <a:latin typeface="Times New Roman" panose="02020603050405020304" pitchFamily="18" charset="0"/>
                <a:cs typeface="Times New Roman" panose="02020603050405020304" pitchFamily="18" charset="0"/>
              </a:rPr>
              <a:t>sayısal (dijital) sinyallerdir. </a:t>
            </a:r>
          </a:p>
          <a:p>
            <a:endParaRPr lang="tr-TR" sz="2000" dirty="0" smtClean="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84540" y="5395864"/>
            <a:ext cx="10502459" cy="1015663"/>
          </a:xfrm>
          <a:prstGeom prst="rect">
            <a:avLst/>
          </a:prstGeom>
        </p:spPr>
        <p:txBody>
          <a:bodyPr wrap="square">
            <a:spAutoFit/>
          </a:bodyPr>
          <a:lstStyle/>
          <a:p>
            <a:pPr algn="just"/>
            <a:r>
              <a:rPr lang="tr-TR" sz="2000" dirty="0" smtClean="0">
                <a:latin typeface="Times New Roman" panose="02020603050405020304" pitchFamily="18" charset="0"/>
                <a:cs typeface="Times New Roman" panose="02020603050405020304" pitchFamily="18" charset="0"/>
              </a:rPr>
              <a:t>Not: </a:t>
            </a:r>
            <a:r>
              <a:rPr lang="tr-TR" sz="2000" dirty="0" smtClean="0">
                <a:solidFill>
                  <a:schemeClr val="bg1"/>
                </a:solidFill>
                <a:latin typeface="Times New Roman" panose="02020603050405020304" pitchFamily="18" charset="0"/>
                <a:cs typeface="Times New Roman" panose="02020603050405020304" pitchFamily="18" charset="0"/>
              </a:rPr>
              <a:t>Zaman ekseni (yatay eksen) sürekli ise, sinyal sürekli zaman sinyalidir. Zaman ekseni ayrık ise, sinyal ayrık zaman sinyalidir. Sürekli zaman sinyalleri, zamanın her anında tanımlıdır. Ayrık zaman sinyalleri ise zamanın ayrık anlarında tanımlıdır.</a:t>
            </a:r>
          </a:p>
        </p:txBody>
      </p:sp>
      <p:cxnSp>
        <p:nvCxnSpPr>
          <p:cNvPr id="5" name="Straight Connector 4"/>
          <p:cNvCxnSpPr>
            <a:stCxn id="14" idx="0"/>
          </p:cNvCxnSpPr>
          <p:nvPr/>
        </p:nvCxnSpPr>
        <p:spPr>
          <a:xfrm flipV="1">
            <a:off x="5735770" y="1939962"/>
            <a:ext cx="64394" cy="34559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735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err="1" smtClean="0"/>
              <a:t>ANAlog</a:t>
            </a:r>
            <a:r>
              <a:rPr lang="tr-TR" sz="3600" dirty="0" smtClean="0"/>
              <a:t> ve sayısal sinyaller</a:t>
            </a:r>
            <a:endParaRPr lang="tr-TR" sz="3600" dirty="0"/>
          </a:p>
        </p:txBody>
      </p:sp>
      <p:sp>
        <p:nvSpPr>
          <p:cNvPr id="3" name="Content Placeholder 2"/>
          <p:cNvSpPr>
            <a:spLocks noGrp="1"/>
          </p:cNvSpPr>
          <p:nvPr>
            <p:ph idx="1"/>
          </p:nvPr>
        </p:nvSpPr>
        <p:spPr>
          <a:xfrm>
            <a:off x="224118" y="1939961"/>
            <a:ext cx="5585011" cy="2981663"/>
          </a:xfrm>
        </p:spPr>
        <p:txBody>
          <a:bodyPr>
            <a:normAutofit/>
          </a:bodyPr>
          <a:lstStyle/>
          <a:p>
            <a:pPr algn="just"/>
            <a:r>
              <a:rPr lang="tr-TR" sz="2000" dirty="0" smtClean="0">
                <a:solidFill>
                  <a:schemeClr val="bg1"/>
                </a:solidFill>
                <a:latin typeface="Times New Roman" panose="02020603050405020304" pitchFamily="18" charset="0"/>
                <a:cs typeface="Times New Roman" panose="02020603050405020304" pitchFamily="18" charset="0"/>
              </a:rPr>
              <a:t>Ayrık zamanlı sinyalin genlik değerleri sınırlı değilse, sinyal </a:t>
            </a:r>
            <a:r>
              <a:rPr lang="tr-TR" sz="2000" dirty="0" smtClean="0">
                <a:latin typeface="Times New Roman" panose="02020603050405020304" pitchFamily="18" charset="0"/>
                <a:cs typeface="Times New Roman" panose="02020603050405020304" pitchFamily="18" charset="0"/>
              </a:rPr>
              <a:t>örneklenmiş veri sinyalidir (</a:t>
            </a:r>
            <a:r>
              <a:rPr lang="tr-TR" sz="2000" dirty="0" err="1" smtClean="0">
                <a:latin typeface="Times New Roman" panose="02020603050405020304" pitchFamily="18" charset="0"/>
                <a:cs typeface="Times New Roman" panose="02020603050405020304" pitchFamily="18" charset="0"/>
              </a:rPr>
              <a:t>sampled</a:t>
            </a:r>
            <a:r>
              <a:rPr lang="tr-TR" sz="2000" dirty="0" smtClean="0">
                <a:latin typeface="Times New Roman" panose="02020603050405020304" pitchFamily="18" charset="0"/>
                <a:cs typeface="Times New Roman" panose="02020603050405020304" pitchFamily="18" charset="0"/>
              </a:rPr>
              <a:t>-data </a:t>
            </a:r>
            <a:r>
              <a:rPr lang="tr-TR" sz="2000" dirty="0" err="1" smtClean="0">
                <a:latin typeface="Times New Roman" panose="02020603050405020304" pitchFamily="18" charset="0"/>
                <a:cs typeface="Times New Roman" panose="02020603050405020304" pitchFamily="18" charset="0"/>
              </a:rPr>
              <a:t>signal</a:t>
            </a:r>
            <a:r>
              <a:rPr lang="tr-TR" sz="2000" dirty="0" smtClean="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endParaRPr lang="tr-TR" sz="2000" dirty="0" smtClean="0">
              <a:solidFill>
                <a:srgbClr val="FF0000"/>
              </a:solidFill>
              <a:latin typeface="Times New Roman" panose="02020603050405020304" pitchFamily="18" charset="0"/>
              <a:cs typeface="Times New Roman" panose="02020603050405020304" pitchFamily="18" charset="0"/>
            </a:endParaRPr>
          </a:p>
          <a:p>
            <a:endParaRPr lang="tr-TR" sz="2000" dirty="0">
              <a:solidFill>
                <a:srgbClr val="FF0000"/>
              </a:solidFill>
              <a:latin typeface="Times New Roman" panose="02020603050405020304" pitchFamily="18" charset="0"/>
              <a:cs typeface="Times New Roman" panose="02020603050405020304" pitchFamily="18" charset="0"/>
            </a:endParaRPr>
          </a:p>
          <a:p>
            <a:endParaRPr lang="tr-TR" sz="2000" dirty="0" smtClean="0">
              <a:solidFill>
                <a:srgbClr val="FF0000"/>
              </a:solidFill>
              <a:latin typeface="Times New Roman" panose="02020603050405020304" pitchFamily="18" charset="0"/>
              <a:cs typeface="Times New Roman" panose="02020603050405020304" pitchFamily="18" charset="0"/>
            </a:endParaRPr>
          </a:p>
          <a:p>
            <a:endParaRPr lang="tr-TR" sz="2000" dirty="0">
              <a:solidFill>
                <a:srgbClr val="FF0000"/>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5809129" y="1939961"/>
            <a:ext cx="6042211" cy="28292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algn="just"/>
            <a:r>
              <a:rPr lang="tr-TR" sz="2000" dirty="0" smtClean="0">
                <a:solidFill>
                  <a:schemeClr val="bg1"/>
                </a:solidFill>
                <a:latin typeface="Times New Roman" panose="02020603050405020304" pitchFamily="18" charset="0"/>
                <a:cs typeface="Times New Roman" panose="02020603050405020304" pitchFamily="18" charset="0"/>
              </a:rPr>
              <a:t>Sürekli zaman sinyalin genlik değerleri sınırlı ise, sinyal </a:t>
            </a:r>
            <a:r>
              <a:rPr lang="tr-TR" sz="2000" dirty="0" err="1" smtClean="0">
                <a:latin typeface="Times New Roman" panose="02020603050405020304" pitchFamily="18" charset="0"/>
                <a:cs typeface="Times New Roman" panose="02020603050405020304" pitchFamily="18" charset="0"/>
              </a:rPr>
              <a:t>nicemlenmiş</a:t>
            </a:r>
            <a:r>
              <a:rPr lang="tr-TR" sz="2000" dirty="0" smtClean="0">
                <a:latin typeface="Times New Roman" panose="02020603050405020304" pitchFamily="18" charset="0"/>
                <a:cs typeface="Times New Roman" panose="02020603050405020304" pitchFamily="18" charset="0"/>
              </a:rPr>
              <a:t> yük vagonu sinyalidir (</a:t>
            </a:r>
            <a:r>
              <a:rPr lang="tr-TR" sz="2000" dirty="0" err="1" smtClean="0">
                <a:latin typeface="Times New Roman" panose="02020603050405020304" pitchFamily="18" charset="0"/>
                <a:cs typeface="Times New Roman" panose="02020603050405020304" pitchFamily="18" charset="0"/>
              </a:rPr>
              <a:t>quantized</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boxcar</a:t>
            </a:r>
            <a:r>
              <a:rPr lang="tr-TR" sz="2000" dirty="0" smtClean="0">
                <a:latin typeface="Times New Roman" panose="02020603050405020304" pitchFamily="18" charset="0"/>
                <a:cs typeface="Times New Roman" panose="02020603050405020304" pitchFamily="18" charset="0"/>
              </a:rPr>
              <a:t> </a:t>
            </a:r>
            <a:r>
              <a:rPr lang="tr-TR" sz="2000" dirty="0" err="1" smtClean="0">
                <a:latin typeface="Times New Roman" panose="02020603050405020304" pitchFamily="18" charset="0"/>
                <a:cs typeface="Times New Roman" panose="02020603050405020304" pitchFamily="18" charset="0"/>
              </a:rPr>
              <a:t>signal</a:t>
            </a:r>
            <a:r>
              <a:rPr lang="tr-TR" sz="2000" dirty="0" smtClean="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endParaRPr lang="tr-TR" sz="2000" dirty="0" smtClean="0">
              <a:solidFill>
                <a:srgbClr val="FF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84540" y="5395864"/>
            <a:ext cx="10502459" cy="1015663"/>
          </a:xfrm>
          <a:prstGeom prst="rect">
            <a:avLst/>
          </a:prstGeom>
        </p:spPr>
        <p:txBody>
          <a:bodyPr wrap="square">
            <a:spAutoFit/>
          </a:bodyPr>
          <a:lstStyle/>
          <a:p>
            <a:pPr algn="just"/>
            <a:r>
              <a:rPr lang="tr-TR" sz="2000" dirty="0" smtClean="0">
                <a:latin typeface="Times New Roman" panose="02020603050405020304" pitchFamily="18" charset="0"/>
                <a:cs typeface="Times New Roman" panose="02020603050405020304" pitchFamily="18" charset="0"/>
              </a:rPr>
              <a:t>Not: </a:t>
            </a:r>
            <a:r>
              <a:rPr lang="tr-TR" sz="2000" dirty="0" smtClean="0">
                <a:solidFill>
                  <a:schemeClr val="bg1"/>
                </a:solidFill>
                <a:latin typeface="Times New Roman" panose="02020603050405020304" pitchFamily="18" charset="0"/>
                <a:cs typeface="Times New Roman" panose="02020603050405020304" pitchFamily="18" charset="0"/>
              </a:rPr>
              <a:t>Ayrık zamanlı sinyal analog sinyalin </a:t>
            </a:r>
            <a:r>
              <a:rPr lang="tr-TR" sz="2000" dirty="0" smtClean="0">
                <a:latin typeface="Times New Roman" panose="02020603050405020304" pitchFamily="18" charset="0"/>
                <a:cs typeface="Times New Roman" panose="02020603050405020304" pitchFamily="18" charset="0"/>
              </a:rPr>
              <a:t>örneklenmesi</a:t>
            </a:r>
            <a:r>
              <a:rPr lang="tr-TR" sz="2000" dirty="0" smtClean="0">
                <a:solidFill>
                  <a:schemeClr val="bg1"/>
                </a:solidFill>
                <a:latin typeface="Times New Roman" panose="02020603050405020304" pitchFamily="18" charset="0"/>
                <a:cs typeface="Times New Roman" panose="02020603050405020304" pitchFamily="18" charset="0"/>
              </a:rPr>
              <a:t> ile elde edilebileceği gibi, bir değişkenin </a:t>
            </a:r>
            <a:r>
              <a:rPr lang="tr-TR" sz="2000" dirty="0" smtClean="0">
                <a:latin typeface="Times New Roman" panose="02020603050405020304" pitchFamily="18" charset="0"/>
                <a:cs typeface="Times New Roman" panose="02020603050405020304" pitchFamily="18" charset="0"/>
              </a:rPr>
              <a:t>bir periyot</a:t>
            </a:r>
            <a:r>
              <a:rPr lang="tr-TR" sz="2000" dirty="0" smtClean="0">
                <a:solidFill>
                  <a:schemeClr val="bg1"/>
                </a:solidFill>
                <a:latin typeface="Times New Roman" panose="02020603050405020304" pitchFamily="18" charset="0"/>
                <a:cs typeface="Times New Roman" panose="02020603050405020304" pitchFamily="18" charset="0"/>
              </a:rPr>
              <a:t> zamanı üzerinden değerlendirilmesiyle de elde edilebilir. Örneğin, her saatte sokaktan geçen arabaların sayısı, borsanın günlük kapanış değeri vb.</a:t>
            </a:r>
          </a:p>
        </p:txBody>
      </p:sp>
      <p:cxnSp>
        <p:nvCxnSpPr>
          <p:cNvPr id="5" name="Straight Connector 4"/>
          <p:cNvCxnSpPr>
            <a:stCxn id="14" idx="0"/>
          </p:cNvCxnSpPr>
          <p:nvPr/>
        </p:nvCxnSpPr>
        <p:spPr>
          <a:xfrm flipV="1">
            <a:off x="5735770" y="1939962"/>
            <a:ext cx="64394" cy="34559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73021" y="3038522"/>
            <a:ext cx="3035502" cy="1835138"/>
          </a:xfrm>
          <a:prstGeom prst="rect">
            <a:avLst/>
          </a:prstGeom>
        </p:spPr>
      </p:pic>
      <p:pic>
        <p:nvPicPr>
          <p:cNvPr id="6" name="Picture 5"/>
          <p:cNvPicPr>
            <a:picLocks noChangeAspect="1"/>
          </p:cNvPicPr>
          <p:nvPr/>
        </p:nvPicPr>
        <p:blipFill>
          <a:blip r:embed="rId3"/>
          <a:stretch>
            <a:fillRect/>
          </a:stretch>
        </p:blipFill>
        <p:spPr>
          <a:xfrm>
            <a:off x="7475705" y="3033811"/>
            <a:ext cx="2979402" cy="1839849"/>
          </a:xfrm>
          <a:prstGeom prst="rect">
            <a:avLst/>
          </a:prstGeom>
        </p:spPr>
      </p:pic>
    </p:spTree>
    <p:extLst>
      <p:ext uri="{BB962C8B-B14F-4D97-AF65-F5344CB8AC3E}">
        <p14:creationId xmlns:p14="http://schemas.microsoft.com/office/powerpoint/2010/main" val="2021446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PERİYODİK VE PERİYODİK OLMAYAN SİNYALLER</a:t>
            </a:r>
            <a:endParaRPr lang="tr-TR" sz="3600" dirty="0"/>
          </a:p>
        </p:txBody>
      </p:sp>
      <p:sp>
        <p:nvSpPr>
          <p:cNvPr id="3" name="Content Placeholder 2"/>
          <p:cNvSpPr>
            <a:spLocks noGrp="1"/>
          </p:cNvSpPr>
          <p:nvPr>
            <p:ph idx="1"/>
          </p:nvPr>
        </p:nvSpPr>
        <p:spPr>
          <a:xfrm>
            <a:off x="764617" y="2952225"/>
            <a:ext cx="4840941" cy="3597282"/>
          </a:xfrm>
        </p:spPr>
        <p:txBody>
          <a:bodyPr>
            <a:noAutofit/>
          </a:bodyPr>
          <a:lstStyle/>
          <a:p>
            <a:pPr algn="just"/>
            <a:r>
              <a:rPr lang="tr-TR" sz="1800" b="1" dirty="0" smtClean="0">
                <a:solidFill>
                  <a:schemeClr val="bg1"/>
                </a:solidFill>
                <a:latin typeface="Times New Roman" panose="02020603050405020304" pitchFamily="18" charset="0"/>
                <a:cs typeface="Times New Roman" panose="02020603050405020304" pitchFamily="18" charset="0"/>
              </a:rPr>
              <a:t>Periyodik bir x(t) </a:t>
            </a:r>
            <a:r>
              <a:rPr lang="tr-TR" sz="1800" dirty="0" smtClean="0">
                <a:solidFill>
                  <a:schemeClr val="bg1"/>
                </a:solidFill>
                <a:latin typeface="Times New Roman" panose="02020603050405020304" pitchFamily="18" charset="0"/>
                <a:cs typeface="Times New Roman" panose="02020603050405020304" pitchFamily="18" charset="0"/>
              </a:rPr>
              <a:t>sinyali: </a:t>
            </a:r>
          </a:p>
          <a:p>
            <a:pPr algn="just"/>
            <a:endParaRPr lang="tr-TR" sz="1800" b="1" dirty="0" smtClean="0">
              <a:solidFill>
                <a:schemeClr val="bg1"/>
              </a:solidFill>
              <a:latin typeface="Times New Roman" panose="02020603050405020304" pitchFamily="18" charset="0"/>
              <a:cs typeface="Times New Roman" panose="02020603050405020304" pitchFamily="18" charset="0"/>
            </a:endParaRPr>
          </a:p>
          <a:p>
            <a:pPr algn="just"/>
            <a:endParaRPr lang="tr-TR" sz="1800" b="1" dirty="0">
              <a:solidFill>
                <a:schemeClr val="bg1"/>
              </a:solidFill>
              <a:latin typeface="Times New Roman" panose="02020603050405020304" pitchFamily="18" charset="0"/>
              <a:cs typeface="Times New Roman" panose="02020603050405020304" pitchFamily="18" charset="0"/>
            </a:endParaRPr>
          </a:p>
          <a:p>
            <a:pPr algn="just"/>
            <a:r>
              <a:rPr lang="tr-TR" sz="1800" dirty="0" smtClean="0">
                <a:solidFill>
                  <a:schemeClr val="bg1"/>
                </a:solidFill>
                <a:latin typeface="Times New Roman" panose="02020603050405020304" pitchFamily="18" charset="0"/>
                <a:cs typeface="Times New Roman" panose="02020603050405020304" pitchFamily="18" charset="0"/>
              </a:rPr>
              <a:t>En küçük T değeri işaretin periyoduna karşılık gelmektedir.</a:t>
            </a:r>
          </a:p>
          <a:p>
            <a:pPr algn="just"/>
            <a:r>
              <a:rPr lang="tr-TR" sz="1800" b="1" dirty="0" smtClean="0">
                <a:solidFill>
                  <a:schemeClr val="bg1"/>
                </a:solidFill>
                <a:latin typeface="Times New Roman" panose="02020603050405020304" pitchFamily="18" charset="0"/>
                <a:cs typeface="Times New Roman" panose="02020603050405020304" pitchFamily="18" charset="0"/>
              </a:rPr>
              <a:t>Not: </a:t>
            </a:r>
            <a:r>
              <a:rPr lang="tr-TR" sz="1800" dirty="0" smtClean="0">
                <a:latin typeface="Times New Roman" panose="02020603050405020304" pitchFamily="18" charset="0"/>
                <a:cs typeface="Times New Roman" panose="02020603050405020304" pitchFamily="18" charset="0"/>
              </a:rPr>
              <a:t>Periyodik bir işaretin fiziksel olarak gerçekleştirilmesi mümkün değildir.</a:t>
            </a:r>
          </a:p>
          <a:p>
            <a:pPr marL="0" indent="0" algn="just">
              <a:buNone/>
            </a:pPr>
            <a:endParaRPr lang="tr-TR" sz="18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54704509"/>
              </p:ext>
            </p:extLst>
          </p:nvPr>
        </p:nvGraphicFramePr>
        <p:xfrm>
          <a:off x="981935" y="3553607"/>
          <a:ext cx="2997200" cy="393700"/>
        </p:xfrm>
        <a:graphic>
          <a:graphicData uri="http://schemas.openxmlformats.org/presentationml/2006/ole">
            <mc:AlternateContent xmlns:mc="http://schemas.openxmlformats.org/markup-compatibility/2006">
              <mc:Choice xmlns:v="urn:schemas-microsoft-com:vml" Requires="v">
                <p:oleObj spid="_x0000_s2072" name="Equation" r:id="rId3" imgW="2997000" imgH="393480" progId="Equation.DSMT4">
                  <p:embed/>
                </p:oleObj>
              </mc:Choice>
              <mc:Fallback>
                <p:oleObj name="Equation" r:id="rId3" imgW="2997000" imgH="393480" progId="Equation.DSMT4">
                  <p:embed/>
                  <p:pic>
                    <p:nvPicPr>
                      <p:cNvPr id="0" name=""/>
                      <p:cNvPicPr/>
                      <p:nvPr/>
                    </p:nvPicPr>
                    <p:blipFill>
                      <a:blip r:embed="rId4"/>
                      <a:stretch>
                        <a:fillRect/>
                      </a:stretch>
                    </p:blipFill>
                    <p:spPr>
                      <a:xfrm>
                        <a:off x="981935" y="3553607"/>
                        <a:ext cx="2997200" cy="393700"/>
                      </a:xfrm>
                      <a:prstGeom prst="rect">
                        <a:avLst/>
                      </a:prstGeom>
                    </p:spPr>
                  </p:pic>
                </p:oleObj>
              </mc:Fallback>
            </mc:AlternateContent>
          </a:graphicData>
        </a:graphic>
      </p:graphicFrame>
      <p:pic>
        <p:nvPicPr>
          <p:cNvPr id="11" name="Picture 10"/>
          <p:cNvPicPr>
            <a:picLocks noChangeAspect="1"/>
          </p:cNvPicPr>
          <p:nvPr/>
        </p:nvPicPr>
        <p:blipFill>
          <a:blip r:embed="rId5"/>
          <a:stretch>
            <a:fillRect/>
          </a:stretch>
        </p:blipFill>
        <p:spPr>
          <a:xfrm>
            <a:off x="6073633" y="1939961"/>
            <a:ext cx="4296650" cy="4609546"/>
          </a:xfrm>
          <a:prstGeom prst="rect">
            <a:avLst/>
          </a:prstGeom>
        </p:spPr>
      </p:pic>
    </p:spTree>
    <p:extLst>
      <p:ext uri="{BB962C8B-B14F-4D97-AF65-F5344CB8AC3E}">
        <p14:creationId xmlns:p14="http://schemas.microsoft.com/office/powerpoint/2010/main" val="4209419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118" y="284176"/>
            <a:ext cx="10762881" cy="1508760"/>
          </a:xfrm>
        </p:spPr>
        <p:txBody>
          <a:bodyPr>
            <a:normAutofit/>
          </a:bodyPr>
          <a:lstStyle/>
          <a:p>
            <a:r>
              <a:rPr lang="tr-TR" sz="3600" dirty="0" smtClean="0"/>
              <a:t>PERİYODİK VE PERİYODİK OLMAYAN SİNYALLER</a:t>
            </a:r>
            <a:endParaRPr lang="tr-TR" sz="3600" dirty="0"/>
          </a:p>
        </p:txBody>
      </p:sp>
      <p:pic>
        <p:nvPicPr>
          <p:cNvPr id="18434" name="Picture 2" descr="https://cnx.org/resources/d9bce23731a0699c400699fe1fa1af07992c7ae6/sigclas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433" y="2327108"/>
            <a:ext cx="42862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854266" y="3521956"/>
            <a:ext cx="3502583" cy="1347147"/>
          </a:xfrm>
          <a:prstGeom prst="rect">
            <a:avLst/>
          </a:prstGeom>
        </p:spPr>
      </p:pic>
      <p:pic>
        <p:nvPicPr>
          <p:cNvPr id="5" name="Picture 4"/>
          <p:cNvPicPr>
            <a:picLocks noChangeAspect="1"/>
          </p:cNvPicPr>
          <p:nvPr/>
        </p:nvPicPr>
        <p:blipFill>
          <a:blip r:embed="rId4"/>
          <a:stretch>
            <a:fillRect/>
          </a:stretch>
        </p:blipFill>
        <p:spPr>
          <a:xfrm>
            <a:off x="3567066" y="5159637"/>
            <a:ext cx="4076981" cy="1393840"/>
          </a:xfrm>
          <a:prstGeom prst="rect">
            <a:avLst/>
          </a:prstGeom>
        </p:spPr>
      </p:pic>
      <p:grpSp>
        <p:nvGrpSpPr>
          <p:cNvPr id="8" name="Group 7"/>
          <p:cNvGrpSpPr/>
          <p:nvPr/>
        </p:nvGrpSpPr>
        <p:grpSpPr>
          <a:xfrm>
            <a:off x="8712239" y="2666317"/>
            <a:ext cx="2108270" cy="3374906"/>
            <a:chOff x="8712239" y="2666317"/>
            <a:chExt cx="2108270" cy="3374906"/>
          </a:xfrm>
        </p:grpSpPr>
        <p:sp>
          <p:nvSpPr>
            <p:cNvPr id="7" name="Rectangle 6"/>
            <p:cNvSpPr/>
            <p:nvPr/>
          </p:nvSpPr>
          <p:spPr>
            <a:xfrm>
              <a:off x="8712239" y="2666317"/>
              <a:ext cx="2108269" cy="369332"/>
            </a:xfrm>
            <a:prstGeom prst="rect">
              <a:avLst/>
            </a:prstGeom>
          </p:spPr>
          <p:txBody>
            <a:bodyPr wrap="none">
              <a:spAutoFit/>
            </a:bodyPr>
            <a:lstStyle/>
            <a:p>
              <a:r>
                <a:rPr lang="tr-TR" b="1" dirty="0" smtClean="0">
                  <a:solidFill>
                    <a:schemeClr val="bg1"/>
                  </a:solidFill>
                  <a:latin typeface="Times New Roman" panose="02020603050405020304" pitchFamily="18" charset="0"/>
                  <a:cs typeface="Times New Roman" panose="02020603050405020304" pitchFamily="18" charset="0"/>
                </a:rPr>
                <a:t>Periyodik olmayan </a:t>
              </a:r>
              <a:endParaRPr lang="tr-TR" dirty="0"/>
            </a:p>
          </p:txBody>
        </p:sp>
        <p:sp>
          <p:nvSpPr>
            <p:cNvPr id="12" name="Rectangle 11"/>
            <p:cNvSpPr/>
            <p:nvPr/>
          </p:nvSpPr>
          <p:spPr>
            <a:xfrm>
              <a:off x="8712240" y="4010863"/>
              <a:ext cx="2108269" cy="369332"/>
            </a:xfrm>
            <a:prstGeom prst="rect">
              <a:avLst/>
            </a:prstGeom>
          </p:spPr>
          <p:txBody>
            <a:bodyPr wrap="square">
              <a:spAutoFit/>
            </a:bodyPr>
            <a:lstStyle/>
            <a:p>
              <a:r>
                <a:rPr lang="tr-TR" b="1" dirty="0" smtClean="0">
                  <a:solidFill>
                    <a:schemeClr val="bg1"/>
                  </a:solidFill>
                  <a:latin typeface="Times New Roman" panose="02020603050405020304" pitchFamily="18" charset="0"/>
                  <a:cs typeface="Times New Roman" panose="02020603050405020304" pitchFamily="18" charset="0"/>
                </a:rPr>
                <a:t>Periyodik olmayan </a:t>
              </a:r>
              <a:endParaRPr lang="tr-TR" dirty="0"/>
            </a:p>
          </p:txBody>
        </p:sp>
        <p:sp>
          <p:nvSpPr>
            <p:cNvPr id="13" name="Rectangle 12"/>
            <p:cNvSpPr/>
            <p:nvPr/>
          </p:nvSpPr>
          <p:spPr>
            <a:xfrm>
              <a:off x="9164285" y="5671891"/>
              <a:ext cx="1204176" cy="369332"/>
            </a:xfrm>
            <a:prstGeom prst="rect">
              <a:avLst/>
            </a:prstGeom>
          </p:spPr>
          <p:txBody>
            <a:bodyPr wrap="none">
              <a:spAutoFit/>
            </a:bodyPr>
            <a:lstStyle/>
            <a:p>
              <a:r>
                <a:rPr lang="tr-TR" b="1" dirty="0">
                  <a:solidFill>
                    <a:schemeClr val="bg1"/>
                  </a:solidFill>
                  <a:latin typeface="Times New Roman" panose="02020603050405020304" pitchFamily="18" charset="0"/>
                  <a:cs typeface="Times New Roman" panose="02020603050405020304" pitchFamily="18" charset="0"/>
                </a:rPr>
                <a:t>Periyodik </a:t>
              </a:r>
              <a:endParaRPr lang="tr-TR" dirty="0"/>
            </a:p>
          </p:txBody>
        </p:sp>
      </p:grpSp>
    </p:spTree>
    <p:extLst>
      <p:ext uri="{BB962C8B-B14F-4D97-AF65-F5344CB8AC3E}">
        <p14:creationId xmlns:p14="http://schemas.microsoft.com/office/powerpoint/2010/main" val="9236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872</TotalTime>
  <Words>521</Words>
  <Application>Microsoft Office PowerPoint</Application>
  <PresentationFormat>Widescreen</PresentationFormat>
  <Paragraphs>91</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4</vt:i4>
      </vt:variant>
      <vt:variant>
        <vt:lpstr>Slide Titles</vt:lpstr>
      </vt:variant>
      <vt:variant>
        <vt:i4>22</vt:i4>
      </vt:variant>
    </vt:vector>
  </HeadingPairs>
  <TitlesOfParts>
    <vt:vector size="31" baseType="lpstr">
      <vt:lpstr>Arial</vt:lpstr>
      <vt:lpstr>Corbel</vt:lpstr>
      <vt:lpstr>Times New Roman</vt:lpstr>
      <vt:lpstr>Wingdings</vt:lpstr>
      <vt:lpstr>Banded</vt:lpstr>
      <vt:lpstr>Equation</vt:lpstr>
      <vt:lpstr>MathType 6.0 Equation</vt:lpstr>
      <vt:lpstr>MathType 5.0 Equation</vt:lpstr>
      <vt:lpstr>Microsoft Denklem 3.0</vt:lpstr>
      <vt:lpstr>SİNYAL TÜRLERİ ve  temel haberleşme matematiği</vt:lpstr>
      <vt:lpstr>Sinyal türleri ve temel haberleşme matematiği</vt:lpstr>
      <vt:lpstr>sinyaller</vt:lpstr>
      <vt:lpstr>Sinüzoidal ve üssel Sinyaller    </vt:lpstr>
      <vt:lpstr>Sinüzoidal ve üssel Sinyaller    </vt:lpstr>
      <vt:lpstr>ANAlog ve sayısal sinyaller</vt:lpstr>
      <vt:lpstr>ANAlog ve sayısal sinyaller</vt:lpstr>
      <vt:lpstr>PERİYODİK VE PERİYODİK OLMAYAN SİNYALLER</vt:lpstr>
      <vt:lpstr>PERİYODİK VE PERİYODİK OLMAYAN SİNYALLER</vt:lpstr>
      <vt:lpstr>Deterministik ve rasgele SİNYALLER</vt:lpstr>
      <vt:lpstr>Deterministik ve rasgele SİNYALLER</vt:lpstr>
      <vt:lpstr>Enerji ve güç Sinyalleri</vt:lpstr>
      <vt:lpstr>Enerji ve güç Sinyalleri</vt:lpstr>
      <vt:lpstr>Enerji ve güç Sinyalleri</vt:lpstr>
      <vt:lpstr>PARSEVAL ve güç spektral yoğunluğu</vt:lpstr>
      <vt:lpstr>PARSEVAL ve güç spektral yoğunluğu</vt:lpstr>
      <vt:lpstr>Otokorelasyon (özilinti)</vt:lpstr>
      <vt:lpstr>Otokorelasyon (özilinti)</vt:lpstr>
      <vt:lpstr>Otokorelasyon (özilinti)</vt:lpstr>
      <vt:lpstr>Olasılık / aksiyomlar</vt:lpstr>
      <vt:lpstr>Olasılık /  BEKLENDİK değer -varyans</vt:lpstr>
      <vt:lpstr>Olasılık /  PDF-CDF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asya</cp:lastModifiedBy>
  <cp:revision>43</cp:revision>
  <dcterms:created xsi:type="dcterms:W3CDTF">2016-02-19T18:16:04Z</dcterms:created>
  <dcterms:modified xsi:type="dcterms:W3CDTF">2016-02-26T19:21:44Z</dcterms:modified>
</cp:coreProperties>
</file>