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5"/>
  </p:notesMasterIdLst>
  <p:sldIdLst>
    <p:sldId id="256" r:id="rId2"/>
    <p:sldId id="323" r:id="rId3"/>
    <p:sldId id="257" r:id="rId4"/>
    <p:sldId id="258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4" autoAdjust="0"/>
    <p:restoredTop sz="94660"/>
  </p:normalViewPr>
  <p:slideViewPr>
    <p:cSldViewPr snapToGrid="0">
      <p:cViewPr>
        <p:scale>
          <a:sx n="95" d="100"/>
          <a:sy n="95" d="100"/>
        </p:scale>
        <p:origin x="6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70E59-5D5A-40B3-820D-A7EBC0F0CCF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03F7171-F866-426F-BC76-2B5B16EEAB44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smtClean="0"/>
            <a:t>Sampler (</a:t>
          </a:r>
          <a:r>
            <a:rPr lang="tr-TR" dirty="0" err="1" smtClean="0"/>
            <a:t>Örnekleyici</a:t>
          </a:r>
          <a:r>
            <a:rPr lang="tr-TR" dirty="0" smtClean="0"/>
            <a:t>)</a:t>
          </a:r>
          <a:endParaRPr lang="tr-TR" dirty="0"/>
        </a:p>
      </dgm:t>
    </dgm:pt>
    <dgm:pt modelId="{B7F172E5-5B96-4712-9632-9B7C3528CA8D}" type="parTrans" cxnId="{76065EF6-1B28-4E82-991C-0482D3023F27}">
      <dgm:prSet/>
      <dgm:spPr/>
      <dgm:t>
        <a:bodyPr/>
        <a:lstStyle/>
        <a:p>
          <a:endParaRPr lang="tr-TR"/>
        </a:p>
      </dgm:t>
    </dgm:pt>
    <dgm:pt modelId="{5B0F7CEC-D68B-4004-A1AF-C895808C670C}" type="sibTrans" cxnId="{76065EF6-1B28-4E82-991C-0482D3023F27}">
      <dgm:prSet/>
      <dgm:spPr/>
      <dgm:t>
        <a:bodyPr/>
        <a:lstStyle/>
        <a:p>
          <a:endParaRPr lang="tr-TR"/>
        </a:p>
      </dgm:t>
    </dgm:pt>
    <dgm:pt modelId="{71BDA44D-43F0-4738-938D-3767BF19D7E0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err="1" smtClean="0"/>
            <a:t>Quantizer</a:t>
          </a:r>
          <a:r>
            <a:rPr lang="tr-TR" dirty="0" smtClean="0"/>
            <a:t> (</a:t>
          </a:r>
          <a:r>
            <a:rPr lang="tr-TR" dirty="0" err="1" smtClean="0"/>
            <a:t>Kuantalayıcı</a:t>
          </a:r>
          <a:r>
            <a:rPr lang="tr-TR" dirty="0" smtClean="0"/>
            <a:t>)</a:t>
          </a:r>
          <a:endParaRPr lang="tr-TR" dirty="0"/>
        </a:p>
      </dgm:t>
    </dgm:pt>
    <dgm:pt modelId="{D1606E73-E8EA-4728-BC08-3E17B40B5A43}" type="parTrans" cxnId="{4CC9F004-AB77-41F2-91B0-1637B91C7257}">
      <dgm:prSet/>
      <dgm:spPr/>
      <dgm:t>
        <a:bodyPr/>
        <a:lstStyle/>
        <a:p>
          <a:endParaRPr lang="tr-TR"/>
        </a:p>
      </dgm:t>
    </dgm:pt>
    <dgm:pt modelId="{FA39B0F5-E0A0-4435-B58B-E8A079437E70}" type="sibTrans" cxnId="{4CC9F004-AB77-41F2-91B0-1637B91C7257}">
      <dgm:prSet/>
      <dgm:spPr/>
      <dgm:t>
        <a:bodyPr/>
        <a:lstStyle/>
        <a:p>
          <a:endParaRPr lang="tr-TR"/>
        </a:p>
      </dgm:t>
    </dgm:pt>
    <dgm:pt modelId="{654C6514-4BBD-43C9-9119-A9581A3216B2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err="1" smtClean="0"/>
            <a:t>Coder</a:t>
          </a:r>
          <a:r>
            <a:rPr lang="tr-TR" dirty="0" smtClean="0"/>
            <a:t> (Kodlayıcı)</a:t>
          </a:r>
          <a:endParaRPr lang="tr-TR" dirty="0"/>
        </a:p>
      </dgm:t>
    </dgm:pt>
    <dgm:pt modelId="{2CC4B658-B79C-42F1-BAFB-AFC38CDE78A5}" type="parTrans" cxnId="{8415C403-63C9-41BE-A9DE-ED3AD26653B5}">
      <dgm:prSet/>
      <dgm:spPr/>
      <dgm:t>
        <a:bodyPr/>
        <a:lstStyle/>
        <a:p>
          <a:endParaRPr lang="tr-TR"/>
        </a:p>
      </dgm:t>
    </dgm:pt>
    <dgm:pt modelId="{D24A4AE5-771F-4AF9-B0A6-3EBFA41FB471}" type="sibTrans" cxnId="{8415C403-63C9-41BE-A9DE-ED3AD26653B5}">
      <dgm:prSet/>
      <dgm:spPr/>
      <dgm:t>
        <a:bodyPr/>
        <a:lstStyle/>
        <a:p>
          <a:endParaRPr lang="tr-TR"/>
        </a:p>
      </dgm:t>
    </dgm:pt>
    <dgm:pt modelId="{CDAAE164-8223-42DD-B514-C26EDCFE2746}" type="pres">
      <dgm:prSet presAssocID="{15270E59-5D5A-40B3-820D-A7EBC0F0CCFB}" presName="Name0" presStyleCnt="0">
        <dgm:presLayoutVars>
          <dgm:dir/>
          <dgm:resizeHandles val="exact"/>
        </dgm:presLayoutVars>
      </dgm:prSet>
      <dgm:spPr/>
    </dgm:pt>
    <dgm:pt modelId="{B589648D-FFC8-492D-A925-B4884D21A38B}" type="pres">
      <dgm:prSet presAssocID="{403F7171-F866-426F-BC76-2B5B16EEAB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9FD4FD8-FD9E-4DF3-8120-B16831AE5A50}" type="pres">
      <dgm:prSet presAssocID="{5B0F7CEC-D68B-4004-A1AF-C895808C670C}" presName="sibTrans" presStyleLbl="sibTrans2D1" presStyleIdx="0" presStyleCnt="2"/>
      <dgm:spPr/>
      <dgm:t>
        <a:bodyPr/>
        <a:lstStyle/>
        <a:p>
          <a:endParaRPr lang="tr-TR"/>
        </a:p>
      </dgm:t>
    </dgm:pt>
    <dgm:pt modelId="{7C2910AB-6E21-4B11-AC27-706B05ED8175}" type="pres">
      <dgm:prSet presAssocID="{5B0F7CEC-D68B-4004-A1AF-C895808C670C}" presName="connectorText" presStyleLbl="sibTrans2D1" presStyleIdx="0" presStyleCnt="2"/>
      <dgm:spPr/>
      <dgm:t>
        <a:bodyPr/>
        <a:lstStyle/>
        <a:p>
          <a:endParaRPr lang="tr-TR"/>
        </a:p>
      </dgm:t>
    </dgm:pt>
    <dgm:pt modelId="{AC747885-5788-4B38-8CF7-3C3A5809D20B}" type="pres">
      <dgm:prSet presAssocID="{71BDA44D-43F0-4738-938D-3767BF19D7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1E79517-41CC-4713-9929-42BF5B06F9F4}" type="pres">
      <dgm:prSet presAssocID="{FA39B0F5-E0A0-4435-B58B-E8A079437E70}" presName="sibTrans" presStyleLbl="sibTrans2D1" presStyleIdx="1" presStyleCnt="2"/>
      <dgm:spPr/>
      <dgm:t>
        <a:bodyPr/>
        <a:lstStyle/>
        <a:p>
          <a:endParaRPr lang="tr-TR"/>
        </a:p>
      </dgm:t>
    </dgm:pt>
    <dgm:pt modelId="{236516CF-AB44-456F-994E-00D3104D0195}" type="pres">
      <dgm:prSet presAssocID="{FA39B0F5-E0A0-4435-B58B-E8A079437E70}" presName="connectorText" presStyleLbl="sibTrans2D1" presStyleIdx="1" presStyleCnt="2"/>
      <dgm:spPr/>
      <dgm:t>
        <a:bodyPr/>
        <a:lstStyle/>
        <a:p>
          <a:endParaRPr lang="tr-TR"/>
        </a:p>
      </dgm:t>
    </dgm:pt>
    <dgm:pt modelId="{82C4CDA0-5B91-4EE5-8D55-FDC3DABE2EA7}" type="pres">
      <dgm:prSet presAssocID="{654C6514-4BBD-43C9-9119-A9581A3216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7E7CE314-E10F-46B7-B5E8-BC174AE5CBE4}" type="presOf" srcId="{5B0F7CEC-D68B-4004-A1AF-C895808C670C}" destId="{49FD4FD8-FD9E-4DF3-8120-B16831AE5A50}" srcOrd="0" destOrd="0" presId="urn:microsoft.com/office/officeart/2005/8/layout/process1"/>
    <dgm:cxn modelId="{98DA6170-E2DE-473D-A809-F6D463795DCB}" type="presOf" srcId="{5B0F7CEC-D68B-4004-A1AF-C895808C670C}" destId="{7C2910AB-6E21-4B11-AC27-706B05ED8175}" srcOrd="1" destOrd="0" presId="urn:microsoft.com/office/officeart/2005/8/layout/process1"/>
    <dgm:cxn modelId="{DDDB79C1-0BAB-4982-B4E3-49BE220097B6}" type="presOf" srcId="{654C6514-4BBD-43C9-9119-A9581A3216B2}" destId="{82C4CDA0-5B91-4EE5-8D55-FDC3DABE2EA7}" srcOrd="0" destOrd="0" presId="urn:microsoft.com/office/officeart/2005/8/layout/process1"/>
    <dgm:cxn modelId="{8415C403-63C9-41BE-A9DE-ED3AD26653B5}" srcId="{15270E59-5D5A-40B3-820D-A7EBC0F0CCFB}" destId="{654C6514-4BBD-43C9-9119-A9581A3216B2}" srcOrd="2" destOrd="0" parTransId="{2CC4B658-B79C-42F1-BAFB-AFC38CDE78A5}" sibTransId="{D24A4AE5-771F-4AF9-B0A6-3EBFA41FB471}"/>
    <dgm:cxn modelId="{4CC9F004-AB77-41F2-91B0-1637B91C7257}" srcId="{15270E59-5D5A-40B3-820D-A7EBC0F0CCFB}" destId="{71BDA44D-43F0-4738-938D-3767BF19D7E0}" srcOrd="1" destOrd="0" parTransId="{D1606E73-E8EA-4728-BC08-3E17B40B5A43}" sibTransId="{FA39B0F5-E0A0-4435-B58B-E8A079437E70}"/>
    <dgm:cxn modelId="{8E3966BB-B052-487A-A13F-9E379554DD88}" type="presOf" srcId="{71BDA44D-43F0-4738-938D-3767BF19D7E0}" destId="{AC747885-5788-4B38-8CF7-3C3A5809D20B}" srcOrd="0" destOrd="0" presId="urn:microsoft.com/office/officeart/2005/8/layout/process1"/>
    <dgm:cxn modelId="{864A91B8-1C79-43BE-BAB5-C4BED12F134A}" type="presOf" srcId="{FA39B0F5-E0A0-4435-B58B-E8A079437E70}" destId="{01E79517-41CC-4713-9929-42BF5B06F9F4}" srcOrd="0" destOrd="0" presId="urn:microsoft.com/office/officeart/2005/8/layout/process1"/>
    <dgm:cxn modelId="{F2A737C8-35FF-4A31-A8DD-FABF00D23338}" type="presOf" srcId="{403F7171-F866-426F-BC76-2B5B16EEAB44}" destId="{B589648D-FFC8-492D-A925-B4884D21A38B}" srcOrd="0" destOrd="0" presId="urn:microsoft.com/office/officeart/2005/8/layout/process1"/>
    <dgm:cxn modelId="{A434DE45-D4F4-44DD-ACC6-35A5C948B586}" type="presOf" srcId="{15270E59-5D5A-40B3-820D-A7EBC0F0CCFB}" destId="{CDAAE164-8223-42DD-B514-C26EDCFE2746}" srcOrd="0" destOrd="0" presId="urn:microsoft.com/office/officeart/2005/8/layout/process1"/>
    <dgm:cxn modelId="{153E53A7-2C9D-436E-B35A-EABB38BF2AF2}" type="presOf" srcId="{FA39B0F5-E0A0-4435-B58B-E8A079437E70}" destId="{236516CF-AB44-456F-994E-00D3104D0195}" srcOrd="1" destOrd="0" presId="urn:microsoft.com/office/officeart/2005/8/layout/process1"/>
    <dgm:cxn modelId="{76065EF6-1B28-4E82-991C-0482D3023F27}" srcId="{15270E59-5D5A-40B3-820D-A7EBC0F0CCFB}" destId="{403F7171-F866-426F-BC76-2B5B16EEAB44}" srcOrd="0" destOrd="0" parTransId="{B7F172E5-5B96-4712-9632-9B7C3528CA8D}" sibTransId="{5B0F7CEC-D68B-4004-A1AF-C895808C670C}"/>
    <dgm:cxn modelId="{2DB075F4-DC33-4FF7-94D6-8AA45C827D62}" type="presParOf" srcId="{CDAAE164-8223-42DD-B514-C26EDCFE2746}" destId="{B589648D-FFC8-492D-A925-B4884D21A38B}" srcOrd="0" destOrd="0" presId="urn:microsoft.com/office/officeart/2005/8/layout/process1"/>
    <dgm:cxn modelId="{286E32E8-EF3F-4086-B086-F7DDAC7297C0}" type="presParOf" srcId="{CDAAE164-8223-42DD-B514-C26EDCFE2746}" destId="{49FD4FD8-FD9E-4DF3-8120-B16831AE5A50}" srcOrd="1" destOrd="0" presId="urn:microsoft.com/office/officeart/2005/8/layout/process1"/>
    <dgm:cxn modelId="{02098EAD-684A-49FC-8A3B-36AD9F3A00BC}" type="presParOf" srcId="{49FD4FD8-FD9E-4DF3-8120-B16831AE5A50}" destId="{7C2910AB-6E21-4B11-AC27-706B05ED8175}" srcOrd="0" destOrd="0" presId="urn:microsoft.com/office/officeart/2005/8/layout/process1"/>
    <dgm:cxn modelId="{9DE2B9B1-EA6F-4BC4-AEE6-EC634F870AE7}" type="presParOf" srcId="{CDAAE164-8223-42DD-B514-C26EDCFE2746}" destId="{AC747885-5788-4B38-8CF7-3C3A5809D20B}" srcOrd="2" destOrd="0" presId="urn:microsoft.com/office/officeart/2005/8/layout/process1"/>
    <dgm:cxn modelId="{5DFA1855-331E-46C5-AF2A-BDA6BF3030C4}" type="presParOf" srcId="{CDAAE164-8223-42DD-B514-C26EDCFE2746}" destId="{01E79517-41CC-4713-9929-42BF5B06F9F4}" srcOrd="3" destOrd="0" presId="urn:microsoft.com/office/officeart/2005/8/layout/process1"/>
    <dgm:cxn modelId="{91A85E32-65C6-4D6F-BCF5-84B6F70A8ACC}" type="presParOf" srcId="{01E79517-41CC-4713-9929-42BF5B06F9F4}" destId="{236516CF-AB44-456F-994E-00D3104D0195}" srcOrd="0" destOrd="0" presId="urn:microsoft.com/office/officeart/2005/8/layout/process1"/>
    <dgm:cxn modelId="{4FAEA1FB-7E46-4F92-875E-D7141397CEE4}" type="presParOf" srcId="{CDAAE164-8223-42DD-B514-C26EDCFE2746}" destId="{82C4CDA0-5B91-4EE5-8D55-FDC3DABE2EA7}" srcOrd="4" destOrd="0" presId="urn:microsoft.com/office/officeart/2005/8/layout/process1"/>
  </dgm:cxnLst>
  <dgm:bg>
    <a:solidFill>
      <a:srgbClr val="C00000"/>
    </a:solidFill>
  </dgm:bg>
  <dgm:whole>
    <a:ln w="9525" cap="flat" cmpd="sng" algn="ctr">
      <a:solidFill>
        <a:srgbClr val="C00000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9648D-FFC8-492D-A925-B4884D21A38B}">
      <dsp:nvSpPr>
        <dsp:cNvPr id="0" name=""/>
        <dsp:cNvSpPr/>
      </dsp:nvSpPr>
      <dsp:spPr>
        <a:xfrm>
          <a:off x="6021" y="504189"/>
          <a:ext cx="1799752" cy="107985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smtClean="0"/>
            <a:t>Sampler (</a:t>
          </a:r>
          <a:r>
            <a:rPr lang="tr-TR" sz="2100" kern="1200" dirty="0" err="1" smtClean="0"/>
            <a:t>Örnekleyici</a:t>
          </a:r>
          <a:r>
            <a:rPr lang="tr-TR" sz="2100" kern="1200" dirty="0" smtClean="0"/>
            <a:t>)</a:t>
          </a:r>
          <a:endParaRPr lang="tr-TR" sz="2100" kern="1200" dirty="0"/>
        </a:p>
      </dsp:txBody>
      <dsp:txXfrm>
        <a:off x="37649" y="535817"/>
        <a:ext cx="1736496" cy="1016595"/>
      </dsp:txXfrm>
    </dsp:sp>
    <dsp:sp modelId="{49FD4FD8-FD9E-4DF3-8120-B16831AE5A50}">
      <dsp:nvSpPr>
        <dsp:cNvPr id="0" name=""/>
        <dsp:cNvSpPr/>
      </dsp:nvSpPr>
      <dsp:spPr>
        <a:xfrm>
          <a:off x="1985749" y="820946"/>
          <a:ext cx="381547" cy="446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700" kern="1200"/>
        </a:p>
      </dsp:txBody>
      <dsp:txXfrm>
        <a:off x="1985749" y="910214"/>
        <a:ext cx="267083" cy="267802"/>
      </dsp:txXfrm>
    </dsp:sp>
    <dsp:sp modelId="{AC747885-5788-4B38-8CF7-3C3A5809D20B}">
      <dsp:nvSpPr>
        <dsp:cNvPr id="0" name=""/>
        <dsp:cNvSpPr/>
      </dsp:nvSpPr>
      <dsp:spPr>
        <a:xfrm>
          <a:off x="2525675" y="504189"/>
          <a:ext cx="1799752" cy="107985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err="1" smtClean="0"/>
            <a:t>Quantizer</a:t>
          </a:r>
          <a:r>
            <a:rPr lang="tr-TR" sz="2100" kern="1200" dirty="0" smtClean="0"/>
            <a:t> (</a:t>
          </a:r>
          <a:r>
            <a:rPr lang="tr-TR" sz="2100" kern="1200" dirty="0" err="1" smtClean="0"/>
            <a:t>Kuantalayıcı</a:t>
          </a:r>
          <a:r>
            <a:rPr lang="tr-TR" sz="2100" kern="1200" dirty="0" smtClean="0"/>
            <a:t>)</a:t>
          </a:r>
          <a:endParaRPr lang="tr-TR" sz="2100" kern="1200" dirty="0"/>
        </a:p>
      </dsp:txBody>
      <dsp:txXfrm>
        <a:off x="2557303" y="535817"/>
        <a:ext cx="1736496" cy="1016595"/>
      </dsp:txXfrm>
    </dsp:sp>
    <dsp:sp modelId="{01E79517-41CC-4713-9929-42BF5B06F9F4}">
      <dsp:nvSpPr>
        <dsp:cNvPr id="0" name=""/>
        <dsp:cNvSpPr/>
      </dsp:nvSpPr>
      <dsp:spPr>
        <a:xfrm>
          <a:off x="4505403" y="820946"/>
          <a:ext cx="381547" cy="446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700" kern="1200"/>
        </a:p>
      </dsp:txBody>
      <dsp:txXfrm>
        <a:off x="4505403" y="910214"/>
        <a:ext cx="267083" cy="267802"/>
      </dsp:txXfrm>
    </dsp:sp>
    <dsp:sp modelId="{82C4CDA0-5B91-4EE5-8D55-FDC3DABE2EA7}">
      <dsp:nvSpPr>
        <dsp:cNvPr id="0" name=""/>
        <dsp:cNvSpPr/>
      </dsp:nvSpPr>
      <dsp:spPr>
        <a:xfrm>
          <a:off x="5045329" y="504189"/>
          <a:ext cx="1799752" cy="1079851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100" kern="1200" dirty="0" err="1" smtClean="0"/>
            <a:t>Coder</a:t>
          </a:r>
          <a:r>
            <a:rPr lang="tr-TR" sz="2100" kern="1200" dirty="0" smtClean="0"/>
            <a:t> (Kodlayıcı)</a:t>
          </a:r>
          <a:endParaRPr lang="tr-TR" sz="2100" kern="1200" dirty="0"/>
        </a:p>
      </dsp:txBody>
      <dsp:txXfrm>
        <a:off x="5076957" y="535817"/>
        <a:ext cx="1736496" cy="1016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12.03.2016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CAA6-3853-4066-9F90-24E9D92C1FC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713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12.03.2016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12.03.2016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12.03.2016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12.03.2016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12.03.2016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12.03.2016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12.03.2016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12.03.2016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12.03.2016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12.03.2016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12.03.2016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12.03.2016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png"/><Relationship Id="rId11" Type="http://schemas.openxmlformats.org/officeDocument/2006/relationships/image" Target="../media/image29.wmf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27.wmf"/><Relationship Id="rId9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5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png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36.png"/><Relationship Id="rId10" Type="http://schemas.openxmlformats.org/officeDocument/2006/relationships/image" Target="../media/image34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/>
              <a:t>ANALOG SAYISAL DÖNÜŞÜM/ ÖRNEKLEME</a:t>
            </a:r>
            <a:endParaRPr lang="tr-T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(4. </a:t>
            </a:r>
            <a:r>
              <a:rPr lang="tr-TR" dirty="0" smtClean="0">
                <a:solidFill>
                  <a:schemeClr val="bg1"/>
                </a:solidFill>
              </a:rPr>
              <a:t>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İdeal dürtü Örneklemesi / FREKANS UZAYI</a:t>
            </a:r>
            <a:endParaRPr lang="tr-TR" sz="3600" dirty="0">
              <a:solidFill>
                <a:schemeClr val="bg1"/>
              </a:solidFill>
            </a:endParaRP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249493"/>
              </p:ext>
            </p:extLst>
          </p:nvPr>
        </p:nvGraphicFramePr>
        <p:xfrm>
          <a:off x="6992684" y="4190978"/>
          <a:ext cx="23034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" imgW="1536033" imgH="406224" progId="Equation.DSMT4">
                  <p:embed/>
                </p:oleObj>
              </mc:Choice>
              <mc:Fallback>
                <p:oleObj name="Equation" r:id="rId3" imgW="153603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684" y="4190978"/>
                        <a:ext cx="2303462" cy="615950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816023"/>
              </p:ext>
            </p:extLst>
          </p:nvPr>
        </p:nvGraphicFramePr>
        <p:xfrm>
          <a:off x="2433442" y="5098147"/>
          <a:ext cx="69119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5" imgW="4241800" imgH="444500" progId="Equation.DSMT4">
                  <p:embed/>
                </p:oleObj>
              </mc:Choice>
              <mc:Fallback>
                <p:oleObj name="Equation" r:id="rId5" imgW="4241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442" y="5098147"/>
                        <a:ext cx="6911975" cy="730250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2" descr="dk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040" y="2050175"/>
            <a:ext cx="2952750" cy="2039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Xf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99" y="2079856"/>
            <a:ext cx="2881312" cy="1990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385455"/>
              </p:ext>
            </p:extLst>
          </p:nvPr>
        </p:nvGraphicFramePr>
        <p:xfrm>
          <a:off x="3024378" y="4306000"/>
          <a:ext cx="16002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9" imgW="1066680" imgH="253800" progId="Equation.DSMT4">
                  <p:embed/>
                </p:oleObj>
              </mc:Choice>
              <mc:Fallback>
                <p:oleObj name="Equation" r:id="rId9" imgW="1066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378" y="4306000"/>
                        <a:ext cx="1600200" cy="385763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2383202" y="6088017"/>
            <a:ext cx="477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Not:  Zamanda çarpım = Frekansta konvolüsyon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82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Örneklenmiş işaretin frekans spektrumu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723221" y="4830325"/>
            <a:ext cx="770696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200" dirty="0">
                <a:solidFill>
                  <a:schemeClr val="bg1"/>
                </a:solidFill>
                <a:cs typeface="Times New Roman" panose="02020603050405020304" pitchFamily="18" charset="0"/>
              </a:rPr>
              <a:t>Analog işaretin maksimum frekans değerinin </a:t>
            </a:r>
            <a:r>
              <a:rPr lang="tr-TR" altLang="tr-TR" sz="2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iki </a:t>
            </a:r>
            <a:r>
              <a:rPr lang="tr-TR" altLang="tr-TR" sz="2200" dirty="0">
                <a:solidFill>
                  <a:schemeClr val="bg1"/>
                </a:solidFill>
                <a:cs typeface="Times New Roman" panose="02020603050405020304" pitchFamily="18" charset="0"/>
              </a:rPr>
              <a:t>katına eşit örnekleme frekansı,  </a:t>
            </a:r>
            <a:r>
              <a:rPr lang="tr-TR" altLang="tr-TR" sz="22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fö</a:t>
            </a:r>
            <a:r>
              <a:rPr lang="tr-TR" altLang="tr-TR" sz="2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=2B, Nyquist </a:t>
            </a:r>
            <a:r>
              <a:rPr lang="tr-TR" altLang="tr-TR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örnekleme frekansıdır.</a:t>
            </a:r>
          </a:p>
        </p:txBody>
      </p:sp>
      <p:pic>
        <p:nvPicPr>
          <p:cNvPr id="10" name="Picture 21" descr="sekil3_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72" y="2310963"/>
            <a:ext cx="6426200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2" descr="sekil3_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72" y="2334775"/>
            <a:ext cx="642620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3" descr="sekil3_6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72" y="2323663"/>
            <a:ext cx="6426200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03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NYQUİST Örnekleme KRİTERİ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19057" y="3091860"/>
            <a:ext cx="7818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Örnekleme </a:t>
            </a: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frekansının </a:t>
            </a:r>
            <a:r>
              <a:rPr lang="tr-TR" alt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bant-sınırlı </a:t>
            </a:r>
            <a:r>
              <a:rPr lang="tr-TR" altLang="tr-T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taban bant </a:t>
            </a: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işaretin maksimum frekans değerinin </a:t>
            </a:r>
            <a:r>
              <a:rPr lang="tr-TR" alt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iki katına eşit veya büyük olması şartına </a:t>
            </a: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örnekleme için </a:t>
            </a:r>
            <a:r>
              <a:rPr lang="tr-TR" alt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"Nyquist kriteri" </a:t>
            </a:r>
            <a:r>
              <a:rPr lang="tr-TR" alt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adı </a:t>
            </a: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verilir.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776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ANALOG İŞARETİN YENİDEN OLUŞTURULMASI</a:t>
            </a:r>
            <a:endParaRPr lang="tr-TR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542044"/>
              </p:ext>
            </p:extLst>
          </p:nvPr>
        </p:nvGraphicFramePr>
        <p:xfrm>
          <a:off x="4050498" y="2341650"/>
          <a:ext cx="38163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SmartDraw" r:id="rId3" imgW="2450592" imgH="768096" progId="SmartDraw.2">
                  <p:embed/>
                </p:oleObj>
              </mc:Choice>
              <mc:Fallback>
                <p:oleObj name="SmartDraw" r:id="rId3" imgW="2450592" imgH="76809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0498" y="2341650"/>
                        <a:ext cx="3816350" cy="1203325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9" descr="sekil3_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223" y="3896911"/>
            <a:ext cx="72009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4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BAZI İŞARETLERİN BANT GENİŞLİĞİ</a:t>
            </a:r>
            <a:endParaRPr lang="tr-TR" sz="3600" dirty="0">
              <a:solidFill>
                <a:schemeClr val="bg1"/>
              </a:solidFill>
            </a:endParaRPr>
          </a:p>
        </p:txBody>
      </p:sp>
      <p:graphicFrame>
        <p:nvGraphicFramePr>
          <p:cNvPr id="8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713998"/>
              </p:ext>
            </p:extLst>
          </p:nvPr>
        </p:nvGraphicFramePr>
        <p:xfrm>
          <a:off x="1869918" y="2266706"/>
          <a:ext cx="7788275" cy="4206875"/>
        </p:xfrm>
        <a:graphic>
          <a:graphicData uri="http://schemas.openxmlformats.org/drawingml/2006/table">
            <a:tbl>
              <a:tblPr/>
              <a:tblGrid>
                <a:gridCol w="3894137"/>
                <a:gridCol w="3894138"/>
              </a:tblGrid>
              <a:tr h="70215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Ancak anlaşılabilir ses</a:t>
                      </a:r>
                    </a:p>
                  </a:txBody>
                  <a:tcPr marL="91434" marR="91434" marT="45722" marB="45722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500 Hz- 2kHz</a:t>
                      </a:r>
                    </a:p>
                  </a:txBody>
                  <a:tcPr marL="91434" marR="91434" marT="45722" marB="45722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913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Telefon kalitesinde ses</a:t>
                      </a:r>
                    </a:p>
                  </a:txBody>
                  <a:tcPr marL="91434" marR="91434" marT="45722" marB="45722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200 Hz – 3.2 kHz</a:t>
                      </a:r>
                    </a:p>
                  </a:txBody>
                  <a:tcPr marL="91434" marR="91434" marT="45722" marB="45722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15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AM yayın kalitesi audio</a:t>
                      </a:r>
                    </a:p>
                  </a:txBody>
                  <a:tcPr marL="91434" marR="91434" marT="45722" marB="45722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100 Hz- 5 kHz</a:t>
                      </a:r>
                    </a:p>
                  </a:txBody>
                  <a:tcPr marL="91434" marR="91434" marT="45722" marB="45722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64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FM yayın kalitesi audio</a:t>
                      </a:r>
                    </a:p>
                  </a:txBody>
                  <a:tcPr marL="91434" marR="91434" marT="45722" marB="45722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50 Hz- 10 kHz</a:t>
                      </a:r>
                    </a:p>
                  </a:txBody>
                  <a:tcPr marL="91434" marR="91434" marT="45722" marB="45722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64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CD kalitesi audio</a:t>
                      </a:r>
                    </a:p>
                  </a:txBody>
                  <a:tcPr marL="91434" marR="91434" marT="45722" marB="45722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20 Hz – 20 kHz</a:t>
                      </a:r>
                    </a:p>
                  </a:txBody>
                  <a:tcPr marL="91434" marR="91434" marT="45722" marB="45722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15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TV video</a:t>
                      </a:r>
                    </a:p>
                  </a:txBody>
                  <a:tcPr marL="91434" marR="91434" marT="45722" marB="45722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60 Hz- 4.2 MHz</a:t>
                      </a:r>
                    </a:p>
                  </a:txBody>
                  <a:tcPr marL="91434" marR="91434" marT="45722" marB="45722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7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YETERSİZ ÖRNEKLEME ETKİSİ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4" name="Picture 4" descr="aliasing-movie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5101" y="2679333"/>
            <a:ext cx="8226425" cy="3327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9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Örneklemede PRATİK SINIRLAMALAR-1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2050476"/>
            <a:ext cx="8799302" cy="4048873"/>
          </a:xfrm>
        </p:spPr>
        <p:txBody>
          <a:bodyPr>
            <a:normAutofit fontScale="92500"/>
          </a:bodyPr>
          <a:lstStyle/>
          <a:p>
            <a:pPr algn="just">
              <a:buSzPct val="100000"/>
            </a:pPr>
            <a:r>
              <a:rPr lang="tr-TR" altLang="tr-TR" sz="2400" dirty="0" smtClean="0">
                <a:solidFill>
                  <a:schemeClr val="bg1"/>
                </a:solidFill>
              </a:rPr>
              <a:t>Pratik uygulamada </a:t>
            </a:r>
            <a:r>
              <a:rPr lang="tr-TR" altLang="tr-TR" sz="2400" dirty="0">
                <a:solidFill>
                  <a:schemeClr val="bg1"/>
                </a:solidFill>
              </a:rPr>
              <a:t>ideal bir dürtü elde etmenin imkanı mümkün değildir. </a:t>
            </a:r>
          </a:p>
          <a:p>
            <a:pPr algn="just">
              <a:buSzPct val="100000"/>
            </a:pPr>
            <a:endParaRPr lang="tr-TR" altLang="tr-TR" sz="2400" dirty="0"/>
          </a:p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Uygulamada dürtü katarı yerine bir darbe katarı kullanılmaktadır. </a:t>
            </a:r>
          </a:p>
          <a:p>
            <a:pPr algn="just">
              <a:buSzPct val="100000"/>
            </a:pPr>
            <a:endParaRPr lang="tr-TR" altLang="tr-TR" sz="2400" dirty="0">
              <a:solidFill>
                <a:schemeClr val="bg1"/>
              </a:solidFill>
            </a:endParaRPr>
          </a:p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Dolayısıyla pratikte ideal dürtü örneklemesi yerine doğal örnekleme veya düz-tepeli örnekleme kullanılmaktadır. </a:t>
            </a:r>
          </a:p>
          <a:p>
            <a:pPr algn="just">
              <a:buSzPct val="100000"/>
            </a:pPr>
            <a:endParaRPr lang="tr-TR" altLang="tr-TR" sz="2400" dirty="0">
              <a:solidFill>
                <a:schemeClr val="bg1"/>
              </a:solidFill>
            </a:endParaRPr>
          </a:p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Dürtü örneklemesi sadece örnekleme işleminin matematiksel analizinde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38320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Örneklemede PRATİK SINIRLAMALAR-2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2050476"/>
            <a:ext cx="8799302" cy="2159783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tr-TR" altLang="tr-TR" dirty="0" smtClean="0">
                <a:solidFill>
                  <a:schemeClr val="bg1"/>
                </a:solidFill>
              </a:rPr>
              <a:t>Pratik uygulamada </a:t>
            </a:r>
            <a:r>
              <a:rPr lang="tr-TR" altLang="tr-TR" dirty="0">
                <a:solidFill>
                  <a:schemeClr val="bg1"/>
                </a:solidFill>
              </a:rPr>
              <a:t>ideal bir </a:t>
            </a:r>
            <a:r>
              <a:rPr lang="tr-TR" altLang="tr-TR" dirty="0">
                <a:solidFill>
                  <a:schemeClr val="bg1"/>
                </a:solidFill>
              </a:rPr>
              <a:t>süzgeç elde </a:t>
            </a:r>
            <a:r>
              <a:rPr lang="tr-TR" altLang="tr-TR" dirty="0" smtClean="0">
                <a:solidFill>
                  <a:schemeClr val="bg1"/>
                </a:solidFill>
              </a:rPr>
              <a:t>edilememektedir.</a:t>
            </a:r>
          </a:p>
          <a:p>
            <a:pPr algn="just">
              <a:buSzPct val="100000"/>
            </a:pPr>
            <a:endParaRPr lang="tr-TR" altLang="tr-TR" dirty="0">
              <a:solidFill>
                <a:schemeClr val="bg1"/>
              </a:solidFill>
            </a:endParaRPr>
          </a:p>
          <a:p>
            <a:pPr algn="just">
              <a:buSzPct val="100000"/>
            </a:pPr>
            <a:r>
              <a:rPr lang="tr-TR" altLang="tr-TR" dirty="0" smtClean="0">
                <a:solidFill>
                  <a:schemeClr val="bg1"/>
                </a:solidFill>
              </a:rPr>
              <a:t>Fakat, </a:t>
            </a:r>
            <a:r>
              <a:rPr lang="tr-TR" altLang="tr-TR" dirty="0">
                <a:solidFill>
                  <a:schemeClr val="bg1"/>
                </a:solidFill>
              </a:rPr>
              <a:t>örnekleme frekansı analog işaretin maksimum frekans değerinin iki katına eşit olarak alınırsa, yeniden oluşturma aşamasında analog işareti doğru olarak elde edebilmek için ideal bir süzgeç gerekmektedir.</a:t>
            </a:r>
            <a:r>
              <a:rPr lang="en-AU" altLang="tr-TR" dirty="0">
                <a:solidFill>
                  <a:schemeClr val="bg1"/>
                </a:solidFill>
              </a:rPr>
              <a:t> </a:t>
            </a:r>
            <a:endParaRPr lang="tr-TR" altLang="tr-TR" dirty="0">
              <a:solidFill>
                <a:schemeClr val="bg1"/>
              </a:solidFill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855596" y="4323337"/>
            <a:ext cx="19415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altLang="tr-TR" sz="2400" dirty="0" smtClean="0">
                <a:solidFill>
                  <a:srgbClr val="FF0000"/>
                </a:solidFill>
                <a:latin typeface="Times New Roman"/>
              </a:rPr>
              <a:t>Pratikte en az:</a:t>
            </a: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593248"/>
              </p:ext>
            </p:extLst>
          </p:nvPr>
        </p:nvGraphicFramePr>
        <p:xfrm>
          <a:off x="7855596" y="4899599"/>
          <a:ext cx="18732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596641" imgH="203112" progId="Equation.DSMT4">
                  <p:embed/>
                </p:oleObj>
              </mc:Choice>
              <mc:Fallback>
                <p:oleObj name="Equation" r:id="rId3" imgW="59664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5596" y="4899599"/>
                        <a:ext cx="1873250" cy="623888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8" descr="sekil3_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21" y="4467799"/>
            <a:ext cx="511333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28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Örneklemede PRATİK SINIRLAMALAR-3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2050477"/>
            <a:ext cx="8799302" cy="2581814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tr-TR" altLang="tr-TR" sz="2000" dirty="0" smtClean="0">
                <a:solidFill>
                  <a:schemeClr val="bg1"/>
                </a:solidFill>
              </a:rPr>
              <a:t>Pratikte kullanılan işaretler </a:t>
            </a:r>
            <a:r>
              <a:rPr lang="tr-TR" altLang="tr-TR" sz="2000" dirty="0">
                <a:solidFill>
                  <a:schemeClr val="bg1"/>
                </a:solidFill>
              </a:rPr>
              <a:t>zaman-limitlidir, bant-sınırlı olmaları mümkün değildir. </a:t>
            </a:r>
          </a:p>
          <a:p>
            <a:pPr algn="just">
              <a:buSzPct val="100000"/>
            </a:pPr>
            <a:endParaRPr lang="tr-TR" altLang="tr-TR" sz="2000" dirty="0"/>
          </a:p>
          <a:p>
            <a:pPr algn="just">
              <a:buSzPct val="100000"/>
            </a:pPr>
            <a:r>
              <a:rPr lang="tr-TR" altLang="tr-TR" sz="2000" dirty="0" smtClean="0">
                <a:solidFill>
                  <a:schemeClr val="bg1"/>
                </a:solidFill>
              </a:rPr>
              <a:t>Bir işaretin </a:t>
            </a:r>
            <a:r>
              <a:rPr lang="tr-TR" altLang="tr-TR" sz="2000" dirty="0">
                <a:solidFill>
                  <a:schemeClr val="bg1"/>
                </a:solidFill>
              </a:rPr>
              <a:t>bant-sınırlı olması için frekans-uzayı ile zaman-uzayı arasındaki ilişkiden dolayı zaman uzayında sonsuz uzunlukta olması gerekmektedir. </a:t>
            </a:r>
            <a:endParaRPr lang="tr-TR" altLang="tr-TR" sz="2000" dirty="0" smtClean="0">
              <a:solidFill>
                <a:schemeClr val="bg1"/>
              </a:solidFill>
            </a:endParaRPr>
          </a:p>
          <a:p>
            <a:pPr algn="just">
              <a:buSzPct val="100000"/>
            </a:pPr>
            <a:r>
              <a:rPr lang="tr-TR" altLang="tr-TR" sz="2000" dirty="0" smtClean="0">
                <a:solidFill>
                  <a:srgbClr val="FF0000"/>
                </a:solidFill>
              </a:rPr>
              <a:t>Pratikte; </a:t>
            </a:r>
            <a:r>
              <a:rPr lang="tr-TR" altLang="tr-TR" sz="2000" dirty="0">
                <a:solidFill>
                  <a:srgbClr val="FF0000"/>
                </a:solidFill>
              </a:rPr>
              <a:t>Örneklemeden önce işaret alçak-geçiren bir örtüşme-önler süzgeçten geçirilerek bant-sınırlı hale </a:t>
            </a:r>
            <a:r>
              <a:rPr lang="tr-TR" altLang="tr-TR" sz="2000" dirty="0" smtClean="0">
                <a:solidFill>
                  <a:srgbClr val="FF0000"/>
                </a:solidFill>
              </a:rPr>
              <a:t>getirilmektedir.</a:t>
            </a:r>
            <a:endParaRPr lang="tr-TR" altLang="tr-TR" sz="2000" dirty="0">
              <a:solidFill>
                <a:srgbClr val="FF0000"/>
              </a:solidFill>
            </a:endParaRPr>
          </a:p>
          <a:p>
            <a:pPr algn="just">
              <a:buSzPct val="100000"/>
            </a:pPr>
            <a:endParaRPr lang="tr-TR" altLang="tr-TR" sz="2000" dirty="0">
              <a:solidFill>
                <a:schemeClr val="bg1"/>
              </a:solidFill>
            </a:endParaRPr>
          </a:p>
        </p:txBody>
      </p:sp>
      <p:pic>
        <p:nvPicPr>
          <p:cNvPr id="4" name="Picture 8" descr="sekil3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320" y="4819494"/>
            <a:ext cx="5550476" cy="156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Doğal örnekleme</a:t>
            </a:r>
            <a:endParaRPr lang="tr-TR" sz="3600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627002"/>
              </p:ext>
            </p:extLst>
          </p:nvPr>
        </p:nvGraphicFramePr>
        <p:xfrm>
          <a:off x="2364485" y="5046227"/>
          <a:ext cx="16573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SmartDraw" r:id="rId3" imgW="1655064" imgH="1114044" progId="SmartDraw.2">
                  <p:embed/>
                </p:oleObj>
              </mc:Choice>
              <mc:Fallback>
                <p:oleObj name="SmartDraw" r:id="rId3" imgW="1655064" imgH="1114044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485" y="5046227"/>
                        <a:ext cx="1657350" cy="1114425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3" descr="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610" y="2669740"/>
            <a:ext cx="23050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4" descr="xdog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35" y="2669740"/>
            <a:ext cx="23050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5" descr="xt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285" y="2669740"/>
            <a:ext cx="23050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604900"/>
              </p:ext>
            </p:extLst>
          </p:nvPr>
        </p:nvGraphicFramePr>
        <p:xfrm>
          <a:off x="7358760" y="3406340"/>
          <a:ext cx="190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8" imgW="190440" imgH="164880" progId="Equation.DSMT4">
                  <p:embed/>
                </p:oleObj>
              </mc:Choice>
              <mc:Fallback>
                <p:oleObj name="Equation" r:id="rId8" imgW="1904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58760" y="3406340"/>
                        <a:ext cx="1905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107740"/>
              </p:ext>
            </p:extLst>
          </p:nvPr>
        </p:nvGraphicFramePr>
        <p:xfrm>
          <a:off x="4622433" y="3406340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0" imgW="164880" imgH="190440" progId="Equation.DSMT4">
                  <p:embed/>
                </p:oleObj>
              </mc:Choice>
              <mc:Fallback>
                <p:oleObj name="Equation" r:id="rId10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22433" y="3406340"/>
                        <a:ext cx="1651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7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/>
              <a:t>Analog sayısal dönüşüm/ örnekleme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975821"/>
            <a:ext cx="9784080" cy="4711849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Örneklemeye Giriş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Örnekleme Frekansı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İdeal Dürtü Örneklemesi</a:t>
            </a:r>
          </a:p>
          <a:p>
            <a:endParaRPr lang="tr-TR" dirty="0" smtClean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Doğal Dürtü Örneklemesi</a:t>
            </a:r>
          </a:p>
          <a:p>
            <a:endParaRPr lang="tr-TR" dirty="0" smtClean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Düz-Tepeli Örnekleme</a:t>
            </a:r>
          </a:p>
          <a:p>
            <a:endParaRPr lang="tr-TR" dirty="0" smtClean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Örneklemede Pratik Sınırlamalar</a:t>
            </a: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Düz tepeli örnekleme (örnekle ve tut)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642568" y="3804575"/>
            <a:ext cx="1008063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10" name="Picture 7" descr="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81" y="2940975"/>
            <a:ext cx="2568575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xtdog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68" y="2987012"/>
            <a:ext cx="2568575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1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Düz tepeli örnekleme (örnekle ve tut)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74" y="4829228"/>
            <a:ext cx="2895600" cy="644525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pic>
        <p:nvPicPr>
          <p:cNvPr id="12" name="Picture 20" descr="xtdog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49" y="2308278"/>
            <a:ext cx="2568575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2" descr="xst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598" y="2318110"/>
            <a:ext cx="2651125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3" descr="du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11" y="2308278"/>
            <a:ext cx="2578100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1155561" y="40053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latin typeface="Arial" panose="020B0604020202020204" pitchFamily="34" charset="0"/>
            </a:endParaRPr>
          </a:p>
        </p:txBody>
      </p:sp>
      <p:graphicFrame>
        <p:nvGraphicFramePr>
          <p:cNvPr id="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559962"/>
              </p:ext>
            </p:extLst>
          </p:nvPr>
        </p:nvGraphicFramePr>
        <p:xfrm>
          <a:off x="6014899" y="5548365"/>
          <a:ext cx="31686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7" imgW="2349500" imgH="482600" progId="Equation.DSMT4">
                  <p:embed/>
                </p:oleObj>
              </mc:Choice>
              <mc:Fallback>
                <p:oleObj name="Equation" r:id="rId7" imgW="2349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4899" y="5548365"/>
                        <a:ext cx="3168650" cy="6413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5079861" y="5116565"/>
            <a:ext cx="7921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056442"/>
              </p:ext>
            </p:extLst>
          </p:nvPr>
        </p:nvGraphicFramePr>
        <p:xfrm>
          <a:off x="7207250" y="3173413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7250" y="3173413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702402"/>
              </p:ext>
            </p:extLst>
          </p:nvPr>
        </p:nvGraphicFramePr>
        <p:xfrm>
          <a:off x="4056063" y="3150753"/>
          <a:ext cx="190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1" imgW="190440" imgH="164880" progId="Equation.DSMT4">
                  <p:embed/>
                </p:oleObj>
              </mc:Choice>
              <mc:Fallback>
                <p:oleObj name="Equation" r:id="rId11" imgW="1904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56063" y="3150753"/>
                        <a:ext cx="1905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91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örnekle ve tut / frekans spektrumu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1155561" y="40053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latin typeface="Arial" panose="020B0604020202020204" pitchFamily="34" charset="0"/>
            </a:endParaRPr>
          </a:p>
        </p:txBody>
      </p:sp>
      <p:pic>
        <p:nvPicPr>
          <p:cNvPr id="21" name="Picture 9" descr="fig3_1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84" y="1971979"/>
            <a:ext cx="5113146" cy="14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8" descr="fig3_1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85" y="3594464"/>
            <a:ext cx="5113146" cy="147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" descr="fig3_1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84" y="5267922"/>
            <a:ext cx="5113146" cy="14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0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örnekle ve tut / yeniden oluşturma süzgeci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1155561" y="40053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latin typeface="Arial" panose="020B0604020202020204" pitchFamily="34" charset="0"/>
            </a:endParaRPr>
          </a:p>
        </p:txBody>
      </p:sp>
      <p:pic>
        <p:nvPicPr>
          <p:cNvPr id="7" name="Picture 7" descr="fig3_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95" y="3028209"/>
            <a:ext cx="2879725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0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Örneklemeye giriş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975821"/>
            <a:ext cx="9784080" cy="1652569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PCM Sinyali:</a:t>
            </a:r>
            <a:endParaRPr lang="tr-TR" dirty="0">
              <a:solidFill>
                <a:schemeClr val="bg1"/>
              </a:solidFill>
            </a:endParaRP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Örnekleme</a:t>
            </a:r>
          </a:p>
          <a:p>
            <a:pPr lvl="1"/>
            <a:r>
              <a:rPr lang="tr-TR" dirty="0" err="1" smtClean="0">
                <a:solidFill>
                  <a:schemeClr val="bg1"/>
                </a:solidFill>
              </a:rPr>
              <a:t>Kuantalama</a:t>
            </a:r>
            <a:r>
              <a:rPr lang="tr-TR" dirty="0" smtClean="0">
                <a:solidFill>
                  <a:schemeClr val="bg1"/>
                </a:solidFill>
              </a:rPr>
              <a:t> (Nicemleme)</a:t>
            </a: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Kodlama</a:t>
            </a:r>
            <a:endParaRPr lang="tr-TR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940672"/>
              </p:ext>
            </p:extLst>
          </p:nvPr>
        </p:nvGraphicFramePr>
        <p:xfrm>
          <a:off x="3029423" y="3551940"/>
          <a:ext cx="6851104" cy="2088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3037407" y="31919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ADC</a:t>
            </a:r>
            <a:endParaRPr lang="tr-TR" dirty="0"/>
          </a:p>
        </p:txBody>
      </p:sp>
      <p:grpSp>
        <p:nvGrpSpPr>
          <p:cNvPr id="6" name="Grup 5"/>
          <p:cNvGrpSpPr/>
          <p:nvPr/>
        </p:nvGrpSpPr>
        <p:grpSpPr>
          <a:xfrm>
            <a:off x="2653347" y="4405921"/>
            <a:ext cx="381547" cy="446338"/>
            <a:chOff x="1985749" y="820946"/>
            <a:chExt cx="381547" cy="446338"/>
          </a:xfrm>
        </p:grpSpPr>
        <p:sp>
          <p:nvSpPr>
            <p:cNvPr id="7" name="Sağ Ok 6"/>
            <p:cNvSpPr/>
            <p:nvPr/>
          </p:nvSpPr>
          <p:spPr>
            <a:xfrm>
              <a:off x="1985749" y="820946"/>
              <a:ext cx="381547" cy="4463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ağ Ok 4"/>
            <p:cNvSpPr/>
            <p:nvPr/>
          </p:nvSpPr>
          <p:spPr>
            <a:xfrm>
              <a:off x="1985749" y="910214"/>
              <a:ext cx="267083" cy="267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1800" kern="1200"/>
            </a:p>
          </p:txBody>
        </p:sp>
      </p:grpSp>
      <p:grpSp>
        <p:nvGrpSpPr>
          <p:cNvPr id="9" name="Grup 8"/>
          <p:cNvGrpSpPr/>
          <p:nvPr/>
        </p:nvGrpSpPr>
        <p:grpSpPr>
          <a:xfrm>
            <a:off x="9875654" y="4335152"/>
            <a:ext cx="381547" cy="446338"/>
            <a:chOff x="1985749" y="820946"/>
            <a:chExt cx="381547" cy="446338"/>
          </a:xfrm>
        </p:grpSpPr>
        <p:sp>
          <p:nvSpPr>
            <p:cNvPr id="10" name="Sağ Ok 9"/>
            <p:cNvSpPr/>
            <p:nvPr/>
          </p:nvSpPr>
          <p:spPr>
            <a:xfrm>
              <a:off x="1985749" y="820946"/>
              <a:ext cx="381547" cy="4463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ağ Ok 4"/>
            <p:cNvSpPr/>
            <p:nvPr/>
          </p:nvSpPr>
          <p:spPr>
            <a:xfrm>
              <a:off x="1985749" y="910214"/>
              <a:ext cx="267083" cy="267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1800" kern="1200"/>
            </a:p>
          </p:txBody>
        </p:sp>
      </p:grpSp>
      <p:sp>
        <p:nvSpPr>
          <p:cNvPr id="12" name="Metin kutusu 11"/>
          <p:cNvSpPr txBox="1"/>
          <p:nvPr/>
        </p:nvSpPr>
        <p:spPr>
          <a:xfrm>
            <a:off x="2138815" y="5834685"/>
            <a:ext cx="16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Analog </a:t>
            </a:r>
            <a:r>
              <a:rPr lang="tr-TR" dirty="0" smtClean="0"/>
              <a:t>sinyal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4091705" y="5856196"/>
            <a:ext cx="211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Ayrık zamanlı sinyal 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6382902" y="58645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Kuantalanmış</a:t>
            </a:r>
            <a:r>
              <a:rPr lang="tr-TR" dirty="0" smtClean="0"/>
              <a:t> sinyal 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9054882" y="5856196"/>
            <a:ext cx="17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Sayısal </a:t>
            </a:r>
            <a:r>
              <a:rPr lang="tr-TR" dirty="0" smtClean="0"/>
              <a:t> sinyal </a:t>
            </a:r>
            <a:endParaRPr lang="tr-TR" dirty="0"/>
          </a:p>
        </p:txBody>
      </p:sp>
      <p:cxnSp>
        <p:nvCxnSpPr>
          <p:cNvPr id="16" name="Düz Ok Bağlayıcısı 16"/>
          <p:cNvCxnSpPr>
            <a:stCxn id="12" idx="1"/>
            <a:endCxn id="8" idx="3"/>
          </p:cNvCxnSpPr>
          <p:nvPr/>
        </p:nvCxnSpPr>
        <p:spPr>
          <a:xfrm flipV="1">
            <a:off x="2138815" y="4629090"/>
            <a:ext cx="781615" cy="1390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8"/>
          <p:cNvCxnSpPr>
            <a:stCxn id="13" idx="1"/>
          </p:cNvCxnSpPr>
          <p:nvPr/>
        </p:nvCxnSpPr>
        <p:spPr>
          <a:xfrm flipV="1">
            <a:off x="4091705" y="4629090"/>
            <a:ext cx="1103429" cy="1411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22"/>
          <p:cNvCxnSpPr>
            <a:stCxn id="14" idx="1"/>
          </p:cNvCxnSpPr>
          <p:nvPr/>
        </p:nvCxnSpPr>
        <p:spPr>
          <a:xfrm flipV="1">
            <a:off x="6382902" y="4629090"/>
            <a:ext cx="1347934" cy="142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24"/>
          <p:cNvCxnSpPr>
            <a:stCxn id="15" idx="1"/>
          </p:cNvCxnSpPr>
          <p:nvPr/>
        </p:nvCxnSpPr>
        <p:spPr>
          <a:xfrm flipV="1">
            <a:off x="9054882" y="4558322"/>
            <a:ext cx="997637" cy="148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25"/>
          <p:cNvSpPr txBox="1"/>
          <p:nvPr/>
        </p:nvSpPr>
        <p:spPr>
          <a:xfrm>
            <a:off x="3721290" y="6386902"/>
            <a:ext cx="546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</a:rPr>
              <a:t>Pulse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Code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Modulation</a:t>
            </a:r>
            <a:r>
              <a:rPr lang="tr-TR" b="1" dirty="0" smtClean="0">
                <a:solidFill>
                  <a:srgbClr val="FF0000"/>
                </a:solidFill>
              </a:rPr>
              <a:t> Encoder (PCM)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21" name="Metin kutusu 19"/>
          <p:cNvSpPr txBox="1"/>
          <p:nvPr/>
        </p:nvSpPr>
        <p:spPr>
          <a:xfrm>
            <a:off x="2138815" y="4069381"/>
            <a:ext cx="15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</a:t>
            </a:r>
            <a:r>
              <a:rPr lang="tr-TR" sz="1200" b="1" dirty="0" smtClean="0"/>
              <a:t>a</a:t>
            </a:r>
            <a:r>
              <a:rPr lang="tr-TR" b="1" dirty="0" smtClean="0"/>
              <a:t>(t)</a:t>
            </a:r>
            <a:endParaRPr lang="tr-TR" b="1" dirty="0"/>
          </a:p>
        </p:txBody>
      </p:sp>
      <p:sp>
        <p:nvSpPr>
          <p:cNvPr id="22" name="Metin kutusu 20"/>
          <p:cNvSpPr txBox="1"/>
          <p:nvPr/>
        </p:nvSpPr>
        <p:spPr>
          <a:xfrm>
            <a:off x="4871098" y="3973851"/>
            <a:ext cx="9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x(n)</a:t>
            </a:r>
            <a:endParaRPr lang="tr-TR" b="1" dirty="0"/>
          </a:p>
        </p:txBody>
      </p:sp>
      <p:sp>
        <p:nvSpPr>
          <p:cNvPr id="23" name="Metin kutusu 21"/>
          <p:cNvSpPr txBox="1"/>
          <p:nvPr/>
        </p:nvSpPr>
        <p:spPr>
          <a:xfrm>
            <a:off x="7410134" y="4071530"/>
            <a:ext cx="9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x</a:t>
            </a:r>
            <a:r>
              <a:rPr lang="tr-TR" sz="1400" b="1" dirty="0" err="1" smtClean="0"/>
              <a:t>q</a:t>
            </a:r>
            <a:r>
              <a:rPr lang="tr-TR" b="1" dirty="0" smtClean="0"/>
              <a:t>(n)</a:t>
            </a:r>
            <a:endParaRPr lang="tr-TR" b="1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9803646" y="4055996"/>
            <a:ext cx="106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0 1 0 0 1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39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Örneklemeye giriş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1939961"/>
            <a:ext cx="11729183" cy="4711849"/>
          </a:xfrm>
        </p:spPr>
        <p:txBody>
          <a:bodyPr>
            <a:normAutofit/>
          </a:bodyPr>
          <a:lstStyle/>
          <a:p>
            <a:pPr lvl="0"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Sürekli zamandan 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ayrık zamana geçme işlemi belirli zaman aralıklarında örnek alma işlemi ile gerçekleştirilmektedir. </a:t>
            </a:r>
            <a:endParaRPr lang="tr-T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sinyal her bir </a:t>
            </a:r>
            <a:r>
              <a:rPr lang="tr-T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anında 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örneklenmektedir. 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süre  örnekleme aralığı ve bu sürenin tersi örnekleme frekansı olarak 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adlandırılmaktadır. </a:t>
            </a:r>
          </a:p>
          <a:p>
            <a:pPr algn="just"/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Örnekleme işlemi, 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işlemi, analog işaretin örnekleme anındaki genlik değerlerinin elde edilmesi işlemidir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Temelde 3 farklı örnekleme yöntemi bulunmaktadır.</a:t>
            </a:r>
          </a:p>
          <a:p>
            <a:pPr lvl="1" algn="just"/>
            <a:r>
              <a:rPr lang="tr-T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İdeal örnekleme</a:t>
            </a:r>
          </a:p>
          <a:p>
            <a:pPr lvl="1" algn="just"/>
            <a:r>
              <a:rPr lang="tr-T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Doğal örnekleme</a:t>
            </a:r>
          </a:p>
          <a:p>
            <a:pPr lvl="1" algn="just"/>
            <a:r>
              <a:rPr lang="tr-T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Düz tepeli örnekleme</a:t>
            </a:r>
            <a:endParaRPr lang="tr-T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Örneklemeye giriş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19" y="1996064"/>
            <a:ext cx="8454278" cy="461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5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Örneklemeye giriş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4" name="Picture 4" descr="sekil3_!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33" y="3059767"/>
            <a:ext cx="360045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ekil3_1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70" y="3051830"/>
            <a:ext cx="360045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271620" y="4226580"/>
            <a:ext cx="56515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38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Örnekleme frekansı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2050476"/>
            <a:ext cx="6564610" cy="4128335"/>
          </a:xfrm>
        </p:spPr>
        <p:txBody>
          <a:bodyPr>
            <a:normAutofit/>
          </a:bodyPr>
          <a:lstStyle/>
          <a:p>
            <a:pPr algn="just"/>
            <a:r>
              <a:rPr lang="tr-TR" altLang="tr-TR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Örnekleme</a:t>
            </a:r>
            <a:r>
              <a:rPr lang="tr-TR" altLang="tr-TR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zaman </a:t>
            </a:r>
            <a:r>
              <a:rPr lang="tr-TR" altLang="tr-TR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aralıkları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genellikle sabit seçilmekte ve iki ardışık örnek arasındaki zaman aralığı her zaman eşit olmaktadır.</a:t>
            </a:r>
          </a:p>
          <a:p>
            <a:pPr lvl="0"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Ardışık iki örnekleme anı arasında geçen zaman saniye cinsinden ‘örnekleme periyodu’ olarak adlandırılmakta ve genelde </a:t>
            </a:r>
            <a:r>
              <a:rPr lang="tr-T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Tö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kullanımı da vardır) ile gösterilmektedir.</a:t>
            </a:r>
            <a:endParaRPr lang="tr-T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Örnekleme periyodunun tersi ise 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örnekleme frekansı) genelde </a:t>
            </a:r>
            <a:r>
              <a:rPr lang="tr-TR" altLang="tr-T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fö</a:t>
            </a:r>
            <a:r>
              <a:rPr lang="tr-TR" alt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 gösterilmektedir. Örnekleme frekansı, bir saniye zaman aralığı boyunca alınan örnek sayısını belirtmektedir</a:t>
            </a:r>
            <a:r>
              <a:rPr lang="tr-TR" alt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altLang="tr-T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Sampling Diagram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736" y="2050476"/>
            <a:ext cx="4789097" cy="401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6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İdeal dürtü Örneklemesi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101" y="2135403"/>
            <a:ext cx="3744913" cy="19177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26451"/>
              </p:ext>
            </p:extLst>
          </p:nvPr>
        </p:nvGraphicFramePr>
        <p:xfrm>
          <a:off x="1408113" y="4337050"/>
          <a:ext cx="83978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4508280" imgH="495000" progId="Equation.DSMT4">
                  <p:embed/>
                </p:oleObj>
              </mc:Choice>
              <mc:Fallback>
                <p:oleObj name="Equation" r:id="rId4" imgW="45082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337050"/>
                        <a:ext cx="8397875" cy="917575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950338" y="591719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Not: </a:t>
            </a:r>
            <a:endParaRPr lang="tr-TR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520807"/>
              </p:ext>
            </p:extLst>
          </p:nvPr>
        </p:nvGraphicFramePr>
        <p:xfrm>
          <a:off x="2781300" y="5754688"/>
          <a:ext cx="45196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6" imgW="3225600" imgH="495000" progId="Equation.DSMT4">
                  <p:embed/>
                </p:oleObj>
              </mc:Choice>
              <mc:Fallback>
                <p:oleObj name="Equation" r:id="rId6" imgW="32256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81300" y="5754688"/>
                        <a:ext cx="4519613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7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İdeal dürtü Örneklemesi / ZAMAN UZAYI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7" name="Picture 7" descr="dk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808" y="2175314"/>
            <a:ext cx="2778125" cy="1919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x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433" y="4564535"/>
            <a:ext cx="2778125" cy="1917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60" y="2176902"/>
            <a:ext cx="2697162" cy="1917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632" y="5167734"/>
            <a:ext cx="253047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25740" y="4064575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tr-TR" dirty="0"/>
          </a:p>
        </p:txBody>
      </p:sp>
      <p:sp>
        <p:nvSpPr>
          <p:cNvPr id="14" name="Rectangle 13"/>
          <p:cNvSpPr/>
          <p:nvPr/>
        </p:nvSpPr>
        <p:spPr>
          <a:xfrm>
            <a:off x="7450768" y="406457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dirty="0"/>
          </a:p>
        </p:txBody>
      </p:sp>
      <p:sp>
        <p:nvSpPr>
          <p:cNvPr id="15" name="Rectangle 14"/>
          <p:cNvSpPr/>
          <p:nvPr/>
        </p:nvSpPr>
        <p:spPr>
          <a:xfrm>
            <a:off x="4012916" y="646472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tr-TR" dirty="0"/>
          </a:p>
        </p:txBody>
      </p:sp>
      <p:sp>
        <p:nvSpPr>
          <p:cNvPr id="16" name="Rectangle 15"/>
          <p:cNvSpPr/>
          <p:nvPr/>
        </p:nvSpPr>
        <p:spPr>
          <a:xfrm>
            <a:off x="7444356" y="644567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75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3751</TotalTime>
  <Words>532</Words>
  <Application>Microsoft Office PowerPoint</Application>
  <PresentationFormat>Widescreen</PresentationFormat>
  <Paragraphs>99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Corbel</vt:lpstr>
      <vt:lpstr>Times New Roman</vt:lpstr>
      <vt:lpstr>Wingdings</vt:lpstr>
      <vt:lpstr>Banded</vt:lpstr>
      <vt:lpstr>MathType 6.0 Equation</vt:lpstr>
      <vt:lpstr>MathType 5.0 Equation</vt:lpstr>
      <vt:lpstr>SmartDraw Drawing</vt:lpstr>
      <vt:lpstr>ANALOG SAYISAL DÖNÜŞÜM/ ÖRNEKLEME</vt:lpstr>
      <vt:lpstr>Analog sayısal dönüşüm/ örnekleme</vt:lpstr>
      <vt:lpstr>Örneklemeye giriş</vt:lpstr>
      <vt:lpstr>Örneklemeye giriş</vt:lpstr>
      <vt:lpstr>Örneklemeye giriş</vt:lpstr>
      <vt:lpstr>Örneklemeye giriş</vt:lpstr>
      <vt:lpstr>Örnekleme frekansı</vt:lpstr>
      <vt:lpstr>İdeal dürtü Örneklemesi</vt:lpstr>
      <vt:lpstr>İdeal dürtü Örneklemesi / ZAMAN UZAYI</vt:lpstr>
      <vt:lpstr>İdeal dürtü Örneklemesi / FREKANS UZAYI</vt:lpstr>
      <vt:lpstr>Örneklenmiş işaretin frekans spektrumu</vt:lpstr>
      <vt:lpstr>NYQUİST Örnekleme KRİTERİ</vt:lpstr>
      <vt:lpstr>ANALOG İŞARETİN YENİDEN OLUŞTURULMASI</vt:lpstr>
      <vt:lpstr>BAZI İŞARETLERİN BANT GENİŞLİĞİ</vt:lpstr>
      <vt:lpstr>YETERSİZ ÖRNEKLEME ETKİSİ</vt:lpstr>
      <vt:lpstr>Örneklemede PRATİK SINIRLAMALAR-1</vt:lpstr>
      <vt:lpstr>Örneklemede PRATİK SINIRLAMALAR-2</vt:lpstr>
      <vt:lpstr>Örneklemede PRATİK SINIRLAMALAR-3</vt:lpstr>
      <vt:lpstr>Doğal örnekleme</vt:lpstr>
      <vt:lpstr>Düz tepeli örnekleme (örnekle ve tut)</vt:lpstr>
      <vt:lpstr>Düz tepeli örnekleme (örnekle ve tut)</vt:lpstr>
      <vt:lpstr>örnekle ve tut / frekans spektrumu</vt:lpstr>
      <vt:lpstr>örnekle ve tut / yeniden oluşturma süzgeci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asya</cp:lastModifiedBy>
  <cp:revision>144</cp:revision>
  <dcterms:created xsi:type="dcterms:W3CDTF">2016-02-19T18:16:04Z</dcterms:created>
  <dcterms:modified xsi:type="dcterms:W3CDTF">2016-03-12T18:08:02Z</dcterms:modified>
</cp:coreProperties>
</file>