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2" r:id="rId1"/>
  </p:sldMasterIdLst>
  <p:notesMasterIdLst>
    <p:notesMasterId r:id="rId21"/>
  </p:notesMasterIdLst>
  <p:sldIdLst>
    <p:sldId id="256" r:id="rId2"/>
    <p:sldId id="273" r:id="rId3"/>
    <p:sldId id="257" r:id="rId4"/>
    <p:sldId id="274" r:id="rId5"/>
    <p:sldId id="275" r:id="rId6"/>
    <p:sldId id="276" r:id="rId7"/>
    <p:sldId id="259" r:id="rId8"/>
    <p:sldId id="260" r:id="rId9"/>
    <p:sldId id="278" r:id="rId10"/>
    <p:sldId id="261" r:id="rId11"/>
    <p:sldId id="262" r:id="rId12"/>
    <p:sldId id="263" r:id="rId13"/>
    <p:sldId id="264" r:id="rId14"/>
    <p:sldId id="266" r:id="rId15"/>
    <p:sldId id="267" r:id="rId16"/>
    <p:sldId id="269" r:id="rId17"/>
    <p:sldId id="271" r:id="rId18"/>
    <p:sldId id="272"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94660"/>
  </p:normalViewPr>
  <p:slideViewPr>
    <p:cSldViewPr>
      <p:cViewPr varScale="1">
        <p:scale>
          <a:sx n="69" d="100"/>
          <a:sy n="69" d="100"/>
        </p:scale>
        <p:origin x="105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OFF\Google%20Drive\WORKSP2021\Correl%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Sheet1!$B$4:$B$20</c:f>
              <c:numCache>
                <c:formatCode>General</c:formatCode>
                <c:ptCount val="17"/>
                <c:pt idx="0">
                  <c:v>10</c:v>
                </c:pt>
                <c:pt idx="1">
                  <c:v>10</c:v>
                </c:pt>
                <c:pt idx="2">
                  <c:v>11</c:v>
                </c:pt>
                <c:pt idx="3">
                  <c:v>11</c:v>
                </c:pt>
                <c:pt idx="4">
                  <c:v>12</c:v>
                </c:pt>
                <c:pt idx="5">
                  <c:v>12</c:v>
                </c:pt>
                <c:pt idx="6">
                  <c:v>13</c:v>
                </c:pt>
                <c:pt idx="7">
                  <c:v>13</c:v>
                </c:pt>
                <c:pt idx="8">
                  <c:v>14</c:v>
                </c:pt>
                <c:pt idx="9">
                  <c:v>14</c:v>
                </c:pt>
                <c:pt idx="10">
                  <c:v>15</c:v>
                </c:pt>
                <c:pt idx="11">
                  <c:v>16</c:v>
                </c:pt>
                <c:pt idx="12">
                  <c:v>17</c:v>
                </c:pt>
                <c:pt idx="13">
                  <c:v>18</c:v>
                </c:pt>
                <c:pt idx="14">
                  <c:v>18</c:v>
                </c:pt>
                <c:pt idx="15">
                  <c:v>19</c:v>
                </c:pt>
                <c:pt idx="16">
                  <c:v>20</c:v>
                </c:pt>
              </c:numCache>
            </c:numRef>
          </c:xVal>
          <c:yVal>
            <c:numRef>
              <c:f>Sheet1!$C$4:$C$20</c:f>
              <c:numCache>
                <c:formatCode>General</c:formatCode>
                <c:ptCount val="17"/>
                <c:pt idx="0">
                  <c:v>15</c:v>
                </c:pt>
                <c:pt idx="1">
                  <c:v>18</c:v>
                </c:pt>
                <c:pt idx="2">
                  <c:v>17</c:v>
                </c:pt>
                <c:pt idx="3">
                  <c:v>25</c:v>
                </c:pt>
                <c:pt idx="4">
                  <c:v>22</c:v>
                </c:pt>
                <c:pt idx="5">
                  <c:v>28</c:v>
                </c:pt>
                <c:pt idx="6">
                  <c:v>19</c:v>
                </c:pt>
                <c:pt idx="7">
                  <c:v>18</c:v>
                </c:pt>
                <c:pt idx="8">
                  <c:v>22</c:v>
                </c:pt>
                <c:pt idx="9">
                  <c:v>24</c:v>
                </c:pt>
                <c:pt idx="10">
                  <c:v>25</c:v>
                </c:pt>
                <c:pt idx="11">
                  <c:v>26</c:v>
                </c:pt>
                <c:pt idx="12">
                  <c:v>19</c:v>
                </c:pt>
                <c:pt idx="13">
                  <c:v>29</c:v>
                </c:pt>
                <c:pt idx="14">
                  <c:v>30</c:v>
                </c:pt>
                <c:pt idx="15">
                  <c:v>35</c:v>
                </c:pt>
                <c:pt idx="16">
                  <c:v>29</c:v>
                </c:pt>
              </c:numCache>
            </c:numRef>
          </c:yVal>
          <c:smooth val="0"/>
          <c:extLst>
            <c:ext xmlns:c16="http://schemas.microsoft.com/office/drawing/2014/chart" uri="{C3380CC4-5D6E-409C-BE32-E72D297353CC}">
              <c16:uniqueId val="{00000001-AB6B-4773-BEAF-38E18D794AE2}"/>
            </c:ext>
          </c:extLst>
        </c:ser>
        <c:dLbls>
          <c:showLegendKey val="0"/>
          <c:showVal val="0"/>
          <c:showCatName val="0"/>
          <c:showSerName val="0"/>
          <c:showPercent val="0"/>
          <c:showBubbleSize val="0"/>
        </c:dLbls>
        <c:axId val="1885658512"/>
        <c:axId val="1885662672"/>
      </c:scatterChart>
      <c:valAx>
        <c:axId val="1885658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5662672"/>
        <c:crosses val="autoZero"/>
        <c:crossBetween val="midCat"/>
      </c:valAx>
      <c:valAx>
        <c:axId val="1885662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5658512"/>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7CF96-B08F-42CE-8BB3-5FD9F54D966F}" type="datetimeFigureOut">
              <a:rPr lang="en-US" smtClean="0"/>
              <a:t>5/16/2022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B9FED7-423F-4B32-ACFC-4877722CB426}" type="slidenum">
              <a:rPr lang="en-US" smtClean="0"/>
              <a:t>‹#›</a:t>
            </a:fld>
            <a:endParaRPr lang="en-US"/>
          </a:p>
        </p:txBody>
      </p:sp>
    </p:spTree>
    <p:extLst>
      <p:ext uri="{BB962C8B-B14F-4D97-AF65-F5344CB8AC3E}">
        <p14:creationId xmlns:p14="http://schemas.microsoft.com/office/powerpoint/2010/main" val="1455497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1</a:t>
            </a:fld>
            <a:endParaRPr lang="en-US"/>
          </a:p>
        </p:txBody>
      </p:sp>
    </p:spTree>
    <p:extLst>
      <p:ext uri="{BB962C8B-B14F-4D97-AF65-F5344CB8AC3E}">
        <p14:creationId xmlns:p14="http://schemas.microsoft.com/office/powerpoint/2010/main" val="3194871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10</a:t>
            </a:fld>
            <a:endParaRPr lang="en-US"/>
          </a:p>
        </p:txBody>
      </p:sp>
    </p:spTree>
    <p:extLst>
      <p:ext uri="{BB962C8B-B14F-4D97-AF65-F5344CB8AC3E}">
        <p14:creationId xmlns:p14="http://schemas.microsoft.com/office/powerpoint/2010/main" val="1937784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11</a:t>
            </a:fld>
            <a:endParaRPr lang="en-US"/>
          </a:p>
        </p:txBody>
      </p:sp>
    </p:spTree>
    <p:extLst>
      <p:ext uri="{BB962C8B-B14F-4D97-AF65-F5344CB8AC3E}">
        <p14:creationId xmlns:p14="http://schemas.microsoft.com/office/powerpoint/2010/main" val="1632096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12</a:t>
            </a:fld>
            <a:endParaRPr lang="en-US"/>
          </a:p>
        </p:txBody>
      </p:sp>
    </p:spTree>
    <p:extLst>
      <p:ext uri="{BB962C8B-B14F-4D97-AF65-F5344CB8AC3E}">
        <p14:creationId xmlns:p14="http://schemas.microsoft.com/office/powerpoint/2010/main" val="917071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13</a:t>
            </a:fld>
            <a:endParaRPr lang="en-US"/>
          </a:p>
        </p:txBody>
      </p:sp>
    </p:spTree>
    <p:extLst>
      <p:ext uri="{BB962C8B-B14F-4D97-AF65-F5344CB8AC3E}">
        <p14:creationId xmlns:p14="http://schemas.microsoft.com/office/powerpoint/2010/main" val="598265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14</a:t>
            </a:fld>
            <a:endParaRPr lang="en-US"/>
          </a:p>
        </p:txBody>
      </p:sp>
    </p:spTree>
    <p:extLst>
      <p:ext uri="{BB962C8B-B14F-4D97-AF65-F5344CB8AC3E}">
        <p14:creationId xmlns:p14="http://schemas.microsoft.com/office/powerpoint/2010/main" val="222063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15</a:t>
            </a:fld>
            <a:endParaRPr lang="en-US"/>
          </a:p>
        </p:txBody>
      </p:sp>
    </p:spTree>
    <p:extLst>
      <p:ext uri="{BB962C8B-B14F-4D97-AF65-F5344CB8AC3E}">
        <p14:creationId xmlns:p14="http://schemas.microsoft.com/office/powerpoint/2010/main" val="180052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16</a:t>
            </a:fld>
            <a:endParaRPr lang="en-US"/>
          </a:p>
        </p:txBody>
      </p:sp>
    </p:spTree>
    <p:extLst>
      <p:ext uri="{BB962C8B-B14F-4D97-AF65-F5344CB8AC3E}">
        <p14:creationId xmlns:p14="http://schemas.microsoft.com/office/powerpoint/2010/main" val="1077113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9FED7-423F-4B32-ACFC-4877722CB426}" type="slidenum">
              <a:rPr lang="en-US" smtClean="0"/>
              <a:t>17</a:t>
            </a:fld>
            <a:endParaRPr lang="en-US"/>
          </a:p>
        </p:txBody>
      </p:sp>
    </p:spTree>
    <p:extLst>
      <p:ext uri="{BB962C8B-B14F-4D97-AF65-F5344CB8AC3E}">
        <p14:creationId xmlns:p14="http://schemas.microsoft.com/office/powerpoint/2010/main" val="3076414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18</a:t>
            </a:fld>
            <a:endParaRPr lang="en-US"/>
          </a:p>
        </p:txBody>
      </p:sp>
    </p:spTree>
    <p:extLst>
      <p:ext uri="{BB962C8B-B14F-4D97-AF65-F5344CB8AC3E}">
        <p14:creationId xmlns:p14="http://schemas.microsoft.com/office/powerpoint/2010/main" val="3490152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2</a:t>
            </a:fld>
            <a:endParaRPr lang="en-US"/>
          </a:p>
        </p:txBody>
      </p:sp>
    </p:spTree>
    <p:extLst>
      <p:ext uri="{BB962C8B-B14F-4D97-AF65-F5344CB8AC3E}">
        <p14:creationId xmlns:p14="http://schemas.microsoft.com/office/powerpoint/2010/main" val="3194871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3</a:t>
            </a:fld>
            <a:endParaRPr lang="en-US"/>
          </a:p>
        </p:txBody>
      </p:sp>
    </p:spTree>
    <p:extLst>
      <p:ext uri="{BB962C8B-B14F-4D97-AF65-F5344CB8AC3E}">
        <p14:creationId xmlns:p14="http://schemas.microsoft.com/office/powerpoint/2010/main" val="659446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4</a:t>
            </a:fld>
            <a:endParaRPr lang="en-US"/>
          </a:p>
        </p:txBody>
      </p:sp>
    </p:spTree>
    <p:extLst>
      <p:ext uri="{BB962C8B-B14F-4D97-AF65-F5344CB8AC3E}">
        <p14:creationId xmlns:p14="http://schemas.microsoft.com/office/powerpoint/2010/main" val="659446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5</a:t>
            </a:fld>
            <a:endParaRPr lang="en-US"/>
          </a:p>
        </p:txBody>
      </p:sp>
    </p:spTree>
    <p:extLst>
      <p:ext uri="{BB962C8B-B14F-4D97-AF65-F5344CB8AC3E}">
        <p14:creationId xmlns:p14="http://schemas.microsoft.com/office/powerpoint/2010/main" val="659446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9FED7-423F-4B32-ACFC-4877722CB426}" type="slidenum">
              <a:rPr lang="en-US" smtClean="0"/>
              <a:t>6</a:t>
            </a:fld>
            <a:endParaRPr lang="en-US"/>
          </a:p>
        </p:txBody>
      </p:sp>
    </p:spTree>
    <p:extLst>
      <p:ext uri="{BB962C8B-B14F-4D97-AF65-F5344CB8AC3E}">
        <p14:creationId xmlns:p14="http://schemas.microsoft.com/office/powerpoint/2010/main" val="659446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7</a:t>
            </a:fld>
            <a:endParaRPr lang="en-US"/>
          </a:p>
        </p:txBody>
      </p:sp>
    </p:spTree>
    <p:extLst>
      <p:ext uri="{BB962C8B-B14F-4D97-AF65-F5344CB8AC3E}">
        <p14:creationId xmlns:p14="http://schemas.microsoft.com/office/powerpoint/2010/main" val="2283051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8</a:t>
            </a:fld>
            <a:endParaRPr lang="en-US"/>
          </a:p>
        </p:txBody>
      </p:sp>
    </p:spTree>
    <p:extLst>
      <p:ext uri="{BB962C8B-B14F-4D97-AF65-F5344CB8AC3E}">
        <p14:creationId xmlns:p14="http://schemas.microsoft.com/office/powerpoint/2010/main" val="3966814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9</a:t>
            </a:fld>
            <a:endParaRPr lang="en-US"/>
          </a:p>
        </p:txBody>
      </p:sp>
    </p:spTree>
    <p:extLst>
      <p:ext uri="{BB962C8B-B14F-4D97-AF65-F5344CB8AC3E}">
        <p14:creationId xmlns:p14="http://schemas.microsoft.com/office/powerpoint/2010/main" val="396681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endParaRPr dirty="0"/>
          </a:p>
        </p:txBody>
      </p:sp>
      <p:sp>
        <p:nvSpPr>
          <p:cNvPr id="3" name="Content Placeholder 2"/>
          <p:cNvSpPr>
            <a:spLocks noGrp="1"/>
          </p:cNvSpPr>
          <p:nvPr>
            <p:ph idx="1"/>
          </p:nvPr>
        </p:nvSpPr>
        <p:spPr/>
        <p:txBody>
          <a:bodyPr>
            <a:normAutofit/>
          </a:bodyPr>
          <a:lstStyle>
            <a:lvl1pPr marL="39849" indent="-39849">
              <a:buFont typeface="Wingdings" panose="05000000000000000000" pitchFamily="2" charset="2"/>
              <a:buChar char="§"/>
              <a:defRPr sz="2400"/>
            </a:lvl1pPr>
            <a:lvl2pPr>
              <a:buClr>
                <a:schemeClr val="accent2"/>
              </a:buClr>
              <a:defRPr sz="2000"/>
            </a:lvl2pPr>
            <a:lvl3pPr>
              <a:defRPr sz="1350"/>
            </a:lvl3pPr>
            <a:lvl4pPr>
              <a:defRPr sz="1200"/>
            </a:lvl4pPr>
            <a:lvl5pPr>
              <a:defRPr sz="1200"/>
            </a:lvl5pPr>
            <a:lvl6pPr>
              <a:buClr>
                <a:schemeClr val="accent2"/>
              </a:buClr>
              <a:defRPr baseline="0"/>
            </a:lvl6pPr>
            <a:lvl7pPr>
              <a:buClr>
                <a:schemeClr val="accent2"/>
              </a:buClr>
              <a:defRPr baseline="0"/>
            </a:lvl7pPr>
            <a:lvl8pPr>
              <a:buClr>
                <a:schemeClr val="accent2"/>
              </a:buClr>
              <a:defRPr baseline="0"/>
            </a:lvl8pPr>
            <a:lvl9pPr>
              <a:buClr>
                <a:schemeClr val="accent2"/>
              </a:buClr>
              <a:defRPr baseline="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sz="900" i="1"/>
            </a:lvl1pPr>
          </a:lstStyle>
          <a:p>
            <a:r>
              <a:rPr lang="en-US" dirty="0"/>
              <a:t>Correlation</a:t>
            </a:r>
          </a:p>
        </p:txBody>
      </p:sp>
      <p:sp>
        <p:nvSpPr>
          <p:cNvPr id="4" name="Date Placeholder 3"/>
          <p:cNvSpPr>
            <a:spLocks noGrp="1"/>
          </p:cNvSpPr>
          <p:nvPr>
            <p:ph type="dt" sz="half" idx="10"/>
          </p:nvPr>
        </p:nvSpPr>
        <p:spPr/>
        <p:txBody>
          <a:bodyPr/>
          <a:lstStyle/>
          <a:p>
            <a:fld id="{EAD849BA-459F-488E-B28C-DD6B9855A02A}" type="datetime1">
              <a:rPr lang="en-US" smtClean="0"/>
              <a:t>5/16/2022</a:t>
            </a:fld>
            <a:endParaRPr lang="en-US"/>
          </a:p>
        </p:txBody>
      </p:sp>
      <p:sp>
        <p:nvSpPr>
          <p:cNvPr id="6" name="Slide Number Placeholder 5"/>
          <p:cNvSpPr>
            <a:spLocks noGrp="1"/>
          </p:cNvSpPr>
          <p:nvPr>
            <p:ph type="sldNum" sz="quarter" idx="12"/>
          </p:nvPr>
        </p:nvSpPr>
        <p:spPr/>
        <p:txBody>
          <a:bodyPr/>
          <a:lstStyle>
            <a:lvl1pPr>
              <a:defRPr sz="900" i="1"/>
            </a:lvl1pPr>
          </a:lstStyle>
          <a:p>
            <a:fld id="{3A9D9D2B-08DB-4587-987E-74715C17FE38}" type="slidenum">
              <a:rPr lang="en-US" smtClean="0"/>
              <a:pPr/>
              <a:t>‹#›</a:t>
            </a:fld>
            <a:endParaRPr lang="en-US" dirty="0"/>
          </a:p>
        </p:txBody>
      </p:sp>
    </p:spTree>
    <p:extLst>
      <p:ext uri="{BB962C8B-B14F-4D97-AF65-F5344CB8AC3E}">
        <p14:creationId xmlns:p14="http://schemas.microsoft.com/office/powerpoint/2010/main" val="237328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900"/>
            </a:lvl1pPr>
          </a:lstStyle>
          <a:p>
            <a:r>
              <a:rPr lang="en-US" dirty="0"/>
              <a:t>Correlation</a:t>
            </a:r>
          </a:p>
        </p:txBody>
      </p:sp>
      <p:sp>
        <p:nvSpPr>
          <p:cNvPr id="2" name="Date Placeholder 1"/>
          <p:cNvSpPr>
            <a:spLocks noGrp="1"/>
          </p:cNvSpPr>
          <p:nvPr>
            <p:ph type="dt" sz="half" idx="10"/>
          </p:nvPr>
        </p:nvSpPr>
        <p:spPr/>
        <p:txBody>
          <a:bodyPr/>
          <a:lstStyle/>
          <a:p>
            <a:fld id="{19093030-C706-4294-BC8E-E6113F36D37E}" type="datetime1">
              <a:rPr lang="en-US" smtClean="0"/>
              <a:t>5/16/2022</a:t>
            </a:fld>
            <a:endParaRPr lang="en-US"/>
          </a:p>
        </p:txBody>
      </p:sp>
      <p:sp>
        <p:nvSpPr>
          <p:cNvPr id="4" name="Slide Number Placeholder 3"/>
          <p:cNvSpPr>
            <a:spLocks noGrp="1"/>
          </p:cNvSpPr>
          <p:nvPr>
            <p:ph type="sldNum" sz="quarter" idx="12"/>
          </p:nvPr>
        </p:nvSpPr>
        <p:spPr/>
        <p:txBody>
          <a:bodyPr/>
          <a:lstStyle>
            <a:lvl1pPr>
              <a:defRPr sz="900"/>
            </a:lvl1pPr>
          </a:lstStyle>
          <a:p>
            <a:fld id="{3A9D9D2B-08DB-4587-987E-74715C17FE38}" type="slidenum">
              <a:rPr lang="en-US" smtClean="0"/>
              <a:pPr/>
              <a:t>‹#›</a:t>
            </a:fld>
            <a:endParaRPr lang="en-US" dirty="0"/>
          </a:p>
        </p:txBody>
      </p:sp>
    </p:spTree>
    <p:extLst>
      <p:ext uri="{BB962C8B-B14F-4D97-AF65-F5344CB8AC3E}">
        <p14:creationId xmlns:p14="http://schemas.microsoft.com/office/powerpoint/2010/main" val="6849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835" y="2590800"/>
            <a:ext cx="3277452" cy="1924050"/>
          </a:xfrm>
        </p:spPr>
        <p:txBody>
          <a:bodyPr anchor="b">
            <a:normAutofit/>
          </a:bodyPr>
          <a:lstStyle>
            <a:lvl1pPr algn="l">
              <a:defRPr sz="570" b="0"/>
            </a:lvl1pPr>
          </a:lstStyle>
          <a:p>
            <a:r>
              <a:rPr lang="en-US"/>
              <a:t>Click to edit Master title style</a:t>
            </a:r>
            <a:endParaRPr/>
          </a:p>
        </p:txBody>
      </p:sp>
      <p:sp>
        <p:nvSpPr>
          <p:cNvPr id="3" name="Content Placeholder 2"/>
          <p:cNvSpPr>
            <a:spLocks noGrp="1"/>
          </p:cNvSpPr>
          <p:nvPr>
            <p:ph idx="1"/>
          </p:nvPr>
        </p:nvSpPr>
        <p:spPr>
          <a:xfrm>
            <a:off x="5181369" y="838200"/>
            <a:ext cx="6173809" cy="5181600"/>
          </a:xfrm>
        </p:spPr>
        <p:txBody>
          <a:bodyPr>
            <a:normAutofit/>
          </a:bodyPr>
          <a:lstStyle>
            <a:lvl1pPr>
              <a:defRPr sz="356"/>
            </a:lvl1pPr>
            <a:lvl2pPr>
              <a:defRPr sz="321"/>
            </a:lvl2pPr>
            <a:lvl3pPr>
              <a:defRPr sz="285"/>
            </a:lvl3pPr>
            <a:lvl4pPr>
              <a:defRPr sz="249"/>
            </a:lvl4pPr>
            <a:lvl5pPr>
              <a:defRPr sz="249"/>
            </a:lvl5pPr>
            <a:lvl6pPr>
              <a:defRPr sz="249"/>
            </a:lvl6pPr>
            <a:lvl7pPr>
              <a:defRPr sz="249"/>
            </a:lvl7pPr>
            <a:lvl8pPr>
              <a:defRPr sz="249"/>
            </a:lvl8pPr>
            <a:lvl9pPr>
              <a:defRPr sz="2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36835" y="4648200"/>
            <a:ext cx="3277452" cy="1371600"/>
          </a:xfrm>
        </p:spPr>
        <p:txBody>
          <a:bodyPr>
            <a:normAutofit/>
          </a:bodyPr>
          <a:lstStyle>
            <a:lvl1pPr marL="0" indent="0">
              <a:spcBef>
                <a:spcPts val="107"/>
              </a:spcBef>
              <a:buNone/>
              <a:defRPr sz="285"/>
            </a:lvl1pPr>
            <a:lvl2pPr marL="81393" indent="0">
              <a:buNone/>
              <a:defRPr sz="214"/>
            </a:lvl2pPr>
            <a:lvl3pPr marL="162787" indent="0">
              <a:buNone/>
              <a:defRPr sz="178"/>
            </a:lvl3pPr>
            <a:lvl4pPr marL="244181" indent="0">
              <a:buNone/>
              <a:defRPr sz="161"/>
            </a:lvl4pPr>
            <a:lvl5pPr marL="325574" indent="0">
              <a:buNone/>
              <a:defRPr sz="161"/>
            </a:lvl5pPr>
            <a:lvl6pPr marL="406968" indent="0">
              <a:buNone/>
              <a:defRPr sz="161"/>
            </a:lvl6pPr>
            <a:lvl7pPr marL="488362" indent="0">
              <a:buNone/>
              <a:defRPr sz="161"/>
            </a:lvl7pPr>
            <a:lvl8pPr marL="569755" indent="0">
              <a:buNone/>
              <a:defRPr sz="161"/>
            </a:lvl8pPr>
            <a:lvl9pPr marL="651149" indent="0">
              <a:buNone/>
              <a:defRPr sz="161"/>
            </a:lvl9pPr>
          </a:lstStyle>
          <a:p>
            <a:pPr lvl="0"/>
            <a:r>
              <a:rPr lang="en-US"/>
              <a:t>Edit Master text styles</a:t>
            </a:r>
          </a:p>
        </p:txBody>
      </p:sp>
      <p:sp>
        <p:nvSpPr>
          <p:cNvPr id="9" name="Footer Placeholder 8"/>
          <p:cNvSpPr>
            <a:spLocks noGrp="1"/>
          </p:cNvSpPr>
          <p:nvPr>
            <p:ph type="ftr" sz="quarter" idx="11"/>
          </p:nvPr>
        </p:nvSpPr>
        <p:spPr/>
        <p:txBody>
          <a:bodyPr/>
          <a:lstStyle/>
          <a:p>
            <a:r>
              <a:rPr lang="en-US"/>
              <a:t>Correlation</a:t>
            </a:r>
          </a:p>
        </p:txBody>
      </p:sp>
      <p:sp>
        <p:nvSpPr>
          <p:cNvPr id="8" name="Date Placeholder 7"/>
          <p:cNvSpPr>
            <a:spLocks noGrp="1"/>
          </p:cNvSpPr>
          <p:nvPr>
            <p:ph type="dt" sz="half" idx="10"/>
          </p:nvPr>
        </p:nvSpPr>
        <p:spPr/>
        <p:txBody>
          <a:bodyPr/>
          <a:lstStyle/>
          <a:p>
            <a:fld id="{2530678E-F2E4-4D70-83E9-D02A5B5337DD}" type="datetime1">
              <a:rPr lang="en-US" smtClean="0"/>
              <a:t>5/16/2022</a:t>
            </a:fld>
            <a:endParaRPr lang="en-US"/>
          </a:p>
        </p:txBody>
      </p:sp>
      <p:sp>
        <p:nvSpPr>
          <p:cNvPr id="10" name="Slide Number Placeholder 9"/>
          <p:cNvSpPr>
            <a:spLocks noGrp="1"/>
          </p:cNvSpPr>
          <p:nvPr>
            <p:ph type="sldNum" sz="quarter" idx="12"/>
          </p:nvPr>
        </p:nvSpPr>
        <p:spPr/>
        <p:txBody>
          <a:bodyPr/>
          <a:lstStyle/>
          <a:p>
            <a:fld id="{3A9D9D2B-08DB-4587-987E-74715C17FE38}" type="slidenum">
              <a:rPr lang="en-US" smtClean="0"/>
              <a:t>‹#›</a:t>
            </a:fld>
            <a:endParaRPr lang="en-US"/>
          </a:p>
        </p:txBody>
      </p:sp>
    </p:spTree>
    <p:extLst>
      <p:ext uri="{BB962C8B-B14F-4D97-AF65-F5344CB8AC3E}">
        <p14:creationId xmlns:p14="http://schemas.microsoft.com/office/powerpoint/2010/main" val="216625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835" y="2590800"/>
            <a:ext cx="3277452" cy="1924050"/>
          </a:xfrm>
        </p:spPr>
        <p:txBody>
          <a:bodyPr anchor="b">
            <a:normAutofit/>
          </a:bodyPr>
          <a:lstStyle>
            <a:lvl1pPr algn="l">
              <a:defRPr sz="570" b="0"/>
            </a:lvl1pPr>
          </a:lstStyle>
          <a:p>
            <a:r>
              <a:rPr lang="en-US"/>
              <a:t>Click to edit Master title style</a:t>
            </a:r>
            <a:endParaRPr/>
          </a:p>
        </p:txBody>
      </p:sp>
      <p:sp>
        <p:nvSpPr>
          <p:cNvPr id="5" name="Rectangle 4"/>
          <p:cNvSpPr/>
          <p:nvPr/>
        </p:nvSpPr>
        <p:spPr>
          <a:xfrm>
            <a:off x="5105149" y="457200"/>
            <a:ext cx="6631127"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1"/>
          </a:p>
        </p:txBody>
      </p:sp>
      <p:sp>
        <p:nvSpPr>
          <p:cNvPr id="3" name="Picture Placeholder 2" descr="An empty placeholder to add an image. Click on the placeholder and select the image that you wish to add"/>
          <p:cNvSpPr>
            <a:spLocks noGrp="1"/>
          </p:cNvSpPr>
          <p:nvPr>
            <p:ph type="pic" idx="1"/>
          </p:nvPr>
        </p:nvSpPr>
        <p:spPr>
          <a:xfrm>
            <a:off x="5486249" y="836610"/>
            <a:ext cx="5868929" cy="5183190"/>
          </a:xfrm>
          <a:solidFill>
            <a:schemeClr val="bg2"/>
          </a:solidFill>
        </p:spPr>
        <p:txBody>
          <a:bodyPr tIns="914400">
            <a:normAutofit/>
          </a:bodyPr>
          <a:lstStyle>
            <a:lvl1pPr marL="0" indent="0" algn="ctr">
              <a:buNone/>
              <a:defRPr sz="428"/>
            </a:lvl1pPr>
            <a:lvl2pPr marL="81393" indent="0">
              <a:buNone/>
              <a:defRPr sz="499"/>
            </a:lvl2pPr>
            <a:lvl3pPr marL="162787" indent="0">
              <a:buNone/>
              <a:defRPr sz="428"/>
            </a:lvl3pPr>
            <a:lvl4pPr marL="244181" indent="0">
              <a:buNone/>
              <a:defRPr sz="356"/>
            </a:lvl4pPr>
            <a:lvl5pPr marL="325574" indent="0">
              <a:buNone/>
              <a:defRPr sz="356"/>
            </a:lvl5pPr>
            <a:lvl6pPr marL="406968" indent="0">
              <a:buNone/>
              <a:defRPr sz="356"/>
            </a:lvl6pPr>
            <a:lvl7pPr marL="488362" indent="0">
              <a:buNone/>
              <a:defRPr sz="356"/>
            </a:lvl7pPr>
            <a:lvl8pPr marL="569755" indent="0">
              <a:buNone/>
              <a:defRPr sz="356"/>
            </a:lvl8pPr>
            <a:lvl9pPr marL="651149" indent="0">
              <a:buNone/>
              <a:defRPr sz="356"/>
            </a:lvl9pPr>
          </a:lstStyle>
          <a:p>
            <a:r>
              <a:rPr lang="en-US"/>
              <a:t>Click icon to add picture</a:t>
            </a:r>
            <a:endParaRPr/>
          </a:p>
        </p:txBody>
      </p:sp>
      <p:sp>
        <p:nvSpPr>
          <p:cNvPr id="4" name="Text Placeholder 3"/>
          <p:cNvSpPr>
            <a:spLocks noGrp="1"/>
          </p:cNvSpPr>
          <p:nvPr>
            <p:ph type="body" sz="half" idx="2"/>
          </p:nvPr>
        </p:nvSpPr>
        <p:spPr>
          <a:xfrm>
            <a:off x="836835" y="4648200"/>
            <a:ext cx="3277452" cy="1371600"/>
          </a:xfrm>
        </p:spPr>
        <p:txBody>
          <a:bodyPr>
            <a:normAutofit/>
          </a:bodyPr>
          <a:lstStyle>
            <a:lvl1pPr marL="0" indent="0">
              <a:spcBef>
                <a:spcPts val="107"/>
              </a:spcBef>
              <a:buNone/>
              <a:defRPr sz="285"/>
            </a:lvl1pPr>
            <a:lvl2pPr marL="81393" indent="0">
              <a:buNone/>
              <a:defRPr sz="214"/>
            </a:lvl2pPr>
            <a:lvl3pPr marL="162787" indent="0">
              <a:buNone/>
              <a:defRPr sz="178"/>
            </a:lvl3pPr>
            <a:lvl4pPr marL="244181" indent="0">
              <a:buNone/>
              <a:defRPr sz="161"/>
            </a:lvl4pPr>
            <a:lvl5pPr marL="325574" indent="0">
              <a:buNone/>
              <a:defRPr sz="161"/>
            </a:lvl5pPr>
            <a:lvl6pPr marL="406968" indent="0">
              <a:buNone/>
              <a:defRPr sz="161"/>
            </a:lvl6pPr>
            <a:lvl7pPr marL="488362" indent="0">
              <a:buNone/>
              <a:defRPr sz="161"/>
            </a:lvl7pPr>
            <a:lvl8pPr marL="569755" indent="0">
              <a:buNone/>
              <a:defRPr sz="161"/>
            </a:lvl8pPr>
            <a:lvl9pPr marL="651149" indent="0">
              <a:buNone/>
              <a:defRPr sz="161"/>
            </a:lvl9pPr>
          </a:lstStyle>
          <a:p>
            <a:pPr lvl="0"/>
            <a:r>
              <a:rPr lang="en-US"/>
              <a:t>Edit Master text styles</a:t>
            </a:r>
          </a:p>
        </p:txBody>
      </p:sp>
    </p:spTree>
    <p:extLst>
      <p:ext uri="{BB962C8B-B14F-4D97-AF65-F5344CB8AC3E}">
        <p14:creationId xmlns:p14="http://schemas.microsoft.com/office/powerpoint/2010/main" val="264310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Correlation</a:t>
            </a:r>
          </a:p>
        </p:txBody>
      </p:sp>
      <p:sp>
        <p:nvSpPr>
          <p:cNvPr id="4" name="Date Placeholder 3"/>
          <p:cNvSpPr>
            <a:spLocks noGrp="1"/>
          </p:cNvSpPr>
          <p:nvPr>
            <p:ph type="dt" sz="half" idx="10"/>
          </p:nvPr>
        </p:nvSpPr>
        <p:spPr/>
        <p:txBody>
          <a:bodyPr/>
          <a:lstStyle/>
          <a:p>
            <a:fld id="{27B3A856-7E79-4158-9D95-7BF26FF350D1}" type="datetime1">
              <a:rPr lang="en-US" smtClean="0"/>
              <a:t>5/16/2022</a:t>
            </a:fld>
            <a:endParaRPr lang="en-US"/>
          </a:p>
        </p:txBody>
      </p:sp>
      <p:sp>
        <p:nvSpPr>
          <p:cNvPr id="6" name="Slide Number Placeholder 5"/>
          <p:cNvSpPr>
            <a:spLocks noGrp="1"/>
          </p:cNvSpPr>
          <p:nvPr>
            <p:ph type="sldNum" sz="quarter" idx="12"/>
          </p:nvPr>
        </p:nvSpPr>
        <p:spPr/>
        <p:txBody>
          <a:bodyPr/>
          <a:lstStyle/>
          <a:p>
            <a:fld id="{3A9D9D2B-08DB-4587-987E-74715C17FE38}" type="slidenum">
              <a:rPr lang="en-US" smtClean="0"/>
              <a:t>‹#›</a:t>
            </a:fld>
            <a:endParaRPr lang="en-US"/>
          </a:p>
        </p:txBody>
      </p:sp>
    </p:spTree>
    <p:extLst>
      <p:ext uri="{BB962C8B-B14F-4D97-AF65-F5344CB8AC3E}">
        <p14:creationId xmlns:p14="http://schemas.microsoft.com/office/powerpoint/2010/main" val="242697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4552" y="533400"/>
            <a:ext cx="1371957"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816" y="533400"/>
            <a:ext cx="8079305" cy="5592764"/>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Correlation</a:t>
            </a:r>
          </a:p>
        </p:txBody>
      </p:sp>
      <p:sp>
        <p:nvSpPr>
          <p:cNvPr id="4" name="Date Placeholder 3"/>
          <p:cNvSpPr>
            <a:spLocks noGrp="1"/>
          </p:cNvSpPr>
          <p:nvPr>
            <p:ph type="dt" sz="half" idx="10"/>
          </p:nvPr>
        </p:nvSpPr>
        <p:spPr/>
        <p:txBody>
          <a:bodyPr/>
          <a:lstStyle/>
          <a:p>
            <a:fld id="{BCFB3932-17AD-4B29-85D0-0FF3BAC44162}" type="datetime1">
              <a:rPr lang="en-US" smtClean="0"/>
              <a:t>5/16/2022</a:t>
            </a:fld>
            <a:endParaRPr lang="en-US"/>
          </a:p>
        </p:txBody>
      </p:sp>
      <p:sp>
        <p:nvSpPr>
          <p:cNvPr id="6" name="Slide Number Placeholder 5"/>
          <p:cNvSpPr>
            <a:spLocks noGrp="1"/>
          </p:cNvSpPr>
          <p:nvPr>
            <p:ph type="sldNum" sz="quarter" idx="12"/>
          </p:nvPr>
        </p:nvSpPr>
        <p:spPr/>
        <p:txBody>
          <a:bodyPr/>
          <a:lstStyle/>
          <a:p>
            <a:fld id="{3A9D9D2B-08DB-4587-987E-74715C17FE38}" type="slidenum">
              <a:rPr lang="en-US" smtClean="0"/>
              <a:t>‹#›</a:t>
            </a:fld>
            <a:endParaRPr lang="en-US"/>
          </a:p>
        </p:txBody>
      </p:sp>
    </p:spTree>
    <p:extLst>
      <p:ext uri="{BB962C8B-B14F-4D97-AF65-F5344CB8AC3E}">
        <p14:creationId xmlns:p14="http://schemas.microsoft.com/office/powerpoint/2010/main" val="348276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812" y="1371600"/>
            <a:ext cx="9146381" cy="3505200"/>
          </a:xfrm>
        </p:spPr>
        <p:txBody>
          <a:bodyPr>
            <a:noAutofit/>
          </a:bodyPr>
          <a:lstStyle>
            <a:lvl1pPr>
              <a:defRPr sz="4000"/>
            </a:lvl1pPr>
          </a:lstStyle>
          <a:p>
            <a:r>
              <a:rPr lang="en-US" dirty="0"/>
              <a:t>Click to edit Master title style</a:t>
            </a:r>
            <a:endParaRPr dirty="0"/>
          </a:p>
        </p:txBody>
      </p:sp>
      <p:sp>
        <p:nvSpPr>
          <p:cNvPr id="3" name="Subtitle 2"/>
          <p:cNvSpPr>
            <a:spLocks noGrp="1"/>
          </p:cNvSpPr>
          <p:nvPr>
            <p:ph type="subTitle" idx="1"/>
          </p:nvPr>
        </p:nvSpPr>
        <p:spPr>
          <a:xfrm>
            <a:off x="1522809" y="4953000"/>
            <a:ext cx="8231744" cy="1066800"/>
          </a:xfrm>
        </p:spPr>
        <p:txBody>
          <a:bodyPr>
            <a:normAutofit/>
          </a:bodyPr>
          <a:lstStyle>
            <a:lvl1pPr marL="0" indent="0" algn="l">
              <a:spcBef>
                <a:spcPts val="0"/>
              </a:spcBef>
              <a:buNone/>
              <a:defRPr sz="1575">
                <a:solidFill>
                  <a:schemeClr val="tx1"/>
                </a:solidFill>
              </a:defRPr>
            </a:lvl1pPr>
            <a:lvl2pPr marL="81393" indent="0" algn="ctr">
              <a:buNone/>
              <a:defRPr>
                <a:solidFill>
                  <a:schemeClr val="tx1">
                    <a:tint val="75000"/>
                  </a:schemeClr>
                </a:solidFill>
              </a:defRPr>
            </a:lvl2pPr>
            <a:lvl3pPr marL="162787" indent="0" algn="ctr">
              <a:buNone/>
              <a:defRPr>
                <a:solidFill>
                  <a:schemeClr val="tx1">
                    <a:tint val="75000"/>
                  </a:schemeClr>
                </a:solidFill>
              </a:defRPr>
            </a:lvl3pPr>
            <a:lvl4pPr marL="244181" indent="0" algn="ctr">
              <a:buNone/>
              <a:defRPr>
                <a:solidFill>
                  <a:schemeClr val="tx1">
                    <a:tint val="75000"/>
                  </a:schemeClr>
                </a:solidFill>
              </a:defRPr>
            </a:lvl4pPr>
            <a:lvl5pPr marL="325574" indent="0" algn="ctr">
              <a:buNone/>
              <a:defRPr>
                <a:solidFill>
                  <a:schemeClr val="tx1">
                    <a:tint val="75000"/>
                  </a:schemeClr>
                </a:solidFill>
              </a:defRPr>
            </a:lvl5pPr>
            <a:lvl6pPr marL="406968" indent="0" algn="ctr">
              <a:buNone/>
              <a:defRPr>
                <a:solidFill>
                  <a:schemeClr val="tx1">
                    <a:tint val="75000"/>
                  </a:schemeClr>
                </a:solidFill>
              </a:defRPr>
            </a:lvl6pPr>
            <a:lvl7pPr marL="488362" indent="0" algn="ctr">
              <a:buNone/>
              <a:defRPr>
                <a:solidFill>
                  <a:schemeClr val="tx1">
                    <a:tint val="75000"/>
                  </a:schemeClr>
                </a:solidFill>
              </a:defRPr>
            </a:lvl7pPr>
            <a:lvl8pPr marL="569755" indent="0" algn="ctr">
              <a:buNone/>
              <a:defRPr>
                <a:solidFill>
                  <a:schemeClr val="tx1">
                    <a:tint val="75000"/>
                  </a:schemeClr>
                </a:solidFill>
              </a:defRPr>
            </a:lvl8pPr>
            <a:lvl9pPr marL="651149" indent="0" algn="ctr">
              <a:buNone/>
              <a:defRPr>
                <a:solidFill>
                  <a:schemeClr val="tx1">
                    <a:tint val="75000"/>
                  </a:schemeClr>
                </a:solidFill>
              </a:defRPr>
            </a:lvl9pPr>
          </a:lstStyle>
          <a:p>
            <a:r>
              <a:rPr lang="en-US" dirty="0"/>
              <a:t>Click to edit Master subtitle style</a:t>
            </a:r>
            <a:endParaRPr dirty="0"/>
          </a:p>
        </p:txBody>
      </p:sp>
      <p:sp>
        <p:nvSpPr>
          <p:cNvPr id="5" name="Footer Placeholder 4"/>
          <p:cNvSpPr>
            <a:spLocks noGrp="1"/>
          </p:cNvSpPr>
          <p:nvPr>
            <p:ph type="ftr" sz="quarter" idx="11"/>
          </p:nvPr>
        </p:nvSpPr>
        <p:spPr/>
        <p:txBody>
          <a:bodyPr/>
          <a:lstStyle/>
          <a:p>
            <a:r>
              <a:rPr lang="en-US"/>
              <a:t>Correlation</a:t>
            </a:r>
          </a:p>
        </p:txBody>
      </p:sp>
      <p:sp>
        <p:nvSpPr>
          <p:cNvPr id="4" name="Date Placeholder 3"/>
          <p:cNvSpPr>
            <a:spLocks noGrp="1"/>
          </p:cNvSpPr>
          <p:nvPr>
            <p:ph type="dt" sz="half" idx="10"/>
          </p:nvPr>
        </p:nvSpPr>
        <p:spPr/>
        <p:txBody>
          <a:bodyPr/>
          <a:lstStyle/>
          <a:p>
            <a:fld id="{86D657EC-9E85-4DE2-BB00-D2D14F195308}" type="datetime1">
              <a:rPr lang="en-US" smtClean="0"/>
              <a:t>5/16/2022</a:t>
            </a:fld>
            <a:endParaRPr lang="en-US"/>
          </a:p>
        </p:txBody>
      </p:sp>
      <p:sp>
        <p:nvSpPr>
          <p:cNvPr id="6" name="Slide Number Placeholder 5"/>
          <p:cNvSpPr>
            <a:spLocks noGrp="1"/>
          </p:cNvSpPr>
          <p:nvPr>
            <p:ph type="sldNum" sz="quarter" idx="12"/>
          </p:nvPr>
        </p:nvSpPr>
        <p:spPr/>
        <p:txBody>
          <a:bodyPr/>
          <a:lstStyle/>
          <a:p>
            <a:fld id="{3A9D9D2B-08DB-4587-987E-74715C17FE38}" type="slidenum">
              <a:rPr lang="en-US" smtClean="0"/>
              <a:t>‹#›</a:t>
            </a:fld>
            <a:endParaRPr lang="en-US"/>
          </a:p>
        </p:txBody>
      </p:sp>
    </p:spTree>
    <p:extLst>
      <p:ext uri="{BB962C8B-B14F-4D97-AF65-F5344CB8AC3E}">
        <p14:creationId xmlns:p14="http://schemas.microsoft.com/office/powerpoint/2010/main" val="147677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endParaRPr dirty="0"/>
          </a:p>
        </p:txBody>
      </p:sp>
      <p:sp>
        <p:nvSpPr>
          <p:cNvPr id="3" name="Content Placeholder 2"/>
          <p:cNvSpPr>
            <a:spLocks noGrp="1"/>
          </p:cNvSpPr>
          <p:nvPr>
            <p:ph idx="1"/>
          </p:nvPr>
        </p:nvSpPr>
        <p:spPr/>
        <p:txBody>
          <a:bodyPr>
            <a:normAutofit/>
          </a:bodyPr>
          <a:lstStyle>
            <a:lvl1pPr marL="274320" indent="-365760">
              <a:lnSpc>
                <a:spcPct val="100000"/>
              </a:lnSpc>
              <a:spcBef>
                <a:spcPts val="1200"/>
              </a:spcBef>
              <a:buFont typeface="Wingdings" panose="05000000000000000000" pitchFamily="2" charset="2"/>
              <a:buChar char="§"/>
              <a:defRPr sz="2400"/>
            </a:lvl1pPr>
            <a:lvl2pPr marL="274320" indent="-365760">
              <a:lnSpc>
                <a:spcPct val="100000"/>
              </a:lnSpc>
              <a:spcBef>
                <a:spcPts val="1200"/>
              </a:spcBef>
              <a:buClr>
                <a:schemeClr val="accent2"/>
              </a:buClr>
              <a:defRPr sz="2000"/>
            </a:lvl2pPr>
            <a:lvl3pPr>
              <a:defRPr sz="1125"/>
            </a:lvl3pPr>
            <a:lvl4pPr>
              <a:defRPr sz="1013"/>
            </a:lvl4pPr>
            <a:lvl5pPr>
              <a:defRPr sz="1013"/>
            </a:lvl5pPr>
            <a:lvl6pPr>
              <a:buClr>
                <a:schemeClr val="accent2"/>
              </a:buClr>
              <a:defRPr baseline="0"/>
            </a:lvl6pPr>
            <a:lvl7pPr>
              <a:buClr>
                <a:schemeClr val="accent2"/>
              </a:buClr>
              <a:defRPr baseline="0"/>
            </a:lvl7pPr>
            <a:lvl8pPr>
              <a:buClr>
                <a:schemeClr val="accent2"/>
              </a:buClr>
              <a:defRPr baseline="0"/>
            </a:lvl8pPr>
            <a:lvl9pPr>
              <a:buClr>
                <a:schemeClr val="accent2"/>
              </a:buClr>
              <a:defRPr baseline="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sz="900" i="1"/>
            </a:lvl1pPr>
          </a:lstStyle>
          <a:p>
            <a:r>
              <a:rPr lang="en-US" dirty="0"/>
              <a:t>Correlation</a:t>
            </a:r>
          </a:p>
        </p:txBody>
      </p:sp>
      <p:sp>
        <p:nvSpPr>
          <p:cNvPr id="4" name="Date Placeholder 3"/>
          <p:cNvSpPr>
            <a:spLocks noGrp="1"/>
          </p:cNvSpPr>
          <p:nvPr>
            <p:ph type="dt" sz="half" idx="10"/>
          </p:nvPr>
        </p:nvSpPr>
        <p:spPr/>
        <p:txBody>
          <a:bodyPr/>
          <a:lstStyle/>
          <a:p>
            <a:fld id="{274659AA-D299-4663-BBF6-D709FE0A4560}" type="datetime1">
              <a:rPr lang="en-US" smtClean="0"/>
              <a:t>5/16/2022</a:t>
            </a:fld>
            <a:endParaRPr lang="en-US"/>
          </a:p>
        </p:txBody>
      </p:sp>
      <p:sp>
        <p:nvSpPr>
          <p:cNvPr id="6" name="Slide Number Placeholder 5"/>
          <p:cNvSpPr>
            <a:spLocks noGrp="1"/>
          </p:cNvSpPr>
          <p:nvPr>
            <p:ph type="sldNum" sz="quarter" idx="12"/>
          </p:nvPr>
        </p:nvSpPr>
        <p:spPr/>
        <p:txBody>
          <a:bodyPr/>
          <a:lstStyle>
            <a:lvl1pPr>
              <a:defRPr sz="900" i="1"/>
            </a:lvl1pPr>
          </a:lstStyle>
          <a:p>
            <a:fld id="{3A9D9D2B-08DB-4587-987E-74715C17FE38}" type="slidenum">
              <a:rPr lang="en-US" smtClean="0"/>
              <a:pPr/>
              <a:t>‹#›</a:t>
            </a:fld>
            <a:endParaRPr lang="en-US" dirty="0"/>
          </a:p>
        </p:txBody>
      </p:sp>
    </p:spTree>
    <p:extLst>
      <p:ext uri="{BB962C8B-B14F-4D97-AF65-F5344CB8AC3E}">
        <p14:creationId xmlns:p14="http://schemas.microsoft.com/office/powerpoint/2010/main" val="86381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2" y="533400"/>
            <a:ext cx="9603701" cy="1143000"/>
          </a:xfrm>
        </p:spPr>
        <p:txBody>
          <a:bodyPr>
            <a:normAutofit/>
          </a:bodyPr>
          <a:lstStyle>
            <a:lvl1pPr>
              <a:defRPr sz="2400"/>
            </a:lvl1pPr>
          </a:lstStyle>
          <a:p>
            <a:r>
              <a:rPr lang="en-US" dirty="0"/>
              <a:t>Click to edit Master title style</a:t>
            </a:r>
            <a:endParaRPr dirty="0"/>
          </a:p>
        </p:txBody>
      </p:sp>
      <p:sp>
        <p:nvSpPr>
          <p:cNvPr id="3" name="Content Placeholder 2"/>
          <p:cNvSpPr>
            <a:spLocks noGrp="1"/>
          </p:cNvSpPr>
          <p:nvPr>
            <p:ph sz="half" idx="1"/>
          </p:nvPr>
        </p:nvSpPr>
        <p:spPr>
          <a:xfrm>
            <a:off x="1522818" y="1828800"/>
            <a:ext cx="4646361" cy="4191000"/>
          </a:xfrm>
        </p:spPr>
        <p:txBody>
          <a:bodyPr>
            <a:normAutofit/>
          </a:bodyPr>
          <a:lstStyle>
            <a:lvl1pPr marL="274320" indent="-365760">
              <a:lnSpc>
                <a:spcPct val="100000"/>
              </a:lnSpc>
              <a:spcBef>
                <a:spcPts val="1200"/>
              </a:spcBef>
              <a:buFont typeface="Wingdings" panose="05000000000000000000" pitchFamily="2" charset="2"/>
              <a:buChar char="§"/>
              <a:defRPr sz="2400"/>
            </a:lvl1pPr>
            <a:lvl2pPr marL="274320" indent="-365760">
              <a:lnSpc>
                <a:spcPct val="100000"/>
              </a:lnSpc>
              <a:spcBef>
                <a:spcPts val="1200"/>
              </a:spcBef>
              <a:defRPr sz="2000"/>
            </a:lvl2pPr>
            <a:lvl3pPr>
              <a:defRPr sz="1350"/>
            </a:lvl3pPr>
            <a:lvl4pPr>
              <a:defRPr sz="1200"/>
            </a:lvl4pPr>
            <a:lvl5pPr>
              <a:defRPr sz="1200"/>
            </a:lvl5pPr>
            <a:lvl6pPr>
              <a:defRPr sz="249"/>
            </a:lvl6pPr>
            <a:lvl7pPr>
              <a:defRPr sz="249"/>
            </a:lvl7pPr>
            <a:lvl8pPr>
              <a:defRPr sz="249"/>
            </a:lvl8pPr>
            <a:lvl9pPr>
              <a:defRPr sz="2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77099" y="1828800"/>
            <a:ext cx="4649412" cy="4191000"/>
          </a:xfrm>
        </p:spPr>
        <p:txBody>
          <a:bodyPr>
            <a:normAutofit/>
          </a:bodyPr>
          <a:lstStyle>
            <a:lvl1pPr marL="274320" indent="-274320">
              <a:lnSpc>
                <a:spcPct val="100000"/>
              </a:lnSpc>
              <a:spcBef>
                <a:spcPts val="1200"/>
              </a:spcBef>
              <a:buFont typeface="Wingdings" panose="05000000000000000000" pitchFamily="2" charset="2"/>
              <a:buChar char="§"/>
              <a:defRPr sz="2400"/>
            </a:lvl1pPr>
            <a:lvl2pPr marL="274320" indent="-274320">
              <a:lnSpc>
                <a:spcPct val="100000"/>
              </a:lnSpc>
              <a:spcBef>
                <a:spcPts val="1200"/>
              </a:spcBef>
              <a:defRPr sz="2000"/>
            </a:lvl2pPr>
            <a:lvl3pPr>
              <a:defRPr sz="1350"/>
            </a:lvl3pPr>
            <a:lvl4pPr>
              <a:defRPr sz="1200"/>
            </a:lvl4pPr>
            <a:lvl5pPr>
              <a:defRPr sz="1200"/>
            </a:lvl5pPr>
            <a:lvl6pPr>
              <a:defRPr sz="249"/>
            </a:lvl6pPr>
            <a:lvl7pPr>
              <a:defRPr sz="249"/>
            </a:lvl7pPr>
            <a:lvl8pPr>
              <a:defRPr sz="249"/>
            </a:lvl8pPr>
            <a:lvl9pPr>
              <a:defRPr sz="2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p:txBody>
          <a:bodyPr/>
          <a:lstStyle>
            <a:lvl1pPr>
              <a:defRPr sz="900" i="1"/>
            </a:lvl1pPr>
          </a:lstStyle>
          <a:p>
            <a:r>
              <a:rPr lang="en-US" dirty="0"/>
              <a:t>Correlation</a:t>
            </a:r>
          </a:p>
        </p:txBody>
      </p:sp>
      <p:sp>
        <p:nvSpPr>
          <p:cNvPr id="5" name="Date Placeholder 4"/>
          <p:cNvSpPr>
            <a:spLocks noGrp="1"/>
          </p:cNvSpPr>
          <p:nvPr>
            <p:ph type="dt" sz="half" idx="10"/>
          </p:nvPr>
        </p:nvSpPr>
        <p:spPr/>
        <p:txBody>
          <a:bodyPr/>
          <a:lstStyle/>
          <a:p>
            <a:fld id="{21F275C3-4A61-47E6-BC3A-DF39E66619D9}" type="datetime1">
              <a:rPr lang="en-US" smtClean="0"/>
              <a:t>5/16/2022</a:t>
            </a:fld>
            <a:endParaRPr lang="en-US"/>
          </a:p>
        </p:txBody>
      </p:sp>
      <p:sp>
        <p:nvSpPr>
          <p:cNvPr id="7" name="Slide Number Placeholder 6"/>
          <p:cNvSpPr>
            <a:spLocks noGrp="1"/>
          </p:cNvSpPr>
          <p:nvPr>
            <p:ph type="sldNum" sz="quarter" idx="12"/>
          </p:nvPr>
        </p:nvSpPr>
        <p:spPr/>
        <p:txBody>
          <a:bodyPr/>
          <a:lstStyle>
            <a:lvl1pPr>
              <a:defRPr sz="900" i="1"/>
            </a:lvl1pPr>
          </a:lstStyle>
          <a:p>
            <a:fld id="{3A9D9D2B-08DB-4587-987E-74715C17FE38}" type="slidenum">
              <a:rPr lang="en-US" smtClean="0"/>
              <a:pPr/>
              <a:t>‹#›</a:t>
            </a:fld>
            <a:endParaRPr lang="en-US" dirty="0"/>
          </a:p>
        </p:txBody>
      </p:sp>
    </p:spTree>
    <p:extLst>
      <p:ext uri="{BB962C8B-B14F-4D97-AF65-F5344CB8AC3E}">
        <p14:creationId xmlns:p14="http://schemas.microsoft.com/office/powerpoint/2010/main" val="135558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endParaRPr dirty="0"/>
          </a:p>
        </p:txBody>
      </p:sp>
      <p:sp>
        <p:nvSpPr>
          <p:cNvPr id="3" name="Content Placeholder 2"/>
          <p:cNvSpPr>
            <a:spLocks noGrp="1"/>
          </p:cNvSpPr>
          <p:nvPr>
            <p:ph idx="1"/>
          </p:nvPr>
        </p:nvSpPr>
        <p:spPr/>
        <p:txBody>
          <a:bodyPr>
            <a:normAutofit/>
          </a:bodyPr>
          <a:lstStyle>
            <a:lvl1pPr marL="205740" indent="-205740">
              <a:lnSpc>
                <a:spcPct val="100000"/>
              </a:lnSpc>
              <a:spcBef>
                <a:spcPts val="900"/>
              </a:spcBef>
              <a:buFont typeface="Wingdings" panose="05000000000000000000" pitchFamily="2" charset="2"/>
              <a:buChar char="§"/>
              <a:defRPr sz="1800"/>
            </a:lvl1pPr>
            <a:lvl2pPr marL="205740" indent="-205740">
              <a:lnSpc>
                <a:spcPct val="100000"/>
              </a:lnSpc>
              <a:spcBef>
                <a:spcPts val="450"/>
              </a:spcBef>
              <a:buClr>
                <a:schemeClr val="accent2"/>
              </a:buClr>
              <a:defRPr sz="1500"/>
            </a:lvl2pPr>
            <a:lvl3pPr>
              <a:defRPr sz="1125"/>
            </a:lvl3pPr>
            <a:lvl4pPr>
              <a:defRPr sz="1013"/>
            </a:lvl4pPr>
            <a:lvl5pPr>
              <a:defRPr sz="1013"/>
            </a:lvl5pPr>
            <a:lvl6pPr>
              <a:buClr>
                <a:schemeClr val="accent2"/>
              </a:buClr>
              <a:defRPr baseline="0"/>
            </a:lvl6pPr>
            <a:lvl7pPr>
              <a:buClr>
                <a:schemeClr val="accent2"/>
              </a:buClr>
              <a:defRPr baseline="0"/>
            </a:lvl7pPr>
            <a:lvl8pPr>
              <a:buClr>
                <a:schemeClr val="accent2"/>
              </a:buClr>
              <a:defRPr baseline="0"/>
            </a:lvl8pPr>
            <a:lvl9pPr>
              <a:buClr>
                <a:schemeClr val="accent2"/>
              </a:buClr>
              <a:defRPr baseline="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sz="900" i="1"/>
            </a:lvl1pPr>
          </a:lstStyle>
          <a:p>
            <a:r>
              <a:rPr lang="en-US" dirty="0"/>
              <a:t>Correlation</a:t>
            </a:r>
          </a:p>
        </p:txBody>
      </p:sp>
      <p:sp>
        <p:nvSpPr>
          <p:cNvPr id="4" name="Date Placeholder 3"/>
          <p:cNvSpPr>
            <a:spLocks noGrp="1"/>
          </p:cNvSpPr>
          <p:nvPr>
            <p:ph type="dt" sz="half" idx="10"/>
          </p:nvPr>
        </p:nvSpPr>
        <p:spPr/>
        <p:txBody>
          <a:bodyPr/>
          <a:lstStyle/>
          <a:p>
            <a:fld id="{0C7B523A-74B6-46B4-B0CD-D605F0B361E3}" type="datetime1">
              <a:rPr lang="en-US" smtClean="0"/>
              <a:t>5/16/2022</a:t>
            </a:fld>
            <a:endParaRPr lang="en-US"/>
          </a:p>
        </p:txBody>
      </p:sp>
      <p:sp>
        <p:nvSpPr>
          <p:cNvPr id="6" name="Slide Number Placeholder 5"/>
          <p:cNvSpPr>
            <a:spLocks noGrp="1"/>
          </p:cNvSpPr>
          <p:nvPr>
            <p:ph type="sldNum" sz="quarter" idx="12"/>
          </p:nvPr>
        </p:nvSpPr>
        <p:spPr/>
        <p:txBody>
          <a:bodyPr/>
          <a:lstStyle>
            <a:lvl1pPr>
              <a:defRPr sz="675" i="1"/>
            </a:lvl1pPr>
          </a:lstStyle>
          <a:p>
            <a:fld id="{3A9D9D2B-08DB-4587-987E-74715C17FE38}" type="slidenum">
              <a:rPr lang="en-US" smtClean="0"/>
              <a:t>‹#›</a:t>
            </a:fld>
            <a:endParaRPr lang="en-US"/>
          </a:p>
        </p:txBody>
      </p:sp>
    </p:spTree>
    <p:extLst>
      <p:ext uri="{BB962C8B-B14F-4D97-AF65-F5344CB8AC3E}">
        <p14:creationId xmlns:p14="http://schemas.microsoft.com/office/powerpoint/2010/main" val="4887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2" y="2514601"/>
            <a:ext cx="9146381" cy="2819400"/>
          </a:xfrm>
        </p:spPr>
        <p:txBody>
          <a:bodyPr anchor="b">
            <a:noAutofit/>
          </a:bodyPr>
          <a:lstStyle>
            <a:lvl1pPr algn="l">
              <a:defRPr sz="1175" b="0" i="0" cap="none" baseline="0"/>
            </a:lvl1pPr>
          </a:lstStyle>
          <a:p>
            <a:r>
              <a:rPr lang="en-US"/>
              <a:t>Click to edit Master title style</a:t>
            </a:r>
            <a:endParaRPr/>
          </a:p>
        </p:txBody>
      </p:sp>
      <p:sp>
        <p:nvSpPr>
          <p:cNvPr id="3" name="Text Placeholder 2"/>
          <p:cNvSpPr>
            <a:spLocks noGrp="1"/>
          </p:cNvSpPr>
          <p:nvPr>
            <p:ph type="body" idx="1"/>
          </p:nvPr>
        </p:nvSpPr>
        <p:spPr>
          <a:xfrm>
            <a:off x="1522809" y="990600"/>
            <a:ext cx="8231744" cy="1143000"/>
          </a:xfrm>
        </p:spPr>
        <p:txBody>
          <a:bodyPr anchor="t">
            <a:normAutofit/>
          </a:bodyPr>
          <a:lstStyle>
            <a:lvl1pPr marL="0" indent="0">
              <a:spcBef>
                <a:spcPts val="0"/>
              </a:spcBef>
              <a:buNone/>
              <a:defRPr sz="428">
                <a:solidFill>
                  <a:schemeClr val="tx1"/>
                </a:solidFill>
              </a:defRPr>
            </a:lvl1pPr>
            <a:lvl2pPr marL="81393" indent="0">
              <a:buNone/>
              <a:defRPr sz="321">
                <a:solidFill>
                  <a:schemeClr val="tx1">
                    <a:tint val="75000"/>
                  </a:schemeClr>
                </a:solidFill>
              </a:defRPr>
            </a:lvl2pPr>
            <a:lvl3pPr marL="162787" indent="0">
              <a:buNone/>
              <a:defRPr sz="285">
                <a:solidFill>
                  <a:schemeClr val="tx1">
                    <a:tint val="75000"/>
                  </a:schemeClr>
                </a:solidFill>
              </a:defRPr>
            </a:lvl3pPr>
            <a:lvl4pPr marL="244181" indent="0">
              <a:buNone/>
              <a:defRPr sz="249">
                <a:solidFill>
                  <a:schemeClr val="tx1">
                    <a:tint val="75000"/>
                  </a:schemeClr>
                </a:solidFill>
              </a:defRPr>
            </a:lvl4pPr>
            <a:lvl5pPr marL="325574" indent="0">
              <a:buNone/>
              <a:defRPr sz="249">
                <a:solidFill>
                  <a:schemeClr val="tx1">
                    <a:tint val="75000"/>
                  </a:schemeClr>
                </a:solidFill>
              </a:defRPr>
            </a:lvl5pPr>
            <a:lvl6pPr marL="406968" indent="0">
              <a:buNone/>
              <a:defRPr sz="249">
                <a:solidFill>
                  <a:schemeClr val="tx1">
                    <a:tint val="75000"/>
                  </a:schemeClr>
                </a:solidFill>
              </a:defRPr>
            </a:lvl6pPr>
            <a:lvl7pPr marL="488362" indent="0">
              <a:buNone/>
              <a:defRPr sz="249">
                <a:solidFill>
                  <a:schemeClr val="tx1">
                    <a:tint val="75000"/>
                  </a:schemeClr>
                </a:solidFill>
              </a:defRPr>
            </a:lvl7pPr>
            <a:lvl8pPr marL="569755" indent="0">
              <a:buNone/>
              <a:defRPr sz="249">
                <a:solidFill>
                  <a:schemeClr val="tx1">
                    <a:tint val="75000"/>
                  </a:schemeClr>
                </a:solidFill>
              </a:defRPr>
            </a:lvl8pPr>
            <a:lvl9pPr marL="651149" indent="0">
              <a:buNone/>
              <a:defRPr sz="249">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Correlation</a:t>
            </a:r>
          </a:p>
        </p:txBody>
      </p:sp>
      <p:sp>
        <p:nvSpPr>
          <p:cNvPr id="4" name="Date Placeholder 3"/>
          <p:cNvSpPr>
            <a:spLocks noGrp="1"/>
          </p:cNvSpPr>
          <p:nvPr>
            <p:ph type="dt" sz="half" idx="10"/>
          </p:nvPr>
        </p:nvSpPr>
        <p:spPr/>
        <p:txBody>
          <a:bodyPr/>
          <a:lstStyle/>
          <a:p>
            <a:fld id="{31066076-EE15-47AA-B746-2785DB922E53}" type="datetime1">
              <a:rPr lang="en-US" smtClean="0"/>
              <a:t>5/16/2022</a:t>
            </a:fld>
            <a:endParaRPr lang="en-US"/>
          </a:p>
        </p:txBody>
      </p:sp>
      <p:sp>
        <p:nvSpPr>
          <p:cNvPr id="6" name="Slide Number Placeholder 5"/>
          <p:cNvSpPr>
            <a:spLocks noGrp="1"/>
          </p:cNvSpPr>
          <p:nvPr>
            <p:ph type="sldNum" sz="quarter" idx="12"/>
          </p:nvPr>
        </p:nvSpPr>
        <p:spPr/>
        <p:txBody>
          <a:bodyPr/>
          <a:lstStyle/>
          <a:p>
            <a:fld id="{3A9D9D2B-08DB-4587-987E-74715C17FE38}" type="slidenum">
              <a:rPr lang="en-US" smtClean="0"/>
              <a:t>‹#›</a:t>
            </a:fld>
            <a:endParaRPr lang="en-US"/>
          </a:p>
        </p:txBody>
      </p:sp>
    </p:spTree>
    <p:extLst>
      <p:ext uri="{BB962C8B-B14F-4D97-AF65-F5344CB8AC3E}">
        <p14:creationId xmlns:p14="http://schemas.microsoft.com/office/powerpoint/2010/main" val="86825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2" y="533400"/>
            <a:ext cx="9603701" cy="1143000"/>
          </a:xfrm>
        </p:spPr>
        <p:txBody>
          <a:bodyPr>
            <a:normAutofit/>
          </a:bodyPr>
          <a:lstStyle>
            <a:lvl1pPr>
              <a:defRPr sz="2400"/>
            </a:lvl1pPr>
          </a:lstStyle>
          <a:p>
            <a:r>
              <a:rPr lang="en-US" dirty="0"/>
              <a:t>Click to edit Master title style</a:t>
            </a:r>
            <a:endParaRPr dirty="0"/>
          </a:p>
        </p:txBody>
      </p:sp>
      <p:sp>
        <p:nvSpPr>
          <p:cNvPr id="3" name="Content Placeholder 2"/>
          <p:cNvSpPr>
            <a:spLocks noGrp="1"/>
          </p:cNvSpPr>
          <p:nvPr>
            <p:ph sz="half" idx="1"/>
          </p:nvPr>
        </p:nvSpPr>
        <p:spPr>
          <a:xfrm>
            <a:off x="1522818" y="1828800"/>
            <a:ext cx="4646361" cy="4191000"/>
          </a:xfrm>
        </p:spPr>
        <p:txBody>
          <a:bodyPr>
            <a:normAutofit/>
          </a:bodyPr>
          <a:lstStyle>
            <a:lvl1pPr marL="39849" indent="-39849">
              <a:buFont typeface="Wingdings" panose="05000000000000000000" pitchFamily="2" charset="2"/>
              <a:buChar char="§"/>
              <a:defRPr sz="1800"/>
            </a:lvl1pPr>
            <a:lvl2pPr>
              <a:defRPr sz="1500"/>
            </a:lvl2pPr>
            <a:lvl3pPr>
              <a:defRPr sz="1125"/>
            </a:lvl3pPr>
            <a:lvl4pPr>
              <a:defRPr sz="1013"/>
            </a:lvl4pPr>
            <a:lvl5pPr>
              <a:defRPr sz="1013"/>
            </a:lvl5pPr>
            <a:lvl6pPr>
              <a:defRPr sz="249"/>
            </a:lvl6pPr>
            <a:lvl7pPr>
              <a:defRPr sz="249"/>
            </a:lvl7pPr>
            <a:lvl8pPr>
              <a:defRPr sz="249"/>
            </a:lvl8pPr>
            <a:lvl9pPr>
              <a:defRPr sz="2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77099" y="1828800"/>
            <a:ext cx="4649412" cy="4191000"/>
          </a:xfrm>
        </p:spPr>
        <p:txBody>
          <a:bodyPr>
            <a:normAutofit/>
          </a:bodyPr>
          <a:lstStyle>
            <a:lvl1pPr marL="39849" indent="-39849">
              <a:buFont typeface="Wingdings" panose="05000000000000000000" pitchFamily="2" charset="2"/>
              <a:buChar char="§"/>
              <a:defRPr sz="1800"/>
            </a:lvl1pPr>
            <a:lvl2pPr>
              <a:defRPr sz="1500"/>
            </a:lvl2pPr>
            <a:lvl3pPr>
              <a:defRPr sz="1125"/>
            </a:lvl3pPr>
            <a:lvl4pPr>
              <a:defRPr sz="1013"/>
            </a:lvl4pPr>
            <a:lvl5pPr>
              <a:defRPr sz="1013"/>
            </a:lvl5pPr>
            <a:lvl6pPr>
              <a:defRPr sz="249"/>
            </a:lvl6pPr>
            <a:lvl7pPr>
              <a:defRPr sz="249"/>
            </a:lvl7pPr>
            <a:lvl8pPr>
              <a:defRPr sz="249"/>
            </a:lvl8pPr>
            <a:lvl9pPr>
              <a:defRPr sz="2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p:txBody>
          <a:bodyPr/>
          <a:lstStyle>
            <a:lvl1pPr>
              <a:defRPr sz="900" i="1"/>
            </a:lvl1pPr>
          </a:lstStyle>
          <a:p>
            <a:r>
              <a:rPr lang="en-US" dirty="0"/>
              <a:t>Correlation</a:t>
            </a:r>
          </a:p>
        </p:txBody>
      </p:sp>
      <p:sp>
        <p:nvSpPr>
          <p:cNvPr id="5" name="Date Placeholder 4"/>
          <p:cNvSpPr>
            <a:spLocks noGrp="1"/>
          </p:cNvSpPr>
          <p:nvPr>
            <p:ph type="dt" sz="half" idx="10"/>
          </p:nvPr>
        </p:nvSpPr>
        <p:spPr/>
        <p:txBody>
          <a:bodyPr/>
          <a:lstStyle/>
          <a:p>
            <a:fld id="{3D75A977-2F9F-4781-B415-6371807AE075}" type="datetime1">
              <a:rPr lang="en-US" smtClean="0"/>
              <a:t>5/16/2022</a:t>
            </a:fld>
            <a:endParaRPr lang="en-US"/>
          </a:p>
        </p:txBody>
      </p:sp>
      <p:sp>
        <p:nvSpPr>
          <p:cNvPr id="7" name="Slide Number Placeholder 6"/>
          <p:cNvSpPr>
            <a:spLocks noGrp="1"/>
          </p:cNvSpPr>
          <p:nvPr>
            <p:ph type="sldNum" sz="quarter" idx="12"/>
          </p:nvPr>
        </p:nvSpPr>
        <p:spPr/>
        <p:txBody>
          <a:bodyPr/>
          <a:lstStyle>
            <a:lvl1pPr>
              <a:defRPr sz="900" i="1"/>
            </a:lvl1pPr>
          </a:lstStyle>
          <a:p>
            <a:fld id="{3A9D9D2B-08DB-4587-987E-74715C17FE38}" type="slidenum">
              <a:rPr lang="en-US" smtClean="0"/>
              <a:pPr/>
              <a:t>‹#›</a:t>
            </a:fld>
            <a:endParaRPr lang="en-US" dirty="0"/>
          </a:p>
        </p:txBody>
      </p:sp>
    </p:spTree>
    <p:extLst>
      <p:ext uri="{BB962C8B-B14F-4D97-AF65-F5344CB8AC3E}">
        <p14:creationId xmlns:p14="http://schemas.microsoft.com/office/powerpoint/2010/main" val="1144784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812" y="533400"/>
            <a:ext cx="9603701"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18" y="1828800"/>
            <a:ext cx="4646361" cy="762000"/>
          </a:xfrm>
        </p:spPr>
        <p:txBody>
          <a:bodyPr anchor="ctr"/>
          <a:lstStyle>
            <a:lvl1pPr marL="0" indent="0">
              <a:spcBef>
                <a:spcPts val="0"/>
              </a:spcBef>
              <a:buNone/>
              <a:defRPr sz="428" b="0"/>
            </a:lvl1pPr>
            <a:lvl2pPr marL="81393" indent="0">
              <a:buNone/>
              <a:defRPr sz="356" b="1"/>
            </a:lvl2pPr>
            <a:lvl3pPr marL="162787" indent="0">
              <a:buNone/>
              <a:defRPr sz="321" b="1"/>
            </a:lvl3pPr>
            <a:lvl4pPr marL="244181" indent="0">
              <a:buNone/>
              <a:defRPr sz="285" b="1"/>
            </a:lvl4pPr>
            <a:lvl5pPr marL="325574" indent="0">
              <a:buNone/>
              <a:defRPr sz="285" b="1"/>
            </a:lvl5pPr>
            <a:lvl6pPr marL="406968" indent="0">
              <a:buNone/>
              <a:defRPr sz="285" b="1"/>
            </a:lvl6pPr>
            <a:lvl7pPr marL="488362" indent="0">
              <a:buNone/>
              <a:defRPr sz="285" b="1"/>
            </a:lvl7pPr>
            <a:lvl8pPr marL="569755" indent="0">
              <a:buNone/>
              <a:defRPr sz="285" b="1"/>
            </a:lvl8pPr>
            <a:lvl9pPr marL="651149" indent="0">
              <a:buNone/>
              <a:defRPr sz="285" b="1"/>
            </a:lvl9pPr>
          </a:lstStyle>
          <a:p>
            <a:pPr lvl="0"/>
            <a:r>
              <a:rPr lang="en-US"/>
              <a:t>Edit Master text styles</a:t>
            </a:r>
          </a:p>
        </p:txBody>
      </p:sp>
      <p:sp>
        <p:nvSpPr>
          <p:cNvPr id="4" name="Content Placeholder 3"/>
          <p:cNvSpPr>
            <a:spLocks noGrp="1"/>
          </p:cNvSpPr>
          <p:nvPr>
            <p:ph sz="half" idx="2"/>
          </p:nvPr>
        </p:nvSpPr>
        <p:spPr>
          <a:xfrm>
            <a:off x="1522818" y="2667000"/>
            <a:ext cx="4646361" cy="3352800"/>
          </a:xfrm>
        </p:spPr>
        <p:txBody>
          <a:bodyPr>
            <a:normAutofit/>
          </a:bodyPr>
          <a:lstStyle>
            <a:lvl1pPr>
              <a:defRPr sz="356"/>
            </a:lvl1pPr>
            <a:lvl2pPr>
              <a:defRPr sz="321"/>
            </a:lvl2pPr>
            <a:lvl3pPr>
              <a:defRPr sz="285"/>
            </a:lvl3pPr>
            <a:lvl4pPr>
              <a:defRPr sz="249"/>
            </a:lvl4pPr>
            <a:lvl5pPr>
              <a:defRPr sz="249"/>
            </a:lvl5pPr>
            <a:lvl6pPr>
              <a:defRPr sz="249" baseline="0"/>
            </a:lvl6pPr>
            <a:lvl7pPr>
              <a:defRPr sz="249" baseline="0"/>
            </a:lvl7pPr>
            <a:lvl8pPr>
              <a:defRPr sz="249" baseline="0"/>
            </a:lvl8pPr>
            <a:lvl9pPr>
              <a:defRPr sz="249"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80157" y="1828800"/>
            <a:ext cx="4646361" cy="762000"/>
          </a:xfrm>
        </p:spPr>
        <p:txBody>
          <a:bodyPr anchor="ctr"/>
          <a:lstStyle>
            <a:lvl1pPr marL="0" indent="0">
              <a:spcBef>
                <a:spcPts val="0"/>
              </a:spcBef>
              <a:buNone/>
              <a:defRPr sz="428" b="0"/>
            </a:lvl1pPr>
            <a:lvl2pPr marL="81393" indent="0">
              <a:buNone/>
              <a:defRPr sz="356" b="1"/>
            </a:lvl2pPr>
            <a:lvl3pPr marL="162787" indent="0">
              <a:buNone/>
              <a:defRPr sz="321" b="1"/>
            </a:lvl3pPr>
            <a:lvl4pPr marL="244181" indent="0">
              <a:buNone/>
              <a:defRPr sz="285" b="1"/>
            </a:lvl4pPr>
            <a:lvl5pPr marL="325574" indent="0">
              <a:buNone/>
              <a:defRPr sz="285" b="1"/>
            </a:lvl5pPr>
            <a:lvl6pPr marL="406968" indent="0">
              <a:buNone/>
              <a:defRPr sz="285" b="1"/>
            </a:lvl6pPr>
            <a:lvl7pPr marL="488362" indent="0">
              <a:buNone/>
              <a:defRPr sz="285" b="1"/>
            </a:lvl7pPr>
            <a:lvl8pPr marL="569755" indent="0">
              <a:buNone/>
              <a:defRPr sz="285" b="1"/>
            </a:lvl8pPr>
            <a:lvl9pPr marL="651149" indent="0">
              <a:buNone/>
              <a:defRPr sz="285" b="1"/>
            </a:lvl9pPr>
          </a:lstStyle>
          <a:p>
            <a:pPr lvl="0"/>
            <a:r>
              <a:rPr lang="en-US"/>
              <a:t>Edit Master text styles</a:t>
            </a:r>
          </a:p>
        </p:txBody>
      </p:sp>
      <p:sp>
        <p:nvSpPr>
          <p:cNvPr id="6" name="Content Placeholder 5"/>
          <p:cNvSpPr>
            <a:spLocks noGrp="1"/>
          </p:cNvSpPr>
          <p:nvPr>
            <p:ph sz="quarter" idx="4"/>
          </p:nvPr>
        </p:nvSpPr>
        <p:spPr>
          <a:xfrm>
            <a:off x="6480157" y="2667000"/>
            <a:ext cx="4646361" cy="3352800"/>
          </a:xfrm>
        </p:spPr>
        <p:txBody>
          <a:bodyPr>
            <a:normAutofit/>
          </a:bodyPr>
          <a:lstStyle>
            <a:lvl1pPr>
              <a:defRPr sz="356"/>
            </a:lvl1pPr>
            <a:lvl2pPr>
              <a:defRPr sz="321"/>
            </a:lvl2pPr>
            <a:lvl3pPr>
              <a:defRPr sz="285"/>
            </a:lvl3pPr>
            <a:lvl4pPr>
              <a:defRPr sz="249"/>
            </a:lvl4pPr>
            <a:lvl5pPr>
              <a:defRPr sz="249"/>
            </a:lvl5pPr>
            <a:lvl6pPr>
              <a:defRPr sz="249"/>
            </a:lvl6pPr>
            <a:lvl7pPr>
              <a:defRPr sz="249"/>
            </a:lvl7pPr>
            <a:lvl8pPr>
              <a:defRPr sz="249"/>
            </a:lvl8pPr>
            <a:lvl9pPr>
              <a:defRPr sz="2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Correlation</a:t>
            </a:r>
          </a:p>
        </p:txBody>
      </p:sp>
      <p:sp>
        <p:nvSpPr>
          <p:cNvPr id="7" name="Date Placeholder 6"/>
          <p:cNvSpPr>
            <a:spLocks noGrp="1"/>
          </p:cNvSpPr>
          <p:nvPr>
            <p:ph type="dt" sz="half" idx="10"/>
          </p:nvPr>
        </p:nvSpPr>
        <p:spPr/>
        <p:txBody>
          <a:bodyPr/>
          <a:lstStyle/>
          <a:p>
            <a:fld id="{D56A3C64-96D4-4270-8DEF-37F23C8F1785}" type="datetime1">
              <a:rPr lang="en-US" smtClean="0"/>
              <a:t>5/16/2022</a:t>
            </a:fld>
            <a:endParaRPr lang="en-US"/>
          </a:p>
        </p:txBody>
      </p:sp>
      <p:sp>
        <p:nvSpPr>
          <p:cNvPr id="9" name="Slide Number Placeholder 8"/>
          <p:cNvSpPr>
            <a:spLocks noGrp="1"/>
          </p:cNvSpPr>
          <p:nvPr>
            <p:ph type="sldNum" sz="quarter" idx="12"/>
          </p:nvPr>
        </p:nvSpPr>
        <p:spPr/>
        <p:txBody>
          <a:bodyPr/>
          <a:lstStyle/>
          <a:p>
            <a:fld id="{3A9D9D2B-08DB-4587-987E-74715C17FE38}" type="slidenum">
              <a:rPr lang="en-US" smtClean="0"/>
              <a:t>‹#›</a:t>
            </a:fld>
            <a:endParaRPr lang="en-US"/>
          </a:p>
        </p:txBody>
      </p:sp>
    </p:spTree>
    <p:extLst>
      <p:ext uri="{BB962C8B-B14F-4D97-AF65-F5344CB8AC3E}">
        <p14:creationId xmlns:p14="http://schemas.microsoft.com/office/powerpoint/2010/main" val="342401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Correlation</a:t>
            </a:r>
          </a:p>
        </p:txBody>
      </p:sp>
      <p:sp>
        <p:nvSpPr>
          <p:cNvPr id="3" name="Date Placeholder 2"/>
          <p:cNvSpPr>
            <a:spLocks noGrp="1"/>
          </p:cNvSpPr>
          <p:nvPr>
            <p:ph type="dt" sz="half" idx="10"/>
          </p:nvPr>
        </p:nvSpPr>
        <p:spPr/>
        <p:txBody>
          <a:bodyPr/>
          <a:lstStyle/>
          <a:p>
            <a:fld id="{FA9B126D-8DD9-4E50-A5FF-0B1771134F50}" type="datetime1">
              <a:rPr lang="en-US" smtClean="0"/>
              <a:t>5/16/2022</a:t>
            </a:fld>
            <a:endParaRPr lang="en-US"/>
          </a:p>
        </p:txBody>
      </p:sp>
      <p:sp>
        <p:nvSpPr>
          <p:cNvPr id="5" name="Slide Number Placeholder 4"/>
          <p:cNvSpPr>
            <a:spLocks noGrp="1"/>
          </p:cNvSpPr>
          <p:nvPr>
            <p:ph type="sldNum" sz="quarter" idx="12"/>
          </p:nvPr>
        </p:nvSpPr>
        <p:spPr/>
        <p:txBody>
          <a:bodyPr/>
          <a:lstStyle/>
          <a:p>
            <a:fld id="{3A9D9D2B-08DB-4587-987E-74715C17FE38}" type="slidenum">
              <a:rPr lang="en-US" smtClean="0"/>
              <a:t>‹#›</a:t>
            </a:fld>
            <a:endParaRPr lang="en-US"/>
          </a:p>
        </p:txBody>
      </p:sp>
    </p:spTree>
    <p:extLst>
      <p:ext uri="{BB962C8B-B14F-4D97-AF65-F5344CB8AC3E}">
        <p14:creationId xmlns:p14="http://schemas.microsoft.com/office/powerpoint/2010/main" val="38163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32" name="Group 31"/>
          <p:cNvGrpSpPr/>
          <p:nvPr/>
        </p:nvGrpSpPr>
        <p:grpSpPr>
          <a:xfrm>
            <a:off x="0" y="0"/>
            <a:ext cx="12192000" cy="6858000"/>
            <a:chOff x="-1" y="0"/>
            <a:chExt cx="12188825" cy="6858000"/>
          </a:xfrm>
        </p:grpSpPr>
        <p:sp>
          <p:nvSpPr>
            <p:cNvPr id="8" name="Rectangle 8"/>
            <p:cNvSpPr>
              <a:spLocks noChangeArrowheads="1"/>
            </p:cNvSpPr>
            <p:nvPr/>
          </p:nvSpPr>
          <p:spPr bwMode="auto">
            <a:xfrm>
              <a:off x="4164514" y="6705600"/>
              <a:ext cx="8024310" cy="152400"/>
            </a:xfrm>
            <a:prstGeom prst="rect">
              <a:avLst/>
            </a:prstGeom>
            <a:gradFill rotWithShape="0">
              <a:gsLst>
                <a:gs pos="0">
                  <a:schemeClr val="accent5">
                    <a:lumMod val="20000"/>
                    <a:lumOff val="80000"/>
                  </a:schemeClr>
                </a:gs>
                <a:gs pos="100000">
                  <a:schemeClr val="accent5">
                    <a:lumMod val="75000"/>
                  </a:schemeClr>
                </a:gs>
              </a:gsLst>
              <a:lin ang="0" scaled="1"/>
            </a:gradFill>
            <a:ln w="9525">
              <a:solidFill>
                <a:schemeClr val="tx1"/>
              </a:solidFill>
              <a:miter lim="800000"/>
              <a:headEnd/>
              <a:tailEnd/>
            </a:ln>
            <a:effectLst/>
          </p:spPr>
          <p:txBody>
            <a:bodyPr wrap="none" anchor="ctr"/>
            <a:lstStyle/>
            <a:p>
              <a:pPr algn="ctr"/>
              <a:endParaRPr kumimoji="1" lang="en-US" sz="428">
                <a:latin typeface="굴림" pitchFamily="50" charset="-127"/>
              </a:endParaRPr>
            </a:p>
          </p:txBody>
        </p:sp>
        <p:sp>
          <p:nvSpPr>
            <p:cNvPr id="9" name="Rectangle 9"/>
            <p:cNvSpPr>
              <a:spLocks noChangeArrowheads="1"/>
            </p:cNvSpPr>
            <p:nvPr/>
          </p:nvSpPr>
          <p:spPr bwMode="auto">
            <a:xfrm>
              <a:off x="11680956" y="1981200"/>
              <a:ext cx="507868" cy="4267200"/>
            </a:xfrm>
            <a:prstGeom prst="rect">
              <a:avLst/>
            </a:prstGeom>
            <a:gradFill rotWithShape="0">
              <a:gsLst>
                <a:gs pos="0">
                  <a:schemeClr val="tx2">
                    <a:lumMod val="20000"/>
                    <a:lumOff val="80000"/>
                  </a:schemeClr>
                </a:gs>
                <a:gs pos="100000">
                  <a:schemeClr val="tx2">
                    <a:lumMod val="60000"/>
                    <a:lumOff val="40000"/>
                  </a:schemeClr>
                </a:gs>
              </a:gsLst>
              <a:lin ang="5400000" scaled="1"/>
            </a:gradFill>
            <a:ln w="9525">
              <a:solidFill>
                <a:schemeClr val="tx1"/>
              </a:solidFill>
              <a:miter lim="800000"/>
              <a:headEnd/>
              <a:tailEnd/>
            </a:ln>
            <a:effectLst/>
          </p:spPr>
          <p:txBody>
            <a:bodyPr wrap="none" anchor="ctr"/>
            <a:lstStyle/>
            <a:p>
              <a:pPr algn="ctr"/>
              <a:endParaRPr kumimoji="1" lang="en-US" sz="428">
                <a:latin typeface="굴림" pitchFamily="50" charset="-127"/>
              </a:endParaRPr>
            </a:p>
          </p:txBody>
        </p:sp>
        <p:sp>
          <p:nvSpPr>
            <p:cNvPr id="10" name="Rectangle 10"/>
            <p:cNvSpPr>
              <a:spLocks noChangeArrowheads="1"/>
            </p:cNvSpPr>
            <p:nvPr/>
          </p:nvSpPr>
          <p:spPr bwMode="auto">
            <a:xfrm>
              <a:off x="-1" y="5257800"/>
              <a:ext cx="609441"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428">
                <a:latin typeface="굴림" pitchFamily="50" charset="-127"/>
              </a:endParaRPr>
            </a:p>
          </p:txBody>
        </p:sp>
        <p:sp>
          <p:nvSpPr>
            <p:cNvPr id="11" name="Rectangle 11"/>
            <p:cNvSpPr>
              <a:spLocks noChangeArrowheads="1"/>
            </p:cNvSpPr>
            <p:nvPr/>
          </p:nvSpPr>
          <p:spPr bwMode="auto">
            <a:xfrm>
              <a:off x="-1" y="5410200"/>
              <a:ext cx="609441" cy="1447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428">
                <a:latin typeface="굴림" pitchFamily="50" charset="-127"/>
              </a:endParaRPr>
            </a:p>
          </p:txBody>
        </p:sp>
        <p:sp>
          <p:nvSpPr>
            <p:cNvPr id="12" name="Rectangle 12"/>
            <p:cNvSpPr>
              <a:spLocks noChangeArrowheads="1"/>
            </p:cNvSpPr>
            <p:nvPr/>
          </p:nvSpPr>
          <p:spPr bwMode="auto">
            <a:xfrm>
              <a:off x="11680956" y="0"/>
              <a:ext cx="507868" cy="198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428">
                <a:latin typeface="굴림" pitchFamily="50" charset="-127"/>
              </a:endParaRPr>
            </a:p>
          </p:txBody>
        </p:sp>
        <p:sp>
          <p:nvSpPr>
            <p:cNvPr id="13" name="Rectangle 13"/>
            <p:cNvSpPr>
              <a:spLocks noChangeArrowheads="1"/>
            </p:cNvSpPr>
            <p:nvPr/>
          </p:nvSpPr>
          <p:spPr bwMode="auto">
            <a:xfrm>
              <a:off x="7618015" y="0"/>
              <a:ext cx="4062942" cy="304800"/>
            </a:xfrm>
            <a:prstGeom prst="rect">
              <a:avLst/>
            </a:prstGeom>
            <a:solidFill>
              <a:schemeClr val="accent1"/>
            </a:solidFill>
            <a:ln w="9525">
              <a:solidFill>
                <a:schemeClr val="accent3"/>
              </a:solidFill>
              <a:miter lim="800000"/>
              <a:headEnd/>
              <a:tailEnd/>
            </a:ln>
            <a:effectLst/>
          </p:spPr>
          <p:txBody>
            <a:bodyPr wrap="none" anchor="ctr"/>
            <a:lstStyle/>
            <a:p>
              <a:pPr algn="ctr"/>
              <a:endParaRPr kumimoji="1" lang="en-US" sz="428">
                <a:latin typeface="굴림" pitchFamily="50" charset="-127"/>
              </a:endParaRPr>
            </a:p>
          </p:txBody>
        </p:sp>
        <p:sp>
          <p:nvSpPr>
            <p:cNvPr id="14" name="Rectangle 14"/>
            <p:cNvSpPr>
              <a:spLocks noChangeArrowheads="1"/>
            </p:cNvSpPr>
            <p:nvPr/>
          </p:nvSpPr>
          <p:spPr bwMode="auto">
            <a:xfrm>
              <a:off x="609440" y="304800"/>
              <a:ext cx="711015" cy="762000"/>
            </a:xfrm>
            <a:prstGeom prst="rect">
              <a:avLst/>
            </a:prstGeom>
            <a:solidFill>
              <a:schemeClr val="bg2">
                <a:lumMod val="50000"/>
                <a:alpha val="50000"/>
              </a:schemeClr>
            </a:solidFill>
            <a:ln w="9525">
              <a:solidFill>
                <a:schemeClr val="tx1"/>
              </a:solidFill>
              <a:miter lim="800000"/>
              <a:headEnd/>
              <a:tailEnd/>
            </a:ln>
            <a:effectLst/>
          </p:spPr>
          <p:txBody>
            <a:bodyPr wrap="none" anchor="ctr"/>
            <a:lstStyle/>
            <a:p>
              <a:pPr algn="ctr"/>
              <a:endParaRPr kumimoji="1" lang="en-US" sz="428">
                <a:latin typeface="굴림" pitchFamily="50" charset="-127"/>
              </a:endParaRPr>
            </a:p>
          </p:txBody>
        </p:sp>
        <p:sp>
          <p:nvSpPr>
            <p:cNvPr id="15" name="Rectangle 15"/>
            <p:cNvSpPr>
              <a:spLocks noChangeArrowheads="1"/>
            </p:cNvSpPr>
            <p:nvPr/>
          </p:nvSpPr>
          <p:spPr bwMode="auto">
            <a:xfrm>
              <a:off x="-1" y="1066800"/>
              <a:ext cx="609441" cy="4191000"/>
            </a:xfrm>
            <a:prstGeom prst="rect">
              <a:avLst/>
            </a:prstGeom>
            <a:gradFill rotWithShape="0">
              <a:gsLst>
                <a:gs pos="0">
                  <a:schemeClr val="bg2">
                    <a:lumMod val="50000"/>
                  </a:schemeClr>
                </a:gs>
                <a:gs pos="100000">
                  <a:schemeClr val="bg1"/>
                </a:gs>
              </a:gsLst>
              <a:lin ang="5400000" scaled="1"/>
            </a:gradFill>
            <a:ln w="9525">
              <a:solidFill>
                <a:schemeClr val="tx1"/>
              </a:solidFill>
              <a:miter lim="800000"/>
              <a:headEnd/>
              <a:tailEnd/>
            </a:ln>
            <a:effectLst/>
          </p:spPr>
          <p:txBody>
            <a:bodyPr wrap="none" anchor="ctr"/>
            <a:lstStyle/>
            <a:p>
              <a:pPr algn="ctr"/>
              <a:endParaRPr kumimoji="1" lang="en-US" sz="428">
                <a:latin typeface="굴림" pitchFamily="50" charset="-127"/>
              </a:endParaRPr>
            </a:p>
          </p:txBody>
        </p:sp>
        <p:sp>
          <p:nvSpPr>
            <p:cNvPr id="16" name="Rectangle 16"/>
            <p:cNvSpPr>
              <a:spLocks noChangeArrowheads="1"/>
            </p:cNvSpPr>
            <p:nvPr/>
          </p:nvSpPr>
          <p:spPr bwMode="auto">
            <a:xfrm>
              <a:off x="-1" y="304800"/>
              <a:ext cx="609441"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428">
                <a:latin typeface="굴림" pitchFamily="50" charset="-127"/>
              </a:endParaRPr>
            </a:p>
          </p:txBody>
        </p:sp>
        <p:sp>
          <p:nvSpPr>
            <p:cNvPr id="17" name="Rectangle 17"/>
            <p:cNvSpPr>
              <a:spLocks noChangeArrowheads="1"/>
            </p:cNvSpPr>
            <p:nvPr/>
          </p:nvSpPr>
          <p:spPr bwMode="auto">
            <a:xfrm>
              <a:off x="-1" y="0"/>
              <a:ext cx="1320456" cy="304800"/>
            </a:xfrm>
            <a:prstGeom prst="rect">
              <a:avLst/>
            </a:prstGeom>
            <a:solidFill>
              <a:schemeClr val="accent1"/>
            </a:solidFill>
            <a:ln w="19050">
              <a:solidFill>
                <a:schemeClr val="accent1"/>
              </a:solidFill>
              <a:miter lim="800000"/>
              <a:headEnd/>
              <a:tailEnd/>
            </a:ln>
            <a:effectLst/>
          </p:spPr>
          <p:txBody>
            <a:bodyPr wrap="none" anchor="ctr"/>
            <a:lstStyle/>
            <a:p>
              <a:pPr algn="ctr"/>
              <a:endParaRPr kumimoji="1" lang="en-US" sz="428">
                <a:latin typeface="굴림" pitchFamily="50" charset="-127"/>
              </a:endParaRPr>
            </a:p>
          </p:txBody>
        </p:sp>
        <p:sp>
          <p:nvSpPr>
            <p:cNvPr id="18" name="Rectangle 18"/>
            <p:cNvSpPr>
              <a:spLocks noChangeArrowheads="1"/>
            </p:cNvSpPr>
            <p:nvPr/>
          </p:nvSpPr>
          <p:spPr bwMode="auto">
            <a:xfrm>
              <a:off x="1320455" y="0"/>
              <a:ext cx="6297560" cy="304800"/>
            </a:xfrm>
            <a:prstGeom prst="rect">
              <a:avLst/>
            </a:prstGeom>
            <a:solidFill>
              <a:schemeClr val="bg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428">
                <a:latin typeface="굴림" pitchFamily="50" charset="-127"/>
              </a:endParaRPr>
            </a:p>
          </p:txBody>
        </p:sp>
        <p:sp>
          <p:nvSpPr>
            <p:cNvPr id="19" name="Line 19"/>
            <p:cNvSpPr>
              <a:spLocks noChangeShapeType="1"/>
            </p:cNvSpPr>
            <p:nvPr/>
          </p:nvSpPr>
          <p:spPr bwMode="auto">
            <a:xfrm flipV="1">
              <a:off x="609440" y="304800"/>
              <a:ext cx="0" cy="6553200"/>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1"/>
            </a:p>
          </p:txBody>
        </p:sp>
        <p:sp>
          <p:nvSpPr>
            <p:cNvPr id="20" name="Line 20"/>
            <p:cNvSpPr>
              <a:spLocks noChangeShapeType="1"/>
            </p:cNvSpPr>
            <p:nvPr/>
          </p:nvSpPr>
          <p:spPr bwMode="auto">
            <a:xfrm>
              <a:off x="609440" y="6705600"/>
              <a:ext cx="11579384" cy="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1"/>
            </a:p>
          </p:txBody>
        </p:sp>
        <p:sp>
          <p:nvSpPr>
            <p:cNvPr id="21" name="Line 21"/>
            <p:cNvSpPr>
              <a:spLocks noChangeShapeType="1"/>
            </p:cNvSpPr>
            <p:nvPr/>
          </p:nvSpPr>
          <p:spPr bwMode="auto">
            <a:xfrm flipV="1">
              <a:off x="11680956" y="0"/>
              <a:ext cx="0" cy="670560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1"/>
            </a:p>
          </p:txBody>
        </p:sp>
        <p:sp>
          <p:nvSpPr>
            <p:cNvPr id="22" name="Line 22"/>
            <p:cNvSpPr>
              <a:spLocks noChangeShapeType="1"/>
            </p:cNvSpPr>
            <p:nvPr/>
          </p:nvSpPr>
          <p:spPr bwMode="auto">
            <a:xfrm>
              <a:off x="-1" y="304800"/>
              <a:ext cx="12188825" cy="0"/>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1"/>
            </a:p>
          </p:txBody>
        </p:sp>
        <p:sp>
          <p:nvSpPr>
            <p:cNvPr id="23" name="Line 23"/>
            <p:cNvSpPr>
              <a:spLocks noChangeShapeType="1"/>
            </p:cNvSpPr>
            <p:nvPr/>
          </p:nvSpPr>
          <p:spPr bwMode="auto">
            <a:xfrm flipH="1">
              <a:off x="7618015" y="457200"/>
              <a:ext cx="4570809" cy="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1"/>
            </a:p>
          </p:txBody>
        </p:sp>
        <p:sp>
          <p:nvSpPr>
            <p:cNvPr id="24" name="Line 24"/>
            <p:cNvSpPr>
              <a:spLocks noChangeShapeType="1"/>
            </p:cNvSpPr>
            <p:nvPr/>
          </p:nvSpPr>
          <p:spPr bwMode="auto">
            <a:xfrm flipV="1">
              <a:off x="7618015" y="0"/>
              <a:ext cx="0" cy="4572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1"/>
            </a:p>
          </p:txBody>
        </p:sp>
        <p:sp>
          <p:nvSpPr>
            <p:cNvPr id="25" name="Line 25"/>
            <p:cNvSpPr>
              <a:spLocks noChangeShapeType="1"/>
            </p:cNvSpPr>
            <p:nvPr/>
          </p:nvSpPr>
          <p:spPr bwMode="auto">
            <a:xfrm>
              <a:off x="11680956" y="1981200"/>
              <a:ext cx="5078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1"/>
            </a:p>
          </p:txBody>
        </p:sp>
        <p:sp>
          <p:nvSpPr>
            <p:cNvPr id="26" name="Line 26"/>
            <p:cNvSpPr>
              <a:spLocks noChangeShapeType="1"/>
            </p:cNvSpPr>
            <p:nvPr/>
          </p:nvSpPr>
          <p:spPr bwMode="auto">
            <a:xfrm>
              <a:off x="1320455" y="0"/>
              <a:ext cx="0" cy="10668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1"/>
            </a:p>
          </p:txBody>
        </p:sp>
        <p:sp>
          <p:nvSpPr>
            <p:cNvPr id="27" name="Line 27"/>
            <p:cNvSpPr>
              <a:spLocks noChangeShapeType="1"/>
            </p:cNvSpPr>
            <p:nvPr/>
          </p:nvSpPr>
          <p:spPr bwMode="auto">
            <a:xfrm flipH="1">
              <a:off x="-1" y="1066800"/>
              <a:ext cx="1320456"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1"/>
            </a:p>
          </p:txBody>
        </p:sp>
        <p:sp>
          <p:nvSpPr>
            <p:cNvPr id="30" name="Line 30"/>
            <p:cNvSpPr>
              <a:spLocks noChangeShapeType="1"/>
            </p:cNvSpPr>
            <p:nvPr/>
          </p:nvSpPr>
          <p:spPr bwMode="auto">
            <a:xfrm flipH="1">
              <a:off x="-1" y="5257800"/>
              <a:ext cx="609441"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1"/>
            </a:p>
          </p:txBody>
        </p:sp>
        <p:sp>
          <p:nvSpPr>
            <p:cNvPr id="31" name="Line 31"/>
            <p:cNvSpPr>
              <a:spLocks noChangeShapeType="1"/>
            </p:cNvSpPr>
            <p:nvPr/>
          </p:nvSpPr>
          <p:spPr bwMode="auto">
            <a:xfrm flipH="1">
              <a:off x="-1" y="5410200"/>
              <a:ext cx="609441"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1"/>
            </a:p>
          </p:txBody>
        </p:sp>
      </p:grpSp>
      <p:sp>
        <p:nvSpPr>
          <p:cNvPr id="2" name="Title Placeholder 1"/>
          <p:cNvSpPr>
            <a:spLocks noGrp="1"/>
          </p:cNvSpPr>
          <p:nvPr>
            <p:ph type="title"/>
          </p:nvPr>
        </p:nvSpPr>
        <p:spPr>
          <a:xfrm>
            <a:off x="1522812" y="533400"/>
            <a:ext cx="9603701" cy="1143000"/>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1522812" y="1828800"/>
            <a:ext cx="9603701" cy="41910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1518353" y="6172212"/>
            <a:ext cx="6864249" cy="273049"/>
          </a:xfrm>
          <a:prstGeom prst="rect">
            <a:avLst/>
          </a:prstGeom>
        </p:spPr>
        <p:txBody>
          <a:bodyPr vert="horz" lIns="91440" tIns="45720" rIns="91440" bIns="45720" rtlCol="0" anchor="ctr"/>
          <a:lstStyle>
            <a:lvl1pPr algn="l">
              <a:defRPr sz="900">
                <a:solidFill>
                  <a:schemeClr val="tx1"/>
                </a:solidFill>
              </a:defRPr>
            </a:lvl1pPr>
          </a:lstStyle>
          <a:p>
            <a:r>
              <a:rPr lang="en-US" dirty="0"/>
              <a:t>Correlation</a:t>
            </a:r>
          </a:p>
        </p:txBody>
      </p:sp>
      <p:sp>
        <p:nvSpPr>
          <p:cNvPr id="4" name="Date Placeholder 3"/>
          <p:cNvSpPr>
            <a:spLocks noGrp="1"/>
          </p:cNvSpPr>
          <p:nvPr>
            <p:ph type="dt" sz="half" idx="2"/>
          </p:nvPr>
        </p:nvSpPr>
        <p:spPr>
          <a:xfrm>
            <a:off x="8611257" y="6172212"/>
            <a:ext cx="1320403" cy="273049"/>
          </a:xfrm>
          <a:prstGeom prst="rect">
            <a:avLst/>
          </a:prstGeom>
        </p:spPr>
        <p:txBody>
          <a:bodyPr vert="horz" lIns="91440" tIns="45720" rIns="91440" bIns="45720" rtlCol="0" anchor="ctr"/>
          <a:lstStyle>
            <a:lvl1pPr algn="r">
              <a:defRPr sz="196">
                <a:solidFill>
                  <a:schemeClr val="tx1"/>
                </a:solidFill>
              </a:defRPr>
            </a:lvl1pPr>
          </a:lstStyle>
          <a:p>
            <a:fld id="{2CC448B1-FB6D-422B-9EE6-F5BAC549381B}" type="datetime1">
              <a:rPr lang="en-US" smtClean="0"/>
              <a:t>5/16/2022</a:t>
            </a:fld>
            <a:endParaRPr lang="en-US"/>
          </a:p>
        </p:txBody>
      </p:sp>
      <p:sp>
        <p:nvSpPr>
          <p:cNvPr id="6" name="Slide Number Placeholder 5"/>
          <p:cNvSpPr>
            <a:spLocks noGrp="1"/>
          </p:cNvSpPr>
          <p:nvPr>
            <p:ph type="sldNum" sz="quarter" idx="4"/>
          </p:nvPr>
        </p:nvSpPr>
        <p:spPr>
          <a:xfrm>
            <a:off x="10135653" y="6172212"/>
            <a:ext cx="990859" cy="273049"/>
          </a:xfrm>
          <a:prstGeom prst="rect">
            <a:avLst/>
          </a:prstGeom>
        </p:spPr>
        <p:txBody>
          <a:bodyPr vert="horz" lIns="91440" tIns="45720" rIns="91440" bIns="45720" rtlCol="0" anchor="ctr"/>
          <a:lstStyle>
            <a:lvl1pPr algn="r">
              <a:defRPr sz="900">
                <a:solidFill>
                  <a:schemeClr val="tx1"/>
                </a:solidFill>
              </a:defRPr>
            </a:lvl1pPr>
          </a:lstStyle>
          <a:p>
            <a:fld id="{3A9D9D2B-08DB-4587-987E-74715C17FE38}" type="slidenum">
              <a:rPr lang="en-US" smtClean="0"/>
              <a:pPr/>
              <a:t>‹#›</a:t>
            </a:fld>
            <a:endParaRPr lang="en-US" dirty="0"/>
          </a:p>
        </p:txBody>
      </p:sp>
    </p:spTree>
    <p:extLst>
      <p:ext uri="{BB962C8B-B14F-4D97-AF65-F5344CB8AC3E}">
        <p14:creationId xmlns:p14="http://schemas.microsoft.com/office/powerpoint/2010/main" val="3939589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62787"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74320" indent="-274320" algn="l" defTabSz="162787" rtl="0" eaLnBrk="1" latinLnBrk="0" hangingPunct="1">
        <a:lnSpc>
          <a:spcPct val="100000"/>
        </a:lnSpc>
        <a:spcBef>
          <a:spcPts val="1200"/>
        </a:spcBef>
        <a:buClr>
          <a:schemeClr val="accent2"/>
        </a:buClr>
        <a:buFont typeface="Wingdings" panose="05000000000000000000" pitchFamily="2" charset="2"/>
        <a:buChar char="§"/>
        <a:defRPr sz="2400" kern="1200">
          <a:solidFill>
            <a:schemeClr val="tx1"/>
          </a:solidFill>
          <a:latin typeface="+mn-lt"/>
          <a:ea typeface="+mn-ea"/>
          <a:cs typeface="+mn-cs"/>
        </a:defRPr>
      </a:lvl1pPr>
      <a:lvl2pPr marL="274320" indent="-274320" algn="l" defTabSz="162787" rtl="0" eaLnBrk="1" latinLnBrk="0" hangingPunct="1">
        <a:lnSpc>
          <a:spcPct val="100000"/>
        </a:lnSpc>
        <a:spcBef>
          <a:spcPts val="1200"/>
        </a:spcBef>
        <a:buClr>
          <a:schemeClr val="accent2"/>
        </a:buClr>
        <a:buFont typeface="Arial" pitchFamily="34" charset="0"/>
        <a:buChar char="–"/>
        <a:defRPr sz="2000" kern="1200">
          <a:solidFill>
            <a:schemeClr val="tx1"/>
          </a:solidFill>
          <a:latin typeface="+mn-lt"/>
          <a:ea typeface="+mn-ea"/>
          <a:cs typeface="+mn-cs"/>
        </a:defRPr>
      </a:lvl2pPr>
      <a:lvl3pPr marL="131982" indent="-30523" algn="l" defTabSz="162787" rtl="0" eaLnBrk="1" latinLnBrk="0" hangingPunct="1">
        <a:lnSpc>
          <a:spcPct val="90000"/>
        </a:lnSpc>
        <a:spcBef>
          <a:spcPts val="107"/>
        </a:spcBef>
        <a:buClr>
          <a:schemeClr val="accent2"/>
        </a:buClr>
        <a:buFont typeface="Arial" pitchFamily="34" charset="0"/>
        <a:buChar char="•"/>
        <a:defRPr sz="2000" kern="1200">
          <a:solidFill>
            <a:schemeClr val="tx1"/>
          </a:solidFill>
          <a:latin typeface="+mn-lt"/>
          <a:ea typeface="+mn-ea"/>
          <a:cs typeface="+mn-cs"/>
        </a:defRPr>
      </a:lvl3pPr>
      <a:lvl4pPr marL="172113" indent="-30806" algn="l" defTabSz="162787" rtl="0" eaLnBrk="1" latinLnBrk="0" hangingPunct="1">
        <a:lnSpc>
          <a:spcPct val="90000"/>
        </a:lnSpc>
        <a:spcBef>
          <a:spcPts val="107"/>
        </a:spcBef>
        <a:buClr>
          <a:schemeClr val="accent2"/>
        </a:buClr>
        <a:buFont typeface="Arial" pitchFamily="34" charset="0"/>
        <a:buChar char="–"/>
        <a:defRPr sz="1800" kern="1200">
          <a:solidFill>
            <a:schemeClr val="tx1"/>
          </a:solidFill>
          <a:latin typeface="+mn-lt"/>
          <a:ea typeface="+mn-ea"/>
          <a:cs typeface="+mn-cs"/>
        </a:defRPr>
      </a:lvl4pPr>
      <a:lvl5pPr marL="215072" indent="-30806" algn="l" defTabSz="162787" rtl="0" eaLnBrk="1" latinLnBrk="0" hangingPunct="1">
        <a:lnSpc>
          <a:spcPct val="90000"/>
        </a:lnSpc>
        <a:spcBef>
          <a:spcPts val="107"/>
        </a:spcBef>
        <a:buClr>
          <a:schemeClr val="accent2"/>
        </a:buClr>
        <a:buFont typeface="Arial" pitchFamily="34" charset="0"/>
        <a:buChar char="•"/>
        <a:defRPr sz="1800" kern="1200">
          <a:solidFill>
            <a:schemeClr val="tx1"/>
          </a:solidFill>
          <a:latin typeface="+mn-lt"/>
          <a:ea typeface="+mn-ea"/>
          <a:cs typeface="+mn-cs"/>
        </a:defRPr>
      </a:lvl5pPr>
      <a:lvl6pPr marL="257204" indent="-30930" algn="l" defTabSz="162787" rtl="0" eaLnBrk="1" latinLnBrk="0" hangingPunct="1">
        <a:lnSpc>
          <a:spcPct val="90000"/>
        </a:lnSpc>
        <a:spcBef>
          <a:spcPts val="107"/>
        </a:spcBef>
        <a:buFont typeface="Arial" pitchFamily="34" charset="0"/>
        <a:buChar char="–"/>
        <a:defRPr sz="249" kern="1200">
          <a:solidFill>
            <a:schemeClr val="tx1"/>
          </a:solidFill>
          <a:latin typeface="+mn-lt"/>
          <a:ea typeface="+mn-ea"/>
          <a:cs typeface="+mn-cs"/>
        </a:defRPr>
      </a:lvl6pPr>
      <a:lvl7pPr marL="299528" indent="-30930" algn="l" defTabSz="162787" rtl="0" eaLnBrk="1" latinLnBrk="0" hangingPunct="1">
        <a:lnSpc>
          <a:spcPct val="90000"/>
        </a:lnSpc>
        <a:spcBef>
          <a:spcPts val="107"/>
        </a:spcBef>
        <a:buFont typeface="Arial" pitchFamily="34" charset="0"/>
        <a:buChar char="•"/>
        <a:defRPr sz="249" kern="1200">
          <a:solidFill>
            <a:schemeClr val="tx1"/>
          </a:solidFill>
          <a:latin typeface="+mn-lt"/>
          <a:ea typeface="+mn-ea"/>
          <a:cs typeface="+mn-cs"/>
        </a:defRPr>
      </a:lvl7pPr>
      <a:lvl8pPr marL="341853" indent="-30930" algn="l" defTabSz="162787" rtl="0" eaLnBrk="1" latinLnBrk="0" hangingPunct="1">
        <a:lnSpc>
          <a:spcPct val="90000"/>
        </a:lnSpc>
        <a:spcBef>
          <a:spcPts val="107"/>
        </a:spcBef>
        <a:buFont typeface="Arial" pitchFamily="34" charset="0"/>
        <a:buChar char="–"/>
        <a:defRPr sz="249" kern="1200">
          <a:solidFill>
            <a:schemeClr val="tx1"/>
          </a:solidFill>
          <a:latin typeface="+mn-lt"/>
          <a:ea typeface="+mn-ea"/>
          <a:cs typeface="+mn-cs"/>
        </a:defRPr>
      </a:lvl8pPr>
      <a:lvl9pPr marL="384178" indent="-30930" algn="l" defTabSz="162787" rtl="0" eaLnBrk="1" latinLnBrk="0" hangingPunct="1">
        <a:lnSpc>
          <a:spcPct val="90000"/>
        </a:lnSpc>
        <a:spcBef>
          <a:spcPts val="107"/>
        </a:spcBef>
        <a:buFont typeface="Arial" pitchFamily="34" charset="0"/>
        <a:buChar char="•"/>
        <a:defRPr sz="249" kern="1200">
          <a:solidFill>
            <a:schemeClr val="tx1"/>
          </a:solidFill>
          <a:latin typeface="+mn-lt"/>
          <a:ea typeface="+mn-ea"/>
          <a:cs typeface="+mn-cs"/>
        </a:defRPr>
      </a:lvl9pPr>
    </p:bodyStyle>
    <p:otherStyle>
      <a:defPPr>
        <a:defRPr/>
      </a:defPPr>
      <a:lvl1pPr marL="0" algn="l" defTabSz="162787" rtl="0" eaLnBrk="1" latinLnBrk="0" hangingPunct="1">
        <a:defRPr sz="321" kern="1200">
          <a:solidFill>
            <a:schemeClr val="tx1"/>
          </a:solidFill>
          <a:latin typeface="+mn-lt"/>
          <a:ea typeface="+mn-ea"/>
          <a:cs typeface="+mn-cs"/>
        </a:defRPr>
      </a:lvl1pPr>
      <a:lvl2pPr marL="81393" algn="l" defTabSz="162787" rtl="0" eaLnBrk="1" latinLnBrk="0" hangingPunct="1">
        <a:defRPr sz="321" kern="1200">
          <a:solidFill>
            <a:schemeClr val="tx1"/>
          </a:solidFill>
          <a:latin typeface="+mn-lt"/>
          <a:ea typeface="+mn-ea"/>
          <a:cs typeface="+mn-cs"/>
        </a:defRPr>
      </a:lvl2pPr>
      <a:lvl3pPr marL="162787" algn="l" defTabSz="162787" rtl="0" eaLnBrk="1" latinLnBrk="0" hangingPunct="1">
        <a:defRPr sz="321" kern="1200">
          <a:solidFill>
            <a:schemeClr val="tx1"/>
          </a:solidFill>
          <a:latin typeface="+mn-lt"/>
          <a:ea typeface="+mn-ea"/>
          <a:cs typeface="+mn-cs"/>
        </a:defRPr>
      </a:lvl3pPr>
      <a:lvl4pPr marL="244181" algn="l" defTabSz="162787" rtl="0" eaLnBrk="1" latinLnBrk="0" hangingPunct="1">
        <a:defRPr sz="321" kern="1200">
          <a:solidFill>
            <a:schemeClr val="tx1"/>
          </a:solidFill>
          <a:latin typeface="+mn-lt"/>
          <a:ea typeface="+mn-ea"/>
          <a:cs typeface="+mn-cs"/>
        </a:defRPr>
      </a:lvl4pPr>
      <a:lvl5pPr marL="325574" algn="l" defTabSz="162787" rtl="0" eaLnBrk="1" latinLnBrk="0" hangingPunct="1">
        <a:defRPr sz="321" kern="1200">
          <a:solidFill>
            <a:schemeClr val="tx1"/>
          </a:solidFill>
          <a:latin typeface="+mn-lt"/>
          <a:ea typeface="+mn-ea"/>
          <a:cs typeface="+mn-cs"/>
        </a:defRPr>
      </a:lvl5pPr>
      <a:lvl6pPr marL="406968" algn="l" defTabSz="162787" rtl="0" eaLnBrk="1" latinLnBrk="0" hangingPunct="1">
        <a:defRPr sz="321" kern="1200">
          <a:solidFill>
            <a:schemeClr val="tx1"/>
          </a:solidFill>
          <a:latin typeface="+mn-lt"/>
          <a:ea typeface="+mn-ea"/>
          <a:cs typeface="+mn-cs"/>
        </a:defRPr>
      </a:lvl6pPr>
      <a:lvl7pPr marL="488362" algn="l" defTabSz="162787" rtl="0" eaLnBrk="1" latinLnBrk="0" hangingPunct="1">
        <a:defRPr sz="321" kern="1200">
          <a:solidFill>
            <a:schemeClr val="tx1"/>
          </a:solidFill>
          <a:latin typeface="+mn-lt"/>
          <a:ea typeface="+mn-ea"/>
          <a:cs typeface="+mn-cs"/>
        </a:defRPr>
      </a:lvl7pPr>
      <a:lvl8pPr marL="569755" algn="l" defTabSz="162787" rtl="0" eaLnBrk="1" latinLnBrk="0" hangingPunct="1">
        <a:defRPr sz="321" kern="1200">
          <a:solidFill>
            <a:schemeClr val="tx1"/>
          </a:solidFill>
          <a:latin typeface="+mn-lt"/>
          <a:ea typeface="+mn-ea"/>
          <a:cs typeface="+mn-cs"/>
        </a:defRPr>
      </a:lvl8pPr>
      <a:lvl9pPr marL="651149" algn="l" defTabSz="162787" rtl="0" eaLnBrk="1" latinLnBrk="0" hangingPunct="1">
        <a:defRPr sz="32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hemeOverride" Target="../theme/themeOverride10.xml"/><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hemeOverride" Target="../theme/themeOverride11.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hemeOverride" Target="../theme/themeOverride12.xml"/><Relationship Id="rId6"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hemeOverride" Target="../theme/themeOverride13.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hemeOverride" Target="../theme/themeOverride14.xml"/><Relationship Id="rId6"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hemeOverride" Target="../theme/themeOverride1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hemeOverride" Target="../theme/themeOverride16.xml"/><Relationship Id="rId6"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hemeOverride" Target="../theme/themeOverride18.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hemeOverride" Target="../theme/themeOverride4.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5.xml"/><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hemeOverride" Target="../theme/themeOverride6.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Correlation</a:t>
            </a:r>
          </a:p>
        </p:txBody>
      </p:sp>
      <p:sp>
        <p:nvSpPr>
          <p:cNvPr id="6" name="Subtitle 5"/>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4386596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t>Computing the Correlation Coefficient</a:t>
            </a:r>
            <a:endParaRPr lang="en-US" sz="2800" baseline="30000"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𝑟</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nary>
                            <m:naryPr>
                              <m:chr m:val="∑"/>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𝑋𝑌</m:t>
                              </m:r>
                              <m:r>
                                <a:rPr lang="en-US" sz="2000" b="0" i="1" smtClean="0">
                                  <a:latin typeface="Cambria Math" panose="02040503050406030204" pitchFamily="18" charset="0"/>
                                </a:rPr>
                                <m:t>−</m:t>
                              </m:r>
                              <m:nary>
                                <m:naryPr>
                                  <m:chr m:val="∑"/>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𝑋</m:t>
                                  </m:r>
                                  <m:nary>
                                    <m:naryPr>
                                      <m:chr m:val="∑"/>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𝑌</m:t>
                                      </m:r>
                                    </m:e>
                                  </m:nary>
                                </m:e>
                              </m:nary>
                            </m:e>
                          </m:nary>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𝑛</m:t>
                              </m:r>
                              <m:nary>
                                <m:naryPr>
                                  <m:chr m:val="∑"/>
                                  <m:subHide m:val="on"/>
                                  <m:supHide m:val="on"/>
                                  <m:ctrlPr>
                                    <a:rPr lang="en-US" sz="2000" b="0" i="1" smtClean="0">
                                      <a:latin typeface="Cambria Math" panose="02040503050406030204" pitchFamily="18" charset="0"/>
                                    </a:rPr>
                                  </m:ctrlPr>
                                </m:naryPr>
                                <m:sub/>
                                <m:sup/>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𝑋</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nary>
                                        <m:naryPr>
                                          <m:chr m:val="∑"/>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𝑋</m:t>
                                          </m:r>
                                          <m:r>
                                            <a:rPr lang="en-US" sz="2000" b="0" i="1" smtClean="0">
                                              <a:latin typeface="Cambria Math" panose="02040503050406030204" pitchFamily="18" charset="0"/>
                                            </a:rPr>
                                            <m:t>)</m:t>
                                          </m:r>
                                        </m:e>
                                      </m:nary>
                                    </m:e>
                                    <m:sup>
                                      <m:r>
                                        <a:rPr lang="en-US" sz="2000" b="0" i="1" smtClean="0">
                                          <a:latin typeface="Cambria Math" panose="02040503050406030204" pitchFamily="18" charset="0"/>
                                        </a:rPr>
                                        <m:t>2</m:t>
                                      </m:r>
                                    </m:sup>
                                  </m:sSup>
                                </m:e>
                              </m:nary>
                            </m:e>
                          </m:rad>
                          <m:rad>
                            <m:radPr>
                              <m:degHide m:val="on"/>
                              <m:ctrlPr>
                                <a:rPr lang="en-US" sz="2000" b="0" i="1" smtClean="0">
                                  <a:latin typeface="Cambria Math" panose="02040503050406030204" pitchFamily="18" charset="0"/>
                                </a:rPr>
                              </m:ctrlPr>
                            </m:radPr>
                            <m:deg/>
                            <m:e>
                              <m:r>
                                <a:rPr lang="en-US" sz="2000" i="1">
                                  <a:latin typeface="Cambria Math" panose="02040503050406030204" pitchFamily="18" charset="0"/>
                                </a:rPr>
                                <m:t>𝑛</m:t>
                              </m:r>
                              <m:nary>
                                <m:naryPr>
                                  <m:chr m:val="∑"/>
                                  <m:subHide m:val="on"/>
                                  <m:supHide m:val="on"/>
                                  <m:ctrlPr>
                                    <a:rPr lang="en-US" sz="2000" i="1">
                                      <a:latin typeface="Cambria Math" panose="02040503050406030204" pitchFamily="18" charset="0"/>
                                    </a:rPr>
                                  </m:ctrlPr>
                                </m:naryPr>
                                <m:sub/>
                                <m:sup/>
                                <m:e>
                                  <m:sSup>
                                    <m:sSupPr>
                                      <m:ctrlPr>
                                        <a:rPr lang="en-US" sz="2000" i="1">
                                          <a:latin typeface="Cambria Math" panose="02040503050406030204" pitchFamily="18" charset="0"/>
                                        </a:rPr>
                                      </m:ctrlPr>
                                    </m:sSupPr>
                                    <m:e>
                                      <m:r>
                                        <a:rPr lang="en-US" sz="2000" b="0" i="1" smtClean="0">
                                          <a:latin typeface="Cambria Math" panose="02040503050406030204" pitchFamily="18" charset="0"/>
                                        </a:rPr>
                                        <m:t>𝑌</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m:t>
                                      </m:r>
                                      <m:nary>
                                        <m:naryPr>
                                          <m:chr m:val="∑"/>
                                          <m:subHide m:val="on"/>
                                          <m:supHide m:val="on"/>
                                          <m:ctrlPr>
                                            <a:rPr lang="en-US" sz="2000" i="1">
                                              <a:latin typeface="Cambria Math" panose="02040503050406030204" pitchFamily="18" charset="0"/>
                                            </a:rPr>
                                          </m:ctrlPr>
                                        </m:naryPr>
                                        <m:sub/>
                                        <m:sup/>
                                        <m:e>
                                          <m:r>
                                            <a:rPr lang="en-US" sz="2000" b="0" i="1" smtClean="0">
                                              <a:latin typeface="Cambria Math" panose="02040503050406030204" pitchFamily="18" charset="0"/>
                                            </a:rPr>
                                            <m:t>𝑌</m:t>
                                          </m:r>
                                          <m:r>
                                            <a:rPr lang="en-US" sz="2000" i="1">
                                              <a:latin typeface="Cambria Math" panose="02040503050406030204" pitchFamily="18" charset="0"/>
                                            </a:rPr>
                                            <m:t>)</m:t>
                                          </m:r>
                                        </m:e>
                                      </m:nary>
                                    </m:e>
                                    <m:sup>
                                      <m:r>
                                        <a:rPr lang="en-US" sz="2000" i="1">
                                          <a:latin typeface="Cambria Math" panose="02040503050406030204" pitchFamily="18" charset="0"/>
                                        </a:rPr>
                                        <m:t>2</m:t>
                                      </m:r>
                                    </m:sup>
                                  </m:sSup>
                                </m:e>
                              </m:nary>
                            </m:e>
                          </m:rad>
                        </m:den>
                      </m:f>
                    </m:oMath>
                  </m:oMathPara>
                </a14:m>
                <a:endParaRPr lang="en-US" sz="2000" dirty="0"/>
              </a:p>
              <a:p>
                <a:r>
                  <a:rPr lang="en-US" sz="2400" dirty="0"/>
                  <a:t>The input data consists of pairs of numbers, X</a:t>
                </a:r>
                <a:r>
                  <a:rPr lang="en-US" sz="2400" baseline="-25000" dirty="0"/>
                  <a:t>i</a:t>
                </a:r>
                <a:r>
                  <a:rPr lang="en-US" sz="2400" dirty="0"/>
                  <a:t> and Y</a:t>
                </a:r>
                <a:r>
                  <a:rPr lang="en-US" sz="2400" baseline="-25000" dirty="0"/>
                  <a:t>i</a:t>
                </a:r>
                <a:r>
                  <a:rPr lang="en-US" sz="2400" dirty="0"/>
                  <a:t>.  It does not matter which variable you call X and which variable you call Y when you are doing correlation. (That will become important when we study regression.)</a:t>
                </a:r>
              </a:p>
              <a:p>
                <a:r>
                  <a:rPr lang="en-US" sz="2400" dirty="0"/>
                  <a:t>To compute r, you need n (number of pairs of observations) and the following summations: </a:t>
                </a:r>
              </a:p>
              <a:p>
                <a:r>
                  <a:rPr lang="en-US" sz="2400" dirty="0"/>
                  <a:t>This is very easy to compute in a spreadsheet. For clarity, we have removed the subscripts in the formula. Note that ∑X</a:t>
                </a:r>
                <a:r>
                  <a:rPr lang="en-US" sz="2400" baseline="-25000" dirty="0"/>
                  <a:t>i</a:t>
                </a:r>
                <a:r>
                  <a:rPr lang="en-US" sz="2400" baseline="30000" dirty="0"/>
                  <a:t>2 </a:t>
                </a:r>
                <a:r>
                  <a:rPr lang="en-US" sz="2400" dirty="0"/>
                  <a:t>is </a:t>
                </a:r>
                <a:r>
                  <a:rPr lang="en-US" sz="2400" i="1" dirty="0"/>
                  <a:t>not</a:t>
                </a:r>
                <a:r>
                  <a:rPr lang="en-US" sz="2400" dirty="0"/>
                  <a:t> equal to (∑X</a:t>
                </a:r>
                <a:r>
                  <a:rPr lang="en-US" sz="2400" baseline="-25000" dirty="0"/>
                  <a:t>i</a:t>
                </a:r>
                <a:r>
                  <a:rPr lang="en-US" sz="2400" dirty="0"/>
                  <a:t>)</a:t>
                </a:r>
                <a:r>
                  <a:rPr lang="en-US" sz="2400" baseline="30000" dirty="0"/>
                  <a:t>2</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6"/>
                <a:stretch>
                  <a:fillRect l="-889" r="-1016"/>
                </a:stretch>
              </a:blipFill>
            </p:spPr>
            <p:txBody>
              <a:bodyPr/>
              <a:lstStyle/>
              <a:p>
                <a:r>
                  <a:rPr lang="en-US">
                    <a:noFill/>
                  </a:rPr>
                  <a:t> </a:t>
                </a:r>
              </a:p>
            </p:txBody>
          </p:sp>
        </mc:Fallback>
      </mc:AlternateContent>
      <p:sp>
        <p:nvSpPr>
          <p:cNvPr id="7" name="Footer Placeholder 6">
            <a:extLst>
              <a:ext uri="{FF2B5EF4-FFF2-40B4-BE49-F238E27FC236}">
                <a16:creationId xmlns:a16="http://schemas.microsoft.com/office/drawing/2014/main" id="{DA6BC150-F578-46D7-9EC1-0908043BDB0A}"/>
              </a:ext>
            </a:extLst>
          </p:cNvPr>
          <p:cNvSpPr>
            <a:spLocks noGrp="1"/>
          </p:cNvSpPr>
          <p:nvPr>
            <p:ph type="ftr" sz="quarter" idx="11"/>
          </p:nvPr>
        </p:nvSpPr>
        <p:spPr/>
        <p:txBody>
          <a:bodyPr/>
          <a:lstStyle/>
          <a:p>
            <a:r>
              <a:rPr lang="en-US"/>
              <a:t>Correlation</a:t>
            </a:r>
            <a:endParaRPr lang="en-US" dirty="0"/>
          </a:p>
        </p:txBody>
      </p:sp>
      <p:sp>
        <p:nvSpPr>
          <p:cNvPr id="8" name="Slide Number Placeholder 7">
            <a:extLst>
              <a:ext uri="{FF2B5EF4-FFF2-40B4-BE49-F238E27FC236}">
                <a16:creationId xmlns:a16="http://schemas.microsoft.com/office/drawing/2014/main" id="{42831018-5510-48A1-9E84-1A3333341E44}"/>
              </a:ext>
            </a:extLst>
          </p:cNvPr>
          <p:cNvSpPr>
            <a:spLocks noGrp="1"/>
          </p:cNvSpPr>
          <p:nvPr>
            <p:ph type="sldNum" sz="quarter" idx="12"/>
          </p:nvPr>
        </p:nvSpPr>
        <p:spPr/>
        <p:txBody>
          <a:bodyPr/>
          <a:lstStyle/>
          <a:p>
            <a:fld id="{3A9D9D2B-08DB-4587-987E-74715C17FE38}" type="slidenum">
              <a:rPr lang="en-US" smtClean="0"/>
              <a:t>10</a:t>
            </a:fld>
            <a:endParaRPr lang="en-US"/>
          </a:p>
        </p:txBody>
      </p:sp>
      <p:graphicFrame>
        <p:nvGraphicFramePr>
          <p:cNvPr id="9" name="Table 9">
            <a:extLst>
              <a:ext uri="{FF2B5EF4-FFF2-40B4-BE49-F238E27FC236}">
                <a16:creationId xmlns:a16="http://schemas.microsoft.com/office/drawing/2014/main" id="{288C3E68-E669-45F9-85D3-81DD67E52C49}"/>
              </a:ext>
            </a:extLst>
          </p:cNvPr>
          <p:cNvGraphicFramePr>
            <a:graphicFrameLocks noGrp="1"/>
          </p:cNvGraphicFramePr>
          <p:nvPr>
            <p:extLst>
              <p:ext uri="{D42A27DB-BD31-4B8C-83A1-F6EECF244321}">
                <p14:modId xmlns:p14="http://schemas.microsoft.com/office/powerpoint/2010/main" val="3793379039"/>
              </p:ext>
            </p:extLst>
          </p:nvPr>
        </p:nvGraphicFramePr>
        <p:xfrm>
          <a:off x="4950477" y="4572000"/>
          <a:ext cx="4572000" cy="39624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5822013"/>
                    </a:ext>
                  </a:extLst>
                </a:gridCol>
                <a:gridCol w="914400">
                  <a:extLst>
                    <a:ext uri="{9D8B030D-6E8A-4147-A177-3AD203B41FA5}">
                      <a16:colId xmlns:a16="http://schemas.microsoft.com/office/drawing/2014/main" val="840463261"/>
                    </a:ext>
                  </a:extLst>
                </a:gridCol>
                <a:gridCol w="914400">
                  <a:extLst>
                    <a:ext uri="{9D8B030D-6E8A-4147-A177-3AD203B41FA5}">
                      <a16:colId xmlns:a16="http://schemas.microsoft.com/office/drawing/2014/main" val="1338839090"/>
                    </a:ext>
                  </a:extLst>
                </a:gridCol>
                <a:gridCol w="914400">
                  <a:extLst>
                    <a:ext uri="{9D8B030D-6E8A-4147-A177-3AD203B41FA5}">
                      <a16:colId xmlns:a16="http://schemas.microsoft.com/office/drawing/2014/main" val="32377430"/>
                    </a:ext>
                  </a:extLst>
                </a:gridCol>
                <a:gridCol w="914400">
                  <a:extLst>
                    <a:ext uri="{9D8B030D-6E8A-4147-A177-3AD203B41FA5}">
                      <a16:colId xmlns:a16="http://schemas.microsoft.com/office/drawing/2014/main" val="4055961524"/>
                    </a:ext>
                  </a:extLst>
                </a:gridCol>
              </a:tblGrid>
              <a:tr h="370840">
                <a:tc>
                  <a:txBody>
                    <a:bodyPr/>
                    <a:lstStyle/>
                    <a:p>
                      <a:r>
                        <a:rPr lang="en-US" sz="2000" dirty="0"/>
                        <a:t>∑X</a:t>
                      </a:r>
                      <a:r>
                        <a:rPr lang="en-US" sz="2000" baseline="-25000" dirty="0"/>
                        <a:t>i</a:t>
                      </a:r>
                      <a:endParaRPr lang="en-US" sz="2000" dirty="0"/>
                    </a:p>
                  </a:txBody>
                  <a:tcPr/>
                </a:tc>
                <a:tc>
                  <a:txBody>
                    <a:bodyPr/>
                    <a:lstStyle/>
                    <a:p>
                      <a:r>
                        <a:rPr lang="en-US" sz="2000" dirty="0"/>
                        <a:t>∑Y</a:t>
                      </a:r>
                      <a:r>
                        <a:rPr lang="en-US" sz="2000" baseline="-25000" dirty="0"/>
                        <a:t>i</a:t>
                      </a:r>
                      <a:endParaRPr lang="en-US" sz="2000" dirty="0"/>
                    </a:p>
                  </a:txBody>
                  <a:tcPr/>
                </a:tc>
                <a:tc>
                  <a:txBody>
                    <a:bodyPr/>
                    <a:lstStyle/>
                    <a:p>
                      <a:r>
                        <a:rPr lang="en-US" sz="2000" dirty="0"/>
                        <a:t>∑ </a:t>
                      </a:r>
                      <a:r>
                        <a:rPr lang="en-US" sz="2000" dirty="0" err="1"/>
                        <a:t>X</a:t>
                      </a:r>
                      <a:r>
                        <a:rPr lang="en-US" sz="2000" baseline="-25000" dirty="0" err="1"/>
                        <a:t>i</a:t>
                      </a:r>
                      <a:r>
                        <a:rPr lang="en-US" sz="2000" dirty="0" err="1"/>
                        <a:t>Y</a:t>
                      </a:r>
                      <a:r>
                        <a:rPr lang="en-US" sz="2000" baseline="-25000" dirty="0" err="1"/>
                        <a:t>i</a:t>
                      </a:r>
                      <a:endParaRPr lang="en-US" sz="2000" dirty="0"/>
                    </a:p>
                  </a:txBody>
                  <a:tcPr/>
                </a:tc>
                <a:tc>
                  <a:txBody>
                    <a:bodyPr/>
                    <a:lstStyle/>
                    <a:p>
                      <a:r>
                        <a:rPr lang="en-US" sz="2000" dirty="0"/>
                        <a:t>∑X</a:t>
                      </a:r>
                      <a:r>
                        <a:rPr lang="en-US" sz="2000" baseline="-25000" dirty="0"/>
                        <a:t>i</a:t>
                      </a:r>
                      <a:r>
                        <a:rPr lang="en-US" sz="2000" baseline="30000" dirty="0"/>
                        <a:t>2</a:t>
                      </a:r>
                      <a:endParaRPr lang="en-US" sz="2000" dirty="0"/>
                    </a:p>
                  </a:txBody>
                  <a:tcPr/>
                </a:tc>
                <a:tc>
                  <a:txBody>
                    <a:bodyPr/>
                    <a:lstStyle/>
                    <a:p>
                      <a:pPr marL="0" marR="0" lvl="0" indent="0" algn="l" defTabSz="162787" rtl="0" eaLnBrk="1" fontAlgn="auto" latinLnBrk="0" hangingPunct="1">
                        <a:lnSpc>
                          <a:spcPct val="100000"/>
                        </a:lnSpc>
                        <a:spcBef>
                          <a:spcPts val="0"/>
                        </a:spcBef>
                        <a:spcAft>
                          <a:spcPts val="0"/>
                        </a:spcAft>
                        <a:buClrTx/>
                        <a:buSzTx/>
                        <a:buFontTx/>
                        <a:buNone/>
                        <a:tabLst/>
                        <a:defRPr/>
                      </a:pPr>
                      <a:r>
                        <a:rPr lang="en-US" sz="2000" dirty="0"/>
                        <a:t>∑Y</a:t>
                      </a:r>
                      <a:r>
                        <a:rPr lang="en-US" sz="2000" baseline="-25000" dirty="0"/>
                        <a:t>i</a:t>
                      </a:r>
                      <a:r>
                        <a:rPr lang="en-US" sz="2000" baseline="30000" dirty="0"/>
                        <a:t>2</a:t>
                      </a:r>
                      <a:r>
                        <a:rPr lang="en-US" sz="2000" dirty="0"/>
                        <a:t> </a:t>
                      </a:r>
                    </a:p>
                  </a:txBody>
                  <a:tcPr/>
                </a:tc>
                <a:extLst>
                  <a:ext uri="{0D108BD9-81ED-4DB2-BD59-A6C34878D82A}">
                    <a16:rowId xmlns:a16="http://schemas.microsoft.com/office/drawing/2014/main" val="1618919576"/>
                  </a:ext>
                </a:extLst>
              </a:tr>
            </a:tbl>
          </a:graphicData>
        </a:graphic>
      </p:graphicFrame>
    </p:spTree>
    <p:extLst>
      <p:ext uri="{BB962C8B-B14F-4D97-AF65-F5344CB8AC3E}">
        <p14:creationId xmlns:p14="http://schemas.microsoft.com/office/powerpoint/2010/main" val="2260715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Example 1:   Grade and Height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0392225"/>
              </p:ext>
            </p:extLst>
          </p:nvPr>
        </p:nvGraphicFramePr>
        <p:xfrm>
          <a:off x="2947833" y="1772787"/>
          <a:ext cx="7203531" cy="490728"/>
        </p:xfrm>
        <a:graphic>
          <a:graphicData uri="http://schemas.openxmlformats.org/drawingml/2006/table">
            <a:tbl>
              <a:tblPr firstRow="1" firstCol="1" lastRow="1" lastCol="1" bandRow="1" bandCol="1">
                <a:tableStyleId>{5C22544A-7EE6-4342-B048-85BDC9FD1C3A}</a:tableStyleId>
              </a:tblPr>
              <a:tblGrid>
                <a:gridCol w="1293200">
                  <a:extLst>
                    <a:ext uri="{9D8B030D-6E8A-4147-A177-3AD203B41FA5}">
                      <a16:colId xmlns:a16="http://schemas.microsoft.com/office/drawing/2014/main" val="20000"/>
                    </a:ext>
                  </a:extLst>
                </a:gridCol>
                <a:gridCol w="681961">
                  <a:extLst>
                    <a:ext uri="{9D8B030D-6E8A-4147-A177-3AD203B41FA5}">
                      <a16:colId xmlns:a16="http://schemas.microsoft.com/office/drawing/2014/main" val="20001"/>
                    </a:ext>
                  </a:extLst>
                </a:gridCol>
                <a:gridCol w="580930">
                  <a:extLst>
                    <a:ext uri="{9D8B030D-6E8A-4147-A177-3AD203B41FA5}">
                      <a16:colId xmlns:a16="http://schemas.microsoft.com/office/drawing/2014/main" val="20002"/>
                    </a:ext>
                  </a:extLst>
                </a:gridCol>
                <a:gridCol w="580930">
                  <a:extLst>
                    <a:ext uri="{9D8B030D-6E8A-4147-A177-3AD203B41FA5}">
                      <a16:colId xmlns:a16="http://schemas.microsoft.com/office/drawing/2014/main" val="20003"/>
                    </a:ext>
                  </a:extLst>
                </a:gridCol>
                <a:gridCol w="580930">
                  <a:extLst>
                    <a:ext uri="{9D8B030D-6E8A-4147-A177-3AD203B41FA5}">
                      <a16:colId xmlns:a16="http://schemas.microsoft.com/office/drawing/2014/main" val="20004"/>
                    </a:ext>
                  </a:extLst>
                </a:gridCol>
                <a:gridCol w="580930">
                  <a:extLst>
                    <a:ext uri="{9D8B030D-6E8A-4147-A177-3AD203B41FA5}">
                      <a16:colId xmlns:a16="http://schemas.microsoft.com/office/drawing/2014/main" val="20005"/>
                    </a:ext>
                  </a:extLst>
                </a:gridCol>
                <a:gridCol w="580930">
                  <a:extLst>
                    <a:ext uri="{9D8B030D-6E8A-4147-A177-3AD203B41FA5}">
                      <a16:colId xmlns:a16="http://schemas.microsoft.com/office/drawing/2014/main" val="20006"/>
                    </a:ext>
                  </a:extLst>
                </a:gridCol>
                <a:gridCol w="580930">
                  <a:extLst>
                    <a:ext uri="{9D8B030D-6E8A-4147-A177-3AD203B41FA5}">
                      <a16:colId xmlns:a16="http://schemas.microsoft.com/office/drawing/2014/main" val="20007"/>
                    </a:ext>
                  </a:extLst>
                </a:gridCol>
                <a:gridCol w="580930">
                  <a:extLst>
                    <a:ext uri="{9D8B030D-6E8A-4147-A177-3AD203B41FA5}">
                      <a16:colId xmlns:a16="http://schemas.microsoft.com/office/drawing/2014/main" val="20008"/>
                    </a:ext>
                  </a:extLst>
                </a:gridCol>
                <a:gridCol w="580930">
                  <a:extLst>
                    <a:ext uri="{9D8B030D-6E8A-4147-A177-3AD203B41FA5}">
                      <a16:colId xmlns:a16="http://schemas.microsoft.com/office/drawing/2014/main" val="20009"/>
                    </a:ext>
                  </a:extLst>
                </a:gridCol>
                <a:gridCol w="580930">
                  <a:extLst>
                    <a:ext uri="{9D8B030D-6E8A-4147-A177-3AD203B41FA5}">
                      <a16:colId xmlns:a16="http://schemas.microsoft.com/office/drawing/2014/main" val="20010"/>
                    </a:ext>
                  </a:extLst>
                </a:gridCol>
              </a:tblGrid>
              <a:tr h="215745">
                <a:tc>
                  <a:txBody>
                    <a:bodyPr/>
                    <a:lstStyle/>
                    <a:p>
                      <a:pPr marL="0" marR="0">
                        <a:lnSpc>
                          <a:spcPct val="115000"/>
                        </a:lnSpc>
                        <a:spcBef>
                          <a:spcPts val="0"/>
                        </a:spcBef>
                        <a:spcAft>
                          <a:spcPts val="0"/>
                        </a:spcAft>
                      </a:pPr>
                      <a:r>
                        <a:rPr lang="en-US" sz="1400" dirty="0">
                          <a:effectLst/>
                        </a:rPr>
                        <a:t>Y</a:t>
                      </a:r>
                      <a:r>
                        <a:rPr lang="en-US" sz="1400" spc="-15" dirty="0">
                          <a:effectLst/>
                        </a:rPr>
                        <a:t> </a:t>
                      </a:r>
                      <a:r>
                        <a:rPr lang="en-US" sz="1200" dirty="0">
                          <a:effectLst/>
                        </a:rPr>
                        <a:t>(Grade)</a:t>
                      </a:r>
                      <a:endParaRPr lang="en-US" sz="1100" dirty="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effectLst/>
                        </a:rPr>
                        <a:t>100</a:t>
                      </a:r>
                      <a:endParaRPr lang="en-US" sz="1100" dirty="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effectLst/>
                        </a:rPr>
                        <a:t>95</a:t>
                      </a:r>
                      <a:endParaRPr lang="en-US" sz="1100" dirty="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effectLst/>
                        </a:rPr>
                        <a:t>90</a:t>
                      </a:r>
                      <a:endParaRPr lang="en-US" sz="1100" dirty="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80</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70</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65</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60</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40</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30</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20</a:t>
                      </a:r>
                      <a:endParaRPr lang="en-US" sz="1100">
                        <a:effectLst/>
                        <a:latin typeface="Calibri"/>
                        <a:ea typeface="Calibri"/>
                        <a:cs typeface="Times New Roman"/>
                      </a:endParaRPr>
                    </a:p>
                  </a:txBody>
                  <a:tcPr marL="0" marR="0" marT="0" marB="0"/>
                </a:tc>
                <a:extLst>
                  <a:ext uri="{0D108BD9-81ED-4DB2-BD59-A6C34878D82A}">
                    <a16:rowId xmlns:a16="http://schemas.microsoft.com/office/drawing/2014/main" val="10000"/>
                  </a:ext>
                </a:extLst>
              </a:tr>
              <a:tr h="215745">
                <a:tc>
                  <a:txBody>
                    <a:bodyPr/>
                    <a:lstStyle/>
                    <a:p>
                      <a:pPr marL="0" marR="0">
                        <a:lnSpc>
                          <a:spcPct val="115000"/>
                        </a:lnSpc>
                        <a:spcBef>
                          <a:spcPts val="0"/>
                        </a:spcBef>
                        <a:spcAft>
                          <a:spcPts val="0"/>
                        </a:spcAft>
                      </a:pPr>
                      <a:r>
                        <a:rPr lang="en-US" sz="1400">
                          <a:effectLst/>
                        </a:rPr>
                        <a:t>X</a:t>
                      </a:r>
                      <a:r>
                        <a:rPr lang="en-US" sz="1400" spc="-15">
                          <a:effectLst/>
                        </a:rPr>
                        <a:t> </a:t>
                      </a:r>
                      <a:r>
                        <a:rPr lang="en-US" sz="1200">
                          <a:effectLst/>
                        </a:rPr>
                        <a:t>(Height)</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73</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79</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effectLst/>
                        </a:rPr>
                        <a:t>62</a:t>
                      </a:r>
                      <a:endParaRPr lang="en-US" sz="1100" dirty="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effectLst/>
                        </a:rPr>
                        <a:t>69</a:t>
                      </a:r>
                      <a:endParaRPr lang="en-US" sz="1100" dirty="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74</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77</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81</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63</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68</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effectLst/>
                        </a:rPr>
                        <a:t>74</a:t>
                      </a:r>
                      <a:endParaRPr lang="en-US" sz="1100" dirty="0">
                        <a:effectLst/>
                        <a:latin typeface="Calibri"/>
                        <a:ea typeface="Calibri"/>
                        <a:cs typeface="Times New Roman"/>
                      </a:endParaRPr>
                    </a:p>
                  </a:txBody>
                  <a:tcPr marL="0" marR="0" marT="0" marB="0"/>
                </a:tc>
                <a:extLst>
                  <a:ext uri="{0D108BD9-81ED-4DB2-BD59-A6C34878D82A}">
                    <a16:rowId xmlns:a16="http://schemas.microsoft.com/office/drawing/2014/main" val="10001"/>
                  </a:ext>
                </a:extLst>
              </a:tr>
            </a:tbl>
          </a:graphicData>
        </a:graphic>
      </p:graphicFrame>
      <p:pic>
        <p:nvPicPr>
          <p:cNvPr id="409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0477" y="2331074"/>
            <a:ext cx="4953001" cy="337824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438400" y="2497795"/>
            <a:ext cx="2057400" cy="1631216"/>
          </a:xfrm>
          <a:prstGeom prst="rect">
            <a:avLst/>
          </a:prstGeom>
        </p:spPr>
        <p:txBody>
          <a:bodyPr wrap="square">
            <a:spAutoFit/>
          </a:bodyPr>
          <a:lstStyle/>
          <a:p>
            <a:r>
              <a:rPr lang="en-US" sz="2000" dirty="0"/>
              <a:t>∑X</a:t>
            </a:r>
            <a:r>
              <a:rPr lang="en-US" sz="2000" baseline="-25000" dirty="0"/>
              <a:t>i</a:t>
            </a:r>
            <a:r>
              <a:rPr lang="en-US" sz="2000" dirty="0"/>
              <a:t> = 720</a:t>
            </a:r>
          </a:p>
          <a:p>
            <a:r>
              <a:rPr lang="en-US" sz="2000" dirty="0"/>
              <a:t>∑Y</a:t>
            </a:r>
            <a:r>
              <a:rPr lang="en-US" sz="2000" baseline="-25000" dirty="0"/>
              <a:t>i</a:t>
            </a:r>
            <a:r>
              <a:rPr lang="en-US" sz="2000" dirty="0"/>
              <a:t> = 650</a:t>
            </a:r>
          </a:p>
          <a:p>
            <a:r>
              <a:rPr lang="en-US" sz="2000" dirty="0"/>
              <a:t>∑</a:t>
            </a:r>
            <a:r>
              <a:rPr lang="en-US" sz="2000" dirty="0" err="1"/>
              <a:t>X</a:t>
            </a:r>
            <a:r>
              <a:rPr lang="en-US" sz="2000" baseline="-25000" dirty="0" err="1"/>
              <a:t>i</a:t>
            </a:r>
            <a:r>
              <a:rPr lang="en-US" sz="2000" dirty="0" err="1"/>
              <a:t>Y</a:t>
            </a:r>
            <a:r>
              <a:rPr lang="en-US" sz="2000" baseline="-25000" dirty="0" err="1"/>
              <a:t>i</a:t>
            </a:r>
            <a:r>
              <a:rPr lang="en-US" sz="2000" dirty="0"/>
              <a:t> = 46,990</a:t>
            </a:r>
          </a:p>
          <a:p>
            <a:r>
              <a:rPr lang="en-US" sz="2000" dirty="0"/>
              <a:t>∑X</a:t>
            </a:r>
            <a:r>
              <a:rPr lang="en-US" sz="2000" baseline="-25000" dirty="0"/>
              <a:t>i</a:t>
            </a:r>
            <a:r>
              <a:rPr lang="en-US" sz="2000" baseline="30000" dirty="0"/>
              <a:t>2</a:t>
            </a:r>
            <a:r>
              <a:rPr lang="en-US" sz="2000" dirty="0"/>
              <a:t> = 52,210</a:t>
            </a:r>
          </a:p>
          <a:p>
            <a:r>
              <a:rPr lang="en-US" sz="2000" dirty="0"/>
              <a:t>∑Y</a:t>
            </a:r>
            <a:r>
              <a:rPr lang="en-US" sz="2000" baseline="-25000" dirty="0"/>
              <a:t>i</a:t>
            </a:r>
            <a:r>
              <a:rPr lang="en-US" sz="2000" baseline="30000" dirty="0"/>
              <a:t>2</a:t>
            </a:r>
            <a:r>
              <a:rPr lang="en-US" sz="2000" dirty="0"/>
              <a:t> = 49,150</a:t>
            </a:r>
            <a:endParaRPr lang="en-US" dirty="0"/>
          </a:p>
        </p:txBody>
      </p:sp>
      <p:sp>
        <p:nvSpPr>
          <p:cNvPr id="8" name="Footer Placeholder 7">
            <a:extLst>
              <a:ext uri="{FF2B5EF4-FFF2-40B4-BE49-F238E27FC236}">
                <a16:creationId xmlns:a16="http://schemas.microsoft.com/office/drawing/2014/main" id="{483C4A4B-A517-45A0-8256-E84A4CAA8B18}"/>
              </a:ext>
            </a:extLst>
          </p:cNvPr>
          <p:cNvSpPr>
            <a:spLocks noGrp="1"/>
          </p:cNvSpPr>
          <p:nvPr>
            <p:ph type="ftr" sz="quarter" idx="11"/>
          </p:nvPr>
        </p:nvSpPr>
        <p:spPr/>
        <p:txBody>
          <a:bodyPr/>
          <a:lstStyle/>
          <a:p>
            <a:r>
              <a:rPr lang="en-US"/>
              <a:t>Correlation</a:t>
            </a:r>
            <a:endParaRPr lang="en-US" dirty="0"/>
          </a:p>
        </p:txBody>
      </p:sp>
      <p:sp>
        <p:nvSpPr>
          <p:cNvPr id="9" name="Slide Number Placeholder 8">
            <a:extLst>
              <a:ext uri="{FF2B5EF4-FFF2-40B4-BE49-F238E27FC236}">
                <a16:creationId xmlns:a16="http://schemas.microsoft.com/office/drawing/2014/main" id="{256D9D78-8AEB-47D3-AE43-008FC009082C}"/>
              </a:ext>
            </a:extLst>
          </p:cNvPr>
          <p:cNvSpPr>
            <a:spLocks noGrp="1"/>
          </p:cNvSpPr>
          <p:nvPr>
            <p:ph type="sldNum" sz="quarter" idx="12"/>
          </p:nvPr>
        </p:nvSpPr>
        <p:spPr/>
        <p:txBody>
          <a:bodyPr/>
          <a:lstStyle/>
          <a:p>
            <a:fld id="{3A9D9D2B-08DB-4587-987E-74715C17FE38}" type="slidenum">
              <a:rPr lang="en-US" smtClean="0"/>
              <a:t>11</a:t>
            </a:fld>
            <a:endParaRPr lang="en-US"/>
          </a:p>
        </p:txBody>
      </p:sp>
    </p:spTree>
    <p:extLst>
      <p:ext uri="{BB962C8B-B14F-4D97-AF65-F5344CB8AC3E}">
        <p14:creationId xmlns:p14="http://schemas.microsoft.com/office/powerpoint/2010/main" val="31072477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800" dirty="0"/>
              <a:t>Example 1:   Grade and Height</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pPr marL="0" indent="0">
                  <a:buNone/>
                </a:pPr>
                <a:r>
                  <a:rPr lang="en-US" sz="2400" i="1" dirty="0"/>
                  <a:t>r</a:t>
                </a:r>
                <a:r>
                  <a:rPr lang="en-US" sz="2400" dirty="0"/>
                  <a:t>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10</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46,990</m:t>
                            </m:r>
                          </m:e>
                        </m:d>
                        <m:r>
                          <a:rPr lang="en-US" sz="2400" b="0" i="1" smtClean="0">
                            <a:latin typeface="Cambria Math" panose="02040503050406030204" pitchFamily="18" charset="0"/>
                          </a:rPr>
                          <m:t>−720(650)</m:t>
                        </m:r>
                      </m:num>
                      <m:den>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10</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52210</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720</m:t>
                                </m:r>
                              </m:e>
                              <m:sup>
                                <m:r>
                                  <a:rPr lang="en-US" sz="2400" b="0" i="1" smtClean="0">
                                    <a:latin typeface="Cambria Math" panose="02040503050406030204" pitchFamily="18" charset="0"/>
                                  </a:rPr>
                                  <m:t>2</m:t>
                                </m:r>
                              </m:sup>
                            </m:sSup>
                          </m:e>
                        </m:rad>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10</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49150</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650</m:t>
                                </m:r>
                              </m:e>
                              <m:sup>
                                <m:r>
                                  <a:rPr lang="en-US" sz="2400" b="0" i="1" smtClean="0">
                                    <a:latin typeface="Cambria Math" panose="02040503050406030204" pitchFamily="18" charset="0"/>
                                  </a:rPr>
                                  <m:t>2</m:t>
                                </m:r>
                              </m:sup>
                            </m:sSup>
                          </m:e>
                        </m:rad>
                      </m:den>
                    </m:f>
                    <m:r>
                      <a:rPr lang="en-US" sz="2400" b="0" i="0"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1900</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3700</m:t>
                            </m:r>
                          </m:e>
                        </m:rad>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69000</m:t>
                            </m:r>
                          </m:e>
                        </m:rad>
                      </m:den>
                    </m:f>
                    <m:r>
                      <a:rPr lang="en-US" sz="2400" b="0" i="1" smtClean="0">
                        <a:latin typeface="Cambria Math" panose="02040503050406030204" pitchFamily="18" charset="0"/>
                      </a:rPr>
                      <m:t>=.1189</m:t>
                    </m:r>
                  </m:oMath>
                </a14:m>
                <a:r>
                  <a:rPr lang="en-US" sz="2400" dirty="0"/>
                  <a:t>    and   R</a:t>
                </a:r>
                <a:r>
                  <a:rPr lang="en-US" sz="2400" baseline="30000" dirty="0"/>
                  <a:t>2</a:t>
                </a:r>
                <a:r>
                  <a:rPr lang="en-US" sz="2400" dirty="0"/>
                  <a:t> = 1.4%</a:t>
                </a:r>
              </a:p>
              <a:p>
                <a:pPr>
                  <a:spcBef>
                    <a:spcPts val="1800"/>
                  </a:spcBef>
                </a:pPr>
                <a:r>
                  <a:rPr lang="en-US" sz="2000" dirty="0"/>
                  <a:t>The correlation coefficient, r, of .1189 is not significantly different from 0 (for now, you have to trust me on this; there is a t-test we can learn later to test for significance). </a:t>
                </a:r>
              </a:p>
              <a:p>
                <a:pPr>
                  <a:spcBef>
                    <a:spcPts val="600"/>
                  </a:spcBef>
                </a:pPr>
                <a:r>
                  <a:rPr lang="en-US" sz="2000" dirty="0"/>
                  <a:t>Thus, there is </a:t>
                </a:r>
                <a:r>
                  <a:rPr lang="en-US" sz="2000" i="1" dirty="0"/>
                  <a:t>no relationship between height and grades</a:t>
                </a:r>
                <a:r>
                  <a:rPr lang="en-US" sz="2000" dirty="0"/>
                  <a:t>. </a:t>
                </a:r>
              </a:p>
              <a:p>
                <a:pPr>
                  <a:spcBef>
                    <a:spcPts val="600"/>
                  </a:spcBef>
                </a:pPr>
                <a:r>
                  <a:rPr lang="en-US" sz="2000" dirty="0"/>
                  <a:t>Correlation coefficients of less than .30 are generally considered very weak and of little practical importance even if they turn out to be significant. If you go back to the scatter plot, you will note that the X and Y do not seem to be related. </a:t>
                </a:r>
              </a:p>
              <a:p>
                <a:pPr lvl="1">
                  <a:spcBef>
                    <a:spcPts val="600"/>
                  </a:spcBef>
                  <a:buFont typeface="Wingdings" panose="05000000000000000000" pitchFamily="2" charset="2"/>
                  <a:buChar char="§"/>
                </a:pPr>
                <a:r>
                  <a:rPr lang="en-US" sz="2000" dirty="0"/>
                  <a:t>Keep in mind that r is based on a sample of 10 students out of a population of millions of students.  There is sampling variation in measuring r.  Therefore, we need a statistical test to determine whether the sample correlation coefficient is significantly different from 0.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6"/>
                <a:stretch>
                  <a:fillRect l="-1016" r="-1143"/>
                </a:stretch>
              </a:blipFill>
            </p:spPr>
            <p:txBody>
              <a:bodyPr/>
              <a:lstStyle/>
              <a:p>
                <a:r>
                  <a:rPr lang="en-US">
                    <a:noFill/>
                  </a:rPr>
                  <a:t> </a:t>
                </a:r>
              </a:p>
            </p:txBody>
          </p:sp>
        </mc:Fallback>
      </mc:AlternateContent>
      <p:sp>
        <p:nvSpPr>
          <p:cNvPr id="10" name="Footer Placeholder 9">
            <a:extLst>
              <a:ext uri="{FF2B5EF4-FFF2-40B4-BE49-F238E27FC236}">
                <a16:creationId xmlns:a16="http://schemas.microsoft.com/office/drawing/2014/main" id="{2DDC9A10-B7C7-4083-9422-D0DB2D706006}"/>
              </a:ext>
            </a:extLst>
          </p:cNvPr>
          <p:cNvSpPr>
            <a:spLocks noGrp="1"/>
          </p:cNvSpPr>
          <p:nvPr>
            <p:ph type="ftr" sz="quarter" idx="11"/>
          </p:nvPr>
        </p:nvSpPr>
        <p:spPr/>
        <p:txBody>
          <a:bodyPr/>
          <a:lstStyle/>
          <a:p>
            <a:r>
              <a:rPr lang="en-US"/>
              <a:t>Correlation</a:t>
            </a:r>
            <a:endParaRPr lang="en-US" dirty="0"/>
          </a:p>
        </p:txBody>
      </p:sp>
      <p:sp>
        <p:nvSpPr>
          <p:cNvPr id="11" name="Slide Number Placeholder 10">
            <a:extLst>
              <a:ext uri="{FF2B5EF4-FFF2-40B4-BE49-F238E27FC236}">
                <a16:creationId xmlns:a16="http://schemas.microsoft.com/office/drawing/2014/main" id="{98098243-D588-425C-8B94-2580B80AB41F}"/>
              </a:ext>
            </a:extLst>
          </p:cNvPr>
          <p:cNvSpPr>
            <a:spLocks noGrp="1"/>
          </p:cNvSpPr>
          <p:nvPr>
            <p:ph type="sldNum" sz="quarter" idx="12"/>
          </p:nvPr>
        </p:nvSpPr>
        <p:spPr/>
        <p:txBody>
          <a:bodyPr/>
          <a:lstStyle/>
          <a:p>
            <a:fld id="{3A9D9D2B-08DB-4587-987E-74715C17FE38}" type="slidenum">
              <a:rPr lang="en-US" smtClean="0"/>
              <a:t>12</a:t>
            </a:fld>
            <a:endParaRPr lang="en-US"/>
          </a:p>
        </p:txBody>
      </p:sp>
    </p:spTree>
    <p:extLst>
      <p:ext uri="{BB962C8B-B14F-4D97-AF65-F5344CB8AC3E}">
        <p14:creationId xmlns:p14="http://schemas.microsoft.com/office/powerpoint/2010/main" val="27166781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3601" y="2362201"/>
            <a:ext cx="4620491" cy="349571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normAutofit/>
          </a:bodyPr>
          <a:lstStyle/>
          <a:p>
            <a:r>
              <a:rPr lang="en-US" sz="2800" dirty="0"/>
              <a:t>Example 2:  Grades and Hours Studied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97584578"/>
              </p:ext>
            </p:extLst>
          </p:nvPr>
        </p:nvGraphicFramePr>
        <p:xfrm>
          <a:off x="2665414" y="1828800"/>
          <a:ext cx="7204458" cy="490728"/>
        </p:xfrm>
        <a:graphic>
          <a:graphicData uri="http://schemas.openxmlformats.org/drawingml/2006/table">
            <a:tbl>
              <a:tblPr firstRow="1" firstCol="1" lastRow="1" lastCol="1" bandRow="1" bandCol="1">
                <a:tableStyleId>{5C22544A-7EE6-4342-B048-85BDC9FD1C3A}</a:tableStyleId>
              </a:tblPr>
              <a:tblGrid>
                <a:gridCol w="1756296">
                  <a:extLst>
                    <a:ext uri="{9D8B030D-6E8A-4147-A177-3AD203B41FA5}">
                      <a16:colId xmlns:a16="http://schemas.microsoft.com/office/drawing/2014/main" val="20000"/>
                    </a:ext>
                  </a:extLst>
                </a:gridCol>
                <a:gridCol w="628635">
                  <a:extLst>
                    <a:ext uri="{9D8B030D-6E8A-4147-A177-3AD203B41FA5}">
                      <a16:colId xmlns:a16="http://schemas.microsoft.com/office/drawing/2014/main" val="20001"/>
                    </a:ext>
                  </a:extLst>
                </a:gridCol>
                <a:gridCol w="535503">
                  <a:extLst>
                    <a:ext uri="{9D8B030D-6E8A-4147-A177-3AD203B41FA5}">
                      <a16:colId xmlns:a16="http://schemas.microsoft.com/office/drawing/2014/main" val="20002"/>
                    </a:ext>
                  </a:extLst>
                </a:gridCol>
                <a:gridCol w="535503">
                  <a:extLst>
                    <a:ext uri="{9D8B030D-6E8A-4147-A177-3AD203B41FA5}">
                      <a16:colId xmlns:a16="http://schemas.microsoft.com/office/drawing/2014/main" val="20003"/>
                    </a:ext>
                  </a:extLst>
                </a:gridCol>
                <a:gridCol w="535503">
                  <a:extLst>
                    <a:ext uri="{9D8B030D-6E8A-4147-A177-3AD203B41FA5}">
                      <a16:colId xmlns:a16="http://schemas.microsoft.com/office/drawing/2014/main" val="20004"/>
                    </a:ext>
                  </a:extLst>
                </a:gridCol>
                <a:gridCol w="535503">
                  <a:extLst>
                    <a:ext uri="{9D8B030D-6E8A-4147-A177-3AD203B41FA5}">
                      <a16:colId xmlns:a16="http://schemas.microsoft.com/office/drawing/2014/main" val="20005"/>
                    </a:ext>
                  </a:extLst>
                </a:gridCol>
                <a:gridCol w="535503">
                  <a:extLst>
                    <a:ext uri="{9D8B030D-6E8A-4147-A177-3AD203B41FA5}">
                      <a16:colId xmlns:a16="http://schemas.microsoft.com/office/drawing/2014/main" val="20006"/>
                    </a:ext>
                  </a:extLst>
                </a:gridCol>
                <a:gridCol w="535503">
                  <a:extLst>
                    <a:ext uri="{9D8B030D-6E8A-4147-A177-3AD203B41FA5}">
                      <a16:colId xmlns:a16="http://schemas.microsoft.com/office/drawing/2014/main" val="20007"/>
                    </a:ext>
                  </a:extLst>
                </a:gridCol>
                <a:gridCol w="535503">
                  <a:extLst>
                    <a:ext uri="{9D8B030D-6E8A-4147-A177-3AD203B41FA5}">
                      <a16:colId xmlns:a16="http://schemas.microsoft.com/office/drawing/2014/main" val="20008"/>
                    </a:ext>
                  </a:extLst>
                </a:gridCol>
                <a:gridCol w="535503">
                  <a:extLst>
                    <a:ext uri="{9D8B030D-6E8A-4147-A177-3AD203B41FA5}">
                      <a16:colId xmlns:a16="http://schemas.microsoft.com/office/drawing/2014/main" val="20009"/>
                    </a:ext>
                  </a:extLst>
                </a:gridCol>
                <a:gridCol w="535503">
                  <a:extLst>
                    <a:ext uri="{9D8B030D-6E8A-4147-A177-3AD203B41FA5}">
                      <a16:colId xmlns:a16="http://schemas.microsoft.com/office/drawing/2014/main" val="20010"/>
                    </a:ext>
                  </a:extLst>
                </a:gridCol>
              </a:tblGrid>
              <a:tr h="0">
                <a:tc>
                  <a:txBody>
                    <a:bodyPr/>
                    <a:lstStyle/>
                    <a:p>
                      <a:pPr marL="0" marR="0">
                        <a:lnSpc>
                          <a:spcPct val="115000"/>
                        </a:lnSpc>
                        <a:spcBef>
                          <a:spcPts val="0"/>
                        </a:spcBef>
                        <a:spcAft>
                          <a:spcPts val="0"/>
                        </a:spcAft>
                      </a:pPr>
                      <a:r>
                        <a:rPr lang="en-US" sz="1400" dirty="0">
                          <a:effectLst/>
                        </a:rPr>
                        <a:t>Y</a:t>
                      </a:r>
                      <a:r>
                        <a:rPr lang="en-US" sz="1400" spc="-15" dirty="0">
                          <a:effectLst/>
                        </a:rPr>
                        <a:t> </a:t>
                      </a:r>
                      <a:r>
                        <a:rPr lang="en-US" sz="1200" dirty="0">
                          <a:effectLst/>
                        </a:rPr>
                        <a:t>(Grade)</a:t>
                      </a:r>
                      <a:endParaRPr lang="en-US" sz="1100" dirty="0">
                        <a:effectLst/>
                        <a:latin typeface="Calibri"/>
                        <a:ea typeface="Calibri"/>
                        <a:cs typeface="Times New Roman"/>
                      </a:endParaRPr>
                    </a:p>
                  </a:txBody>
                  <a:tcPr marL="0" marR="0" marT="0" marB="0"/>
                </a:tc>
                <a:tc>
                  <a:txBody>
                    <a:bodyPr/>
                    <a:lstStyle/>
                    <a:p>
                      <a:pPr marL="0" marR="0">
                        <a:lnSpc>
                          <a:spcPct val="115000"/>
                        </a:lnSpc>
                        <a:spcBef>
                          <a:spcPts val="235"/>
                        </a:spcBef>
                        <a:spcAft>
                          <a:spcPts val="0"/>
                        </a:spcAft>
                      </a:pPr>
                      <a:r>
                        <a:rPr lang="en-US" sz="1200">
                          <a:effectLst/>
                        </a:rPr>
                        <a:t>100</a:t>
                      </a:r>
                      <a:endParaRPr lang="en-US" sz="1100">
                        <a:effectLst/>
                        <a:latin typeface="Calibri"/>
                        <a:ea typeface="Calibri"/>
                        <a:cs typeface="Times New Roman"/>
                      </a:endParaRPr>
                    </a:p>
                  </a:txBody>
                  <a:tcPr marL="0" marR="0" marT="0" marB="0"/>
                </a:tc>
                <a:tc>
                  <a:txBody>
                    <a:bodyPr/>
                    <a:lstStyle/>
                    <a:p>
                      <a:pPr marL="0" marR="0">
                        <a:lnSpc>
                          <a:spcPct val="115000"/>
                        </a:lnSpc>
                        <a:spcBef>
                          <a:spcPts val="235"/>
                        </a:spcBef>
                        <a:spcAft>
                          <a:spcPts val="0"/>
                        </a:spcAft>
                      </a:pPr>
                      <a:r>
                        <a:rPr lang="en-US" sz="1200" dirty="0">
                          <a:effectLst/>
                        </a:rPr>
                        <a:t>95</a:t>
                      </a:r>
                      <a:endParaRPr lang="en-US" sz="1100" dirty="0">
                        <a:effectLst/>
                        <a:latin typeface="Calibri"/>
                        <a:ea typeface="Calibri"/>
                        <a:cs typeface="Times New Roman"/>
                      </a:endParaRPr>
                    </a:p>
                  </a:txBody>
                  <a:tcPr marL="0" marR="0" marT="0" marB="0"/>
                </a:tc>
                <a:tc>
                  <a:txBody>
                    <a:bodyPr/>
                    <a:lstStyle/>
                    <a:p>
                      <a:pPr marL="0" marR="0">
                        <a:lnSpc>
                          <a:spcPct val="115000"/>
                        </a:lnSpc>
                        <a:spcBef>
                          <a:spcPts val="235"/>
                        </a:spcBef>
                        <a:spcAft>
                          <a:spcPts val="0"/>
                        </a:spcAft>
                      </a:pPr>
                      <a:r>
                        <a:rPr lang="en-US" sz="1200">
                          <a:effectLst/>
                        </a:rPr>
                        <a:t>90</a:t>
                      </a:r>
                      <a:endParaRPr lang="en-US" sz="1100">
                        <a:effectLst/>
                        <a:latin typeface="Calibri"/>
                        <a:ea typeface="Calibri"/>
                        <a:cs typeface="Times New Roman"/>
                      </a:endParaRPr>
                    </a:p>
                  </a:txBody>
                  <a:tcPr marL="0" marR="0" marT="0" marB="0"/>
                </a:tc>
                <a:tc>
                  <a:txBody>
                    <a:bodyPr/>
                    <a:lstStyle/>
                    <a:p>
                      <a:pPr marL="0" marR="0">
                        <a:lnSpc>
                          <a:spcPct val="115000"/>
                        </a:lnSpc>
                        <a:spcBef>
                          <a:spcPts val="235"/>
                        </a:spcBef>
                        <a:spcAft>
                          <a:spcPts val="0"/>
                        </a:spcAft>
                      </a:pPr>
                      <a:r>
                        <a:rPr lang="en-US" sz="1200">
                          <a:effectLst/>
                        </a:rPr>
                        <a:t>80</a:t>
                      </a:r>
                      <a:endParaRPr lang="en-US" sz="1100">
                        <a:effectLst/>
                        <a:latin typeface="Calibri"/>
                        <a:ea typeface="Calibri"/>
                        <a:cs typeface="Times New Roman"/>
                      </a:endParaRPr>
                    </a:p>
                  </a:txBody>
                  <a:tcPr marL="0" marR="0" marT="0" marB="0"/>
                </a:tc>
                <a:tc>
                  <a:txBody>
                    <a:bodyPr/>
                    <a:lstStyle/>
                    <a:p>
                      <a:pPr marL="0" marR="0">
                        <a:lnSpc>
                          <a:spcPct val="115000"/>
                        </a:lnSpc>
                        <a:spcBef>
                          <a:spcPts val="235"/>
                        </a:spcBef>
                        <a:spcAft>
                          <a:spcPts val="0"/>
                        </a:spcAft>
                      </a:pPr>
                      <a:r>
                        <a:rPr lang="en-US" sz="1200">
                          <a:effectLst/>
                        </a:rPr>
                        <a:t>70</a:t>
                      </a:r>
                      <a:endParaRPr lang="en-US" sz="1100">
                        <a:effectLst/>
                        <a:latin typeface="Calibri"/>
                        <a:ea typeface="Calibri"/>
                        <a:cs typeface="Times New Roman"/>
                      </a:endParaRPr>
                    </a:p>
                  </a:txBody>
                  <a:tcPr marL="0" marR="0" marT="0" marB="0"/>
                </a:tc>
                <a:tc>
                  <a:txBody>
                    <a:bodyPr/>
                    <a:lstStyle/>
                    <a:p>
                      <a:pPr marL="0" marR="0">
                        <a:lnSpc>
                          <a:spcPct val="115000"/>
                        </a:lnSpc>
                        <a:spcBef>
                          <a:spcPts val="235"/>
                        </a:spcBef>
                        <a:spcAft>
                          <a:spcPts val="0"/>
                        </a:spcAft>
                      </a:pPr>
                      <a:r>
                        <a:rPr lang="en-US" sz="1200">
                          <a:effectLst/>
                        </a:rPr>
                        <a:t>65</a:t>
                      </a:r>
                      <a:endParaRPr lang="en-US" sz="1100">
                        <a:effectLst/>
                        <a:latin typeface="Calibri"/>
                        <a:ea typeface="Calibri"/>
                        <a:cs typeface="Times New Roman"/>
                      </a:endParaRPr>
                    </a:p>
                  </a:txBody>
                  <a:tcPr marL="0" marR="0" marT="0" marB="0"/>
                </a:tc>
                <a:tc>
                  <a:txBody>
                    <a:bodyPr/>
                    <a:lstStyle/>
                    <a:p>
                      <a:pPr marL="0" marR="0">
                        <a:lnSpc>
                          <a:spcPct val="115000"/>
                        </a:lnSpc>
                        <a:spcBef>
                          <a:spcPts val="235"/>
                        </a:spcBef>
                        <a:spcAft>
                          <a:spcPts val="0"/>
                        </a:spcAft>
                      </a:pPr>
                      <a:r>
                        <a:rPr lang="en-US" sz="1200">
                          <a:effectLst/>
                        </a:rPr>
                        <a:t>60</a:t>
                      </a:r>
                      <a:endParaRPr lang="en-US" sz="1100">
                        <a:effectLst/>
                        <a:latin typeface="Calibri"/>
                        <a:ea typeface="Calibri"/>
                        <a:cs typeface="Times New Roman"/>
                      </a:endParaRPr>
                    </a:p>
                  </a:txBody>
                  <a:tcPr marL="0" marR="0" marT="0" marB="0"/>
                </a:tc>
                <a:tc>
                  <a:txBody>
                    <a:bodyPr/>
                    <a:lstStyle/>
                    <a:p>
                      <a:pPr marL="0" marR="0">
                        <a:lnSpc>
                          <a:spcPct val="115000"/>
                        </a:lnSpc>
                        <a:spcBef>
                          <a:spcPts val="235"/>
                        </a:spcBef>
                        <a:spcAft>
                          <a:spcPts val="0"/>
                        </a:spcAft>
                      </a:pPr>
                      <a:r>
                        <a:rPr lang="en-US" sz="1200">
                          <a:effectLst/>
                        </a:rPr>
                        <a:t>40</a:t>
                      </a:r>
                      <a:endParaRPr lang="en-US" sz="1100">
                        <a:effectLst/>
                        <a:latin typeface="Calibri"/>
                        <a:ea typeface="Calibri"/>
                        <a:cs typeface="Times New Roman"/>
                      </a:endParaRPr>
                    </a:p>
                  </a:txBody>
                  <a:tcPr marL="0" marR="0" marT="0" marB="0"/>
                </a:tc>
                <a:tc>
                  <a:txBody>
                    <a:bodyPr/>
                    <a:lstStyle/>
                    <a:p>
                      <a:pPr marL="0" marR="0">
                        <a:lnSpc>
                          <a:spcPct val="115000"/>
                        </a:lnSpc>
                        <a:spcBef>
                          <a:spcPts val="235"/>
                        </a:spcBef>
                        <a:spcAft>
                          <a:spcPts val="0"/>
                        </a:spcAft>
                      </a:pPr>
                      <a:r>
                        <a:rPr lang="en-US" sz="1200">
                          <a:effectLst/>
                        </a:rPr>
                        <a:t>30</a:t>
                      </a:r>
                      <a:endParaRPr lang="en-US" sz="1100">
                        <a:effectLst/>
                        <a:latin typeface="Calibri"/>
                        <a:ea typeface="Calibri"/>
                        <a:cs typeface="Times New Roman"/>
                      </a:endParaRPr>
                    </a:p>
                  </a:txBody>
                  <a:tcPr marL="0" marR="0" marT="0" marB="0"/>
                </a:tc>
                <a:tc>
                  <a:txBody>
                    <a:bodyPr/>
                    <a:lstStyle/>
                    <a:p>
                      <a:pPr marL="0" marR="0">
                        <a:lnSpc>
                          <a:spcPct val="115000"/>
                        </a:lnSpc>
                        <a:spcBef>
                          <a:spcPts val="235"/>
                        </a:spcBef>
                        <a:spcAft>
                          <a:spcPts val="0"/>
                        </a:spcAft>
                      </a:pPr>
                      <a:r>
                        <a:rPr lang="en-US" sz="1200">
                          <a:effectLst/>
                        </a:rPr>
                        <a:t>20</a:t>
                      </a:r>
                      <a:endParaRPr lang="en-US" sz="1100">
                        <a:effectLst/>
                        <a:latin typeface="Calibri"/>
                        <a:ea typeface="Calibri"/>
                        <a:cs typeface="Times New Roman"/>
                      </a:endParaRPr>
                    </a:p>
                  </a:txBody>
                  <a:tcPr marL="0" marR="0" marT="0" marB="0"/>
                </a:tc>
                <a:extLst>
                  <a:ext uri="{0D108BD9-81ED-4DB2-BD59-A6C34878D82A}">
                    <a16:rowId xmlns:a16="http://schemas.microsoft.com/office/drawing/2014/main" val="10000"/>
                  </a:ext>
                </a:extLst>
              </a:tr>
              <a:tr h="213360">
                <a:tc>
                  <a:txBody>
                    <a:bodyPr/>
                    <a:lstStyle/>
                    <a:p>
                      <a:pPr marL="0" marR="0">
                        <a:lnSpc>
                          <a:spcPct val="115000"/>
                        </a:lnSpc>
                        <a:spcBef>
                          <a:spcPts val="0"/>
                        </a:spcBef>
                        <a:spcAft>
                          <a:spcPts val="0"/>
                        </a:spcAft>
                      </a:pPr>
                      <a:r>
                        <a:rPr lang="en-US" sz="1400">
                          <a:effectLst/>
                        </a:rPr>
                        <a:t>X</a:t>
                      </a:r>
                      <a:r>
                        <a:rPr lang="en-US" sz="1400" spc="-15">
                          <a:effectLst/>
                        </a:rPr>
                        <a:t> </a:t>
                      </a:r>
                      <a:r>
                        <a:rPr lang="en-US" sz="1200">
                          <a:effectLst/>
                        </a:rPr>
                        <a:t>(Hours Studied)</a:t>
                      </a:r>
                      <a:endParaRPr lang="en-US" sz="1100">
                        <a:effectLst/>
                        <a:latin typeface="Calibri"/>
                        <a:ea typeface="Calibri"/>
                        <a:cs typeface="Times New Roman"/>
                      </a:endParaRPr>
                    </a:p>
                  </a:txBody>
                  <a:tcPr marL="0" marR="0" marT="0" marB="0"/>
                </a:tc>
                <a:tc>
                  <a:txBody>
                    <a:bodyPr/>
                    <a:lstStyle/>
                    <a:p>
                      <a:pPr marL="75565" marR="0">
                        <a:lnSpc>
                          <a:spcPct val="115000"/>
                        </a:lnSpc>
                        <a:spcBef>
                          <a:spcPts val="235"/>
                        </a:spcBef>
                        <a:spcAft>
                          <a:spcPts val="0"/>
                        </a:spcAft>
                      </a:pPr>
                      <a:r>
                        <a:rPr lang="en-US" sz="1200">
                          <a:effectLst/>
                        </a:rPr>
                        <a:t>10</a:t>
                      </a:r>
                      <a:endParaRPr lang="en-US" sz="1100">
                        <a:effectLst/>
                        <a:latin typeface="Calibri"/>
                        <a:ea typeface="Calibri"/>
                        <a:cs typeface="Times New Roman"/>
                      </a:endParaRPr>
                    </a:p>
                  </a:txBody>
                  <a:tcPr marL="0" marR="0" marT="0" marB="0"/>
                </a:tc>
                <a:tc>
                  <a:txBody>
                    <a:bodyPr/>
                    <a:lstStyle/>
                    <a:p>
                      <a:pPr marL="75565" marR="0">
                        <a:lnSpc>
                          <a:spcPct val="115000"/>
                        </a:lnSpc>
                        <a:spcBef>
                          <a:spcPts val="235"/>
                        </a:spcBef>
                        <a:spcAft>
                          <a:spcPts val="0"/>
                        </a:spcAft>
                      </a:pPr>
                      <a:r>
                        <a:rPr lang="en-US" sz="1200">
                          <a:effectLst/>
                        </a:rPr>
                        <a:t>8</a:t>
                      </a:r>
                      <a:endParaRPr lang="en-US" sz="1100">
                        <a:effectLst/>
                        <a:latin typeface="Calibri"/>
                        <a:ea typeface="Calibri"/>
                        <a:cs typeface="Times New Roman"/>
                      </a:endParaRPr>
                    </a:p>
                  </a:txBody>
                  <a:tcPr marL="0" marR="0" marT="0" marB="0"/>
                </a:tc>
                <a:tc>
                  <a:txBody>
                    <a:bodyPr/>
                    <a:lstStyle/>
                    <a:p>
                      <a:pPr marL="75565" marR="0">
                        <a:lnSpc>
                          <a:spcPct val="115000"/>
                        </a:lnSpc>
                        <a:spcBef>
                          <a:spcPts val="235"/>
                        </a:spcBef>
                        <a:spcAft>
                          <a:spcPts val="0"/>
                        </a:spcAft>
                      </a:pPr>
                      <a:r>
                        <a:rPr lang="en-US" sz="1200">
                          <a:effectLst/>
                        </a:rPr>
                        <a:t>9</a:t>
                      </a:r>
                      <a:endParaRPr lang="en-US" sz="1100">
                        <a:effectLst/>
                        <a:latin typeface="Calibri"/>
                        <a:ea typeface="Calibri"/>
                        <a:cs typeface="Times New Roman"/>
                      </a:endParaRPr>
                    </a:p>
                  </a:txBody>
                  <a:tcPr marL="0" marR="0" marT="0" marB="0"/>
                </a:tc>
                <a:tc>
                  <a:txBody>
                    <a:bodyPr/>
                    <a:lstStyle/>
                    <a:p>
                      <a:pPr marL="75565" marR="0">
                        <a:lnSpc>
                          <a:spcPct val="115000"/>
                        </a:lnSpc>
                        <a:spcBef>
                          <a:spcPts val="235"/>
                        </a:spcBef>
                        <a:spcAft>
                          <a:spcPts val="0"/>
                        </a:spcAft>
                      </a:pPr>
                      <a:r>
                        <a:rPr lang="en-US" sz="1200">
                          <a:effectLst/>
                        </a:rPr>
                        <a:t>8</a:t>
                      </a:r>
                      <a:endParaRPr lang="en-US" sz="1100">
                        <a:effectLst/>
                        <a:latin typeface="Calibri"/>
                        <a:ea typeface="Calibri"/>
                        <a:cs typeface="Times New Roman"/>
                      </a:endParaRPr>
                    </a:p>
                  </a:txBody>
                  <a:tcPr marL="0" marR="0" marT="0" marB="0"/>
                </a:tc>
                <a:tc>
                  <a:txBody>
                    <a:bodyPr/>
                    <a:lstStyle/>
                    <a:p>
                      <a:pPr marL="75565" marR="0">
                        <a:lnSpc>
                          <a:spcPct val="115000"/>
                        </a:lnSpc>
                        <a:spcBef>
                          <a:spcPts val="235"/>
                        </a:spcBef>
                        <a:spcAft>
                          <a:spcPts val="0"/>
                        </a:spcAft>
                      </a:pPr>
                      <a:r>
                        <a:rPr lang="en-US" sz="1200">
                          <a:effectLst/>
                        </a:rPr>
                        <a:t>7</a:t>
                      </a:r>
                      <a:endParaRPr lang="en-US" sz="1100">
                        <a:effectLst/>
                        <a:latin typeface="Calibri"/>
                        <a:ea typeface="Calibri"/>
                        <a:cs typeface="Times New Roman"/>
                      </a:endParaRPr>
                    </a:p>
                  </a:txBody>
                  <a:tcPr marL="0" marR="0" marT="0" marB="0"/>
                </a:tc>
                <a:tc>
                  <a:txBody>
                    <a:bodyPr/>
                    <a:lstStyle/>
                    <a:p>
                      <a:pPr marL="75565" marR="0">
                        <a:lnSpc>
                          <a:spcPct val="115000"/>
                        </a:lnSpc>
                        <a:spcBef>
                          <a:spcPts val="235"/>
                        </a:spcBef>
                        <a:spcAft>
                          <a:spcPts val="0"/>
                        </a:spcAft>
                      </a:pPr>
                      <a:r>
                        <a:rPr lang="en-US" sz="1200">
                          <a:effectLst/>
                        </a:rPr>
                        <a:t>6</a:t>
                      </a:r>
                      <a:endParaRPr lang="en-US" sz="1100">
                        <a:effectLst/>
                        <a:latin typeface="Calibri"/>
                        <a:ea typeface="Calibri"/>
                        <a:cs typeface="Times New Roman"/>
                      </a:endParaRPr>
                    </a:p>
                  </a:txBody>
                  <a:tcPr marL="0" marR="0" marT="0" marB="0"/>
                </a:tc>
                <a:tc>
                  <a:txBody>
                    <a:bodyPr/>
                    <a:lstStyle/>
                    <a:p>
                      <a:pPr marL="75565" marR="0">
                        <a:lnSpc>
                          <a:spcPct val="115000"/>
                        </a:lnSpc>
                        <a:spcBef>
                          <a:spcPts val="235"/>
                        </a:spcBef>
                        <a:spcAft>
                          <a:spcPts val="0"/>
                        </a:spcAft>
                      </a:pPr>
                      <a:r>
                        <a:rPr lang="en-US" sz="1200">
                          <a:effectLst/>
                        </a:rPr>
                        <a:t>7</a:t>
                      </a:r>
                      <a:endParaRPr lang="en-US" sz="1100">
                        <a:effectLst/>
                        <a:latin typeface="Calibri"/>
                        <a:ea typeface="Calibri"/>
                        <a:cs typeface="Times New Roman"/>
                      </a:endParaRPr>
                    </a:p>
                  </a:txBody>
                  <a:tcPr marL="0" marR="0" marT="0" marB="0"/>
                </a:tc>
                <a:tc>
                  <a:txBody>
                    <a:bodyPr/>
                    <a:lstStyle/>
                    <a:p>
                      <a:pPr marL="75565" marR="0">
                        <a:lnSpc>
                          <a:spcPct val="115000"/>
                        </a:lnSpc>
                        <a:spcBef>
                          <a:spcPts val="235"/>
                        </a:spcBef>
                        <a:spcAft>
                          <a:spcPts val="0"/>
                        </a:spcAft>
                      </a:pPr>
                      <a:r>
                        <a:rPr lang="en-US" sz="1200">
                          <a:effectLst/>
                        </a:rPr>
                        <a:t>4</a:t>
                      </a:r>
                      <a:endParaRPr lang="en-US" sz="1100">
                        <a:effectLst/>
                        <a:latin typeface="Calibri"/>
                        <a:ea typeface="Calibri"/>
                        <a:cs typeface="Times New Roman"/>
                      </a:endParaRPr>
                    </a:p>
                  </a:txBody>
                  <a:tcPr marL="0" marR="0" marT="0" marB="0"/>
                </a:tc>
                <a:tc>
                  <a:txBody>
                    <a:bodyPr/>
                    <a:lstStyle/>
                    <a:p>
                      <a:pPr marL="75565" marR="0">
                        <a:lnSpc>
                          <a:spcPct val="115000"/>
                        </a:lnSpc>
                        <a:spcBef>
                          <a:spcPts val="235"/>
                        </a:spcBef>
                        <a:spcAft>
                          <a:spcPts val="0"/>
                        </a:spcAft>
                      </a:pPr>
                      <a:r>
                        <a:rPr lang="en-US" sz="1200">
                          <a:effectLst/>
                        </a:rPr>
                        <a:t>2</a:t>
                      </a:r>
                      <a:endParaRPr lang="en-US" sz="1100">
                        <a:effectLst/>
                        <a:latin typeface="Calibri"/>
                        <a:ea typeface="Calibri"/>
                        <a:cs typeface="Times New Roman"/>
                      </a:endParaRPr>
                    </a:p>
                  </a:txBody>
                  <a:tcPr marL="0" marR="0" marT="0" marB="0"/>
                </a:tc>
                <a:tc>
                  <a:txBody>
                    <a:bodyPr/>
                    <a:lstStyle/>
                    <a:p>
                      <a:pPr marL="75565" marR="0">
                        <a:lnSpc>
                          <a:spcPct val="115000"/>
                        </a:lnSpc>
                        <a:spcBef>
                          <a:spcPts val="235"/>
                        </a:spcBef>
                        <a:spcAft>
                          <a:spcPts val="0"/>
                        </a:spcAft>
                      </a:pPr>
                      <a:r>
                        <a:rPr lang="en-US" sz="1200" dirty="0">
                          <a:effectLst/>
                        </a:rPr>
                        <a:t>1</a:t>
                      </a:r>
                      <a:endParaRPr lang="en-US" sz="1100" dirty="0">
                        <a:effectLst/>
                        <a:latin typeface="Calibri"/>
                        <a:ea typeface="Calibri"/>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7" name="Footer Placeholder 6">
            <a:extLst>
              <a:ext uri="{FF2B5EF4-FFF2-40B4-BE49-F238E27FC236}">
                <a16:creationId xmlns:a16="http://schemas.microsoft.com/office/drawing/2014/main" id="{A6C75E24-7BE0-4805-9150-ED73BB32B2E9}"/>
              </a:ext>
            </a:extLst>
          </p:cNvPr>
          <p:cNvSpPr>
            <a:spLocks noGrp="1"/>
          </p:cNvSpPr>
          <p:nvPr>
            <p:ph type="ftr" sz="quarter" idx="11"/>
          </p:nvPr>
        </p:nvSpPr>
        <p:spPr/>
        <p:txBody>
          <a:bodyPr/>
          <a:lstStyle/>
          <a:p>
            <a:r>
              <a:rPr lang="en-US"/>
              <a:t>Correlation</a:t>
            </a:r>
            <a:endParaRPr lang="en-US" dirty="0"/>
          </a:p>
        </p:txBody>
      </p:sp>
      <p:sp>
        <p:nvSpPr>
          <p:cNvPr id="8" name="Slide Number Placeholder 7">
            <a:extLst>
              <a:ext uri="{FF2B5EF4-FFF2-40B4-BE49-F238E27FC236}">
                <a16:creationId xmlns:a16="http://schemas.microsoft.com/office/drawing/2014/main" id="{D0F2D088-56AB-4A83-9A0E-EE32ECDD516D}"/>
              </a:ext>
            </a:extLst>
          </p:cNvPr>
          <p:cNvSpPr>
            <a:spLocks noGrp="1"/>
          </p:cNvSpPr>
          <p:nvPr>
            <p:ph type="sldNum" sz="quarter" idx="12"/>
          </p:nvPr>
        </p:nvSpPr>
        <p:spPr/>
        <p:txBody>
          <a:bodyPr/>
          <a:lstStyle/>
          <a:p>
            <a:fld id="{3A9D9D2B-08DB-4587-987E-74715C17FE38}" type="slidenum">
              <a:rPr lang="en-US" smtClean="0"/>
              <a:t>13</a:t>
            </a:fld>
            <a:endParaRPr lang="en-US"/>
          </a:p>
        </p:txBody>
      </p:sp>
      <p:sp>
        <p:nvSpPr>
          <p:cNvPr id="11" name="Rectangle 10">
            <a:extLst>
              <a:ext uri="{FF2B5EF4-FFF2-40B4-BE49-F238E27FC236}">
                <a16:creationId xmlns:a16="http://schemas.microsoft.com/office/drawing/2014/main" id="{4DEDEB8B-0D10-4D1C-88EB-DCE92AE6B8C5}"/>
              </a:ext>
            </a:extLst>
          </p:cNvPr>
          <p:cNvSpPr/>
          <p:nvPr/>
        </p:nvSpPr>
        <p:spPr>
          <a:xfrm>
            <a:off x="2781301" y="2664759"/>
            <a:ext cx="2057400" cy="1631216"/>
          </a:xfrm>
          <a:prstGeom prst="rect">
            <a:avLst/>
          </a:prstGeom>
        </p:spPr>
        <p:txBody>
          <a:bodyPr wrap="square">
            <a:spAutoFit/>
          </a:bodyPr>
          <a:lstStyle/>
          <a:p>
            <a:r>
              <a:rPr lang="en-US" sz="2000" dirty="0"/>
              <a:t>∑X</a:t>
            </a:r>
            <a:r>
              <a:rPr lang="en-US" sz="2000" baseline="-25000" dirty="0"/>
              <a:t>i</a:t>
            </a:r>
            <a:r>
              <a:rPr lang="en-US" sz="2000" dirty="0"/>
              <a:t> = 62</a:t>
            </a:r>
          </a:p>
          <a:p>
            <a:r>
              <a:rPr lang="en-US" sz="2000" dirty="0"/>
              <a:t>∑Y</a:t>
            </a:r>
            <a:r>
              <a:rPr lang="en-US" sz="2000" baseline="-25000" dirty="0"/>
              <a:t>i</a:t>
            </a:r>
            <a:r>
              <a:rPr lang="en-US" sz="2000" dirty="0"/>
              <a:t> = 650</a:t>
            </a:r>
          </a:p>
          <a:p>
            <a:r>
              <a:rPr lang="en-US" sz="2000" dirty="0"/>
              <a:t>∑</a:t>
            </a:r>
            <a:r>
              <a:rPr lang="en-US" sz="2000" dirty="0" err="1"/>
              <a:t>X</a:t>
            </a:r>
            <a:r>
              <a:rPr lang="en-US" sz="2000" baseline="-25000" dirty="0" err="1"/>
              <a:t>i</a:t>
            </a:r>
            <a:r>
              <a:rPr lang="en-US" sz="2000" dirty="0" err="1"/>
              <a:t>Y</a:t>
            </a:r>
            <a:r>
              <a:rPr lang="en-US" sz="2000" baseline="-25000" dirty="0" err="1"/>
              <a:t>i</a:t>
            </a:r>
            <a:r>
              <a:rPr lang="en-US" sz="2000" dirty="0"/>
              <a:t> = 4,750</a:t>
            </a:r>
          </a:p>
          <a:p>
            <a:r>
              <a:rPr lang="en-US" sz="2000" dirty="0"/>
              <a:t>∑X</a:t>
            </a:r>
            <a:r>
              <a:rPr lang="en-US" sz="2000" baseline="-25000" dirty="0"/>
              <a:t>i</a:t>
            </a:r>
            <a:r>
              <a:rPr lang="en-US" sz="2000" baseline="30000" dirty="0"/>
              <a:t>2</a:t>
            </a:r>
            <a:r>
              <a:rPr lang="en-US" sz="2000" dirty="0"/>
              <a:t> = 464</a:t>
            </a:r>
          </a:p>
          <a:p>
            <a:r>
              <a:rPr lang="en-US" sz="2000" dirty="0"/>
              <a:t>∑Y</a:t>
            </a:r>
            <a:r>
              <a:rPr lang="en-US" sz="2000" baseline="-25000" dirty="0"/>
              <a:t>i</a:t>
            </a:r>
            <a:r>
              <a:rPr lang="en-US" sz="2000" baseline="30000" dirty="0"/>
              <a:t>2</a:t>
            </a:r>
            <a:r>
              <a:rPr lang="en-US" sz="2000" dirty="0"/>
              <a:t> = 49,150</a:t>
            </a:r>
            <a:endParaRPr lang="en-US" dirty="0"/>
          </a:p>
        </p:txBody>
      </p:sp>
      <p:sp>
        <p:nvSpPr>
          <p:cNvPr id="9" name="Explosion: 14 Points 8">
            <a:extLst>
              <a:ext uri="{FF2B5EF4-FFF2-40B4-BE49-F238E27FC236}">
                <a16:creationId xmlns:a16="http://schemas.microsoft.com/office/drawing/2014/main" id="{50A12DDC-463C-42AB-8728-FDA107F65BE2}"/>
              </a:ext>
            </a:extLst>
          </p:cNvPr>
          <p:cNvSpPr/>
          <p:nvPr/>
        </p:nvSpPr>
        <p:spPr>
          <a:xfrm rot="21133642">
            <a:off x="8763000" y="4191000"/>
            <a:ext cx="2363512" cy="1143000"/>
          </a:xfrm>
          <a:prstGeom prst="irregularSeal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BETTER!</a:t>
            </a:r>
          </a:p>
        </p:txBody>
      </p:sp>
    </p:spTree>
    <p:extLst>
      <p:ext uri="{BB962C8B-B14F-4D97-AF65-F5344CB8AC3E}">
        <p14:creationId xmlns:p14="http://schemas.microsoft.com/office/powerpoint/2010/main" val="39075881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Example 2:  Grades and Hours Studied </a:t>
            </a:r>
            <a:endParaRPr 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en-US" sz="2400" dirty="0"/>
                  <a:t>The scatter plot indicates a very strong positive linear relationship.</a:t>
                </a:r>
              </a:p>
              <a:p>
                <a:pPr marL="0" indent="0">
                  <a:buNone/>
                </a:pPr>
                <a:r>
                  <a:rPr lang="en-US" sz="2400" i="1" dirty="0"/>
                  <a:t>r</a:t>
                </a:r>
                <a:r>
                  <a:rPr lang="en-US" sz="2400" dirty="0"/>
                  <a:t>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10</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4,750</m:t>
                            </m:r>
                          </m:e>
                        </m:d>
                        <m:r>
                          <a:rPr lang="en-US" sz="2400" b="0" i="1" smtClean="0">
                            <a:latin typeface="Cambria Math" panose="02040503050406030204" pitchFamily="18" charset="0"/>
                          </a:rPr>
                          <m:t>−62(650)</m:t>
                        </m:r>
                      </m:num>
                      <m:den>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10</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464</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62</m:t>
                                </m:r>
                              </m:e>
                              <m:sup>
                                <m:r>
                                  <a:rPr lang="en-US" sz="2400" b="0" i="1" smtClean="0">
                                    <a:latin typeface="Cambria Math" panose="02040503050406030204" pitchFamily="18" charset="0"/>
                                  </a:rPr>
                                  <m:t>2</m:t>
                                </m:r>
                              </m:sup>
                            </m:sSup>
                          </m:e>
                        </m:rad>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10</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49150</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650</m:t>
                                </m:r>
                              </m:e>
                              <m:sup>
                                <m:r>
                                  <a:rPr lang="en-US" sz="2400" b="0" i="1" smtClean="0">
                                    <a:latin typeface="Cambria Math" panose="02040503050406030204" pitchFamily="18" charset="0"/>
                                  </a:rPr>
                                  <m:t>2</m:t>
                                </m:r>
                              </m:sup>
                            </m:sSup>
                          </m:e>
                        </m:rad>
                      </m:den>
                    </m:f>
                    <m:r>
                      <a:rPr lang="en-US" sz="2400" b="0" i="0"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7200</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796</m:t>
                            </m:r>
                          </m:e>
                        </m:rad>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69000</m:t>
                            </m:r>
                          </m:e>
                        </m:rad>
                      </m:den>
                    </m:f>
                    <m:r>
                      <a:rPr lang="en-US" sz="2400" b="0" i="1" smtClean="0">
                        <a:latin typeface="Cambria Math" panose="02040503050406030204" pitchFamily="18" charset="0"/>
                      </a:rPr>
                      <m:t>=.9</m:t>
                    </m:r>
                  </m:oMath>
                </a14:m>
                <a:r>
                  <a:rPr lang="en-US" sz="2400" dirty="0"/>
                  <a:t>7    and   R</a:t>
                </a:r>
                <a:r>
                  <a:rPr lang="en-US" sz="2400" baseline="30000" dirty="0"/>
                  <a:t>2</a:t>
                </a:r>
                <a:r>
                  <a:rPr lang="en-US" sz="2400" dirty="0"/>
                  <a:t> = 94.09%</a:t>
                </a:r>
              </a:p>
              <a:p>
                <a:pPr>
                  <a:spcBef>
                    <a:spcPts val="1800"/>
                  </a:spcBef>
                </a:pPr>
                <a:r>
                  <a:rPr lang="en-US" sz="2400" dirty="0"/>
                  <a:t>The correlation coefficient is significant. (Again, you have to trust us on this for now. To test the significance of the correlation coefficient, a t-test can be done.) A correlation coefficient of .97 is almost perfect. Thus, there is a significant relationship between hours studied and grades. </a:t>
                </a:r>
              </a:p>
              <a:p>
                <a:r>
                  <a:rPr lang="en-US" sz="2400" dirty="0"/>
                  <a:t>Correlation coefficients of more than .80 are generally considered very strong and of great practical importance.</a:t>
                </a:r>
                <a:endParaRPr lang="en-US" sz="2400" baseline="30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6"/>
                <a:stretch>
                  <a:fillRect l="-1016" t="-1163" r="-1079"/>
                </a:stretch>
              </a:blipFill>
            </p:spPr>
            <p:txBody>
              <a:bodyPr/>
              <a:lstStyle/>
              <a:p>
                <a:r>
                  <a:rPr lang="en-US">
                    <a:noFill/>
                  </a:rPr>
                  <a:t> </a:t>
                </a:r>
              </a:p>
            </p:txBody>
          </p:sp>
        </mc:Fallback>
      </mc:AlternateContent>
      <p:sp>
        <p:nvSpPr>
          <p:cNvPr id="9" name="Footer Placeholder 8">
            <a:extLst>
              <a:ext uri="{FF2B5EF4-FFF2-40B4-BE49-F238E27FC236}">
                <a16:creationId xmlns:a16="http://schemas.microsoft.com/office/drawing/2014/main" id="{4B7A0161-10AD-4DFC-BD99-95501E2217E5}"/>
              </a:ext>
            </a:extLst>
          </p:cNvPr>
          <p:cNvSpPr>
            <a:spLocks noGrp="1"/>
          </p:cNvSpPr>
          <p:nvPr>
            <p:ph type="ftr" sz="quarter" idx="11"/>
          </p:nvPr>
        </p:nvSpPr>
        <p:spPr/>
        <p:txBody>
          <a:bodyPr/>
          <a:lstStyle/>
          <a:p>
            <a:r>
              <a:rPr lang="en-US"/>
              <a:t>Correlation</a:t>
            </a:r>
            <a:endParaRPr lang="en-US" dirty="0"/>
          </a:p>
        </p:txBody>
      </p:sp>
      <p:sp>
        <p:nvSpPr>
          <p:cNvPr id="10" name="Slide Number Placeholder 9">
            <a:extLst>
              <a:ext uri="{FF2B5EF4-FFF2-40B4-BE49-F238E27FC236}">
                <a16:creationId xmlns:a16="http://schemas.microsoft.com/office/drawing/2014/main" id="{B9849DC8-8C26-4D89-A8DE-073479EE3FEA}"/>
              </a:ext>
            </a:extLst>
          </p:cNvPr>
          <p:cNvSpPr>
            <a:spLocks noGrp="1"/>
          </p:cNvSpPr>
          <p:nvPr>
            <p:ph type="sldNum" sz="quarter" idx="12"/>
          </p:nvPr>
        </p:nvSpPr>
        <p:spPr/>
        <p:txBody>
          <a:bodyPr/>
          <a:lstStyle/>
          <a:p>
            <a:fld id="{3A9D9D2B-08DB-4587-987E-74715C17FE38}" type="slidenum">
              <a:rPr lang="en-US" smtClean="0"/>
              <a:t>14</a:t>
            </a:fld>
            <a:endParaRPr lang="en-US"/>
          </a:p>
        </p:txBody>
      </p:sp>
    </p:spTree>
    <p:extLst>
      <p:ext uri="{BB962C8B-B14F-4D97-AF65-F5344CB8AC3E}">
        <p14:creationId xmlns:p14="http://schemas.microsoft.com/office/powerpoint/2010/main" val="26487941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Example 3: Price and Quantity</a:t>
            </a:r>
          </a:p>
        </p:txBody>
      </p:sp>
      <p:sp>
        <p:nvSpPr>
          <p:cNvPr id="6" name="Rectangle 5"/>
          <p:cNvSpPr/>
          <p:nvPr/>
        </p:nvSpPr>
        <p:spPr>
          <a:xfrm>
            <a:off x="6477000" y="4875214"/>
            <a:ext cx="1557781" cy="923330"/>
          </a:xfrm>
          <a:prstGeom prst="rect">
            <a:avLst/>
          </a:prstGeom>
        </p:spPr>
        <p:txBody>
          <a:bodyPr wrap="square">
            <a:spAutoFit/>
          </a:bodyPr>
          <a:lstStyle/>
          <a:p>
            <a:pPr marL="109728"/>
            <a:r>
              <a:rPr lang="en-US" dirty="0"/>
              <a:t>∑</a:t>
            </a:r>
            <a:r>
              <a:rPr lang="en-US" dirty="0" err="1"/>
              <a:t>X</a:t>
            </a:r>
            <a:r>
              <a:rPr lang="en-US" baseline="-25000" dirty="0" err="1"/>
              <a:t>i</a:t>
            </a:r>
            <a:r>
              <a:rPr lang="en-US" dirty="0" err="1"/>
              <a:t>Y</a:t>
            </a:r>
            <a:r>
              <a:rPr lang="en-US" baseline="-25000" dirty="0" err="1"/>
              <a:t>i</a:t>
            </a:r>
            <a:r>
              <a:rPr lang="en-US" dirty="0"/>
              <a:t>=4,867</a:t>
            </a:r>
          </a:p>
          <a:p>
            <a:pPr marL="109728"/>
            <a:r>
              <a:rPr lang="en-US" dirty="0"/>
              <a:t>∑X</a:t>
            </a:r>
            <a:r>
              <a:rPr lang="en-US" baseline="-25000" dirty="0"/>
              <a:t>i</a:t>
            </a:r>
            <a:r>
              <a:rPr lang="en-US" baseline="30000" dirty="0"/>
              <a:t>2</a:t>
            </a:r>
            <a:r>
              <a:rPr lang="en-US" dirty="0"/>
              <a:t> =649</a:t>
            </a:r>
          </a:p>
          <a:p>
            <a:pPr marL="109728"/>
            <a:r>
              <a:rPr lang="en-US" dirty="0"/>
              <a:t>∑Yi</a:t>
            </a:r>
            <a:r>
              <a:rPr lang="en-US" baseline="30000" dirty="0"/>
              <a:t>2</a:t>
            </a:r>
            <a:r>
              <a:rPr lang="en-US" dirty="0"/>
              <a:t> =56,667</a:t>
            </a:r>
          </a:p>
        </p:txBody>
      </p:sp>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4070" y="2027279"/>
            <a:ext cx="4794288" cy="3722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a:extLst>
              <a:ext uri="{FF2B5EF4-FFF2-40B4-BE49-F238E27FC236}">
                <a16:creationId xmlns:a16="http://schemas.microsoft.com/office/drawing/2014/main" id="{AE814146-E29C-4BD3-AEFA-4E174B2A12F3}"/>
              </a:ext>
            </a:extLst>
          </p:cNvPr>
          <p:cNvSpPr>
            <a:spLocks noGrp="1"/>
          </p:cNvSpPr>
          <p:nvPr>
            <p:ph type="ftr" sz="quarter" idx="11"/>
          </p:nvPr>
        </p:nvSpPr>
        <p:spPr/>
        <p:txBody>
          <a:bodyPr/>
          <a:lstStyle/>
          <a:p>
            <a:r>
              <a:rPr lang="en-US" dirty="0"/>
              <a:t>Correlation</a:t>
            </a:r>
          </a:p>
        </p:txBody>
      </p:sp>
      <p:sp>
        <p:nvSpPr>
          <p:cNvPr id="8" name="Slide Number Placeholder 7">
            <a:extLst>
              <a:ext uri="{FF2B5EF4-FFF2-40B4-BE49-F238E27FC236}">
                <a16:creationId xmlns:a16="http://schemas.microsoft.com/office/drawing/2014/main" id="{37B89217-0511-43FE-949B-C3BFFC7E8E31}"/>
              </a:ext>
            </a:extLst>
          </p:cNvPr>
          <p:cNvSpPr>
            <a:spLocks noGrp="1"/>
          </p:cNvSpPr>
          <p:nvPr>
            <p:ph type="sldNum" sz="quarter" idx="12"/>
          </p:nvPr>
        </p:nvSpPr>
        <p:spPr/>
        <p:txBody>
          <a:bodyPr/>
          <a:lstStyle/>
          <a:p>
            <a:fld id="{3A9D9D2B-08DB-4587-987E-74715C17FE38}" type="slidenum">
              <a:rPr lang="en-US" smtClean="0"/>
              <a:t>15</a:t>
            </a:fld>
            <a:endParaRPr lang="en-US"/>
          </a:p>
        </p:txBody>
      </p:sp>
      <p:graphicFrame>
        <p:nvGraphicFramePr>
          <p:cNvPr id="9" name="Table 9">
            <a:extLst>
              <a:ext uri="{FF2B5EF4-FFF2-40B4-BE49-F238E27FC236}">
                <a16:creationId xmlns:a16="http://schemas.microsoft.com/office/drawing/2014/main" id="{1D7DC5A3-5F75-4747-8A46-B34331E11727}"/>
              </a:ext>
            </a:extLst>
          </p:cNvPr>
          <p:cNvGraphicFramePr>
            <a:graphicFrameLocks noGrp="1"/>
          </p:cNvGraphicFramePr>
          <p:nvPr>
            <p:extLst>
              <p:ext uri="{D42A27DB-BD31-4B8C-83A1-F6EECF244321}">
                <p14:modId xmlns:p14="http://schemas.microsoft.com/office/powerpoint/2010/main" val="2214678997"/>
              </p:ext>
            </p:extLst>
          </p:nvPr>
        </p:nvGraphicFramePr>
        <p:xfrm>
          <a:off x="8382602" y="1000413"/>
          <a:ext cx="2743200" cy="48209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4021548792"/>
                    </a:ext>
                  </a:extLst>
                </a:gridCol>
                <a:gridCol w="1371600">
                  <a:extLst>
                    <a:ext uri="{9D8B030D-6E8A-4147-A177-3AD203B41FA5}">
                      <a16:colId xmlns:a16="http://schemas.microsoft.com/office/drawing/2014/main" val="356802365"/>
                    </a:ext>
                  </a:extLst>
                </a:gridCol>
              </a:tblGrid>
              <a:tr h="370840">
                <a:tc>
                  <a:txBody>
                    <a:bodyPr/>
                    <a:lstStyle/>
                    <a:p>
                      <a:pPr algn="r"/>
                      <a:r>
                        <a:rPr lang="en-US" sz="1800" dirty="0"/>
                        <a:t>X (Price)</a:t>
                      </a:r>
                    </a:p>
                  </a:txBody>
                  <a:tcPr/>
                </a:tc>
                <a:tc>
                  <a:txBody>
                    <a:bodyPr/>
                    <a:lstStyle/>
                    <a:p>
                      <a:pPr algn="r"/>
                      <a:r>
                        <a:rPr lang="en-US" sz="1800" dirty="0"/>
                        <a:t>Y (Demand)</a:t>
                      </a:r>
                    </a:p>
                  </a:txBody>
                  <a:tcPr/>
                </a:tc>
                <a:extLst>
                  <a:ext uri="{0D108BD9-81ED-4DB2-BD59-A6C34878D82A}">
                    <a16:rowId xmlns:a16="http://schemas.microsoft.com/office/drawing/2014/main" val="3491229416"/>
                  </a:ext>
                </a:extLst>
              </a:tr>
              <a:tr h="370840">
                <a:tc>
                  <a:txBody>
                    <a:bodyPr/>
                    <a:lstStyle/>
                    <a:p>
                      <a:pPr algn="r"/>
                      <a:r>
                        <a:rPr lang="en-US" sz="1800" dirty="0"/>
                        <a:t>$2</a:t>
                      </a:r>
                    </a:p>
                  </a:txBody>
                  <a:tcPr/>
                </a:tc>
                <a:tc>
                  <a:txBody>
                    <a:bodyPr/>
                    <a:lstStyle/>
                    <a:p>
                      <a:pPr algn="r"/>
                      <a:r>
                        <a:rPr lang="en-US" sz="1800" dirty="0"/>
                        <a:t>95</a:t>
                      </a:r>
                    </a:p>
                  </a:txBody>
                  <a:tcPr/>
                </a:tc>
                <a:extLst>
                  <a:ext uri="{0D108BD9-81ED-4DB2-BD59-A6C34878D82A}">
                    <a16:rowId xmlns:a16="http://schemas.microsoft.com/office/drawing/2014/main" val="2047533876"/>
                  </a:ext>
                </a:extLst>
              </a:tr>
              <a:tr h="370840">
                <a:tc>
                  <a:txBody>
                    <a:bodyPr/>
                    <a:lstStyle/>
                    <a:p>
                      <a:pPr algn="r"/>
                      <a:r>
                        <a:rPr lang="en-US" sz="1800" dirty="0"/>
                        <a:t>3</a:t>
                      </a:r>
                    </a:p>
                  </a:txBody>
                  <a:tcPr/>
                </a:tc>
                <a:tc>
                  <a:txBody>
                    <a:bodyPr/>
                    <a:lstStyle/>
                    <a:p>
                      <a:pPr algn="r"/>
                      <a:r>
                        <a:rPr lang="en-US" sz="1800" dirty="0"/>
                        <a:t>90</a:t>
                      </a:r>
                    </a:p>
                  </a:txBody>
                  <a:tcPr/>
                </a:tc>
                <a:extLst>
                  <a:ext uri="{0D108BD9-81ED-4DB2-BD59-A6C34878D82A}">
                    <a16:rowId xmlns:a16="http://schemas.microsoft.com/office/drawing/2014/main" val="3494517324"/>
                  </a:ext>
                </a:extLst>
              </a:tr>
              <a:tr h="370840">
                <a:tc>
                  <a:txBody>
                    <a:bodyPr/>
                    <a:lstStyle/>
                    <a:p>
                      <a:pPr algn="r"/>
                      <a:r>
                        <a:rPr lang="en-US" sz="1800" dirty="0"/>
                        <a:t>4</a:t>
                      </a:r>
                    </a:p>
                  </a:txBody>
                  <a:tcPr/>
                </a:tc>
                <a:tc>
                  <a:txBody>
                    <a:bodyPr/>
                    <a:lstStyle/>
                    <a:p>
                      <a:pPr algn="r"/>
                      <a:r>
                        <a:rPr lang="en-US" sz="1800" dirty="0"/>
                        <a:t>84</a:t>
                      </a:r>
                    </a:p>
                  </a:txBody>
                  <a:tcPr/>
                </a:tc>
                <a:extLst>
                  <a:ext uri="{0D108BD9-81ED-4DB2-BD59-A6C34878D82A}">
                    <a16:rowId xmlns:a16="http://schemas.microsoft.com/office/drawing/2014/main" val="3914656624"/>
                  </a:ext>
                </a:extLst>
              </a:tr>
              <a:tr h="370840">
                <a:tc>
                  <a:txBody>
                    <a:bodyPr/>
                    <a:lstStyle/>
                    <a:p>
                      <a:pPr algn="r"/>
                      <a:r>
                        <a:rPr lang="en-US" sz="1800" dirty="0"/>
                        <a:t>5</a:t>
                      </a:r>
                    </a:p>
                  </a:txBody>
                  <a:tcPr/>
                </a:tc>
                <a:tc>
                  <a:txBody>
                    <a:bodyPr/>
                    <a:lstStyle/>
                    <a:p>
                      <a:pPr algn="r"/>
                      <a:r>
                        <a:rPr lang="en-US" sz="1800" dirty="0"/>
                        <a:t>80</a:t>
                      </a:r>
                    </a:p>
                  </a:txBody>
                  <a:tcPr/>
                </a:tc>
                <a:extLst>
                  <a:ext uri="{0D108BD9-81ED-4DB2-BD59-A6C34878D82A}">
                    <a16:rowId xmlns:a16="http://schemas.microsoft.com/office/drawing/2014/main" val="3606841925"/>
                  </a:ext>
                </a:extLst>
              </a:tr>
              <a:tr h="370840">
                <a:tc>
                  <a:txBody>
                    <a:bodyPr/>
                    <a:lstStyle/>
                    <a:p>
                      <a:pPr algn="r"/>
                      <a:r>
                        <a:rPr lang="en-US" sz="1800" dirty="0"/>
                        <a:t>6</a:t>
                      </a:r>
                    </a:p>
                  </a:txBody>
                  <a:tcPr/>
                </a:tc>
                <a:tc>
                  <a:txBody>
                    <a:bodyPr/>
                    <a:lstStyle/>
                    <a:p>
                      <a:pPr algn="r"/>
                      <a:r>
                        <a:rPr lang="en-US" sz="1800" dirty="0"/>
                        <a:t>74</a:t>
                      </a:r>
                    </a:p>
                  </a:txBody>
                  <a:tcPr/>
                </a:tc>
                <a:extLst>
                  <a:ext uri="{0D108BD9-81ED-4DB2-BD59-A6C34878D82A}">
                    <a16:rowId xmlns:a16="http://schemas.microsoft.com/office/drawing/2014/main" val="3375017014"/>
                  </a:ext>
                </a:extLst>
              </a:tr>
              <a:tr h="370840">
                <a:tc>
                  <a:txBody>
                    <a:bodyPr/>
                    <a:lstStyle/>
                    <a:p>
                      <a:pPr algn="r"/>
                      <a:r>
                        <a:rPr lang="en-US" sz="1800" dirty="0"/>
                        <a:t>7</a:t>
                      </a:r>
                    </a:p>
                  </a:txBody>
                  <a:tcPr/>
                </a:tc>
                <a:tc>
                  <a:txBody>
                    <a:bodyPr/>
                    <a:lstStyle/>
                    <a:p>
                      <a:pPr algn="r"/>
                      <a:r>
                        <a:rPr lang="en-US" sz="1800" dirty="0"/>
                        <a:t>69</a:t>
                      </a:r>
                    </a:p>
                  </a:txBody>
                  <a:tcPr/>
                </a:tc>
                <a:extLst>
                  <a:ext uri="{0D108BD9-81ED-4DB2-BD59-A6C34878D82A}">
                    <a16:rowId xmlns:a16="http://schemas.microsoft.com/office/drawing/2014/main" val="2170682621"/>
                  </a:ext>
                </a:extLst>
              </a:tr>
              <a:tr h="370840">
                <a:tc>
                  <a:txBody>
                    <a:bodyPr/>
                    <a:lstStyle/>
                    <a:p>
                      <a:pPr algn="r"/>
                      <a:r>
                        <a:rPr lang="en-US" sz="1800" dirty="0"/>
                        <a:t>8</a:t>
                      </a:r>
                    </a:p>
                  </a:txBody>
                  <a:tcPr/>
                </a:tc>
                <a:tc>
                  <a:txBody>
                    <a:bodyPr/>
                    <a:lstStyle/>
                    <a:p>
                      <a:pPr algn="r"/>
                      <a:r>
                        <a:rPr lang="en-US" sz="1800" dirty="0"/>
                        <a:t>62</a:t>
                      </a:r>
                    </a:p>
                  </a:txBody>
                  <a:tcPr/>
                </a:tc>
                <a:extLst>
                  <a:ext uri="{0D108BD9-81ED-4DB2-BD59-A6C34878D82A}">
                    <a16:rowId xmlns:a16="http://schemas.microsoft.com/office/drawing/2014/main" val="656264292"/>
                  </a:ext>
                </a:extLst>
              </a:tr>
              <a:tr h="370840">
                <a:tc>
                  <a:txBody>
                    <a:bodyPr/>
                    <a:lstStyle/>
                    <a:p>
                      <a:pPr algn="r"/>
                      <a:r>
                        <a:rPr lang="en-US" sz="1800" dirty="0"/>
                        <a:t>9</a:t>
                      </a:r>
                    </a:p>
                  </a:txBody>
                  <a:tcPr/>
                </a:tc>
                <a:tc>
                  <a:txBody>
                    <a:bodyPr/>
                    <a:lstStyle/>
                    <a:p>
                      <a:pPr algn="r"/>
                      <a:r>
                        <a:rPr lang="en-US" sz="1800" dirty="0"/>
                        <a:t>60</a:t>
                      </a:r>
                    </a:p>
                  </a:txBody>
                  <a:tcPr/>
                </a:tc>
                <a:extLst>
                  <a:ext uri="{0D108BD9-81ED-4DB2-BD59-A6C34878D82A}">
                    <a16:rowId xmlns:a16="http://schemas.microsoft.com/office/drawing/2014/main" val="269327023"/>
                  </a:ext>
                </a:extLst>
              </a:tr>
              <a:tr h="370840">
                <a:tc>
                  <a:txBody>
                    <a:bodyPr/>
                    <a:lstStyle/>
                    <a:p>
                      <a:pPr algn="r"/>
                      <a:r>
                        <a:rPr lang="en-US" sz="1800" dirty="0"/>
                        <a:t>10</a:t>
                      </a:r>
                    </a:p>
                  </a:txBody>
                  <a:tcPr/>
                </a:tc>
                <a:tc>
                  <a:txBody>
                    <a:bodyPr/>
                    <a:lstStyle/>
                    <a:p>
                      <a:pPr algn="r"/>
                      <a:r>
                        <a:rPr lang="en-US" sz="1800" dirty="0"/>
                        <a:t>63</a:t>
                      </a:r>
                    </a:p>
                  </a:txBody>
                  <a:tcPr/>
                </a:tc>
                <a:extLst>
                  <a:ext uri="{0D108BD9-81ED-4DB2-BD59-A6C34878D82A}">
                    <a16:rowId xmlns:a16="http://schemas.microsoft.com/office/drawing/2014/main" val="1388242368"/>
                  </a:ext>
                </a:extLst>
              </a:tr>
              <a:tr h="370840">
                <a:tc>
                  <a:txBody>
                    <a:bodyPr/>
                    <a:lstStyle/>
                    <a:p>
                      <a:pPr algn="r"/>
                      <a:r>
                        <a:rPr lang="en-US" sz="1800" dirty="0"/>
                        <a:t>11</a:t>
                      </a:r>
                    </a:p>
                  </a:txBody>
                  <a:tcPr/>
                </a:tc>
                <a:tc>
                  <a:txBody>
                    <a:bodyPr/>
                    <a:lstStyle/>
                    <a:p>
                      <a:pPr algn="r"/>
                      <a:r>
                        <a:rPr lang="en-US" sz="1800" dirty="0"/>
                        <a:t>50</a:t>
                      </a:r>
                    </a:p>
                  </a:txBody>
                  <a:tcPr/>
                </a:tc>
                <a:extLst>
                  <a:ext uri="{0D108BD9-81ED-4DB2-BD59-A6C34878D82A}">
                    <a16:rowId xmlns:a16="http://schemas.microsoft.com/office/drawing/2014/main" val="2642308250"/>
                  </a:ext>
                </a:extLst>
              </a:tr>
              <a:tr h="370840">
                <a:tc>
                  <a:txBody>
                    <a:bodyPr/>
                    <a:lstStyle/>
                    <a:p>
                      <a:pPr algn="r"/>
                      <a:r>
                        <a:rPr lang="en-US" sz="1800" dirty="0"/>
                        <a:t>12</a:t>
                      </a:r>
                    </a:p>
                  </a:txBody>
                  <a:tcPr/>
                </a:tc>
                <a:tc>
                  <a:txBody>
                    <a:bodyPr/>
                    <a:lstStyle/>
                    <a:p>
                      <a:pPr algn="r"/>
                      <a:r>
                        <a:rPr lang="en-US" sz="1800" dirty="0"/>
                        <a:t>44</a:t>
                      </a:r>
                    </a:p>
                  </a:txBody>
                  <a:tcPr/>
                </a:tc>
                <a:extLst>
                  <a:ext uri="{0D108BD9-81ED-4DB2-BD59-A6C34878D82A}">
                    <a16:rowId xmlns:a16="http://schemas.microsoft.com/office/drawing/2014/main" val="4253739513"/>
                  </a:ext>
                </a:extLst>
              </a:tr>
              <a:tr h="370840">
                <a:tc>
                  <a:txBody>
                    <a:bodyPr/>
                    <a:lstStyle/>
                    <a:p>
                      <a:pPr marL="109728"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=77 </a:t>
                      </a:r>
                    </a:p>
                  </a:txBody>
                  <a:tcPr/>
                </a:tc>
                <a:tc>
                  <a:txBody>
                    <a:bodyPr/>
                    <a:lstStyle/>
                    <a:p>
                      <a:pPr marL="109728"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=771</a:t>
                      </a:r>
                    </a:p>
                  </a:txBody>
                  <a:tcPr/>
                </a:tc>
                <a:extLst>
                  <a:ext uri="{0D108BD9-81ED-4DB2-BD59-A6C34878D82A}">
                    <a16:rowId xmlns:a16="http://schemas.microsoft.com/office/drawing/2014/main" val="2843247174"/>
                  </a:ext>
                </a:extLst>
              </a:tr>
            </a:tbl>
          </a:graphicData>
        </a:graphic>
      </p:graphicFrame>
    </p:spTree>
    <p:extLst>
      <p:ext uri="{BB962C8B-B14F-4D97-AF65-F5344CB8AC3E}">
        <p14:creationId xmlns:p14="http://schemas.microsoft.com/office/powerpoint/2010/main" val="1703830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Example 3: Price and Quantity </a:t>
            </a:r>
            <a:r>
              <a:rPr lang="en-US" sz="2000" dirty="0"/>
              <a:t>(cont’d)</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a:bodyPr>
              <a:lstStyle/>
              <a:p>
                <a:pPr marL="0" indent="0">
                  <a:buNone/>
                </a:pPr>
                <a:r>
                  <a:rPr lang="en-US" sz="2400" i="1" dirty="0"/>
                  <a:t>r</a:t>
                </a:r>
                <a:r>
                  <a:rPr lang="en-US" sz="2400" dirty="0"/>
                  <a:t>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11</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4867</m:t>
                            </m:r>
                          </m:e>
                        </m:d>
                        <m:r>
                          <a:rPr lang="en-US" sz="2400" b="0" i="1" smtClean="0">
                            <a:latin typeface="Cambria Math" panose="02040503050406030204" pitchFamily="18" charset="0"/>
                          </a:rPr>
                          <m:t>−77(771)</m:t>
                        </m:r>
                      </m:num>
                      <m:den>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11</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649</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77</m:t>
                                </m:r>
                              </m:e>
                              <m:sup>
                                <m:r>
                                  <a:rPr lang="en-US" sz="2400" b="0" i="1" smtClean="0">
                                    <a:latin typeface="Cambria Math" panose="02040503050406030204" pitchFamily="18" charset="0"/>
                                  </a:rPr>
                                  <m:t>2</m:t>
                                </m:r>
                              </m:sup>
                            </m:sSup>
                          </m:e>
                        </m:rad>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11</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56667</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771</m:t>
                                </m:r>
                              </m:e>
                              <m:sup>
                                <m:r>
                                  <a:rPr lang="en-US" sz="2400" b="0" i="1" smtClean="0">
                                    <a:latin typeface="Cambria Math" panose="02040503050406030204" pitchFamily="18" charset="0"/>
                                  </a:rPr>
                                  <m:t>2</m:t>
                                </m:r>
                              </m:sup>
                            </m:sSup>
                          </m:e>
                        </m:rad>
                      </m:den>
                    </m:f>
                    <m:r>
                      <a:rPr lang="en-US" sz="2400" b="0" i="0"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−5830</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1210</m:t>
                            </m:r>
                          </m:e>
                        </m:rad>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28896</m:t>
                            </m:r>
                          </m:e>
                        </m:rad>
                      </m:den>
                    </m:f>
                    <m:r>
                      <a:rPr lang="en-US" sz="2400" b="0" i="1" smtClean="0">
                        <a:latin typeface="Cambria Math" panose="02040503050406030204" pitchFamily="18" charset="0"/>
                      </a:rPr>
                      <m:t>=−.9</m:t>
                    </m:r>
                    <m:r>
                      <a:rPr lang="en-US" sz="2400" b="0" i="0" smtClean="0">
                        <a:latin typeface="Cambria Math" panose="02040503050406030204" pitchFamily="18" charset="0"/>
                      </a:rPr>
                      <m:t>9</m:t>
                    </m:r>
                  </m:oMath>
                </a14:m>
                <a:r>
                  <a:rPr lang="en-US" sz="2400" dirty="0"/>
                  <a:t>    and   R</a:t>
                </a:r>
                <a:r>
                  <a:rPr lang="en-US" sz="2400" baseline="30000" dirty="0"/>
                  <a:t>2</a:t>
                </a:r>
                <a:r>
                  <a:rPr lang="en-US" sz="2400" dirty="0"/>
                  <a:t> = 98.01%</a:t>
                </a:r>
              </a:p>
              <a:p>
                <a:pPr>
                  <a:spcBef>
                    <a:spcPts val="1800"/>
                  </a:spcBef>
                </a:pPr>
                <a:r>
                  <a:rPr lang="en-US" sz="2400" dirty="0"/>
                  <a:t>The correlation coefficient is significant (again, you have to trust us on this). </a:t>
                </a:r>
              </a:p>
              <a:p>
                <a:r>
                  <a:rPr lang="en-US" sz="2400" dirty="0"/>
                  <a:t>A correlation coefficient of -.99 is almost perfect. </a:t>
                </a:r>
              </a:p>
              <a:p>
                <a:r>
                  <a:rPr lang="en-US" sz="2400" dirty="0"/>
                  <a:t>There is a significant and strong inverse relationship between price and quantity demanded.</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6"/>
                <a:stretch>
                  <a:fillRect l="-1016"/>
                </a:stretch>
              </a:blipFill>
            </p:spPr>
            <p:txBody>
              <a:bodyPr/>
              <a:lstStyle/>
              <a:p>
                <a:r>
                  <a:rPr lang="en-US">
                    <a:noFill/>
                  </a:rPr>
                  <a:t> </a:t>
                </a:r>
              </a:p>
            </p:txBody>
          </p:sp>
        </mc:Fallback>
      </mc:AlternateContent>
      <p:sp>
        <p:nvSpPr>
          <p:cNvPr id="9" name="Footer Placeholder 8">
            <a:extLst>
              <a:ext uri="{FF2B5EF4-FFF2-40B4-BE49-F238E27FC236}">
                <a16:creationId xmlns:a16="http://schemas.microsoft.com/office/drawing/2014/main" id="{0CC07E46-E364-4C27-931C-AA00EC42B781}"/>
              </a:ext>
            </a:extLst>
          </p:cNvPr>
          <p:cNvSpPr>
            <a:spLocks noGrp="1"/>
          </p:cNvSpPr>
          <p:nvPr>
            <p:ph type="ftr" sz="quarter" idx="11"/>
          </p:nvPr>
        </p:nvSpPr>
        <p:spPr/>
        <p:txBody>
          <a:bodyPr/>
          <a:lstStyle/>
          <a:p>
            <a:r>
              <a:rPr lang="en-US"/>
              <a:t>Correlation</a:t>
            </a:r>
            <a:endParaRPr lang="en-US" dirty="0"/>
          </a:p>
        </p:txBody>
      </p:sp>
      <p:sp>
        <p:nvSpPr>
          <p:cNvPr id="10" name="Slide Number Placeholder 9">
            <a:extLst>
              <a:ext uri="{FF2B5EF4-FFF2-40B4-BE49-F238E27FC236}">
                <a16:creationId xmlns:a16="http://schemas.microsoft.com/office/drawing/2014/main" id="{204BD127-C6A8-46D0-A7AD-606A4990BB80}"/>
              </a:ext>
            </a:extLst>
          </p:cNvPr>
          <p:cNvSpPr>
            <a:spLocks noGrp="1"/>
          </p:cNvSpPr>
          <p:nvPr>
            <p:ph type="sldNum" sz="quarter" idx="12"/>
          </p:nvPr>
        </p:nvSpPr>
        <p:spPr/>
        <p:txBody>
          <a:bodyPr/>
          <a:lstStyle/>
          <a:p>
            <a:fld id="{3A9D9D2B-08DB-4587-987E-74715C17FE38}" type="slidenum">
              <a:rPr lang="en-US" smtClean="0"/>
              <a:t>16</a:t>
            </a:fld>
            <a:endParaRPr lang="en-US"/>
          </a:p>
        </p:txBody>
      </p:sp>
    </p:spTree>
    <p:extLst>
      <p:ext uri="{BB962C8B-B14F-4D97-AF65-F5344CB8AC3E}">
        <p14:creationId xmlns:p14="http://schemas.microsoft.com/office/powerpoint/2010/main" val="6129093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t>Example 4: Attractiveness and Salary</a:t>
            </a:r>
          </a:p>
        </p:txBody>
      </p:sp>
      <p:sp>
        <p:nvSpPr>
          <p:cNvPr id="2" name="Content Placeholder 1"/>
          <p:cNvSpPr>
            <a:spLocks noGrp="1"/>
          </p:cNvSpPr>
          <p:nvPr>
            <p:ph idx="1"/>
          </p:nvPr>
        </p:nvSpPr>
        <p:spPr>
          <a:xfrm>
            <a:off x="1522813" y="1828800"/>
            <a:ext cx="5912994" cy="4191000"/>
          </a:xfrm>
        </p:spPr>
        <p:txBody>
          <a:bodyPr>
            <a:normAutofit lnSpcReduction="10000"/>
          </a:bodyPr>
          <a:lstStyle/>
          <a:p>
            <a:pPr marL="452628" indent="-342900"/>
            <a:r>
              <a:rPr lang="en-US" sz="2400" dirty="0"/>
              <a:t>The higher the attractiveness score, the more attractive the employee. </a:t>
            </a:r>
          </a:p>
          <a:p>
            <a:pPr marL="452628" indent="-342900"/>
            <a:r>
              <a:rPr lang="en-US" sz="2400" dirty="0"/>
              <a:t>Is there a relationship between employee attractiveness and salary?</a:t>
            </a:r>
          </a:p>
          <a:p>
            <a:pPr marL="452628" indent="-342900"/>
            <a:endParaRPr lang="en-US" sz="2400" dirty="0"/>
          </a:p>
          <a:p>
            <a:pPr marL="1828800" indent="0">
              <a:spcBef>
                <a:spcPts val="300"/>
              </a:spcBef>
              <a:buNone/>
            </a:pPr>
            <a:r>
              <a:rPr lang="en-US" sz="2000" dirty="0"/>
              <a:t>n =10</a:t>
            </a:r>
          </a:p>
          <a:p>
            <a:pPr marL="1828800" indent="0">
              <a:spcBef>
                <a:spcPts val="300"/>
              </a:spcBef>
              <a:buNone/>
            </a:pPr>
            <a:r>
              <a:rPr lang="en-US" sz="2000" dirty="0"/>
              <a:t>∑X</a:t>
            </a:r>
            <a:r>
              <a:rPr lang="en-US" sz="2000" baseline="-25000" dirty="0"/>
              <a:t>i</a:t>
            </a:r>
            <a:r>
              <a:rPr lang="en-US" sz="2000" dirty="0"/>
              <a:t> = 45</a:t>
            </a:r>
          </a:p>
          <a:p>
            <a:pPr marL="1828800" indent="0">
              <a:spcBef>
                <a:spcPts val="300"/>
              </a:spcBef>
              <a:buNone/>
            </a:pPr>
            <a:r>
              <a:rPr lang="en-US" sz="2000" dirty="0"/>
              <a:t>∑Y</a:t>
            </a:r>
            <a:r>
              <a:rPr lang="en-US" sz="2000" baseline="-25000" dirty="0"/>
              <a:t>i</a:t>
            </a:r>
            <a:r>
              <a:rPr lang="en-US" sz="2000" dirty="0"/>
              <a:t> = 289</a:t>
            </a:r>
          </a:p>
          <a:p>
            <a:pPr marL="1828800" indent="0">
              <a:spcBef>
                <a:spcPts val="300"/>
              </a:spcBef>
              <a:buNone/>
            </a:pPr>
            <a:r>
              <a:rPr lang="en-US" sz="2000" dirty="0"/>
              <a:t>∑</a:t>
            </a:r>
            <a:r>
              <a:rPr lang="en-US" sz="2000" dirty="0" err="1"/>
              <a:t>X</a:t>
            </a:r>
            <a:r>
              <a:rPr lang="en-US" sz="2000" baseline="-25000" dirty="0" err="1"/>
              <a:t>i</a:t>
            </a:r>
            <a:r>
              <a:rPr lang="en-US" sz="2000" dirty="0" err="1"/>
              <a:t>Y</a:t>
            </a:r>
            <a:r>
              <a:rPr lang="en-US" sz="2000" baseline="-25000" dirty="0" err="1"/>
              <a:t>i</a:t>
            </a:r>
            <a:r>
              <a:rPr lang="en-US" sz="2000" dirty="0"/>
              <a:t> = 1,472</a:t>
            </a:r>
          </a:p>
          <a:p>
            <a:pPr marL="1828800" indent="0">
              <a:spcBef>
                <a:spcPts val="300"/>
              </a:spcBef>
              <a:buNone/>
            </a:pPr>
            <a:r>
              <a:rPr lang="en-US" sz="2000" dirty="0"/>
              <a:t>∑X</a:t>
            </a:r>
            <a:r>
              <a:rPr lang="en-US" sz="2000" baseline="-25000" dirty="0"/>
              <a:t>i</a:t>
            </a:r>
            <a:r>
              <a:rPr lang="en-US" sz="2000" baseline="30000" dirty="0"/>
              <a:t>2</a:t>
            </a:r>
            <a:r>
              <a:rPr lang="en-US" sz="2000" dirty="0"/>
              <a:t> = 285</a:t>
            </a:r>
          </a:p>
          <a:p>
            <a:pPr marL="1828800" indent="0">
              <a:spcBef>
                <a:spcPts val="300"/>
              </a:spcBef>
              <a:buNone/>
            </a:pPr>
            <a:r>
              <a:rPr lang="en-US" sz="2000" dirty="0"/>
              <a:t>∑Y</a:t>
            </a:r>
            <a:r>
              <a:rPr lang="en-US" sz="2000" baseline="-25000" dirty="0"/>
              <a:t>i</a:t>
            </a:r>
            <a:r>
              <a:rPr lang="en-US" sz="2000" baseline="30000" dirty="0"/>
              <a:t>2</a:t>
            </a:r>
            <a:r>
              <a:rPr lang="en-US" sz="2000" dirty="0"/>
              <a:t> = 8,801</a:t>
            </a:r>
          </a:p>
        </p:txBody>
      </p:sp>
      <p:sp>
        <p:nvSpPr>
          <p:cNvPr id="7" name="Footer Placeholder 6">
            <a:extLst>
              <a:ext uri="{FF2B5EF4-FFF2-40B4-BE49-F238E27FC236}">
                <a16:creationId xmlns:a16="http://schemas.microsoft.com/office/drawing/2014/main" id="{A8D3D4E4-AC9E-4C9F-A3D1-CD296770E8CC}"/>
              </a:ext>
            </a:extLst>
          </p:cNvPr>
          <p:cNvSpPr>
            <a:spLocks noGrp="1"/>
          </p:cNvSpPr>
          <p:nvPr>
            <p:ph type="ftr" sz="quarter" idx="11"/>
          </p:nvPr>
        </p:nvSpPr>
        <p:spPr/>
        <p:txBody>
          <a:bodyPr/>
          <a:lstStyle/>
          <a:p>
            <a:r>
              <a:rPr lang="en-US"/>
              <a:t>Correlation</a:t>
            </a:r>
            <a:endParaRPr lang="en-US" dirty="0"/>
          </a:p>
        </p:txBody>
      </p:sp>
      <p:sp>
        <p:nvSpPr>
          <p:cNvPr id="8" name="Slide Number Placeholder 7">
            <a:extLst>
              <a:ext uri="{FF2B5EF4-FFF2-40B4-BE49-F238E27FC236}">
                <a16:creationId xmlns:a16="http://schemas.microsoft.com/office/drawing/2014/main" id="{8B681229-BA15-4A37-BBB1-E260F3C1E553}"/>
              </a:ext>
            </a:extLst>
          </p:cNvPr>
          <p:cNvSpPr>
            <a:spLocks noGrp="1"/>
          </p:cNvSpPr>
          <p:nvPr>
            <p:ph type="sldNum" sz="quarter" idx="12"/>
          </p:nvPr>
        </p:nvSpPr>
        <p:spPr/>
        <p:txBody>
          <a:bodyPr/>
          <a:lstStyle/>
          <a:p>
            <a:fld id="{3A9D9D2B-08DB-4587-987E-74715C17FE38}" type="slidenum">
              <a:rPr lang="en-US" smtClean="0"/>
              <a:t>17</a:t>
            </a:fld>
            <a:endParaRPr lang="en-US"/>
          </a:p>
        </p:txBody>
      </p:sp>
      <p:graphicFrame>
        <p:nvGraphicFramePr>
          <p:cNvPr id="4" name="Table 4">
            <a:extLst>
              <a:ext uri="{FF2B5EF4-FFF2-40B4-BE49-F238E27FC236}">
                <a16:creationId xmlns:a16="http://schemas.microsoft.com/office/drawing/2014/main" id="{23192A88-C4FA-4633-B02A-1DC9CC191D81}"/>
              </a:ext>
            </a:extLst>
          </p:cNvPr>
          <p:cNvGraphicFramePr>
            <a:graphicFrameLocks noGrp="1"/>
          </p:cNvGraphicFramePr>
          <p:nvPr>
            <p:extLst>
              <p:ext uri="{D42A27DB-BD31-4B8C-83A1-F6EECF244321}">
                <p14:modId xmlns:p14="http://schemas.microsoft.com/office/powerpoint/2010/main" val="3480903102"/>
              </p:ext>
            </p:extLst>
          </p:nvPr>
        </p:nvGraphicFramePr>
        <p:xfrm>
          <a:off x="7543800" y="685800"/>
          <a:ext cx="3474720" cy="4663440"/>
        </p:xfrm>
        <a:graphic>
          <a:graphicData uri="http://schemas.openxmlformats.org/drawingml/2006/table">
            <a:tbl>
              <a:tblPr firstRow="1" bandRow="1">
                <a:tableStyleId>{93296810-A885-4BE3-A3E7-6D5BEEA58F35}</a:tableStyleId>
              </a:tblPr>
              <a:tblGrid>
                <a:gridCol w="1737360">
                  <a:extLst>
                    <a:ext uri="{9D8B030D-6E8A-4147-A177-3AD203B41FA5}">
                      <a16:colId xmlns:a16="http://schemas.microsoft.com/office/drawing/2014/main" val="3703012699"/>
                    </a:ext>
                  </a:extLst>
                </a:gridCol>
                <a:gridCol w="1737360">
                  <a:extLst>
                    <a:ext uri="{9D8B030D-6E8A-4147-A177-3AD203B41FA5}">
                      <a16:colId xmlns:a16="http://schemas.microsoft.com/office/drawing/2014/main" val="3744961712"/>
                    </a:ext>
                  </a:extLst>
                </a:gridCol>
              </a:tblGrid>
              <a:tr h="370840">
                <a:tc>
                  <a:txBody>
                    <a:bodyPr/>
                    <a:lstStyle/>
                    <a:p>
                      <a:pPr algn="ctr"/>
                      <a:r>
                        <a:rPr lang="en-US" sz="2000" dirty="0"/>
                        <a:t>Attractiveness</a:t>
                      </a:r>
                    </a:p>
                    <a:p>
                      <a:pPr algn="ctr"/>
                      <a:r>
                        <a:rPr lang="en-US" sz="2000" dirty="0"/>
                        <a:t>Score</a:t>
                      </a:r>
                    </a:p>
                  </a:txBody>
                  <a:tcPr/>
                </a:tc>
                <a:tc>
                  <a:txBody>
                    <a:bodyPr/>
                    <a:lstStyle/>
                    <a:p>
                      <a:pPr algn="ctr"/>
                      <a:r>
                        <a:rPr lang="en-US" sz="2000" dirty="0"/>
                        <a:t>Starting Salary</a:t>
                      </a:r>
                    </a:p>
                    <a:p>
                      <a:pPr algn="ctr"/>
                      <a:r>
                        <a:rPr lang="en-US" sz="2000" dirty="0"/>
                        <a:t> ($000)</a:t>
                      </a:r>
                    </a:p>
                  </a:txBody>
                  <a:tcPr/>
                </a:tc>
                <a:extLst>
                  <a:ext uri="{0D108BD9-81ED-4DB2-BD59-A6C34878D82A}">
                    <a16:rowId xmlns:a16="http://schemas.microsoft.com/office/drawing/2014/main" val="4119734377"/>
                  </a:ext>
                </a:extLst>
              </a:tr>
              <a:tr h="370840">
                <a:tc>
                  <a:txBody>
                    <a:bodyPr/>
                    <a:lstStyle/>
                    <a:p>
                      <a:pPr algn="r"/>
                      <a:r>
                        <a:rPr lang="en-US" sz="2000" dirty="0"/>
                        <a:t>0</a:t>
                      </a:r>
                    </a:p>
                  </a:txBody>
                  <a:tcPr/>
                </a:tc>
                <a:tc>
                  <a:txBody>
                    <a:bodyPr/>
                    <a:lstStyle/>
                    <a:p>
                      <a:pPr algn="r"/>
                      <a:r>
                        <a:rPr lang="en-US" sz="2000" dirty="0"/>
                        <a:t>20</a:t>
                      </a:r>
                    </a:p>
                  </a:txBody>
                  <a:tcPr/>
                </a:tc>
                <a:extLst>
                  <a:ext uri="{0D108BD9-81ED-4DB2-BD59-A6C34878D82A}">
                    <a16:rowId xmlns:a16="http://schemas.microsoft.com/office/drawing/2014/main" val="682123867"/>
                  </a:ext>
                </a:extLst>
              </a:tr>
              <a:tr h="370840">
                <a:tc>
                  <a:txBody>
                    <a:bodyPr/>
                    <a:lstStyle/>
                    <a:p>
                      <a:pPr algn="r"/>
                      <a:r>
                        <a:rPr lang="en-US" sz="2000" dirty="0"/>
                        <a:t>1</a:t>
                      </a:r>
                    </a:p>
                  </a:txBody>
                  <a:tcPr/>
                </a:tc>
                <a:tc>
                  <a:txBody>
                    <a:bodyPr/>
                    <a:lstStyle/>
                    <a:p>
                      <a:pPr algn="r"/>
                      <a:r>
                        <a:rPr lang="en-US" sz="2000" dirty="0"/>
                        <a:t>24</a:t>
                      </a:r>
                    </a:p>
                  </a:txBody>
                  <a:tcPr/>
                </a:tc>
                <a:extLst>
                  <a:ext uri="{0D108BD9-81ED-4DB2-BD59-A6C34878D82A}">
                    <a16:rowId xmlns:a16="http://schemas.microsoft.com/office/drawing/2014/main" val="1822084537"/>
                  </a:ext>
                </a:extLst>
              </a:tr>
              <a:tr h="370840">
                <a:tc>
                  <a:txBody>
                    <a:bodyPr/>
                    <a:lstStyle/>
                    <a:p>
                      <a:pPr algn="r"/>
                      <a:r>
                        <a:rPr lang="en-US" sz="2000" dirty="0"/>
                        <a:t>2</a:t>
                      </a:r>
                    </a:p>
                  </a:txBody>
                  <a:tcPr/>
                </a:tc>
                <a:tc>
                  <a:txBody>
                    <a:bodyPr/>
                    <a:lstStyle/>
                    <a:p>
                      <a:pPr algn="r"/>
                      <a:r>
                        <a:rPr lang="en-US" sz="2000" dirty="0"/>
                        <a:t>25</a:t>
                      </a:r>
                    </a:p>
                  </a:txBody>
                  <a:tcPr/>
                </a:tc>
                <a:extLst>
                  <a:ext uri="{0D108BD9-81ED-4DB2-BD59-A6C34878D82A}">
                    <a16:rowId xmlns:a16="http://schemas.microsoft.com/office/drawing/2014/main" val="374962247"/>
                  </a:ext>
                </a:extLst>
              </a:tr>
              <a:tr h="370840">
                <a:tc>
                  <a:txBody>
                    <a:bodyPr/>
                    <a:lstStyle/>
                    <a:p>
                      <a:pPr algn="r"/>
                      <a:r>
                        <a:rPr lang="en-US" sz="2000" dirty="0"/>
                        <a:t>3</a:t>
                      </a:r>
                    </a:p>
                  </a:txBody>
                  <a:tcPr/>
                </a:tc>
                <a:tc>
                  <a:txBody>
                    <a:bodyPr/>
                    <a:lstStyle/>
                    <a:p>
                      <a:pPr algn="r"/>
                      <a:r>
                        <a:rPr lang="en-US" sz="2000" dirty="0"/>
                        <a:t>26</a:t>
                      </a:r>
                    </a:p>
                  </a:txBody>
                  <a:tcPr/>
                </a:tc>
                <a:extLst>
                  <a:ext uri="{0D108BD9-81ED-4DB2-BD59-A6C34878D82A}">
                    <a16:rowId xmlns:a16="http://schemas.microsoft.com/office/drawing/2014/main" val="3226731646"/>
                  </a:ext>
                </a:extLst>
              </a:tr>
              <a:tr h="370840">
                <a:tc>
                  <a:txBody>
                    <a:bodyPr/>
                    <a:lstStyle/>
                    <a:p>
                      <a:pPr algn="r"/>
                      <a:r>
                        <a:rPr lang="en-US" sz="2000" dirty="0"/>
                        <a:t>4</a:t>
                      </a:r>
                    </a:p>
                  </a:txBody>
                  <a:tcPr/>
                </a:tc>
                <a:tc>
                  <a:txBody>
                    <a:bodyPr/>
                    <a:lstStyle/>
                    <a:p>
                      <a:pPr algn="r"/>
                      <a:r>
                        <a:rPr lang="en-US" sz="2000" dirty="0"/>
                        <a:t>20</a:t>
                      </a:r>
                    </a:p>
                  </a:txBody>
                  <a:tcPr/>
                </a:tc>
                <a:extLst>
                  <a:ext uri="{0D108BD9-81ED-4DB2-BD59-A6C34878D82A}">
                    <a16:rowId xmlns:a16="http://schemas.microsoft.com/office/drawing/2014/main" val="4217864727"/>
                  </a:ext>
                </a:extLst>
              </a:tr>
              <a:tr h="370840">
                <a:tc>
                  <a:txBody>
                    <a:bodyPr/>
                    <a:lstStyle/>
                    <a:p>
                      <a:pPr algn="r"/>
                      <a:r>
                        <a:rPr lang="en-US" sz="2000" dirty="0"/>
                        <a:t>5</a:t>
                      </a:r>
                    </a:p>
                  </a:txBody>
                  <a:tcPr/>
                </a:tc>
                <a:tc>
                  <a:txBody>
                    <a:bodyPr/>
                    <a:lstStyle/>
                    <a:p>
                      <a:pPr algn="r"/>
                      <a:r>
                        <a:rPr lang="en-US" sz="2000" dirty="0"/>
                        <a:t>30</a:t>
                      </a:r>
                    </a:p>
                  </a:txBody>
                  <a:tcPr/>
                </a:tc>
                <a:extLst>
                  <a:ext uri="{0D108BD9-81ED-4DB2-BD59-A6C34878D82A}">
                    <a16:rowId xmlns:a16="http://schemas.microsoft.com/office/drawing/2014/main" val="3384008821"/>
                  </a:ext>
                </a:extLst>
              </a:tr>
              <a:tr h="370840">
                <a:tc>
                  <a:txBody>
                    <a:bodyPr/>
                    <a:lstStyle/>
                    <a:p>
                      <a:pPr algn="r"/>
                      <a:r>
                        <a:rPr lang="en-US" sz="2000" dirty="0"/>
                        <a:t>6</a:t>
                      </a:r>
                    </a:p>
                  </a:txBody>
                  <a:tcPr/>
                </a:tc>
                <a:tc>
                  <a:txBody>
                    <a:bodyPr/>
                    <a:lstStyle/>
                    <a:p>
                      <a:pPr algn="r"/>
                      <a:r>
                        <a:rPr lang="en-US" sz="2000" dirty="0"/>
                        <a:t>32</a:t>
                      </a:r>
                    </a:p>
                  </a:txBody>
                  <a:tcPr/>
                </a:tc>
                <a:extLst>
                  <a:ext uri="{0D108BD9-81ED-4DB2-BD59-A6C34878D82A}">
                    <a16:rowId xmlns:a16="http://schemas.microsoft.com/office/drawing/2014/main" val="1320466315"/>
                  </a:ext>
                </a:extLst>
              </a:tr>
              <a:tr h="370840">
                <a:tc>
                  <a:txBody>
                    <a:bodyPr/>
                    <a:lstStyle/>
                    <a:p>
                      <a:pPr algn="r"/>
                      <a:r>
                        <a:rPr lang="en-US" sz="2000" dirty="0"/>
                        <a:t>7</a:t>
                      </a:r>
                    </a:p>
                  </a:txBody>
                  <a:tcPr/>
                </a:tc>
                <a:tc>
                  <a:txBody>
                    <a:bodyPr/>
                    <a:lstStyle/>
                    <a:p>
                      <a:pPr algn="r"/>
                      <a:r>
                        <a:rPr lang="en-US" sz="2000" dirty="0"/>
                        <a:t>38</a:t>
                      </a:r>
                    </a:p>
                  </a:txBody>
                  <a:tcPr/>
                </a:tc>
                <a:extLst>
                  <a:ext uri="{0D108BD9-81ED-4DB2-BD59-A6C34878D82A}">
                    <a16:rowId xmlns:a16="http://schemas.microsoft.com/office/drawing/2014/main" val="1386880421"/>
                  </a:ext>
                </a:extLst>
              </a:tr>
              <a:tr h="370840">
                <a:tc>
                  <a:txBody>
                    <a:bodyPr/>
                    <a:lstStyle/>
                    <a:p>
                      <a:pPr algn="r"/>
                      <a:r>
                        <a:rPr lang="en-US" sz="2000" dirty="0"/>
                        <a:t>8</a:t>
                      </a:r>
                    </a:p>
                  </a:txBody>
                  <a:tcPr/>
                </a:tc>
                <a:tc>
                  <a:txBody>
                    <a:bodyPr/>
                    <a:lstStyle/>
                    <a:p>
                      <a:pPr algn="r"/>
                      <a:r>
                        <a:rPr lang="en-US" sz="2000" dirty="0"/>
                        <a:t>34</a:t>
                      </a:r>
                    </a:p>
                  </a:txBody>
                  <a:tcPr/>
                </a:tc>
                <a:extLst>
                  <a:ext uri="{0D108BD9-81ED-4DB2-BD59-A6C34878D82A}">
                    <a16:rowId xmlns:a16="http://schemas.microsoft.com/office/drawing/2014/main" val="3405482041"/>
                  </a:ext>
                </a:extLst>
              </a:tr>
              <a:tr h="370840">
                <a:tc>
                  <a:txBody>
                    <a:bodyPr/>
                    <a:lstStyle/>
                    <a:p>
                      <a:pPr algn="r"/>
                      <a:r>
                        <a:rPr lang="en-US" sz="2000" dirty="0"/>
                        <a:t>9</a:t>
                      </a:r>
                    </a:p>
                  </a:txBody>
                  <a:tcPr/>
                </a:tc>
                <a:tc>
                  <a:txBody>
                    <a:bodyPr/>
                    <a:lstStyle/>
                    <a:p>
                      <a:pPr algn="r"/>
                      <a:r>
                        <a:rPr lang="en-US" sz="2000" dirty="0"/>
                        <a:t>40</a:t>
                      </a:r>
                    </a:p>
                  </a:txBody>
                  <a:tcPr/>
                </a:tc>
                <a:extLst>
                  <a:ext uri="{0D108BD9-81ED-4DB2-BD59-A6C34878D82A}">
                    <a16:rowId xmlns:a16="http://schemas.microsoft.com/office/drawing/2014/main" val="424402181"/>
                  </a:ext>
                </a:extLst>
              </a:tr>
            </a:tbl>
          </a:graphicData>
        </a:graphic>
      </p:graphicFrame>
    </p:spTree>
    <p:extLst>
      <p:ext uri="{BB962C8B-B14F-4D97-AF65-F5344CB8AC3E}">
        <p14:creationId xmlns:p14="http://schemas.microsoft.com/office/powerpoint/2010/main" val="28145551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800" dirty="0"/>
              <a:t>Example 4: Attractiveness and Salary</a:t>
            </a:r>
            <a:endParaRPr lang="en-US" sz="2000"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normAutofit/>
              </a:bodyPr>
              <a:lstStyle/>
              <a:p>
                <a:pPr marL="0" indent="0">
                  <a:buNone/>
                </a:pPr>
                <a:r>
                  <a:rPr lang="en-US" sz="2200" i="1" dirty="0"/>
                  <a:t>r</a:t>
                </a:r>
                <a:r>
                  <a:rPr lang="en-US" sz="2200" dirty="0"/>
                  <a:t> = </a:t>
                </a:r>
                <a14:m>
                  <m:oMath xmlns:m="http://schemas.openxmlformats.org/officeDocument/2006/math">
                    <m:f>
                      <m:fPr>
                        <m:ctrlPr>
                          <a:rPr lang="en-US" sz="2200" i="1" smtClean="0">
                            <a:latin typeface="Cambria Math" panose="02040503050406030204" pitchFamily="18" charset="0"/>
                          </a:rPr>
                        </m:ctrlPr>
                      </m:fPr>
                      <m:num>
                        <m:r>
                          <a:rPr lang="en-US" sz="2200" b="0" i="1" smtClean="0">
                            <a:latin typeface="Cambria Math" panose="02040503050406030204" pitchFamily="18" charset="0"/>
                          </a:rPr>
                          <m:t>10</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1472</m:t>
                            </m:r>
                          </m:e>
                        </m:d>
                        <m:r>
                          <a:rPr lang="en-US" sz="2200" b="0" i="1" smtClean="0">
                            <a:latin typeface="Cambria Math" panose="02040503050406030204" pitchFamily="18" charset="0"/>
                          </a:rPr>
                          <m:t>−45(289)</m:t>
                        </m:r>
                      </m:num>
                      <m:den>
                        <m:rad>
                          <m:radPr>
                            <m:degHide m:val="on"/>
                            <m:ctrlPr>
                              <a:rPr lang="en-US" sz="2200" i="1" smtClean="0">
                                <a:latin typeface="Cambria Math" panose="02040503050406030204" pitchFamily="18" charset="0"/>
                              </a:rPr>
                            </m:ctrlPr>
                          </m:radPr>
                          <m:deg/>
                          <m:e>
                            <m:r>
                              <a:rPr lang="en-US" sz="2200" b="0" i="1" smtClean="0">
                                <a:latin typeface="Cambria Math" panose="02040503050406030204" pitchFamily="18" charset="0"/>
                              </a:rPr>
                              <m:t>10</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285</m:t>
                                </m:r>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45</m:t>
                                </m:r>
                              </m:e>
                              <m:sup>
                                <m:r>
                                  <a:rPr lang="en-US" sz="2200" b="0" i="1" smtClean="0">
                                    <a:latin typeface="Cambria Math" panose="02040503050406030204" pitchFamily="18" charset="0"/>
                                  </a:rPr>
                                  <m:t>2</m:t>
                                </m:r>
                              </m:sup>
                            </m:sSup>
                          </m:e>
                        </m:rad>
                        <m:rad>
                          <m:radPr>
                            <m:degHide m:val="on"/>
                            <m:ctrlPr>
                              <a:rPr lang="en-US" sz="2200" i="1" smtClean="0">
                                <a:latin typeface="Cambria Math" panose="02040503050406030204" pitchFamily="18" charset="0"/>
                              </a:rPr>
                            </m:ctrlPr>
                          </m:radPr>
                          <m:deg/>
                          <m:e>
                            <m:r>
                              <a:rPr lang="en-US" sz="2200" b="0" i="1" smtClean="0">
                                <a:latin typeface="Cambria Math" panose="02040503050406030204" pitchFamily="18" charset="0"/>
                              </a:rPr>
                              <m:t>10</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8801</m:t>
                                </m:r>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289</m:t>
                                </m:r>
                              </m:e>
                              <m:sup>
                                <m:r>
                                  <a:rPr lang="en-US" sz="2200" b="0" i="1" smtClean="0">
                                    <a:latin typeface="Cambria Math" panose="02040503050406030204" pitchFamily="18" charset="0"/>
                                  </a:rPr>
                                  <m:t>2</m:t>
                                </m:r>
                              </m:sup>
                            </m:sSup>
                          </m:e>
                        </m:rad>
                      </m:den>
                    </m:f>
                    <m:r>
                      <a:rPr lang="en-US" sz="2200" b="0" i="0" smtClean="0">
                        <a:latin typeface="Cambria Math" panose="02040503050406030204" pitchFamily="18" charset="0"/>
                      </a:rPr>
                      <m:t>= </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1715</m:t>
                        </m:r>
                      </m:num>
                      <m:den>
                        <m:rad>
                          <m:radPr>
                            <m:degHide m:val="on"/>
                            <m:ctrlPr>
                              <a:rPr lang="en-US" sz="2200" b="0" i="1" smtClean="0">
                                <a:latin typeface="Cambria Math" panose="02040503050406030204" pitchFamily="18" charset="0"/>
                              </a:rPr>
                            </m:ctrlPr>
                          </m:radPr>
                          <m:deg/>
                          <m:e>
                            <m:r>
                              <a:rPr lang="en-US" sz="2200" b="0" i="1" smtClean="0">
                                <a:latin typeface="Cambria Math" panose="02040503050406030204" pitchFamily="18" charset="0"/>
                              </a:rPr>
                              <m:t>825</m:t>
                            </m:r>
                          </m:e>
                        </m:rad>
                        <m:rad>
                          <m:radPr>
                            <m:degHide m:val="on"/>
                            <m:ctrlPr>
                              <a:rPr lang="en-US" sz="2200" b="0" i="1" smtClean="0">
                                <a:latin typeface="Cambria Math" panose="02040503050406030204" pitchFamily="18" charset="0"/>
                              </a:rPr>
                            </m:ctrlPr>
                          </m:radPr>
                          <m:deg/>
                          <m:e>
                            <m:r>
                              <a:rPr lang="en-US" sz="2200" b="0" i="1" smtClean="0">
                                <a:latin typeface="Cambria Math" panose="02040503050406030204" pitchFamily="18" charset="0"/>
                              </a:rPr>
                              <m:t>4489</m:t>
                            </m:r>
                          </m:e>
                        </m:rad>
                      </m:den>
                    </m:f>
                    <m:r>
                      <a:rPr lang="en-US" sz="2200" b="0" i="1" smtClean="0">
                        <a:latin typeface="Cambria Math" panose="02040503050406030204" pitchFamily="18" charset="0"/>
                      </a:rPr>
                      <m:t>=.891</m:t>
                    </m:r>
                  </m:oMath>
                </a14:m>
                <a:r>
                  <a:rPr lang="en-US" sz="2200" dirty="0"/>
                  <a:t>    and   R</a:t>
                </a:r>
                <a:r>
                  <a:rPr lang="en-US" sz="2200" baseline="30000" dirty="0"/>
                  <a:t>2</a:t>
                </a:r>
                <a:r>
                  <a:rPr lang="en-US" sz="2200" dirty="0"/>
                  <a:t> = 79.39%</a:t>
                </a:r>
                <a:endParaRPr lang="en-US" sz="2600" dirty="0"/>
              </a:p>
              <a:p>
                <a:pPr hangingPunct="0">
                  <a:spcBef>
                    <a:spcPts val="2400"/>
                  </a:spcBef>
                </a:pPr>
                <a:r>
                  <a:rPr lang="en-US" sz="2400" dirty="0"/>
                  <a:t>The correlation coefficient is significant (again, you have to trust me on this).  A correlation coefficient of .891 is strong.  Thus, there is a significant and strong positive relationship between attractiveness and starting salary.  </a:t>
                </a:r>
              </a:p>
              <a:p>
                <a:pPr hangingPunct="0">
                  <a:spcBef>
                    <a:spcPts val="2400"/>
                  </a:spcBef>
                </a:pPr>
                <a:r>
                  <a:rPr lang="en-US" sz="2400" dirty="0"/>
                  <a:t>To test the significance of the correlation coefficient, a t-test can be done.  </a:t>
                </a:r>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a:blip r:embed="rId4"/>
                <a:stretch>
                  <a:fillRect l="-889" r="-1206"/>
                </a:stretch>
              </a:blipFill>
            </p:spPr>
            <p:txBody>
              <a:bodyPr/>
              <a:lstStyle/>
              <a:p>
                <a:r>
                  <a:rPr lang="en-US">
                    <a:noFill/>
                  </a:rPr>
                  <a:t> </a:t>
                </a:r>
              </a:p>
            </p:txBody>
          </p:sp>
        </mc:Fallback>
      </mc:AlternateContent>
      <p:sp>
        <p:nvSpPr>
          <p:cNvPr id="9" name="Footer Placeholder 8">
            <a:extLst>
              <a:ext uri="{FF2B5EF4-FFF2-40B4-BE49-F238E27FC236}">
                <a16:creationId xmlns:a16="http://schemas.microsoft.com/office/drawing/2014/main" id="{A1AB393B-B7DE-48B7-8FEB-ABCC54CA26AF}"/>
              </a:ext>
            </a:extLst>
          </p:cNvPr>
          <p:cNvSpPr>
            <a:spLocks noGrp="1"/>
          </p:cNvSpPr>
          <p:nvPr>
            <p:ph type="ftr" sz="quarter" idx="11"/>
          </p:nvPr>
        </p:nvSpPr>
        <p:spPr/>
        <p:txBody>
          <a:bodyPr/>
          <a:lstStyle/>
          <a:p>
            <a:r>
              <a:rPr lang="en-US"/>
              <a:t>Correlation</a:t>
            </a:r>
            <a:endParaRPr lang="en-US" dirty="0"/>
          </a:p>
        </p:txBody>
      </p:sp>
      <p:sp>
        <p:nvSpPr>
          <p:cNvPr id="10" name="Slide Number Placeholder 9">
            <a:extLst>
              <a:ext uri="{FF2B5EF4-FFF2-40B4-BE49-F238E27FC236}">
                <a16:creationId xmlns:a16="http://schemas.microsoft.com/office/drawing/2014/main" id="{6A23F9A1-5278-4191-ABF7-6F870485AEF1}"/>
              </a:ext>
            </a:extLst>
          </p:cNvPr>
          <p:cNvSpPr>
            <a:spLocks noGrp="1"/>
          </p:cNvSpPr>
          <p:nvPr>
            <p:ph type="sldNum" sz="quarter" idx="12"/>
          </p:nvPr>
        </p:nvSpPr>
        <p:spPr/>
        <p:txBody>
          <a:bodyPr/>
          <a:lstStyle/>
          <a:p>
            <a:fld id="{3A9D9D2B-08DB-4587-987E-74715C17FE38}" type="slidenum">
              <a:rPr lang="en-US" smtClean="0"/>
              <a:t>18</a:t>
            </a:fld>
            <a:endParaRPr lang="en-US"/>
          </a:p>
        </p:txBody>
      </p:sp>
    </p:spTree>
    <p:extLst>
      <p:ext uri="{BB962C8B-B14F-4D97-AF65-F5344CB8AC3E}">
        <p14:creationId xmlns:p14="http://schemas.microsoft.com/office/powerpoint/2010/main" val="7052752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21C1-0C1A-4B7D-BC47-4CE3BA0A604E}"/>
              </a:ext>
            </a:extLst>
          </p:cNvPr>
          <p:cNvSpPr>
            <a:spLocks noGrp="1"/>
          </p:cNvSpPr>
          <p:nvPr>
            <p:ph type="title"/>
          </p:nvPr>
        </p:nvSpPr>
        <p:spPr/>
        <p:txBody>
          <a:bodyPr/>
          <a:lstStyle/>
          <a:p>
            <a:r>
              <a:rPr lang="en-US" dirty="0"/>
              <a:t>Example 5: Education and Wages</a:t>
            </a:r>
          </a:p>
        </p:txBody>
      </p:sp>
      <p:sp>
        <p:nvSpPr>
          <p:cNvPr id="4" name="Footer Placeholder 3">
            <a:extLst>
              <a:ext uri="{FF2B5EF4-FFF2-40B4-BE49-F238E27FC236}">
                <a16:creationId xmlns:a16="http://schemas.microsoft.com/office/drawing/2014/main" id="{1373D6D1-53EE-4381-BD1F-5367E3A3FCB1}"/>
              </a:ext>
            </a:extLst>
          </p:cNvPr>
          <p:cNvSpPr>
            <a:spLocks noGrp="1"/>
          </p:cNvSpPr>
          <p:nvPr>
            <p:ph type="ftr" sz="quarter" idx="11"/>
          </p:nvPr>
        </p:nvSpPr>
        <p:spPr/>
        <p:txBody>
          <a:bodyPr/>
          <a:lstStyle/>
          <a:p>
            <a:r>
              <a:rPr lang="en-US"/>
              <a:t>Correlation</a:t>
            </a:r>
            <a:endParaRPr lang="en-US" dirty="0"/>
          </a:p>
        </p:txBody>
      </p:sp>
      <p:sp>
        <p:nvSpPr>
          <p:cNvPr id="5" name="Slide Number Placeholder 4">
            <a:extLst>
              <a:ext uri="{FF2B5EF4-FFF2-40B4-BE49-F238E27FC236}">
                <a16:creationId xmlns:a16="http://schemas.microsoft.com/office/drawing/2014/main" id="{26E51F17-5E5F-47AD-BEE9-3D00F1717D5E}"/>
              </a:ext>
            </a:extLst>
          </p:cNvPr>
          <p:cNvSpPr>
            <a:spLocks noGrp="1"/>
          </p:cNvSpPr>
          <p:nvPr>
            <p:ph type="sldNum" sz="quarter" idx="12"/>
          </p:nvPr>
        </p:nvSpPr>
        <p:spPr/>
        <p:txBody>
          <a:bodyPr/>
          <a:lstStyle/>
          <a:p>
            <a:fld id="{3A9D9D2B-08DB-4587-987E-74715C17FE38}" type="slidenum">
              <a:rPr lang="en-US" smtClean="0"/>
              <a:t>19</a:t>
            </a:fld>
            <a:endParaRPr lang="en-US"/>
          </a:p>
        </p:txBody>
      </p:sp>
      <p:sp>
        <p:nvSpPr>
          <p:cNvPr id="8" name="Content Placeholder 7">
            <a:extLst>
              <a:ext uri="{FF2B5EF4-FFF2-40B4-BE49-F238E27FC236}">
                <a16:creationId xmlns:a16="http://schemas.microsoft.com/office/drawing/2014/main" id="{E64CE16F-F4B0-4922-800E-920ECFC54066}"/>
              </a:ext>
            </a:extLst>
          </p:cNvPr>
          <p:cNvSpPr>
            <a:spLocks noGrp="1"/>
          </p:cNvSpPr>
          <p:nvPr>
            <p:ph idx="1"/>
          </p:nvPr>
        </p:nvSpPr>
        <p:spPr>
          <a:xfrm>
            <a:off x="1522813" y="1828800"/>
            <a:ext cx="5900017" cy="4191000"/>
          </a:xfrm>
        </p:spPr>
        <p:txBody>
          <a:bodyPr/>
          <a:lstStyle/>
          <a:p>
            <a:r>
              <a:rPr lang="en-US" sz="2000" dirty="0"/>
              <a:t>Are education and wages earned related?</a:t>
            </a:r>
          </a:p>
          <a:p>
            <a:pPr marL="0" indent="0">
              <a:buNone/>
            </a:pPr>
            <a:r>
              <a:rPr lang="en-US" sz="2000" dirty="0"/>
              <a:t> </a:t>
            </a:r>
          </a:p>
          <a:p>
            <a:pPr marL="0" indent="0">
              <a:buNone/>
            </a:pPr>
            <a:r>
              <a:rPr lang="en-US" sz="2000" dirty="0"/>
              <a:t/>
            </a:r>
            <a:br>
              <a:rPr lang="en-US" sz="2000" dirty="0"/>
            </a:br>
            <a:r>
              <a:rPr lang="en-US" sz="1600" dirty="0"/>
              <a:t>Go to Function Wizard and select correlation (CORREL). </a:t>
            </a:r>
            <a:br>
              <a:rPr lang="en-US" sz="1600" dirty="0"/>
            </a:br>
            <a:r>
              <a:rPr lang="en-US" sz="1600" dirty="0"/>
              <a:t>Array1 is B4: B20     Array2 is C4: C20</a:t>
            </a:r>
          </a:p>
          <a:p>
            <a:pPr marL="0" indent="0">
              <a:buNone/>
            </a:pPr>
            <a:endParaRPr lang="en-US" dirty="0"/>
          </a:p>
        </p:txBody>
      </p:sp>
      <p:graphicFrame>
        <p:nvGraphicFramePr>
          <p:cNvPr id="13" name="Table 12">
            <a:extLst>
              <a:ext uri="{FF2B5EF4-FFF2-40B4-BE49-F238E27FC236}">
                <a16:creationId xmlns:a16="http://schemas.microsoft.com/office/drawing/2014/main" id="{49189D41-CC6B-4139-A3A8-06E06C5D016D}"/>
              </a:ext>
            </a:extLst>
          </p:cNvPr>
          <p:cNvGraphicFramePr>
            <a:graphicFrameLocks noGrp="1"/>
          </p:cNvGraphicFramePr>
          <p:nvPr>
            <p:extLst>
              <p:ext uri="{D42A27DB-BD31-4B8C-83A1-F6EECF244321}">
                <p14:modId xmlns:p14="http://schemas.microsoft.com/office/powerpoint/2010/main" val="490458880"/>
              </p:ext>
            </p:extLst>
          </p:nvPr>
        </p:nvGraphicFramePr>
        <p:xfrm>
          <a:off x="1567904" y="3581400"/>
          <a:ext cx="4909095" cy="998220"/>
        </p:xfrm>
        <a:graphic>
          <a:graphicData uri="http://schemas.openxmlformats.org/drawingml/2006/table">
            <a:tbl>
              <a:tblPr>
                <a:tableStyleId>{5C22544A-7EE6-4342-B048-85BDC9FD1C3A}</a:tableStyleId>
              </a:tblPr>
              <a:tblGrid>
                <a:gridCol w="3004096">
                  <a:extLst>
                    <a:ext uri="{9D8B030D-6E8A-4147-A177-3AD203B41FA5}">
                      <a16:colId xmlns:a16="http://schemas.microsoft.com/office/drawing/2014/main" val="16264389"/>
                    </a:ext>
                  </a:extLst>
                </a:gridCol>
                <a:gridCol w="1904999">
                  <a:extLst>
                    <a:ext uri="{9D8B030D-6E8A-4147-A177-3AD203B41FA5}">
                      <a16:colId xmlns:a16="http://schemas.microsoft.com/office/drawing/2014/main" val="4021733170"/>
                    </a:ext>
                  </a:extLst>
                </a:gridCol>
              </a:tblGrid>
              <a:tr h="213360">
                <a:tc>
                  <a:txBody>
                    <a:bodyPr/>
                    <a:lstStyle/>
                    <a:p>
                      <a:pPr algn="l" fontAlgn="b"/>
                      <a:r>
                        <a:rPr lang="en-US" sz="1600" u="none" strike="noStrike" dirty="0">
                          <a:effectLst/>
                        </a:rPr>
                        <a:t>Correlation Coefficient, r =</a:t>
                      </a:r>
                      <a:endParaRPr lang="en-US" sz="1600" b="0" i="0" u="none" strike="noStrike" dirty="0">
                        <a:solidFill>
                          <a:srgbClr val="000000"/>
                        </a:solidFill>
                        <a:effectLst/>
                        <a:latin typeface="Arial Black" panose="020B0A04020102020204" pitchFamily="34" charset="0"/>
                      </a:endParaRPr>
                    </a:p>
                  </a:txBody>
                  <a:tcPr marL="7620" marR="7620" marT="7620" marB="0" anchor="b">
                    <a:solidFill>
                      <a:schemeClr val="accent3">
                        <a:lumMod val="20000"/>
                        <a:lumOff val="80000"/>
                      </a:schemeClr>
                    </a:solidFill>
                  </a:tcPr>
                </a:tc>
                <a:tc>
                  <a:txBody>
                    <a:bodyPr/>
                    <a:lstStyle/>
                    <a:p>
                      <a:pPr algn="r" fontAlgn="b"/>
                      <a:r>
                        <a:rPr lang="en-US" sz="1600" u="none" strike="noStrike" dirty="0">
                          <a:effectLst/>
                        </a:rPr>
                        <a:t>0.7264</a:t>
                      </a:r>
                      <a:endParaRPr lang="en-US" sz="1600" b="1" i="0" u="none" strike="noStrike" dirty="0">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extLst>
                  <a:ext uri="{0D108BD9-81ED-4DB2-BD59-A6C34878D82A}">
                    <a16:rowId xmlns:a16="http://schemas.microsoft.com/office/drawing/2014/main" val="3207136250"/>
                  </a:ext>
                </a:extLst>
              </a:tr>
              <a:tr h="182880">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extLst>
                  <a:ext uri="{0D108BD9-81ED-4DB2-BD59-A6C34878D82A}">
                    <a16:rowId xmlns:a16="http://schemas.microsoft.com/office/drawing/2014/main" val="82299375"/>
                  </a:ext>
                </a:extLst>
              </a:tr>
              <a:tr h="373380">
                <a:tc>
                  <a:txBody>
                    <a:bodyPr/>
                    <a:lstStyle/>
                    <a:p>
                      <a:pPr algn="l" fontAlgn="b"/>
                      <a:r>
                        <a:rPr lang="en-US" sz="1600" u="none" strike="noStrike" dirty="0">
                          <a:effectLst/>
                        </a:rPr>
                        <a:t>To calculate the r</a:t>
                      </a:r>
                      <a:r>
                        <a:rPr lang="en-US" sz="1600" u="none" strike="noStrike" baseline="30000" dirty="0">
                          <a:effectLst/>
                        </a:rPr>
                        <a:t>2</a:t>
                      </a:r>
                      <a:r>
                        <a:rPr lang="en-US" sz="1600" u="none" strike="noStrike" dirty="0">
                          <a:effectLst/>
                        </a:rPr>
                        <a:t>, simply square r.  </a:t>
                      </a:r>
                      <a:endParaRPr lang="en-US" sz="1600" b="1" i="0" u="none" strike="noStrike" dirty="0">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l" fontAlgn="b"/>
                      <a:r>
                        <a:rPr lang="en-US" sz="1600" u="none" strike="noStrike" dirty="0">
                          <a:effectLst/>
                        </a:rPr>
                        <a:t>r-squared is equal to .5277 or 52.77% </a:t>
                      </a:r>
                      <a:endParaRPr lang="en-US" sz="1600" b="1" i="0" u="none" strike="noStrike" dirty="0">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extLst>
                  <a:ext uri="{0D108BD9-81ED-4DB2-BD59-A6C34878D82A}">
                    <a16:rowId xmlns:a16="http://schemas.microsoft.com/office/drawing/2014/main" val="3599083879"/>
                  </a:ext>
                </a:extLst>
              </a:tr>
            </a:tbl>
          </a:graphicData>
        </a:graphic>
      </p:graphicFrame>
      <p:cxnSp>
        <p:nvCxnSpPr>
          <p:cNvPr id="15" name="Straight Connector 14">
            <a:extLst>
              <a:ext uri="{FF2B5EF4-FFF2-40B4-BE49-F238E27FC236}">
                <a16:creationId xmlns:a16="http://schemas.microsoft.com/office/drawing/2014/main" id="{C770D2EC-3A0A-4BEE-AE6D-C3DC123C5CF8}"/>
              </a:ext>
            </a:extLst>
          </p:cNvPr>
          <p:cNvCxnSpPr/>
          <p:nvPr/>
        </p:nvCxnSpPr>
        <p:spPr>
          <a:xfrm>
            <a:off x="1567905" y="2819400"/>
            <a:ext cx="5671095" cy="0"/>
          </a:xfrm>
          <a:prstGeom prst="line">
            <a:avLst/>
          </a:prstGeom>
        </p:spPr>
        <p:style>
          <a:lnRef idx="1">
            <a:schemeClr val="accent6"/>
          </a:lnRef>
          <a:fillRef idx="0">
            <a:schemeClr val="accent6"/>
          </a:fillRef>
          <a:effectRef idx="0">
            <a:schemeClr val="accent6"/>
          </a:effectRef>
          <a:fontRef idx="minor">
            <a:schemeClr val="tx1"/>
          </a:fontRef>
        </p:style>
      </p:cxnSp>
      <p:pic>
        <p:nvPicPr>
          <p:cNvPr id="21" name="Picture 20" descr="Table&#10;&#10;Description automatically generated">
            <a:extLst>
              <a:ext uri="{FF2B5EF4-FFF2-40B4-BE49-F238E27FC236}">
                <a16:creationId xmlns:a16="http://schemas.microsoft.com/office/drawing/2014/main" id="{D55201F9-40C2-4692-9568-27AF02C4C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243244">
            <a:off x="7789559" y="100483"/>
            <a:ext cx="3523341" cy="345663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graphicFrame>
        <p:nvGraphicFramePr>
          <p:cNvPr id="22" name="Chart 21">
            <a:extLst>
              <a:ext uri="{FF2B5EF4-FFF2-40B4-BE49-F238E27FC236}">
                <a16:creationId xmlns:a16="http://schemas.microsoft.com/office/drawing/2014/main" id="{479A8E74-955D-41F5-9BDD-14A70EB01C5E}"/>
              </a:ext>
            </a:extLst>
          </p:cNvPr>
          <p:cNvGraphicFramePr>
            <a:graphicFrameLocks/>
          </p:cNvGraphicFramePr>
          <p:nvPr>
            <p:extLst>
              <p:ext uri="{D42A27DB-BD31-4B8C-83A1-F6EECF244321}">
                <p14:modId xmlns:p14="http://schemas.microsoft.com/office/powerpoint/2010/main" val="1785389470"/>
              </p:ext>
            </p:extLst>
          </p:nvPr>
        </p:nvGraphicFramePr>
        <p:xfrm>
          <a:off x="7086600" y="4046153"/>
          <a:ext cx="3862460" cy="2198993"/>
        </p:xfrm>
        <a:graphic>
          <a:graphicData uri="http://schemas.openxmlformats.org/drawingml/2006/chart">
            <c:chart xmlns:c="http://schemas.openxmlformats.org/drawingml/2006/chart" xmlns:r="http://schemas.openxmlformats.org/officeDocument/2006/relationships" r:id="rId3"/>
          </a:graphicData>
        </a:graphic>
      </p:graphicFrame>
      <p:sp>
        <p:nvSpPr>
          <p:cNvPr id="23" name="Rectangle: Rounded Corners 22">
            <a:extLst>
              <a:ext uri="{FF2B5EF4-FFF2-40B4-BE49-F238E27FC236}">
                <a16:creationId xmlns:a16="http://schemas.microsoft.com/office/drawing/2014/main" id="{EA41BC7D-01A3-4F51-B4C9-5C594D5B2FBE}"/>
              </a:ext>
            </a:extLst>
          </p:cNvPr>
          <p:cNvSpPr/>
          <p:nvPr/>
        </p:nvSpPr>
        <p:spPr>
          <a:xfrm>
            <a:off x="6920764" y="3730310"/>
            <a:ext cx="4531843" cy="47271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Excel can give us the scatter plot too!</a:t>
            </a:r>
          </a:p>
        </p:txBody>
      </p:sp>
      <p:sp>
        <p:nvSpPr>
          <p:cNvPr id="11" name="Rectangle: Rounded Corners 10">
            <a:extLst>
              <a:ext uri="{FF2B5EF4-FFF2-40B4-BE49-F238E27FC236}">
                <a16:creationId xmlns:a16="http://schemas.microsoft.com/office/drawing/2014/main" id="{78295F32-3B7E-499B-9D99-24D5DD51FE06}"/>
              </a:ext>
            </a:extLst>
          </p:cNvPr>
          <p:cNvSpPr/>
          <p:nvPr/>
        </p:nvSpPr>
        <p:spPr>
          <a:xfrm>
            <a:off x="1600200" y="2202046"/>
            <a:ext cx="4531843" cy="47271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800" dirty="0"/>
              <a:t>We use MS Excel to solve this problem.</a:t>
            </a:r>
            <a:endParaRPr lang="en-US" dirty="0"/>
          </a:p>
        </p:txBody>
      </p:sp>
    </p:spTree>
    <p:extLst>
      <p:ext uri="{BB962C8B-B14F-4D97-AF65-F5344CB8AC3E}">
        <p14:creationId xmlns:p14="http://schemas.microsoft.com/office/powerpoint/2010/main" val="31578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Correlation</a:t>
            </a:r>
          </a:p>
        </p:txBody>
      </p:sp>
      <p:sp>
        <p:nvSpPr>
          <p:cNvPr id="3" name="Subtitle 2"/>
          <p:cNvSpPr>
            <a:spLocks noGrp="1"/>
          </p:cNvSpPr>
          <p:nvPr>
            <p:ph idx="1"/>
          </p:nvPr>
        </p:nvSpPr>
        <p:spPr/>
        <p:txBody>
          <a:bodyPr>
            <a:normAutofit lnSpcReduction="10000"/>
          </a:bodyPr>
          <a:lstStyle/>
          <a:p>
            <a:r>
              <a:rPr lang="en-US" sz="2400" dirty="0"/>
              <a:t>In this course we will be looking at </a:t>
            </a:r>
            <a:r>
              <a:rPr lang="en-US" sz="2400" i="1" dirty="0"/>
              <a:t>linear</a:t>
            </a:r>
            <a:r>
              <a:rPr lang="en-US" sz="2400" dirty="0"/>
              <a:t> correlation.  </a:t>
            </a:r>
          </a:p>
          <a:p>
            <a:r>
              <a:rPr lang="en-US" sz="2400" dirty="0"/>
              <a:t>We measure the strength of the linear relationship between two quantitative random variables (each with at least an interval scale level of measurement).</a:t>
            </a:r>
          </a:p>
          <a:p>
            <a:r>
              <a:rPr lang="en-US" sz="2400" dirty="0"/>
              <a:t>Researchers often wish to determine whether two variables are related.  </a:t>
            </a:r>
          </a:p>
          <a:p>
            <a:pPr marL="457200" lvl="1"/>
            <a:r>
              <a:rPr lang="en-US" sz="2100" dirty="0"/>
              <a:t>For example, a researcher might be interested in knowing whether there is a relationship between how long people live (longevity) and the number of calories consumed per day.  </a:t>
            </a:r>
          </a:p>
          <a:p>
            <a:pPr marL="457200" lvl="1"/>
            <a:r>
              <a:rPr lang="en-US" sz="2100" dirty="0"/>
              <a:t>Or, between hours spent on the Internet and high school average; </a:t>
            </a:r>
          </a:p>
          <a:p>
            <a:pPr marL="457200" lvl="1"/>
            <a:r>
              <a:rPr lang="en-US" sz="2100" dirty="0"/>
              <a:t>or hours spent studying and grades on a statistics final.  </a:t>
            </a:r>
          </a:p>
          <a:p>
            <a:pPr marL="457200" lvl="1"/>
            <a:r>
              <a:rPr lang="en-US" sz="2100" dirty="0"/>
              <a:t>These are situations where correlation might be appropriate.  </a:t>
            </a:r>
          </a:p>
        </p:txBody>
      </p:sp>
      <p:sp>
        <p:nvSpPr>
          <p:cNvPr id="7" name="Footer Placeholder 6">
            <a:extLst>
              <a:ext uri="{FF2B5EF4-FFF2-40B4-BE49-F238E27FC236}">
                <a16:creationId xmlns:a16="http://schemas.microsoft.com/office/drawing/2014/main" id="{92AFF187-C574-42EA-9C9D-31DA9DEDF5DC}"/>
              </a:ext>
            </a:extLst>
          </p:cNvPr>
          <p:cNvSpPr>
            <a:spLocks noGrp="1"/>
          </p:cNvSpPr>
          <p:nvPr>
            <p:ph type="ftr" sz="quarter" idx="11"/>
          </p:nvPr>
        </p:nvSpPr>
        <p:spPr/>
        <p:txBody>
          <a:bodyPr/>
          <a:lstStyle/>
          <a:p>
            <a:r>
              <a:rPr lang="en-US" dirty="0"/>
              <a:t>Correlation</a:t>
            </a:r>
          </a:p>
        </p:txBody>
      </p:sp>
      <p:sp>
        <p:nvSpPr>
          <p:cNvPr id="8" name="Slide Number Placeholder 7">
            <a:extLst>
              <a:ext uri="{FF2B5EF4-FFF2-40B4-BE49-F238E27FC236}">
                <a16:creationId xmlns:a16="http://schemas.microsoft.com/office/drawing/2014/main" id="{76392FA7-65EE-437D-AC69-1E90DEDAF041}"/>
              </a:ext>
            </a:extLst>
          </p:cNvPr>
          <p:cNvSpPr>
            <a:spLocks noGrp="1"/>
          </p:cNvSpPr>
          <p:nvPr>
            <p:ph type="sldNum" sz="quarter" idx="12"/>
          </p:nvPr>
        </p:nvSpPr>
        <p:spPr/>
        <p:txBody>
          <a:bodyPr/>
          <a:lstStyle/>
          <a:p>
            <a:fld id="{3A9D9D2B-08DB-4587-987E-74715C17FE38}" type="slidenum">
              <a:rPr lang="en-US" smtClean="0"/>
              <a:t>2</a:t>
            </a:fld>
            <a:endParaRPr lang="en-US"/>
          </a:p>
        </p:txBody>
      </p:sp>
    </p:spTree>
    <p:extLst>
      <p:ext uri="{BB962C8B-B14F-4D97-AF65-F5344CB8AC3E}">
        <p14:creationId xmlns:p14="http://schemas.microsoft.com/office/powerpoint/2010/main" val="24605174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Linear Correlation</a:t>
            </a:r>
          </a:p>
        </p:txBody>
      </p:sp>
      <p:sp>
        <p:nvSpPr>
          <p:cNvPr id="2" name="Content Placeholder 1"/>
          <p:cNvSpPr>
            <a:spLocks noGrp="1"/>
          </p:cNvSpPr>
          <p:nvPr>
            <p:ph idx="1"/>
          </p:nvPr>
        </p:nvSpPr>
        <p:spPr/>
        <p:txBody>
          <a:bodyPr>
            <a:noAutofit/>
          </a:bodyPr>
          <a:lstStyle/>
          <a:p>
            <a:r>
              <a:rPr lang="en-US" sz="2400" dirty="0"/>
              <a:t>We will use a simple formula to compute r, the correlation coefficient, from sample data.  This correlation coefficient, r, ranges from -1 to +1.  </a:t>
            </a:r>
          </a:p>
          <a:p>
            <a:r>
              <a:rPr lang="en-US" sz="2400" dirty="0"/>
              <a:t>An r of +1 indicates a perfect positive linear relationship.</a:t>
            </a:r>
          </a:p>
          <a:p>
            <a:r>
              <a:rPr lang="en-US" sz="2400" dirty="0"/>
              <a:t>An r of -1 indicates a perfect negative linear relationship.</a:t>
            </a:r>
          </a:p>
          <a:p>
            <a:r>
              <a:rPr lang="en-US" sz="2400" dirty="0"/>
              <a:t>An r of 0 indicates absolutely no linear relationship.</a:t>
            </a:r>
          </a:p>
          <a:p>
            <a:r>
              <a:rPr lang="en-US" sz="2400" dirty="0"/>
              <a:t>r, the sample correlation coefficient is an estimate of the population correlation coefficient, </a:t>
            </a:r>
            <a:r>
              <a:rPr lang="el-GR" sz="2400" dirty="0"/>
              <a:t>ρ</a:t>
            </a:r>
            <a:r>
              <a:rPr lang="en-US" sz="2400" dirty="0"/>
              <a:t> (rho).  We can compute </a:t>
            </a:r>
            <a:r>
              <a:rPr lang="el-GR" sz="2400" dirty="0"/>
              <a:t>ρ</a:t>
            </a:r>
            <a:r>
              <a:rPr lang="en-US" sz="2400" dirty="0"/>
              <a:t> only if we take a census of the entire population.</a:t>
            </a:r>
          </a:p>
        </p:txBody>
      </p:sp>
      <p:sp>
        <p:nvSpPr>
          <p:cNvPr id="7" name="Footer Placeholder 6">
            <a:extLst>
              <a:ext uri="{FF2B5EF4-FFF2-40B4-BE49-F238E27FC236}">
                <a16:creationId xmlns:a16="http://schemas.microsoft.com/office/drawing/2014/main" id="{D3EF2AAC-F939-4711-BA0A-FEA7A8F0FDC0}"/>
              </a:ext>
            </a:extLst>
          </p:cNvPr>
          <p:cNvSpPr>
            <a:spLocks noGrp="1"/>
          </p:cNvSpPr>
          <p:nvPr>
            <p:ph type="ftr" sz="quarter" idx="11"/>
          </p:nvPr>
        </p:nvSpPr>
        <p:spPr/>
        <p:txBody>
          <a:bodyPr/>
          <a:lstStyle/>
          <a:p>
            <a:r>
              <a:rPr lang="en-US"/>
              <a:t>Correlation</a:t>
            </a:r>
            <a:endParaRPr lang="en-US" dirty="0"/>
          </a:p>
        </p:txBody>
      </p:sp>
      <p:sp>
        <p:nvSpPr>
          <p:cNvPr id="8" name="Slide Number Placeholder 7">
            <a:extLst>
              <a:ext uri="{FF2B5EF4-FFF2-40B4-BE49-F238E27FC236}">
                <a16:creationId xmlns:a16="http://schemas.microsoft.com/office/drawing/2014/main" id="{752F7071-04DB-49F8-9F17-677452144B41}"/>
              </a:ext>
            </a:extLst>
          </p:cNvPr>
          <p:cNvSpPr>
            <a:spLocks noGrp="1"/>
          </p:cNvSpPr>
          <p:nvPr>
            <p:ph type="sldNum" sz="quarter" idx="12"/>
          </p:nvPr>
        </p:nvSpPr>
        <p:spPr/>
        <p:txBody>
          <a:bodyPr/>
          <a:lstStyle/>
          <a:p>
            <a:fld id="{3A9D9D2B-08DB-4587-987E-74715C17FE38}" type="slidenum">
              <a:rPr lang="en-US" smtClean="0"/>
              <a:t>3</a:t>
            </a:fld>
            <a:endParaRPr lang="en-US"/>
          </a:p>
        </p:txBody>
      </p:sp>
    </p:spTree>
    <p:extLst>
      <p:ext uri="{BB962C8B-B14F-4D97-AF65-F5344CB8AC3E}">
        <p14:creationId xmlns:p14="http://schemas.microsoft.com/office/powerpoint/2010/main" val="23239159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3D47217B-1FDA-4D37-B053-15FCA9176C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532" t="3636" r="57708" b="61818"/>
          <a:stretch/>
        </p:blipFill>
        <p:spPr bwMode="auto">
          <a:xfrm>
            <a:off x="6019799" y="337610"/>
            <a:ext cx="1905000" cy="1447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pic>
        <p:nvPicPr>
          <p:cNvPr id="17410"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8229600" y="1014952"/>
            <a:ext cx="3301563" cy="269955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sz="3200" dirty="0"/>
              <a:t>A Positive Relationship</a:t>
            </a:r>
            <a:endParaRPr lang="en-US" dirty="0"/>
          </a:p>
        </p:txBody>
      </p:sp>
      <p:sp>
        <p:nvSpPr>
          <p:cNvPr id="2" name="Content Placeholder 1"/>
          <p:cNvSpPr>
            <a:spLocks noGrp="1"/>
          </p:cNvSpPr>
          <p:nvPr>
            <p:ph sz="half" idx="1"/>
          </p:nvPr>
        </p:nvSpPr>
        <p:spPr>
          <a:xfrm>
            <a:off x="1518352" y="1866665"/>
            <a:ext cx="6406447" cy="1790935"/>
          </a:xfrm>
        </p:spPr>
        <p:txBody>
          <a:bodyPr>
            <a:normAutofit/>
          </a:bodyPr>
          <a:lstStyle/>
          <a:p>
            <a:pPr indent="-274320">
              <a:buFont typeface="Wingdings" panose="05000000000000000000" pitchFamily="2" charset="2"/>
              <a:buChar char="§"/>
            </a:pPr>
            <a:r>
              <a:rPr lang="en-US" sz="2000" dirty="0"/>
              <a:t>A correlation of coefficient, r,  of +1 indicates a perfect positive linear relationship between the two variables. </a:t>
            </a:r>
          </a:p>
          <a:p>
            <a:pPr indent="-274320">
              <a:buFont typeface="Wingdings" panose="05000000000000000000" pitchFamily="2" charset="2"/>
              <a:buChar char="§"/>
            </a:pPr>
            <a:r>
              <a:rPr lang="en-US" sz="2000" dirty="0"/>
              <a:t>In fact, if we draw a scatter plot placing all the paired sample data on a graph, all the points would lie on a straight line.  </a:t>
            </a:r>
          </a:p>
        </p:txBody>
      </p:sp>
      <p:sp>
        <p:nvSpPr>
          <p:cNvPr id="7" name="Content Placeholder 6">
            <a:extLst>
              <a:ext uri="{FF2B5EF4-FFF2-40B4-BE49-F238E27FC236}">
                <a16:creationId xmlns:a16="http://schemas.microsoft.com/office/drawing/2014/main" id="{DA7DAEAB-73D0-4023-B822-B93D2896741D}"/>
              </a:ext>
            </a:extLst>
          </p:cNvPr>
          <p:cNvSpPr>
            <a:spLocks noGrp="1"/>
          </p:cNvSpPr>
          <p:nvPr>
            <p:ph sz="half" idx="2"/>
          </p:nvPr>
        </p:nvSpPr>
        <p:spPr>
          <a:xfrm>
            <a:off x="1522811" y="3707433"/>
            <a:ext cx="9603701" cy="2302269"/>
          </a:xfrm>
        </p:spPr>
        <p:txBody>
          <a:bodyPr>
            <a:noAutofit/>
          </a:bodyPr>
          <a:lstStyle/>
          <a:p>
            <a:pPr>
              <a:buFont typeface="Wingdings" panose="05000000000000000000" pitchFamily="2" charset="2"/>
              <a:buChar char="§"/>
            </a:pPr>
            <a:r>
              <a:rPr lang="en-US" sz="2000" dirty="0"/>
              <a:t>Of course, in real life, one almost never encounters perfect relationships between variables. For instance, it is certainly true that there is a very strong positive relationship between hours studied and grades. However, there are other variables that affect grades as well. Two students can each spend 20 hours studying for an exam and one will get a 100 on the exam and the other will get an 80. This indicates that there is also random variation and/or other variables that explain performance on a test (e.g., IQ, previous knowledge, test taking ability, etc.).</a:t>
            </a:r>
          </a:p>
        </p:txBody>
      </p:sp>
      <p:sp>
        <p:nvSpPr>
          <p:cNvPr id="8" name="Footer Placeholder 7">
            <a:extLst>
              <a:ext uri="{FF2B5EF4-FFF2-40B4-BE49-F238E27FC236}">
                <a16:creationId xmlns:a16="http://schemas.microsoft.com/office/drawing/2014/main" id="{7D0719C9-78A9-4283-B339-98273A0A835F}"/>
              </a:ext>
            </a:extLst>
          </p:cNvPr>
          <p:cNvSpPr>
            <a:spLocks noGrp="1"/>
          </p:cNvSpPr>
          <p:nvPr>
            <p:ph type="ftr" sz="quarter" idx="11"/>
          </p:nvPr>
        </p:nvSpPr>
        <p:spPr/>
        <p:txBody>
          <a:bodyPr/>
          <a:lstStyle/>
          <a:p>
            <a:r>
              <a:rPr lang="en-US"/>
              <a:t>Correlation</a:t>
            </a:r>
            <a:endParaRPr lang="en-US" dirty="0"/>
          </a:p>
        </p:txBody>
      </p:sp>
      <p:sp>
        <p:nvSpPr>
          <p:cNvPr id="9" name="Slide Number Placeholder 8">
            <a:extLst>
              <a:ext uri="{FF2B5EF4-FFF2-40B4-BE49-F238E27FC236}">
                <a16:creationId xmlns:a16="http://schemas.microsoft.com/office/drawing/2014/main" id="{E6D55AFB-CC53-4536-90D3-1A2F64458425}"/>
              </a:ext>
            </a:extLst>
          </p:cNvPr>
          <p:cNvSpPr>
            <a:spLocks noGrp="1"/>
          </p:cNvSpPr>
          <p:nvPr>
            <p:ph type="sldNum" sz="quarter" idx="12"/>
          </p:nvPr>
        </p:nvSpPr>
        <p:spPr/>
        <p:txBody>
          <a:bodyPr/>
          <a:lstStyle/>
          <a:p>
            <a:fld id="{3A9D9D2B-08DB-4587-987E-74715C17FE38}" type="slidenum">
              <a:rPr lang="en-US" smtClean="0"/>
              <a:pPr/>
              <a:t>4</a:t>
            </a:fld>
            <a:endParaRPr lang="en-US" dirty="0"/>
          </a:p>
        </p:txBody>
      </p:sp>
    </p:spTree>
    <p:extLst>
      <p:ext uri="{BB962C8B-B14F-4D97-AF65-F5344CB8AC3E}">
        <p14:creationId xmlns:p14="http://schemas.microsoft.com/office/powerpoint/2010/main" val="16157763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401BD612-95E4-4EC5-81AA-721B669E20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692" t="1846" r="4506" b="59973"/>
          <a:stretch/>
        </p:blipFill>
        <p:spPr bwMode="auto">
          <a:xfrm>
            <a:off x="5638800" y="318126"/>
            <a:ext cx="2057400" cy="148984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pic>
        <p:nvPicPr>
          <p:cNvPr id="18434"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7543800" y="2009094"/>
            <a:ext cx="3352800" cy="283981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normAutofit/>
          </a:bodyPr>
          <a:lstStyle/>
          <a:p>
            <a:r>
              <a:rPr lang="en-US" sz="3200" dirty="0"/>
              <a:t>A Negative Relationship</a:t>
            </a:r>
          </a:p>
        </p:txBody>
      </p:sp>
      <p:sp>
        <p:nvSpPr>
          <p:cNvPr id="2" name="Content Placeholder 1"/>
          <p:cNvSpPr>
            <a:spLocks noGrp="1"/>
          </p:cNvSpPr>
          <p:nvPr>
            <p:ph sz="half" idx="1"/>
          </p:nvPr>
        </p:nvSpPr>
        <p:spPr>
          <a:xfrm>
            <a:off x="1522818" y="1828800"/>
            <a:ext cx="5563782" cy="4191000"/>
          </a:xfrm>
        </p:spPr>
        <p:txBody>
          <a:bodyPr>
            <a:normAutofit/>
          </a:bodyPr>
          <a:lstStyle/>
          <a:p>
            <a:pPr>
              <a:lnSpc>
                <a:spcPct val="100000"/>
              </a:lnSpc>
              <a:spcBef>
                <a:spcPts val="1200"/>
              </a:spcBef>
            </a:pPr>
            <a:r>
              <a:rPr lang="en-US" sz="2400" dirty="0"/>
              <a:t>A correlation of -1 indicates a perfect negative linear relationship (i.e., an inverse relationship). </a:t>
            </a:r>
          </a:p>
          <a:p>
            <a:pPr>
              <a:lnSpc>
                <a:spcPct val="100000"/>
              </a:lnSpc>
              <a:spcBef>
                <a:spcPts val="1200"/>
              </a:spcBef>
            </a:pPr>
            <a:r>
              <a:rPr lang="en-US" sz="2400" dirty="0"/>
              <a:t>In fact, in a scatter plot, all the points would lie on a line with a downward slope.</a:t>
            </a:r>
          </a:p>
          <a:p>
            <a:pPr>
              <a:lnSpc>
                <a:spcPct val="100000"/>
              </a:lnSpc>
              <a:spcBef>
                <a:spcPts val="1200"/>
              </a:spcBef>
            </a:pPr>
            <a:r>
              <a:rPr lang="en-US" sz="2400" dirty="0"/>
              <a:t>Of course, as before, there are no perfect relationships in the real world.  The scatter plot pictured here shows a strong negative linear relationship. </a:t>
            </a:r>
          </a:p>
        </p:txBody>
      </p:sp>
      <p:sp>
        <p:nvSpPr>
          <p:cNvPr id="7" name="Footer Placeholder 6">
            <a:extLst>
              <a:ext uri="{FF2B5EF4-FFF2-40B4-BE49-F238E27FC236}">
                <a16:creationId xmlns:a16="http://schemas.microsoft.com/office/drawing/2014/main" id="{A37E6735-DAC4-4BF5-9FE9-577A25F88DDF}"/>
              </a:ext>
            </a:extLst>
          </p:cNvPr>
          <p:cNvSpPr>
            <a:spLocks noGrp="1"/>
          </p:cNvSpPr>
          <p:nvPr>
            <p:ph type="ftr" sz="quarter" idx="11"/>
          </p:nvPr>
        </p:nvSpPr>
        <p:spPr/>
        <p:txBody>
          <a:bodyPr/>
          <a:lstStyle/>
          <a:p>
            <a:r>
              <a:rPr lang="en-US"/>
              <a:t>Correlation</a:t>
            </a:r>
            <a:endParaRPr lang="en-US" dirty="0"/>
          </a:p>
        </p:txBody>
      </p:sp>
      <p:sp>
        <p:nvSpPr>
          <p:cNvPr id="8" name="Slide Number Placeholder 7">
            <a:extLst>
              <a:ext uri="{FF2B5EF4-FFF2-40B4-BE49-F238E27FC236}">
                <a16:creationId xmlns:a16="http://schemas.microsoft.com/office/drawing/2014/main" id="{9A9452D2-C878-4B7A-BD6C-FED3DBF8C386}"/>
              </a:ext>
            </a:extLst>
          </p:cNvPr>
          <p:cNvSpPr>
            <a:spLocks noGrp="1"/>
          </p:cNvSpPr>
          <p:nvPr>
            <p:ph type="sldNum" sz="quarter" idx="12"/>
          </p:nvPr>
        </p:nvSpPr>
        <p:spPr/>
        <p:txBody>
          <a:bodyPr/>
          <a:lstStyle/>
          <a:p>
            <a:fld id="{3A9D9D2B-08DB-4587-987E-74715C17FE38}" type="slidenum">
              <a:rPr lang="en-US" smtClean="0"/>
              <a:pPr/>
              <a:t>5</a:t>
            </a:fld>
            <a:endParaRPr lang="en-US" dirty="0"/>
          </a:p>
        </p:txBody>
      </p:sp>
    </p:spTree>
    <p:extLst>
      <p:ext uri="{BB962C8B-B14F-4D97-AF65-F5344CB8AC3E}">
        <p14:creationId xmlns:p14="http://schemas.microsoft.com/office/powerpoint/2010/main" val="35009631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 Linear Correlation (r = 0)</a:t>
            </a:r>
          </a:p>
        </p:txBody>
      </p:sp>
      <p:sp>
        <p:nvSpPr>
          <p:cNvPr id="2" name="Content Placeholder 1"/>
          <p:cNvSpPr>
            <a:spLocks noGrp="1"/>
          </p:cNvSpPr>
          <p:nvPr>
            <p:ph idx="1"/>
          </p:nvPr>
        </p:nvSpPr>
        <p:spPr/>
        <p:txBody>
          <a:bodyPr>
            <a:normAutofit/>
          </a:bodyPr>
          <a:lstStyle/>
          <a:p>
            <a:r>
              <a:rPr lang="en-US" sz="1900" dirty="0"/>
              <a:t>A correlation of 0 indicates absolutely no relationship between X and Y. In real life, correlations of 0 are very rare. You might, rather, get a correlation of .10 and it will not be significant, i.e., it is not statistically different from 0. (There are ways to test correlations for significance.)</a:t>
            </a:r>
          </a:p>
          <a:p>
            <a:endParaRPr lang="en-US" sz="1900" dirty="0"/>
          </a:p>
          <a:p>
            <a:endParaRPr lang="en-US" sz="1900" dirty="0"/>
          </a:p>
        </p:txBody>
      </p:sp>
      <p:sp>
        <p:nvSpPr>
          <p:cNvPr id="10" name="Text Placeholder 2"/>
          <p:cNvSpPr txBox="1">
            <a:spLocks/>
          </p:cNvSpPr>
          <p:nvPr/>
        </p:nvSpPr>
        <p:spPr>
          <a:xfrm rot="21210460">
            <a:off x="3354722" y="5547133"/>
            <a:ext cx="2990985" cy="381000"/>
          </a:xfrm>
          <a:prstGeom prst="rect">
            <a:avLst/>
          </a:prstGeom>
        </p:spPr>
        <p:style>
          <a:lnRef idx="3">
            <a:schemeClr val="lt1"/>
          </a:lnRef>
          <a:fillRef idx="1">
            <a:schemeClr val="accent5"/>
          </a:fillRef>
          <a:effectRef idx="1">
            <a:schemeClr val="accent5"/>
          </a:effectRef>
          <a:fontRef idx="minor">
            <a:schemeClr val="lt1"/>
          </a:fontRef>
        </p:style>
        <p:txBody>
          <a:bodyPr vert="horz">
            <a:normAutofit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ctr">
              <a:buNone/>
            </a:pPr>
            <a:r>
              <a:rPr lang="en-US" sz="2000" dirty="0">
                <a:solidFill>
                  <a:schemeClr val="bg1"/>
                </a:solidFill>
              </a:rPr>
              <a:t>no relationship at all</a:t>
            </a:r>
          </a:p>
        </p:txBody>
      </p:sp>
      <p:sp>
        <p:nvSpPr>
          <p:cNvPr id="11" name="Text Placeholder 3"/>
          <p:cNvSpPr txBox="1">
            <a:spLocks/>
          </p:cNvSpPr>
          <p:nvPr/>
        </p:nvSpPr>
        <p:spPr>
          <a:xfrm rot="21195390">
            <a:off x="7276114" y="5180621"/>
            <a:ext cx="2822573" cy="459158"/>
          </a:xfrm>
          <a:prstGeom prst="rect">
            <a:avLst/>
          </a:prstGeom>
        </p:spPr>
        <p:style>
          <a:lnRef idx="3">
            <a:schemeClr val="lt1"/>
          </a:lnRef>
          <a:fillRef idx="1">
            <a:schemeClr val="accent2"/>
          </a:fillRef>
          <a:effectRef idx="1">
            <a:schemeClr val="accent2"/>
          </a:effectRef>
          <a:fontRef idx="minor">
            <a:schemeClr val="lt1"/>
          </a:fontRef>
        </p:style>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sz="2000" dirty="0">
                <a:solidFill>
                  <a:schemeClr val="bg1"/>
                </a:solidFill>
              </a:rPr>
              <a:t>no </a:t>
            </a:r>
            <a:r>
              <a:rPr lang="en-US" sz="2000" i="1" dirty="0">
                <a:solidFill>
                  <a:schemeClr val="bg1"/>
                </a:solidFill>
              </a:rPr>
              <a:t>linear</a:t>
            </a:r>
            <a:r>
              <a:rPr lang="en-US" sz="2000" dirty="0">
                <a:solidFill>
                  <a:schemeClr val="bg1"/>
                </a:solidFill>
              </a:rPr>
              <a:t> relationship</a:t>
            </a:r>
          </a:p>
        </p:txBody>
      </p:sp>
      <p:pic>
        <p:nvPicPr>
          <p:cNvPr id="12"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324"/>
          <a:stretch/>
        </p:blipFill>
        <p:spPr bwMode="auto">
          <a:xfrm>
            <a:off x="3298784" y="2971800"/>
            <a:ext cx="2984067" cy="24384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3"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7190060" y="3252920"/>
            <a:ext cx="2636668" cy="180960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Footer Placeholder 6">
            <a:extLst>
              <a:ext uri="{FF2B5EF4-FFF2-40B4-BE49-F238E27FC236}">
                <a16:creationId xmlns:a16="http://schemas.microsoft.com/office/drawing/2014/main" id="{5A7D4EF7-6FAB-409C-B5A4-C67A332B34FE}"/>
              </a:ext>
            </a:extLst>
          </p:cNvPr>
          <p:cNvSpPr>
            <a:spLocks noGrp="1"/>
          </p:cNvSpPr>
          <p:nvPr>
            <p:ph type="ftr" sz="quarter" idx="11"/>
          </p:nvPr>
        </p:nvSpPr>
        <p:spPr/>
        <p:txBody>
          <a:bodyPr/>
          <a:lstStyle/>
          <a:p>
            <a:r>
              <a:rPr lang="en-US"/>
              <a:t>Correlation</a:t>
            </a:r>
            <a:endParaRPr lang="en-US" dirty="0"/>
          </a:p>
        </p:txBody>
      </p:sp>
      <p:sp>
        <p:nvSpPr>
          <p:cNvPr id="8" name="Slide Number Placeholder 7">
            <a:extLst>
              <a:ext uri="{FF2B5EF4-FFF2-40B4-BE49-F238E27FC236}">
                <a16:creationId xmlns:a16="http://schemas.microsoft.com/office/drawing/2014/main" id="{75E3003E-AE51-4A9B-8F6E-121C6A7B18BE}"/>
              </a:ext>
            </a:extLst>
          </p:cNvPr>
          <p:cNvSpPr>
            <a:spLocks noGrp="1"/>
          </p:cNvSpPr>
          <p:nvPr>
            <p:ph type="sldNum" sz="quarter" idx="12"/>
          </p:nvPr>
        </p:nvSpPr>
        <p:spPr/>
        <p:txBody>
          <a:bodyPr/>
          <a:lstStyle/>
          <a:p>
            <a:fld id="{3A9D9D2B-08DB-4587-987E-74715C17FE38}" type="slidenum">
              <a:rPr lang="en-US" smtClean="0"/>
              <a:t>6</a:t>
            </a:fld>
            <a:endParaRPr lang="en-US"/>
          </a:p>
        </p:txBody>
      </p:sp>
    </p:spTree>
    <p:extLst>
      <p:ext uri="{BB962C8B-B14F-4D97-AF65-F5344CB8AC3E}">
        <p14:creationId xmlns:p14="http://schemas.microsoft.com/office/powerpoint/2010/main" val="1649649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8E84A06-CDAD-4059-8972-F05861134B9E}"/>
              </a:ext>
            </a:extLst>
          </p:cNvPr>
          <p:cNvSpPr>
            <a:spLocks noGrp="1"/>
          </p:cNvSpPr>
          <p:nvPr>
            <p:ph sz="half" idx="2"/>
          </p:nvPr>
        </p:nvSpPr>
        <p:spPr>
          <a:xfrm>
            <a:off x="5094532" y="1447818"/>
            <a:ext cx="6478311" cy="4648188"/>
          </a:xfrm>
          <a:custGeom>
            <a:avLst/>
            <a:gdLst>
              <a:gd name="connsiteX0" fmla="*/ 0 w 6478311"/>
              <a:gd name="connsiteY0" fmla="*/ 0 h 4648188"/>
              <a:gd name="connsiteX1" fmla="*/ 653720 w 6478311"/>
              <a:gd name="connsiteY1" fmla="*/ 0 h 4648188"/>
              <a:gd name="connsiteX2" fmla="*/ 1307441 w 6478311"/>
              <a:gd name="connsiteY2" fmla="*/ 0 h 4648188"/>
              <a:gd name="connsiteX3" fmla="*/ 1702029 w 6478311"/>
              <a:gd name="connsiteY3" fmla="*/ 0 h 4648188"/>
              <a:gd name="connsiteX4" fmla="*/ 2226183 w 6478311"/>
              <a:gd name="connsiteY4" fmla="*/ 0 h 4648188"/>
              <a:gd name="connsiteX5" fmla="*/ 2685554 w 6478311"/>
              <a:gd name="connsiteY5" fmla="*/ 0 h 4648188"/>
              <a:gd name="connsiteX6" fmla="*/ 3404058 w 6478311"/>
              <a:gd name="connsiteY6" fmla="*/ 0 h 4648188"/>
              <a:gd name="connsiteX7" fmla="*/ 3992995 w 6478311"/>
              <a:gd name="connsiteY7" fmla="*/ 0 h 4648188"/>
              <a:gd name="connsiteX8" fmla="*/ 4711499 w 6478311"/>
              <a:gd name="connsiteY8" fmla="*/ 0 h 4648188"/>
              <a:gd name="connsiteX9" fmla="*/ 5235653 w 6478311"/>
              <a:gd name="connsiteY9" fmla="*/ 0 h 4648188"/>
              <a:gd name="connsiteX10" fmla="*/ 5630241 w 6478311"/>
              <a:gd name="connsiteY10" fmla="*/ 0 h 4648188"/>
              <a:gd name="connsiteX11" fmla="*/ 6478311 w 6478311"/>
              <a:gd name="connsiteY11" fmla="*/ 0 h 4648188"/>
              <a:gd name="connsiteX12" fmla="*/ 6478311 w 6478311"/>
              <a:gd name="connsiteY12" fmla="*/ 673987 h 4648188"/>
              <a:gd name="connsiteX13" fmla="*/ 6478311 w 6478311"/>
              <a:gd name="connsiteY13" fmla="*/ 1208529 h 4648188"/>
              <a:gd name="connsiteX14" fmla="*/ 6478311 w 6478311"/>
              <a:gd name="connsiteY14" fmla="*/ 1836034 h 4648188"/>
              <a:gd name="connsiteX15" fmla="*/ 6478311 w 6478311"/>
              <a:gd name="connsiteY15" fmla="*/ 2277612 h 4648188"/>
              <a:gd name="connsiteX16" fmla="*/ 6478311 w 6478311"/>
              <a:gd name="connsiteY16" fmla="*/ 2858636 h 4648188"/>
              <a:gd name="connsiteX17" fmla="*/ 6478311 w 6478311"/>
              <a:gd name="connsiteY17" fmla="*/ 3346695 h 4648188"/>
              <a:gd name="connsiteX18" fmla="*/ 6478311 w 6478311"/>
              <a:gd name="connsiteY18" fmla="*/ 3881237 h 4648188"/>
              <a:gd name="connsiteX19" fmla="*/ 6478311 w 6478311"/>
              <a:gd name="connsiteY19" fmla="*/ 4648188 h 4648188"/>
              <a:gd name="connsiteX20" fmla="*/ 5824591 w 6478311"/>
              <a:gd name="connsiteY20" fmla="*/ 4648188 h 4648188"/>
              <a:gd name="connsiteX21" fmla="*/ 5170870 w 6478311"/>
              <a:gd name="connsiteY21" fmla="*/ 4648188 h 4648188"/>
              <a:gd name="connsiteX22" fmla="*/ 4646716 w 6478311"/>
              <a:gd name="connsiteY22" fmla="*/ 4648188 h 4648188"/>
              <a:gd name="connsiteX23" fmla="*/ 4252128 w 6478311"/>
              <a:gd name="connsiteY23" fmla="*/ 4648188 h 4648188"/>
              <a:gd name="connsiteX24" fmla="*/ 3792757 w 6478311"/>
              <a:gd name="connsiteY24" fmla="*/ 4648188 h 4648188"/>
              <a:gd name="connsiteX25" fmla="*/ 3268602 w 6478311"/>
              <a:gd name="connsiteY25" fmla="*/ 4648188 h 4648188"/>
              <a:gd name="connsiteX26" fmla="*/ 2874014 w 6478311"/>
              <a:gd name="connsiteY26" fmla="*/ 4648188 h 4648188"/>
              <a:gd name="connsiteX27" fmla="*/ 2220294 w 6478311"/>
              <a:gd name="connsiteY27" fmla="*/ 4648188 h 4648188"/>
              <a:gd name="connsiteX28" fmla="*/ 1501790 w 6478311"/>
              <a:gd name="connsiteY28" fmla="*/ 4648188 h 4648188"/>
              <a:gd name="connsiteX29" fmla="*/ 1107202 w 6478311"/>
              <a:gd name="connsiteY29" fmla="*/ 4648188 h 4648188"/>
              <a:gd name="connsiteX30" fmla="*/ 647831 w 6478311"/>
              <a:gd name="connsiteY30" fmla="*/ 4648188 h 4648188"/>
              <a:gd name="connsiteX31" fmla="*/ 0 w 6478311"/>
              <a:gd name="connsiteY31" fmla="*/ 4648188 h 4648188"/>
              <a:gd name="connsiteX32" fmla="*/ 0 w 6478311"/>
              <a:gd name="connsiteY32" fmla="*/ 4160128 h 4648188"/>
              <a:gd name="connsiteX33" fmla="*/ 0 w 6478311"/>
              <a:gd name="connsiteY33" fmla="*/ 3486141 h 4648188"/>
              <a:gd name="connsiteX34" fmla="*/ 0 w 6478311"/>
              <a:gd name="connsiteY34" fmla="*/ 3044563 h 4648188"/>
              <a:gd name="connsiteX35" fmla="*/ 0 w 6478311"/>
              <a:gd name="connsiteY35" fmla="*/ 2370576 h 4648188"/>
              <a:gd name="connsiteX36" fmla="*/ 0 w 6478311"/>
              <a:gd name="connsiteY36" fmla="*/ 1928998 h 4648188"/>
              <a:gd name="connsiteX37" fmla="*/ 0 w 6478311"/>
              <a:gd name="connsiteY37" fmla="*/ 1347975 h 4648188"/>
              <a:gd name="connsiteX38" fmla="*/ 0 w 6478311"/>
              <a:gd name="connsiteY38" fmla="*/ 813433 h 4648188"/>
              <a:gd name="connsiteX39" fmla="*/ 0 w 6478311"/>
              <a:gd name="connsiteY39" fmla="*/ 0 h 4648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78311" h="4648188" fill="none" extrusionOk="0">
                <a:moveTo>
                  <a:pt x="0" y="0"/>
                </a:moveTo>
                <a:cubicBezTo>
                  <a:pt x="286924" y="-12571"/>
                  <a:pt x="397473" y="13467"/>
                  <a:pt x="653720" y="0"/>
                </a:cubicBezTo>
                <a:cubicBezTo>
                  <a:pt x="909967" y="-13467"/>
                  <a:pt x="1123357" y="78118"/>
                  <a:pt x="1307441" y="0"/>
                </a:cubicBezTo>
                <a:cubicBezTo>
                  <a:pt x="1491525" y="-78118"/>
                  <a:pt x="1521927" y="35412"/>
                  <a:pt x="1702029" y="0"/>
                </a:cubicBezTo>
                <a:cubicBezTo>
                  <a:pt x="1882131" y="-35412"/>
                  <a:pt x="2045708" y="12400"/>
                  <a:pt x="2226183" y="0"/>
                </a:cubicBezTo>
                <a:cubicBezTo>
                  <a:pt x="2406658" y="-12400"/>
                  <a:pt x="2591368" y="34194"/>
                  <a:pt x="2685554" y="0"/>
                </a:cubicBezTo>
                <a:cubicBezTo>
                  <a:pt x="2779740" y="-34194"/>
                  <a:pt x="3171355" y="51833"/>
                  <a:pt x="3404058" y="0"/>
                </a:cubicBezTo>
                <a:cubicBezTo>
                  <a:pt x="3636761" y="-51833"/>
                  <a:pt x="3850562" y="57839"/>
                  <a:pt x="3992995" y="0"/>
                </a:cubicBezTo>
                <a:cubicBezTo>
                  <a:pt x="4135428" y="-57839"/>
                  <a:pt x="4359208" y="6707"/>
                  <a:pt x="4711499" y="0"/>
                </a:cubicBezTo>
                <a:cubicBezTo>
                  <a:pt x="5063790" y="-6707"/>
                  <a:pt x="5002567" y="60521"/>
                  <a:pt x="5235653" y="0"/>
                </a:cubicBezTo>
                <a:cubicBezTo>
                  <a:pt x="5468739" y="-60521"/>
                  <a:pt x="5549694" y="6846"/>
                  <a:pt x="5630241" y="0"/>
                </a:cubicBezTo>
                <a:cubicBezTo>
                  <a:pt x="5710788" y="-6846"/>
                  <a:pt x="6308306" y="58717"/>
                  <a:pt x="6478311" y="0"/>
                </a:cubicBezTo>
                <a:cubicBezTo>
                  <a:pt x="6492218" y="198321"/>
                  <a:pt x="6434509" y="379425"/>
                  <a:pt x="6478311" y="673987"/>
                </a:cubicBezTo>
                <a:cubicBezTo>
                  <a:pt x="6522113" y="968549"/>
                  <a:pt x="6438468" y="976688"/>
                  <a:pt x="6478311" y="1208529"/>
                </a:cubicBezTo>
                <a:cubicBezTo>
                  <a:pt x="6518154" y="1440370"/>
                  <a:pt x="6456160" y="1645881"/>
                  <a:pt x="6478311" y="1836034"/>
                </a:cubicBezTo>
                <a:cubicBezTo>
                  <a:pt x="6500462" y="2026187"/>
                  <a:pt x="6457611" y="2161840"/>
                  <a:pt x="6478311" y="2277612"/>
                </a:cubicBezTo>
                <a:cubicBezTo>
                  <a:pt x="6499011" y="2393384"/>
                  <a:pt x="6421494" y="2742124"/>
                  <a:pt x="6478311" y="2858636"/>
                </a:cubicBezTo>
                <a:cubicBezTo>
                  <a:pt x="6535128" y="2975148"/>
                  <a:pt x="6454567" y="3203677"/>
                  <a:pt x="6478311" y="3346695"/>
                </a:cubicBezTo>
                <a:cubicBezTo>
                  <a:pt x="6502055" y="3489713"/>
                  <a:pt x="6429835" y="3651382"/>
                  <a:pt x="6478311" y="3881237"/>
                </a:cubicBezTo>
                <a:cubicBezTo>
                  <a:pt x="6526787" y="4111092"/>
                  <a:pt x="6466920" y="4434792"/>
                  <a:pt x="6478311" y="4648188"/>
                </a:cubicBezTo>
                <a:cubicBezTo>
                  <a:pt x="6242126" y="4722432"/>
                  <a:pt x="6032271" y="4601909"/>
                  <a:pt x="5824591" y="4648188"/>
                </a:cubicBezTo>
                <a:cubicBezTo>
                  <a:pt x="5616911" y="4694467"/>
                  <a:pt x="5477721" y="4572211"/>
                  <a:pt x="5170870" y="4648188"/>
                </a:cubicBezTo>
                <a:cubicBezTo>
                  <a:pt x="4864019" y="4724165"/>
                  <a:pt x="4850218" y="4627579"/>
                  <a:pt x="4646716" y="4648188"/>
                </a:cubicBezTo>
                <a:cubicBezTo>
                  <a:pt x="4443214" y="4668797"/>
                  <a:pt x="4374754" y="4643585"/>
                  <a:pt x="4252128" y="4648188"/>
                </a:cubicBezTo>
                <a:cubicBezTo>
                  <a:pt x="4129502" y="4652791"/>
                  <a:pt x="3927758" y="4609313"/>
                  <a:pt x="3792757" y="4648188"/>
                </a:cubicBezTo>
                <a:cubicBezTo>
                  <a:pt x="3657756" y="4687063"/>
                  <a:pt x="3457991" y="4615738"/>
                  <a:pt x="3268602" y="4648188"/>
                </a:cubicBezTo>
                <a:cubicBezTo>
                  <a:pt x="3079214" y="4680638"/>
                  <a:pt x="3005952" y="4642375"/>
                  <a:pt x="2874014" y="4648188"/>
                </a:cubicBezTo>
                <a:cubicBezTo>
                  <a:pt x="2742076" y="4654001"/>
                  <a:pt x="2492659" y="4576839"/>
                  <a:pt x="2220294" y="4648188"/>
                </a:cubicBezTo>
                <a:cubicBezTo>
                  <a:pt x="1947929" y="4719537"/>
                  <a:pt x="1763222" y="4587729"/>
                  <a:pt x="1501790" y="4648188"/>
                </a:cubicBezTo>
                <a:cubicBezTo>
                  <a:pt x="1240358" y="4708647"/>
                  <a:pt x="1290879" y="4616180"/>
                  <a:pt x="1107202" y="4648188"/>
                </a:cubicBezTo>
                <a:cubicBezTo>
                  <a:pt x="923525" y="4680196"/>
                  <a:pt x="815539" y="4627100"/>
                  <a:pt x="647831" y="4648188"/>
                </a:cubicBezTo>
                <a:cubicBezTo>
                  <a:pt x="480123" y="4669276"/>
                  <a:pt x="239147" y="4638057"/>
                  <a:pt x="0" y="4648188"/>
                </a:cubicBezTo>
                <a:cubicBezTo>
                  <a:pt x="-35508" y="4404647"/>
                  <a:pt x="1555" y="4289211"/>
                  <a:pt x="0" y="4160128"/>
                </a:cubicBezTo>
                <a:cubicBezTo>
                  <a:pt x="-1555" y="4031045"/>
                  <a:pt x="76873" y="3687930"/>
                  <a:pt x="0" y="3486141"/>
                </a:cubicBezTo>
                <a:cubicBezTo>
                  <a:pt x="-76873" y="3284352"/>
                  <a:pt x="24969" y="3242718"/>
                  <a:pt x="0" y="3044563"/>
                </a:cubicBezTo>
                <a:cubicBezTo>
                  <a:pt x="-24969" y="2846408"/>
                  <a:pt x="8538" y="2523720"/>
                  <a:pt x="0" y="2370576"/>
                </a:cubicBezTo>
                <a:cubicBezTo>
                  <a:pt x="-8538" y="2217432"/>
                  <a:pt x="36656" y="2049278"/>
                  <a:pt x="0" y="1928998"/>
                </a:cubicBezTo>
                <a:cubicBezTo>
                  <a:pt x="-36656" y="1808718"/>
                  <a:pt x="2546" y="1528149"/>
                  <a:pt x="0" y="1347975"/>
                </a:cubicBezTo>
                <a:cubicBezTo>
                  <a:pt x="-2546" y="1167801"/>
                  <a:pt x="4837" y="940815"/>
                  <a:pt x="0" y="813433"/>
                </a:cubicBezTo>
                <a:cubicBezTo>
                  <a:pt x="-4837" y="686051"/>
                  <a:pt x="66118" y="385666"/>
                  <a:pt x="0" y="0"/>
                </a:cubicBezTo>
                <a:close/>
              </a:path>
              <a:path w="6478311" h="4648188" stroke="0" extrusionOk="0">
                <a:moveTo>
                  <a:pt x="0" y="0"/>
                </a:moveTo>
                <a:cubicBezTo>
                  <a:pt x="156946" y="-37572"/>
                  <a:pt x="200400" y="2213"/>
                  <a:pt x="394588" y="0"/>
                </a:cubicBezTo>
                <a:cubicBezTo>
                  <a:pt x="588776" y="-2213"/>
                  <a:pt x="746274" y="41211"/>
                  <a:pt x="853959" y="0"/>
                </a:cubicBezTo>
                <a:cubicBezTo>
                  <a:pt x="961644" y="-41211"/>
                  <a:pt x="1166419" y="30956"/>
                  <a:pt x="1378113" y="0"/>
                </a:cubicBezTo>
                <a:cubicBezTo>
                  <a:pt x="1589807" y="-30956"/>
                  <a:pt x="1666022" y="37382"/>
                  <a:pt x="1772701" y="0"/>
                </a:cubicBezTo>
                <a:cubicBezTo>
                  <a:pt x="1879380" y="-37382"/>
                  <a:pt x="2191620" y="13840"/>
                  <a:pt x="2361639" y="0"/>
                </a:cubicBezTo>
                <a:cubicBezTo>
                  <a:pt x="2531658" y="-13840"/>
                  <a:pt x="2716338" y="34069"/>
                  <a:pt x="2821010" y="0"/>
                </a:cubicBezTo>
                <a:cubicBezTo>
                  <a:pt x="2925682" y="-34069"/>
                  <a:pt x="3140175" y="14108"/>
                  <a:pt x="3280381" y="0"/>
                </a:cubicBezTo>
                <a:cubicBezTo>
                  <a:pt x="3420587" y="-14108"/>
                  <a:pt x="3635766" y="50564"/>
                  <a:pt x="3934102" y="0"/>
                </a:cubicBezTo>
                <a:cubicBezTo>
                  <a:pt x="4232438" y="-50564"/>
                  <a:pt x="4178701" y="54749"/>
                  <a:pt x="4393473" y="0"/>
                </a:cubicBezTo>
                <a:cubicBezTo>
                  <a:pt x="4608245" y="-54749"/>
                  <a:pt x="4792747" y="49859"/>
                  <a:pt x="4982410" y="0"/>
                </a:cubicBezTo>
                <a:cubicBezTo>
                  <a:pt x="5172073" y="-49859"/>
                  <a:pt x="5376447" y="37468"/>
                  <a:pt x="5571347" y="0"/>
                </a:cubicBezTo>
                <a:cubicBezTo>
                  <a:pt x="5766247" y="-37468"/>
                  <a:pt x="6220366" y="67061"/>
                  <a:pt x="6478311" y="0"/>
                </a:cubicBezTo>
                <a:cubicBezTo>
                  <a:pt x="6486211" y="183766"/>
                  <a:pt x="6430277" y="422027"/>
                  <a:pt x="6478311" y="673987"/>
                </a:cubicBezTo>
                <a:cubicBezTo>
                  <a:pt x="6526345" y="925947"/>
                  <a:pt x="6429736" y="1182916"/>
                  <a:pt x="6478311" y="1347975"/>
                </a:cubicBezTo>
                <a:cubicBezTo>
                  <a:pt x="6526886" y="1513034"/>
                  <a:pt x="6476377" y="1664867"/>
                  <a:pt x="6478311" y="1882516"/>
                </a:cubicBezTo>
                <a:cubicBezTo>
                  <a:pt x="6480245" y="2100165"/>
                  <a:pt x="6474286" y="2239680"/>
                  <a:pt x="6478311" y="2417058"/>
                </a:cubicBezTo>
                <a:cubicBezTo>
                  <a:pt x="6482336" y="2594436"/>
                  <a:pt x="6457298" y="2813824"/>
                  <a:pt x="6478311" y="2951599"/>
                </a:cubicBezTo>
                <a:cubicBezTo>
                  <a:pt x="6499324" y="3089374"/>
                  <a:pt x="6419285" y="3276373"/>
                  <a:pt x="6478311" y="3486141"/>
                </a:cubicBezTo>
                <a:cubicBezTo>
                  <a:pt x="6537337" y="3695909"/>
                  <a:pt x="6404582" y="4248519"/>
                  <a:pt x="6478311" y="4648188"/>
                </a:cubicBezTo>
                <a:cubicBezTo>
                  <a:pt x="6300737" y="4652591"/>
                  <a:pt x="6127154" y="4632226"/>
                  <a:pt x="6018940" y="4648188"/>
                </a:cubicBezTo>
                <a:cubicBezTo>
                  <a:pt x="5910726" y="4664150"/>
                  <a:pt x="5579940" y="4581840"/>
                  <a:pt x="5365219" y="4648188"/>
                </a:cubicBezTo>
                <a:cubicBezTo>
                  <a:pt x="5150498" y="4714536"/>
                  <a:pt x="5052602" y="4636026"/>
                  <a:pt x="4776282" y="4648188"/>
                </a:cubicBezTo>
                <a:cubicBezTo>
                  <a:pt x="4499962" y="4660350"/>
                  <a:pt x="4523459" y="4612774"/>
                  <a:pt x="4316911" y="4648188"/>
                </a:cubicBezTo>
                <a:cubicBezTo>
                  <a:pt x="4110363" y="4683602"/>
                  <a:pt x="3812641" y="4579032"/>
                  <a:pt x="3663190" y="4648188"/>
                </a:cubicBezTo>
                <a:cubicBezTo>
                  <a:pt x="3513739" y="4717344"/>
                  <a:pt x="3193763" y="4646365"/>
                  <a:pt x="3009470" y="4648188"/>
                </a:cubicBezTo>
                <a:cubicBezTo>
                  <a:pt x="2825177" y="4650011"/>
                  <a:pt x="2580357" y="4566626"/>
                  <a:pt x="2290966" y="4648188"/>
                </a:cubicBezTo>
                <a:cubicBezTo>
                  <a:pt x="2001575" y="4729750"/>
                  <a:pt x="1832082" y="4632060"/>
                  <a:pt x="1572463" y="4648188"/>
                </a:cubicBezTo>
                <a:cubicBezTo>
                  <a:pt x="1312844" y="4664316"/>
                  <a:pt x="1310704" y="4631303"/>
                  <a:pt x="1177875" y="4648188"/>
                </a:cubicBezTo>
                <a:cubicBezTo>
                  <a:pt x="1045046" y="4665073"/>
                  <a:pt x="756412" y="4587458"/>
                  <a:pt x="588937" y="4648188"/>
                </a:cubicBezTo>
                <a:cubicBezTo>
                  <a:pt x="421462" y="4708918"/>
                  <a:pt x="158750" y="4593332"/>
                  <a:pt x="0" y="4648188"/>
                </a:cubicBezTo>
                <a:cubicBezTo>
                  <a:pt x="-27372" y="4454182"/>
                  <a:pt x="52413" y="4322095"/>
                  <a:pt x="0" y="4113646"/>
                </a:cubicBezTo>
                <a:cubicBezTo>
                  <a:pt x="-52413" y="3905197"/>
                  <a:pt x="4351" y="3676424"/>
                  <a:pt x="0" y="3486141"/>
                </a:cubicBezTo>
                <a:cubicBezTo>
                  <a:pt x="-4351" y="3295858"/>
                  <a:pt x="42883" y="3150974"/>
                  <a:pt x="0" y="2905118"/>
                </a:cubicBezTo>
                <a:cubicBezTo>
                  <a:pt x="-42883" y="2659262"/>
                  <a:pt x="926" y="2534685"/>
                  <a:pt x="0" y="2417058"/>
                </a:cubicBezTo>
                <a:cubicBezTo>
                  <a:pt x="-926" y="2299431"/>
                  <a:pt x="55948" y="1925776"/>
                  <a:pt x="0" y="1743071"/>
                </a:cubicBezTo>
                <a:cubicBezTo>
                  <a:pt x="-55948" y="1560366"/>
                  <a:pt x="40570" y="1448513"/>
                  <a:pt x="0" y="1301493"/>
                </a:cubicBezTo>
                <a:cubicBezTo>
                  <a:pt x="-40570" y="1154473"/>
                  <a:pt x="40371" y="1024517"/>
                  <a:pt x="0" y="813433"/>
                </a:cubicBezTo>
                <a:cubicBezTo>
                  <a:pt x="-40371" y="602349"/>
                  <a:pt x="78607" y="340115"/>
                  <a:pt x="0" y="0"/>
                </a:cubicBezTo>
                <a:close/>
              </a:path>
            </a:pathLst>
          </a:custGeom>
          <a:ln w="28575">
            <a:extLst>
              <a:ext uri="{C807C97D-BFC1-408E-A445-0C87EB9F89A2}">
                <ask:lineSketchStyleProps xmlns="" xmlns:ask="http://schemas.microsoft.com/office/drawing/2018/sketchyshapes" sd="3929964252">
                  <ask:type>
                    <ask:lineSketchScribble/>
                  </ask:type>
                </ask:lineSketchStyleProps>
              </a:ext>
            </a:extLst>
          </a:ln>
        </p:spPr>
        <p:style>
          <a:lnRef idx="2">
            <a:schemeClr val="accent5"/>
          </a:lnRef>
          <a:fillRef idx="1">
            <a:schemeClr val="lt1"/>
          </a:fillRef>
          <a:effectRef idx="0">
            <a:schemeClr val="accent5"/>
          </a:effectRef>
          <a:fontRef idx="minor">
            <a:schemeClr val="dk1"/>
          </a:fontRef>
        </p:style>
        <p:txBody>
          <a:bodyPr>
            <a:noAutofit/>
          </a:bodyPr>
          <a:lstStyle/>
          <a:p>
            <a:pPr lvl="1"/>
            <a:r>
              <a:rPr lang="en-US" sz="1800" dirty="0"/>
              <a:t>Poverty and crime are correlated. Which is the cause?</a:t>
            </a:r>
          </a:p>
          <a:p>
            <a:pPr lvl="1">
              <a:spcBef>
                <a:spcPts val="600"/>
              </a:spcBef>
            </a:pPr>
            <a:r>
              <a:rPr lang="en-US" sz="1800" dirty="0"/>
              <a:t>3 % of older singles suffer from chronic depression; does being single cause depression?  Perhaps, being depressed results in one being single.  People do not want to marry unhappy people.</a:t>
            </a:r>
          </a:p>
          <a:p>
            <a:pPr lvl="1">
              <a:spcBef>
                <a:spcPts val="600"/>
              </a:spcBef>
            </a:pPr>
            <a:r>
              <a:rPr lang="en-US" sz="1800" dirty="0"/>
              <a:t>Cities with more cops also have more murders. Does ‘more cops’ cause ‘more murders’? If so, get rid of the cops!</a:t>
            </a:r>
          </a:p>
          <a:p>
            <a:pPr lvl="1">
              <a:spcBef>
                <a:spcPts val="600"/>
              </a:spcBef>
            </a:pPr>
            <a:r>
              <a:rPr lang="en-US" sz="1800" dirty="0"/>
              <a:t>There is a strong inverse correlation between the amount of clothing people wear and the weather; people wear more clothing when the temperature is low and less clothing when it is high. Therefore, a good way to make the temperature go up during a winter cold spell is for everyone to wear very little clothing and go outside.</a:t>
            </a:r>
          </a:p>
          <a:p>
            <a:pPr lvl="1">
              <a:spcBef>
                <a:spcPts val="600"/>
              </a:spcBef>
            </a:pPr>
            <a:r>
              <a:rPr lang="en-US" sz="1800" dirty="0"/>
              <a:t>There is a strong correlation between the number of umbrellas people are carrying and the amount of rain. Thus, the way to make it rain is for all of us to go outside carrying umbrellas!</a:t>
            </a:r>
          </a:p>
        </p:txBody>
      </p:sp>
      <p:sp>
        <p:nvSpPr>
          <p:cNvPr id="3" name="Title 2"/>
          <p:cNvSpPr>
            <a:spLocks noGrp="1"/>
          </p:cNvSpPr>
          <p:nvPr>
            <p:ph type="title"/>
          </p:nvPr>
        </p:nvSpPr>
        <p:spPr>
          <a:xfrm>
            <a:off x="1522812" y="533400"/>
            <a:ext cx="9603701" cy="838212"/>
          </a:xfrm>
        </p:spPr>
        <p:txBody>
          <a:bodyPr>
            <a:normAutofit/>
          </a:bodyPr>
          <a:lstStyle/>
          <a:p>
            <a:r>
              <a:rPr lang="en-US" sz="3200" dirty="0"/>
              <a:t>Correlation and Causality</a:t>
            </a:r>
          </a:p>
        </p:txBody>
      </p:sp>
      <p:sp>
        <p:nvSpPr>
          <p:cNvPr id="2" name="Content Placeholder 1"/>
          <p:cNvSpPr>
            <a:spLocks noGrp="1"/>
          </p:cNvSpPr>
          <p:nvPr>
            <p:ph sz="half" idx="1"/>
          </p:nvPr>
        </p:nvSpPr>
        <p:spPr>
          <a:xfrm>
            <a:off x="1511951" y="1676412"/>
            <a:ext cx="3582581" cy="4267188"/>
          </a:xfrm>
        </p:spPr>
        <p:txBody>
          <a:bodyPr>
            <a:normAutofit/>
          </a:bodyPr>
          <a:lstStyle/>
          <a:p>
            <a:pPr indent="-274320">
              <a:lnSpc>
                <a:spcPct val="120000"/>
              </a:lnSpc>
            </a:pPr>
            <a:r>
              <a:rPr lang="en-US" dirty="0"/>
              <a:t>Correlation does NOT imply causality.  </a:t>
            </a:r>
          </a:p>
          <a:p>
            <a:pPr indent="-274320"/>
            <a:r>
              <a:rPr lang="en-US" dirty="0"/>
              <a:t>Here are four possible explanations for a significant correlation: </a:t>
            </a:r>
          </a:p>
          <a:p>
            <a:pPr lvl="2">
              <a:spcBef>
                <a:spcPts val="1200"/>
              </a:spcBef>
              <a:buFont typeface="Wingdings" panose="05000000000000000000" pitchFamily="2" charset="2"/>
              <a:buChar char="ü"/>
            </a:pPr>
            <a:r>
              <a:rPr lang="en-US" sz="2000" dirty="0"/>
              <a:t>X</a:t>
            </a:r>
            <a:r>
              <a:rPr lang="en-US" sz="1400" dirty="0"/>
              <a:t> </a:t>
            </a:r>
            <a:r>
              <a:rPr lang="en-US" sz="2000" dirty="0"/>
              <a:t>causes Y</a:t>
            </a:r>
          </a:p>
          <a:p>
            <a:pPr lvl="2">
              <a:lnSpc>
                <a:spcPct val="120000"/>
              </a:lnSpc>
              <a:spcBef>
                <a:spcPts val="600"/>
              </a:spcBef>
              <a:buFont typeface="Wingdings" panose="05000000000000000000" pitchFamily="2" charset="2"/>
              <a:buChar char="ü"/>
            </a:pPr>
            <a:r>
              <a:rPr lang="en-US" sz="2000" dirty="0"/>
              <a:t>Y causes X</a:t>
            </a:r>
          </a:p>
          <a:p>
            <a:pPr lvl="2">
              <a:lnSpc>
                <a:spcPct val="120000"/>
              </a:lnSpc>
              <a:spcBef>
                <a:spcPts val="600"/>
              </a:spcBef>
              <a:buFont typeface="Wingdings" panose="05000000000000000000" pitchFamily="2" charset="2"/>
              <a:buChar char="ü"/>
            </a:pPr>
            <a:r>
              <a:rPr lang="en-US" sz="2000" dirty="0"/>
              <a:t>Z causes both X and Y </a:t>
            </a:r>
          </a:p>
          <a:p>
            <a:pPr lvl="2">
              <a:lnSpc>
                <a:spcPct val="120000"/>
              </a:lnSpc>
              <a:spcBef>
                <a:spcPts val="600"/>
              </a:spcBef>
              <a:buFont typeface="Wingdings" panose="05000000000000000000" pitchFamily="2" charset="2"/>
              <a:buChar char="ü"/>
            </a:pPr>
            <a:r>
              <a:rPr lang="en-US" sz="2000" dirty="0"/>
              <a:t>Spurious correlation (a fluke)</a:t>
            </a:r>
          </a:p>
        </p:txBody>
      </p:sp>
      <p:sp>
        <p:nvSpPr>
          <p:cNvPr id="8" name="Rectangle: Rounded Corners 7">
            <a:extLst>
              <a:ext uri="{FF2B5EF4-FFF2-40B4-BE49-F238E27FC236}">
                <a16:creationId xmlns:a16="http://schemas.microsoft.com/office/drawing/2014/main" id="{EB2EE224-64D1-4A5C-BF69-FD8F39C8CB96}"/>
              </a:ext>
            </a:extLst>
          </p:cNvPr>
          <p:cNvSpPr/>
          <p:nvPr/>
        </p:nvSpPr>
        <p:spPr>
          <a:xfrm rot="20937776">
            <a:off x="7876236" y="918263"/>
            <a:ext cx="1601512" cy="443453"/>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EXAMPLES</a:t>
            </a:r>
          </a:p>
        </p:txBody>
      </p:sp>
      <p:sp>
        <p:nvSpPr>
          <p:cNvPr id="9" name="Footer Placeholder 8">
            <a:extLst>
              <a:ext uri="{FF2B5EF4-FFF2-40B4-BE49-F238E27FC236}">
                <a16:creationId xmlns:a16="http://schemas.microsoft.com/office/drawing/2014/main" id="{89D56C8A-E678-4D1F-AB23-0F3165ABBE4A}"/>
              </a:ext>
            </a:extLst>
          </p:cNvPr>
          <p:cNvSpPr>
            <a:spLocks noGrp="1"/>
          </p:cNvSpPr>
          <p:nvPr>
            <p:ph type="ftr" sz="quarter" idx="11"/>
          </p:nvPr>
        </p:nvSpPr>
        <p:spPr/>
        <p:txBody>
          <a:bodyPr/>
          <a:lstStyle/>
          <a:p>
            <a:r>
              <a:rPr lang="en-US" dirty="0"/>
              <a:t>Correlation</a:t>
            </a:r>
          </a:p>
        </p:txBody>
      </p:sp>
      <p:sp>
        <p:nvSpPr>
          <p:cNvPr id="10" name="Slide Number Placeholder 9">
            <a:extLst>
              <a:ext uri="{FF2B5EF4-FFF2-40B4-BE49-F238E27FC236}">
                <a16:creationId xmlns:a16="http://schemas.microsoft.com/office/drawing/2014/main" id="{16F53F32-8C1D-4F14-933D-00ED5EA7EDB1}"/>
              </a:ext>
            </a:extLst>
          </p:cNvPr>
          <p:cNvSpPr>
            <a:spLocks noGrp="1"/>
          </p:cNvSpPr>
          <p:nvPr>
            <p:ph type="sldNum" sz="quarter" idx="12"/>
          </p:nvPr>
        </p:nvSpPr>
        <p:spPr/>
        <p:txBody>
          <a:bodyPr/>
          <a:lstStyle/>
          <a:p>
            <a:fld id="{3A9D9D2B-08DB-4587-987E-74715C17FE38}" type="slidenum">
              <a:rPr lang="en-US" smtClean="0"/>
              <a:pPr/>
              <a:t>7</a:t>
            </a:fld>
            <a:endParaRPr lang="en-US" dirty="0"/>
          </a:p>
        </p:txBody>
      </p:sp>
    </p:spTree>
    <p:extLst>
      <p:ext uri="{BB962C8B-B14F-4D97-AF65-F5344CB8AC3E}">
        <p14:creationId xmlns:p14="http://schemas.microsoft.com/office/powerpoint/2010/main" val="20058381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Coefficient of Determination, R</a:t>
            </a:r>
            <a:r>
              <a:rPr lang="en-US" baseline="30000" dirty="0"/>
              <a:t>2</a:t>
            </a:r>
          </a:p>
        </p:txBody>
      </p:sp>
      <p:sp>
        <p:nvSpPr>
          <p:cNvPr id="2" name="Content Placeholder 1"/>
          <p:cNvSpPr>
            <a:spLocks noGrp="1"/>
          </p:cNvSpPr>
          <p:nvPr>
            <p:ph idx="1"/>
          </p:nvPr>
        </p:nvSpPr>
        <p:spPr/>
        <p:txBody>
          <a:bodyPr>
            <a:noAutofit/>
          </a:bodyPr>
          <a:lstStyle/>
          <a:p>
            <a:r>
              <a:rPr lang="en-US" sz="2400" dirty="0"/>
              <a:t>The coefficient of determination, R</a:t>
            </a:r>
            <a:r>
              <a:rPr lang="en-US" sz="2400" baseline="30000" dirty="0"/>
              <a:t>2</a:t>
            </a:r>
            <a:r>
              <a:rPr lang="en-US" sz="2400" dirty="0"/>
              <a:t> (R-squared) is also an important measure. It ranges from 0 to 1 (or, 0% to 100%) and measures the proportion of the variation in Y explained by X. R</a:t>
            </a:r>
            <a:r>
              <a:rPr lang="en-US" sz="2400" baseline="30000" dirty="0"/>
              <a:t>2 </a:t>
            </a:r>
            <a:r>
              <a:rPr lang="en-US" sz="2400" dirty="0"/>
              <a:t>is actually equal to (r)</a:t>
            </a:r>
            <a:r>
              <a:rPr lang="en-US" sz="2400" baseline="30000" dirty="0"/>
              <a:t>2</a:t>
            </a:r>
            <a:r>
              <a:rPr lang="en-US" sz="2400" dirty="0"/>
              <a:t>, or in other words, the square of the correlation coefficient.</a:t>
            </a:r>
          </a:p>
          <a:p>
            <a:r>
              <a:rPr lang="en-US" sz="2400" dirty="0"/>
              <a:t>In correlation, you generally do not worry about which is the X and which is the Y variable since you have no interest in predicting Y from X.  </a:t>
            </a:r>
          </a:p>
          <a:p>
            <a:pPr marL="457200" lvl="1"/>
            <a:r>
              <a:rPr lang="en-US" sz="2000" dirty="0"/>
              <a:t>In regression, where you want to see an equation relating X to Y, you must specify which is the Y-variable (dependent variable) and which is the X-variable (independent variable). </a:t>
            </a:r>
          </a:p>
          <a:p>
            <a:pPr marL="457200" lvl="1"/>
            <a:r>
              <a:rPr lang="en-US" sz="2000" dirty="0"/>
              <a:t>The correlation coefficient is the same regardless of which variable is X and which one is Y. The regression equation will be different if you reverse the X and Y. </a:t>
            </a:r>
          </a:p>
        </p:txBody>
      </p:sp>
      <p:sp>
        <p:nvSpPr>
          <p:cNvPr id="7" name="Footer Placeholder 6">
            <a:extLst>
              <a:ext uri="{FF2B5EF4-FFF2-40B4-BE49-F238E27FC236}">
                <a16:creationId xmlns:a16="http://schemas.microsoft.com/office/drawing/2014/main" id="{70EA3957-A98D-4EDD-8692-13C9FB53E7E2}"/>
              </a:ext>
            </a:extLst>
          </p:cNvPr>
          <p:cNvSpPr>
            <a:spLocks noGrp="1"/>
          </p:cNvSpPr>
          <p:nvPr>
            <p:ph type="ftr" sz="quarter" idx="11"/>
          </p:nvPr>
        </p:nvSpPr>
        <p:spPr/>
        <p:txBody>
          <a:bodyPr/>
          <a:lstStyle/>
          <a:p>
            <a:r>
              <a:rPr lang="en-US" dirty="0"/>
              <a:t>Correlation</a:t>
            </a:r>
          </a:p>
        </p:txBody>
      </p:sp>
      <p:sp>
        <p:nvSpPr>
          <p:cNvPr id="8" name="Slide Number Placeholder 7">
            <a:extLst>
              <a:ext uri="{FF2B5EF4-FFF2-40B4-BE49-F238E27FC236}">
                <a16:creationId xmlns:a16="http://schemas.microsoft.com/office/drawing/2014/main" id="{944781B8-1970-4EAB-B9C0-95C2BD6733A5}"/>
              </a:ext>
            </a:extLst>
          </p:cNvPr>
          <p:cNvSpPr>
            <a:spLocks noGrp="1"/>
          </p:cNvSpPr>
          <p:nvPr>
            <p:ph type="sldNum" sz="quarter" idx="12"/>
          </p:nvPr>
        </p:nvSpPr>
        <p:spPr/>
        <p:txBody>
          <a:bodyPr/>
          <a:lstStyle/>
          <a:p>
            <a:fld id="{3A9D9D2B-08DB-4587-987E-74715C17FE38}" type="slidenum">
              <a:rPr lang="en-US" smtClean="0"/>
              <a:t>8</a:t>
            </a:fld>
            <a:endParaRPr lang="en-US"/>
          </a:p>
        </p:txBody>
      </p:sp>
    </p:spTree>
    <p:extLst>
      <p:ext uri="{BB962C8B-B14F-4D97-AF65-F5344CB8AC3E}">
        <p14:creationId xmlns:p14="http://schemas.microsoft.com/office/powerpoint/2010/main" val="25445377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Coefficient of Determination, R</a:t>
            </a:r>
            <a:r>
              <a:rPr lang="en-US" baseline="30000" dirty="0"/>
              <a:t>2</a:t>
            </a:r>
          </a:p>
        </p:txBody>
      </p:sp>
      <p:sp>
        <p:nvSpPr>
          <p:cNvPr id="2" name="Content Placeholder 1"/>
          <p:cNvSpPr>
            <a:spLocks noGrp="1"/>
          </p:cNvSpPr>
          <p:nvPr>
            <p:ph idx="1"/>
          </p:nvPr>
        </p:nvSpPr>
        <p:spPr/>
        <p:txBody>
          <a:bodyPr>
            <a:noAutofit/>
          </a:bodyPr>
          <a:lstStyle/>
          <a:p>
            <a:r>
              <a:rPr lang="en-US" sz="2400" dirty="0"/>
              <a:t>If all the points are on the line, r = 1 or r = -1, then R</a:t>
            </a:r>
            <a:r>
              <a:rPr lang="en-US" sz="2400" baseline="30000" dirty="0"/>
              <a:t>2</a:t>
            </a:r>
            <a:r>
              <a:rPr lang="en-US" sz="2400" dirty="0"/>
              <a:t>  is 1.0 or 100%. This means that all of the variation in Y is explained by (variation in) X. This indicates that X does a perfect job in explaining Y and there is no unexplained variation.</a:t>
            </a:r>
          </a:p>
          <a:p>
            <a:pPr marL="457200" lvl="1"/>
            <a:r>
              <a:rPr lang="en-US" sz="2000" dirty="0"/>
              <a:t>If r = .30 (or -.30), then R</a:t>
            </a:r>
            <a:r>
              <a:rPr lang="en-US" sz="2000" baseline="30000" dirty="0"/>
              <a:t>2</a:t>
            </a:r>
            <a:r>
              <a:rPr lang="en-US" sz="2000" dirty="0"/>
              <a:t> = .09. Only 9% of the variation in Y is explained by X and 91% is unexplained. This is why a correlation coefficient of .30 is considered weak—even if it is significant.</a:t>
            </a:r>
          </a:p>
          <a:p>
            <a:pPr marL="457200" lvl="1"/>
            <a:r>
              <a:rPr lang="en-US" sz="2000" dirty="0"/>
              <a:t>If r = .50 (or -.50), then R</a:t>
            </a:r>
            <a:r>
              <a:rPr lang="en-US" sz="2000" baseline="30000" dirty="0"/>
              <a:t>2</a:t>
            </a:r>
            <a:r>
              <a:rPr lang="en-US" sz="2000" dirty="0"/>
              <a:t> = .25. 25% of the variation in Y is explained by X and 75% is unexplained. This is why a correlation coefficient of .50 is considered moderate.</a:t>
            </a:r>
          </a:p>
          <a:p>
            <a:pPr marL="457200" lvl="1"/>
            <a:r>
              <a:rPr lang="en-US" sz="2000" dirty="0"/>
              <a:t>If r = .90 (or -.90), then R</a:t>
            </a:r>
            <a:r>
              <a:rPr lang="en-US" sz="2000" baseline="30000" dirty="0"/>
              <a:t>2</a:t>
            </a:r>
            <a:r>
              <a:rPr lang="en-US" sz="2000" dirty="0"/>
              <a:t> = .81. 81% of the variation in Y is explained by X and 19% is unexplained. This is why a correlation coefficient of .90 is considered very strong.</a:t>
            </a:r>
          </a:p>
          <a:p>
            <a:pPr lvl="1"/>
            <a:endParaRPr lang="en-US" sz="1400" dirty="0"/>
          </a:p>
        </p:txBody>
      </p:sp>
      <p:sp>
        <p:nvSpPr>
          <p:cNvPr id="7" name="Footer Placeholder 6">
            <a:extLst>
              <a:ext uri="{FF2B5EF4-FFF2-40B4-BE49-F238E27FC236}">
                <a16:creationId xmlns:a16="http://schemas.microsoft.com/office/drawing/2014/main" id="{F751B513-5C34-4F31-AE3A-0879A5AD6C09}"/>
              </a:ext>
            </a:extLst>
          </p:cNvPr>
          <p:cNvSpPr>
            <a:spLocks noGrp="1"/>
          </p:cNvSpPr>
          <p:nvPr>
            <p:ph type="ftr" sz="quarter" idx="11"/>
          </p:nvPr>
        </p:nvSpPr>
        <p:spPr/>
        <p:txBody>
          <a:bodyPr/>
          <a:lstStyle/>
          <a:p>
            <a:r>
              <a:rPr lang="en-US"/>
              <a:t>Correlation</a:t>
            </a:r>
            <a:endParaRPr lang="en-US" dirty="0"/>
          </a:p>
        </p:txBody>
      </p:sp>
      <p:sp>
        <p:nvSpPr>
          <p:cNvPr id="8" name="Slide Number Placeholder 7">
            <a:extLst>
              <a:ext uri="{FF2B5EF4-FFF2-40B4-BE49-F238E27FC236}">
                <a16:creationId xmlns:a16="http://schemas.microsoft.com/office/drawing/2014/main" id="{F2A4A0F9-356F-43D8-9030-5AD1EFB2B493}"/>
              </a:ext>
            </a:extLst>
          </p:cNvPr>
          <p:cNvSpPr>
            <a:spLocks noGrp="1"/>
          </p:cNvSpPr>
          <p:nvPr>
            <p:ph type="sldNum" sz="quarter" idx="12"/>
          </p:nvPr>
        </p:nvSpPr>
        <p:spPr/>
        <p:txBody>
          <a:bodyPr/>
          <a:lstStyle/>
          <a:p>
            <a:fld id="{3A9D9D2B-08DB-4587-987E-74715C17FE38}" type="slidenum">
              <a:rPr lang="en-US" smtClean="0"/>
              <a:t>9</a:t>
            </a:fld>
            <a:endParaRPr lang="en-US"/>
          </a:p>
        </p:txBody>
      </p:sp>
    </p:spTree>
    <p:extLst>
      <p:ext uri="{BB962C8B-B14F-4D97-AF65-F5344CB8AC3E}">
        <p14:creationId xmlns:p14="http://schemas.microsoft.com/office/powerpoint/2010/main" val="1573420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ertical and Horizontal design templat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Vertical and horizontal design slides.potx" id="{7E307492-4344-40EC-954C-E30551E95991}" vid="{493C3130-E1FA-416B-8465-D41FAD56C1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0.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1.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2.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3.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4.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5.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6.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7.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8.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2.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3.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4.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5.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6.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7.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8.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9.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
  <TotalTime>0</TotalTime>
  <Words>2265</Words>
  <Application>Microsoft Office PowerPoint</Application>
  <PresentationFormat>Geniş ekran</PresentationFormat>
  <Paragraphs>266</Paragraphs>
  <Slides>19</Slides>
  <Notes>18</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19</vt:i4>
      </vt:variant>
    </vt:vector>
  </HeadingPairs>
  <TitlesOfParts>
    <vt:vector size="28" baseType="lpstr">
      <vt:lpstr>Arial</vt:lpstr>
      <vt:lpstr>Arial Black</vt:lpstr>
      <vt:lpstr>Calibri</vt:lpstr>
      <vt:lpstr>Cambria Math</vt:lpstr>
      <vt:lpstr>굴림</vt:lpstr>
      <vt:lpstr>Times New Roman</vt:lpstr>
      <vt:lpstr>Wingdings</vt:lpstr>
      <vt:lpstr>Wingdings 3</vt:lpstr>
      <vt:lpstr>Vertical and Horizontal design template</vt:lpstr>
      <vt:lpstr>Correlation</vt:lpstr>
      <vt:lpstr>Linear Correlation</vt:lpstr>
      <vt:lpstr>Linear Correlation</vt:lpstr>
      <vt:lpstr>A Positive Relationship</vt:lpstr>
      <vt:lpstr>A Negative Relationship</vt:lpstr>
      <vt:lpstr>No Linear Correlation (r = 0)</vt:lpstr>
      <vt:lpstr>Correlation and Causality</vt:lpstr>
      <vt:lpstr>Coefficient of Determination, R2</vt:lpstr>
      <vt:lpstr>Coefficient of Determination, R2</vt:lpstr>
      <vt:lpstr>Computing the Correlation Coefficient</vt:lpstr>
      <vt:lpstr>Example 1:   Grade and Height</vt:lpstr>
      <vt:lpstr>Example 1:   Grade and Height</vt:lpstr>
      <vt:lpstr>Example 2:  Grades and Hours Studied</vt:lpstr>
      <vt:lpstr>Example 2:  Grades and Hours Studied </vt:lpstr>
      <vt:lpstr>Example 3: Price and Quantity</vt:lpstr>
      <vt:lpstr>Example 3: Price and Quantity (cont’d)</vt:lpstr>
      <vt:lpstr>Example 4: Attractiveness and Salary</vt:lpstr>
      <vt:lpstr>Example 4: Attractiveness and Salary</vt:lpstr>
      <vt:lpstr>Example 5: Education and Wages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2012-12-30T02:57:10Z</dcterms:created>
  <dcterms:modified xsi:type="dcterms:W3CDTF">2022-05-16T11:24:04Z</dcterms:modified>
</cp:coreProperties>
</file>