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charts/chart1.xml" ContentType="application/vnd.openxmlformats-officedocument.drawingml.chart+xml"/>
  <Override PartName="/ppt/theme/themeOverride5.xml" ContentType="application/vnd.openxmlformats-officedocument.themeOverride+xml"/>
  <Override PartName="/ppt/notesSlides/notesSlide5.xml" ContentType="application/vnd.openxmlformats-officedocument.presentationml.notesSlide+xml"/>
  <Override PartName="/ppt/charts/chart2.xml" ContentType="application/vnd.openxmlformats-officedocument.drawingml.chart+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38"/>
  </p:notesMasterIdLst>
  <p:sldIdLst>
    <p:sldId id="256" r:id="rId2"/>
    <p:sldId id="257" r:id="rId3"/>
    <p:sldId id="258" r:id="rId4"/>
    <p:sldId id="260" r:id="rId5"/>
    <p:sldId id="259" r:id="rId6"/>
    <p:sldId id="261" r:id="rId7"/>
    <p:sldId id="262" r:id="rId8"/>
    <p:sldId id="265" r:id="rId9"/>
    <p:sldId id="304" r:id="rId10"/>
    <p:sldId id="300" r:id="rId11"/>
    <p:sldId id="301" r:id="rId12"/>
    <p:sldId id="302" r:id="rId13"/>
    <p:sldId id="269" r:id="rId14"/>
    <p:sldId id="271" r:id="rId15"/>
    <p:sldId id="308" r:id="rId16"/>
    <p:sldId id="274" r:id="rId17"/>
    <p:sldId id="275" r:id="rId18"/>
    <p:sldId id="277" r:id="rId19"/>
    <p:sldId id="305" r:id="rId20"/>
    <p:sldId id="298" r:id="rId21"/>
    <p:sldId id="306" r:id="rId22"/>
    <p:sldId id="297" r:id="rId23"/>
    <p:sldId id="309" r:id="rId24"/>
    <p:sldId id="283" r:id="rId25"/>
    <p:sldId id="284" r:id="rId26"/>
    <p:sldId id="310" r:id="rId27"/>
    <p:sldId id="311" r:id="rId28"/>
    <p:sldId id="313" r:id="rId29"/>
    <p:sldId id="312" r:id="rId30"/>
    <p:sldId id="285" r:id="rId31"/>
    <p:sldId id="286" r:id="rId32"/>
    <p:sldId id="287" r:id="rId33"/>
    <p:sldId id="292" r:id="rId34"/>
    <p:sldId id="294" r:id="rId35"/>
    <p:sldId id="293"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80" autoAdjust="0"/>
    <p:restoredTop sz="94505" autoAdjust="0"/>
  </p:normalViewPr>
  <p:slideViewPr>
    <p:cSldViewPr>
      <p:cViewPr varScale="1">
        <p:scale>
          <a:sx n="69" d="100"/>
          <a:sy n="69" d="100"/>
        </p:scale>
        <p:origin x="105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PROFF\Google%20Drive\WORKSUMR2021\ScatterPlotExample.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OFF\Google%20Drive\WORKSUMR2021\ScatterPlotExample.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OFF\Google%20Drive\WORKSUMR2021\ScatterPlotExample.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xVal>
            <c:numRef>
              <c:f>Sheet1!$A$2:$A$6</c:f>
              <c:numCache>
                <c:formatCode>General</c:formatCode>
                <c:ptCount val="5"/>
                <c:pt idx="0">
                  <c:v>1</c:v>
                </c:pt>
                <c:pt idx="1">
                  <c:v>2</c:v>
                </c:pt>
                <c:pt idx="2">
                  <c:v>3</c:v>
                </c:pt>
                <c:pt idx="3">
                  <c:v>4</c:v>
                </c:pt>
                <c:pt idx="4">
                  <c:v>5</c:v>
                </c:pt>
              </c:numCache>
            </c:numRef>
          </c:xVal>
          <c:yVal>
            <c:numRef>
              <c:f>Sheet1!$B$2:$B$6</c:f>
              <c:numCache>
                <c:formatCode>General</c:formatCode>
                <c:ptCount val="5"/>
                <c:pt idx="0">
                  <c:v>40</c:v>
                </c:pt>
                <c:pt idx="1">
                  <c:v>50</c:v>
                </c:pt>
                <c:pt idx="2">
                  <c:v>60</c:v>
                </c:pt>
                <c:pt idx="3">
                  <c:v>70</c:v>
                </c:pt>
                <c:pt idx="4">
                  <c:v>80</c:v>
                </c:pt>
              </c:numCache>
            </c:numRef>
          </c:yVal>
          <c:smooth val="0"/>
          <c:extLst>
            <c:ext xmlns:c16="http://schemas.microsoft.com/office/drawing/2014/chart" uri="{C3380CC4-5D6E-409C-BE32-E72D297353CC}">
              <c16:uniqueId val="{00000000-0DDE-4622-A2EC-218C0D0A2854}"/>
            </c:ext>
          </c:extLst>
        </c:ser>
        <c:dLbls>
          <c:showLegendKey val="0"/>
          <c:showVal val="0"/>
          <c:showCatName val="0"/>
          <c:showSerName val="0"/>
          <c:showPercent val="0"/>
          <c:showBubbleSize val="0"/>
        </c:dLbls>
        <c:axId val="1006932048"/>
        <c:axId val="1006938576"/>
      </c:scatterChart>
      <c:valAx>
        <c:axId val="1006932048"/>
        <c:scaling>
          <c:orientation val="minMax"/>
        </c:scaling>
        <c:delete val="0"/>
        <c:axPos val="b"/>
        <c:numFmt formatCode="General" sourceLinked="1"/>
        <c:majorTickMark val="out"/>
        <c:minorTickMark val="none"/>
        <c:tickLblPos val="nextTo"/>
        <c:crossAx val="1006938576"/>
        <c:crosses val="autoZero"/>
        <c:crossBetween val="midCat"/>
      </c:valAx>
      <c:valAx>
        <c:axId val="1006938576"/>
        <c:scaling>
          <c:orientation val="minMax"/>
        </c:scaling>
        <c:delete val="0"/>
        <c:axPos val="l"/>
        <c:majorGridlines/>
        <c:numFmt formatCode="General" sourceLinked="1"/>
        <c:majorTickMark val="out"/>
        <c:minorTickMark val="none"/>
        <c:tickLblPos val="nextTo"/>
        <c:crossAx val="100693204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178055868016482E-2"/>
          <c:y val="3.3902887139107614E-2"/>
          <c:w val="0.8825869422572179"/>
          <c:h val="0.79914348206474195"/>
        </c:manualLayout>
      </c:layout>
      <c:scatterChart>
        <c:scatterStyle val="lineMarker"/>
        <c:varyColors val="0"/>
        <c:ser>
          <c:idx val="0"/>
          <c:order val="0"/>
          <c:xVal>
            <c:numRef>
              <c:f>Sheet1!$A$2:$A$6</c:f>
              <c:numCache>
                <c:formatCode>General</c:formatCode>
                <c:ptCount val="5"/>
                <c:pt idx="0">
                  <c:v>1</c:v>
                </c:pt>
                <c:pt idx="1">
                  <c:v>2</c:v>
                </c:pt>
                <c:pt idx="2">
                  <c:v>3</c:v>
                </c:pt>
                <c:pt idx="3">
                  <c:v>4</c:v>
                </c:pt>
                <c:pt idx="4">
                  <c:v>5</c:v>
                </c:pt>
              </c:numCache>
            </c:numRef>
          </c:xVal>
          <c:yVal>
            <c:numRef>
              <c:f>Sheet1!$B$2:$B$6</c:f>
              <c:numCache>
                <c:formatCode>General</c:formatCode>
                <c:ptCount val="5"/>
                <c:pt idx="0">
                  <c:v>40</c:v>
                </c:pt>
                <c:pt idx="1">
                  <c:v>50</c:v>
                </c:pt>
                <c:pt idx="2">
                  <c:v>60</c:v>
                </c:pt>
                <c:pt idx="3">
                  <c:v>70</c:v>
                </c:pt>
                <c:pt idx="4">
                  <c:v>80</c:v>
                </c:pt>
              </c:numCache>
            </c:numRef>
          </c:yVal>
          <c:smooth val="0"/>
          <c:extLst>
            <c:ext xmlns:c16="http://schemas.microsoft.com/office/drawing/2014/chart" uri="{C3380CC4-5D6E-409C-BE32-E72D297353CC}">
              <c16:uniqueId val="{00000000-B8C1-49DC-A5D1-301C3C1E8FF3}"/>
            </c:ext>
          </c:extLst>
        </c:ser>
        <c:dLbls>
          <c:showLegendKey val="0"/>
          <c:showVal val="0"/>
          <c:showCatName val="0"/>
          <c:showSerName val="0"/>
          <c:showPercent val="0"/>
          <c:showBubbleSize val="0"/>
        </c:dLbls>
        <c:axId val="1006932048"/>
        <c:axId val="1006938576"/>
      </c:scatterChart>
      <c:valAx>
        <c:axId val="1006932048"/>
        <c:scaling>
          <c:orientation val="minMax"/>
        </c:scaling>
        <c:delete val="0"/>
        <c:axPos val="b"/>
        <c:numFmt formatCode="General" sourceLinked="1"/>
        <c:majorTickMark val="out"/>
        <c:minorTickMark val="none"/>
        <c:tickLblPos val="nextTo"/>
        <c:crossAx val="1006938576"/>
        <c:crosses val="autoZero"/>
        <c:crossBetween val="midCat"/>
      </c:valAx>
      <c:valAx>
        <c:axId val="1006938576"/>
        <c:scaling>
          <c:orientation val="minMax"/>
        </c:scaling>
        <c:delete val="0"/>
        <c:axPos val="l"/>
        <c:majorGridlines/>
        <c:numFmt formatCode="General" sourceLinked="1"/>
        <c:majorTickMark val="out"/>
        <c:minorTickMark val="none"/>
        <c:tickLblPos val="nextTo"/>
        <c:crossAx val="1006932048"/>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xVal>
            <c:numRef>
              <c:f>Sheet1!$A$3:$A$12</c:f>
              <c:numCache>
                <c:formatCode>General</c:formatCode>
                <c:ptCount val="10"/>
                <c:pt idx="0">
                  <c:v>1</c:v>
                </c:pt>
                <c:pt idx="1">
                  <c:v>4</c:v>
                </c:pt>
                <c:pt idx="2">
                  <c:v>7</c:v>
                </c:pt>
                <c:pt idx="3">
                  <c:v>10</c:v>
                </c:pt>
                <c:pt idx="4">
                  <c:v>13</c:v>
                </c:pt>
                <c:pt idx="5">
                  <c:v>16</c:v>
                </c:pt>
                <c:pt idx="6">
                  <c:v>19</c:v>
                </c:pt>
                <c:pt idx="7">
                  <c:v>22</c:v>
                </c:pt>
                <c:pt idx="8">
                  <c:v>25</c:v>
                </c:pt>
                <c:pt idx="9">
                  <c:v>28</c:v>
                </c:pt>
              </c:numCache>
            </c:numRef>
          </c:xVal>
          <c:yVal>
            <c:numRef>
              <c:f>Sheet1!$B$3:$B$12</c:f>
              <c:numCache>
                <c:formatCode>General</c:formatCode>
                <c:ptCount val="10"/>
                <c:pt idx="0">
                  <c:v>35</c:v>
                </c:pt>
                <c:pt idx="1">
                  <c:v>15</c:v>
                </c:pt>
                <c:pt idx="2">
                  <c:v>43</c:v>
                </c:pt>
                <c:pt idx="3">
                  <c:v>20</c:v>
                </c:pt>
                <c:pt idx="4">
                  <c:v>48</c:v>
                </c:pt>
                <c:pt idx="5">
                  <c:v>44</c:v>
                </c:pt>
                <c:pt idx="6">
                  <c:v>74</c:v>
                </c:pt>
                <c:pt idx="7">
                  <c:v>66</c:v>
                </c:pt>
                <c:pt idx="8">
                  <c:v>77</c:v>
                </c:pt>
                <c:pt idx="9">
                  <c:v>60</c:v>
                </c:pt>
              </c:numCache>
            </c:numRef>
          </c:yVal>
          <c:smooth val="0"/>
          <c:extLst>
            <c:ext xmlns:c16="http://schemas.microsoft.com/office/drawing/2014/chart" uri="{C3380CC4-5D6E-409C-BE32-E72D297353CC}">
              <c16:uniqueId val="{00000002-5791-4750-B9F5-8F4F0C40072A}"/>
            </c:ext>
          </c:extLst>
        </c:ser>
        <c:dLbls>
          <c:showLegendKey val="0"/>
          <c:showVal val="0"/>
          <c:showCatName val="0"/>
          <c:showSerName val="0"/>
          <c:showPercent val="0"/>
          <c:showBubbleSize val="0"/>
        </c:dLbls>
        <c:axId val="588841584"/>
        <c:axId val="588844080"/>
      </c:scatterChart>
      <c:valAx>
        <c:axId val="588841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88844080"/>
        <c:crosses val="autoZero"/>
        <c:crossBetween val="midCat"/>
      </c:valAx>
      <c:valAx>
        <c:axId val="58884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8884158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12700" cap="flat" cmpd="sng" algn="ctr">
      <a:solidFill>
        <a:schemeClr val="accent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scatterChart>
        <c:scatterStyle val="lineMarker"/>
        <c:varyColors val="0"/>
        <c:ser>
          <c:idx val="0"/>
          <c:order val="0"/>
          <c:spPr>
            <a:ln w="25400" cap="rnd">
              <a:noFill/>
              <a:round/>
            </a:ln>
            <a:effectLst/>
          </c:spPr>
          <c:marker>
            <c:symbol val="diamond"/>
            <c:size val="6"/>
            <c:spPr>
              <a:solidFill>
                <a:schemeClr val="accent5"/>
              </a:solidFill>
              <a:ln w="9525">
                <a:solidFill>
                  <a:schemeClr val="accent5"/>
                </a:solidFill>
                <a:round/>
              </a:ln>
              <a:effectLst/>
            </c:spPr>
          </c:marker>
          <c:trendline>
            <c:spPr>
              <a:ln w="9525" cap="rnd">
                <a:solidFill>
                  <a:schemeClr val="accent5"/>
                </a:solidFill>
              </a:ln>
              <a:effectLst/>
            </c:spPr>
            <c:trendlineType val="linear"/>
            <c:dispRSqr val="0"/>
            <c:dispEq val="0"/>
          </c:trendline>
          <c:trendline>
            <c:spPr>
              <a:ln w="9525" cap="rnd">
                <a:solidFill>
                  <a:schemeClr val="accent5"/>
                </a:solidFill>
              </a:ln>
              <a:effectLst/>
            </c:spPr>
            <c:trendlineType val="linear"/>
            <c:dispRSqr val="0"/>
            <c:dispEq val="0"/>
          </c:trendline>
          <c:xVal>
            <c:numRef>
              <c:f>Sheet1!$A$3:$A$12</c:f>
              <c:numCache>
                <c:formatCode>General</c:formatCode>
                <c:ptCount val="10"/>
                <c:pt idx="0">
                  <c:v>1</c:v>
                </c:pt>
                <c:pt idx="1">
                  <c:v>4</c:v>
                </c:pt>
                <c:pt idx="2">
                  <c:v>7</c:v>
                </c:pt>
                <c:pt idx="3">
                  <c:v>10</c:v>
                </c:pt>
                <c:pt idx="4">
                  <c:v>13</c:v>
                </c:pt>
                <c:pt idx="5">
                  <c:v>16</c:v>
                </c:pt>
                <c:pt idx="6">
                  <c:v>19</c:v>
                </c:pt>
                <c:pt idx="7">
                  <c:v>22</c:v>
                </c:pt>
                <c:pt idx="8">
                  <c:v>25</c:v>
                </c:pt>
                <c:pt idx="9">
                  <c:v>28</c:v>
                </c:pt>
              </c:numCache>
            </c:numRef>
          </c:xVal>
          <c:yVal>
            <c:numRef>
              <c:f>Sheet1!$B$3:$B$12</c:f>
              <c:numCache>
                <c:formatCode>General</c:formatCode>
                <c:ptCount val="10"/>
                <c:pt idx="0">
                  <c:v>35</c:v>
                </c:pt>
                <c:pt idx="1">
                  <c:v>15</c:v>
                </c:pt>
                <c:pt idx="2">
                  <c:v>43</c:v>
                </c:pt>
                <c:pt idx="3">
                  <c:v>20</c:v>
                </c:pt>
                <c:pt idx="4">
                  <c:v>48</c:v>
                </c:pt>
                <c:pt idx="5">
                  <c:v>44</c:v>
                </c:pt>
                <c:pt idx="6">
                  <c:v>74</c:v>
                </c:pt>
                <c:pt idx="7">
                  <c:v>66</c:v>
                </c:pt>
                <c:pt idx="8">
                  <c:v>77</c:v>
                </c:pt>
                <c:pt idx="9">
                  <c:v>60</c:v>
                </c:pt>
              </c:numCache>
            </c:numRef>
          </c:yVal>
          <c:smooth val="0"/>
          <c:extLst>
            <c:ext xmlns:c16="http://schemas.microsoft.com/office/drawing/2014/chart" uri="{C3380CC4-5D6E-409C-BE32-E72D297353CC}">
              <c16:uniqueId val="{00000002-E448-4D51-B759-3303B0C15929}"/>
            </c:ext>
          </c:extLst>
        </c:ser>
        <c:dLbls>
          <c:showLegendKey val="0"/>
          <c:showVal val="0"/>
          <c:showCatName val="0"/>
          <c:showSerName val="0"/>
          <c:showPercent val="0"/>
          <c:showBubbleSize val="0"/>
        </c:dLbls>
        <c:axId val="588841584"/>
        <c:axId val="588844080"/>
      </c:scatterChart>
      <c:valAx>
        <c:axId val="588841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44080"/>
        <c:crosses val="autoZero"/>
        <c:crossBetween val="midCat"/>
      </c:valAx>
      <c:valAx>
        <c:axId val="58884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41584"/>
        <c:crosses val="autoZero"/>
        <c:crossBetween val="midCat"/>
      </c:valAx>
      <c:spPr>
        <a:solidFill>
          <a:schemeClr val="lt1"/>
        </a:solidFill>
        <a:ln w="12700" cap="flat" cmpd="sng" algn="ctr">
          <a:solidFill>
            <a:schemeClr val="accent1"/>
          </a:solidFill>
          <a:prstDash val="solid"/>
          <a:miter lim="800000"/>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scatterChart>
        <c:scatterStyle val="lineMarker"/>
        <c:varyColors val="0"/>
        <c:ser>
          <c:idx val="0"/>
          <c:order val="0"/>
          <c:spPr>
            <a:ln w="25400" cap="rnd">
              <a:noFill/>
              <a:round/>
            </a:ln>
            <a:effectLst/>
          </c:spPr>
          <c:marker>
            <c:symbol val="diamond"/>
            <c:size val="6"/>
            <c:spPr>
              <a:solidFill>
                <a:schemeClr val="accent5"/>
              </a:solidFill>
              <a:ln w="9525">
                <a:solidFill>
                  <a:schemeClr val="accent5"/>
                </a:solidFill>
                <a:round/>
              </a:ln>
              <a:effectLst/>
            </c:spPr>
          </c:marker>
          <c:trendline>
            <c:spPr>
              <a:ln w="9525" cap="rnd">
                <a:solidFill>
                  <a:schemeClr val="accent5"/>
                </a:solidFill>
              </a:ln>
              <a:effectLst/>
            </c:spPr>
            <c:trendlineType val="linear"/>
            <c:dispRSqr val="0"/>
            <c:dispEq val="0"/>
          </c:trendline>
          <c:trendline>
            <c:spPr>
              <a:ln w="9525" cap="rnd">
                <a:solidFill>
                  <a:schemeClr val="accent5"/>
                </a:solidFill>
              </a:ln>
              <a:effectLst/>
            </c:spPr>
            <c:trendlineType val="linear"/>
            <c:dispRSqr val="0"/>
            <c:dispEq val="0"/>
          </c:trendline>
          <c:xVal>
            <c:numRef>
              <c:f>Sheet1!$A$3:$A$12</c:f>
              <c:numCache>
                <c:formatCode>General</c:formatCode>
                <c:ptCount val="10"/>
                <c:pt idx="0">
                  <c:v>1</c:v>
                </c:pt>
                <c:pt idx="1">
                  <c:v>4</c:v>
                </c:pt>
                <c:pt idx="2">
                  <c:v>7</c:v>
                </c:pt>
                <c:pt idx="3">
                  <c:v>10</c:v>
                </c:pt>
                <c:pt idx="4">
                  <c:v>13</c:v>
                </c:pt>
                <c:pt idx="5">
                  <c:v>16</c:v>
                </c:pt>
                <c:pt idx="6">
                  <c:v>19</c:v>
                </c:pt>
                <c:pt idx="7">
                  <c:v>22</c:v>
                </c:pt>
                <c:pt idx="8">
                  <c:v>25</c:v>
                </c:pt>
                <c:pt idx="9">
                  <c:v>28</c:v>
                </c:pt>
              </c:numCache>
            </c:numRef>
          </c:xVal>
          <c:yVal>
            <c:numRef>
              <c:f>Sheet1!$B$3:$B$12</c:f>
              <c:numCache>
                <c:formatCode>General</c:formatCode>
                <c:ptCount val="10"/>
                <c:pt idx="0">
                  <c:v>35</c:v>
                </c:pt>
                <c:pt idx="1">
                  <c:v>15</c:v>
                </c:pt>
                <c:pt idx="2">
                  <c:v>43</c:v>
                </c:pt>
                <c:pt idx="3">
                  <c:v>20</c:v>
                </c:pt>
                <c:pt idx="4">
                  <c:v>48</c:v>
                </c:pt>
                <c:pt idx="5">
                  <c:v>44</c:v>
                </c:pt>
                <c:pt idx="6">
                  <c:v>74</c:v>
                </c:pt>
                <c:pt idx="7">
                  <c:v>66</c:v>
                </c:pt>
                <c:pt idx="8">
                  <c:v>77</c:v>
                </c:pt>
                <c:pt idx="9">
                  <c:v>60</c:v>
                </c:pt>
              </c:numCache>
            </c:numRef>
          </c:yVal>
          <c:smooth val="0"/>
          <c:extLst>
            <c:ext xmlns:c16="http://schemas.microsoft.com/office/drawing/2014/chart" uri="{C3380CC4-5D6E-409C-BE32-E72D297353CC}">
              <c16:uniqueId val="{00000002-EC46-485E-BD8F-5FF5EFC136B3}"/>
            </c:ext>
          </c:extLst>
        </c:ser>
        <c:dLbls>
          <c:showLegendKey val="0"/>
          <c:showVal val="0"/>
          <c:showCatName val="0"/>
          <c:showSerName val="0"/>
          <c:showPercent val="0"/>
          <c:showBubbleSize val="0"/>
        </c:dLbls>
        <c:axId val="588841584"/>
        <c:axId val="588844080"/>
      </c:scatterChart>
      <c:valAx>
        <c:axId val="588841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44080"/>
        <c:crosses val="autoZero"/>
        <c:crossBetween val="midCat"/>
      </c:valAx>
      <c:valAx>
        <c:axId val="58884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41584"/>
        <c:crosses val="autoZero"/>
        <c:crossBetween val="midCat"/>
      </c:valAx>
      <c:spPr>
        <a:solidFill>
          <a:schemeClr val="lt1"/>
        </a:solidFill>
        <a:ln w="12700" cap="flat" cmpd="sng" algn="ctr">
          <a:solidFill>
            <a:schemeClr val="accent1"/>
          </a:solidFill>
          <a:prstDash val="solid"/>
          <a:miter lim="800000"/>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drawing1.xml><?xml version="1.0" encoding="utf-8"?>
<c:userShapes xmlns:c="http://schemas.openxmlformats.org/drawingml/2006/chart">
  <cdr:relSizeAnchor xmlns:cdr="http://schemas.openxmlformats.org/drawingml/2006/chartDrawing">
    <cdr:from>
      <cdr:x>0.89231</cdr:x>
      <cdr:y>0.35455</cdr:y>
    </cdr:from>
    <cdr:to>
      <cdr:x>0.96807</cdr:x>
      <cdr:y>0.48182</cdr:y>
    </cdr:to>
    <cdr:sp macro="" textlink="">
      <cdr:nvSpPr>
        <cdr:cNvPr id="4" name="Rectangle 3">
          <a:extLst xmlns:a="http://schemas.openxmlformats.org/drawingml/2006/main">
            <a:ext uri="{FF2B5EF4-FFF2-40B4-BE49-F238E27FC236}">
              <a16:creationId xmlns:a16="http://schemas.microsoft.com/office/drawing/2014/main" id="{6ECCBCE2-1B26-4E29-9020-E9C5F27A4ABD}"/>
            </a:ext>
          </a:extLst>
        </cdr:cNvPr>
        <cdr:cNvSpPr/>
      </cdr:nvSpPr>
      <cdr:spPr>
        <a:xfrm xmlns:a="http://schemas.openxmlformats.org/drawingml/2006/main">
          <a:off x="4419600" y="1485900"/>
          <a:ext cx="375227" cy="53340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accent6"/>
        </a:fontRef>
      </cdr:style>
      <cdr:txBody>
        <a:bodyPr xmlns:a="http://schemas.openxmlformats.org/drawingml/2006/main" vertOverflow="clip" rtlCol="0" anchor="ctr"/>
        <a:lstStyle xmlns:a="http://schemas.openxmlformats.org/drawingml/2006/main"/>
        <a:p xmlns:a="http://schemas.openxmlformats.org/drawingml/2006/main">
          <a:r>
            <a:rPr lang="en-US" sz="1800" b="0" i="0">
              <a:latin typeface="Cambria Math" panose="02040503050406030204" pitchFamily="18" charset="0"/>
            </a:rPr>
            <a:t>𝑌 ̅</a:t>
          </a:r>
          <a:endParaRPr lang="en-US" sz="1800" dirty="0"/>
        </a:p>
      </cdr:txBody>
    </cdr:sp>
  </cdr:relSizeAnchor>
  <cdr:relSizeAnchor xmlns:cdr="http://schemas.openxmlformats.org/drawingml/2006/chartDrawing">
    <cdr:from>
      <cdr:x>0.07576</cdr:x>
      <cdr:y>0.45455</cdr:y>
    </cdr:from>
    <cdr:to>
      <cdr:x>0.9697</cdr:x>
      <cdr:y>0.45455</cdr:y>
    </cdr:to>
    <cdr:cxnSp macro="">
      <cdr:nvCxnSpPr>
        <cdr:cNvPr id="3" name="Straight Connector 2">
          <a:extLst xmlns:a="http://schemas.openxmlformats.org/drawingml/2006/main">
            <a:ext uri="{FF2B5EF4-FFF2-40B4-BE49-F238E27FC236}">
              <a16:creationId xmlns:a16="http://schemas.microsoft.com/office/drawing/2014/main" id="{12B57A7D-4195-4A8B-B8D5-721719D5C8C5}"/>
            </a:ext>
          </a:extLst>
        </cdr:cNvPr>
        <cdr:cNvCxnSpPr/>
      </cdr:nvCxnSpPr>
      <cdr:spPr>
        <a:xfrm xmlns:a="http://schemas.openxmlformats.org/drawingml/2006/main">
          <a:off x="381000" y="1905000"/>
          <a:ext cx="4495800" cy="0"/>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cxnSp>
  </cdr:relSizeAnchor>
  <cdr:relSizeAnchor xmlns:cdr="http://schemas.openxmlformats.org/drawingml/2006/chartDrawing">
    <cdr:from>
      <cdr:x>0.83871</cdr:x>
      <cdr:y>0.06322</cdr:y>
    </cdr:from>
    <cdr:to>
      <cdr:x>1</cdr:x>
      <cdr:y>0.19049</cdr:y>
    </cdr:to>
    <cdr:sp macro="" textlink="">
      <cdr:nvSpPr>
        <cdr:cNvPr id="5" name="Rectangle 4">
          <a:extLst xmlns:a="http://schemas.openxmlformats.org/drawingml/2006/main">
            <a:ext uri="{FF2B5EF4-FFF2-40B4-BE49-F238E27FC236}">
              <a16:creationId xmlns:a16="http://schemas.microsoft.com/office/drawing/2014/main" id="{7140E67B-E6E2-40B5-BF98-64A6F145A441}"/>
            </a:ext>
          </a:extLst>
        </cdr:cNvPr>
        <cdr:cNvSpPr/>
      </cdr:nvSpPr>
      <cdr:spPr>
        <a:xfrm xmlns:a="http://schemas.openxmlformats.org/drawingml/2006/main">
          <a:off x="4154131" y="264949"/>
          <a:ext cx="798869" cy="533389"/>
        </a:xfrm>
        <a:prstGeom xmlns:a="http://schemas.openxmlformats.org/drawingml/2006/main" prst="rect">
          <a:avLst/>
        </a:prstGeom>
        <a:noFill xmlns:a="http://schemas.openxmlformats.org/drawingml/2006/main"/>
        <a:ln xmlns:a="http://schemas.openxmlformats.org/drawingml/2006/main" w="9525" cap="flat" cmpd="sng" algn="ctr">
          <a:noFill/>
          <a:prstDash val="solid"/>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accent1"/>
        </a:fontRef>
      </cdr:style>
      <cdr:txBody>
        <a:bodyPr xmlns:a="http://schemas.openxmlformats.org/drawingml/2006/main" vertOverflow="clip" rtlCol="0" anchor="ctr"/>
        <a:lstStyle xmlns:a="http://schemas.openxmlformats.org/drawingml/2006/main"/>
        <a:p xmlns:a="http://schemas.openxmlformats.org/drawingml/2006/main">
          <a:r>
            <a:rPr lang="en-US" sz="1800" b="0" i="0" dirty="0">
              <a:latin typeface="Cambria Math" panose="02040503050406030204" pitchFamily="18" charset="0"/>
            </a:rPr>
            <a:t>𝑌 ̂</a:t>
          </a:r>
          <a:endParaRPr lang="en-US" sz="1800" dirty="0"/>
        </a:p>
      </cdr:txBody>
    </cdr:sp>
  </cdr:relSizeAnchor>
  <cdr:relSizeAnchor xmlns:cdr="http://schemas.openxmlformats.org/drawingml/2006/chartDrawing">
    <cdr:from>
      <cdr:x>0.09677</cdr:x>
      <cdr:y>0.58182</cdr:y>
    </cdr:from>
    <cdr:to>
      <cdr:x>0.09677</cdr:x>
      <cdr:y>0.69091</cdr:y>
    </cdr:to>
    <cdr:cxnSp macro="">
      <cdr:nvCxnSpPr>
        <cdr:cNvPr id="7" name="Straight Arrow Connector 6">
          <a:extLst xmlns:a="http://schemas.openxmlformats.org/drawingml/2006/main">
            <a:ext uri="{FF2B5EF4-FFF2-40B4-BE49-F238E27FC236}">
              <a16:creationId xmlns:a16="http://schemas.microsoft.com/office/drawing/2014/main" id="{59504ADF-8A34-4028-B5AD-FBE6F492F824}"/>
            </a:ext>
          </a:extLst>
        </cdr:cNvPr>
        <cdr:cNvCxnSpPr/>
      </cdr:nvCxnSpPr>
      <cdr:spPr>
        <a:xfrm xmlns:a="http://schemas.openxmlformats.org/drawingml/2006/main">
          <a:off x="457200" y="2438400"/>
          <a:ext cx="0" cy="4572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0.62903</cdr:x>
      <cdr:y>0.21818</cdr:y>
    </cdr:from>
    <cdr:to>
      <cdr:x>0.62903</cdr:x>
      <cdr:y>0.34545</cdr:y>
    </cdr:to>
    <cdr:cxnSp macro="">
      <cdr:nvCxnSpPr>
        <cdr:cNvPr id="9" name="Straight Arrow Connector 8">
          <a:extLst xmlns:a="http://schemas.openxmlformats.org/drawingml/2006/main">
            <a:ext uri="{FF2B5EF4-FFF2-40B4-BE49-F238E27FC236}">
              <a16:creationId xmlns:a16="http://schemas.microsoft.com/office/drawing/2014/main" id="{5145B2C8-1A66-4AF3-BE93-09A4E6E3CEA9}"/>
            </a:ext>
          </a:extLst>
        </cdr:cNvPr>
        <cdr:cNvCxnSpPr/>
      </cdr:nvCxnSpPr>
      <cdr:spPr>
        <a:xfrm xmlns:a="http://schemas.openxmlformats.org/drawingml/2006/main">
          <a:off x="2971800" y="914400"/>
          <a:ext cx="0" cy="5334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0.45161</cdr:x>
      <cdr:y>0.45455</cdr:y>
    </cdr:from>
    <cdr:to>
      <cdr:x>0.45161</cdr:x>
      <cdr:y>0.47273</cdr:y>
    </cdr:to>
    <cdr:cxnSp macro="">
      <cdr:nvCxnSpPr>
        <cdr:cNvPr id="10" name="Straight Arrow Connector 9">
          <a:extLst xmlns:a="http://schemas.openxmlformats.org/drawingml/2006/main">
            <a:ext uri="{FF2B5EF4-FFF2-40B4-BE49-F238E27FC236}">
              <a16:creationId xmlns:a16="http://schemas.microsoft.com/office/drawing/2014/main" id="{BCEDFB98-4A86-4354-AE9E-9033B64AA15B}"/>
            </a:ext>
          </a:extLst>
        </cdr:cNvPr>
        <cdr:cNvCxnSpPr/>
      </cdr:nvCxnSpPr>
      <cdr:spPr>
        <a:xfrm xmlns:a="http://schemas.openxmlformats.org/drawingml/2006/main">
          <a:off x="2133600" y="1905000"/>
          <a:ext cx="0" cy="762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0.80645</cdr:x>
      <cdr:y>0.18182</cdr:y>
    </cdr:from>
    <cdr:to>
      <cdr:x>0.80645</cdr:x>
      <cdr:y>0.23636</cdr:y>
    </cdr:to>
    <cdr:cxnSp macro="">
      <cdr:nvCxnSpPr>
        <cdr:cNvPr id="11" name="Straight Arrow Connector 10">
          <a:extLst xmlns:a="http://schemas.openxmlformats.org/drawingml/2006/main">
            <a:ext uri="{FF2B5EF4-FFF2-40B4-BE49-F238E27FC236}">
              <a16:creationId xmlns:a16="http://schemas.microsoft.com/office/drawing/2014/main" id="{BCEDFB98-4A86-4354-AE9E-9033B64AA15B}"/>
            </a:ext>
          </a:extLst>
        </cdr:cNvPr>
        <cdr:cNvCxnSpPr/>
      </cdr:nvCxnSpPr>
      <cdr:spPr>
        <a:xfrm xmlns:a="http://schemas.openxmlformats.org/drawingml/2006/main">
          <a:off x="3810000" y="762000"/>
          <a:ext cx="0" cy="2286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0.90323</cdr:x>
      <cdr:y>0.2</cdr:y>
    </cdr:from>
    <cdr:to>
      <cdr:x>0.90323</cdr:x>
      <cdr:y>0.32727</cdr:y>
    </cdr:to>
    <cdr:cxnSp macro="">
      <cdr:nvCxnSpPr>
        <cdr:cNvPr id="12" name="Straight Arrow Connector 11">
          <a:extLst xmlns:a="http://schemas.openxmlformats.org/drawingml/2006/main">
            <a:ext uri="{FF2B5EF4-FFF2-40B4-BE49-F238E27FC236}">
              <a16:creationId xmlns:a16="http://schemas.microsoft.com/office/drawing/2014/main" id="{BCEDFB98-4A86-4354-AE9E-9033B64AA15B}"/>
            </a:ext>
          </a:extLst>
        </cdr:cNvPr>
        <cdr:cNvCxnSpPr/>
      </cdr:nvCxnSpPr>
      <cdr:spPr>
        <a:xfrm xmlns:a="http://schemas.openxmlformats.org/drawingml/2006/main">
          <a:off x="4267200" y="838200"/>
          <a:ext cx="0" cy="5334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0.17742</cdr:x>
      <cdr:y>0.65455</cdr:y>
    </cdr:from>
    <cdr:to>
      <cdr:x>0.17742</cdr:x>
      <cdr:y>0.78182</cdr:y>
    </cdr:to>
    <cdr:cxnSp macro="">
      <cdr:nvCxnSpPr>
        <cdr:cNvPr id="13" name="Straight Arrow Connector 12">
          <a:extLst xmlns:a="http://schemas.openxmlformats.org/drawingml/2006/main">
            <a:ext uri="{FF2B5EF4-FFF2-40B4-BE49-F238E27FC236}">
              <a16:creationId xmlns:a16="http://schemas.microsoft.com/office/drawing/2014/main" id="{BCEDFB98-4A86-4354-AE9E-9033B64AA15B}"/>
            </a:ext>
          </a:extLst>
        </cdr:cNvPr>
        <cdr:cNvCxnSpPr/>
      </cdr:nvCxnSpPr>
      <cdr:spPr>
        <a:xfrm xmlns:a="http://schemas.openxmlformats.org/drawingml/2006/main">
          <a:off x="838200" y="2743200"/>
          <a:ext cx="0" cy="5334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0.35484</cdr:x>
      <cdr:y>0.54545</cdr:y>
    </cdr:from>
    <cdr:to>
      <cdr:x>0.35484</cdr:x>
      <cdr:y>0.72727</cdr:y>
    </cdr:to>
    <cdr:cxnSp macro="">
      <cdr:nvCxnSpPr>
        <cdr:cNvPr id="14" name="Straight Arrow Connector 13">
          <a:extLst xmlns:a="http://schemas.openxmlformats.org/drawingml/2006/main">
            <a:ext uri="{FF2B5EF4-FFF2-40B4-BE49-F238E27FC236}">
              <a16:creationId xmlns:a16="http://schemas.microsoft.com/office/drawing/2014/main" id="{BCEDFB98-4A86-4354-AE9E-9033B64AA15B}"/>
            </a:ext>
          </a:extLst>
        </cdr:cNvPr>
        <cdr:cNvCxnSpPr/>
      </cdr:nvCxnSpPr>
      <cdr:spPr>
        <a:xfrm xmlns:a="http://schemas.openxmlformats.org/drawingml/2006/main">
          <a:off x="1676400" y="2286000"/>
          <a:ext cx="0" cy="7620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0.53226</cdr:x>
      <cdr:y>0.41818</cdr:y>
    </cdr:from>
    <cdr:to>
      <cdr:x>0.53226</cdr:x>
      <cdr:y>0.47273</cdr:y>
    </cdr:to>
    <cdr:cxnSp macro="">
      <cdr:nvCxnSpPr>
        <cdr:cNvPr id="18" name="Straight Arrow Connector 17">
          <a:extLst xmlns:a="http://schemas.openxmlformats.org/drawingml/2006/main">
            <a:ext uri="{FF2B5EF4-FFF2-40B4-BE49-F238E27FC236}">
              <a16:creationId xmlns:a16="http://schemas.microsoft.com/office/drawing/2014/main" id="{4DE737DA-BEF3-493C-946F-B8487EB0859C}"/>
            </a:ext>
          </a:extLst>
        </cdr:cNvPr>
        <cdr:cNvCxnSpPr/>
      </cdr:nvCxnSpPr>
      <cdr:spPr>
        <a:xfrm xmlns:a="http://schemas.openxmlformats.org/drawingml/2006/main">
          <a:off x="2514600" y="1752600"/>
          <a:ext cx="0" cy="2286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0.72581</cdr:x>
      <cdr:y>0.29091</cdr:y>
    </cdr:from>
    <cdr:to>
      <cdr:x>0.72581</cdr:x>
      <cdr:y>0.30909</cdr:y>
    </cdr:to>
    <cdr:cxnSp macro="">
      <cdr:nvCxnSpPr>
        <cdr:cNvPr id="19" name="Straight Arrow Connector 18">
          <a:extLst xmlns:a="http://schemas.openxmlformats.org/drawingml/2006/main">
            <a:ext uri="{FF2B5EF4-FFF2-40B4-BE49-F238E27FC236}">
              <a16:creationId xmlns:a16="http://schemas.microsoft.com/office/drawing/2014/main" id="{544EDCE7-0CCE-4B83-8D16-5D4EDADA43D6}"/>
            </a:ext>
          </a:extLst>
        </cdr:cNvPr>
        <cdr:cNvCxnSpPr/>
      </cdr:nvCxnSpPr>
      <cdr:spPr>
        <a:xfrm xmlns:a="http://schemas.openxmlformats.org/drawingml/2006/main">
          <a:off x="3429000" y="1219200"/>
          <a:ext cx="0" cy="762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0.27419</cdr:x>
      <cdr:y>0.5</cdr:y>
    </cdr:from>
    <cdr:to>
      <cdr:x>0.27419</cdr:x>
      <cdr:y>0.6</cdr:y>
    </cdr:to>
    <cdr:cxnSp macro="">
      <cdr:nvCxnSpPr>
        <cdr:cNvPr id="23" name="Straight Arrow Connector 22">
          <a:extLst xmlns:a="http://schemas.openxmlformats.org/drawingml/2006/main">
            <a:ext uri="{FF2B5EF4-FFF2-40B4-BE49-F238E27FC236}">
              <a16:creationId xmlns:a16="http://schemas.microsoft.com/office/drawing/2014/main" id="{87126CCB-BB2B-47FF-B915-AC9147704277}"/>
            </a:ext>
          </a:extLst>
        </cdr:cNvPr>
        <cdr:cNvCxnSpPr/>
      </cdr:nvCxnSpPr>
      <cdr:spPr>
        <a:xfrm xmlns:a="http://schemas.openxmlformats.org/drawingml/2006/main">
          <a:off x="1295400" y="2095500"/>
          <a:ext cx="0" cy="4191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0.89231</cdr:x>
      <cdr:y>0.35455</cdr:y>
    </cdr:from>
    <cdr:to>
      <cdr:x>0.96807</cdr:x>
      <cdr:y>0.48182</cdr:y>
    </cdr:to>
    <cdr:sp macro="" textlink="">
      <cdr:nvSpPr>
        <cdr:cNvPr id="4" name="Rectangle 3">
          <a:extLst xmlns:a="http://schemas.openxmlformats.org/drawingml/2006/main">
            <a:ext uri="{FF2B5EF4-FFF2-40B4-BE49-F238E27FC236}">
              <a16:creationId xmlns:a16="http://schemas.microsoft.com/office/drawing/2014/main" id="{6ECCBCE2-1B26-4E29-9020-E9C5F27A4ABD}"/>
            </a:ext>
          </a:extLst>
        </cdr:cNvPr>
        <cdr:cNvSpPr/>
      </cdr:nvSpPr>
      <cdr:spPr>
        <a:xfrm xmlns:a="http://schemas.openxmlformats.org/drawingml/2006/main">
          <a:off x="4419600" y="1485900"/>
          <a:ext cx="375227" cy="53340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accent6"/>
        </a:fontRef>
      </cdr:style>
      <cdr:txBody>
        <a:bodyPr xmlns:a="http://schemas.openxmlformats.org/drawingml/2006/main" vertOverflow="clip" rtlCol="0" anchor="ctr"/>
        <a:lstStyle xmlns:a="http://schemas.openxmlformats.org/drawingml/2006/main"/>
        <a:p xmlns:a="http://schemas.openxmlformats.org/drawingml/2006/main">
          <a:r>
            <a:rPr lang="en-US" sz="1800" b="0" i="0">
              <a:solidFill>
                <a:schemeClr val="accent6">
                  <a:lumMod val="50000"/>
                </a:schemeClr>
              </a:solidFill>
              <a:latin typeface="Cambria Math" panose="02040503050406030204" pitchFamily="18" charset="0"/>
            </a:rPr>
            <a:t>𝑌 ̅</a:t>
          </a:r>
          <a:endParaRPr lang="en-US" sz="1800" dirty="0"/>
        </a:p>
      </cdr:txBody>
    </cdr:sp>
  </cdr:relSizeAnchor>
  <cdr:relSizeAnchor xmlns:cdr="http://schemas.openxmlformats.org/drawingml/2006/chartDrawing">
    <cdr:from>
      <cdr:x>0.07576</cdr:x>
      <cdr:y>0.45455</cdr:y>
    </cdr:from>
    <cdr:to>
      <cdr:x>0.9697</cdr:x>
      <cdr:y>0.45455</cdr:y>
    </cdr:to>
    <cdr:cxnSp macro="">
      <cdr:nvCxnSpPr>
        <cdr:cNvPr id="3" name="Straight Connector 2">
          <a:extLst xmlns:a="http://schemas.openxmlformats.org/drawingml/2006/main">
            <a:ext uri="{FF2B5EF4-FFF2-40B4-BE49-F238E27FC236}">
              <a16:creationId xmlns:a16="http://schemas.microsoft.com/office/drawing/2014/main" id="{12B57A7D-4195-4A8B-B8D5-721719D5C8C5}"/>
            </a:ext>
          </a:extLst>
        </cdr:cNvPr>
        <cdr:cNvCxnSpPr/>
      </cdr:nvCxnSpPr>
      <cdr:spPr>
        <a:xfrm xmlns:a="http://schemas.openxmlformats.org/drawingml/2006/main">
          <a:off x="381000" y="1905000"/>
          <a:ext cx="4495800" cy="0"/>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cxnSp>
  </cdr:relSizeAnchor>
  <cdr:relSizeAnchor xmlns:cdr="http://schemas.openxmlformats.org/drawingml/2006/chartDrawing">
    <cdr:from>
      <cdr:x>0.83871</cdr:x>
      <cdr:y>0.10909</cdr:y>
    </cdr:from>
    <cdr:to>
      <cdr:x>1</cdr:x>
      <cdr:y>0.23636</cdr:y>
    </cdr:to>
    <cdr:sp macro="" textlink="">
      <cdr:nvSpPr>
        <cdr:cNvPr id="5" name="Rectangle 4">
          <a:extLst xmlns:a="http://schemas.openxmlformats.org/drawingml/2006/main">
            <a:ext uri="{FF2B5EF4-FFF2-40B4-BE49-F238E27FC236}">
              <a16:creationId xmlns:a16="http://schemas.microsoft.com/office/drawing/2014/main" id="{7140E67B-E6E2-40B5-BF98-64A6F145A441}"/>
            </a:ext>
          </a:extLst>
        </cdr:cNvPr>
        <cdr:cNvSpPr/>
      </cdr:nvSpPr>
      <cdr:spPr>
        <a:xfrm xmlns:a="http://schemas.openxmlformats.org/drawingml/2006/main">
          <a:off x="4267200" y="457200"/>
          <a:ext cx="762000" cy="533400"/>
        </a:xfrm>
        <a:prstGeom xmlns:a="http://schemas.openxmlformats.org/drawingml/2006/main" prst="rect">
          <a:avLst/>
        </a:prstGeom>
        <a:noFill xmlns:a="http://schemas.openxmlformats.org/drawingml/2006/main"/>
        <a:ln xmlns:a="http://schemas.openxmlformats.org/drawingml/2006/main" w="9525" cap="flat" cmpd="sng" algn="ctr">
          <a:noFill/>
          <a:prstDash val="solid"/>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accent1"/>
        </a:fontRef>
      </cdr:style>
      <cdr:txBody>
        <a:bodyPr xmlns:a="http://schemas.openxmlformats.org/drawingml/2006/main" vertOverflow="clip" rtlCol="0" anchor="ctr"/>
        <a:lstStyle xmlns:a="http://schemas.openxmlformats.org/drawingml/2006/main"/>
        <a:p xmlns:a="http://schemas.openxmlformats.org/drawingml/2006/main">
          <a:r>
            <a:rPr lang="en-US" sz="1800" b="0" i="0">
              <a:latin typeface="Cambria Math" panose="02040503050406030204" pitchFamily="18" charset="0"/>
            </a:rPr>
            <a:t>𝑌 ̂</a:t>
          </a:r>
          <a:endParaRPr lang="en-US" sz="1800" dirty="0"/>
        </a:p>
      </cdr:txBody>
    </cdr:sp>
  </cdr:relSizeAnchor>
  <cdr:relSizeAnchor xmlns:cdr="http://schemas.openxmlformats.org/drawingml/2006/chartDrawing">
    <cdr:from>
      <cdr:x>0.62903</cdr:x>
      <cdr:y>0.2253</cdr:y>
    </cdr:from>
    <cdr:to>
      <cdr:x>0.62903</cdr:x>
      <cdr:y>0.34545</cdr:y>
    </cdr:to>
    <cdr:cxnSp macro="">
      <cdr:nvCxnSpPr>
        <cdr:cNvPr id="9" name="Straight Arrow Connector 8">
          <a:extLst xmlns:a="http://schemas.openxmlformats.org/drawingml/2006/main">
            <a:ext uri="{FF2B5EF4-FFF2-40B4-BE49-F238E27FC236}">
              <a16:creationId xmlns:a16="http://schemas.microsoft.com/office/drawing/2014/main" id="{5145B2C8-1A66-4AF3-BE93-09A4E6E3CEA9}"/>
            </a:ext>
          </a:extLst>
        </cdr:cNvPr>
        <cdr:cNvCxnSpPr/>
      </cdr:nvCxnSpPr>
      <cdr:spPr>
        <a:xfrm xmlns:a="http://schemas.openxmlformats.org/drawingml/2006/main">
          <a:off x="3115586" y="944252"/>
          <a:ext cx="0" cy="503529"/>
        </a:xfrm>
        <a:prstGeom xmlns:a="http://schemas.openxmlformats.org/drawingml/2006/main" prst="straightConnector1">
          <a:avLst/>
        </a:prstGeom>
        <a:ln xmlns:a="http://schemas.openxmlformats.org/drawingml/2006/main" w="28575">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0.63063</cdr:x>
      <cdr:y>0.38894</cdr:y>
    </cdr:from>
    <cdr:to>
      <cdr:x>0.63063</cdr:x>
      <cdr:y>0.46167</cdr:y>
    </cdr:to>
    <cdr:cxnSp macro="">
      <cdr:nvCxnSpPr>
        <cdr:cNvPr id="15" name="Straight Arrow Connector 14">
          <a:extLst xmlns:a="http://schemas.openxmlformats.org/drawingml/2006/main">
            <a:ext uri="{FF2B5EF4-FFF2-40B4-BE49-F238E27FC236}">
              <a16:creationId xmlns:a16="http://schemas.microsoft.com/office/drawing/2014/main" id="{25585CB6-91AC-491F-957F-717BB490EEF4}"/>
            </a:ext>
          </a:extLst>
        </cdr:cNvPr>
        <cdr:cNvCxnSpPr/>
      </cdr:nvCxnSpPr>
      <cdr:spPr>
        <a:xfrm xmlns:a="http://schemas.openxmlformats.org/drawingml/2006/main">
          <a:off x="3123495" y="1630052"/>
          <a:ext cx="0" cy="304789"/>
        </a:xfrm>
        <a:prstGeom xmlns:a="http://schemas.openxmlformats.org/drawingml/2006/main" prst="straightConnector1">
          <a:avLst/>
        </a:prstGeom>
        <a:ln xmlns:a="http://schemas.openxmlformats.org/drawingml/2006/main" w="28575">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85EEB-B4E6-4FB9-BD18-CF676B20AC1F}" type="datetimeFigureOut">
              <a:rPr lang="en-US" smtClean="0"/>
              <a:t>5/16/2022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01CF0F-FCA1-4F73-88B3-ECC618E2EFF6}" type="slidenum">
              <a:rPr lang="en-US" smtClean="0"/>
              <a:t>‹#›</a:t>
            </a:fld>
            <a:endParaRPr lang="en-US"/>
          </a:p>
        </p:txBody>
      </p:sp>
    </p:spTree>
    <p:extLst>
      <p:ext uri="{BB962C8B-B14F-4D97-AF65-F5344CB8AC3E}">
        <p14:creationId xmlns:p14="http://schemas.microsoft.com/office/powerpoint/2010/main" val="4030777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1</a:t>
            </a:fld>
            <a:endParaRPr lang="en-US"/>
          </a:p>
        </p:txBody>
      </p:sp>
    </p:spTree>
    <p:extLst>
      <p:ext uri="{BB962C8B-B14F-4D97-AF65-F5344CB8AC3E}">
        <p14:creationId xmlns:p14="http://schemas.microsoft.com/office/powerpoint/2010/main" val="257302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14</a:t>
            </a:fld>
            <a:endParaRPr lang="en-US"/>
          </a:p>
        </p:txBody>
      </p:sp>
    </p:spTree>
    <p:extLst>
      <p:ext uri="{BB962C8B-B14F-4D97-AF65-F5344CB8AC3E}">
        <p14:creationId xmlns:p14="http://schemas.microsoft.com/office/powerpoint/2010/main" val="2693169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16</a:t>
            </a:fld>
            <a:endParaRPr lang="en-US"/>
          </a:p>
        </p:txBody>
      </p:sp>
    </p:spTree>
    <p:extLst>
      <p:ext uri="{BB962C8B-B14F-4D97-AF65-F5344CB8AC3E}">
        <p14:creationId xmlns:p14="http://schemas.microsoft.com/office/powerpoint/2010/main" val="1951061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17</a:t>
            </a:fld>
            <a:endParaRPr lang="en-US"/>
          </a:p>
        </p:txBody>
      </p:sp>
    </p:spTree>
    <p:extLst>
      <p:ext uri="{BB962C8B-B14F-4D97-AF65-F5344CB8AC3E}">
        <p14:creationId xmlns:p14="http://schemas.microsoft.com/office/powerpoint/2010/main" val="344819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18</a:t>
            </a:fld>
            <a:endParaRPr lang="en-US"/>
          </a:p>
        </p:txBody>
      </p:sp>
    </p:spTree>
    <p:extLst>
      <p:ext uri="{BB962C8B-B14F-4D97-AF65-F5344CB8AC3E}">
        <p14:creationId xmlns:p14="http://schemas.microsoft.com/office/powerpoint/2010/main" val="4065445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20</a:t>
            </a:fld>
            <a:endParaRPr lang="en-US"/>
          </a:p>
        </p:txBody>
      </p:sp>
    </p:spTree>
    <p:extLst>
      <p:ext uri="{BB962C8B-B14F-4D97-AF65-F5344CB8AC3E}">
        <p14:creationId xmlns:p14="http://schemas.microsoft.com/office/powerpoint/2010/main" val="208850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21</a:t>
            </a:fld>
            <a:endParaRPr lang="en-US"/>
          </a:p>
        </p:txBody>
      </p:sp>
    </p:spTree>
    <p:extLst>
      <p:ext uri="{BB962C8B-B14F-4D97-AF65-F5344CB8AC3E}">
        <p14:creationId xmlns:p14="http://schemas.microsoft.com/office/powerpoint/2010/main" val="279028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22</a:t>
            </a:fld>
            <a:endParaRPr lang="en-US"/>
          </a:p>
        </p:txBody>
      </p:sp>
    </p:spTree>
    <p:extLst>
      <p:ext uri="{BB962C8B-B14F-4D97-AF65-F5344CB8AC3E}">
        <p14:creationId xmlns:p14="http://schemas.microsoft.com/office/powerpoint/2010/main" val="162525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24</a:t>
            </a:fld>
            <a:endParaRPr lang="en-US"/>
          </a:p>
        </p:txBody>
      </p:sp>
    </p:spTree>
    <p:extLst>
      <p:ext uri="{BB962C8B-B14F-4D97-AF65-F5344CB8AC3E}">
        <p14:creationId xmlns:p14="http://schemas.microsoft.com/office/powerpoint/2010/main" val="2253981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25</a:t>
            </a:fld>
            <a:endParaRPr lang="en-US"/>
          </a:p>
        </p:txBody>
      </p:sp>
    </p:spTree>
    <p:extLst>
      <p:ext uri="{BB962C8B-B14F-4D97-AF65-F5344CB8AC3E}">
        <p14:creationId xmlns:p14="http://schemas.microsoft.com/office/powerpoint/2010/main" val="1398676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26</a:t>
            </a:fld>
            <a:endParaRPr lang="en-US"/>
          </a:p>
        </p:txBody>
      </p:sp>
    </p:spTree>
    <p:extLst>
      <p:ext uri="{BB962C8B-B14F-4D97-AF65-F5344CB8AC3E}">
        <p14:creationId xmlns:p14="http://schemas.microsoft.com/office/powerpoint/2010/main" val="222096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a:t>
            </a:fld>
            <a:endParaRPr lang="en-US"/>
          </a:p>
        </p:txBody>
      </p:sp>
    </p:spTree>
    <p:extLst>
      <p:ext uri="{BB962C8B-B14F-4D97-AF65-F5344CB8AC3E}">
        <p14:creationId xmlns:p14="http://schemas.microsoft.com/office/powerpoint/2010/main" val="712428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30</a:t>
            </a:fld>
            <a:endParaRPr lang="en-US"/>
          </a:p>
        </p:txBody>
      </p:sp>
    </p:spTree>
    <p:extLst>
      <p:ext uri="{BB962C8B-B14F-4D97-AF65-F5344CB8AC3E}">
        <p14:creationId xmlns:p14="http://schemas.microsoft.com/office/powerpoint/2010/main" val="2329458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31</a:t>
            </a:fld>
            <a:endParaRPr lang="en-US"/>
          </a:p>
        </p:txBody>
      </p:sp>
    </p:spTree>
    <p:extLst>
      <p:ext uri="{BB962C8B-B14F-4D97-AF65-F5344CB8AC3E}">
        <p14:creationId xmlns:p14="http://schemas.microsoft.com/office/powerpoint/2010/main" val="1687000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32</a:t>
            </a:fld>
            <a:endParaRPr lang="en-US"/>
          </a:p>
        </p:txBody>
      </p:sp>
    </p:spTree>
    <p:extLst>
      <p:ext uri="{BB962C8B-B14F-4D97-AF65-F5344CB8AC3E}">
        <p14:creationId xmlns:p14="http://schemas.microsoft.com/office/powerpoint/2010/main" val="2891900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33</a:t>
            </a:fld>
            <a:endParaRPr lang="en-US"/>
          </a:p>
        </p:txBody>
      </p:sp>
    </p:spTree>
    <p:extLst>
      <p:ext uri="{BB962C8B-B14F-4D97-AF65-F5344CB8AC3E}">
        <p14:creationId xmlns:p14="http://schemas.microsoft.com/office/powerpoint/2010/main" val="1926006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34</a:t>
            </a:fld>
            <a:endParaRPr lang="en-US"/>
          </a:p>
        </p:txBody>
      </p:sp>
    </p:spTree>
    <p:extLst>
      <p:ext uri="{BB962C8B-B14F-4D97-AF65-F5344CB8AC3E}">
        <p14:creationId xmlns:p14="http://schemas.microsoft.com/office/powerpoint/2010/main" val="1911331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35</a:t>
            </a:fld>
            <a:endParaRPr lang="en-US"/>
          </a:p>
        </p:txBody>
      </p:sp>
    </p:spTree>
    <p:extLst>
      <p:ext uri="{BB962C8B-B14F-4D97-AF65-F5344CB8AC3E}">
        <p14:creationId xmlns:p14="http://schemas.microsoft.com/office/powerpoint/2010/main" val="610897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36</a:t>
            </a:fld>
            <a:endParaRPr lang="en-US"/>
          </a:p>
        </p:txBody>
      </p:sp>
    </p:spTree>
    <p:extLst>
      <p:ext uri="{BB962C8B-B14F-4D97-AF65-F5344CB8AC3E}">
        <p14:creationId xmlns:p14="http://schemas.microsoft.com/office/powerpoint/2010/main" val="413345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3</a:t>
            </a:fld>
            <a:endParaRPr lang="en-US"/>
          </a:p>
        </p:txBody>
      </p:sp>
    </p:spTree>
    <p:extLst>
      <p:ext uri="{BB962C8B-B14F-4D97-AF65-F5344CB8AC3E}">
        <p14:creationId xmlns:p14="http://schemas.microsoft.com/office/powerpoint/2010/main" val="82588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4</a:t>
            </a:fld>
            <a:endParaRPr lang="en-US"/>
          </a:p>
        </p:txBody>
      </p:sp>
    </p:spTree>
    <p:extLst>
      <p:ext uri="{BB962C8B-B14F-4D97-AF65-F5344CB8AC3E}">
        <p14:creationId xmlns:p14="http://schemas.microsoft.com/office/powerpoint/2010/main" val="335549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5</a:t>
            </a:fld>
            <a:endParaRPr lang="en-US"/>
          </a:p>
        </p:txBody>
      </p:sp>
    </p:spTree>
    <p:extLst>
      <p:ext uri="{BB962C8B-B14F-4D97-AF65-F5344CB8AC3E}">
        <p14:creationId xmlns:p14="http://schemas.microsoft.com/office/powerpoint/2010/main" val="292856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6</a:t>
            </a:fld>
            <a:endParaRPr lang="en-US"/>
          </a:p>
        </p:txBody>
      </p:sp>
    </p:spTree>
    <p:extLst>
      <p:ext uri="{BB962C8B-B14F-4D97-AF65-F5344CB8AC3E}">
        <p14:creationId xmlns:p14="http://schemas.microsoft.com/office/powerpoint/2010/main" val="3411250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7</a:t>
            </a:fld>
            <a:endParaRPr lang="en-US"/>
          </a:p>
        </p:txBody>
      </p:sp>
    </p:spTree>
    <p:extLst>
      <p:ext uri="{BB962C8B-B14F-4D97-AF65-F5344CB8AC3E}">
        <p14:creationId xmlns:p14="http://schemas.microsoft.com/office/powerpoint/2010/main" val="196182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8</a:t>
            </a:fld>
            <a:endParaRPr lang="en-US"/>
          </a:p>
        </p:txBody>
      </p:sp>
    </p:spTree>
    <p:extLst>
      <p:ext uri="{BB962C8B-B14F-4D97-AF65-F5344CB8AC3E}">
        <p14:creationId xmlns:p14="http://schemas.microsoft.com/office/powerpoint/2010/main" val="300307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13</a:t>
            </a:fld>
            <a:endParaRPr lang="en-US"/>
          </a:p>
        </p:txBody>
      </p:sp>
    </p:spTree>
    <p:extLst>
      <p:ext uri="{BB962C8B-B14F-4D97-AF65-F5344CB8AC3E}">
        <p14:creationId xmlns:p14="http://schemas.microsoft.com/office/powerpoint/2010/main" val="121047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idx="1"/>
          </p:nvPr>
        </p:nvSpPr>
        <p:spPr/>
        <p:txBody>
          <a:bodyPr>
            <a:normAutofit/>
          </a:bodyPr>
          <a:lstStyle>
            <a:lvl1pPr marL="29887" indent="-29887">
              <a:buFont typeface="Wingdings" panose="05000000000000000000" pitchFamily="2" charset="2"/>
              <a:buChar char="§"/>
              <a:defRPr sz="2400"/>
            </a:lvl1pPr>
            <a:lvl2pPr>
              <a:buClr>
                <a:schemeClr val="accent2"/>
              </a:buClr>
              <a:defRPr sz="2000"/>
            </a:lvl2pPr>
            <a:lvl3pPr>
              <a:defRPr sz="1013"/>
            </a:lvl3pPr>
            <a:lvl4pPr>
              <a:defRPr sz="900"/>
            </a:lvl4pPr>
            <a:lvl5pPr>
              <a:defRPr sz="900"/>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675" i="1"/>
            </a:lvl1pPr>
          </a:lstStyle>
          <a:p>
            <a:r>
              <a:rPr lang="en-US"/>
              <a:t>Simple Regression</a:t>
            </a:r>
          </a:p>
        </p:txBody>
      </p:sp>
      <p:sp>
        <p:nvSpPr>
          <p:cNvPr id="4" name="Date Placeholder 3"/>
          <p:cNvSpPr>
            <a:spLocks noGrp="1"/>
          </p:cNvSpPr>
          <p:nvPr>
            <p:ph type="dt" sz="half" idx="10"/>
          </p:nvPr>
        </p:nvSpPr>
        <p:spPr/>
        <p:txBody>
          <a:bodyPr/>
          <a:lstStyle/>
          <a:p>
            <a:fld id="{84DF5866-338E-4D87-952C-583734E2418C}" type="datetime1">
              <a:rPr lang="en-US" smtClean="0"/>
              <a:t>5/16/2022</a:t>
            </a:fld>
            <a:endParaRPr lang="en-US"/>
          </a:p>
        </p:txBody>
      </p:sp>
      <p:sp>
        <p:nvSpPr>
          <p:cNvPr id="6" name="Slide Number Placeholder 5"/>
          <p:cNvSpPr>
            <a:spLocks noGrp="1"/>
          </p:cNvSpPr>
          <p:nvPr>
            <p:ph type="sldNum" sz="quarter" idx="12"/>
          </p:nvPr>
        </p:nvSpPr>
        <p:spPr/>
        <p:txBody>
          <a:bodyPr/>
          <a:lstStyle>
            <a:lvl1pPr>
              <a:defRPr sz="675" i="1"/>
            </a:lvl1pPr>
          </a:lstStyle>
          <a:p>
            <a:fld id="{C649628B-299D-451E-A378-9322A1DAED2C}" type="slidenum">
              <a:rPr lang="en-US" smtClean="0"/>
              <a:t>‹#›</a:t>
            </a:fld>
            <a:endParaRPr lang="en-US"/>
          </a:p>
        </p:txBody>
      </p:sp>
    </p:spTree>
    <p:extLst>
      <p:ext uri="{BB962C8B-B14F-4D97-AF65-F5344CB8AC3E}">
        <p14:creationId xmlns:p14="http://schemas.microsoft.com/office/powerpoint/2010/main" val="160256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675"/>
            </a:lvl1pPr>
          </a:lstStyle>
          <a:p>
            <a:r>
              <a:rPr lang="en-US"/>
              <a:t>Simple Regression</a:t>
            </a:r>
          </a:p>
        </p:txBody>
      </p:sp>
      <p:sp>
        <p:nvSpPr>
          <p:cNvPr id="2" name="Date Placeholder 1"/>
          <p:cNvSpPr>
            <a:spLocks noGrp="1"/>
          </p:cNvSpPr>
          <p:nvPr>
            <p:ph type="dt" sz="half" idx="10"/>
          </p:nvPr>
        </p:nvSpPr>
        <p:spPr/>
        <p:txBody>
          <a:bodyPr/>
          <a:lstStyle/>
          <a:p>
            <a:fld id="{389A0ED4-2644-4DF3-B4CD-3A030A40DA02}" type="datetime1">
              <a:rPr lang="en-US" smtClean="0"/>
              <a:t>5/16/2022</a:t>
            </a:fld>
            <a:endParaRPr lang="en-US"/>
          </a:p>
        </p:txBody>
      </p:sp>
      <p:sp>
        <p:nvSpPr>
          <p:cNvPr id="4" name="Slide Number Placeholder 3"/>
          <p:cNvSpPr>
            <a:spLocks noGrp="1"/>
          </p:cNvSpPr>
          <p:nvPr>
            <p:ph type="sldNum" sz="quarter" idx="12"/>
          </p:nvPr>
        </p:nvSpPr>
        <p:spPr/>
        <p:txBody>
          <a:bodyPr/>
          <a:lstStyle>
            <a:lvl1pPr>
              <a:defRPr sz="675"/>
            </a:lvl1pPr>
          </a:lstStyle>
          <a:p>
            <a:fld id="{C649628B-299D-451E-A378-9322A1DAED2C}" type="slidenum">
              <a:rPr lang="en-US" smtClean="0"/>
              <a:t>‹#›</a:t>
            </a:fld>
            <a:endParaRPr lang="en-US"/>
          </a:p>
        </p:txBody>
      </p:sp>
    </p:spTree>
    <p:extLst>
      <p:ext uri="{BB962C8B-B14F-4D97-AF65-F5344CB8AC3E}">
        <p14:creationId xmlns:p14="http://schemas.microsoft.com/office/powerpoint/2010/main" val="1237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835" y="2590800"/>
            <a:ext cx="3277452" cy="1924050"/>
          </a:xfrm>
        </p:spPr>
        <p:txBody>
          <a:bodyPr anchor="b">
            <a:normAutofit/>
          </a:bodyPr>
          <a:lstStyle>
            <a:lvl1pPr algn="l">
              <a:defRPr sz="428" b="0"/>
            </a:lvl1pPr>
          </a:lstStyle>
          <a:p>
            <a:r>
              <a:rPr lang="en-US"/>
              <a:t>Click to edit Master title style</a:t>
            </a:r>
            <a:endParaRPr/>
          </a:p>
        </p:txBody>
      </p:sp>
      <p:sp>
        <p:nvSpPr>
          <p:cNvPr id="3" name="Content Placeholder 2"/>
          <p:cNvSpPr>
            <a:spLocks noGrp="1"/>
          </p:cNvSpPr>
          <p:nvPr>
            <p:ph idx="1"/>
          </p:nvPr>
        </p:nvSpPr>
        <p:spPr>
          <a:xfrm>
            <a:off x="5181370" y="838200"/>
            <a:ext cx="6173809" cy="5181600"/>
          </a:xfrm>
        </p:spPr>
        <p:txBody>
          <a:bodyPr>
            <a:normAutofit/>
          </a:bodyPr>
          <a:lstStyle>
            <a:lvl1pPr>
              <a:defRPr sz="267"/>
            </a:lvl1pPr>
            <a:lvl2pPr>
              <a:defRPr sz="241"/>
            </a:lvl2pPr>
            <a:lvl3pPr>
              <a:defRPr sz="214"/>
            </a:lvl3pPr>
            <a:lvl4pPr>
              <a:defRPr sz="187"/>
            </a:lvl4pPr>
            <a:lvl5pPr>
              <a:defRPr sz="187"/>
            </a:lvl5pPr>
            <a:lvl6pPr>
              <a:defRPr sz="187"/>
            </a:lvl6pPr>
            <a:lvl7pPr>
              <a:defRPr sz="187"/>
            </a:lvl7pPr>
            <a:lvl8pPr>
              <a:defRPr sz="187"/>
            </a:lvl8pPr>
            <a:lvl9pPr>
              <a:defRPr sz="18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835" y="4648200"/>
            <a:ext cx="3277452" cy="1371600"/>
          </a:xfrm>
        </p:spPr>
        <p:txBody>
          <a:bodyPr>
            <a:normAutofit/>
          </a:bodyPr>
          <a:lstStyle>
            <a:lvl1pPr marL="0" indent="0">
              <a:spcBef>
                <a:spcPts val="80"/>
              </a:spcBef>
              <a:buNone/>
              <a:defRPr sz="214"/>
            </a:lvl1pPr>
            <a:lvl2pPr marL="61045" indent="0">
              <a:buNone/>
              <a:defRPr sz="161"/>
            </a:lvl2pPr>
            <a:lvl3pPr marL="122090" indent="0">
              <a:buNone/>
              <a:defRPr sz="134"/>
            </a:lvl3pPr>
            <a:lvl4pPr marL="183136" indent="0">
              <a:buNone/>
              <a:defRPr sz="121"/>
            </a:lvl4pPr>
            <a:lvl5pPr marL="244181" indent="0">
              <a:buNone/>
              <a:defRPr sz="121"/>
            </a:lvl5pPr>
            <a:lvl6pPr marL="305226" indent="0">
              <a:buNone/>
              <a:defRPr sz="121"/>
            </a:lvl6pPr>
            <a:lvl7pPr marL="366272" indent="0">
              <a:buNone/>
              <a:defRPr sz="121"/>
            </a:lvl7pPr>
            <a:lvl8pPr marL="427316" indent="0">
              <a:buNone/>
              <a:defRPr sz="121"/>
            </a:lvl8pPr>
            <a:lvl9pPr marL="488362" indent="0">
              <a:buNone/>
              <a:defRPr sz="121"/>
            </a:lvl9pPr>
          </a:lstStyle>
          <a:p>
            <a:pPr lvl="0"/>
            <a:r>
              <a:rPr lang="en-US"/>
              <a:t>Edit Master text styles</a:t>
            </a:r>
          </a:p>
        </p:txBody>
      </p:sp>
      <p:sp>
        <p:nvSpPr>
          <p:cNvPr id="9" name="Footer Placeholder 8"/>
          <p:cNvSpPr>
            <a:spLocks noGrp="1"/>
          </p:cNvSpPr>
          <p:nvPr>
            <p:ph type="ftr" sz="quarter" idx="11"/>
          </p:nvPr>
        </p:nvSpPr>
        <p:spPr/>
        <p:txBody>
          <a:bodyPr/>
          <a:lstStyle/>
          <a:p>
            <a:r>
              <a:rPr lang="en-US"/>
              <a:t>Simple Regression</a:t>
            </a:r>
          </a:p>
        </p:txBody>
      </p:sp>
      <p:sp>
        <p:nvSpPr>
          <p:cNvPr id="8" name="Date Placeholder 7"/>
          <p:cNvSpPr>
            <a:spLocks noGrp="1"/>
          </p:cNvSpPr>
          <p:nvPr>
            <p:ph type="dt" sz="half" idx="10"/>
          </p:nvPr>
        </p:nvSpPr>
        <p:spPr/>
        <p:txBody>
          <a:bodyPr/>
          <a:lstStyle/>
          <a:p>
            <a:fld id="{FC1EAF99-B73C-4165-822C-ED1A1608F0CB}" type="datetime1">
              <a:rPr lang="en-US" smtClean="0"/>
              <a:t>5/16/2022</a:t>
            </a:fld>
            <a:endParaRPr lang="en-US"/>
          </a:p>
        </p:txBody>
      </p:sp>
      <p:sp>
        <p:nvSpPr>
          <p:cNvPr id="10" name="Slide Number Placeholder 9"/>
          <p:cNvSpPr>
            <a:spLocks noGrp="1"/>
          </p:cNvSpPr>
          <p:nvPr>
            <p:ph type="sldNum" sz="quarter" idx="12"/>
          </p:nvPr>
        </p:nvSpPr>
        <p:spPr/>
        <p:txBody>
          <a:bodyPr/>
          <a:lstStyle/>
          <a:p>
            <a:fld id="{C649628B-299D-451E-A378-9322A1DAED2C}" type="slidenum">
              <a:rPr lang="en-US" smtClean="0"/>
              <a:t>‹#›</a:t>
            </a:fld>
            <a:endParaRPr lang="en-US"/>
          </a:p>
        </p:txBody>
      </p:sp>
    </p:spTree>
    <p:extLst>
      <p:ext uri="{BB962C8B-B14F-4D97-AF65-F5344CB8AC3E}">
        <p14:creationId xmlns:p14="http://schemas.microsoft.com/office/powerpoint/2010/main" val="30049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835" y="2590800"/>
            <a:ext cx="3277452" cy="1924050"/>
          </a:xfrm>
        </p:spPr>
        <p:txBody>
          <a:bodyPr anchor="b">
            <a:normAutofit/>
          </a:bodyPr>
          <a:lstStyle>
            <a:lvl1pPr algn="l">
              <a:defRPr sz="428" b="0"/>
            </a:lvl1pPr>
          </a:lstStyle>
          <a:p>
            <a:r>
              <a:rPr lang="en-US"/>
              <a:t>Click to edit Master title style</a:t>
            </a:r>
            <a:endParaRPr/>
          </a:p>
        </p:txBody>
      </p:sp>
      <p:sp>
        <p:nvSpPr>
          <p:cNvPr id="5" name="Rectangle 4"/>
          <p:cNvSpPr/>
          <p:nvPr/>
        </p:nvSpPr>
        <p:spPr>
          <a:xfrm>
            <a:off x="5105150" y="457200"/>
            <a:ext cx="6631127"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
          </a:p>
        </p:txBody>
      </p:sp>
      <p:sp>
        <p:nvSpPr>
          <p:cNvPr id="3" name="Picture Placeholder 2" descr="An empty placeholder to add an image. Click on the placeholder and select the image that you wish to add"/>
          <p:cNvSpPr>
            <a:spLocks noGrp="1"/>
          </p:cNvSpPr>
          <p:nvPr>
            <p:ph type="pic" idx="1"/>
          </p:nvPr>
        </p:nvSpPr>
        <p:spPr>
          <a:xfrm>
            <a:off x="5486250" y="836610"/>
            <a:ext cx="5868929" cy="5183190"/>
          </a:xfrm>
          <a:solidFill>
            <a:schemeClr val="bg2"/>
          </a:solidFill>
        </p:spPr>
        <p:txBody>
          <a:bodyPr tIns="914400">
            <a:normAutofit/>
          </a:bodyPr>
          <a:lstStyle>
            <a:lvl1pPr marL="0" indent="0" algn="ctr">
              <a:buNone/>
              <a:defRPr sz="321"/>
            </a:lvl1pPr>
            <a:lvl2pPr marL="61045" indent="0">
              <a:buNone/>
              <a:defRPr sz="374"/>
            </a:lvl2pPr>
            <a:lvl3pPr marL="122090" indent="0">
              <a:buNone/>
              <a:defRPr sz="321"/>
            </a:lvl3pPr>
            <a:lvl4pPr marL="183136" indent="0">
              <a:buNone/>
              <a:defRPr sz="267"/>
            </a:lvl4pPr>
            <a:lvl5pPr marL="244181" indent="0">
              <a:buNone/>
              <a:defRPr sz="267"/>
            </a:lvl5pPr>
            <a:lvl6pPr marL="305226" indent="0">
              <a:buNone/>
              <a:defRPr sz="267"/>
            </a:lvl6pPr>
            <a:lvl7pPr marL="366272" indent="0">
              <a:buNone/>
              <a:defRPr sz="267"/>
            </a:lvl7pPr>
            <a:lvl8pPr marL="427316" indent="0">
              <a:buNone/>
              <a:defRPr sz="267"/>
            </a:lvl8pPr>
            <a:lvl9pPr marL="488362" indent="0">
              <a:buNone/>
              <a:defRPr sz="267"/>
            </a:lvl9pPr>
          </a:lstStyle>
          <a:p>
            <a:r>
              <a:rPr lang="en-US"/>
              <a:t>Click icon to add picture</a:t>
            </a:r>
            <a:endParaRPr/>
          </a:p>
        </p:txBody>
      </p:sp>
      <p:sp>
        <p:nvSpPr>
          <p:cNvPr id="4" name="Text Placeholder 3"/>
          <p:cNvSpPr>
            <a:spLocks noGrp="1"/>
          </p:cNvSpPr>
          <p:nvPr>
            <p:ph type="body" sz="half" idx="2"/>
          </p:nvPr>
        </p:nvSpPr>
        <p:spPr>
          <a:xfrm>
            <a:off x="836835" y="4648200"/>
            <a:ext cx="3277452" cy="1371600"/>
          </a:xfrm>
        </p:spPr>
        <p:txBody>
          <a:bodyPr>
            <a:normAutofit/>
          </a:bodyPr>
          <a:lstStyle>
            <a:lvl1pPr marL="0" indent="0">
              <a:spcBef>
                <a:spcPts val="80"/>
              </a:spcBef>
              <a:buNone/>
              <a:defRPr sz="214"/>
            </a:lvl1pPr>
            <a:lvl2pPr marL="61045" indent="0">
              <a:buNone/>
              <a:defRPr sz="161"/>
            </a:lvl2pPr>
            <a:lvl3pPr marL="122090" indent="0">
              <a:buNone/>
              <a:defRPr sz="134"/>
            </a:lvl3pPr>
            <a:lvl4pPr marL="183136" indent="0">
              <a:buNone/>
              <a:defRPr sz="121"/>
            </a:lvl4pPr>
            <a:lvl5pPr marL="244181" indent="0">
              <a:buNone/>
              <a:defRPr sz="121"/>
            </a:lvl5pPr>
            <a:lvl6pPr marL="305226" indent="0">
              <a:buNone/>
              <a:defRPr sz="121"/>
            </a:lvl6pPr>
            <a:lvl7pPr marL="366272" indent="0">
              <a:buNone/>
              <a:defRPr sz="121"/>
            </a:lvl7pPr>
            <a:lvl8pPr marL="427316" indent="0">
              <a:buNone/>
              <a:defRPr sz="121"/>
            </a:lvl8pPr>
            <a:lvl9pPr marL="488362" indent="0">
              <a:buNone/>
              <a:defRPr sz="121"/>
            </a:lvl9pPr>
          </a:lstStyle>
          <a:p>
            <a:pPr lvl="0"/>
            <a:r>
              <a:rPr lang="en-US"/>
              <a:t>Edit Master text styles</a:t>
            </a:r>
          </a:p>
        </p:txBody>
      </p:sp>
    </p:spTree>
    <p:extLst>
      <p:ext uri="{BB962C8B-B14F-4D97-AF65-F5344CB8AC3E}">
        <p14:creationId xmlns:p14="http://schemas.microsoft.com/office/powerpoint/2010/main" val="1098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Simple Regression</a:t>
            </a:r>
          </a:p>
        </p:txBody>
      </p:sp>
      <p:sp>
        <p:nvSpPr>
          <p:cNvPr id="4" name="Date Placeholder 3"/>
          <p:cNvSpPr>
            <a:spLocks noGrp="1"/>
          </p:cNvSpPr>
          <p:nvPr>
            <p:ph type="dt" sz="half" idx="10"/>
          </p:nvPr>
        </p:nvSpPr>
        <p:spPr/>
        <p:txBody>
          <a:bodyPr/>
          <a:lstStyle/>
          <a:p>
            <a:fld id="{256B95A9-49C6-4BFC-933E-4FA690EA4CF2}" type="datetime1">
              <a:rPr lang="en-US" smtClean="0"/>
              <a:t>5/16/2022</a:t>
            </a:fld>
            <a:endParaRPr lang="en-US"/>
          </a:p>
        </p:txBody>
      </p:sp>
      <p:sp>
        <p:nvSpPr>
          <p:cNvPr id="6" name="Slide Number Placeholder 5"/>
          <p:cNvSpPr>
            <a:spLocks noGrp="1"/>
          </p:cNvSpPr>
          <p:nvPr>
            <p:ph type="sldNum" sz="quarter" idx="12"/>
          </p:nvPr>
        </p:nvSpPr>
        <p:spPr/>
        <p:txBody>
          <a:bodyPr/>
          <a:lstStyle/>
          <a:p>
            <a:fld id="{C649628B-299D-451E-A378-9322A1DAED2C}" type="slidenum">
              <a:rPr lang="en-US" smtClean="0"/>
              <a:t>‹#›</a:t>
            </a:fld>
            <a:endParaRPr lang="en-US"/>
          </a:p>
        </p:txBody>
      </p:sp>
    </p:spTree>
    <p:extLst>
      <p:ext uri="{BB962C8B-B14F-4D97-AF65-F5344CB8AC3E}">
        <p14:creationId xmlns:p14="http://schemas.microsoft.com/office/powerpoint/2010/main" val="31453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4552" y="533400"/>
            <a:ext cx="1371957"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17" y="533400"/>
            <a:ext cx="8079305"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Simple Regression</a:t>
            </a:r>
          </a:p>
        </p:txBody>
      </p:sp>
      <p:sp>
        <p:nvSpPr>
          <p:cNvPr id="4" name="Date Placeholder 3"/>
          <p:cNvSpPr>
            <a:spLocks noGrp="1"/>
          </p:cNvSpPr>
          <p:nvPr>
            <p:ph type="dt" sz="half" idx="10"/>
          </p:nvPr>
        </p:nvSpPr>
        <p:spPr/>
        <p:txBody>
          <a:bodyPr/>
          <a:lstStyle/>
          <a:p>
            <a:fld id="{67DD76F5-2E94-413A-882E-6C1E3A511480}" type="datetime1">
              <a:rPr lang="en-US" smtClean="0"/>
              <a:t>5/16/2022</a:t>
            </a:fld>
            <a:endParaRPr lang="en-US"/>
          </a:p>
        </p:txBody>
      </p:sp>
      <p:sp>
        <p:nvSpPr>
          <p:cNvPr id="6" name="Slide Number Placeholder 5"/>
          <p:cNvSpPr>
            <a:spLocks noGrp="1"/>
          </p:cNvSpPr>
          <p:nvPr>
            <p:ph type="sldNum" sz="quarter" idx="12"/>
          </p:nvPr>
        </p:nvSpPr>
        <p:spPr/>
        <p:txBody>
          <a:bodyPr/>
          <a:lstStyle/>
          <a:p>
            <a:fld id="{C649628B-299D-451E-A378-9322A1DAED2C}" type="slidenum">
              <a:rPr lang="en-US" smtClean="0"/>
              <a:t>‹#›</a:t>
            </a:fld>
            <a:endParaRPr lang="en-US"/>
          </a:p>
        </p:txBody>
      </p:sp>
    </p:spTree>
    <p:extLst>
      <p:ext uri="{BB962C8B-B14F-4D97-AF65-F5344CB8AC3E}">
        <p14:creationId xmlns:p14="http://schemas.microsoft.com/office/powerpoint/2010/main" val="425497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2" y="1371600"/>
            <a:ext cx="9146381" cy="3505200"/>
          </a:xfrm>
        </p:spPr>
        <p:txBody>
          <a:bodyPr>
            <a:noAutofit/>
          </a:bodyPr>
          <a:lstStyle>
            <a:lvl1pPr>
              <a:defRPr sz="3000"/>
            </a:lvl1pPr>
          </a:lstStyle>
          <a:p>
            <a:r>
              <a:rPr lang="en-US" dirty="0"/>
              <a:t>Click to edit Master title style</a:t>
            </a:r>
            <a:endParaRPr dirty="0"/>
          </a:p>
        </p:txBody>
      </p:sp>
      <p:sp>
        <p:nvSpPr>
          <p:cNvPr id="3" name="Subtitle 2"/>
          <p:cNvSpPr>
            <a:spLocks noGrp="1"/>
          </p:cNvSpPr>
          <p:nvPr>
            <p:ph type="subTitle" idx="1"/>
          </p:nvPr>
        </p:nvSpPr>
        <p:spPr>
          <a:xfrm>
            <a:off x="1522809" y="4953000"/>
            <a:ext cx="8231744" cy="1066800"/>
          </a:xfrm>
        </p:spPr>
        <p:txBody>
          <a:bodyPr>
            <a:normAutofit/>
          </a:bodyPr>
          <a:lstStyle>
            <a:lvl1pPr marL="0" indent="0" algn="l">
              <a:spcBef>
                <a:spcPts val="0"/>
              </a:spcBef>
              <a:buNone/>
              <a:defRPr sz="1181">
                <a:solidFill>
                  <a:schemeClr val="tx1"/>
                </a:solidFill>
              </a:defRPr>
            </a:lvl1pPr>
            <a:lvl2pPr marL="61045" indent="0" algn="ctr">
              <a:buNone/>
              <a:defRPr>
                <a:solidFill>
                  <a:schemeClr val="tx1">
                    <a:tint val="75000"/>
                  </a:schemeClr>
                </a:solidFill>
              </a:defRPr>
            </a:lvl2pPr>
            <a:lvl3pPr marL="122090" indent="0" algn="ctr">
              <a:buNone/>
              <a:defRPr>
                <a:solidFill>
                  <a:schemeClr val="tx1">
                    <a:tint val="75000"/>
                  </a:schemeClr>
                </a:solidFill>
              </a:defRPr>
            </a:lvl3pPr>
            <a:lvl4pPr marL="183136" indent="0" algn="ctr">
              <a:buNone/>
              <a:defRPr>
                <a:solidFill>
                  <a:schemeClr val="tx1">
                    <a:tint val="75000"/>
                  </a:schemeClr>
                </a:solidFill>
              </a:defRPr>
            </a:lvl4pPr>
            <a:lvl5pPr marL="244181" indent="0" algn="ctr">
              <a:buNone/>
              <a:defRPr>
                <a:solidFill>
                  <a:schemeClr val="tx1">
                    <a:tint val="75000"/>
                  </a:schemeClr>
                </a:solidFill>
              </a:defRPr>
            </a:lvl5pPr>
            <a:lvl6pPr marL="305226" indent="0" algn="ctr">
              <a:buNone/>
              <a:defRPr>
                <a:solidFill>
                  <a:schemeClr val="tx1">
                    <a:tint val="75000"/>
                  </a:schemeClr>
                </a:solidFill>
              </a:defRPr>
            </a:lvl6pPr>
            <a:lvl7pPr marL="366272" indent="0" algn="ctr">
              <a:buNone/>
              <a:defRPr>
                <a:solidFill>
                  <a:schemeClr val="tx1">
                    <a:tint val="75000"/>
                  </a:schemeClr>
                </a:solidFill>
              </a:defRPr>
            </a:lvl7pPr>
            <a:lvl8pPr marL="427316" indent="0" algn="ctr">
              <a:buNone/>
              <a:defRPr>
                <a:solidFill>
                  <a:schemeClr val="tx1">
                    <a:tint val="75000"/>
                  </a:schemeClr>
                </a:solidFill>
              </a:defRPr>
            </a:lvl8pPr>
            <a:lvl9pPr marL="488362" indent="0" algn="ctr">
              <a:buNone/>
              <a:defRPr>
                <a:solidFill>
                  <a:schemeClr val="tx1">
                    <a:tint val="75000"/>
                  </a:schemeClr>
                </a:solidFill>
              </a:defRPr>
            </a:lvl9pPr>
          </a:lstStyle>
          <a:p>
            <a:r>
              <a:rPr lang="en-US" dirty="0"/>
              <a:t>Click to edit Master subtitle style</a:t>
            </a:r>
            <a:endParaRPr dirty="0"/>
          </a:p>
        </p:txBody>
      </p:sp>
      <p:sp>
        <p:nvSpPr>
          <p:cNvPr id="5" name="Footer Placeholder 4"/>
          <p:cNvSpPr>
            <a:spLocks noGrp="1"/>
          </p:cNvSpPr>
          <p:nvPr>
            <p:ph type="ftr" sz="quarter" idx="11"/>
          </p:nvPr>
        </p:nvSpPr>
        <p:spPr/>
        <p:txBody>
          <a:bodyPr/>
          <a:lstStyle>
            <a:lvl1pPr>
              <a:defRPr sz="900"/>
            </a:lvl1pPr>
          </a:lstStyle>
          <a:p>
            <a:r>
              <a:rPr lang="en-US" dirty="0"/>
              <a:t>Simple Regression</a:t>
            </a:r>
          </a:p>
        </p:txBody>
      </p:sp>
      <p:sp>
        <p:nvSpPr>
          <p:cNvPr id="4" name="Date Placeholder 3"/>
          <p:cNvSpPr>
            <a:spLocks noGrp="1"/>
          </p:cNvSpPr>
          <p:nvPr>
            <p:ph type="dt" sz="half" idx="10"/>
          </p:nvPr>
        </p:nvSpPr>
        <p:spPr/>
        <p:txBody>
          <a:bodyPr/>
          <a:lstStyle/>
          <a:p>
            <a:fld id="{19075FD7-3ABD-476A-9BCF-66270C66C44A}" type="datetime1">
              <a:rPr lang="en-US" smtClean="0"/>
              <a:t>5/16/2022</a:t>
            </a:fld>
            <a:endParaRPr lang="en-US"/>
          </a:p>
        </p:txBody>
      </p:sp>
      <p:sp>
        <p:nvSpPr>
          <p:cNvPr id="6" name="Slide Number Placeholder 5"/>
          <p:cNvSpPr>
            <a:spLocks noGrp="1"/>
          </p:cNvSpPr>
          <p:nvPr>
            <p:ph type="sldNum" sz="quarter" idx="12"/>
          </p:nvPr>
        </p:nvSpPr>
        <p:spPr/>
        <p:txBody>
          <a:bodyPr/>
          <a:lstStyle>
            <a:lvl1pPr>
              <a:defRPr sz="900"/>
            </a:lvl1pPr>
          </a:lstStyle>
          <a:p>
            <a:fld id="{C649628B-299D-451E-A378-9322A1DAED2C}" type="slidenum">
              <a:rPr lang="en-US" smtClean="0"/>
              <a:pPr/>
              <a:t>‹#›</a:t>
            </a:fld>
            <a:endParaRPr lang="en-US" dirty="0"/>
          </a:p>
        </p:txBody>
      </p:sp>
    </p:spTree>
    <p:extLst>
      <p:ext uri="{BB962C8B-B14F-4D97-AF65-F5344CB8AC3E}">
        <p14:creationId xmlns:p14="http://schemas.microsoft.com/office/powerpoint/2010/main" val="185297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idx="1"/>
          </p:nvPr>
        </p:nvSpPr>
        <p:spPr/>
        <p:txBody>
          <a:bodyPr>
            <a:normAutofit/>
          </a:bodyPr>
          <a:lstStyle>
            <a:lvl1pPr marL="205740" indent="-274320">
              <a:lnSpc>
                <a:spcPct val="100000"/>
              </a:lnSpc>
              <a:spcBef>
                <a:spcPts val="900"/>
              </a:spcBef>
              <a:buFont typeface="Wingdings" panose="05000000000000000000" pitchFamily="2" charset="2"/>
              <a:buChar char="§"/>
              <a:defRPr sz="2400"/>
            </a:lvl1pPr>
            <a:lvl2pPr marL="205740" indent="-274320">
              <a:lnSpc>
                <a:spcPct val="100000"/>
              </a:lnSpc>
              <a:spcBef>
                <a:spcPts val="900"/>
              </a:spcBef>
              <a:buClr>
                <a:schemeClr val="accent2"/>
              </a:buClr>
              <a:defRPr sz="2000"/>
            </a:lvl2pPr>
            <a:lvl3pPr>
              <a:defRPr sz="844"/>
            </a:lvl3pPr>
            <a:lvl4pPr>
              <a:defRPr sz="760"/>
            </a:lvl4pPr>
            <a:lvl5pPr>
              <a:defRPr sz="760"/>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900" i="1"/>
            </a:lvl1pPr>
          </a:lstStyle>
          <a:p>
            <a:r>
              <a:rPr lang="en-US" dirty="0"/>
              <a:t>Simple Regression</a:t>
            </a:r>
          </a:p>
        </p:txBody>
      </p:sp>
      <p:sp>
        <p:nvSpPr>
          <p:cNvPr id="4" name="Date Placeholder 3"/>
          <p:cNvSpPr>
            <a:spLocks noGrp="1"/>
          </p:cNvSpPr>
          <p:nvPr>
            <p:ph type="dt" sz="half" idx="10"/>
          </p:nvPr>
        </p:nvSpPr>
        <p:spPr/>
        <p:txBody>
          <a:bodyPr/>
          <a:lstStyle/>
          <a:p>
            <a:fld id="{29BCC26D-03CE-4A6C-956A-092A0A889FF5}" type="datetime1">
              <a:rPr lang="en-US" smtClean="0"/>
              <a:t>5/16/2022</a:t>
            </a:fld>
            <a:endParaRPr lang="en-US"/>
          </a:p>
        </p:txBody>
      </p:sp>
      <p:sp>
        <p:nvSpPr>
          <p:cNvPr id="6" name="Slide Number Placeholder 5"/>
          <p:cNvSpPr>
            <a:spLocks noGrp="1"/>
          </p:cNvSpPr>
          <p:nvPr>
            <p:ph type="sldNum" sz="quarter" idx="12"/>
          </p:nvPr>
        </p:nvSpPr>
        <p:spPr/>
        <p:txBody>
          <a:bodyPr/>
          <a:lstStyle>
            <a:lvl1pPr>
              <a:defRPr sz="900" i="1"/>
            </a:lvl1pPr>
          </a:lstStyle>
          <a:p>
            <a:fld id="{C649628B-299D-451E-A378-9322A1DAED2C}" type="slidenum">
              <a:rPr lang="en-US" smtClean="0"/>
              <a:pPr/>
              <a:t>‹#›</a:t>
            </a:fld>
            <a:endParaRPr lang="en-US" dirty="0"/>
          </a:p>
        </p:txBody>
      </p:sp>
    </p:spTree>
    <p:extLst>
      <p:ext uri="{BB962C8B-B14F-4D97-AF65-F5344CB8AC3E}">
        <p14:creationId xmlns:p14="http://schemas.microsoft.com/office/powerpoint/2010/main" val="293704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2" y="533400"/>
            <a:ext cx="9603701" cy="1143000"/>
          </a:xfrm>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sz="half" idx="1"/>
          </p:nvPr>
        </p:nvSpPr>
        <p:spPr>
          <a:xfrm>
            <a:off x="1522820" y="1828800"/>
            <a:ext cx="4646361" cy="4191000"/>
          </a:xfrm>
        </p:spPr>
        <p:txBody>
          <a:bodyPr>
            <a:normAutofit/>
          </a:bodyPr>
          <a:lstStyle>
            <a:lvl1pPr marL="205740" indent="-274320">
              <a:lnSpc>
                <a:spcPct val="100000"/>
              </a:lnSpc>
              <a:spcBef>
                <a:spcPts val="900"/>
              </a:spcBef>
              <a:buFont typeface="Wingdings" panose="05000000000000000000" pitchFamily="2" charset="2"/>
              <a:buChar char="§"/>
              <a:defRPr sz="2400"/>
            </a:lvl1pPr>
            <a:lvl2pPr marL="205740" indent="-274320">
              <a:lnSpc>
                <a:spcPct val="100000"/>
              </a:lnSpc>
              <a:spcBef>
                <a:spcPts val="900"/>
              </a:spcBef>
              <a:defRPr sz="2000"/>
            </a:lvl2pPr>
            <a:lvl3pPr>
              <a:defRPr sz="1013"/>
            </a:lvl3pPr>
            <a:lvl4pPr>
              <a:defRPr sz="900"/>
            </a:lvl4pPr>
            <a:lvl5pPr>
              <a:defRPr sz="900"/>
            </a:lvl5pPr>
            <a:lvl6pPr>
              <a:defRPr sz="187"/>
            </a:lvl6pPr>
            <a:lvl7pPr>
              <a:defRPr sz="187"/>
            </a:lvl7pPr>
            <a:lvl8pPr>
              <a:defRPr sz="187"/>
            </a:lvl8pPr>
            <a:lvl9pPr>
              <a:defRPr sz="18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77099" y="1828800"/>
            <a:ext cx="4649412" cy="4191000"/>
          </a:xfrm>
        </p:spPr>
        <p:txBody>
          <a:bodyPr>
            <a:normAutofit/>
          </a:bodyPr>
          <a:lstStyle>
            <a:lvl1pPr marL="205740" indent="-205740">
              <a:lnSpc>
                <a:spcPct val="100000"/>
              </a:lnSpc>
              <a:spcBef>
                <a:spcPts val="900"/>
              </a:spcBef>
              <a:buFont typeface="Wingdings" panose="05000000000000000000" pitchFamily="2" charset="2"/>
              <a:buChar char="§"/>
              <a:defRPr sz="2400"/>
            </a:lvl1pPr>
            <a:lvl2pPr marL="205740" indent="-205740">
              <a:lnSpc>
                <a:spcPct val="100000"/>
              </a:lnSpc>
              <a:spcBef>
                <a:spcPts val="900"/>
              </a:spcBef>
              <a:defRPr sz="2000"/>
            </a:lvl2pPr>
            <a:lvl3pPr>
              <a:defRPr sz="1013"/>
            </a:lvl3pPr>
            <a:lvl4pPr>
              <a:defRPr sz="900"/>
            </a:lvl4pPr>
            <a:lvl5pPr>
              <a:defRPr sz="900"/>
            </a:lvl5pPr>
            <a:lvl6pPr>
              <a:defRPr sz="187"/>
            </a:lvl6pPr>
            <a:lvl7pPr>
              <a:defRPr sz="187"/>
            </a:lvl7pPr>
            <a:lvl8pPr>
              <a:defRPr sz="187"/>
            </a:lvl8pPr>
            <a:lvl9pPr>
              <a:defRPr sz="18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p:txBody>
          <a:bodyPr/>
          <a:lstStyle>
            <a:lvl1pPr>
              <a:defRPr sz="675" i="1"/>
            </a:lvl1pPr>
          </a:lstStyle>
          <a:p>
            <a:r>
              <a:rPr lang="en-US"/>
              <a:t>Simple Regression</a:t>
            </a:r>
          </a:p>
        </p:txBody>
      </p:sp>
      <p:sp>
        <p:nvSpPr>
          <p:cNvPr id="5" name="Date Placeholder 4"/>
          <p:cNvSpPr>
            <a:spLocks noGrp="1"/>
          </p:cNvSpPr>
          <p:nvPr>
            <p:ph type="dt" sz="half" idx="10"/>
          </p:nvPr>
        </p:nvSpPr>
        <p:spPr/>
        <p:txBody>
          <a:bodyPr/>
          <a:lstStyle/>
          <a:p>
            <a:fld id="{D20F2528-9132-4B9A-83AB-FAA14EF58E82}" type="datetime1">
              <a:rPr lang="en-US" smtClean="0"/>
              <a:t>5/16/2022</a:t>
            </a:fld>
            <a:endParaRPr lang="en-US"/>
          </a:p>
        </p:txBody>
      </p:sp>
      <p:sp>
        <p:nvSpPr>
          <p:cNvPr id="7" name="Slide Number Placeholder 6"/>
          <p:cNvSpPr>
            <a:spLocks noGrp="1"/>
          </p:cNvSpPr>
          <p:nvPr>
            <p:ph type="sldNum" sz="quarter" idx="12"/>
          </p:nvPr>
        </p:nvSpPr>
        <p:spPr/>
        <p:txBody>
          <a:bodyPr/>
          <a:lstStyle>
            <a:lvl1pPr>
              <a:defRPr sz="675" i="1"/>
            </a:lvl1pPr>
          </a:lstStyle>
          <a:p>
            <a:fld id="{C649628B-299D-451E-A378-9322A1DAED2C}" type="slidenum">
              <a:rPr lang="en-US" smtClean="0"/>
              <a:t>‹#›</a:t>
            </a:fld>
            <a:endParaRPr lang="en-US"/>
          </a:p>
        </p:txBody>
      </p:sp>
    </p:spTree>
    <p:extLst>
      <p:ext uri="{BB962C8B-B14F-4D97-AF65-F5344CB8AC3E}">
        <p14:creationId xmlns:p14="http://schemas.microsoft.com/office/powerpoint/2010/main" val="124806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idx="1"/>
          </p:nvPr>
        </p:nvSpPr>
        <p:spPr/>
        <p:txBody>
          <a:bodyPr>
            <a:normAutofit/>
          </a:bodyPr>
          <a:lstStyle>
            <a:lvl1pPr marL="154305" indent="-154305">
              <a:lnSpc>
                <a:spcPct val="100000"/>
              </a:lnSpc>
              <a:spcBef>
                <a:spcPts val="675"/>
              </a:spcBef>
              <a:buFont typeface="Wingdings" panose="05000000000000000000" pitchFamily="2" charset="2"/>
              <a:buChar char="§"/>
              <a:defRPr sz="2400"/>
            </a:lvl1pPr>
            <a:lvl2pPr marL="154305" indent="-154305">
              <a:lnSpc>
                <a:spcPct val="100000"/>
              </a:lnSpc>
              <a:spcBef>
                <a:spcPts val="338"/>
              </a:spcBef>
              <a:buClr>
                <a:schemeClr val="accent2"/>
              </a:buClr>
              <a:defRPr sz="2000"/>
            </a:lvl2pPr>
            <a:lvl3pPr>
              <a:defRPr sz="844"/>
            </a:lvl3pPr>
            <a:lvl4pPr>
              <a:defRPr sz="760"/>
            </a:lvl4pPr>
            <a:lvl5pPr>
              <a:defRPr sz="760"/>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900" i="1"/>
            </a:lvl1pPr>
          </a:lstStyle>
          <a:p>
            <a:r>
              <a:rPr lang="en-US" dirty="0"/>
              <a:t>Simple Regression</a:t>
            </a:r>
          </a:p>
        </p:txBody>
      </p:sp>
      <p:sp>
        <p:nvSpPr>
          <p:cNvPr id="4" name="Date Placeholder 3"/>
          <p:cNvSpPr>
            <a:spLocks noGrp="1"/>
          </p:cNvSpPr>
          <p:nvPr>
            <p:ph type="dt" sz="half" idx="10"/>
          </p:nvPr>
        </p:nvSpPr>
        <p:spPr/>
        <p:txBody>
          <a:bodyPr/>
          <a:lstStyle/>
          <a:p>
            <a:fld id="{6DFE4238-A293-469B-A111-E3B70B434396}" type="datetime1">
              <a:rPr lang="en-US" smtClean="0"/>
              <a:t>5/16/2022</a:t>
            </a:fld>
            <a:endParaRPr lang="en-US"/>
          </a:p>
        </p:txBody>
      </p:sp>
      <p:sp>
        <p:nvSpPr>
          <p:cNvPr id="6" name="Slide Number Placeholder 5"/>
          <p:cNvSpPr>
            <a:spLocks noGrp="1"/>
          </p:cNvSpPr>
          <p:nvPr>
            <p:ph type="sldNum" sz="quarter" idx="12"/>
          </p:nvPr>
        </p:nvSpPr>
        <p:spPr/>
        <p:txBody>
          <a:bodyPr/>
          <a:lstStyle>
            <a:lvl1pPr>
              <a:defRPr sz="900" i="1"/>
            </a:lvl1pPr>
          </a:lstStyle>
          <a:p>
            <a:fld id="{C649628B-299D-451E-A378-9322A1DAED2C}" type="slidenum">
              <a:rPr lang="en-US" smtClean="0"/>
              <a:pPr/>
              <a:t>‹#›</a:t>
            </a:fld>
            <a:endParaRPr lang="en-US" dirty="0"/>
          </a:p>
        </p:txBody>
      </p:sp>
    </p:spTree>
    <p:extLst>
      <p:ext uri="{BB962C8B-B14F-4D97-AF65-F5344CB8AC3E}">
        <p14:creationId xmlns:p14="http://schemas.microsoft.com/office/powerpoint/2010/main" val="381386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2" y="2514601"/>
            <a:ext cx="9146381" cy="2819400"/>
          </a:xfrm>
        </p:spPr>
        <p:txBody>
          <a:bodyPr anchor="b">
            <a:noAutofit/>
          </a:bodyPr>
          <a:lstStyle>
            <a:lvl1pPr algn="l">
              <a:defRPr sz="881" b="0" i="0" cap="none" baseline="0"/>
            </a:lvl1pPr>
          </a:lstStyle>
          <a:p>
            <a:r>
              <a:rPr lang="en-US"/>
              <a:t>Click to edit Master title style</a:t>
            </a:r>
            <a:endParaRPr/>
          </a:p>
        </p:txBody>
      </p:sp>
      <p:sp>
        <p:nvSpPr>
          <p:cNvPr id="3" name="Text Placeholder 2"/>
          <p:cNvSpPr>
            <a:spLocks noGrp="1"/>
          </p:cNvSpPr>
          <p:nvPr>
            <p:ph type="body" idx="1"/>
          </p:nvPr>
        </p:nvSpPr>
        <p:spPr>
          <a:xfrm>
            <a:off x="1522809" y="990600"/>
            <a:ext cx="8231744" cy="1143000"/>
          </a:xfrm>
        </p:spPr>
        <p:txBody>
          <a:bodyPr anchor="t">
            <a:normAutofit/>
          </a:bodyPr>
          <a:lstStyle>
            <a:lvl1pPr marL="0" indent="0">
              <a:spcBef>
                <a:spcPts val="0"/>
              </a:spcBef>
              <a:buNone/>
              <a:defRPr sz="321">
                <a:solidFill>
                  <a:schemeClr val="tx1"/>
                </a:solidFill>
              </a:defRPr>
            </a:lvl1pPr>
            <a:lvl2pPr marL="61045" indent="0">
              <a:buNone/>
              <a:defRPr sz="241">
                <a:solidFill>
                  <a:schemeClr val="tx1">
                    <a:tint val="75000"/>
                  </a:schemeClr>
                </a:solidFill>
              </a:defRPr>
            </a:lvl2pPr>
            <a:lvl3pPr marL="122090" indent="0">
              <a:buNone/>
              <a:defRPr sz="214">
                <a:solidFill>
                  <a:schemeClr val="tx1">
                    <a:tint val="75000"/>
                  </a:schemeClr>
                </a:solidFill>
              </a:defRPr>
            </a:lvl3pPr>
            <a:lvl4pPr marL="183136" indent="0">
              <a:buNone/>
              <a:defRPr sz="187">
                <a:solidFill>
                  <a:schemeClr val="tx1">
                    <a:tint val="75000"/>
                  </a:schemeClr>
                </a:solidFill>
              </a:defRPr>
            </a:lvl4pPr>
            <a:lvl5pPr marL="244181" indent="0">
              <a:buNone/>
              <a:defRPr sz="187">
                <a:solidFill>
                  <a:schemeClr val="tx1">
                    <a:tint val="75000"/>
                  </a:schemeClr>
                </a:solidFill>
              </a:defRPr>
            </a:lvl5pPr>
            <a:lvl6pPr marL="305226" indent="0">
              <a:buNone/>
              <a:defRPr sz="187">
                <a:solidFill>
                  <a:schemeClr val="tx1">
                    <a:tint val="75000"/>
                  </a:schemeClr>
                </a:solidFill>
              </a:defRPr>
            </a:lvl6pPr>
            <a:lvl7pPr marL="366272" indent="0">
              <a:buNone/>
              <a:defRPr sz="187">
                <a:solidFill>
                  <a:schemeClr val="tx1">
                    <a:tint val="75000"/>
                  </a:schemeClr>
                </a:solidFill>
              </a:defRPr>
            </a:lvl7pPr>
            <a:lvl8pPr marL="427316" indent="0">
              <a:buNone/>
              <a:defRPr sz="187">
                <a:solidFill>
                  <a:schemeClr val="tx1">
                    <a:tint val="75000"/>
                  </a:schemeClr>
                </a:solidFill>
              </a:defRPr>
            </a:lvl8pPr>
            <a:lvl9pPr marL="488362" indent="0">
              <a:buNone/>
              <a:defRPr sz="187">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Simple Regression</a:t>
            </a:r>
          </a:p>
        </p:txBody>
      </p:sp>
      <p:sp>
        <p:nvSpPr>
          <p:cNvPr id="4" name="Date Placeholder 3"/>
          <p:cNvSpPr>
            <a:spLocks noGrp="1"/>
          </p:cNvSpPr>
          <p:nvPr>
            <p:ph type="dt" sz="half" idx="10"/>
          </p:nvPr>
        </p:nvSpPr>
        <p:spPr/>
        <p:txBody>
          <a:bodyPr/>
          <a:lstStyle/>
          <a:p>
            <a:fld id="{B3560E36-00C5-4FDC-8CE8-03ACA4953AF6}" type="datetime1">
              <a:rPr lang="en-US" smtClean="0"/>
              <a:t>5/16/2022</a:t>
            </a:fld>
            <a:endParaRPr lang="en-US"/>
          </a:p>
        </p:txBody>
      </p:sp>
      <p:sp>
        <p:nvSpPr>
          <p:cNvPr id="6" name="Slide Number Placeholder 5"/>
          <p:cNvSpPr>
            <a:spLocks noGrp="1"/>
          </p:cNvSpPr>
          <p:nvPr>
            <p:ph type="sldNum" sz="quarter" idx="12"/>
          </p:nvPr>
        </p:nvSpPr>
        <p:spPr/>
        <p:txBody>
          <a:bodyPr/>
          <a:lstStyle/>
          <a:p>
            <a:fld id="{C649628B-299D-451E-A378-9322A1DAED2C}" type="slidenum">
              <a:rPr lang="en-US" smtClean="0"/>
              <a:t>‹#›</a:t>
            </a:fld>
            <a:endParaRPr lang="en-US"/>
          </a:p>
        </p:txBody>
      </p:sp>
    </p:spTree>
    <p:extLst>
      <p:ext uri="{BB962C8B-B14F-4D97-AF65-F5344CB8AC3E}">
        <p14:creationId xmlns:p14="http://schemas.microsoft.com/office/powerpoint/2010/main" val="318910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2" y="533400"/>
            <a:ext cx="9603701" cy="1143000"/>
          </a:xfrm>
        </p:spPr>
        <p:txBody>
          <a:bodyPr>
            <a:normAutofit/>
          </a:bodyPr>
          <a:lstStyle>
            <a:lvl1pPr>
              <a:defRPr sz="3200"/>
            </a:lvl1pPr>
          </a:lstStyle>
          <a:p>
            <a:r>
              <a:rPr lang="en-US" dirty="0"/>
              <a:t>Click to edit Master title style</a:t>
            </a:r>
            <a:endParaRPr dirty="0"/>
          </a:p>
        </p:txBody>
      </p:sp>
      <p:sp>
        <p:nvSpPr>
          <p:cNvPr id="3" name="Content Placeholder 2"/>
          <p:cNvSpPr>
            <a:spLocks noGrp="1"/>
          </p:cNvSpPr>
          <p:nvPr>
            <p:ph sz="half" idx="1"/>
          </p:nvPr>
        </p:nvSpPr>
        <p:spPr>
          <a:xfrm>
            <a:off x="1522820" y="1828800"/>
            <a:ext cx="4646361" cy="4191000"/>
          </a:xfrm>
        </p:spPr>
        <p:txBody>
          <a:bodyPr>
            <a:normAutofit/>
          </a:bodyPr>
          <a:lstStyle>
            <a:lvl1pPr marL="29887" indent="-29887">
              <a:buFont typeface="Wingdings" panose="05000000000000000000" pitchFamily="2" charset="2"/>
              <a:buChar char="§"/>
              <a:defRPr sz="1350"/>
            </a:lvl1pPr>
            <a:lvl2pPr>
              <a:defRPr sz="1125"/>
            </a:lvl2pPr>
            <a:lvl3pPr>
              <a:defRPr sz="844"/>
            </a:lvl3pPr>
            <a:lvl4pPr>
              <a:defRPr sz="760"/>
            </a:lvl4pPr>
            <a:lvl5pPr>
              <a:defRPr sz="760"/>
            </a:lvl5pPr>
            <a:lvl6pPr>
              <a:defRPr sz="187"/>
            </a:lvl6pPr>
            <a:lvl7pPr>
              <a:defRPr sz="187"/>
            </a:lvl7pPr>
            <a:lvl8pPr>
              <a:defRPr sz="187"/>
            </a:lvl8pPr>
            <a:lvl9pPr>
              <a:defRPr sz="18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77099" y="1828800"/>
            <a:ext cx="4649412" cy="4191000"/>
          </a:xfrm>
        </p:spPr>
        <p:txBody>
          <a:bodyPr>
            <a:normAutofit/>
          </a:bodyPr>
          <a:lstStyle>
            <a:lvl1pPr marL="29887" indent="-29887">
              <a:buFont typeface="Wingdings" panose="05000000000000000000" pitchFamily="2" charset="2"/>
              <a:buChar char="§"/>
              <a:defRPr sz="1350"/>
            </a:lvl1pPr>
            <a:lvl2pPr>
              <a:defRPr sz="1125"/>
            </a:lvl2pPr>
            <a:lvl3pPr>
              <a:defRPr sz="844"/>
            </a:lvl3pPr>
            <a:lvl4pPr>
              <a:defRPr sz="760"/>
            </a:lvl4pPr>
            <a:lvl5pPr>
              <a:defRPr sz="760"/>
            </a:lvl5pPr>
            <a:lvl6pPr>
              <a:defRPr sz="187"/>
            </a:lvl6pPr>
            <a:lvl7pPr>
              <a:defRPr sz="187"/>
            </a:lvl7pPr>
            <a:lvl8pPr>
              <a:defRPr sz="187"/>
            </a:lvl8pPr>
            <a:lvl9pPr>
              <a:defRPr sz="18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p:txBody>
          <a:bodyPr/>
          <a:lstStyle>
            <a:lvl1pPr>
              <a:defRPr sz="900" i="1"/>
            </a:lvl1pPr>
          </a:lstStyle>
          <a:p>
            <a:r>
              <a:rPr lang="en-US" dirty="0"/>
              <a:t>Simple Regression</a:t>
            </a:r>
          </a:p>
        </p:txBody>
      </p:sp>
      <p:sp>
        <p:nvSpPr>
          <p:cNvPr id="5" name="Date Placeholder 4"/>
          <p:cNvSpPr>
            <a:spLocks noGrp="1"/>
          </p:cNvSpPr>
          <p:nvPr>
            <p:ph type="dt" sz="half" idx="10"/>
          </p:nvPr>
        </p:nvSpPr>
        <p:spPr/>
        <p:txBody>
          <a:bodyPr/>
          <a:lstStyle/>
          <a:p>
            <a:fld id="{F4D76577-D3F4-4AAD-81AC-20D88D7ECB16}" type="datetime1">
              <a:rPr lang="en-US" smtClean="0"/>
              <a:t>5/16/2022</a:t>
            </a:fld>
            <a:endParaRPr lang="en-US"/>
          </a:p>
        </p:txBody>
      </p:sp>
      <p:sp>
        <p:nvSpPr>
          <p:cNvPr id="7" name="Slide Number Placeholder 6"/>
          <p:cNvSpPr>
            <a:spLocks noGrp="1"/>
          </p:cNvSpPr>
          <p:nvPr>
            <p:ph type="sldNum" sz="quarter" idx="12"/>
          </p:nvPr>
        </p:nvSpPr>
        <p:spPr/>
        <p:txBody>
          <a:bodyPr/>
          <a:lstStyle>
            <a:lvl1pPr>
              <a:defRPr sz="900" i="1"/>
            </a:lvl1pPr>
          </a:lstStyle>
          <a:p>
            <a:fld id="{C649628B-299D-451E-A378-9322A1DAED2C}" type="slidenum">
              <a:rPr lang="en-US" smtClean="0"/>
              <a:pPr/>
              <a:t>‹#›</a:t>
            </a:fld>
            <a:endParaRPr lang="en-US" dirty="0"/>
          </a:p>
        </p:txBody>
      </p:sp>
    </p:spTree>
    <p:extLst>
      <p:ext uri="{BB962C8B-B14F-4D97-AF65-F5344CB8AC3E}">
        <p14:creationId xmlns:p14="http://schemas.microsoft.com/office/powerpoint/2010/main" val="415253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2" y="533400"/>
            <a:ext cx="9603701"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20" y="1828800"/>
            <a:ext cx="4646361" cy="762000"/>
          </a:xfrm>
        </p:spPr>
        <p:txBody>
          <a:bodyPr anchor="ctr"/>
          <a:lstStyle>
            <a:lvl1pPr marL="0" indent="0">
              <a:spcBef>
                <a:spcPts val="0"/>
              </a:spcBef>
              <a:buNone/>
              <a:defRPr sz="321" b="0"/>
            </a:lvl1pPr>
            <a:lvl2pPr marL="61045" indent="0">
              <a:buNone/>
              <a:defRPr sz="267" b="1"/>
            </a:lvl2pPr>
            <a:lvl3pPr marL="122090" indent="0">
              <a:buNone/>
              <a:defRPr sz="241" b="1"/>
            </a:lvl3pPr>
            <a:lvl4pPr marL="183136" indent="0">
              <a:buNone/>
              <a:defRPr sz="214" b="1"/>
            </a:lvl4pPr>
            <a:lvl5pPr marL="244181" indent="0">
              <a:buNone/>
              <a:defRPr sz="214" b="1"/>
            </a:lvl5pPr>
            <a:lvl6pPr marL="305226" indent="0">
              <a:buNone/>
              <a:defRPr sz="214" b="1"/>
            </a:lvl6pPr>
            <a:lvl7pPr marL="366272" indent="0">
              <a:buNone/>
              <a:defRPr sz="214" b="1"/>
            </a:lvl7pPr>
            <a:lvl8pPr marL="427316" indent="0">
              <a:buNone/>
              <a:defRPr sz="214" b="1"/>
            </a:lvl8pPr>
            <a:lvl9pPr marL="488362" indent="0">
              <a:buNone/>
              <a:defRPr sz="214" b="1"/>
            </a:lvl9pPr>
          </a:lstStyle>
          <a:p>
            <a:pPr lvl="0"/>
            <a:r>
              <a:rPr lang="en-US"/>
              <a:t>Edit Master text styles</a:t>
            </a:r>
          </a:p>
        </p:txBody>
      </p:sp>
      <p:sp>
        <p:nvSpPr>
          <p:cNvPr id="4" name="Content Placeholder 3"/>
          <p:cNvSpPr>
            <a:spLocks noGrp="1"/>
          </p:cNvSpPr>
          <p:nvPr>
            <p:ph sz="half" idx="2"/>
          </p:nvPr>
        </p:nvSpPr>
        <p:spPr>
          <a:xfrm>
            <a:off x="1522820" y="2667000"/>
            <a:ext cx="4646361" cy="3352800"/>
          </a:xfrm>
        </p:spPr>
        <p:txBody>
          <a:bodyPr>
            <a:normAutofit/>
          </a:bodyPr>
          <a:lstStyle>
            <a:lvl1pPr>
              <a:defRPr sz="267"/>
            </a:lvl1pPr>
            <a:lvl2pPr>
              <a:defRPr sz="241"/>
            </a:lvl2pPr>
            <a:lvl3pPr>
              <a:defRPr sz="214"/>
            </a:lvl3pPr>
            <a:lvl4pPr>
              <a:defRPr sz="187"/>
            </a:lvl4pPr>
            <a:lvl5pPr>
              <a:defRPr sz="187"/>
            </a:lvl5pPr>
            <a:lvl6pPr>
              <a:defRPr sz="187" baseline="0"/>
            </a:lvl6pPr>
            <a:lvl7pPr>
              <a:defRPr sz="187" baseline="0"/>
            </a:lvl7pPr>
            <a:lvl8pPr>
              <a:defRPr sz="187" baseline="0"/>
            </a:lvl8pPr>
            <a:lvl9pPr>
              <a:defRPr sz="187"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80158" y="1828800"/>
            <a:ext cx="4646361" cy="762000"/>
          </a:xfrm>
        </p:spPr>
        <p:txBody>
          <a:bodyPr anchor="ctr"/>
          <a:lstStyle>
            <a:lvl1pPr marL="0" indent="0">
              <a:spcBef>
                <a:spcPts val="0"/>
              </a:spcBef>
              <a:buNone/>
              <a:defRPr sz="321" b="0"/>
            </a:lvl1pPr>
            <a:lvl2pPr marL="61045" indent="0">
              <a:buNone/>
              <a:defRPr sz="267" b="1"/>
            </a:lvl2pPr>
            <a:lvl3pPr marL="122090" indent="0">
              <a:buNone/>
              <a:defRPr sz="241" b="1"/>
            </a:lvl3pPr>
            <a:lvl4pPr marL="183136" indent="0">
              <a:buNone/>
              <a:defRPr sz="214" b="1"/>
            </a:lvl4pPr>
            <a:lvl5pPr marL="244181" indent="0">
              <a:buNone/>
              <a:defRPr sz="214" b="1"/>
            </a:lvl5pPr>
            <a:lvl6pPr marL="305226" indent="0">
              <a:buNone/>
              <a:defRPr sz="214" b="1"/>
            </a:lvl6pPr>
            <a:lvl7pPr marL="366272" indent="0">
              <a:buNone/>
              <a:defRPr sz="214" b="1"/>
            </a:lvl7pPr>
            <a:lvl8pPr marL="427316" indent="0">
              <a:buNone/>
              <a:defRPr sz="214" b="1"/>
            </a:lvl8pPr>
            <a:lvl9pPr marL="488362" indent="0">
              <a:buNone/>
              <a:defRPr sz="214" b="1"/>
            </a:lvl9pPr>
          </a:lstStyle>
          <a:p>
            <a:pPr lvl="0"/>
            <a:r>
              <a:rPr lang="en-US"/>
              <a:t>Edit Master text styles</a:t>
            </a:r>
          </a:p>
        </p:txBody>
      </p:sp>
      <p:sp>
        <p:nvSpPr>
          <p:cNvPr id="6" name="Content Placeholder 5"/>
          <p:cNvSpPr>
            <a:spLocks noGrp="1"/>
          </p:cNvSpPr>
          <p:nvPr>
            <p:ph sz="quarter" idx="4"/>
          </p:nvPr>
        </p:nvSpPr>
        <p:spPr>
          <a:xfrm>
            <a:off x="6480158" y="2667000"/>
            <a:ext cx="4646361" cy="3352800"/>
          </a:xfrm>
        </p:spPr>
        <p:txBody>
          <a:bodyPr>
            <a:normAutofit/>
          </a:bodyPr>
          <a:lstStyle>
            <a:lvl1pPr>
              <a:defRPr sz="267"/>
            </a:lvl1pPr>
            <a:lvl2pPr>
              <a:defRPr sz="241"/>
            </a:lvl2pPr>
            <a:lvl3pPr>
              <a:defRPr sz="214"/>
            </a:lvl3pPr>
            <a:lvl4pPr>
              <a:defRPr sz="187"/>
            </a:lvl4pPr>
            <a:lvl5pPr>
              <a:defRPr sz="187"/>
            </a:lvl5pPr>
            <a:lvl6pPr>
              <a:defRPr sz="187"/>
            </a:lvl6pPr>
            <a:lvl7pPr>
              <a:defRPr sz="187"/>
            </a:lvl7pPr>
            <a:lvl8pPr>
              <a:defRPr sz="187"/>
            </a:lvl8pPr>
            <a:lvl9pPr>
              <a:defRPr sz="18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Simple Regression</a:t>
            </a:r>
          </a:p>
        </p:txBody>
      </p:sp>
      <p:sp>
        <p:nvSpPr>
          <p:cNvPr id="7" name="Date Placeholder 6"/>
          <p:cNvSpPr>
            <a:spLocks noGrp="1"/>
          </p:cNvSpPr>
          <p:nvPr>
            <p:ph type="dt" sz="half" idx="10"/>
          </p:nvPr>
        </p:nvSpPr>
        <p:spPr/>
        <p:txBody>
          <a:bodyPr/>
          <a:lstStyle/>
          <a:p>
            <a:fld id="{59C72AFF-F4AF-49D7-BC33-2AC9509395DF}" type="datetime1">
              <a:rPr lang="en-US" smtClean="0"/>
              <a:t>5/16/2022</a:t>
            </a:fld>
            <a:endParaRPr lang="en-US"/>
          </a:p>
        </p:txBody>
      </p:sp>
      <p:sp>
        <p:nvSpPr>
          <p:cNvPr id="9" name="Slide Number Placeholder 8"/>
          <p:cNvSpPr>
            <a:spLocks noGrp="1"/>
          </p:cNvSpPr>
          <p:nvPr>
            <p:ph type="sldNum" sz="quarter" idx="12"/>
          </p:nvPr>
        </p:nvSpPr>
        <p:spPr/>
        <p:txBody>
          <a:bodyPr/>
          <a:lstStyle/>
          <a:p>
            <a:fld id="{C649628B-299D-451E-A378-9322A1DAED2C}" type="slidenum">
              <a:rPr lang="en-US" smtClean="0"/>
              <a:t>‹#›</a:t>
            </a:fld>
            <a:endParaRPr lang="en-US"/>
          </a:p>
        </p:txBody>
      </p:sp>
    </p:spTree>
    <p:extLst>
      <p:ext uri="{BB962C8B-B14F-4D97-AF65-F5344CB8AC3E}">
        <p14:creationId xmlns:p14="http://schemas.microsoft.com/office/powerpoint/2010/main" val="302315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Simple Regression</a:t>
            </a:r>
          </a:p>
        </p:txBody>
      </p:sp>
      <p:sp>
        <p:nvSpPr>
          <p:cNvPr id="3" name="Date Placeholder 2"/>
          <p:cNvSpPr>
            <a:spLocks noGrp="1"/>
          </p:cNvSpPr>
          <p:nvPr>
            <p:ph type="dt" sz="half" idx="10"/>
          </p:nvPr>
        </p:nvSpPr>
        <p:spPr/>
        <p:txBody>
          <a:bodyPr/>
          <a:lstStyle/>
          <a:p>
            <a:fld id="{BF132933-3535-4656-A7C3-9E448ADDD824}" type="datetime1">
              <a:rPr lang="en-US" smtClean="0"/>
              <a:t>5/16/2022</a:t>
            </a:fld>
            <a:endParaRPr lang="en-US"/>
          </a:p>
        </p:txBody>
      </p:sp>
      <p:sp>
        <p:nvSpPr>
          <p:cNvPr id="5" name="Slide Number Placeholder 4"/>
          <p:cNvSpPr>
            <a:spLocks noGrp="1"/>
          </p:cNvSpPr>
          <p:nvPr>
            <p:ph type="sldNum" sz="quarter" idx="12"/>
          </p:nvPr>
        </p:nvSpPr>
        <p:spPr/>
        <p:txBody>
          <a:bodyPr/>
          <a:lstStyle/>
          <a:p>
            <a:fld id="{C649628B-299D-451E-A378-9322A1DAED2C}" type="slidenum">
              <a:rPr lang="en-US" smtClean="0"/>
              <a:t>‹#›</a:t>
            </a:fld>
            <a:endParaRPr lang="en-US"/>
          </a:p>
        </p:txBody>
      </p:sp>
    </p:spTree>
    <p:extLst>
      <p:ext uri="{BB962C8B-B14F-4D97-AF65-F5344CB8AC3E}">
        <p14:creationId xmlns:p14="http://schemas.microsoft.com/office/powerpoint/2010/main" val="39697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0" y="0"/>
            <a:ext cx="12192000"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321">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321">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1">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1">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1">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321">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321">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321">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1">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321">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1">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1"/>
            </a:p>
          </p:txBody>
        </p:sp>
      </p:grpSp>
      <p:sp>
        <p:nvSpPr>
          <p:cNvPr id="2" name="Title Placeholder 1"/>
          <p:cNvSpPr>
            <a:spLocks noGrp="1"/>
          </p:cNvSpPr>
          <p:nvPr>
            <p:ph type="title"/>
          </p:nvPr>
        </p:nvSpPr>
        <p:spPr>
          <a:xfrm>
            <a:off x="1522812" y="533400"/>
            <a:ext cx="9603701" cy="1143000"/>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812" y="1828800"/>
            <a:ext cx="9603701" cy="4191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518354" y="6172214"/>
            <a:ext cx="6864249" cy="273049"/>
          </a:xfrm>
          <a:prstGeom prst="rect">
            <a:avLst/>
          </a:prstGeom>
        </p:spPr>
        <p:txBody>
          <a:bodyPr vert="horz" lIns="91440" tIns="45720" rIns="91440" bIns="45720" rtlCol="0" anchor="ctr"/>
          <a:lstStyle>
            <a:lvl1pPr algn="l">
              <a:defRPr sz="675">
                <a:solidFill>
                  <a:schemeClr val="tx1"/>
                </a:solidFill>
              </a:defRPr>
            </a:lvl1pPr>
          </a:lstStyle>
          <a:p>
            <a:r>
              <a:rPr lang="en-US"/>
              <a:t>Simple Regression</a:t>
            </a:r>
          </a:p>
        </p:txBody>
      </p:sp>
      <p:sp>
        <p:nvSpPr>
          <p:cNvPr id="4" name="Date Placeholder 3"/>
          <p:cNvSpPr>
            <a:spLocks noGrp="1"/>
          </p:cNvSpPr>
          <p:nvPr>
            <p:ph type="dt" sz="half" idx="2"/>
          </p:nvPr>
        </p:nvSpPr>
        <p:spPr>
          <a:xfrm>
            <a:off x="8611257" y="6172214"/>
            <a:ext cx="1320403" cy="273049"/>
          </a:xfrm>
          <a:prstGeom prst="rect">
            <a:avLst/>
          </a:prstGeom>
        </p:spPr>
        <p:txBody>
          <a:bodyPr vert="horz" lIns="91440" tIns="45720" rIns="91440" bIns="45720" rtlCol="0" anchor="ctr"/>
          <a:lstStyle>
            <a:lvl1pPr algn="r">
              <a:defRPr sz="147">
                <a:solidFill>
                  <a:schemeClr val="tx1"/>
                </a:solidFill>
              </a:defRPr>
            </a:lvl1pPr>
          </a:lstStyle>
          <a:p>
            <a:fld id="{1815A0FF-EB53-4709-85F4-D0EC229349EE}" type="datetime1">
              <a:rPr lang="en-US" smtClean="0"/>
              <a:t>5/16/2022</a:t>
            </a:fld>
            <a:endParaRPr lang="en-US"/>
          </a:p>
        </p:txBody>
      </p:sp>
      <p:sp>
        <p:nvSpPr>
          <p:cNvPr id="6" name="Slide Number Placeholder 5"/>
          <p:cNvSpPr>
            <a:spLocks noGrp="1"/>
          </p:cNvSpPr>
          <p:nvPr>
            <p:ph type="sldNum" sz="quarter" idx="4"/>
          </p:nvPr>
        </p:nvSpPr>
        <p:spPr>
          <a:xfrm>
            <a:off x="10135653" y="6172214"/>
            <a:ext cx="990859" cy="273049"/>
          </a:xfrm>
          <a:prstGeom prst="rect">
            <a:avLst/>
          </a:prstGeom>
        </p:spPr>
        <p:txBody>
          <a:bodyPr vert="horz" lIns="91440" tIns="45720" rIns="91440" bIns="45720" rtlCol="0" anchor="ctr"/>
          <a:lstStyle>
            <a:lvl1pPr algn="r">
              <a:defRPr sz="675">
                <a:solidFill>
                  <a:schemeClr val="tx1"/>
                </a:solidFill>
              </a:defRPr>
            </a:lvl1pPr>
          </a:lstStyle>
          <a:p>
            <a:fld id="{C649628B-299D-451E-A378-9322A1DAED2C}" type="slidenum">
              <a:rPr lang="en-US" smtClean="0"/>
              <a:t>‹#›</a:t>
            </a:fld>
            <a:endParaRPr lang="en-US"/>
          </a:p>
        </p:txBody>
      </p:sp>
    </p:spTree>
    <p:extLst>
      <p:ext uri="{BB962C8B-B14F-4D97-AF65-F5344CB8AC3E}">
        <p14:creationId xmlns:p14="http://schemas.microsoft.com/office/powerpoint/2010/main" val="12319829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2209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05740" indent="-205740" algn="l" defTabSz="122090" rtl="0" eaLnBrk="1" latinLnBrk="0" hangingPunct="1">
        <a:lnSpc>
          <a:spcPct val="100000"/>
        </a:lnSpc>
        <a:spcBef>
          <a:spcPts val="900"/>
        </a:spcBef>
        <a:buClr>
          <a:schemeClr val="accent2"/>
        </a:buClr>
        <a:buFont typeface="Wingdings" panose="05000000000000000000" pitchFamily="2" charset="2"/>
        <a:buChar char="§"/>
        <a:defRPr sz="1800" kern="1200">
          <a:solidFill>
            <a:schemeClr val="tx1"/>
          </a:solidFill>
          <a:latin typeface="+mn-lt"/>
          <a:ea typeface="+mn-ea"/>
          <a:cs typeface="+mn-cs"/>
        </a:defRPr>
      </a:lvl1pPr>
      <a:lvl2pPr marL="205740" indent="-205740" algn="l" defTabSz="122090" rtl="0" eaLnBrk="1" latinLnBrk="0" hangingPunct="1">
        <a:lnSpc>
          <a:spcPct val="100000"/>
        </a:lnSpc>
        <a:spcBef>
          <a:spcPts val="900"/>
        </a:spcBef>
        <a:buClr>
          <a:schemeClr val="accent2"/>
        </a:buClr>
        <a:buFont typeface="Arial" pitchFamily="34" charset="0"/>
        <a:buChar char="–"/>
        <a:defRPr sz="1500" kern="1200">
          <a:solidFill>
            <a:schemeClr val="tx1"/>
          </a:solidFill>
          <a:latin typeface="+mn-lt"/>
          <a:ea typeface="+mn-ea"/>
          <a:cs typeface="+mn-cs"/>
        </a:defRPr>
      </a:lvl2pPr>
      <a:lvl3pPr marL="98987" indent="-22892" algn="l" defTabSz="122090" rtl="0" eaLnBrk="1" latinLnBrk="0" hangingPunct="1">
        <a:lnSpc>
          <a:spcPct val="90000"/>
        </a:lnSpc>
        <a:spcBef>
          <a:spcPts val="80"/>
        </a:spcBef>
        <a:buClr>
          <a:schemeClr val="accent2"/>
        </a:buClr>
        <a:buFont typeface="Arial" pitchFamily="34" charset="0"/>
        <a:buChar char="•"/>
        <a:defRPr sz="1500" kern="1200">
          <a:solidFill>
            <a:schemeClr val="tx1"/>
          </a:solidFill>
          <a:latin typeface="+mn-lt"/>
          <a:ea typeface="+mn-ea"/>
          <a:cs typeface="+mn-cs"/>
        </a:defRPr>
      </a:lvl3pPr>
      <a:lvl4pPr marL="129085" indent="-23105" algn="l" defTabSz="122090" rtl="0" eaLnBrk="1" latinLnBrk="0" hangingPunct="1">
        <a:lnSpc>
          <a:spcPct val="90000"/>
        </a:lnSpc>
        <a:spcBef>
          <a:spcPts val="80"/>
        </a:spcBef>
        <a:buClr>
          <a:schemeClr val="accent2"/>
        </a:buClr>
        <a:buFont typeface="Arial" pitchFamily="34" charset="0"/>
        <a:buChar char="–"/>
        <a:defRPr sz="1350" kern="1200">
          <a:solidFill>
            <a:schemeClr val="tx1"/>
          </a:solidFill>
          <a:latin typeface="+mn-lt"/>
          <a:ea typeface="+mn-ea"/>
          <a:cs typeface="+mn-cs"/>
        </a:defRPr>
      </a:lvl4pPr>
      <a:lvl5pPr marL="161304" indent="-23105" algn="l" defTabSz="122090" rtl="0" eaLnBrk="1" latinLnBrk="0" hangingPunct="1">
        <a:lnSpc>
          <a:spcPct val="90000"/>
        </a:lnSpc>
        <a:spcBef>
          <a:spcPts val="80"/>
        </a:spcBef>
        <a:buClr>
          <a:schemeClr val="accent2"/>
        </a:buClr>
        <a:buFont typeface="Arial" pitchFamily="34" charset="0"/>
        <a:buChar char="•"/>
        <a:defRPr sz="1350" kern="1200">
          <a:solidFill>
            <a:schemeClr val="tx1"/>
          </a:solidFill>
          <a:latin typeface="+mn-lt"/>
          <a:ea typeface="+mn-ea"/>
          <a:cs typeface="+mn-cs"/>
        </a:defRPr>
      </a:lvl5pPr>
      <a:lvl6pPr marL="192903" indent="-23198" algn="l" defTabSz="122090" rtl="0" eaLnBrk="1" latinLnBrk="0" hangingPunct="1">
        <a:lnSpc>
          <a:spcPct val="90000"/>
        </a:lnSpc>
        <a:spcBef>
          <a:spcPts val="80"/>
        </a:spcBef>
        <a:buFont typeface="Arial" pitchFamily="34" charset="0"/>
        <a:buChar char="–"/>
        <a:defRPr sz="187" kern="1200">
          <a:solidFill>
            <a:schemeClr val="tx1"/>
          </a:solidFill>
          <a:latin typeface="+mn-lt"/>
          <a:ea typeface="+mn-ea"/>
          <a:cs typeface="+mn-cs"/>
        </a:defRPr>
      </a:lvl6pPr>
      <a:lvl7pPr marL="224646" indent="-23198" algn="l" defTabSz="122090" rtl="0" eaLnBrk="1" latinLnBrk="0" hangingPunct="1">
        <a:lnSpc>
          <a:spcPct val="90000"/>
        </a:lnSpc>
        <a:spcBef>
          <a:spcPts val="80"/>
        </a:spcBef>
        <a:buFont typeface="Arial" pitchFamily="34" charset="0"/>
        <a:buChar char="•"/>
        <a:defRPr sz="187" kern="1200">
          <a:solidFill>
            <a:schemeClr val="tx1"/>
          </a:solidFill>
          <a:latin typeface="+mn-lt"/>
          <a:ea typeface="+mn-ea"/>
          <a:cs typeface="+mn-cs"/>
        </a:defRPr>
      </a:lvl7pPr>
      <a:lvl8pPr marL="256390" indent="-23198" algn="l" defTabSz="122090" rtl="0" eaLnBrk="1" latinLnBrk="0" hangingPunct="1">
        <a:lnSpc>
          <a:spcPct val="90000"/>
        </a:lnSpc>
        <a:spcBef>
          <a:spcPts val="80"/>
        </a:spcBef>
        <a:buFont typeface="Arial" pitchFamily="34" charset="0"/>
        <a:buChar char="–"/>
        <a:defRPr sz="187" kern="1200">
          <a:solidFill>
            <a:schemeClr val="tx1"/>
          </a:solidFill>
          <a:latin typeface="+mn-lt"/>
          <a:ea typeface="+mn-ea"/>
          <a:cs typeface="+mn-cs"/>
        </a:defRPr>
      </a:lvl8pPr>
      <a:lvl9pPr marL="288134" indent="-23198" algn="l" defTabSz="122090" rtl="0" eaLnBrk="1" latinLnBrk="0" hangingPunct="1">
        <a:lnSpc>
          <a:spcPct val="90000"/>
        </a:lnSpc>
        <a:spcBef>
          <a:spcPts val="80"/>
        </a:spcBef>
        <a:buFont typeface="Arial" pitchFamily="34" charset="0"/>
        <a:buChar char="•"/>
        <a:defRPr sz="187" kern="1200">
          <a:solidFill>
            <a:schemeClr val="tx1"/>
          </a:solidFill>
          <a:latin typeface="+mn-lt"/>
          <a:ea typeface="+mn-ea"/>
          <a:cs typeface="+mn-cs"/>
        </a:defRPr>
      </a:lvl9pPr>
    </p:bodyStyle>
    <p:otherStyle>
      <a:defPPr>
        <a:defRPr/>
      </a:defPPr>
      <a:lvl1pPr marL="0" algn="l" defTabSz="122090" rtl="0" eaLnBrk="1" latinLnBrk="0" hangingPunct="1">
        <a:defRPr sz="241" kern="1200">
          <a:solidFill>
            <a:schemeClr val="tx1"/>
          </a:solidFill>
          <a:latin typeface="+mn-lt"/>
          <a:ea typeface="+mn-ea"/>
          <a:cs typeface="+mn-cs"/>
        </a:defRPr>
      </a:lvl1pPr>
      <a:lvl2pPr marL="61045" algn="l" defTabSz="122090" rtl="0" eaLnBrk="1" latinLnBrk="0" hangingPunct="1">
        <a:defRPr sz="241" kern="1200">
          <a:solidFill>
            <a:schemeClr val="tx1"/>
          </a:solidFill>
          <a:latin typeface="+mn-lt"/>
          <a:ea typeface="+mn-ea"/>
          <a:cs typeface="+mn-cs"/>
        </a:defRPr>
      </a:lvl2pPr>
      <a:lvl3pPr marL="122090" algn="l" defTabSz="122090" rtl="0" eaLnBrk="1" latinLnBrk="0" hangingPunct="1">
        <a:defRPr sz="241" kern="1200">
          <a:solidFill>
            <a:schemeClr val="tx1"/>
          </a:solidFill>
          <a:latin typeface="+mn-lt"/>
          <a:ea typeface="+mn-ea"/>
          <a:cs typeface="+mn-cs"/>
        </a:defRPr>
      </a:lvl3pPr>
      <a:lvl4pPr marL="183136" algn="l" defTabSz="122090" rtl="0" eaLnBrk="1" latinLnBrk="0" hangingPunct="1">
        <a:defRPr sz="241" kern="1200">
          <a:solidFill>
            <a:schemeClr val="tx1"/>
          </a:solidFill>
          <a:latin typeface="+mn-lt"/>
          <a:ea typeface="+mn-ea"/>
          <a:cs typeface="+mn-cs"/>
        </a:defRPr>
      </a:lvl4pPr>
      <a:lvl5pPr marL="244181" algn="l" defTabSz="122090" rtl="0" eaLnBrk="1" latinLnBrk="0" hangingPunct="1">
        <a:defRPr sz="241" kern="1200">
          <a:solidFill>
            <a:schemeClr val="tx1"/>
          </a:solidFill>
          <a:latin typeface="+mn-lt"/>
          <a:ea typeface="+mn-ea"/>
          <a:cs typeface="+mn-cs"/>
        </a:defRPr>
      </a:lvl5pPr>
      <a:lvl6pPr marL="305226" algn="l" defTabSz="122090" rtl="0" eaLnBrk="1" latinLnBrk="0" hangingPunct="1">
        <a:defRPr sz="241" kern="1200">
          <a:solidFill>
            <a:schemeClr val="tx1"/>
          </a:solidFill>
          <a:latin typeface="+mn-lt"/>
          <a:ea typeface="+mn-ea"/>
          <a:cs typeface="+mn-cs"/>
        </a:defRPr>
      </a:lvl6pPr>
      <a:lvl7pPr marL="366272" algn="l" defTabSz="122090" rtl="0" eaLnBrk="1" latinLnBrk="0" hangingPunct="1">
        <a:defRPr sz="241" kern="1200">
          <a:solidFill>
            <a:schemeClr val="tx1"/>
          </a:solidFill>
          <a:latin typeface="+mn-lt"/>
          <a:ea typeface="+mn-ea"/>
          <a:cs typeface="+mn-cs"/>
        </a:defRPr>
      </a:lvl7pPr>
      <a:lvl8pPr marL="427316" algn="l" defTabSz="122090" rtl="0" eaLnBrk="1" latinLnBrk="0" hangingPunct="1">
        <a:defRPr sz="241" kern="1200">
          <a:solidFill>
            <a:schemeClr val="tx1"/>
          </a:solidFill>
          <a:latin typeface="+mn-lt"/>
          <a:ea typeface="+mn-ea"/>
          <a:cs typeface="+mn-cs"/>
        </a:defRPr>
      </a:lvl8pPr>
      <a:lvl9pPr marL="488362" algn="l" defTabSz="122090" rtl="0" eaLnBrk="1" latinLnBrk="0" hangingPunct="1">
        <a:defRPr sz="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openxmlformats.org/officeDocument/2006/relationships/image" Target="../media/image3.emf"/><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hemeOverride" Target="../theme/themeOverride11.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hemeOverride" Target="../theme/themeOverride12.xml"/><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0.png"/><Relationship Id="rId2" Type="http://schemas.openxmlformats.org/officeDocument/2006/relationships/slideLayout" Target="../slideLayouts/slideLayout4.xml"/><Relationship Id="rId1" Type="http://schemas.openxmlformats.org/officeDocument/2006/relationships/themeOverride" Target="../theme/themeOverride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image" Target="../media/image10.wmf"/><Relationship Id="rId7" Type="http://schemas.openxmlformats.org/officeDocument/2006/relationships/image" Target="../media/image18.png"/><Relationship Id="rId12"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16.png"/><Relationship Id="rId15" Type="http://schemas.openxmlformats.org/officeDocument/2006/relationships/image" Target="../media/image11.wmf"/><Relationship Id="rId10" Type="http://schemas.openxmlformats.org/officeDocument/2006/relationships/image" Target="../media/image13.png"/><Relationship Id="rId9" Type="http://schemas.openxmlformats.org/officeDocument/2006/relationships/image" Target="../media/image111.png"/><Relationship Id="rId1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5.xml"/><Relationship Id="rId7" Type="http://schemas.openxmlformats.org/officeDocument/2006/relationships/image" Target="../media/image24.png"/><Relationship Id="rId2" Type="http://schemas.openxmlformats.org/officeDocument/2006/relationships/vmlDrawing" Target="../drawings/vmlDrawing2.vml"/><Relationship Id="rId1" Type="http://schemas.openxmlformats.org/officeDocument/2006/relationships/themeOverride" Target="../theme/themeOverride14.xml"/><Relationship Id="rId4" Type="http://schemas.openxmlformats.org/officeDocument/2006/relationships/notesSlide" Target="../notesSlides/notesSlide14.xml"/><Relationship Id="rId9"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hemeOverride" Target="../theme/themeOverride15.xml"/><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hemeOverride" Target="../theme/themeOverr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themeOverride" Target="../theme/themeOverride17.xml"/><Relationship Id="rId6"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2.png"/><Relationship Id="rId2" Type="http://schemas.openxmlformats.org/officeDocument/2006/relationships/slideLayout" Target="../slideLayouts/slideLayout5.xml"/><Relationship Id="rId1" Type="http://schemas.openxmlformats.org/officeDocument/2006/relationships/themeOverride" Target="../theme/themeOverride18.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hemeOverride" Target="../theme/themeOverride2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hemeOverride" Target="../theme/themeOverride21.xml"/><Relationship Id="rId6" Type="http://schemas.openxmlformats.org/officeDocument/2006/relationships/image" Target="../media/image2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hemeOverride" Target="../theme/themeOverride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hemeOverride" Target="../theme/themeOverride23.xml"/><Relationship Id="rId6"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hemeOverride" Target="../theme/themeOverride24.xml"/><Relationship Id="rId6"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hemeOverride" Target="../theme/themeOverride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hemeOverride" Target="../theme/themeOverr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hemeOverride" Target="../theme/themeOverride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8.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5.svg"/><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Introduction to Regression</a:t>
            </a:r>
          </a:p>
        </p:txBody>
      </p:sp>
      <p:sp>
        <p:nvSpPr>
          <p:cNvPr id="3" name="Subtitle 2"/>
          <p:cNvSpPr>
            <a:spLocks noGrp="1"/>
          </p:cNvSpPr>
          <p:nvPr>
            <p:ph type="subTitle" idx="1"/>
          </p:nvPr>
        </p:nvSpPr>
        <p:spPr>
          <a:xfrm>
            <a:off x="1522807" y="4876797"/>
            <a:ext cx="8231744" cy="1066800"/>
          </a:xfrm>
        </p:spPr>
        <p:txBody>
          <a:bodyPr>
            <a:normAutofit/>
          </a:bodyPr>
          <a:lstStyle/>
          <a:p>
            <a:r>
              <a:rPr lang="en-US" sz="2400" i="1" dirty="0"/>
              <a:t>Simple Linear Regression</a:t>
            </a:r>
          </a:p>
        </p:txBody>
      </p:sp>
    </p:spTree>
    <p:extLst>
      <p:ext uri="{BB962C8B-B14F-4D97-AF65-F5344CB8AC3E}">
        <p14:creationId xmlns:p14="http://schemas.microsoft.com/office/powerpoint/2010/main" val="4024744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4331-60F7-4703-B65A-DAEAE75D5229}"/>
              </a:ext>
            </a:extLst>
          </p:cNvPr>
          <p:cNvSpPr>
            <a:spLocks noGrp="1"/>
          </p:cNvSpPr>
          <p:nvPr>
            <p:ph type="title"/>
          </p:nvPr>
        </p:nvSpPr>
        <p:spPr/>
        <p:txBody>
          <a:bodyPr/>
          <a:lstStyle/>
          <a:p>
            <a:r>
              <a:rPr lang="en-US" dirty="0"/>
              <a:t>Steps in Regression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D9C6A-F40F-4614-8AF9-4E5DD9ECF20B}"/>
                  </a:ext>
                </a:extLst>
              </p:cNvPr>
              <p:cNvSpPr>
                <a:spLocks noGrp="1"/>
              </p:cNvSpPr>
              <p:nvPr>
                <p:ph idx="1"/>
              </p:nvPr>
            </p:nvSpPr>
            <p:spPr/>
            <p:txBody>
              <a:bodyPr/>
              <a:lstStyle/>
              <a:p>
                <a:pPr marL="457200" indent="-457200">
                  <a:buAutoNum type="arabicPeriod"/>
                </a:pPr>
                <a:r>
                  <a:rPr lang="en-US" dirty="0"/>
                  <a:t>For X (independent variable) and Y (dependent variable), calculate:</a:t>
                </a:r>
              </a:p>
              <a:p>
                <a:pPr marL="457200" indent="-457200">
                  <a:buAutoNum type="arabicPeriod"/>
                </a:pPr>
                <a:endParaRPr lang="en-US" dirty="0"/>
              </a:p>
              <a:p>
                <a:pPr marL="457200" indent="-457200">
                  <a:spcBef>
                    <a:spcPts val="1200"/>
                  </a:spcBef>
                  <a:spcAft>
                    <a:spcPts val="1200"/>
                  </a:spcAft>
                  <a:buFont typeface="Wingdings" panose="05000000000000000000" pitchFamily="2" charset="2"/>
                  <a:buAutoNum type="arabicPeriod"/>
                </a:pPr>
                <a:r>
                  <a:rPr lang="en-US" dirty="0"/>
                  <a:t>Calculate the correlation coefficient, r, where -1 ≤ r ≤ +1</a:t>
                </a:r>
              </a:p>
              <a:p>
                <a:pPr marL="0" indent="0">
                  <a:spcBef>
                    <a:spcPts val="1800"/>
                  </a:spcBef>
                  <a:buNone/>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𝑟</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𝑋𝑌</m:t>
                              </m:r>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𝑌</m:t>
                                      </m:r>
                                    </m:e>
                                  </m:nary>
                                </m:e>
                              </m:nary>
                            </m:e>
                          </m:nary>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nary>
                                <m:naryPr>
                                  <m:chr m:val="∑"/>
                                  <m:subHide m:val="on"/>
                                  <m:supHide m:val="on"/>
                                  <m:ctrlPr>
                                    <a:rPr lang="en-US" sz="2000" b="0" i="1" smtClean="0">
                                      <a:latin typeface="Cambria Math" panose="02040503050406030204" pitchFamily="18" charset="0"/>
                                    </a:rPr>
                                  </m:ctrlPr>
                                </m:naryP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m:t>
                                          </m:r>
                                          <m:r>
                                            <a:rPr lang="en-US" sz="2000" b="0" i="1" smtClean="0">
                                              <a:latin typeface="Cambria Math" panose="02040503050406030204" pitchFamily="18" charset="0"/>
                                            </a:rPr>
                                            <m:t>)</m:t>
                                          </m:r>
                                        </m:e>
                                      </m:nary>
                                    </m:e>
                                    <m:sup>
                                      <m:r>
                                        <a:rPr lang="en-US" sz="2000" b="0" i="1" smtClean="0">
                                          <a:latin typeface="Cambria Math" panose="02040503050406030204" pitchFamily="18" charset="0"/>
                                        </a:rPr>
                                        <m:t>2</m:t>
                                      </m:r>
                                    </m:sup>
                                  </m:sSup>
                                </m:e>
                              </m:nary>
                            </m:e>
                          </m:rad>
                          <m:rad>
                            <m:radPr>
                              <m:degHide m:val="on"/>
                              <m:ctrlPr>
                                <a:rPr lang="en-US" sz="2000" b="0" i="1" smtClean="0">
                                  <a:latin typeface="Cambria Math" panose="02040503050406030204" pitchFamily="18" charset="0"/>
                                </a:rPr>
                              </m:ctrlPr>
                            </m:radPr>
                            <m:deg/>
                            <m:e>
                              <m:r>
                                <a:rPr lang="en-US" sz="2000" i="1">
                                  <a:latin typeface="Cambria Math" panose="02040503050406030204" pitchFamily="18" charset="0"/>
                                </a:rPr>
                                <m:t>𝑛</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b="0" i="1" smtClean="0">
                                          <a:latin typeface="Cambria Math" panose="02040503050406030204" pitchFamily="18" charset="0"/>
                                        </a:rPr>
                                        <m:t>𝑌</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m:t>
                                      </m:r>
                                      <m:nary>
                                        <m:naryPr>
                                          <m:chr m:val="∑"/>
                                          <m:subHide m:val="on"/>
                                          <m:supHide m:val="on"/>
                                          <m:ctrlPr>
                                            <a:rPr lang="en-US" sz="2000" i="1">
                                              <a:latin typeface="Cambria Math" panose="02040503050406030204" pitchFamily="18" charset="0"/>
                                            </a:rPr>
                                          </m:ctrlPr>
                                        </m:naryPr>
                                        <m:sub/>
                                        <m:sup/>
                                        <m:e>
                                          <m:r>
                                            <a:rPr lang="en-US" sz="2000" b="0" i="1" smtClean="0">
                                              <a:latin typeface="Cambria Math" panose="02040503050406030204" pitchFamily="18" charset="0"/>
                                            </a:rPr>
                                            <m:t>𝑌</m:t>
                                          </m:r>
                                          <m:r>
                                            <a:rPr lang="en-US" sz="2000" i="1">
                                              <a:latin typeface="Cambria Math" panose="02040503050406030204" pitchFamily="18" charset="0"/>
                                            </a:rPr>
                                            <m:t>)</m:t>
                                          </m:r>
                                        </m:e>
                                      </m:nary>
                                    </m:e>
                                    <m:sup>
                                      <m:r>
                                        <a:rPr lang="en-US" sz="2000" i="1">
                                          <a:latin typeface="Cambria Math" panose="02040503050406030204" pitchFamily="18" charset="0"/>
                                        </a:rPr>
                                        <m:t>2</m:t>
                                      </m:r>
                                    </m:sup>
                                  </m:sSup>
                                </m:e>
                              </m:nary>
                            </m:e>
                          </m:rad>
                        </m:den>
                      </m:f>
                    </m:oMath>
                  </m:oMathPara>
                </a14:m>
                <a:endParaRPr lang="en-US" dirty="0"/>
              </a:p>
            </p:txBody>
          </p:sp>
        </mc:Choice>
        <mc:Fallback xmlns="">
          <p:sp>
            <p:nvSpPr>
              <p:cNvPr id="3" name="Content Placeholder 2">
                <a:extLst>
                  <a:ext uri="{FF2B5EF4-FFF2-40B4-BE49-F238E27FC236}">
                    <a16:creationId xmlns:a16="http://schemas.microsoft.com/office/drawing/2014/main" id="{DE2D9C6A-F40F-4614-8AF9-4E5DD9ECF20B}"/>
                  </a:ext>
                </a:extLst>
              </p:cNvPr>
              <p:cNvSpPr>
                <a:spLocks noGrp="1" noRot="1" noChangeAspect="1" noMove="1" noResize="1" noEditPoints="1" noAdjustHandles="1" noChangeArrowheads="1" noChangeShapeType="1" noTextEdit="1"/>
              </p:cNvSpPr>
              <p:nvPr>
                <p:ph idx="1"/>
              </p:nvPr>
            </p:nvSpPr>
            <p:spPr>
              <a:blipFill>
                <a:blip r:embed="rId4"/>
                <a:stretch>
                  <a:fillRect l="-1016" t="-130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8348495-9D76-41D5-A082-0BF86BD701C6}"/>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D0554F2A-0419-45C5-9CDB-143A7553FDA7}"/>
              </a:ext>
            </a:extLst>
          </p:cNvPr>
          <p:cNvSpPr>
            <a:spLocks noGrp="1"/>
          </p:cNvSpPr>
          <p:nvPr>
            <p:ph type="sldNum" sz="quarter" idx="12"/>
          </p:nvPr>
        </p:nvSpPr>
        <p:spPr/>
        <p:txBody>
          <a:bodyPr/>
          <a:lstStyle/>
          <a:p>
            <a:fld id="{C649628B-299D-451E-A378-9322A1DAED2C}" type="slidenum">
              <a:rPr lang="en-US" smtClean="0"/>
              <a:pPr/>
              <a:t>10</a:t>
            </a:fld>
            <a:endParaRPr lang="en-US" dirty="0"/>
          </a:p>
        </p:txBody>
      </p:sp>
      <p:graphicFrame>
        <p:nvGraphicFramePr>
          <p:cNvPr id="6" name="Table 6">
            <a:extLst>
              <a:ext uri="{FF2B5EF4-FFF2-40B4-BE49-F238E27FC236}">
                <a16:creationId xmlns:a16="http://schemas.microsoft.com/office/drawing/2014/main" id="{8FC401FA-D05E-4C7D-BB75-7B8550547374}"/>
              </a:ext>
            </a:extLst>
          </p:cNvPr>
          <p:cNvGraphicFramePr>
            <a:graphicFrameLocks noGrp="1"/>
          </p:cNvGraphicFramePr>
          <p:nvPr>
            <p:extLst>
              <p:ext uri="{D42A27DB-BD31-4B8C-83A1-F6EECF244321}">
                <p14:modId xmlns:p14="http://schemas.microsoft.com/office/powerpoint/2010/main" val="1703908674"/>
              </p:ext>
            </p:extLst>
          </p:nvPr>
        </p:nvGraphicFramePr>
        <p:xfrm>
          <a:off x="1991156" y="2286000"/>
          <a:ext cx="4937760" cy="396240"/>
        </p:xfrm>
        <a:graphic>
          <a:graphicData uri="http://schemas.openxmlformats.org/drawingml/2006/table">
            <a:tbl>
              <a:tblPr firstRow="1" bandRow="1">
                <a:tableStyleId>{2D5ABB26-0587-4C30-8999-92F81FD0307C}</a:tableStyleId>
              </a:tblPr>
              <a:tblGrid>
                <a:gridCol w="987552">
                  <a:extLst>
                    <a:ext uri="{9D8B030D-6E8A-4147-A177-3AD203B41FA5}">
                      <a16:colId xmlns:a16="http://schemas.microsoft.com/office/drawing/2014/main" val="3956144114"/>
                    </a:ext>
                  </a:extLst>
                </a:gridCol>
                <a:gridCol w="987552">
                  <a:extLst>
                    <a:ext uri="{9D8B030D-6E8A-4147-A177-3AD203B41FA5}">
                      <a16:colId xmlns:a16="http://schemas.microsoft.com/office/drawing/2014/main" val="85490225"/>
                    </a:ext>
                  </a:extLst>
                </a:gridCol>
                <a:gridCol w="987552">
                  <a:extLst>
                    <a:ext uri="{9D8B030D-6E8A-4147-A177-3AD203B41FA5}">
                      <a16:colId xmlns:a16="http://schemas.microsoft.com/office/drawing/2014/main" val="3951172474"/>
                    </a:ext>
                  </a:extLst>
                </a:gridCol>
                <a:gridCol w="987552">
                  <a:extLst>
                    <a:ext uri="{9D8B030D-6E8A-4147-A177-3AD203B41FA5}">
                      <a16:colId xmlns:a16="http://schemas.microsoft.com/office/drawing/2014/main" val="3705523484"/>
                    </a:ext>
                  </a:extLst>
                </a:gridCol>
                <a:gridCol w="987552">
                  <a:extLst>
                    <a:ext uri="{9D8B030D-6E8A-4147-A177-3AD203B41FA5}">
                      <a16:colId xmlns:a16="http://schemas.microsoft.com/office/drawing/2014/main" val="2751411158"/>
                    </a:ext>
                  </a:extLst>
                </a:gridCol>
              </a:tblGrid>
              <a:tr h="370840">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i</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∑Y</a:t>
                      </a:r>
                      <a:r>
                        <a:rPr lang="en-US" sz="2000" baseline="-25000" dirty="0"/>
                        <a:t>i</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 </a:t>
                      </a:r>
                      <a:r>
                        <a:rPr lang="en-US" sz="2000" dirty="0" err="1"/>
                        <a:t>X</a:t>
                      </a:r>
                      <a:r>
                        <a:rPr lang="en-US" sz="2000" baseline="-25000" dirty="0" err="1"/>
                        <a:t>i</a:t>
                      </a:r>
                      <a:r>
                        <a:rPr lang="en-US" sz="2000" dirty="0" err="1"/>
                        <a:t>Y</a:t>
                      </a:r>
                      <a:r>
                        <a:rPr lang="en-US" sz="2000" baseline="-25000" dirty="0" err="1"/>
                        <a:t>i</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i</a:t>
                      </a:r>
                      <a:r>
                        <a:rPr lang="en-US" sz="2000" baseline="30000" dirty="0"/>
                        <a:t>2</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∑Y</a:t>
                      </a:r>
                      <a:r>
                        <a:rPr lang="en-US" sz="2000" baseline="-25000" dirty="0"/>
                        <a:t>i</a:t>
                      </a:r>
                      <a:r>
                        <a:rPr lang="en-US" sz="2000" baseline="30000" dirty="0"/>
                        <a:t>2</a:t>
                      </a:r>
                      <a:r>
                        <a:rPr lang="en-US" sz="200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8996167"/>
                  </a:ext>
                </a:extLst>
              </a:tr>
            </a:tbl>
          </a:graphicData>
        </a:graphic>
      </p:graphicFrame>
      <p:sp>
        <p:nvSpPr>
          <p:cNvPr id="7" name="Rectangle 6">
            <a:extLst>
              <a:ext uri="{FF2B5EF4-FFF2-40B4-BE49-F238E27FC236}">
                <a16:creationId xmlns:a16="http://schemas.microsoft.com/office/drawing/2014/main" id="{5B774B2D-441B-495E-AEF9-050F52E50AFA}"/>
              </a:ext>
            </a:extLst>
          </p:cNvPr>
          <p:cNvSpPr/>
          <p:nvPr/>
        </p:nvSpPr>
        <p:spPr>
          <a:xfrm>
            <a:off x="3962400" y="4521331"/>
            <a:ext cx="6934200" cy="10412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en-US" dirty="0"/>
              <a:t>Note: The correlation can be tested for significance, H</a:t>
            </a:r>
            <a:r>
              <a:rPr lang="en-US" baseline="-25000" dirty="0"/>
              <a:t>0</a:t>
            </a:r>
            <a:r>
              <a:rPr lang="en-US" dirty="0"/>
              <a:t>: </a:t>
            </a:r>
            <a:r>
              <a:rPr lang="el-GR" dirty="0"/>
              <a:t>ρ</a:t>
            </a:r>
            <a:r>
              <a:rPr lang="en-US" dirty="0"/>
              <a:t>=0. If the correlation is not significantly different from zero, X and Y are not related, and you really should not be doing the regression.</a:t>
            </a:r>
          </a:p>
        </p:txBody>
      </p:sp>
    </p:spTree>
    <p:extLst>
      <p:ext uri="{BB962C8B-B14F-4D97-AF65-F5344CB8AC3E}">
        <p14:creationId xmlns:p14="http://schemas.microsoft.com/office/powerpoint/2010/main" val="320223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4331-60F7-4703-B65A-DAEAE75D5229}"/>
              </a:ext>
            </a:extLst>
          </p:cNvPr>
          <p:cNvSpPr>
            <a:spLocks noGrp="1"/>
          </p:cNvSpPr>
          <p:nvPr>
            <p:ph type="title"/>
          </p:nvPr>
        </p:nvSpPr>
        <p:spPr/>
        <p:txBody>
          <a:bodyPr/>
          <a:lstStyle/>
          <a:p>
            <a:r>
              <a:rPr lang="en-US" dirty="0"/>
              <a:t>Steps in Regression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D9C6A-F40F-4614-8AF9-4E5DD9ECF20B}"/>
                  </a:ext>
                </a:extLst>
              </p:cNvPr>
              <p:cNvSpPr>
                <a:spLocks noGrp="1"/>
              </p:cNvSpPr>
              <p:nvPr>
                <p:ph idx="1"/>
              </p:nvPr>
            </p:nvSpPr>
            <p:spPr/>
            <p:txBody>
              <a:bodyPr>
                <a:normAutofit/>
              </a:bodyPr>
              <a:lstStyle/>
              <a:p>
                <a:pPr marL="457200" indent="-457200">
                  <a:buFont typeface="+mj-lt"/>
                  <a:buAutoNum type="arabicPeriod" startAt="3"/>
                </a:pPr>
                <a:r>
                  <a:rPr lang="en-US" dirty="0"/>
                  <a:t>Calculate the coefficient of determination, R</a:t>
                </a:r>
                <a:r>
                  <a:rPr lang="en-US" baseline="30000" dirty="0"/>
                  <a:t>2</a:t>
                </a:r>
                <a:r>
                  <a:rPr lang="en-US" dirty="0"/>
                  <a:t> = (r)</a:t>
                </a:r>
                <a:r>
                  <a:rPr lang="en-US" baseline="30000" dirty="0"/>
                  <a:t>2</a:t>
                </a:r>
                <a:r>
                  <a:rPr lang="en-US" dirty="0"/>
                  <a:t>, where 0 ≤ R</a:t>
                </a:r>
                <a:r>
                  <a:rPr lang="en-US" baseline="30000" dirty="0"/>
                  <a:t>2</a:t>
                </a:r>
                <a:r>
                  <a:rPr lang="en-US" dirty="0"/>
                  <a:t> ≤ 1. This is the proportion of the variation in the dependent variable (Y) explained by the independent variable (X).</a:t>
                </a:r>
              </a:p>
              <a:p>
                <a:pPr marL="457200" indent="-457200">
                  <a:spcBef>
                    <a:spcPts val="1200"/>
                  </a:spcBef>
                  <a:spcAft>
                    <a:spcPts val="1200"/>
                  </a:spcAft>
                  <a:buFont typeface="Wingdings" panose="05000000000000000000" pitchFamily="2" charset="2"/>
                  <a:buAutoNum type="arabicPeriod" startAt="3"/>
                </a:pPr>
                <a:r>
                  <a:rPr lang="en-US" dirty="0"/>
                  <a:t>Calculate the regression coefficient, b</a:t>
                </a:r>
                <a:r>
                  <a:rPr lang="en-US" baseline="-25000" dirty="0"/>
                  <a:t>1</a:t>
                </a:r>
                <a:r>
                  <a:rPr lang="en-US" dirty="0"/>
                  <a:t>, the slope:</a:t>
                </a:r>
              </a:p>
              <a:p>
                <a:pPr marL="0" indent="0">
                  <a:spcBef>
                    <a:spcPts val="1200"/>
                  </a:spcBef>
                  <a:spcAft>
                    <a:spcPts val="1200"/>
                  </a:spcAft>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𝑏</m:t>
                      </m:r>
                      <m:r>
                        <a:rPr lang="en-US" sz="2000" b="0" i="1" baseline="-25000" smtClean="0">
                          <a:latin typeface="Cambria Math" panose="02040503050406030204" pitchFamily="18" charset="0"/>
                        </a:rPr>
                        <m:t>1</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𝑋𝑌</m:t>
                              </m:r>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𝑋</m:t>
                                  </m:r>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𝑌</m:t>
                                      </m:r>
                                      <m:r>
                                        <a:rPr lang="en-US" sz="2000" b="0" i="1" smtClean="0">
                                          <a:latin typeface="Cambria Math" panose="02040503050406030204" pitchFamily="18" charset="0"/>
                                        </a:rPr>
                                        <m:t>)</m:t>
                                      </m:r>
                                    </m:e>
                                  </m:nary>
                                </m:e>
                              </m:nary>
                            </m:e>
                          </m:nary>
                        </m:num>
                        <m:den>
                          <m:r>
                            <a:rPr lang="en-US" sz="2000" i="1">
                              <a:latin typeface="Cambria Math" panose="02040503050406030204" pitchFamily="18" charset="0"/>
                            </a:rPr>
                            <m:t>𝑛</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m:t>
                                  </m:r>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𝑋</m:t>
                                      </m:r>
                                      <m:r>
                                        <a:rPr lang="en-US" sz="2000" i="1">
                                          <a:latin typeface="Cambria Math" panose="02040503050406030204" pitchFamily="18" charset="0"/>
                                        </a:rPr>
                                        <m:t>)</m:t>
                                      </m:r>
                                    </m:e>
                                  </m:nary>
                                </m:e>
                                <m:sup>
                                  <m:r>
                                    <a:rPr lang="en-US" sz="2000" i="1">
                                      <a:latin typeface="Cambria Math" panose="02040503050406030204" pitchFamily="18" charset="0"/>
                                    </a:rPr>
                                    <m:t>2</m:t>
                                  </m:r>
                                </m:sup>
                              </m:sSup>
                            </m:e>
                          </m:nary>
                        </m:den>
                      </m:f>
                    </m:oMath>
                  </m:oMathPara>
                </a14:m>
                <a:endParaRPr lang="en-US" dirty="0"/>
              </a:p>
            </p:txBody>
          </p:sp>
        </mc:Choice>
        <mc:Fallback xmlns="">
          <p:sp>
            <p:nvSpPr>
              <p:cNvPr id="3" name="Content Placeholder 2">
                <a:extLst>
                  <a:ext uri="{FF2B5EF4-FFF2-40B4-BE49-F238E27FC236}">
                    <a16:creationId xmlns:a16="http://schemas.microsoft.com/office/drawing/2014/main" id="{DE2D9C6A-F40F-4614-8AF9-4E5DD9ECF20B}"/>
                  </a:ext>
                </a:extLst>
              </p:cNvPr>
              <p:cNvSpPr>
                <a:spLocks noGrp="1" noRot="1" noChangeAspect="1" noMove="1" noResize="1" noEditPoints="1" noAdjustHandles="1" noChangeArrowheads="1" noChangeShapeType="1" noTextEdit="1"/>
              </p:cNvSpPr>
              <p:nvPr>
                <p:ph idx="1"/>
              </p:nvPr>
            </p:nvSpPr>
            <p:spPr>
              <a:blipFill>
                <a:blip r:embed="rId4"/>
                <a:stretch>
                  <a:fillRect l="-1016" t="-130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8348495-9D76-41D5-A082-0BF86BD701C6}"/>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D0554F2A-0419-45C5-9CDB-143A7553FDA7}"/>
              </a:ext>
            </a:extLst>
          </p:cNvPr>
          <p:cNvSpPr>
            <a:spLocks noGrp="1"/>
          </p:cNvSpPr>
          <p:nvPr>
            <p:ph type="sldNum" sz="quarter" idx="12"/>
          </p:nvPr>
        </p:nvSpPr>
        <p:spPr/>
        <p:txBody>
          <a:bodyPr/>
          <a:lstStyle/>
          <a:p>
            <a:fld id="{C649628B-299D-451E-A378-9322A1DAED2C}" type="slidenum">
              <a:rPr lang="en-US" smtClean="0"/>
              <a:pPr/>
              <a:t>11</a:t>
            </a:fld>
            <a:endParaRPr lang="en-US" dirty="0"/>
          </a:p>
        </p:txBody>
      </p:sp>
      <p:sp>
        <p:nvSpPr>
          <p:cNvPr id="8" name="Rectangle 7">
            <a:extLst>
              <a:ext uri="{FF2B5EF4-FFF2-40B4-BE49-F238E27FC236}">
                <a16:creationId xmlns:a16="http://schemas.microsoft.com/office/drawing/2014/main" id="{0C2E5EDD-7A34-4958-ABAF-6ABF381ACEC2}"/>
              </a:ext>
            </a:extLst>
          </p:cNvPr>
          <p:cNvSpPr/>
          <p:nvPr/>
        </p:nvSpPr>
        <p:spPr>
          <a:xfrm>
            <a:off x="4648200" y="3571951"/>
            <a:ext cx="6553200" cy="10465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spcBef>
                <a:spcPts val="1200"/>
              </a:spcBef>
              <a:spcAft>
                <a:spcPts val="1200"/>
              </a:spcAft>
              <a:buNone/>
            </a:pPr>
            <a:r>
              <a:rPr lang="en-US" sz="2000" dirty="0"/>
              <a:t>Note that you have already calculated the numerator and the denominator as part of </a:t>
            </a:r>
            <a:r>
              <a:rPr lang="en-US" sz="2000" i="1" dirty="0"/>
              <a:t>r</a:t>
            </a:r>
            <a:r>
              <a:rPr lang="en-US" sz="2000" dirty="0"/>
              <a:t>. Other than a single division operation, no new calculations are required here.</a:t>
            </a:r>
          </a:p>
        </p:txBody>
      </p:sp>
      <p:sp>
        <p:nvSpPr>
          <p:cNvPr id="9" name="Rectangle 8">
            <a:extLst>
              <a:ext uri="{FF2B5EF4-FFF2-40B4-BE49-F238E27FC236}">
                <a16:creationId xmlns:a16="http://schemas.microsoft.com/office/drawing/2014/main" id="{1E265EC7-4F09-4F25-BBCF-497A6A010D1C}"/>
              </a:ext>
            </a:extLst>
          </p:cNvPr>
          <p:cNvSpPr/>
          <p:nvPr/>
        </p:nvSpPr>
        <p:spPr>
          <a:xfrm>
            <a:off x="4419600" y="4923348"/>
            <a:ext cx="6781800" cy="944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spcBef>
                <a:spcPts val="1200"/>
              </a:spcBef>
              <a:spcAft>
                <a:spcPts val="1200"/>
              </a:spcAft>
              <a:buNone/>
            </a:pPr>
            <a:r>
              <a:rPr lang="en-US" sz="2000" dirty="0"/>
              <a:t>Are r and b</a:t>
            </a:r>
            <a:r>
              <a:rPr lang="en-US" sz="2000" baseline="-25000" dirty="0"/>
              <a:t>1</a:t>
            </a:r>
            <a:r>
              <a:rPr lang="en-US" sz="2000" dirty="0"/>
              <a:t> related? Yes! </a:t>
            </a:r>
            <a:br>
              <a:rPr lang="en-US" sz="2000" dirty="0"/>
            </a:br>
            <a:r>
              <a:rPr lang="en-US" sz="2000" dirty="0"/>
              <a:t>If a correlation is negative, the slope term must be negative; a positive slope means a positive correlation.</a:t>
            </a:r>
          </a:p>
        </p:txBody>
      </p:sp>
    </p:spTree>
    <p:extLst>
      <p:ext uri="{BB962C8B-B14F-4D97-AF65-F5344CB8AC3E}">
        <p14:creationId xmlns:p14="http://schemas.microsoft.com/office/powerpoint/2010/main" val="208284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4331-60F7-4703-B65A-DAEAE75D5229}"/>
              </a:ext>
            </a:extLst>
          </p:cNvPr>
          <p:cNvSpPr>
            <a:spLocks noGrp="1"/>
          </p:cNvSpPr>
          <p:nvPr>
            <p:ph type="title"/>
          </p:nvPr>
        </p:nvSpPr>
        <p:spPr/>
        <p:txBody>
          <a:bodyPr/>
          <a:lstStyle/>
          <a:p>
            <a:r>
              <a:rPr lang="en-US" dirty="0"/>
              <a:t>Steps in Regression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D9C6A-F40F-4614-8AF9-4E5DD9ECF20B}"/>
                  </a:ext>
                </a:extLst>
              </p:cNvPr>
              <p:cNvSpPr>
                <a:spLocks noGrp="1"/>
              </p:cNvSpPr>
              <p:nvPr>
                <p:ph idx="1"/>
              </p:nvPr>
            </p:nvSpPr>
            <p:spPr/>
            <p:txBody>
              <a:bodyPr>
                <a:normAutofit/>
              </a:bodyPr>
              <a:lstStyle/>
              <a:p>
                <a:pPr marL="457200" indent="-457200">
                  <a:spcBef>
                    <a:spcPts val="1200"/>
                  </a:spcBef>
                  <a:spcAft>
                    <a:spcPts val="1200"/>
                  </a:spcAft>
                  <a:buFont typeface="+mj-lt"/>
                  <a:buAutoNum type="arabicPeriod" startAt="5"/>
                </a:pPr>
                <a:r>
                  <a:rPr lang="en-US" dirty="0"/>
                  <a:t>Calculate the regression coefficient b0 (the Y-intercept, or constant): </a:t>
                </a:r>
              </a:p>
              <a:p>
                <a:pPr marL="0" indent="0">
                  <a:spcBef>
                    <a:spcPts val="1200"/>
                  </a:spcBef>
                  <a:spcAft>
                    <a:spcPts val="600"/>
                  </a:spcAft>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 </m:t>
                      </m:r>
                    </m:oMath>
                  </m:oMathPara>
                </a14:m>
                <a:endParaRPr lang="en-US" dirty="0"/>
              </a:p>
              <a:p>
                <a:pPr marL="0" indent="0">
                  <a:spcBef>
                    <a:spcPts val="600"/>
                  </a:spcBef>
                  <a:spcAft>
                    <a:spcPts val="600"/>
                  </a:spcAft>
                  <a:buNone/>
                </a:pPr>
                <a:r>
                  <a:rPr lang="en-US" dirty="0"/>
                  <a:t>The Y-intercept (b</a:t>
                </a:r>
                <a:r>
                  <a:rPr lang="en-US" baseline="-25000" dirty="0"/>
                  <a:t>0</a:t>
                </a:r>
                <a:r>
                  <a:rPr lang="en-US" dirty="0"/>
                  <a:t>) is the predicted value of Y when X=0.</a:t>
                </a:r>
              </a:p>
              <a:p>
                <a:pPr marL="457200" indent="-457200">
                  <a:spcBef>
                    <a:spcPts val="1800"/>
                  </a:spcBef>
                  <a:spcAft>
                    <a:spcPts val="1200"/>
                  </a:spcAft>
                  <a:buFont typeface="+mj-lt"/>
                  <a:buAutoNum type="arabicPeriod" startAt="6"/>
                </a:pPr>
                <a:r>
                  <a:rPr lang="en-US" dirty="0"/>
                  <a:t>Now we have all that we need to write out the regression equation (a straight line):</a:t>
                </a:r>
              </a:p>
              <a:p>
                <a:pPr marL="0" indent="0">
                  <a:spcBef>
                    <a:spcPts val="1200"/>
                  </a:spcBef>
                  <a:spcAft>
                    <a:spcPts val="1200"/>
                  </a:spcAft>
                  <a:buNone/>
                </a:pPr>
                <a:endParaRPr lang="en-US" dirty="0"/>
              </a:p>
            </p:txBody>
          </p:sp>
        </mc:Choice>
        <mc:Fallback xmlns="">
          <p:sp>
            <p:nvSpPr>
              <p:cNvPr id="3" name="Content Placeholder 2">
                <a:extLst>
                  <a:ext uri="{FF2B5EF4-FFF2-40B4-BE49-F238E27FC236}">
                    <a16:creationId xmlns:a16="http://schemas.microsoft.com/office/drawing/2014/main" id="{DE2D9C6A-F40F-4614-8AF9-4E5DD9ECF20B}"/>
                  </a:ext>
                </a:extLst>
              </p:cNvPr>
              <p:cNvSpPr>
                <a:spLocks noGrp="1" noRot="1" noChangeAspect="1" noMove="1" noResize="1" noEditPoints="1" noAdjustHandles="1" noChangeArrowheads="1" noChangeShapeType="1" noTextEdit="1"/>
              </p:cNvSpPr>
              <p:nvPr>
                <p:ph idx="1"/>
              </p:nvPr>
            </p:nvSpPr>
            <p:spPr>
              <a:blipFill>
                <a:blip r:embed="rId4"/>
                <a:stretch>
                  <a:fillRect l="-1016" t="-130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8348495-9D76-41D5-A082-0BF86BD701C6}"/>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D0554F2A-0419-45C5-9CDB-143A7553FDA7}"/>
              </a:ext>
            </a:extLst>
          </p:cNvPr>
          <p:cNvSpPr>
            <a:spLocks noGrp="1"/>
          </p:cNvSpPr>
          <p:nvPr>
            <p:ph type="sldNum" sz="quarter" idx="12"/>
          </p:nvPr>
        </p:nvSpPr>
        <p:spPr/>
        <p:txBody>
          <a:bodyPr/>
          <a:lstStyle/>
          <a:p>
            <a:fld id="{C649628B-299D-451E-A378-9322A1DAED2C}" type="slidenum">
              <a:rPr lang="en-US" smtClean="0"/>
              <a:pPr/>
              <a:t>12</a:t>
            </a:fld>
            <a:endParaRPr lang="en-US" dirty="0"/>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F787E1AE-5617-4AC2-A27C-170F5CFE1C7E}"/>
                  </a:ext>
                </a:extLst>
              </p:cNvPr>
              <p:cNvSpPr/>
              <p:nvPr/>
            </p:nvSpPr>
            <p:spPr>
              <a:xfrm>
                <a:off x="4686362" y="4258959"/>
                <a:ext cx="3276600" cy="8382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𝒀</m:t>
                              </m:r>
                            </m:e>
                          </m:acc>
                        </m:e>
                        <m:sub>
                          <m:r>
                            <a:rPr lang="en-US" sz="2400" b="1" i="1" smtClean="0">
                              <a:latin typeface="Cambria Math" panose="02040503050406030204" pitchFamily="18" charset="0"/>
                            </a:rPr>
                            <m:t>𝒊</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𝒃</m:t>
                          </m:r>
                        </m:e>
                        <m:sub>
                          <m:r>
                            <a:rPr lang="en-US" sz="2400" b="1" i="1" smtClean="0">
                              <a:latin typeface="Cambria Math" panose="02040503050406030204" pitchFamily="18" charset="0"/>
                            </a:rPr>
                            <m:t>𝟎</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𝒃</m:t>
                          </m:r>
                        </m:e>
                        <m:sub>
                          <m:r>
                            <a:rPr lang="en-US" sz="2400" b="1" i="1" smtClean="0">
                              <a:latin typeface="Cambria Math" panose="02040503050406030204" pitchFamily="18" charset="0"/>
                            </a:rPr>
                            <m:t>𝟏</m:t>
                          </m:r>
                        </m:sub>
                      </m:sSub>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𝑿</m:t>
                          </m:r>
                        </m:e>
                        <m:sub>
                          <m:r>
                            <a:rPr lang="en-US" sz="2400" b="1" i="1" smtClean="0">
                              <a:latin typeface="Cambria Math" panose="02040503050406030204" pitchFamily="18" charset="0"/>
                            </a:rPr>
                            <m:t>𝒊</m:t>
                          </m:r>
                        </m:sub>
                      </m:sSub>
                    </m:oMath>
                  </m:oMathPara>
                </a14:m>
                <a:endParaRPr lang="en-US" b="1" dirty="0"/>
              </a:p>
            </p:txBody>
          </p:sp>
        </mc:Choice>
        <mc:Fallback xmlns="">
          <p:sp>
            <p:nvSpPr>
              <p:cNvPr id="6" name="Rectangle: Rounded Corners 5">
                <a:extLst>
                  <a:ext uri="{FF2B5EF4-FFF2-40B4-BE49-F238E27FC236}">
                    <a16:creationId xmlns:a16="http://schemas.microsoft.com/office/drawing/2014/main" id="{F787E1AE-5617-4AC2-A27C-170F5CFE1C7E}"/>
                  </a:ext>
                </a:extLst>
              </p:cNvPr>
              <p:cNvSpPr>
                <a:spLocks noRot="1" noChangeAspect="1" noMove="1" noResize="1" noEditPoints="1" noAdjustHandles="1" noChangeArrowheads="1" noChangeShapeType="1" noTextEdit="1"/>
              </p:cNvSpPr>
              <p:nvPr/>
            </p:nvSpPr>
            <p:spPr>
              <a:xfrm>
                <a:off x="4686362" y="4258959"/>
                <a:ext cx="3276600" cy="838200"/>
              </a:xfrm>
              <a:prstGeom prst="roundRect">
                <a:avLst/>
              </a:prstGeom>
              <a:blipFill>
                <a:blip r:embed="rId5"/>
                <a:stretch>
                  <a:fillRect/>
                </a:stretch>
              </a:blipFill>
              <a:ln/>
            </p:spPr>
            <p:txBody>
              <a:bodyPr/>
              <a:lstStyle/>
              <a:p>
                <a:r>
                  <a:rPr lang="en-US">
                    <a:noFill/>
                  </a:rPr>
                  <a:t> </a:t>
                </a:r>
              </a:p>
            </p:txBody>
          </p:sp>
        </mc:Fallback>
      </mc:AlternateContent>
    </p:spTree>
    <p:extLst>
      <p:ext uri="{BB962C8B-B14F-4D97-AF65-F5344CB8AC3E}">
        <p14:creationId xmlns:p14="http://schemas.microsoft.com/office/powerpoint/2010/main" val="169068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Steps in Regression</a:t>
            </a:r>
          </a:p>
        </p:txBody>
      </p:sp>
      <p:sp>
        <p:nvSpPr>
          <p:cNvPr id="4" name="Content Placeholder 3"/>
          <p:cNvSpPr>
            <a:spLocks noGrp="1"/>
          </p:cNvSpPr>
          <p:nvPr>
            <p:ph sz="half" idx="1"/>
          </p:nvPr>
        </p:nvSpPr>
        <p:spPr/>
        <p:txBody>
          <a:bodyPr>
            <a:normAutofit/>
          </a:bodyPr>
          <a:lstStyle/>
          <a:p>
            <a:endParaRPr lang="en-US" dirty="0"/>
          </a:p>
          <a:p>
            <a:endParaRPr lang="en-US" dirty="0"/>
          </a:p>
          <a:p>
            <a:endParaRPr lang="en-US" dirty="0"/>
          </a:p>
          <a:p>
            <a:endParaRPr lang="en-US" dirty="0"/>
          </a:p>
          <a:p>
            <a:endParaRPr lang="en-US" dirty="0"/>
          </a:p>
          <a:p>
            <a:endParaRPr lang="en-US" dirty="0"/>
          </a:p>
        </p:txBody>
      </p:sp>
      <p:sp>
        <p:nvSpPr>
          <p:cNvPr id="11" name="Footer Placeholder 10">
            <a:extLst>
              <a:ext uri="{FF2B5EF4-FFF2-40B4-BE49-F238E27FC236}">
                <a16:creationId xmlns:a16="http://schemas.microsoft.com/office/drawing/2014/main" id="{6C436053-FA0D-4710-B2BB-2EBF56785EEB}"/>
              </a:ext>
            </a:extLst>
          </p:cNvPr>
          <p:cNvSpPr>
            <a:spLocks noGrp="1"/>
          </p:cNvSpPr>
          <p:nvPr>
            <p:ph type="ftr" sz="quarter" idx="11"/>
          </p:nvPr>
        </p:nvSpPr>
        <p:spPr/>
        <p:txBody>
          <a:bodyPr/>
          <a:lstStyle/>
          <a:p>
            <a:r>
              <a:rPr lang="en-US" dirty="0"/>
              <a:t>Simple Regression</a:t>
            </a:r>
          </a:p>
        </p:txBody>
      </p:sp>
      <p:sp>
        <p:nvSpPr>
          <p:cNvPr id="12" name="Slide Number Placeholder 11">
            <a:extLst>
              <a:ext uri="{FF2B5EF4-FFF2-40B4-BE49-F238E27FC236}">
                <a16:creationId xmlns:a16="http://schemas.microsoft.com/office/drawing/2014/main" id="{564436EE-7B5A-40EF-90E3-3C9788BC4171}"/>
              </a:ext>
            </a:extLst>
          </p:cNvPr>
          <p:cNvSpPr>
            <a:spLocks noGrp="1"/>
          </p:cNvSpPr>
          <p:nvPr>
            <p:ph type="sldNum" sz="quarter" idx="12"/>
          </p:nvPr>
        </p:nvSpPr>
        <p:spPr/>
        <p:txBody>
          <a:bodyPr/>
          <a:lstStyle/>
          <a:p>
            <a:fld id="{C649628B-299D-451E-A378-9322A1DAED2C}" type="slidenum">
              <a:rPr lang="en-US" smtClean="0"/>
              <a:t>13</a:t>
            </a:fld>
            <a:endParaRPr lang="en-US"/>
          </a:p>
        </p:txBody>
      </p:sp>
      <p:pic>
        <p:nvPicPr>
          <p:cNvPr id="409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964" r="69979" b="18610"/>
          <a:stretch/>
        </p:blipFill>
        <p:spPr bwMode="auto">
          <a:xfrm>
            <a:off x="1676400" y="3154538"/>
            <a:ext cx="2331379" cy="202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CD573584-7E48-4600-A7F4-7F90F8D45934}"/>
              </a:ext>
            </a:extLst>
          </p:cNvPr>
          <p:cNvPicPr>
            <a:picLocks noGrp="1" noChangeAspect="1" noChangeArrowheads="1"/>
          </p:cNvPicPr>
          <p:nvPr>
            <p:ph sz="half" idx="2"/>
          </p:nvPr>
        </p:nvPicPr>
        <p:blipFill rotWithShape="1">
          <a:blip r:embed="rId5" cstate="print">
            <a:extLst>
              <a:ext uri="{28A0092B-C50C-407E-A947-70E740481C1C}">
                <a14:useLocalDpi xmlns:a14="http://schemas.microsoft.com/office/drawing/2010/main" val="0"/>
              </a:ext>
            </a:extLst>
          </a:blip>
          <a:srcRect r="4995"/>
          <a:stretch/>
        </p:blipFill>
        <p:spPr bwMode="auto">
          <a:xfrm>
            <a:off x="4495800" y="4226569"/>
            <a:ext cx="6653969" cy="16408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4CA289F-34D3-41CE-A640-B137A91FB104}"/>
              </a:ext>
            </a:extLst>
          </p:cNvPr>
          <p:cNvSpPr txBox="1"/>
          <p:nvPr/>
        </p:nvSpPr>
        <p:spPr>
          <a:xfrm>
            <a:off x="1265914" y="1710951"/>
            <a:ext cx="9026731" cy="1138773"/>
          </a:xfrm>
          <a:prstGeom prst="rect">
            <a:avLst/>
          </a:prstGeom>
          <a:noFill/>
          <a:ln>
            <a:noFill/>
          </a:ln>
        </p:spPr>
        <p:txBody>
          <a:bodyPr wrap="square" rtlCol="0" anchor="ctr" anchorCtr="1">
            <a:spAutoFit/>
          </a:bodyPr>
          <a:lstStyle/>
          <a:p>
            <a:pPr marL="342900" indent="-342900">
              <a:buClr>
                <a:schemeClr val="accent2"/>
              </a:buClr>
              <a:buFont typeface="+mj-lt"/>
              <a:buAutoNum type="arabicPeriod" startAt="7"/>
            </a:pPr>
            <a:r>
              <a:rPr lang="en-US" sz="2400" dirty="0"/>
              <a:t>[OPTIONAL] Test the regression for statistical significance. This is part of the output you see when you do regression in MS Excel.   </a:t>
            </a:r>
          </a:p>
          <a:p>
            <a:pPr>
              <a:buClr>
                <a:schemeClr val="accent2"/>
              </a:buClr>
            </a:pPr>
            <a:r>
              <a:rPr lang="en-US" sz="2000" dirty="0"/>
              <a:t>Three ways to test for significance:</a:t>
            </a:r>
          </a:p>
        </p:txBody>
      </p:sp>
      <p:pic>
        <p:nvPicPr>
          <p:cNvPr id="10" name="Picture 3">
            <a:extLst>
              <a:ext uri="{FF2B5EF4-FFF2-40B4-BE49-F238E27FC236}">
                <a16:creationId xmlns:a16="http://schemas.microsoft.com/office/drawing/2014/main" id="{10E7D175-BC7C-445C-8C85-76B4A1F2481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80395" r="69590"/>
          <a:stretch/>
        </p:blipFill>
        <p:spPr bwMode="auto">
          <a:xfrm>
            <a:off x="4512317" y="2939308"/>
            <a:ext cx="2454973" cy="104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309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Example 1:  Water and Tomato Yield</a:t>
            </a:r>
          </a:p>
        </p:txBody>
      </p:sp>
      <p:sp>
        <p:nvSpPr>
          <p:cNvPr id="2" name="Content Placeholder 1"/>
          <p:cNvSpPr>
            <a:spLocks noGrp="1"/>
          </p:cNvSpPr>
          <p:nvPr>
            <p:ph idx="1"/>
          </p:nvPr>
        </p:nvSpPr>
        <p:spPr/>
        <p:txBody>
          <a:bodyPr>
            <a:normAutofit/>
          </a:bodyPr>
          <a:lstStyle/>
          <a:p>
            <a:pPr marL="274320" indent="-274320" hangingPunct="0"/>
            <a:r>
              <a:rPr lang="en-US" dirty="0"/>
              <a:t>n = 5  pairs of X,Y observations </a:t>
            </a:r>
          </a:p>
          <a:p>
            <a:pPr marL="274320" indent="-274320" hangingPunct="0"/>
            <a:r>
              <a:rPr lang="en-US" dirty="0"/>
              <a:t>Independent variable (X) is amount of water (in gallons) used on crop</a:t>
            </a:r>
          </a:p>
          <a:p>
            <a:pPr marL="274320" indent="-274320" hangingPunct="0"/>
            <a:r>
              <a:rPr lang="en-US" dirty="0"/>
              <a:t>Dependent variable (Y) is yield (bushels of tomatoes). </a:t>
            </a:r>
          </a:p>
          <a:p>
            <a:pPr marL="109728" indent="0" hangingPunct="0">
              <a:buNone/>
            </a:pPr>
            <a:r>
              <a:rPr lang="en-US" dirty="0"/>
              <a:t> </a:t>
            </a:r>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sz="2000" dirty="0"/>
          </a:p>
          <a:p>
            <a:pPr marL="109728" indent="0">
              <a:buNone/>
            </a:pPr>
            <a:endParaRPr lang="en-US" sz="2000" dirty="0"/>
          </a:p>
          <a:p>
            <a:pPr marL="109728" indent="0">
              <a:buNone/>
            </a:pPr>
            <a:endParaRPr lang="en-US" sz="2000" dirty="0"/>
          </a:p>
          <a:p>
            <a:pPr marL="109728" indent="0">
              <a:buNone/>
            </a:pPr>
            <a:endParaRPr lang="en-US" sz="2000" dirty="0"/>
          </a:p>
          <a:p>
            <a:pPr marL="109728" indent="0">
              <a:buNone/>
            </a:pPr>
            <a:endParaRPr lang="en-US" sz="2000" dirty="0"/>
          </a:p>
          <a:p>
            <a:pPr marL="109728" indent="0">
              <a:buNone/>
            </a:pPr>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833517253"/>
              </p:ext>
            </p:extLst>
          </p:nvPr>
        </p:nvGraphicFramePr>
        <p:xfrm>
          <a:off x="6553200" y="3276600"/>
          <a:ext cx="3124200" cy="1981203"/>
        </p:xfrm>
        <a:graphic>
          <a:graphicData uri="http://schemas.openxmlformats.org/drawingml/2006/table">
            <a:tbl>
              <a:tblPr>
                <a:tableStyleId>{5C22544A-7EE6-4342-B048-85BDC9FD1C3A}</a:tableStyleId>
              </a:tblPr>
              <a:tblGrid>
                <a:gridCol w="476573">
                  <a:extLst>
                    <a:ext uri="{9D8B030D-6E8A-4147-A177-3AD203B41FA5}">
                      <a16:colId xmlns:a16="http://schemas.microsoft.com/office/drawing/2014/main" val="20000"/>
                    </a:ext>
                  </a:extLst>
                </a:gridCol>
                <a:gridCol w="860479">
                  <a:extLst>
                    <a:ext uri="{9D8B030D-6E8A-4147-A177-3AD203B41FA5}">
                      <a16:colId xmlns:a16="http://schemas.microsoft.com/office/drawing/2014/main" val="20001"/>
                    </a:ext>
                  </a:extLst>
                </a:gridCol>
                <a:gridCol w="661907">
                  <a:extLst>
                    <a:ext uri="{9D8B030D-6E8A-4147-A177-3AD203B41FA5}">
                      <a16:colId xmlns:a16="http://schemas.microsoft.com/office/drawing/2014/main" val="20002"/>
                    </a:ext>
                  </a:extLst>
                </a:gridCol>
                <a:gridCol w="529525">
                  <a:extLst>
                    <a:ext uri="{9D8B030D-6E8A-4147-A177-3AD203B41FA5}">
                      <a16:colId xmlns:a16="http://schemas.microsoft.com/office/drawing/2014/main" val="20003"/>
                    </a:ext>
                  </a:extLst>
                </a:gridCol>
                <a:gridCol w="595716">
                  <a:extLst>
                    <a:ext uri="{9D8B030D-6E8A-4147-A177-3AD203B41FA5}">
                      <a16:colId xmlns:a16="http://schemas.microsoft.com/office/drawing/2014/main" val="20004"/>
                    </a:ext>
                  </a:extLst>
                </a:gridCol>
              </a:tblGrid>
              <a:tr h="283029">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Y</a:t>
                      </a:r>
                      <a:r>
                        <a:rPr lang="en-US" sz="1800" baseline="-25000" dirty="0">
                          <a:solidFill>
                            <a:schemeClr val="bg1"/>
                          </a:solidFill>
                          <a:effectLst/>
                        </a:rPr>
                        <a:t>i</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X</a:t>
                      </a:r>
                      <a:r>
                        <a:rPr lang="en-US" sz="1800" baseline="-25000" dirty="0">
                          <a:solidFill>
                            <a:schemeClr val="bg1"/>
                          </a:solidFill>
                          <a:effectLst/>
                        </a:rPr>
                        <a:t>i</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err="1">
                          <a:solidFill>
                            <a:schemeClr val="bg1"/>
                          </a:solidFill>
                          <a:effectLst/>
                        </a:rPr>
                        <a:t>X</a:t>
                      </a:r>
                      <a:r>
                        <a:rPr lang="en-US" sz="1800" baseline="-25000" dirty="0" err="1">
                          <a:solidFill>
                            <a:schemeClr val="bg1"/>
                          </a:solidFill>
                          <a:effectLst/>
                        </a:rPr>
                        <a:t>i</a:t>
                      </a:r>
                      <a:r>
                        <a:rPr lang="en-US" sz="1800" dirty="0" err="1">
                          <a:solidFill>
                            <a:schemeClr val="bg1"/>
                          </a:solidFill>
                          <a:effectLst/>
                        </a:rPr>
                        <a:t>Y</a:t>
                      </a:r>
                      <a:r>
                        <a:rPr lang="en-US" sz="1800" baseline="-25000" dirty="0" err="1">
                          <a:solidFill>
                            <a:schemeClr val="bg1"/>
                          </a:solidFill>
                          <a:effectLst/>
                        </a:rPr>
                        <a:t>i</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X</a:t>
                      </a:r>
                      <a:r>
                        <a:rPr lang="en-US" sz="1800" baseline="-25000" dirty="0">
                          <a:solidFill>
                            <a:schemeClr val="bg1"/>
                          </a:solidFill>
                          <a:effectLst/>
                        </a:rPr>
                        <a:t>i</a:t>
                      </a:r>
                      <a:r>
                        <a:rPr lang="en-US" sz="1800" baseline="30000" dirty="0">
                          <a:solidFill>
                            <a:schemeClr val="bg1"/>
                          </a:solidFill>
                          <a:effectLst/>
                        </a:rPr>
                        <a:t>2</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Y</a:t>
                      </a:r>
                      <a:r>
                        <a:rPr lang="en-US" sz="1800" baseline="-25000" dirty="0">
                          <a:solidFill>
                            <a:schemeClr val="bg1"/>
                          </a:solidFill>
                          <a:effectLst/>
                        </a:rPr>
                        <a:t>i</a:t>
                      </a:r>
                      <a:r>
                        <a:rPr lang="en-US" sz="1800" baseline="30000" dirty="0">
                          <a:solidFill>
                            <a:schemeClr val="bg1"/>
                          </a:solidFill>
                          <a:effectLst/>
                        </a:rPr>
                        <a:t>2</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0"/>
                  </a:ext>
                </a:extLst>
              </a:tr>
              <a:tr h="283029">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2</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1</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2</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1</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4</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283029">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5</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2</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10</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effectLst/>
                        </a:rPr>
                        <a:t>4</a:t>
                      </a:r>
                      <a:endParaRPr lang="en-US" sz="1100" dirty="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25</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283029">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8</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3</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24</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9</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64</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283029">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10</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4</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effectLst/>
                        </a:rPr>
                        <a:t>40</a:t>
                      </a:r>
                      <a:endParaRPr lang="en-US" sz="1100" dirty="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effectLst/>
                        </a:rPr>
                        <a:t>16</a:t>
                      </a:r>
                      <a:endParaRPr lang="en-US" sz="1100" dirty="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100</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283029">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15</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5</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75</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25</a:t>
                      </a:r>
                      <a:endParaRPr lang="en-US" sz="110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225</a:t>
                      </a:r>
                      <a:endParaRPr lang="en-US" sz="1100">
                        <a:effectLst/>
                        <a:latin typeface="Times New Roman"/>
                        <a:ea typeface="Times New Roman"/>
                      </a:endParaRPr>
                    </a:p>
                  </a:txBody>
                  <a:tcPr marL="68580" marR="68580" marT="0" marB="0"/>
                </a:tc>
                <a:extLst>
                  <a:ext uri="{0D108BD9-81ED-4DB2-BD59-A6C34878D82A}">
                    <a16:rowId xmlns:a16="http://schemas.microsoft.com/office/drawing/2014/main" val="10005"/>
                  </a:ext>
                </a:extLst>
              </a:tr>
              <a:tr h="283029">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40</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15</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151</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55</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solidFill>
                            <a:schemeClr val="bg1"/>
                          </a:solidFill>
                          <a:effectLst/>
                        </a:rPr>
                        <a:t>418</a:t>
                      </a:r>
                      <a:endParaRPr lang="en-US" sz="1100" dirty="0">
                        <a:solidFill>
                          <a:schemeClr val="bg1"/>
                        </a:solidFill>
                        <a:effectLst/>
                        <a:latin typeface="Times New Roman"/>
                        <a:ea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6"/>
                  </a:ext>
                </a:extLst>
              </a:tr>
            </a:tbl>
          </a:graphicData>
        </a:graphic>
      </p:graphicFrame>
      <p:sp>
        <p:nvSpPr>
          <p:cNvPr id="12" name="Footer Placeholder 11">
            <a:extLst>
              <a:ext uri="{FF2B5EF4-FFF2-40B4-BE49-F238E27FC236}">
                <a16:creationId xmlns:a16="http://schemas.microsoft.com/office/drawing/2014/main" id="{844A6B02-768F-4193-A87C-D12DD072E788}"/>
              </a:ext>
            </a:extLst>
          </p:cNvPr>
          <p:cNvSpPr>
            <a:spLocks noGrp="1"/>
          </p:cNvSpPr>
          <p:nvPr>
            <p:ph type="ftr" sz="quarter" idx="11"/>
          </p:nvPr>
        </p:nvSpPr>
        <p:spPr/>
        <p:txBody>
          <a:bodyPr/>
          <a:lstStyle/>
          <a:p>
            <a:r>
              <a:rPr lang="en-US"/>
              <a:t>Simple Regression</a:t>
            </a:r>
          </a:p>
        </p:txBody>
      </p:sp>
      <p:sp>
        <p:nvSpPr>
          <p:cNvPr id="13" name="Slide Number Placeholder 12">
            <a:extLst>
              <a:ext uri="{FF2B5EF4-FFF2-40B4-BE49-F238E27FC236}">
                <a16:creationId xmlns:a16="http://schemas.microsoft.com/office/drawing/2014/main" id="{881A43E1-E4D5-4CAF-BDD0-EA13EF25C44C}"/>
              </a:ext>
            </a:extLst>
          </p:cNvPr>
          <p:cNvSpPr>
            <a:spLocks noGrp="1"/>
          </p:cNvSpPr>
          <p:nvPr>
            <p:ph type="sldNum" sz="quarter" idx="12"/>
          </p:nvPr>
        </p:nvSpPr>
        <p:spPr/>
        <p:txBody>
          <a:bodyPr/>
          <a:lstStyle/>
          <a:p>
            <a:fld id="{C649628B-299D-451E-A378-9322A1DAED2C}" type="slidenum">
              <a:rPr lang="en-US" smtClean="0"/>
              <a:t>14</a:t>
            </a:fld>
            <a:endParaRPr lang="en-US"/>
          </a:p>
        </p:txBody>
      </p:sp>
    </p:spTree>
    <p:extLst>
      <p:ext uri="{BB962C8B-B14F-4D97-AF65-F5344CB8AC3E}">
        <p14:creationId xmlns:p14="http://schemas.microsoft.com/office/powerpoint/2010/main" val="20794356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119C-BDFA-47FF-BE15-6EDC26C6156D}"/>
              </a:ext>
            </a:extLst>
          </p:cNvPr>
          <p:cNvSpPr>
            <a:spLocks noGrp="1"/>
          </p:cNvSpPr>
          <p:nvPr>
            <p:ph type="title"/>
          </p:nvPr>
        </p:nvSpPr>
        <p:spPr/>
        <p:txBody>
          <a:bodyPr/>
          <a:lstStyle/>
          <a:p>
            <a:r>
              <a:rPr lang="en-US" dirty="0"/>
              <a:t>Example 1:  Water and Tomato Yield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19595D-9C0D-4070-9587-1D50F53DFECC}"/>
                  </a:ext>
                </a:extLst>
              </p:cNvPr>
              <p:cNvSpPr>
                <a:spLocks noGrp="1"/>
              </p:cNvSpPr>
              <p:nvPr>
                <p:ph idx="1"/>
              </p:nvPr>
            </p:nvSpPr>
            <p:spPr/>
            <p:txBody>
              <a:bodyPr/>
              <a:lstStyle/>
              <a:p>
                <a:pPr marL="0" indent="0">
                  <a:buNone/>
                </a:pPr>
                <a:r>
                  <a:rPr lang="en-US" dirty="0">
                    <a:solidFill>
                      <a:schemeClr val="accent2"/>
                    </a:solidFill>
                  </a:rPr>
                  <a:t>Step 1.</a:t>
                </a:r>
              </a:p>
              <a:p>
                <a:pPr marL="0" indent="0">
                  <a:spcBef>
                    <a:spcPts val="1800"/>
                  </a:spcBef>
                  <a:buNone/>
                </a:pPr>
                <a:r>
                  <a:rPr lang="en-US" dirty="0">
                    <a:solidFill>
                      <a:schemeClr val="accent2"/>
                    </a:solidFill>
                  </a:rPr>
                  <a:t>Step 2.</a:t>
                </a:r>
                <a:r>
                  <a:rPr lang="en-US" dirty="0"/>
                  <a:t>    </a:t>
                </a:r>
                <a:r>
                  <a:rPr lang="en-US" sz="2400" i="1" dirty="0"/>
                  <a:t>r</a:t>
                </a:r>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151</m:t>
                            </m:r>
                          </m:e>
                        </m:d>
                        <m:r>
                          <a:rPr lang="en-US" sz="2400" b="0" i="1" smtClean="0">
                            <a:latin typeface="Cambria Math" panose="02040503050406030204" pitchFamily="18" charset="0"/>
                          </a:rPr>
                          <m:t>−15(40)</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55</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15</m:t>
                                </m:r>
                              </m:e>
                              <m:sup>
                                <m:r>
                                  <a:rPr lang="en-US" sz="2400" b="0" i="1" smtClean="0">
                                    <a:latin typeface="Cambria Math" panose="02040503050406030204" pitchFamily="18" charset="0"/>
                                  </a:rPr>
                                  <m:t>2</m:t>
                                </m:r>
                              </m:sup>
                            </m:sSup>
                          </m:e>
                        </m:rad>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418</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40</m:t>
                                </m:r>
                              </m:e>
                              <m:sup>
                                <m:r>
                                  <a:rPr lang="en-US" sz="2400" b="0" i="1" smtClean="0">
                                    <a:latin typeface="Cambria Math" panose="02040503050406030204" pitchFamily="18" charset="0"/>
                                  </a:rPr>
                                  <m:t>2</m:t>
                                </m:r>
                              </m:sup>
                            </m:sSup>
                          </m:e>
                        </m:rad>
                      </m:den>
                    </m:f>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155</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50</m:t>
                            </m:r>
                          </m:e>
                        </m:rad>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490</m:t>
                            </m:r>
                          </m:e>
                        </m:rad>
                      </m:den>
                    </m:f>
                    <m:r>
                      <a:rPr lang="en-US" sz="2400" b="0" i="1" smtClean="0">
                        <a:latin typeface="Cambria Math" panose="02040503050406030204" pitchFamily="18" charset="0"/>
                      </a:rPr>
                      <m:t>= .9903</m:t>
                    </m:r>
                  </m:oMath>
                </a14:m>
                <a:endParaRPr lang="en-US" dirty="0"/>
              </a:p>
              <a:p>
                <a:pPr marL="0" indent="0">
                  <a:spcBef>
                    <a:spcPts val="1200"/>
                  </a:spcBef>
                  <a:buNone/>
                </a:pPr>
                <a:r>
                  <a:rPr lang="en-US" dirty="0">
                    <a:solidFill>
                      <a:schemeClr val="accent2"/>
                    </a:solidFill>
                  </a:rPr>
                  <a:t>Step 3.</a:t>
                </a:r>
                <a:r>
                  <a:rPr lang="en-US" dirty="0"/>
                  <a:t>    R</a:t>
                </a:r>
                <a:r>
                  <a:rPr lang="en-US" baseline="30000" dirty="0"/>
                  <a:t>2</a:t>
                </a:r>
                <a:r>
                  <a:rPr lang="en-US" dirty="0"/>
                  <a:t> = (.9903)</a:t>
                </a:r>
                <a:r>
                  <a:rPr lang="en-US" baseline="30000" dirty="0"/>
                  <a:t>2</a:t>
                </a:r>
                <a:r>
                  <a:rPr lang="en-US" dirty="0"/>
                  <a:t> = .9806 or 98.06%</a:t>
                </a:r>
              </a:p>
              <a:p>
                <a:pPr marL="1005840" indent="-1005840">
                  <a:spcBef>
                    <a:spcPts val="1200"/>
                  </a:spcBef>
                  <a:buNone/>
                </a:pPr>
                <a:r>
                  <a:rPr lang="en-US" dirty="0">
                    <a:solidFill>
                      <a:schemeClr val="accent2"/>
                    </a:solidFill>
                  </a:rPr>
                  <a:t>Step 4.</a:t>
                </a:r>
                <a:r>
                  <a:rPr lang="en-US" dirty="0"/>
                  <a:t>    b</a:t>
                </a:r>
                <a:r>
                  <a:rPr lang="en-US" baseline="-25000" dirty="0"/>
                  <a:t>1</a:t>
                </a:r>
                <a:r>
                  <a:rPr lang="en-US" dirty="0"/>
                  <a:t> = 155 / 50 = 3.1  The slope is positive. There is a positive linear relationship between water and crop yield.</a:t>
                </a:r>
              </a:p>
              <a:p>
                <a:pPr marL="0" indent="0">
                  <a:spcBef>
                    <a:spcPts val="1200"/>
                  </a:spcBef>
                  <a:buNone/>
                </a:pPr>
                <a:r>
                  <a:rPr lang="en-US" dirty="0">
                    <a:solidFill>
                      <a:schemeClr val="accent2"/>
                    </a:solidFill>
                  </a:rPr>
                  <a:t>Step 5.</a:t>
                </a:r>
                <a:r>
                  <a:rPr lang="en-US" dirty="0"/>
                  <a:t>    b</a:t>
                </a:r>
                <a:r>
                  <a:rPr lang="en-US" baseline="-25000" dirty="0"/>
                  <a:t>0</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5</m:t>
                        </m:r>
                      </m:den>
                    </m:f>
                    <m:r>
                      <a:rPr lang="en-US" b="0" i="1" smtClean="0">
                        <a:latin typeface="Cambria Math" panose="02040503050406030204" pitchFamily="18" charset="0"/>
                      </a:rPr>
                      <m:t>−3.1</m:t>
                    </m:r>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m:t>
                        </m:r>
                      </m:den>
                    </m:f>
                    <m:r>
                      <a:rPr lang="en-US" b="0" i="1" smtClean="0">
                        <a:latin typeface="Cambria Math" panose="02040503050406030204" pitchFamily="18" charset="0"/>
                      </a:rPr>
                      <m:t>=−1.3</m:t>
                    </m:r>
                  </m:oMath>
                </a14:m>
                <a:r>
                  <a:rPr lang="en-US" dirty="0"/>
                  <a:t> </a:t>
                </a:r>
              </a:p>
              <a:p>
                <a:pPr marL="0" indent="0">
                  <a:spcBef>
                    <a:spcPts val="1200"/>
                  </a:spcBef>
                  <a:buNone/>
                </a:pPr>
                <a:r>
                  <a:rPr lang="en-US" dirty="0">
                    <a:solidFill>
                      <a:schemeClr val="accent2"/>
                    </a:solidFill>
                  </a:rPr>
                  <a:t>Step 6.</a:t>
                </a:r>
                <a:r>
                  <a:rPr lang="en-US"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r>
                      <a:rPr lang="en-US" b="0" i="1" smtClean="0">
                        <a:latin typeface="Cambria Math" panose="02040503050406030204" pitchFamily="18" charset="0"/>
                      </a:rPr>
                      <m:t>=−1.3+3.1</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4919595D-9C0D-4070-9587-1D50F53DFECC}"/>
                  </a:ext>
                </a:extLst>
              </p:cNvPr>
              <p:cNvSpPr>
                <a:spLocks noGrp="1" noRot="1" noChangeAspect="1" noMove="1" noResize="1" noEditPoints="1" noAdjustHandles="1" noChangeArrowheads="1" noChangeShapeType="1" noTextEdit="1"/>
              </p:cNvSpPr>
              <p:nvPr>
                <p:ph idx="1"/>
              </p:nvPr>
            </p:nvSpPr>
            <p:spPr>
              <a:blipFill>
                <a:blip r:embed="rId4"/>
                <a:stretch>
                  <a:fillRect l="-1016" t="-116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4D3D350-8AF0-452C-B398-DA6AEB4F380D}"/>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6C4E2440-D276-4F3C-8F6E-C1B13028A693}"/>
              </a:ext>
            </a:extLst>
          </p:cNvPr>
          <p:cNvSpPr>
            <a:spLocks noGrp="1"/>
          </p:cNvSpPr>
          <p:nvPr>
            <p:ph type="sldNum" sz="quarter" idx="12"/>
          </p:nvPr>
        </p:nvSpPr>
        <p:spPr/>
        <p:txBody>
          <a:bodyPr/>
          <a:lstStyle/>
          <a:p>
            <a:fld id="{C649628B-299D-451E-A378-9322A1DAED2C}" type="slidenum">
              <a:rPr lang="en-US" smtClean="0"/>
              <a:pPr/>
              <a:t>15</a:t>
            </a:fld>
            <a:endParaRPr lang="en-US" dirty="0"/>
          </a:p>
        </p:txBody>
      </p:sp>
      <p:graphicFrame>
        <p:nvGraphicFramePr>
          <p:cNvPr id="7" name="Table 6">
            <a:extLst>
              <a:ext uri="{FF2B5EF4-FFF2-40B4-BE49-F238E27FC236}">
                <a16:creationId xmlns:a16="http://schemas.microsoft.com/office/drawing/2014/main" id="{C175DEC3-DDCF-48C6-BD22-A441971BD3E8}"/>
              </a:ext>
            </a:extLst>
          </p:cNvPr>
          <p:cNvGraphicFramePr>
            <a:graphicFrameLocks noGrp="1"/>
          </p:cNvGraphicFramePr>
          <p:nvPr>
            <p:extLst>
              <p:ext uri="{D42A27DB-BD31-4B8C-83A1-F6EECF244321}">
                <p14:modId xmlns:p14="http://schemas.microsoft.com/office/powerpoint/2010/main" val="4193604393"/>
              </p:ext>
            </p:extLst>
          </p:nvPr>
        </p:nvGraphicFramePr>
        <p:xfrm>
          <a:off x="2514600" y="1866507"/>
          <a:ext cx="6967728" cy="457200"/>
        </p:xfrm>
        <a:graphic>
          <a:graphicData uri="http://schemas.openxmlformats.org/drawingml/2006/table">
            <a:tbl>
              <a:tblPr firstRow="1" bandRow="1">
                <a:tableStyleId>{2D5ABB26-0587-4C30-8999-92F81FD0307C}</a:tableStyleId>
              </a:tblPr>
              <a:tblGrid>
                <a:gridCol w="1316736">
                  <a:extLst>
                    <a:ext uri="{9D8B030D-6E8A-4147-A177-3AD203B41FA5}">
                      <a16:colId xmlns:a16="http://schemas.microsoft.com/office/drawing/2014/main" val="3956144114"/>
                    </a:ext>
                  </a:extLst>
                </a:gridCol>
                <a:gridCol w="1316736">
                  <a:extLst>
                    <a:ext uri="{9D8B030D-6E8A-4147-A177-3AD203B41FA5}">
                      <a16:colId xmlns:a16="http://schemas.microsoft.com/office/drawing/2014/main" val="85490225"/>
                    </a:ext>
                  </a:extLst>
                </a:gridCol>
                <a:gridCol w="1554480">
                  <a:extLst>
                    <a:ext uri="{9D8B030D-6E8A-4147-A177-3AD203B41FA5}">
                      <a16:colId xmlns:a16="http://schemas.microsoft.com/office/drawing/2014/main" val="3951172474"/>
                    </a:ext>
                  </a:extLst>
                </a:gridCol>
                <a:gridCol w="1316736">
                  <a:extLst>
                    <a:ext uri="{9D8B030D-6E8A-4147-A177-3AD203B41FA5}">
                      <a16:colId xmlns:a16="http://schemas.microsoft.com/office/drawing/2014/main" val="3705523484"/>
                    </a:ext>
                  </a:extLst>
                </a:gridCol>
                <a:gridCol w="1463040">
                  <a:extLst>
                    <a:ext uri="{9D8B030D-6E8A-4147-A177-3AD203B41FA5}">
                      <a16:colId xmlns:a16="http://schemas.microsoft.com/office/drawing/2014/main" val="2751411158"/>
                    </a:ext>
                  </a:extLst>
                </a:gridCol>
              </a:tblGrid>
              <a:tr h="370840">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∑X</a:t>
                      </a:r>
                      <a:r>
                        <a:rPr lang="en-US" sz="2400" baseline="-25000" dirty="0"/>
                        <a:t>i </a:t>
                      </a:r>
                      <a:r>
                        <a:rPr lang="en-US" sz="2400" baseline="0" dirty="0"/>
                        <a:t>= 15</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∑Y</a:t>
                      </a:r>
                      <a:r>
                        <a:rPr lang="en-US" sz="2400" baseline="-25000" dirty="0"/>
                        <a:t>i </a:t>
                      </a:r>
                      <a:r>
                        <a:rPr lang="en-US" sz="2400" baseline="0" dirty="0"/>
                        <a:t>= 40</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 </a:t>
                      </a:r>
                      <a:r>
                        <a:rPr lang="en-US" sz="2400" dirty="0" err="1"/>
                        <a:t>X</a:t>
                      </a:r>
                      <a:r>
                        <a:rPr lang="en-US" sz="2400" baseline="-25000" dirty="0" err="1"/>
                        <a:t>i</a:t>
                      </a:r>
                      <a:r>
                        <a:rPr lang="en-US" sz="2400" dirty="0" err="1"/>
                        <a:t>Y</a:t>
                      </a:r>
                      <a:r>
                        <a:rPr lang="en-US" sz="2400" baseline="-25000" dirty="0" err="1"/>
                        <a:t>i</a:t>
                      </a:r>
                      <a:r>
                        <a:rPr lang="en-US" sz="2400" baseline="0" dirty="0"/>
                        <a:t>= 151</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∑X</a:t>
                      </a:r>
                      <a:r>
                        <a:rPr lang="en-US" sz="2400" baseline="-25000" dirty="0"/>
                        <a:t>i</a:t>
                      </a:r>
                      <a:r>
                        <a:rPr lang="en-US" sz="2400" baseline="30000" dirty="0"/>
                        <a:t>2</a:t>
                      </a:r>
                      <a:r>
                        <a:rPr lang="en-US" sz="2400" baseline="0" dirty="0"/>
                        <a:t>= 55</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∑Y</a:t>
                      </a:r>
                      <a:r>
                        <a:rPr lang="en-US" sz="2400" baseline="-25000" dirty="0"/>
                        <a:t>i</a:t>
                      </a:r>
                      <a:r>
                        <a:rPr lang="en-US" sz="2400" baseline="30000" dirty="0"/>
                        <a:t>2</a:t>
                      </a:r>
                      <a:r>
                        <a:rPr lang="en-US" sz="2400" baseline="0" dirty="0"/>
                        <a:t>= 418</a:t>
                      </a:r>
                      <a:r>
                        <a:rPr lang="en-US" sz="240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8996167"/>
                  </a:ext>
                </a:extLst>
              </a:tr>
            </a:tbl>
          </a:graphicData>
        </a:graphic>
      </p:graphicFrame>
    </p:spTree>
    <p:extLst>
      <p:ext uri="{BB962C8B-B14F-4D97-AF65-F5344CB8AC3E}">
        <p14:creationId xmlns:p14="http://schemas.microsoft.com/office/powerpoint/2010/main" val="282630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Example 1:  Water and Tomato Yield</a:t>
            </a:r>
          </a:p>
        </p:txBody>
      </p:sp>
      <p:pic>
        <p:nvPicPr>
          <p:cNvPr id="9218" name="Picture 2"/>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1828800"/>
            <a:ext cx="921593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9">
            <a:extLst>
              <a:ext uri="{FF2B5EF4-FFF2-40B4-BE49-F238E27FC236}">
                <a16:creationId xmlns:a16="http://schemas.microsoft.com/office/drawing/2014/main" id="{89BC824C-56D0-4284-BD7A-C409C5F56F5A}"/>
              </a:ext>
            </a:extLst>
          </p:cNvPr>
          <p:cNvSpPr>
            <a:spLocks noGrp="1"/>
          </p:cNvSpPr>
          <p:nvPr>
            <p:ph type="ftr" sz="quarter" idx="11"/>
          </p:nvPr>
        </p:nvSpPr>
        <p:spPr/>
        <p:txBody>
          <a:bodyPr/>
          <a:lstStyle/>
          <a:p>
            <a:r>
              <a:rPr lang="en-US"/>
              <a:t>Simple Regression</a:t>
            </a:r>
          </a:p>
        </p:txBody>
      </p:sp>
      <p:sp>
        <p:nvSpPr>
          <p:cNvPr id="11" name="Slide Number Placeholder 10">
            <a:extLst>
              <a:ext uri="{FF2B5EF4-FFF2-40B4-BE49-F238E27FC236}">
                <a16:creationId xmlns:a16="http://schemas.microsoft.com/office/drawing/2014/main" id="{E1BD6047-702C-40CD-820E-2F19FD0B5048}"/>
              </a:ext>
            </a:extLst>
          </p:cNvPr>
          <p:cNvSpPr>
            <a:spLocks noGrp="1"/>
          </p:cNvSpPr>
          <p:nvPr>
            <p:ph type="sldNum" sz="quarter" idx="12"/>
          </p:nvPr>
        </p:nvSpPr>
        <p:spPr/>
        <p:txBody>
          <a:bodyPr/>
          <a:lstStyle/>
          <a:p>
            <a:fld id="{C649628B-299D-451E-A378-9322A1DAED2C}" type="slidenum">
              <a:rPr lang="en-US" smtClean="0"/>
              <a:t>16</a:t>
            </a:fld>
            <a:endParaRPr lang="en-US"/>
          </a:p>
        </p:txBody>
      </p:sp>
    </p:spTree>
    <p:extLst>
      <p:ext uri="{BB962C8B-B14F-4D97-AF65-F5344CB8AC3E}">
        <p14:creationId xmlns:p14="http://schemas.microsoft.com/office/powerpoint/2010/main" val="3099738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Example 1:  Water and Tomato Yield</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47663818"/>
                  </p:ext>
                </p:extLst>
              </p:nvPr>
            </p:nvGraphicFramePr>
            <p:xfrm>
              <a:off x="6596422" y="1893939"/>
              <a:ext cx="4530090" cy="1927606"/>
            </p:xfrm>
            <a:graphic>
              <a:graphicData uri="http://schemas.openxmlformats.org/drawingml/2006/table">
                <a:tbl>
                  <a:tblPr firstRow="1" lastRow="1">
                    <a:tableStyleId>{5C22544A-7EE6-4342-B048-85BDC9FD1C3A}</a:tableStyleId>
                  </a:tblPr>
                  <a:tblGrid>
                    <a:gridCol w="501280">
                      <a:extLst>
                        <a:ext uri="{9D8B030D-6E8A-4147-A177-3AD203B41FA5}">
                          <a16:colId xmlns:a16="http://schemas.microsoft.com/office/drawing/2014/main" val="20000"/>
                        </a:ext>
                      </a:extLst>
                    </a:gridCol>
                    <a:gridCol w="439394">
                      <a:extLst>
                        <a:ext uri="{9D8B030D-6E8A-4147-A177-3AD203B41FA5}">
                          <a16:colId xmlns:a16="http://schemas.microsoft.com/office/drawing/2014/main" val="20001"/>
                        </a:ext>
                      </a:extLst>
                    </a:gridCol>
                    <a:gridCol w="928297">
                      <a:extLst>
                        <a:ext uri="{9D8B030D-6E8A-4147-A177-3AD203B41FA5}">
                          <a16:colId xmlns:a16="http://schemas.microsoft.com/office/drawing/2014/main" val="20002"/>
                        </a:ext>
                      </a:extLst>
                    </a:gridCol>
                    <a:gridCol w="1113957">
                      <a:extLst>
                        <a:ext uri="{9D8B030D-6E8A-4147-A177-3AD203B41FA5}">
                          <a16:colId xmlns:a16="http://schemas.microsoft.com/office/drawing/2014/main" val="20003"/>
                        </a:ext>
                      </a:extLst>
                    </a:gridCol>
                    <a:gridCol w="1547162">
                      <a:extLst>
                        <a:ext uri="{9D8B030D-6E8A-4147-A177-3AD203B41FA5}">
                          <a16:colId xmlns:a16="http://schemas.microsoft.com/office/drawing/2014/main" val="20004"/>
                        </a:ext>
                      </a:extLst>
                    </a:gridCol>
                  </a:tblGrid>
                  <a:tr h="217714">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effectLst/>
                            </a:rPr>
                            <a:t>Y</a:t>
                          </a:r>
                          <a:r>
                            <a:rPr lang="en-US" sz="1800" baseline="-25000" dirty="0">
                              <a:effectLst/>
                            </a:rPr>
                            <a:t>i</a:t>
                          </a:r>
                          <a:endParaRPr lang="en-US" sz="1100" dirty="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X</a:t>
                          </a:r>
                          <a:r>
                            <a:rPr lang="en-US" sz="1800" baseline="-25000">
                              <a:effectLst/>
                            </a:rPr>
                            <a:t>i</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rPr>
                                    </m:ctrlPr>
                                  </m:accPr>
                                  <m:e>
                                    <m:r>
                                      <a:rPr lang="en-US" sz="1800" b="1" i="1" smtClean="0">
                                        <a:effectLst/>
                                        <a:latin typeface="Cambria Math" panose="02040503050406030204" pitchFamily="18" charset="0"/>
                                      </a:rPr>
                                      <m:t>𝒀</m:t>
                                    </m:r>
                                  </m:e>
                                </m:acc>
                              </m:oMath>
                            </m:oMathPara>
                          </a14:m>
                          <a:endParaRPr lang="en-US" sz="1800" dirty="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dirty="0" err="1">
                              <a:solidFill>
                                <a:schemeClr val="bg1"/>
                              </a:solidFill>
                              <a:effectLst/>
                            </a:rPr>
                            <a:t>e</a:t>
                          </a:r>
                          <a:r>
                            <a:rPr lang="en-US" sz="1800" baseline="-25000" dirty="0" err="1">
                              <a:solidFill>
                                <a:schemeClr val="bg1"/>
                              </a:solidFill>
                              <a:effectLst/>
                            </a:rPr>
                            <a:t>i</a:t>
                          </a:r>
                          <a:endParaRPr lang="en-US" sz="1100" dirty="0">
                            <a:solidFill>
                              <a:schemeClr val="bg1"/>
                            </a:solidFill>
                            <a:effectLst/>
                            <a:latin typeface="Times New Roman"/>
                            <a:ea typeface="Times New Roman"/>
                          </a:endParaRPr>
                        </a:p>
                      </a:txBody>
                      <a:tcPr marL="68580" marR="68580" marT="0" marB="0"/>
                    </a:tc>
                    <a:tc>
                      <a:txBody>
                        <a:bodyPr/>
                        <a:lstStyle/>
                        <a:p>
                          <a:pPr marL="0" marR="279400" indent="0" algn="r" defTabSz="914400" rtl="0" eaLnBrk="1" fontAlgn="auto" latinLnBrk="0" hangingPunct="0">
                            <a:lnSpc>
                              <a:spcPct val="100000"/>
                            </a:lnSpc>
                            <a:spcBef>
                              <a:spcPts val="0"/>
                            </a:spcBef>
                            <a:spcAft>
                              <a:spcPts val="0"/>
                            </a:spcAft>
                            <a:buClrTx/>
                            <a:buSzTx/>
                            <a:buFontTx/>
                            <a:buNone/>
                            <a:tabLst>
                              <a:tab pos="913765" algn="l"/>
                              <a:tab pos="1421765" algn="l"/>
                              <a:tab pos="1878965" algn="l"/>
                              <a:tab pos="4457065" algn="l"/>
                            </a:tabLst>
                            <a:defRPr/>
                          </a:pPr>
                          <a:r>
                            <a:rPr lang="en-US" sz="1800" dirty="0">
                              <a:solidFill>
                                <a:schemeClr val="bg1"/>
                              </a:solidFill>
                              <a:effectLst/>
                            </a:rPr>
                            <a:t>e</a:t>
                          </a:r>
                          <a:r>
                            <a:rPr lang="en-US" sz="1800" baseline="-25000" dirty="0">
                              <a:solidFill>
                                <a:schemeClr val="bg1"/>
                              </a:solidFill>
                              <a:effectLst/>
                            </a:rPr>
                            <a:t>i</a:t>
                          </a:r>
                          <a:r>
                            <a:rPr lang="en-US" sz="1800" baseline="30000" dirty="0">
                              <a:solidFill>
                                <a:schemeClr val="bg1"/>
                              </a:solidFill>
                              <a:effectLst/>
                              <a:latin typeface="Times New Roman"/>
                            </a:rPr>
                            <a:t>2</a:t>
                          </a:r>
                          <a:endParaRPr lang="en-US" sz="1100" baseline="30000" dirty="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r h="217714">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dirty="0">
                              <a:solidFill>
                                <a:schemeClr val="tx1"/>
                              </a:solidFill>
                              <a:effectLst/>
                            </a:rPr>
                            <a:t>2</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1.8</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.2</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.04</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1"/>
                      </a:ext>
                    </a:extLst>
                  </a:tr>
                  <a:tr h="217714">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5</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2</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4.9</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.1</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.01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2"/>
                      </a:ext>
                    </a:extLst>
                  </a:tr>
                  <a:tr h="217714">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8</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3</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8.0</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0</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0</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3"/>
                      </a:ext>
                    </a:extLst>
                  </a:tr>
                  <a:tr h="217714">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10</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4</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11.1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1.21</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4"/>
                      </a:ext>
                    </a:extLst>
                  </a:tr>
                  <a:tr h="217714">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15</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5</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14.2</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.8</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.64</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5"/>
                      </a:ext>
                    </a:extLst>
                  </a:tr>
                  <a:tr h="217714">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 </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 </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 </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Σe</a:t>
                          </a:r>
                          <a:r>
                            <a:rPr lang="en-US" sz="1800" baseline="-25000">
                              <a:effectLst/>
                            </a:rPr>
                            <a:t>i </a:t>
                          </a:r>
                          <a:r>
                            <a:rPr lang="en-US" sz="1800">
                              <a:effectLst/>
                            </a:rPr>
                            <a:t>= 0</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dirty="0">
                              <a:effectLst/>
                            </a:rPr>
                            <a:t>Σe</a:t>
                          </a:r>
                          <a:r>
                            <a:rPr lang="en-US" sz="1800" baseline="-25000" dirty="0">
                              <a:effectLst/>
                            </a:rPr>
                            <a:t>i</a:t>
                          </a:r>
                          <a:r>
                            <a:rPr lang="en-US" sz="1800" baseline="30000" dirty="0">
                              <a:effectLst/>
                            </a:rPr>
                            <a:t>2  </a:t>
                          </a:r>
                          <a:r>
                            <a:rPr lang="en-US" sz="1800" dirty="0">
                              <a:effectLst/>
                            </a:rPr>
                            <a:t>= 1.90</a:t>
                          </a:r>
                          <a:endParaRPr lang="en-US" sz="11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47663818"/>
                  </p:ext>
                </p:extLst>
              </p:nvPr>
            </p:nvGraphicFramePr>
            <p:xfrm>
              <a:off x="6596422" y="1893939"/>
              <a:ext cx="4530090" cy="1927606"/>
            </p:xfrm>
            <a:graphic>
              <a:graphicData uri="http://schemas.openxmlformats.org/drawingml/2006/table">
                <a:tbl>
                  <a:tblPr firstRow="1" lastRow="1">
                    <a:tableStyleId>{5C22544A-7EE6-4342-B048-85BDC9FD1C3A}</a:tableStyleId>
                  </a:tblPr>
                  <a:tblGrid>
                    <a:gridCol w="501280">
                      <a:extLst>
                        <a:ext uri="{9D8B030D-6E8A-4147-A177-3AD203B41FA5}">
                          <a16:colId xmlns:a16="http://schemas.microsoft.com/office/drawing/2014/main" val="20000"/>
                        </a:ext>
                      </a:extLst>
                    </a:gridCol>
                    <a:gridCol w="439394">
                      <a:extLst>
                        <a:ext uri="{9D8B030D-6E8A-4147-A177-3AD203B41FA5}">
                          <a16:colId xmlns:a16="http://schemas.microsoft.com/office/drawing/2014/main" val="20001"/>
                        </a:ext>
                      </a:extLst>
                    </a:gridCol>
                    <a:gridCol w="928297">
                      <a:extLst>
                        <a:ext uri="{9D8B030D-6E8A-4147-A177-3AD203B41FA5}">
                          <a16:colId xmlns:a16="http://schemas.microsoft.com/office/drawing/2014/main" val="20002"/>
                        </a:ext>
                      </a:extLst>
                    </a:gridCol>
                    <a:gridCol w="1113957">
                      <a:extLst>
                        <a:ext uri="{9D8B030D-6E8A-4147-A177-3AD203B41FA5}">
                          <a16:colId xmlns:a16="http://schemas.microsoft.com/office/drawing/2014/main" val="20003"/>
                        </a:ext>
                      </a:extLst>
                    </a:gridCol>
                    <a:gridCol w="1547162">
                      <a:extLst>
                        <a:ext uri="{9D8B030D-6E8A-4147-A177-3AD203B41FA5}">
                          <a16:colId xmlns:a16="http://schemas.microsoft.com/office/drawing/2014/main" val="20004"/>
                        </a:ext>
                      </a:extLst>
                    </a:gridCol>
                  </a:tblGrid>
                  <a:tr h="281686">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dirty="0">
                              <a:effectLst/>
                            </a:rPr>
                            <a:t>Y</a:t>
                          </a:r>
                          <a:r>
                            <a:rPr lang="en-US" sz="1800" baseline="-25000" dirty="0">
                              <a:effectLst/>
                            </a:rPr>
                            <a:t>i</a:t>
                          </a:r>
                          <a:endParaRPr lang="en-US" sz="1100" dirty="0">
                            <a:effectLst/>
                            <a:latin typeface="Times New Roman"/>
                            <a:ea typeface="Times New Roman"/>
                          </a:endParaRPr>
                        </a:p>
                      </a:txBody>
                      <a:tcPr marL="68580" marR="68580" marT="0" marB="0"/>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a:effectLst/>
                            </a:rPr>
                            <a:t>X</a:t>
                          </a:r>
                          <a:r>
                            <a:rPr lang="en-US" sz="1800" baseline="-25000">
                              <a:effectLst/>
                            </a:rPr>
                            <a:t>i</a:t>
                          </a:r>
                          <a:endParaRPr lang="en-US" sz="110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101307" t="-26087" r="-288235" b="-639130"/>
                          </a:stretch>
                        </a:blip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dirty="0" err="1">
                              <a:solidFill>
                                <a:schemeClr val="bg1"/>
                              </a:solidFill>
                              <a:effectLst/>
                            </a:rPr>
                            <a:t>e</a:t>
                          </a:r>
                          <a:r>
                            <a:rPr lang="en-US" sz="1800" baseline="-25000" dirty="0" err="1">
                              <a:solidFill>
                                <a:schemeClr val="bg1"/>
                              </a:solidFill>
                              <a:effectLst/>
                            </a:rPr>
                            <a:t>i</a:t>
                          </a:r>
                          <a:endParaRPr lang="en-US" sz="1100" dirty="0">
                            <a:solidFill>
                              <a:schemeClr val="bg1"/>
                            </a:solidFill>
                            <a:effectLst/>
                            <a:latin typeface="Times New Roman"/>
                            <a:ea typeface="Times New Roman"/>
                          </a:endParaRPr>
                        </a:p>
                      </a:txBody>
                      <a:tcPr marL="68580" marR="68580" marT="0" marB="0"/>
                    </a:tc>
                    <a:tc>
                      <a:txBody>
                        <a:bodyPr/>
                        <a:lstStyle/>
                        <a:p>
                          <a:pPr marL="0" marR="279400" indent="0" algn="r" defTabSz="914400" rtl="0" eaLnBrk="1" fontAlgn="auto" latinLnBrk="0" hangingPunct="0">
                            <a:lnSpc>
                              <a:spcPct val="100000"/>
                            </a:lnSpc>
                            <a:spcBef>
                              <a:spcPts val="0"/>
                            </a:spcBef>
                            <a:spcAft>
                              <a:spcPts val="0"/>
                            </a:spcAft>
                            <a:buClrTx/>
                            <a:buSzTx/>
                            <a:buFontTx/>
                            <a:buNone/>
                            <a:tabLst>
                              <a:tab pos="913765" algn="l"/>
                              <a:tab pos="1421765" algn="l"/>
                              <a:tab pos="1878965" algn="l"/>
                              <a:tab pos="4457065" algn="l"/>
                            </a:tabLst>
                            <a:defRPr/>
                          </a:pPr>
                          <a:r>
                            <a:rPr lang="en-US" sz="1800" dirty="0">
                              <a:solidFill>
                                <a:schemeClr val="bg1"/>
                              </a:solidFill>
                              <a:effectLst/>
                            </a:rPr>
                            <a:t>e</a:t>
                          </a:r>
                          <a:r>
                            <a:rPr lang="en-US" sz="1800" baseline="-25000" dirty="0">
                              <a:solidFill>
                                <a:schemeClr val="bg1"/>
                              </a:solidFill>
                              <a:effectLst/>
                            </a:rPr>
                            <a:t>i</a:t>
                          </a:r>
                          <a:r>
                            <a:rPr lang="en-US" sz="1800" baseline="30000" dirty="0">
                              <a:solidFill>
                                <a:schemeClr val="bg1"/>
                              </a:solidFill>
                              <a:effectLst/>
                              <a:latin typeface="Times New Roman"/>
                            </a:rPr>
                            <a:t>2</a:t>
                          </a:r>
                          <a:endParaRPr lang="en-US" sz="1100" baseline="30000" dirty="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r h="274320">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dirty="0">
                              <a:solidFill>
                                <a:schemeClr val="tx1"/>
                              </a:solidFill>
                              <a:effectLst/>
                            </a:rPr>
                            <a:t>2</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1.8</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.2</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.04</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1"/>
                      </a:ext>
                    </a:extLst>
                  </a:tr>
                  <a:tr h="274320">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5</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2</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4.9</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.1</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.01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2"/>
                      </a:ext>
                    </a:extLst>
                  </a:tr>
                  <a:tr h="274320">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8</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3</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8.0</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0</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0</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3"/>
                      </a:ext>
                    </a:extLst>
                  </a:tr>
                  <a:tr h="274320">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10</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4</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11.1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-1.1</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1.21</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4"/>
                      </a:ext>
                    </a:extLst>
                  </a:tr>
                  <a:tr h="274320">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15</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tabLst>
                              <a:tab pos="457200" algn="l"/>
                              <a:tab pos="1371600" algn="l"/>
                              <a:tab pos="2286000" algn="l"/>
                              <a:tab pos="3200400" algn="l"/>
                              <a:tab pos="4114800" algn="l"/>
                            </a:tabLst>
                          </a:pPr>
                          <a:r>
                            <a:rPr lang="en-US" sz="1800" b="0">
                              <a:solidFill>
                                <a:schemeClr val="tx1"/>
                              </a:solidFill>
                              <a:effectLst/>
                            </a:rPr>
                            <a:t>5</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14.2</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a:solidFill>
                                <a:schemeClr val="tx1"/>
                              </a:solidFill>
                              <a:effectLst/>
                            </a:rPr>
                            <a:t>.8</a:t>
                          </a:r>
                          <a:endParaRPr lang="en-US" sz="110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279400" algn="r" hangingPunct="0">
                            <a:spcBef>
                              <a:spcPts val="0"/>
                            </a:spcBef>
                            <a:spcAft>
                              <a:spcPts val="0"/>
                            </a:spcAft>
                            <a:tabLst>
                              <a:tab pos="913765" algn="l"/>
                              <a:tab pos="1421765" algn="l"/>
                              <a:tab pos="1878965" algn="l"/>
                              <a:tab pos="4457065" algn="l"/>
                            </a:tabLst>
                          </a:pPr>
                          <a:r>
                            <a:rPr lang="en-US" sz="1800" b="0" dirty="0">
                              <a:solidFill>
                                <a:schemeClr val="tx1"/>
                              </a:solidFill>
                              <a:effectLst/>
                            </a:rPr>
                            <a:t>.64</a:t>
                          </a:r>
                          <a:endParaRPr lang="en-US" sz="110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5"/>
                      </a:ext>
                    </a:extLst>
                  </a:tr>
                  <a:tr h="274320">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 </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 </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 </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a:effectLst/>
                            </a:rPr>
                            <a:t>Σe</a:t>
                          </a:r>
                          <a:r>
                            <a:rPr lang="en-US" sz="1800" baseline="-25000">
                              <a:effectLst/>
                            </a:rPr>
                            <a:t>i </a:t>
                          </a:r>
                          <a:r>
                            <a:rPr lang="en-US" sz="1800">
                              <a:effectLst/>
                            </a:rPr>
                            <a:t>= 0</a:t>
                          </a:r>
                          <a:endParaRPr lang="en-US" sz="1100">
                            <a:effectLst/>
                            <a:latin typeface="Times New Roman"/>
                            <a:ea typeface="Times New Roman"/>
                          </a:endParaRPr>
                        </a:p>
                      </a:txBody>
                      <a:tcPr marL="68580" marR="68580" marT="0" marB="0"/>
                    </a:tc>
                    <a:tc>
                      <a:txBody>
                        <a:bodyPr/>
                        <a:lstStyle/>
                        <a:p>
                          <a:pPr marL="0" marR="279400" algn="r" hangingPunct="0">
                            <a:spcBef>
                              <a:spcPts val="0"/>
                            </a:spcBef>
                            <a:spcAft>
                              <a:spcPts val="0"/>
                            </a:spcAft>
                            <a:tabLst>
                              <a:tab pos="913765" algn="l"/>
                              <a:tab pos="1421765" algn="l"/>
                              <a:tab pos="1878965" algn="l"/>
                              <a:tab pos="4457065" algn="l"/>
                            </a:tabLst>
                          </a:pPr>
                          <a:r>
                            <a:rPr lang="en-US" sz="1800" dirty="0">
                              <a:effectLst/>
                            </a:rPr>
                            <a:t>Σe</a:t>
                          </a:r>
                          <a:r>
                            <a:rPr lang="en-US" sz="1800" baseline="-25000" dirty="0">
                              <a:effectLst/>
                            </a:rPr>
                            <a:t>i</a:t>
                          </a:r>
                          <a:r>
                            <a:rPr lang="en-US" sz="1800" baseline="30000" dirty="0">
                              <a:effectLst/>
                            </a:rPr>
                            <a:t>2  </a:t>
                          </a:r>
                          <a:r>
                            <a:rPr lang="en-US" sz="1800" dirty="0">
                              <a:effectLst/>
                            </a:rPr>
                            <a:t>= 1.90</a:t>
                          </a:r>
                          <a:endParaRPr lang="en-US" sz="11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mc:Fallback>
      </mc:AlternateContent>
      <p:sp>
        <p:nvSpPr>
          <p:cNvPr id="13" name="Footer Placeholder 12">
            <a:extLst>
              <a:ext uri="{FF2B5EF4-FFF2-40B4-BE49-F238E27FC236}">
                <a16:creationId xmlns:a16="http://schemas.microsoft.com/office/drawing/2014/main" id="{DEC48FC2-E0A6-4D0C-A723-BAEDC779036C}"/>
              </a:ext>
            </a:extLst>
          </p:cNvPr>
          <p:cNvSpPr>
            <a:spLocks noGrp="1"/>
          </p:cNvSpPr>
          <p:nvPr>
            <p:ph type="ftr" sz="quarter" idx="11"/>
          </p:nvPr>
        </p:nvSpPr>
        <p:spPr/>
        <p:txBody>
          <a:bodyPr/>
          <a:lstStyle/>
          <a:p>
            <a:r>
              <a:rPr lang="en-US"/>
              <a:t>Simple Regression</a:t>
            </a:r>
          </a:p>
        </p:txBody>
      </p:sp>
      <p:sp>
        <p:nvSpPr>
          <p:cNvPr id="14" name="Slide Number Placeholder 13">
            <a:extLst>
              <a:ext uri="{FF2B5EF4-FFF2-40B4-BE49-F238E27FC236}">
                <a16:creationId xmlns:a16="http://schemas.microsoft.com/office/drawing/2014/main" id="{35351EF5-C952-4197-871A-E1C023C28AAF}"/>
              </a:ext>
            </a:extLst>
          </p:cNvPr>
          <p:cNvSpPr>
            <a:spLocks noGrp="1"/>
          </p:cNvSpPr>
          <p:nvPr>
            <p:ph type="sldNum" sz="quarter" idx="12"/>
          </p:nvPr>
        </p:nvSpPr>
        <p:spPr/>
        <p:txBody>
          <a:bodyPr/>
          <a:lstStyle/>
          <a:p>
            <a:fld id="{C649628B-299D-451E-A378-9322A1DAED2C}" type="slidenum">
              <a:rPr lang="en-US" smtClean="0"/>
              <a:t>17</a:t>
            </a:fld>
            <a:endParaRPr lang="en-US"/>
          </a:p>
        </p:txBody>
      </p:sp>
      <p:sp>
        <p:nvSpPr>
          <p:cNvPr id="2" name="TextBox 1">
            <a:extLst>
              <a:ext uri="{FF2B5EF4-FFF2-40B4-BE49-F238E27FC236}">
                <a16:creationId xmlns:a16="http://schemas.microsoft.com/office/drawing/2014/main" id="{B95C29C0-DBDA-43B3-9F23-110041E6ADBD}"/>
              </a:ext>
            </a:extLst>
          </p:cNvPr>
          <p:cNvSpPr txBox="1"/>
          <p:nvPr/>
        </p:nvSpPr>
        <p:spPr>
          <a:xfrm>
            <a:off x="1371600" y="2223166"/>
            <a:ext cx="5139691" cy="3200876"/>
          </a:xfrm>
          <a:prstGeom prst="rect">
            <a:avLst/>
          </a:prstGeom>
          <a:noFill/>
          <a:ln>
            <a:noFill/>
          </a:ln>
        </p:spPr>
        <p:txBody>
          <a:bodyPr wrap="square" rtlCol="0" anchor="ctr" anchorCtr="1">
            <a:spAutoFit/>
          </a:bodyPr>
          <a:lstStyle/>
          <a:p>
            <a:pPr marL="274320" indent="-274320" hangingPunct="0">
              <a:spcBef>
                <a:spcPts val="1200"/>
              </a:spcBef>
              <a:buClr>
                <a:schemeClr val="accent2"/>
              </a:buClr>
              <a:buFont typeface="Wingdings" panose="05000000000000000000" pitchFamily="2" charset="2"/>
              <a:buChar char="§"/>
            </a:pPr>
            <a:r>
              <a:rPr lang="en-US" sz="2400" dirty="0"/>
              <a:t>Now we can answer  a question like: </a:t>
            </a:r>
          </a:p>
          <a:p>
            <a:pPr marL="434340" indent="-342900" hangingPunct="0">
              <a:spcBef>
                <a:spcPts val="1200"/>
              </a:spcBef>
              <a:buClr>
                <a:schemeClr val="accent2"/>
              </a:buClr>
              <a:buFont typeface="Wingdings" panose="05000000000000000000" pitchFamily="2" charset="2"/>
              <a:buChar char="ü"/>
            </a:pPr>
            <a:r>
              <a:rPr lang="en-US" sz="2000" dirty="0"/>
              <a:t>How many bushels of tomatoes can we expect if we use 3.5 gallons of water? </a:t>
            </a:r>
            <a:br>
              <a:rPr lang="en-US" sz="2000" dirty="0"/>
            </a:br>
            <a:r>
              <a:rPr lang="en-US" sz="2000" i="1" dirty="0"/>
              <a:t>Answer</a:t>
            </a:r>
            <a:r>
              <a:rPr lang="en-US" sz="2000" dirty="0"/>
              <a:t>: -1.3 + 3.1 (3.5) = 9.55 bushels.</a:t>
            </a:r>
          </a:p>
          <a:p>
            <a:pPr marL="274320" indent="-274320" hangingPunct="0">
              <a:spcBef>
                <a:spcPts val="1200"/>
              </a:spcBef>
              <a:buClr>
                <a:schemeClr val="accent2"/>
              </a:buClr>
              <a:buFont typeface="Wingdings" panose="05000000000000000000" pitchFamily="2" charset="2"/>
              <a:buChar char="§"/>
            </a:pPr>
            <a:r>
              <a:rPr lang="en-US" sz="2400" dirty="0"/>
              <a:t>Notice there is a danger in predicting outside the range of X:</a:t>
            </a:r>
          </a:p>
          <a:p>
            <a:pPr marL="342900" indent="-342900" hangingPunct="0">
              <a:spcBef>
                <a:spcPts val="1200"/>
              </a:spcBef>
              <a:buClr>
                <a:schemeClr val="accent2"/>
              </a:buClr>
              <a:buFont typeface="Wingdings" panose="05000000000000000000" pitchFamily="2" charset="2"/>
              <a:buChar char="ü"/>
            </a:pPr>
            <a:r>
              <a:rPr lang="en-US" sz="2000" dirty="0"/>
              <a:t>The more water, the greater the yield?  </a:t>
            </a:r>
            <a:br>
              <a:rPr lang="en-US" sz="2000" dirty="0"/>
            </a:br>
            <a:r>
              <a:rPr lang="en-US" sz="2000" dirty="0"/>
              <a:t>No. Too much water can ruin the crop.</a:t>
            </a:r>
          </a:p>
        </p:txBody>
      </p:sp>
      <p:sp>
        <p:nvSpPr>
          <p:cNvPr id="4" name="Rectangle 3">
            <a:extLst>
              <a:ext uri="{FF2B5EF4-FFF2-40B4-BE49-F238E27FC236}">
                <a16:creationId xmlns:a16="http://schemas.microsoft.com/office/drawing/2014/main" id="{1A58C049-7450-4637-89A7-B0F3F901DD62}"/>
              </a:ext>
            </a:extLst>
          </p:cNvPr>
          <p:cNvSpPr/>
          <p:nvPr/>
        </p:nvSpPr>
        <p:spPr>
          <a:xfrm>
            <a:off x="6601921" y="4191000"/>
            <a:ext cx="453009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91440" hangingPunct="0">
              <a:buClr>
                <a:schemeClr val="accent2"/>
              </a:buClr>
            </a:pPr>
            <a:r>
              <a:rPr lang="en-US" sz="2400" dirty="0"/>
              <a:t>Σe</a:t>
            </a:r>
            <a:r>
              <a:rPr lang="en-US" sz="2400" baseline="-25000" dirty="0"/>
              <a:t>i</a:t>
            </a:r>
            <a:r>
              <a:rPr lang="en-US" sz="2400" baseline="30000" dirty="0"/>
              <a:t>2  </a:t>
            </a:r>
            <a:r>
              <a:rPr lang="en-US" sz="2400" dirty="0"/>
              <a:t>= 1.90 </a:t>
            </a:r>
          </a:p>
          <a:p>
            <a:pPr marL="91440" hangingPunct="0">
              <a:buClr>
                <a:schemeClr val="accent2"/>
              </a:buClr>
            </a:pPr>
            <a:r>
              <a:rPr lang="en-US" sz="2400" dirty="0"/>
              <a:t>This is a minimum, since regression minimizes</a:t>
            </a:r>
            <a:r>
              <a:rPr lang="en-US" sz="2400" baseline="-25000" dirty="0"/>
              <a:t> </a:t>
            </a:r>
            <a:r>
              <a:rPr lang="en-US" sz="2400" dirty="0"/>
              <a:t>Σe</a:t>
            </a:r>
            <a:r>
              <a:rPr lang="en-US" sz="2400" baseline="-25000" dirty="0"/>
              <a:t>i</a:t>
            </a:r>
            <a:r>
              <a:rPr lang="en-US" sz="2400" baseline="30000" dirty="0"/>
              <a:t>2</a:t>
            </a:r>
            <a:r>
              <a:rPr lang="en-US" sz="2400" dirty="0"/>
              <a:t> (SSE)</a:t>
            </a:r>
          </a:p>
        </p:txBody>
      </p:sp>
    </p:spTree>
    <p:extLst>
      <p:ext uri="{BB962C8B-B14F-4D97-AF65-F5344CB8AC3E}">
        <p14:creationId xmlns:p14="http://schemas.microsoft.com/office/powerpoint/2010/main" val="2654957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Same Example Using MS Excel</a:t>
            </a:r>
          </a:p>
        </p:txBody>
      </p:sp>
      <p:pic>
        <p:nvPicPr>
          <p:cNvPr id="11266" name="Picture 2"/>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tretch>
            <a:fillRect/>
          </a:stretch>
        </p:blipFill>
        <p:spPr bwMode="auto">
          <a:xfrm>
            <a:off x="6725639" y="1104900"/>
            <a:ext cx="5034019" cy="43053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822575D-4614-47A8-A43A-D247F6BB6AAC}"/>
                  </a:ext>
                </a:extLst>
              </p:cNvPr>
              <p:cNvSpPr>
                <a:spLocks noGrp="1"/>
              </p:cNvSpPr>
              <p:nvPr>
                <p:ph sz="half" idx="2"/>
              </p:nvPr>
            </p:nvSpPr>
            <p:spPr>
              <a:xfrm>
                <a:off x="1446588" y="1781012"/>
                <a:ext cx="4649412" cy="4191000"/>
              </a:xfrm>
            </p:spPr>
            <p:txBody>
              <a:bodyPr/>
              <a:lstStyle/>
              <a:p>
                <a:r>
                  <a:rPr lang="en-US" dirty="0"/>
                  <a:t>Where do you find…</a:t>
                </a:r>
              </a:p>
              <a:p>
                <a:pPr lvl="1">
                  <a:spcBef>
                    <a:spcPts val="600"/>
                  </a:spcBef>
                </a:pPr>
                <a:r>
                  <a:rPr lang="en-US" dirty="0"/>
                  <a:t>r=?</a:t>
                </a:r>
              </a:p>
              <a:p>
                <a:pPr lvl="1">
                  <a:spcBef>
                    <a:spcPts val="0"/>
                  </a:spcBef>
                </a:pPr>
                <a:r>
                  <a:rPr lang="en-US" dirty="0"/>
                  <a:t>R</a:t>
                </a:r>
                <a:r>
                  <a:rPr lang="en-US" baseline="-25000" dirty="0"/>
                  <a:t>2</a:t>
                </a:r>
                <a:r>
                  <a:rPr lang="en-US" dirty="0"/>
                  <a:t>=?</a:t>
                </a:r>
              </a:p>
              <a:p>
                <a:pPr lvl="1">
                  <a:spcBef>
                    <a:spcPts val="0"/>
                  </a:spcBef>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acc>
                  </m:oMath>
                </a14:m>
                <a:r>
                  <a:rPr lang="en-US" dirty="0"/>
                  <a:t>=?</a:t>
                </a:r>
              </a:p>
              <a:p>
                <a:r>
                  <a:rPr lang="en-US" dirty="0"/>
                  <a:t>Can we tell if the regression is significant from this output?</a:t>
                </a:r>
              </a:p>
              <a:p>
                <a:pPr lvl="1">
                  <a:spcBef>
                    <a:spcPts val="600"/>
                  </a:spcBef>
                </a:pPr>
                <a:r>
                  <a:rPr lang="en-US" dirty="0"/>
                  <a:t>H</a:t>
                </a:r>
                <a:r>
                  <a:rPr lang="en-US" baseline="-25000" dirty="0"/>
                  <a:t>0</a:t>
                </a:r>
                <a:r>
                  <a:rPr lang="en-US" dirty="0"/>
                  <a:t>: No Regression  </a:t>
                </a:r>
                <a:br>
                  <a:rPr lang="en-US" dirty="0"/>
                </a:br>
                <a:r>
                  <a:rPr lang="en-US" dirty="0"/>
                  <a:t>H</a:t>
                </a:r>
                <a:r>
                  <a:rPr lang="en-US" baseline="-25000" dirty="0"/>
                  <a:t>1</a:t>
                </a:r>
                <a:r>
                  <a:rPr lang="en-US" dirty="0"/>
                  <a:t>: Yes Regression</a:t>
                </a:r>
              </a:p>
              <a:p>
                <a:pPr lvl="1">
                  <a:spcBef>
                    <a:spcPts val="0"/>
                  </a:spcBef>
                </a:pPr>
                <a:r>
                  <a:rPr lang="en-US" dirty="0"/>
                  <a:t>F-statistic = 151.7368</a:t>
                </a:r>
              </a:p>
              <a:p>
                <a:pPr lvl="1">
                  <a:spcBef>
                    <a:spcPts val="0"/>
                  </a:spcBef>
                </a:pPr>
                <a:r>
                  <a:rPr lang="en-US" dirty="0"/>
                  <a:t>P(sample evidence | H0 is true)=.00115</a:t>
                </a:r>
              </a:p>
            </p:txBody>
          </p:sp>
        </mc:Choice>
        <mc:Fallback xmlns="">
          <p:sp>
            <p:nvSpPr>
              <p:cNvPr id="2" name="Content Placeholder 1">
                <a:extLst>
                  <a:ext uri="{FF2B5EF4-FFF2-40B4-BE49-F238E27FC236}">
                    <a16:creationId xmlns:a16="http://schemas.microsoft.com/office/drawing/2014/main" id="{3822575D-4614-47A8-A43A-D247F6BB6AAC}"/>
                  </a:ext>
                </a:extLst>
              </p:cNvPr>
              <p:cNvSpPr>
                <a:spLocks noGrp="1" noRot="1" noChangeAspect="1" noMove="1" noResize="1" noEditPoints="1" noAdjustHandles="1" noChangeArrowheads="1" noChangeShapeType="1" noTextEdit="1"/>
              </p:cNvSpPr>
              <p:nvPr>
                <p:ph sz="half" idx="2"/>
              </p:nvPr>
            </p:nvSpPr>
            <p:spPr>
              <a:xfrm>
                <a:off x="1446588" y="1781012"/>
                <a:ext cx="4649412" cy="4191000"/>
              </a:xfrm>
              <a:blipFill>
                <a:blip r:embed="rId7"/>
                <a:stretch>
                  <a:fillRect l="-1704" t="-1163"/>
                </a:stretch>
              </a:blipFill>
            </p:spPr>
            <p:txBody>
              <a:bodyPr/>
              <a:lstStyle/>
              <a:p>
                <a:r>
                  <a:rPr lang="en-US">
                    <a:noFill/>
                  </a:rPr>
                  <a:t> </a:t>
                </a:r>
              </a:p>
            </p:txBody>
          </p:sp>
        </mc:Fallback>
      </mc:AlternateContent>
      <p:sp>
        <p:nvSpPr>
          <p:cNvPr id="10" name="Footer Placeholder 9">
            <a:extLst>
              <a:ext uri="{FF2B5EF4-FFF2-40B4-BE49-F238E27FC236}">
                <a16:creationId xmlns:a16="http://schemas.microsoft.com/office/drawing/2014/main" id="{507FBE59-4A4E-45EE-87F2-0ED612D46FB7}"/>
              </a:ext>
            </a:extLst>
          </p:cNvPr>
          <p:cNvSpPr>
            <a:spLocks noGrp="1"/>
          </p:cNvSpPr>
          <p:nvPr>
            <p:ph type="ftr" sz="quarter" idx="11"/>
          </p:nvPr>
        </p:nvSpPr>
        <p:spPr/>
        <p:txBody>
          <a:bodyPr/>
          <a:lstStyle/>
          <a:p>
            <a:r>
              <a:rPr lang="en-US"/>
              <a:t>Simple Regression</a:t>
            </a:r>
          </a:p>
        </p:txBody>
      </p:sp>
      <p:sp>
        <p:nvSpPr>
          <p:cNvPr id="11" name="Slide Number Placeholder 10">
            <a:extLst>
              <a:ext uri="{FF2B5EF4-FFF2-40B4-BE49-F238E27FC236}">
                <a16:creationId xmlns:a16="http://schemas.microsoft.com/office/drawing/2014/main" id="{BE828411-BE83-4F82-A02C-92E96AC54837}"/>
              </a:ext>
            </a:extLst>
          </p:cNvPr>
          <p:cNvSpPr>
            <a:spLocks noGrp="1"/>
          </p:cNvSpPr>
          <p:nvPr>
            <p:ph type="sldNum" sz="quarter" idx="12"/>
          </p:nvPr>
        </p:nvSpPr>
        <p:spPr/>
        <p:txBody>
          <a:bodyPr/>
          <a:lstStyle/>
          <a:p>
            <a:fld id="{C649628B-299D-451E-A378-9322A1DAED2C}" type="slidenum">
              <a:rPr lang="en-US" smtClean="0"/>
              <a:t>18</a:t>
            </a:fld>
            <a:endParaRPr lang="en-US"/>
          </a:p>
        </p:txBody>
      </p:sp>
      <p:sp>
        <p:nvSpPr>
          <p:cNvPr id="4" name="Rectangle 3">
            <a:extLst>
              <a:ext uri="{FF2B5EF4-FFF2-40B4-BE49-F238E27FC236}">
                <a16:creationId xmlns:a16="http://schemas.microsoft.com/office/drawing/2014/main" id="{5881E21E-ED4D-4C17-8794-19901C61C404}"/>
              </a:ext>
            </a:extLst>
          </p:cNvPr>
          <p:cNvSpPr/>
          <p:nvPr/>
        </p:nvSpPr>
        <p:spPr>
          <a:xfrm>
            <a:off x="4114800" y="3886200"/>
            <a:ext cx="2971800" cy="609600"/>
          </a:xfrm>
          <a:prstGeom prst="rect">
            <a:avLst/>
          </a:prstGeom>
          <a:scene3d>
            <a:camera prst="perspectiveHeroicExtremeRightFacing"/>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r>
              <a:rPr lang="en-US" dirty="0"/>
              <a:t>H</a:t>
            </a:r>
            <a:r>
              <a:rPr lang="en-US" baseline="-25000" dirty="0"/>
              <a:t>0</a:t>
            </a:r>
            <a:r>
              <a:rPr lang="en-US" dirty="0"/>
              <a:t>: There is no linear relationship between X and Y</a:t>
            </a:r>
          </a:p>
        </p:txBody>
      </p:sp>
      <p:cxnSp>
        <p:nvCxnSpPr>
          <p:cNvPr id="6" name="Straight Arrow Connector 5">
            <a:extLst>
              <a:ext uri="{FF2B5EF4-FFF2-40B4-BE49-F238E27FC236}">
                <a16:creationId xmlns:a16="http://schemas.microsoft.com/office/drawing/2014/main" id="{C1576287-D166-4EA7-8725-EF7AC3778F23}"/>
              </a:ext>
            </a:extLst>
          </p:cNvPr>
          <p:cNvCxnSpPr>
            <a:cxnSpLocks/>
          </p:cNvCxnSpPr>
          <p:nvPr/>
        </p:nvCxnSpPr>
        <p:spPr>
          <a:xfrm flipH="1">
            <a:off x="3771294" y="4267200"/>
            <a:ext cx="41970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2963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D4FF-6BB3-4C93-A064-AA6C4BA347D4}"/>
              </a:ext>
            </a:extLst>
          </p:cNvPr>
          <p:cNvSpPr>
            <a:spLocks noGrp="1"/>
          </p:cNvSpPr>
          <p:nvPr>
            <p:ph type="title"/>
          </p:nvPr>
        </p:nvSpPr>
        <p:spPr/>
        <p:txBody>
          <a:bodyPr/>
          <a:lstStyle/>
          <a:p>
            <a:r>
              <a:rPr lang="en-US" dirty="0"/>
              <a:t>Sources of Variation in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AC88EC-F146-4F7D-8D79-EA94D1BD25A9}"/>
                  </a:ext>
                </a:extLst>
              </p:cNvPr>
              <p:cNvSpPr>
                <a:spLocks noGrp="1"/>
              </p:cNvSpPr>
              <p:nvPr>
                <p:ph sz="half" idx="1"/>
              </p:nvPr>
            </p:nvSpPr>
            <p:spPr>
              <a:xfrm>
                <a:off x="1522820" y="1828800"/>
                <a:ext cx="5094115" cy="4191000"/>
              </a:xfrm>
            </p:spPr>
            <p:txBody>
              <a:bodyPr/>
              <a:lstStyle/>
              <a:p>
                <a:pPr marL="0" indent="0">
                  <a:buNone/>
                </a:pPr>
                <a:r>
                  <a:rPr lang="en-US" sz="2400" dirty="0"/>
                  <a:t>If we did not have a significant regression (i.e., X does not predict Y) we would use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𝑌</m:t>
                        </m:r>
                      </m:e>
                    </m:acc>
                    <m:r>
                      <a:rPr lang="en-US" sz="2400" i="1" dirty="0" smtClean="0">
                        <a:latin typeface="Cambria Math" panose="02040503050406030204" pitchFamily="18" charset="0"/>
                      </a:rPr>
                      <m:t> </m:t>
                    </m:r>
                  </m:oMath>
                </a14:m>
                <a:r>
                  <a:rPr lang="en-US" sz="2400" dirty="0"/>
                  <a:t>instead as an estimator.</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FAC88EC-F146-4F7D-8D79-EA94D1BD25A9}"/>
                  </a:ext>
                </a:extLst>
              </p:cNvPr>
              <p:cNvSpPr>
                <a:spLocks noGrp="1" noRot="1" noChangeAspect="1" noMove="1" noResize="1" noEditPoints="1" noAdjustHandles="1" noChangeArrowheads="1" noChangeShapeType="1" noTextEdit="1"/>
              </p:cNvSpPr>
              <p:nvPr>
                <p:ph sz="half" idx="1"/>
              </p:nvPr>
            </p:nvSpPr>
            <p:spPr>
              <a:xfrm>
                <a:off x="1522820" y="1828800"/>
                <a:ext cx="5094115" cy="4191000"/>
              </a:xfrm>
              <a:blipFill>
                <a:blip r:embed="rId5"/>
                <a:stretch>
                  <a:fillRect l="-1916" t="-1163"/>
                </a:stretch>
              </a:blipFill>
            </p:spPr>
            <p:txBody>
              <a:bodyPr/>
              <a:lstStyle/>
              <a:p>
                <a:r>
                  <a:rPr lang="en-US">
                    <a:noFill/>
                  </a:rPr>
                  <a:t> </a:t>
                </a:r>
              </a:p>
            </p:txBody>
          </p:sp>
        </mc:Fallback>
      </mc:AlternateContent>
      <p:sp>
        <p:nvSpPr>
          <p:cNvPr id="11" name="Content Placeholder 10">
            <a:extLst>
              <a:ext uri="{FF2B5EF4-FFF2-40B4-BE49-F238E27FC236}">
                <a16:creationId xmlns:a16="http://schemas.microsoft.com/office/drawing/2014/main" id="{D9024C8B-D3D0-40A8-AC97-700E96BEEB95}"/>
              </a:ext>
            </a:extLst>
          </p:cNvPr>
          <p:cNvSpPr>
            <a:spLocks noGrp="1"/>
          </p:cNvSpPr>
          <p:nvPr>
            <p:ph sz="half" idx="2"/>
          </p:nvPr>
        </p:nvSpPr>
        <p:spPr/>
        <p:txBody>
          <a:bodyPr/>
          <a:lstStyle/>
          <a:p>
            <a:endParaRPr lang="en-US"/>
          </a:p>
        </p:txBody>
      </p:sp>
      <mc:AlternateContent xmlns:mc="http://schemas.openxmlformats.org/markup-compatibility/2006" xmlns:a14="http://schemas.microsoft.com/office/drawing/2010/main">
        <mc:Choice Requires="a14">
          <p:sp>
            <p:nvSpPr>
              <p:cNvPr id="4" name="Footer Placeholder 3">
                <a:extLst>
                  <a:ext uri="{FF2B5EF4-FFF2-40B4-BE49-F238E27FC236}">
                    <a16:creationId xmlns:a16="http://schemas.microsoft.com/office/drawing/2014/main" id="{50BE5DCC-0185-43A8-B4E7-840861E76F98}"/>
                  </a:ext>
                </a:extLst>
              </p:cNvPr>
              <p:cNvSpPr>
                <a:spLocks noGrp="1"/>
              </p:cNvSpPr>
              <p:nvPr>
                <p:ph type="ftr" sz="quarter" idx="11"/>
              </p:nvPr>
            </p:nvSpPr>
            <p:spPr/>
            <p:txBody>
              <a:bodyPr/>
              <a:lstStyle/>
              <a:p>
                <a:r>
                  <a:rPr lang="en-US" sz="900" dirty="0"/>
                  <a:t>Simple Regression</a:t>
                </a:r>
              </a:p>
            </p:txBody>
          </p:sp>
        </mc:Choice>
        <mc:Fallback xmlns="">
          <p:sp>
            <p:nvSpPr>
              <p:cNvPr id="4" name="Footer Placeholder 3">
                <a:extLst>
                  <a:ext uri="{FF2B5EF4-FFF2-40B4-BE49-F238E27FC236}">
                    <a16:creationId xmlns:a16="http://schemas.microsoft.com/office/drawing/2014/main" id="{50BE5DCC-0185-43A8-B4E7-840861E76F98}"/>
                  </a:ext>
                </a:extLst>
              </p:cNvPr>
              <p:cNvSpPr>
                <a:spLocks noGrp="1" noRot="1" noChangeAspect="1" noMove="1" noResize="1" noEditPoints="1" noAdjustHandles="1" noChangeArrowheads="1" noChangeShapeType="1" noTextEdit="1"/>
              </p:cNvSpPr>
              <p:nvPr>
                <p:ph type="ftr" sz="quarter" idx="11"/>
              </p:nvPr>
            </p:nvSpPr>
            <p:spPr>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Slide Number Placeholder 4">
                <a:extLst>
                  <a:ext uri="{FF2B5EF4-FFF2-40B4-BE49-F238E27FC236}">
                    <a16:creationId xmlns:a16="http://schemas.microsoft.com/office/drawing/2014/main" id="{7049AED2-4699-4252-98C2-53794F34E023}"/>
                  </a:ext>
                </a:extLst>
              </p:cNvPr>
              <p:cNvSpPr>
                <a:spLocks noGrp="1"/>
              </p:cNvSpPr>
              <p:nvPr>
                <p:ph type="sldNum" sz="quarter" idx="12"/>
              </p:nvPr>
            </p:nvSpPr>
            <p:spPr/>
            <p:txBody>
              <a:bodyPr/>
              <a:lstStyle/>
              <a:p>
                <a:fld id="{C649628B-299D-451E-A378-9322A1DAED2C}" type="slidenum">
                  <a:rPr lang="en-US" sz="900" smtClean="0"/>
                  <a:pPr/>
                  <a:t>19</a:t>
                </a:fld>
                <a:endParaRPr lang="en-US" sz="900" dirty="0"/>
              </a:p>
            </p:txBody>
          </p:sp>
        </mc:Choice>
        <mc:Fallback xmlns="">
          <p:sp>
            <p:nvSpPr>
              <p:cNvPr id="5" name="Slide Number Placeholder 4">
                <a:extLst>
                  <a:ext uri="{FF2B5EF4-FFF2-40B4-BE49-F238E27FC236}">
                    <a16:creationId xmlns:a16="http://schemas.microsoft.com/office/drawing/2014/main" id="{7049AED2-4699-4252-98C2-53794F34E023}"/>
                  </a:ext>
                </a:extLst>
              </p:cNvPr>
              <p:cNvSpPr>
                <a:spLocks noGrp="1" noRot="1" noChangeAspect="1" noMove="1" noResize="1" noEditPoints="1" noAdjustHandles="1" noChangeArrowheads="1" noChangeShapeType="1" noTextEdit="1"/>
              </p:cNvSpPr>
              <p:nvPr>
                <p:ph type="sldNum" sz="quarter" idx="12"/>
              </p:nvPr>
            </p:nvSpPr>
            <p:spPr>
              <a:blipFill>
                <a:blip r:embed="rId7"/>
                <a:stretch>
                  <a:fillRect r="-763"/>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DCF53FFA-B564-47E3-A264-7A8DCABADE2C}"/>
              </a:ext>
            </a:extLst>
          </p:cNvPr>
          <p:cNvGraphicFramePr>
            <a:graphicFrameLocks/>
          </p:cNvGraphicFramePr>
          <p:nvPr>
            <p:extLst>
              <p:ext uri="{D42A27DB-BD31-4B8C-83A1-F6EECF244321}">
                <p14:modId xmlns:p14="http://schemas.microsoft.com/office/powerpoint/2010/main" val="2152995987"/>
              </p:ext>
            </p:extLst>
          </p:nvPr>
        </p:nvGraphicFramePr>
        <p:xfrm>
          <a:off x="6325305" y="1798948"/>
          <a:ext cx="4953000" cy="4191000"/>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016229B-B9EA-4597-B56B-D9053CCB707E}"/>
                  </a:ext>
                </a:extLst>
              </p:cNvPr>
              <p:cNvSpPr/>
              <p:nvPr/>
            </p:nvSpPr>
            <p:spPr>
              <a:xfrm>
                <a:off x="8585639" y="2851182"/>
                <a:ext cx="773427" cy="2901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𝒀</m:t>
                      </m:r>
                      <m:r>
                        <a:rPr lang="en-US" sz="1600" b="1" i="1"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𝒀</m:t>
                          </m:r>
                        </m:e>
                      </m:acc>
                    </m:oMath>
                  </m:oMathPara>
                </a14:m>
                <a:endParaRPr lang="en-US" sz="1600" b="1" dirty="0"/>
              </a:p>
            </p:txBody>
          </p:sp>
        </mc:Choice>
        <mc:Fallback xmlns="">
          <p:sp>
            <p:nvSpPr>
              <p:cNvPr id="7" name="Rectangle 6">
                <a:extLst>
                  <a:ext uri="{FF2B5EF4-FFF2-40B4-BE49-F238E27FC236}">
                    <a16:creationId xmlns:a16="http://schemas.microsoft.com/office/drawing/2014/main" id="{3016229B-B9EA-4597-B56B-D9053CCB707E}"/>
                  </a:ext>
                </a:extLst>
              </p:cNvPr>
              <p:cNvSpPr>
                <a:spLocks noRot="1" noChangeAspect="1" noMove="1" noResize="1" noEditPoints="1" noAdjustHandles="1" noChangeArrowheads="1" noChangeShapeType="1" noTextEdit="1"/>
              </p:cNvSpPr>
              <p:nvPr/>
            </p:nvSpPr>
            <p:spPr>
              <a:xfrm>
                <a:off x="8585639" y="2851182"/>
                <a:ext cx="773427" cy="290143"/>
              </a:xfrm>
              <a:prstGeom prst="rect">
                <a:avLst/>
              </a:prstGeom>
              <a:blipFill>
                <a:blip r:embed="rId9"/>
                <a:stretch>
                  <a:fillRect t="-8163" r="-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460FFBF-B031-4A07-AAB5-32900256119F}"/>
                  </a:ext>
                </a:extLst>
              </p:cNvPr>
              <p:cNvSpPr/>
              <p:nvPr/>
            </p:nvSpPr>
            <p:spPr>
              <a:xfrm>
                <a:off x="8600707" y="3405165"/>
                <a:ext cx="773428" cy="290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𝒀</m:t>
                          </m:r>
                        </m:e>
                      </m:acc>
                      <m:r>
                        <a:rPr lang="en-US" sz="1600" b="1" i="1" smtClean="0">
                          <a:latin typeface="Cambria Math" panose="02040503050406030204" pitchFamily="18" charset="0"/>
                        </a:rPr>
                        <m:t> − </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𝒀</m:t>
                          </m:r>
                        </m:e>
                      </m:acc>
                    </m:oMath>
                  </m:oMathPara>
                </a14:m>
                <a:endParaRPr lang="en-US" sz="1600" b="1" dirty="0"/>
              </a:p>
            </p:txBody>
          </p:sp>
        </mc:Choice>
        <mc:Fallback xmlns="">
          <p:sp>
            <p:nvSpPr>
              <p:cNvPr id="8" name="Rectangle 7">
                <a:extLst>
                  <a:ext uri="{FF2B5EF4-FFF2-40B4-BE49-F238E27FC236}">
                    <a16:creationId xmlns:a16="http://schemas.microsoft.com/office/drawing/2014/main" id="{C460FFBF-B031-4A07-AAB5-32900256119F}"/>
                  </a:ext>
                </a:extLst>
              </p:cNvPr>
              <p:cNvSpPr>
                <a:spLocks noRot="1" noChangeAspect="1" noMove="1" noResize="1" noEditPoints="1" noAdjustHandles="1" noChangeArrowheads="1" noChangeShapeType="1" noTextEdit="1"/>
              </p:cNvSpPr>
              <p:nvPr/>
            </p:nvSpPr>
            <p:spPr>
              <a:xfrm>
                <a:off x="8600707" y="3405165"/>
                <a:ext cx="773428" cy="290142"/>
              </a:xfrm>
              <a:prstGeom prst="rect">
                <a:avLst/>
              </a:prstGeom>
              <a:blipFill>
                <a:blip r:embed="rId10"/>
                <a:stretch>
                  <a:fillRect t="-8163" r="-31783"/>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FD6DA112-ECD2-43B2-BAC6-9BA9775E2CDF}"/>
              </a:ext>
            </a:extLst>
          </p:cNvPr>
          <p:cNvSpPr/>
          <p:nvPr/>
        </p:nvSpPr>
        <p:spPr>
          <a:xfrm>
            <a:off x="9525000" y="2616447"/>
            <a:ext cx="381000" cy="111735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6984561-860F-46E6-8E8E-A5495FE8C530}"/>
                  </a:ext>
                </a:extLst>
              </p:cNvPr>
              <p:cNvSpPr/>
              <p:nvPr/>
            </p:nvSpPr>
            <p:spPr>
              <a:xfrm rot="5214616">
                <a:off x="9737352" y="3039868"/>
                <a:ext cx="796602" cy="284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b="1" i="0" smtClean="0">
                          <a:latin typeface="Cambria Math" panose="02040503050406030204" pitchFamily="18" charset="0"/>
                        </a:rPr>
                        <m:t>𝐘</m:t>
                      </m:r>
                      <m:r>
                        <a:rPr lang="en-US" sz="1800" b="1" i="0" smtClean="0">
                          <a:latin typeface="Cambria Math" panose="02040503050406030204" pitchFamily="18" charset="0"/>
                        </a:rPr>
                        <m:t>−</m:t>
                      </m:r>
                      <m:acc>
                        <m:accPr>
                          <m:chr m:val="̅"/>
                          <m:ctrlPr>
                            <a:rPr lang="en-US" sz="1800" b="1" i="1" smtClean="0">
                              <a:latin typeface="Cambria Math" panose="02040503050406030204" pitchFamily="18" charset="0"/>
                            </a:rPr>
                          </m:ctrlPr>
                        </m:accPr>
                        <m:e>
                          <m:r>
                            <a:rPr lang="en-US" sz="1800" b="1" i="1" smtClean="0">
                              <a:latin typeface="Cambria Math" panose="02040503050406030204" pitchFamily="18" charset="0"/>
                            </a:rPr>
                            <m:t>𝒀</m:t>
                          </m:r>
                        </m:e>
                      </m:acc>
                    </m:oMath>
                  </m:oMathPara>
                </a14:m>
                <a:endParaRPr lang="en-US" dirty="0"/>
              </a:p>
            </p:txBody>
          </p:sp>
        </mc:Choice>
        <mc:Fallback xmlns="">
          <p:sp>
            <p:nvSpPr>
              <p:cNvPr id="10" name="Rectangle 9">
                <a:extLst>
                  <a:ext uri="{FF2B5EF4-FFF2-40B4-BE49-F238E27FC236}">
                    <a16:creationId xmlns:a16="http://schemas.microsoft.com/office/drawing/2014/main" id="{56984561-860F-46E6-8E8E-A5495FE8C530}"/>
                  </a:ext>
                </a:extLst>
              </p:cNvPr>
              <p:cNvSpPr>
                <a:spLocks noRot="1" noChangeAspect="1" noMove="1" noResize="1" noEditPoints="1" noAdjustHandles="1" noChangeArrowheads="1" noChangeShapeType="1" noTextEdit="1"/>
              </p:cNvSpPr>
              <p:nvPr/>
            </p:nvSpPr>
            <p:spPr>
              <a:xfrm rot="5214616">
                <a:off x="9737352" y="3039868"/>
                <a:ext cx="796602" cy="284217"/>
              </a:xfrm>
              <a:prstGeom prst="rect">
                <a:avLst/>
              </a:prstGeom>
              <a:blipFill>
                <a:blip r:embed="rId11"/>
                <a:stretch>
                  <a:fillRect l="-1754" r="-5263" b="-30882"/>
                </a:stretch>
              </a:blipFill>
            </p:spPr>
            <p:txBody>
              <a:bodyPr/>
              <a:lstStyle/>
              <a:p>
                <a:r>
                  <a:rPr lang="en-US">
                    <a:noFill/>
                  </a:rPr>
                  <a:t> </a:t>
                </a:r>
              </a:p>
            </p:txBody>
          </p:sp>
        </mc:Fallback>
      </mc:AlternateContent>
      <p:graphicFrame>
        <p:nvGraphicFramePr>
          <p:cNvPr id="12" name="Object 11">
            <a:extLst>
              <a:ext uri="{FF2B5EF4-FFF2-40B4-BE49-F238E27FC236}">
                <a16:creationId xmlns:a16="http://schemas.microsoft.com/office/drawing/2014/main" id="{B5B39D13-2FE2-4CD4-ACC2-9DD2005E279C}"/>
              </a:ext>
            </a:extLst>
          </p:cNvPr>
          <p:cNvGraphicFramePr>
            <a:graphicFrameLocks noChangeAspect="1"/>
          </p:cNvGraphicFramePr>
          <p:nvPr>
            <p:extLst>
              <p:ext uri="{D42A27DB-BD31-4B8C-83A1-F6EECF244321}">
                <p14:modId xmlns:p14="http://schemas.microsoft.com/office/powerpoint/2010/main" val="1388679847"/>
              </p:ext>
            </p:extLst>
          </p:nvPr>
        </p:nvGraphicFramePr>
        <p:xfrm>
          <a:off x="1627188" y="3549651"/>
          <a:ext cx="3124928" cy="491592"/>
        </p:xfrm>
        <a:graphic>
          <a:graphicData uri="http://schemas.openxmlformats.org/presentationml/2006/ole">
            <mc:AlternateContent xmlns:mc="http://schemas.openxmlformats.org/markup-compatibility/2006">
              <mc:Choice xmlns:v="urn:schemas-microsoft-com:vml" Requires="v">
                <p:oleObj spid="_x0000_s1034" name="Equation" r:id="rId12" imgW="1612800" imgH="253800" progId="Equation.3">
                  <p:embed/>
                </p:oleObj>
              </mc:Choice>
              <mc:Fallback>
                <p:oleObj name="Equation" r:id="rId12" imgW="1612800" imgH="253800" progId="Equation.3">
                  <p:embed/>
                  <p:pic>
                    <p:nvPicPr>
                      <p:cNvPr id="8" name="Object 7"/>
                      <p:cNvPicPr/>
                      <p:nvPr/>
                    </p:nvPicPr>
                    <p:blipFill>
                      <a:blip r:embed="rId13"/>
                      <a:stretch>
                        <a:fillRect/>
                      </a:stretch>
                    </p:blipFill>
                    <p:spPr>
                      <a:xfrm>
                        <a:off x="1627188" y="3549651"/>
                        <a:ext cx="3124928" cy="491592"/>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F09BB8E-E575-4C69-A40F-0DC50D3CFDA7}"/>
              </a:ext>
            </a:extLst>
          </p:cNvPr>
          <p:cNvGraphicFramePr>
            <a:graphicFrameLocks noChangeAspect="1"/>
          </p:cNvGraphicFramePr>
          <p:nvPr>
            <p:extLst>
              <p:ext uri="{D42A27DB-BD31-4B8C-83A1-F6EECF244321}">
                <p14:modId xmlns:p14="http://schemas.microsoft.com/office/powerpoint/2010/main" val="1216453291"/>
              </p:ext>
            </p:extLst>
          </p:nvPr>
        </p:nvGraphicFramePr>
        <p:xfrm>
          <a:off x="1561763" y="4343400"/>
          <a:ext cx="3897960" cy="1123721"/>
        </p:xfrm>
        <a:graphic>
          <a:graphicData uri="http://schemas.openxmlformats.org/presentationml/2006/ole">
            <mc:AlternateContent xmlns:mc="http://schemas.openxmlformats.org/markup-compatibility/2006">
              <mc:Choice xmlns:v="urn:schemas-microsoft-com:vml" Requires="v">
                <p:oleObj spid="_x0000_s1035" name="Equation" r:id="rId14" imgW="2108160" imgH="647640" progId="Equation.3">
                  <p:embed/>
                </p:oleObj>
              </mc:Choice>
              <mc:Fallback>
                <p:oleObj name="Equation" r:id="rId14" imgW="2108160" imgH="647640" progId="Equation.3">
                  <p:embed/>
                  <p:pic>
                    <p:nvPicPr>
                      <p:cNvPr id="9" name="Object 8"/>
                      <p:cNvPicPr/>
                      <p:nvPr/>
                    </p:nvPicPr>
                    <p:blipFill>
                      <a:blip r:embed="rId15"/>
                      <a:stretch>
                        <a:fillRect/>
                      </a:stretch>
                    </p:blipFill>
                    <p:spPr>
                      <a:xfrm>
                        <a:off x="1561763" y="4343400"/>
                        <a:ext cx="3897960" cy="1123721"/>
                      </a:xfrm>
                      <a:prstGeom prst="rect">
                        <a:avLst/>
                      </a:prstGeom>
                    </p:spPr>
                  </p:pic>
                </p:oleObj>
              </mc:Fallback>
            </mc:AlternateContent>
          </a:graphicData>
        </a:graphic>
      </p:graphicFrame>
    </p:spTree>
    <p:extLst>
      <p:ext uri="{BB962C8B-B14F-4D97-AF65-F5344CB8AC3E}">
        <p14:creationId xmlns:p14="http://schemas.microsoft.com/office/powerpoint/2010/main" val="180784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Regression</a:t>
            </a:r>
          </a:p>
        </p:txBody>
      </p:sp>
      <p:sp>
        <p:nvSpPr>
          <p:cNvPr id="2" name="Content Placeholder 1"/>
          <p:cNvSpPr>
            <a:spLocks noGrp="1"/>
          </p:cNvSpPr>
          <p:nvPr>
            <p:ph idx="1"/>
          </p:nvPr>
        </p:nvSpPr>
        <p:spPr/>
        <p:txBody>
          <a:bodyPr>
            <a:noAutofit/>
          </a:bodyPr>
          <a:lstStyle/>
          <a:p>
            <a:pPr marL="274320" indent="-274320">
              <a:spcBef>
                <a:spcPts val="600"/>
              </a:spcBef>
            </a:pPr>
            <a:r>
              <a:rPr lang="en-US" dirty="0"/>
              <a:t>Using regression analysis, we can derive an equation by which the </a:t>
            </a:r>
            <a:r>
              <a:rPr lang="en-US" i="1" dirty="0"/>
              <a:t>dependent  variable </a:t>
            </a:r>
            <a:r>
              <a:rPr lang="en-US" dirty="0"/>
              <a:t>(Y) is expressed (and estimated) in terms of its relationship with the </a:t>
            </a:r>
            <a:r>
              <a:rPr lang="en-US" i="1" dirty="0"/>
              <a:t>independent variable </a:t>
            </a:r>
            <a:r>
              <a:rPr lang="en-US" dirty="0"/>
              <a:t>(X).</a:t>
            </a:r>
          </a:p>
          <a:p>
            <a:pPr marL="914400" indent="-274320">
              <a:spcBef>
                <a:spcPts val="1200"/>
              </a:spcBef>
              <a:buFont typeface="Courier New" panose="02070309020205020404" pitchFamily="49" charset="0"/>
              <a:buChar char="o"/>
            </a:pPr>
            <a:r>
              <a:rPr lang="en-US" sz="2000" dirty="0"/>
              <a:t>In </a:t>
            </a:r>
            <a:r>
              <a:rPr lang="en-US" sz="2000" b="1" i="1" dirty="0"/>
              <a:t>simple </a:t>
            </a:r>
            <a:r>
              <a:rPr lang="en-US" sz="2000" dirty="0"/>
              <a:t>regression, there is only one independent variable (X) and one dependent variable (Y).  The dependent variable is the outcome we are trying to predict.</a:t>
            </a:r>
          </a:p>
          <a:p>
            <a:pPr marL="914400" lvl="1" indent="-274320">
              <a:spcBef>
                <a:spcPts val="1200"/>
              </a:spcBef>
              <a:buFont typeface="Courier New" panose="02070309020205020404" pitchFamily="49" charset="0"/>
              <a:buChar char="o"/>
            </a:pPr>
            <a:r>
              <a:rPr lang="en-US" dirty="0"/>
              <a:t>In </a:t>
            </a:r>
            <a:r>
              <a:rPr lang="en-US" b="1" i="1" dirty="0"/>
              <a:t>multiple </a:t>
            </a:r>
            <a:r>
              <a:rPr lang="en-US" dirty="0"/>
              <a:t>regression, there are several independent variables (X</a:t>
            </a:r>
            <a:r>
              <a:rPr lang="en-US" baseline="-25000" dirty="0"/>
              <a:t>1</a:t>
            </a:r>
            <a:r>
              <a:rPr lang="en-US" dirty="0"/>
              <a:t>, X</a:t>
            </a:r>
            <a:r>
              <a:rPr lang="en-US" baseline="-25000" dirty="0"/>
              <a:t>2</a:t>
            </a:r>
            <a:r>
              <a:rPr lang="en-US" dirty="0"/>
              <a:t>, …) and still only one dependent variable, Y.  We are trying to use the X variables to predict the Y variable.</a:t>
            </a:r>
          </a:p>
          <a:p>
            <a:pPr marL="914400" indent="-274320">
              <a:spcBef>
                <a:spcPts val="1200"/>
              </a:spcBef>
              <a:buFont typeface="Courier New" panose="02070309020205020404" pitchFamily="49" charset="0"/>
              <a:buChar char="o"/>
            </a:pPr>
            <a:r>
              <a:rPr lang="en-US" sz="2000" dirty="0"/>
              <a:t>We will be studying Simple Linear Regression, in which we investigate whether X and Y have a linear relationship.</a:t>
            </a:r>
          </a:p>
        </p:txBody>
      </p:sp>
      <p:sp>
        <p:nvSpPr>
          <p:cNvPr id="11" name="Footer Placeholder 10">
            <a:extLst>
              <a:ext uri="{FF2B5EF4-FFF2-40B4-BE49-F238E27FC236}">
                <a16:creationId xmlns:a16="http://schemas.microsoft.com/office/drawing/2014/main" id="{318F61E5-0828-4408-880B-79E7367A89BB}"/>
              </a:ext>
            </a:extLst>
          </p:cNvPr>
          <p:cNvSpPr>
            <a:spLocks noGrp="1"/>
          </p:cNvSpPr>
          <p:nvPr>
            <p:ph type="ftr" sz="quarter" idx="11"/>
          </p:nvPr>
        </p:nvSpPr>
        <p:spPr/>
        <p:txBody>
          <a:bodyPr/>
          <a:lstStyle/>
          <a:p>
            <a:r>
              <a:rPr lang="en-US" sz="900" dirty="0"/>
              <a:t>Simple Regression</a:t>
            </a:r>
          </a:p>
        </p:txBody>
      </p:sp>
      <p:sp>
        <p:nvSpPr>
          <p:cNvPr id="12" name="Slide Number Placeholder 11">
            <a:extLst>
              <a:ext uri="{FF2B5EF4-FFF2-40B4-BE49-F238E27FC236}">
                <a16:creationId xmlns:a16="http://schemas.microsoft.com/office/drawing/2014/main" id="{302AD219-81C5-46BB-9994-594509F68708}"/>
              </a:ext>
            </a:extLst>
          </p:cNvPr>
          <p:cNvSpPr>
            <a:spLocks noGrp="1"/>
          </p:cNvSpPr>
          <p:nvPr>
            <p:ph type="sldNum" sz="quarter" idx="12"/>
          </p:nvPr>
        </p:nvSpPr>
        <p:spPr/>
        <p:txBody>
          <a:bodyPr/>
          <a:lstStyle/>
          <a:p>
            <a:fld id="{C649628B-299D-451E-A378-9322A1DAED2C}" type="slidenum">
              <a:rPr lang="en-US" sz="900" smtClean="0"/>
              <a:t>2</a:t>
            </a:fld>
            <a:endParaRPr lang="en-US" sz="900" dirty="0"/>
          </a:p>
        </p:txBody>
      </p:sp>
    </p:spTree>
    <p:extLst>
      <p:ext uri="{BB962C8B-B14F-4D97-AF65-F5344CB8AC3E}">
        <p14:creationId xmlns:p14="http://schemas.microsoft.com/office/powerpoint/2010/main" val="12289089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Sources of Variation in Regression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109728" indent="0">
                  <a:buNone/>
                </a:pPr>
                <a:endParaRPr lang="en-US" dirty="0"/>
              </a:p>
              <a:p>
                <a:pPr marL="109728" indent="0">
                  <a:buNone/>
                </a:pPr>
                <a:endParaRPr lang="en-US" dirty="0"/>
              </a:p>
              <a:p>
                <a:pPr marL="109728" indent="0">
                  <a:buNone/>
                </a:pPr>
                <a:endParaRPr lang="en-US" dirty="0"/>
              </a:p>
              <a:p>
                <a:pPr marL="109728" indent="0">
                  <a:buNone/>
                </a:pPr>
                <a:r>
                  <a:rPr lang="en-US" dirty="0"/>
                  <a:t>Total Variation: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e>
                    </m:nary>
                    <m:nary>
                      <m:naryPr>
                        <m:chr m:val="∑"/>
                        <m:subHide m:val="on"/>
                        <m:supHide m:val="on"/>
                        <m:ctrlPr>
                          <a:rPr lang="en-US" i="1" smtClean="0">
                            <a:latin typeface="Cambria Math" panose="02040503050406030204" pitchFamily="18" charset="0"/>
                          </a:rPr>
                        </m:ctrlPr>
                      </m:naryP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e>
                    </m:nary>
                  </m:oMath>
                </a14:m>
                <a:r>
                  <a:rPr lang="en-US" dirty="0"/>
                  <a:t> </a:t>
                </a:r>
              </a:p>
              <a:p>
                <a:pPr marL="109728" indent="0">
                  <a:buNone/>
                </a:pPr>
                <a:endParaRPr lang="en-US" dirty="0"/>
              </a:p>
              <a:p>
                <a:pPr marL="109728" indent="0">
                  <a:buNone/>
                </a:pPr>
                <a:r>
                  <a:rPr lang="en-US" dirty="0"/>
                  <a:t>Explained Variation:</a:t>
                </a:r>
                <a14:m>
                  <m:oMath xmlns:m="http://schemas.openxmlformats.org/officeDocument/2006/math">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e>
                            </m:nary>
                          </m:e>
                        </m:nary>
                      </m:e>
                    </m:nary>
                  </m:oMath>
                </a14:m>
                <a:endParaRPr lang="en-US" dirty="0"/>
              </a:p>
              <a:p>
                <a:pPr marL="109728" indent="0">
                  <a:buNone/>
                </a:pPr>
                <a:endParaRPr lang="en-US" dirty="0"/>
              </a:p>
              <a:p>
                <a:pPr marL="109728" indent="0">
                  <a:buNone/>
                </a:pPr>
                <a:r>
                  <a:rPr lang="en-US" dirty="0"/>
                  <a:t>Unexplained Variation: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e>
                            </m:nary>
                          </m:e>
                        </m:nary>
                      </m:e>
                    </m:nary>
                  </m:oMath>
                </a14:m>
                <a:r>
                  <a:rPr lang="en-US"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7"/>
                <a:stretch>
                  <a:fillRect b="-291"/>
                </a:stretch>
              </a:blipFill>
            </p:spPr>
            <p:txBody>
              <a:bodyPr/>
              <a:lstStyle/>
              <a:p>
                <a:r>
                  <a:rPr lang="en-US">
                    <a:noFill/>
                  </a:rPr>
                  <a:t> </a:t>
                </a:r>
              </a:p>
            </p:txBody>
          </p:sp>
        </mc:Fallback>
      </mc:AlternateContent>
      <p:sp>
        <p:nvSpPr>
          <p:cNvPr id="15" name="Footer Placeholder 14">
            <a:extLst>
              <a:ext uri="{FF2B5EF4-FFF2-40B4-BE49-F238E27FC236}">
                <a16:creationId xmlns:a16="http://schemas.microsoft.com/office/drawing/2014/main" id="{F8198BEA-2D8E-4A7D-BA14-3A290EBE518C}"/>
              </a:ext>
            </a:extLst>
          </p:cNvPr>
          <p:cNvSpPr>
            <a:spLocks noGrp="1"/>
          </p:cNvSpPr>
          <p:nvPr>
            <p:ph type="ftr" sz="quarter" idx="11"/>
          </p:nvPr>
        </p:nvSpPr>
        <p:spPr/>
        <p:txBody>
          <a:bodyPr/>
          <a:lstStyle/>
          <a:p>
            <a:r>
              <a:rPr lang="en-US"/>
              <a:t>Simple Regression</a:t>
            </a:r>
          </a:p>
        </p:txBody>
      </p:sp>
      <p:sp>
        <p:nvSpPr>
          <p:cNvPr id="16" name="Slide Number Placeholder 15">
            <a:extLst>
              <a:ext uri="{FF2B5EF4-FFF2-40B4-BE49-F238E27FC236}">
                <a16:creationId xmlns:a16="http://schemas.microsoft.com/office/drawing/2014/main" id="{50E9AD4A-DC3F-458E-8351-8D335AB83408}"/>
              </a:ext>
            </a:extLst>
          </p:cNvPr>
          <p:cNvSpPr>
            <a:spLocks noGrp="1"/>
          </p:cNvSpPr>
          <p:nvPr>
            <p:ph type="sldNum" sz="quarter" idx="12"/>
          </p:nvPr>
        </p:nvSpPr>
        <p:spPr/>
        <p:txBody>
          <a:bodyPr/>
          <a:lstStyle/>
          <a:p>
            <a:fld id="{C649628B-299D-451E-A378-9322A1DAED2C}" type="slidenum">
              <a:rPr lang="en-US" smtClean="0"/>
              <a:t>20</a:t>
            </a:fld>
            <a:endParaRPr lang="en-US"/>
          </a:p>
        </p:txBody>
      </p:sp>
      <p:graphicFrame>
        <p:nvGraphicFramePr>
          <p:cNvPr id="11" name="Object 10">
            <a:extLst>
              <a:ext uri="{FF2B5EF4-FFF2-40B4-BE49-F238E27FC236}">
                <a16:creationId xmlns:a16="http://schemas.microsoft.com/office/drawing/2014/main" id="{F2255B9B-9A06-485B-ADD8-4AEA035809F8}"/>
              </a:ext>
            </a:extLst>
          </p:cNvPr>
          <p:cNvGraphicFramePr>
            <a:graphicFrameLocks noChangeAspect="1"/>
          </p:cNvGraphicFramePr>
          <p:nvPr>
            <p:extLst>
              <p:ext uri="{D42A27DB-BD31-4B8C-83A1-F6EECF244321}">
                <p14:modId xmlns:p14="http://schemas.microsoft.com/office/powerpoint/2010/main" val="2416497343"/>
              </p:ext>
            </p:extLst>
          </p:nvPr>
        </p:nvGraphicFramePr>
        <p:xfrm>
          <a:off x="4572000" y="1828800"/>
          <a:ext cx="3897960" cy="1123721"/>
        </p:xfrm>
        <a:graphic>
          <a:graphicData uri="http://schemas.openxmlformats.org/presentationml/2006/ole">
            <mc:AlternateContent xmlns:mc="http://schemas.openxmlformats.org/markup-compatibility/2006">
              <mc:Choice xmlns:v="urn:schemas-microsoft-com:vml" Requires="v">
                <p:oleObj spid="_x0000_s2054" name="Equation" r:id="rId8" imgW="2108160" imgH="647640" progId="Equation.3">
                  <p:embed/>
                </p:oleObj>
              </mc:Choice>
              <mc:Fallback>
                <p:oleObj name="Equation" r:id="rId8" imgW="2108160" imgH="647640" progId="Equation.3">
                  <p:embed/>
                  <p:pic>
                    <p:nvPicPr>
                      <p:cNvPr id="13" name="Object 12">
                        <a:extLst>
                          <a:ext uri="{FF2B5EF4-FFF2-40B4-BE49-F238E27FC236}">
                            <a16:creationId xmlns:a16="http://schemas.microsoft.com/office/drawing/2014/main" id="{1F09BB8E-E575-4C69-A40F-0DC50D3CFDA7}"/>
                          </a:ext>
                        </a:extLst>
                      </p:cNvPr>
                      <p:cNvPicPr/>
                      <p:nvPr/>
                    </p:nvPicPr>
                    <p:blipFill>
                      <a:blip r:embed="rId9"/>
                      <a:stretch>
                        <a:fillRect/>
                      </a:stretch>
                    </p:blipFill>
                    <p:spPr>
                      <a:xfrm>
                        <a:off x="4572000" y="1828800"/>
                        <a:ext cx="3897960" cy="1123721"/>
                      </a:xfrm>
                      <a:prstGeom prst="rect">
                        <a:avLst/>
                      </a:prstGeom>
                      <a:ln>
                        <a:solidFill>
                          <a:schemeClr val="accent1"/>
                        </a:solidFill>
                        <a:prstDash val="sysDash"/>
                      </a:ln>
                    </p:spPr>
                  </p:pic>
                </p:oleObj>
              </mc:Fallback>
            </mc:AlternateContent>
          </a:graphicData>
        </a:graphic>
      </p:graphicFrame>
    </p:spTree>
    <p:extLst>
      <p:ext uri="{BB962C8B-B14F-4D97-AF65-F5344CB8AC3E}">
        <p14:creationId xmlns:p14="http://schemas.microsoft.com/office/powerpoint/2010/main" val="8446330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Sources of Variation in Regression</a:t>
            </a:r>
          </a:p>
        </p:txBody>
      </p:sp>
      <p:sp>
        <p:nvSpPr>
          <p:cNvPr id="2" name="Content Placeholder 1"/>
          <p:cNvSpPr>
            <a:spLocks noGrp="1"/>
          </p:cNvSpPr>
          <p:nvPr>
            <p:ph idx="1"/>
          </p:nvPr>
        </p:nvSpPr>
        <p:spPr/>
        <p:txBody>
          <a:bodyPr>
            <a:normAutofit/>
          </a:bodyPr>
          <a:lstStyle/>
          <a:p>
            <a:pPr marL="452628" indent="-342900" hangingPunct="0"/>
            <a:r>
              <a:rPr lang="en-US" dirty="0"/>
              <a:t>From our previous problem, </a:t>
            </a:r>
          </a:p>
          <a:p>
            <a:pPr marL="640080" lvl="1" indent="0" hangingPunct="0">
              <a:buNone/>
            </a:pPr>
            <a:r>
              <a:rPr lang="en-US" dirty="0"/>
              <a:t>Total variation in Y = 418 – (40)</a:t>
            </a:r>
            <a:r>
              <a:rPr lang="en-US" baseline="30000" dirty="0"/>
              <a:t>2</a:t>
            </a:r>
            <a:r>
              <a:rPr lang="en-US" dirty="0"/>
              <a:t>/5 = 98</a:t>
            </a:r>
          </a:p>
          <a:p>
            <a:pPr marL="640080" lvl="1" indent="0" hangingPunct="0">
              <a:buNone/>
            </a:pPr>
            <a:r>
              <a:rPr lang="en-US" dirty="0"/>
              <a:t>Explained variation (explained by X) = -1.3(40) + 3.1(151) – (40)</a:t>
            </a:r>
            <a:r>
              <a:rPr lang="en-US" baseline="30000" dirty="0"/>
              <a:t>2</a:t>
            </a:r>
            <a:r>
              <a:rPr lang="en-US" dirty="0"/>
              <a:t>/5 = 96.10</a:t>
            </a:r>
          </a:p>
          <a:p>
            <a:pPr marL="640080" lvl="1" indent="0" hangingPunct="0">
              <a:buNone/>
            </a:pPr>
            <a:r>
              <a:rPr lang="en-US" dirty="0"/>
              <a:t>Unexplained variation = 418 - -1.3(40) - 3.1(151) = 1.90</a:t>
            </a:r>
          </a:p>
          <a:p>
            <a:pPr marL="452628" indent="-342900" hangingPunct="0">
              <a:spcBef>
                <a:spcPts val="1200"/>
              </a:spcBef>
            </a:pPr>
            <a:r>
              <a:rPr lang="en-US" dirty="0"/>
              <a:t>Recall that the coefficient of determination, R</a:t>
            </a:r>
            <a:r>
              <a:rPr lang="en-US" baseline="30000" dirty="0"/>
              <a:t>2</a:t>
            </a:r>
            <a:r>
              <a:rPr lang="en-US" dirty="0"/>
              <a:t>, is the proportion of Y explained by X.</a:t>
            </a:r>
          </a:p>
          <a:p>
            <a:pPr marL="109728" indent="0" hangingPunct="0">
              <a:buNone/>
            </a:pPr>
            <a:r>
              <a:rPr lang="en-US" sz="2000" dirty="0"/>
              <a:t>     R</a:t>
            </a:r>
            <a:r>
              <a:rPr lang="en-US" sz="2000" baseline="30000" dirty="0"/>
              <a:t>2</a:t>
            </a:r>
            <a:r>
              <a:rPr lang="en-US" sz="2000" dirty="0"/>
              <a:t> =</a:t>
            </a:r>
            <a:r>
              <a:rPr lang="en-US" dirty="0"/>
              <a:t> </a:t>
            </a:r>
          </a:p>
          <a:p>
            <a:pPr marL="109728" indent="0" hangingPunct="0">
              <a:buNone/>
            </a:pPr>
            <a:endParaRPr lang="en-US" sz="2300" dirty="0"/>
          </a:p>
          <a:p>
            <a:pPr marL="365760" lvl="1" indent="0" hangingPunct="0">
              <a:buNone/>
            </a:pPr>
            <a:r>
              <a:rPr lang="en-US" dirty="0"/>
              <a:t>In other words, 98% of the total variation in crop yield is explained by the linear relationship of yield with amount of water used on the crop.</a:t>
            </a:r>
          </a:p>
        </p:txBody>
      </p:sp>
      <mc:AlternateContent xmlns:mc="http://schemas.openxmlformats.org/markup-compatibility/2006" xmlns:a14="http://schemas.microsoft.com/office/drawing/2010/main">
        <mc:Choice Requires="a14">
          <p:sp>
            <p:nvSpPr>
              <p:cNvPr id="9" name="Object 8"/>
              <p:cNvSpPr txBox="1"/>
              <p:nvPr/>
            </p:nvSpPr>
            <p:spPr>
              <a:xfrm>
                <a:off x="2514600" y="4267200"/>
                <a:ext cx="3657600" cy="609600"/>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𝐸𝑥𝑝𝑙𝑎𝑖𝑛𝑒𝑑𝑉𝑎𝑟𝑖𝑎𝑡𝑖𝑜𝑛</m:t>
                          </m:r>
                        </m:num>
                        <m:den>
                          <m:r>
                            <a:rPr lang="en-US" i="1">
                              <a:solidFill>
                                <a:srgbClr val="000000"/>
                              </a:solidFill>
                              <a:latin typeface="Cambria Math" panose="02040503050406030204" pitchFamily="18" charset="0"/>
                            </a:rPr>
                            <m:t>𝑇𝑜𝑡𝑎𝑙𝑉𝑎𝑟𝑖𝑎𝑡𝑖𝑜𝑛</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96.10</m:t>
                          </m:r>
                        </m:num>
                        <m:den>
                          <m:r>
                            <a:rPr lang="en-US" i="1">
                              <a:solidFill>
                                <a:srgbClr val="000000"/>
                              </a:solidFill>
                              <a:latin typeface="Cambria Math" panose="02040503050406030204" pitchFamily="18" charset="0"/>
                            </a:rPr>
                            <m:t>98</m:t>
                          </m:r>
                        </m:den>
                      </m:f>
                      <m:r>
                        <a:rPr lang="en-US" i="1">
                          <a:solidFill>
                            <a:srgbClr val="000000"/>
                          </a:solidFill>
                          <a:latin typeface="Cambria Math" panose="02040503050406030204" pitchFamily="18" charset="0"/>
                        </a:rPr>
                        <m:t>=.98</m:t>
                      </m:r>
                    </m:oMath>
                  </m:oMathPara>
                </a14:m>
                <a:endParaRPr lang="en-US" dirty="0"/>
              </a:p>
            </p:txBody>
          </p:sp>
        </mc:Choice>
        <mc:Fallback xmlns="">
          <p:sp>
            <p:nvSpPr>
              <p:cNvPr id="9" name="Object 8"/>
              <p:cNvSpPr txBox="1">
                <a:spLocks noRot="1" noChangeAspect="1" noMove="1" noResize="1" noEditPoints="1" noAdjustHandles="1" noChangeArrowheads="1" noChangeShapeType="1" noTextEdit="1"/>
              </p:cNvSpPr>
              <p:nvPr/>
            </p:nvSpPr>
            <p:spPr>
              <a:xfrm>
                <a:off x="2514600" y="4267200"/>
                <a:ext cx="3657600" cy="609600"/>
              </a:xfrm>
              <a:prstGeom prst="rect">
                <a:avLst/>
              </a:prstGeom>
              <a:blipFill>
                <a:blip r:embed="rId6"/>
                <a:stretch>
                  <a:fillRect/>
                </a:stretch>
              </a:blipFill>
            </p:spPr>
            <p:txBody>
              <a:bodyPr/>
              <a:lstStyle/>
              <a:p>
                <a:r>
                  <a:rPr lang="en-US">
                    <a:noFill/>
                  </a:rPr>
                  <a:t> </a:t>
                </a:r>
              </a:p>
            </p:txBody>
          </p:sp>
        </mc:Fallback>
      </mc:AlternateContent>
      <p:sp>
        <p:nvSpPr>
          <p:cNvPr id="15" name="Footer Placeholder 14">
            <a:extLst>
              <a:ext uri="{FF2B5EF4-FFF2-40B4-BE49-F238E27FC236}">
                <a16:creationId xmlns:a16="http://schemas.microsoft.com/office/drawing/2014/main" id="{F8198BEA-2D8E-4A7D-BA14-3A290EBE518C}"/>
              </a:ext>
            </a:extLst>
          </p:cNvPr>
          <p:cNvSpPr>
            <a:spLocks noGrp="1"/>
          </p:cNvSpPr>
          <p:nvPr>
            <p:ph type="ftr" sz="quarter" idx="11"/>
          </p:nvPr>
        </p:nvSpPr>
        <p:spPr/>
        <p:txBody>
          <a:bodyPr/>
          <a:lstStyle/>
          <a:p>
            <a:r>
              <a:rPr lang="en-US"/>
              <a:t>Simple Regression</a:t>
            </a:r>
          </a:p>
        </p:txBody>
      </p:sp>
      <p:sp>
        <p:nvSpPr>
          <p:cNvPr id="16" name="Slide Number Placeholder 15">
            <a:extLst>
              <a:ext uri="{FF2B5EF4-FFF2-40B4-BE49-F238E27FC236}">
                <a16:creationId xmlns:a16="http://schemas.microsoft.com/office/drawing/2014/main" id="{50E9AD4A-DC3F-458E-8351-8D335AB83408}"/>
              </a:ext>
            </a:extLst>
          </p:cNvPr>
          <p:cNvSpPr>
            <a:spLocks noGrp="1"/>
          </p:cNvSpPr>
          <p:nvPr>
            <p:ph type="sldNum" sz="quarter" idx="12"/>
          </p:nvPr>
        </p:nvSpPr>
        <p:spPr/>
        <p:txBody>
          <a:bodyPr/>
          <a:lstStyle/>
          <a:p>
            <a:fld id="{C649628B-299D-451E-A378-9322A1DAED2C}" type="slidenum">
              <a:rPr lang="en-US" smtClean="0"/>
              <a:t>21</a:t>
            </a:fld>
            <a:endParaRPr lang="en-US"/>
          </a:p>
        </p:txBody>
      </p:sp>
      <p:sp>
        <p:nvSpPr>
          <p:cNvPr id="3" name="Rectangle 2">
            <a:extLst>
              <a:ext uri="{FF2B5EF4-FFF2-40B4-BE49-F238E27FC236}">
                <a16:creationId xmlns:a16="http://schemas.microsoft.com/office/drawing/2014/main" id="{6D9C9E6B-48D0-4FC4-90C2-9BADB3A3A4B1}"/>
              </a:ext>
            </a:extLst>
          </p:cNvPr>
          <p:cNvSpPr/>
          <p:nvPr/>
        </p:nvSpPr>
        <p:spPr>
          <a:xfrm>
            <a:off x="5903405" y="3886193"/>
            <a:ext cx="3030718"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spcBef>
                <a:spcPts val="1200"/>
              </a:spcBef>
              <a:buNone/>
            </a:pPr>
            <a:r>
              <a:rPr lang="en-US" sz="2000" dirty="0"/>
              <a:t>Before, we got: </a:t>
            </a:r>
            <a:br>
              <a:rPr lang="en-US" sz="2000" dirty="0"/>
            </a:br>
            <a:r>
              <a:rPr lang="en-US" sz="2000" dirty="0"/>
              <a:t>R</a:t>
            </a:r>
            <a:r>
              <a:rPr lang="en-US" sz="2000" baseline="30000" dirty="0"/>
              <a:t>2</a:t>
            </a:r>
            <a:r>
              <a:rPr lang="en-US" sz="2000" dirty="0"/>
              <a:t> = r</a:t>
            </a:r>
            <a:r>
              <a:rPr lang="en-US" sz="2000" baseline="30000" dirty="0"/>
              <a:t>2</a:t>
            </a:r>
            <a:r>
              <a:rPr lang="en-US" sz="2000" dirty="0"/>
              <a:t> =  (.9903)</a:t>
            </a:r>
            <a:r>
              <a:rPr lang="en-US" sz="2000" baseline="30000" dirty="0"/>
              <a:t>2</a:t>
            </a:r>
            <a:r>
              <a:rPr lang="en-US" sz="2000" dirty="0"/>
              <a:t> = .9806</a:t>
            </a:r>
          </a:p>
        </p:txBody>
      </p:sp>
      <p:sp>
        <p:nvSpPr>
          <p:cNvPr id="4" name="Explosion: 8 Points 3">
            <a:extLst>
              <a:ext uri="{FF2B5EF4-FFF2-40B4-BE49-F238E27FC236}">
                <a16:creationId xmlns:a16="http://schemas.microsoft.com/office/drawing/2014/main" id="{306E1D74-A49F-4C79-A593-B4CE19C8F169}"/>
              </a:ext>
            </a:extLst>
          </p:cNvPr>
          <p:cNvSpPr/>
          <p:nvPr/>
        </p:nvSpPr>
        <p:spPr>
          <a:xfrm rot="20058278">
            <a:off x="8770471" y="3665933"/>
            <a:ext cx="2166774" cy="1367201"/>
          </a:xfrm>
          <a:prstGeom prst="irregularSeal1">
            <a:avLst/>
          </a:prstGeom>
          <a:solidFill>
            <a:srgbClr val="C0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solidFill>
                  <a:srgbClr val="FFFF00"/>
                </a:solidFill>
              </a:rPr>
              <a:t>IT’S THE SAME!!</a:t>
            </a:r>
          </a:p>
        </p:txBody>
      </p:sp>
    </p:spTree>
    <p:extLst>
      <p:ext uri="{BB962C8B-B14F-4D97-AF65-F5344CB8AC3E}">
        <p14:creationId xmlns:p14="http://schemas.microsoft.com/office/powerpoint/2010/main" val="31200258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Example 2:  Hours Studied &amp; Grades</a:t>
            </a:r>
          </a:p>
        </p:txBody>
      </p:sp>
      <p:sp>
        <p:nvSpPr>
          <p:cNvPr id="2" name="Content Placeholder 1"/>
          <p:cNvSpPr>
            <a:spLocks noGrp="1"/>
          </p:cNvSpPr>
          <p:nvPr>
            <p:ph idx="1"/>
          </p:nvPr>
        </p:nvSpPr>
        <p:spPr/>
        <p:txBody>
          <a:bodyPr/>
          <a:lstStyle/>
          <a:p>
            <a:pPr marL="109728" indent="0" hangingPunct="0">
              <a:buNone/>
            </a:pPr>
            <a:r>
              <a:rPr lang="en-US" dirty="0"/>
              <a:t>Let’s examine the relationship between hours studied and grade on a quiz. n=7 pairs of data.  Highest grade on quiz is a 15.  </a:t>
            </a:r>
          </a:p>
          <a:p>
            <a:pPr marL="109728" indent="0" hangingPunct="0">
              <a:buNone/>
            </a:pPr>
            <a:r>
              <a:rPr lang="en-US" dirty="0"/>
              <a:t>We’ll call </a:t>
            </a:r>
            <a:r>
              <a:rPr lang="en-US" i="1" dirty="0"/>
              <a:t>hours studied</a:t>
            </a:r>
            <a:r>
              <a:rPr lang="en-US" dirty="0"/>
              <a:t>, X, and </a:t>
            </a:r>
            <a:r>
              <a:rPr lang="en-US" i="1" dirty="0"/>
              <a:t>grade on quiz</a:t>
            </a:r>
            <a:r>
              <a:rPr lang="en-US" dirty="0"/>
              <a:t>, Y.</a:t>
            </a:r>
          </a:p>
        </p:txBody>
      </p:sp>
      <p:graphicFrame>
        <p:nvGraphicFramePr>
          <p:cNvPr id="6" name="Table 5"/>
          <p:cNvGraphicFramePr>
            <a:graphicFrameLocks noGrp="1"/>
          </p:cNvGraphicFramePr>
          <p:nvPr>
            <p:extLst>
              <p:ext uri="{D42A27DB-BD31-4B8C-83A1-F6EECF244321}">
                <p14:modId xmlns:p14="http://schemas.microsoft.com/office/powerpoint/2010/main" val="4183525974"/>
              </p:ext>
            </p:extLst>
          </p:nvPr>
        </p:nvGraphicFramePr>
        <p:xfrm>
          <a:off x="3429062" y="3343216"/>
          <a:ext cx="5791200" cy="2529840"/>
        </p:xfrm>
        <a:graphic>
          <a:graphicData uri="http://schemas.openxmlformats.org/drawingml/2006/table">
            <a:tbl>
              <a:tblPr firstRow="1" firstCol="1" lastRow="1" lastCol="1" bandRow="1" bandCol="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15824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28600">
                <a:tc>
                  <a:txBody>
                    <a:bodyPr/>
                    <a:lstStyle/>
                    <a:p>
                      <a:pPr marL="0" marR="0" algn="r" hangingPunct="0">
                        <a:spcBef>
                          <a:spcPts val="0"/>
                        </a:spcBef>
                        <a:spcAft>
                          <a:spcPts val="0"/>
                        </a:spcAft>
                      </a:pPr>
                      <a:r>
                        <a:rPr lang="en-US" sz="1800" dirty="0">
                          <a:effectLst/>
                        </a:rPr>
                        <a:t>X</a:t>
                      </a:r>
                      <a:r>
                        <a:rPr lang="en-US" sz="1800" baseline="-25000" dirty="0">
                          <a:effectLst/>
                        </a:rPr>
                        <a:t>i</a:t>
                      </a:r>
                      <a:endParaRPr lang="en-US" sz="1050" dirty="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a:effectLst/>
                        </a:rPr>
                        <a:t>Y</a:t>
                      </a:r>
                      <a:r>
                        <a:rPr lang="en-US" sz="1800" baseline="-25000">
                          <a:effectLst/>
                        </a:rPr>
                        <a:t>i</a:t>
                      </a:r>
                      <a:endParaRPr lang="en-US" sz="105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dirty="0" err="1">
                          <a:effectLst/>
                        </a:rPr>
                        <a:t>X</a:t>
                      </a:r>
                      <a:r>
                        <a:rPr lang="en-US" sz="1800" baseline="-25000" dirty="0" err="1">
                          <a:effectLst/>
                        </a:rPr>
                        <a:t>i</a:t>
                      </a:r>
                      <a:r>
                        <a:rPr lang="en-US" sz="1800" dirty="0" err="1">
                          <a:effectLst/>
                        </a:rPr>
                        <a:t>Y</a:t>
                      </a:r>
                      <a:r>
                        <a:rPr lang="en-US" sz="1800" baseline="-25000" dirty="0" err="1">
                          <a:effectLst/>
                        </a:rPr>
                        <a:t>i</a:t>
                      </a:r>
                      <a:endParaRPr lang="en-US" sz="1050" dirty="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dirty="0">
                          <a:effectLst/>
                        </a:rPr>
                        <a:t>X</a:t>
                      </a:r>
                      <a:r>
                        <a:rPr lang="en-US" sz="1800" baseline="-25000" dirty="0">
                          <a:effectLst/>
                        </a:rPr>
                        <a:t>i</a:t>
                      </a:r>
                      <a:r>
                        <a:rPr lang="en-US" sz="1800" baseline="30000" dirty="0">
                          <a:effectLst/>
                        </a:rPr>
                        <a:t>2</a:t>
                      </a:r>
                      <a:endParaRPr lang="en-US" sz="1050" dirty="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dirty="0">
                          <a:effectLst/>
                        </a:rPr>
                        <a:t>Y</a:t>
                      </a:r>
                      <a:r>
                        <a:rPr lang="en-US" sz="1800" baseline="-25000" dirty="0">
                          <a:effectLst/>
                        </a:rPr>
                        <a:t>i</a:t>
                      </a:r>
                      <a:r>
                        <a:rPr lang="en-US" sz="1800" baseline="30000" dirty="0">
                          <a:effectLst/>
                        </a:rPr>
                        <a:t>2</a:t>
                      </a:r>
                      <a:endParaRPr lang="en-US" sz="105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r" hangingPunct="0">
                        <a:spcBef>
                          <a:spcPts val="0"/>
                        </a:spcBef>
                        <a:spcAft>
                          <a:spcPts val="0"/>
                        </a:spcAft>
                      </a:pPr>
                      <a:r>
                        <a:rPr lang="en-US" sz="1800" b="0" dirty="0">
                          <a:solidFill>
                            <a:schemeClr val="tx1"/>
                          </a:solidFill>
                          <a:effectLst/>
                        </a:rPr>
                        <a:t>1</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rPr>
                        <a:t>5</a:t>
                      </a:r>
                      <a:endParaRPr lang="en-US" sz="1050" dirty="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rPr>
                        <a:t>5</a:t>
                      </a:r>
                      <a:endParaRPr lang="en-US" sz="1050" dirty="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1</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b="0" dirty="0">
                          <a:solidFill>
                            <a:schemeClr val="tx1"/>
                          </a:solidFill>
                          <a:effectLst/>
                        </a:rPr>
                        <a:t>25</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1"/>
                  </a:ext>
                </a:extLst>
              </a:tr>
              <a:tr h="0">
                <a:tc>
                  <a:txBody>
                    <a:bodyPr/>
                    <a:lstStyle/>
                    <a:p>
                      <a:pPr marL="0" marR="0" algn="r" hangingPunct="0">
                        <a:spcBef>
                          <a:spcPts val="0"/>
                        </a:spcBef>
                        <a:spcAft>
                          <a:spcPts val="0"/>
                        </a:spcAft>
                      </a:pPr>
                      <a:r>
                        <a:rPr lang="en-US" sz="1800" b="0">
                          <a:solidFill>
                            <a:schemeClr val="tx1"/>
                          </a:solidFill>
                          <a:effectLst/>
                        </a:rPr>
                        <a:t>2</a:t>
                      </a:r>
                      <a:endParaRPr lang="en-US" sz="105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8</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rPr>
                        <a:t>16</a:t>
                      </a:r>
                      <a:endParaRPr lang="en-US" sz="1050" dirty="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rPr>
                        <a:t>4</a:t>
                      </a:r>
                      <a:endParaRPr lang="en-US" sz="1050" dirty="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b="0" dirty="0">
                          <a:solidFill>
                            <a:schemeClr val="tx1"/>
                          </a:solidFill>
                          <a:effectLst/>
                        </a:rPr>
                        <a:t>64</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2"/>
                  </a:ext>
                </a:extLst>
              </a:tr>
              <a:tr h="0">
                <a:tc>
                  <a:txBody>
                    <a:bodyPr/>
                    <a:lstStyle/>
                    <a:p>
                      <a:pPr marL="0" marR="0" algn="r" hangingPunct="0">
                        <a:spcBef>
                          <a:spcPts val="0"/>
                        </a:spcBef>
                        <a:spcAft>
                          <a:spcPts val="0"/>
                        </a:spcAft>
                      </a:pPr>
                      <a:r>
                        <a:rPr lang="en-US" sz="1800" b="0">
                          <a:solidFill>
                            <a:schemeClr val="tx1"/>
                          </a:solidFill>
                          <a:effectLst/>
                        </a:rPr>
                        <a:t>3</a:t>
                      </a:r>
                      <a:endParaRPr lang="en-US" sz="105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9</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27</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9</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b="0" dirty="0">
                          <a:solidFill>
                            <a:schemeClr val="tx1"/>
                          </a:solidFill>
                          <a:effectLst/>
                        </a:rPr>
                        <a:t>81</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3"/>
                  </a:ext>
                </a:extLst>
              </a:tr>
              <a:tr h="0">
                <a:tc>
                  <a:txBody>
                    <a:bodyPr/>
                    <a:lstStyle/>
                    <a:p>
                      <a:pPr marL="0" marR="0" algn="r" hangingPunct="0">
                        <a:spcBef>
                          <a:spcPts val="0"/>
                        </a:spcBef>
                        <a:spcAft>
                          <a:spcPts val="0"/>
                        </a:spcAft>
                      </a:pPr>
                      <a:r>
                        <a:rPr lang="en-US" sz="1800" b="0">
                          <a:solidFill>
                            <a:schemeClr val="tx1"/>
                          </a:solidFill>
                          <a:effectLst/>
                        </a:rPr>
                        <a:t>4</a:t>
                      </a:r>
                      <a:endParaRPr lang="en-US" sz="105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10</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40</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16</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b="0" dirty="0">
                          <a:solidFill>
                            <a:schemeClr val="tx1"/>
                          </a:solidFill>
                          <a:effectLst/>
                        </a:rPr>
                        <a:t>100</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4"/>
                  </a:ext>
                </a:extLst>
              </a:tr>
              <a:tr h="0">
                <a:tc>
                  <a:txBody>
                    <a:bodyPr/>
                    <a:lstStyle/>
                    <a:p>
                      <a:pPr marL="0" marR="0" algn="r" hangingPunct="0">
                        <a:spcBef>
                          <a:spcPts val="0"/>
                        </a:spcBef>
                        <a:spcAft>
                          <a:spcPts val="0"/>
                        </a:spcAft>
                      </a:pPr>
                      <a:r>
                        <a:rPr lang="en-US" sz="1800" b="0">
                          <a:solidFill>
                            <a:schemeClr val="tx1"/>
                          </a:solidFill>
                          <a:effectLst/>
                        </a:rPr>
                        <a:t>5</a:t>
                      </a:r>
                      <a:endParaRPr lang="en-US" sz="105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11</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55</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25</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b="0" dirty="0">
                          <a:solidFill>
                            <a:schemeClr val="tx1"/>
                          </a:solidFill>
                          <a:effectLst/>
                        </a:rPr>
                        <a:t>121</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5"/>
                  </a:ext>
                </a:extLst>
              </a:tr>
              <a:tr h="0">
                <a:tc>
                  <a:txBody>
                    <a:bodyPr/>
                    <a:lstStyle/>
                    <a:p>
                      <a:pPr marL="0" marR="0" algn="r" hangingPunct="0">
                        <a:spcBef>
                          <a:spcPts val="0"/>
                        </a:spcBef>
                        <a:spcAft>
                          <a:spcPts val="0"/>
                        </a:spcAft>
                      </a:pPr>
                      <a:r>
                        <a:rPr lang="en-US" sz="1800" b="0">
                          <a:solidFill>
                            <a:schemeClr val="tx1"/>
                          </a:solidFill>
                          <a:effectLst/>
                        </a:rPr>
                        <a:t>6</a:t>
                      </a:r>
                      <a:endParaRPr lang="en-US" sz="1050" b="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12</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72</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36</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b="0" dirty="0">
                          <a:solidFill>
                            <a:schemeClr val="tx1"/>
                          </a:solidFill>
                          <a:effectLst/>
                        </a:rPr>
                        <a:t>144</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6"/>
                  </a:ext>
                </a:extLst>
              </a:tr>
              <a:tr h="274320">
                <a:tc>
                  <a:txBody>
                    <a:bodyPr/>
                    <a:lstStyle/>
                    <a:p>
                      <a:pPr marL="0" marR="0" algn="r" hangingPunct="0">
                        <a:spcBef>
                          <a:spcPts val="0"/>
                        </a:spcBef>
                        <a:spcAft>
                          <a:spcPts val="0"/>
                        </a:spcAft>
                      </a:pPr>
                      <a:r>
                        <a:rPr lang="en-US" sz="1800" b="0" dirty="0">
                          <a:solidFill>
                            <a:schemeClr val="tx1"/>
                          </a:solidFill>
                          <a:effectLst/>
                        </a:rPr>
                        <a:t>7</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rPr>
                        <a:t>14</a:t>
                      </a:r>
                      <a:endParaRPr lang="en-US" sz="1050" dirty="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98</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a:effectLst/>
                        </a:rPr>
                        <a:t>49</a:t>
                      </a:r>
                      <a:endParaRPr lang="en-US" sz="1050">
                        <a:effectLst/>
                        <a:latin typeface="Times New Roman"/>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b="0" dirty="0">
                          <a:solidFill>
                            <a:schemeClr val="tx1"/>
                          </a:solidFill>
                          <a:effectLst/>
                        </a:rPr>
                        <a:t>196</a:t>
                      </a:r>
                      <a:endParaRPr lang="en-US" sz="1050" b="0" dirty="0">
                        <a:solidFill>
                          <a:schemeClr val="tx1"/>
                        </a:solidFill>
                        <a:effectLst/>
                        <a:latin typeface="Times New Roman"/>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7"/>
                  </a:ext>
                </a:extLst>
              </a:tr>
              <a:tr h="335280">
                <a:tc>
                  <a:txBody>
                    <a:bodyPr/>
                    <a:lstStyle/>
                    <a:p>
                      <a:pPr marL="0" marR="0" algn="r" hangingPunct="0">
                        <a:spcBef>
                          <a:spcPts val="0"/>
                        </a:spcBef>
                        <a:spcAft>
                          <a:spcPts val="0"/>
                        </a:spcAft>
                      </a:pPr>
                      <a:r>
                        <a:rPr lang="en-US" sz="1800" dirty="0">
                          <a:effectLst/>
                        </a:rPr>
                        <a:t>ΣX= 28</a:t>
                      </a:r>
                      <a:endParaRPr lang="en-US" sz="1050" dirty="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a:effectLst/>
                        </a:rPr>
                        <a:t>ΣY= 69</a:t>
                      </a:r>
                      <a:endParaRPr lang="en-US" sz="105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dirty="0">
                          <a:effectLst/>
                        </a:rPr>
                        <a:t>ΣXY= 313</a:t>
                      </a:r>
                      <a:endParaRPr lang="en-US" sz="1050" dirty="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dirty="0">
                          <a:effectLst/>
                        </a:rPr>
                        <a:t>ΣX</a:t>
                      </a:r>
                      <a:r>
                        <a:rPr lang="en-US" sz="1800" baseline="30000" dirty="0">
                          <a:effectLst/>
                        </a:rPr>
                        <a:t>2</a:t>
                      </a:r>
                      <a:r>
                        <a:rPr lang="en-US" sz="1800" dirty="0">
                          <a:effectLst/>
                        </a:rPr>
                        <a:t>= 140</a:t>
                      </a:r>
                      <a:endParaRPr lang="en-US" sz="1050" dirty="0">
                        <a:effectLst/>
                        <a:latin typeface="Times New Roman"/>
                        <a:ea typeface="Times New Roman"/>
                      </a:endParaRPr>
                    </a:p>
                  </a:txBody>
                  <a:tcPr marL="68580" marR="68580" marT="0" marB="0"/>
                </a:tc>
                <a:tc>
                  <a:txBody>
                    <a:bodyPr/>
                    <a:lstStyle/>
                    <a:p>
                      <a:pPr marL="0" marR="0" algn="r" hangingPunct="0">
                        <a:spcBef>
                          <a:spcPts val="0"/>
                        </a:spcBef>
                        <a:spcAft>
                          <a:spcPts val="0"/>
                        </a:spcAft>
                      </a:pPr>
                      <a:r>
                        <a:rPr lang="en-US" sz="1800" dirty="0">
                          <a:effectLst/>
                        </a:rPr>
                        <a:t>ΣY</a:t>
                      </a:r>
                      <a:r>
                        <a:rPr lang="en-US" sz="1800" baseline="30000" dirty="0">
                          <a:effectLst/>
                        </a:rPr>
                        <a:t>2</a:t>
                      </a:r>
                      <a:r>
                        <a:rPr lang="en-US" sz="1800" dirty="0">
                          <a:effectLst/>
                        </a:rPr>
                        <a:t>= 731</a:t>
                      </a:r>
                      <a:endParaRPr lang="en-US" sz="1050" dirty="0">
                        <a:effectLst/>
                        <a:latin typeface="Times New Roman"/>
                        <a:ea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12" name="Footer Placeholder 11">
            <a:extLst>
              <a:ext uri="{FF2B5EF4-FFF2-40B4-BE49-F238E27FC236}">
                <a16:creationId xmlns:a16="http://schemas.microsoft.com/office/drawing/2014/main" id="{5E49FA9F-FD01-4240-BA95-C1CE3E27BC70}"/>
              </a:ext>
            </a:extLst>
          </p:cNvPr>
          <p:cNvSpPr>
            <a:spLocks noGrp="1"/>
          </p:cNvSpPr>
          <p:nvPr>
            <p:ph type="ftr" sz="quarter" idx="11"/>
          </p:nvPr>
        </p:nvSpPr>
        <p:spPr/>
        <p:txBody>
          <a:bodyPr/>
          <a:lstStyle/>
          <a:p>
            <a:r>
              <a:rPr lang="en-US" dirty="0"/>
              <a:t>Simple Regression</a:t>
            </a:r>
          </a:p>
        </p:txBody>
      </p:sp>
      <p:sp>
        <p:nvSpPr>
          <p:cNvPr id="13" name="Slide Number Placeholder 12">
            <a:extLst>
              <a:ext uri="{FF2B5EF4-FFF2-40B4-BE49-F238E27FC236}">
                <a16:creationId xmlns:a16="http://schemas.microsoft.com/office/drawing/2014/main" id="{525A928C-842A-45ED-B97D-E21A0ED4F0B6}"/>
              </a:ext>
            </a:extLst>
          </p:cNvPr>
          <p:cNvSpPr>
            <a:spLocks noGrp="1"/>
          </p:cNvSpPr>
          <p:nvPr>
            <p:ph type="sldNum" sz="quarter" idx="12"/>
          </p:nvPr>
        </p:nvSpPr>
        <p:spPr/>
        <p:txBody>
          <a:bodyPr/>
          <a:lstStyle/>
          <a:p>
            <a:fld id="{C649628B-299D-451E-A378-9322A1DAED2C}" type="slidenum">
              <a:rPr lang="en-US" smtClean="0"/>
              <a:t>22</a:t>
            </a:fld>
            <a:endParaRPr lang="en-US"/>
          </a:p>
        </p:txBody>
      </p:sp>
      <p:sp>
        <p:nvSpPr>
          <p:cNvPr id="3" name="Arrow: Left 2">
            <a:extLst>
              <a:ext uri="{FF2B5EF4-FFF2-40B4-BE49-F238E27FC236}">
                <a16:creationId xmlns:a16="http://schemas.microsoft.com/office/drawing/2014/main" id="{23807A6F-2EA7-49F6-AAA2-537B73181535}"/>
              </a:ext>
            </a:extLst>
          </p:cNvPr>
          <p:cNvSpPr/>
          <p:nvPr/>
        </p:nvSpPr>
        <p:spPr>
          <a:xfrm rot="20750652">
            <a:off x="7520300" y="2405620"/>
            <a:ext cx="1294797" cy="591746"/>
          </a:xfrm>
          <a:prstGeom prst="lef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WHY?</a:t>
            </a:r>
          </a:p>
        </p:txBody>
      </p:sp>
    </p:spTree>
    <p:extLst>
      <p:ext uri="{BB962C8B-B14F-4D97-AF65-F5344CB8AC3E}">
        <p14:creationId xmlns:p14="http://schemas.microsoft.com/office/powerpoint/2010/main" val="14326969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119C-BDFA-47FF-BE15-6EDC26C6156D}"/>
              </a:ext>
            </a:extLst>
          </p:cNvPr>
          <p:cNvSpPr>
            <a:spLocks noGrp="1"/>
          </p:cNvSpPr>
          <p:nvPr>
            <p:ph type="title"/>
          </p:nvPr>
        </p:nvSpPr>
        <p:spPr/>
        <p:txBody>
          <a:bodyPr/>
          <a:lstStyle/>
          <a:p>
            <a:r>
              <a:rPr lang="en-US" dirty="0"/>
              <a:t>Example 2:  Hours Studied &amp; Grades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19595D-9C0D-4070-9587-1D50F53DFECC}"/>
                  </a:ext>
                </a:extLst>
              </p:cNvPr>
              <p:cNvSpPr>
                <a:spLocks noGrp="1"/>
              </p:cNvSpPr>
              <p:nvPr>
                <p:ph idx="1"/>
              </p:nvPr>
            </p:nvSpPr>
            <p:spPr>
              <a:xfrm>
                <a:off x="2743200" y="1828800"/>
                <a:ext cx="8383313" cy="4191000"/>
              </a:xfrm>
            </p:spPr>
            <p:txBody>
              <a:bodyPr>
                <a:normAutofit fontScale="92500" lnSpcReduction="10000"/>
              </a:bodyPr>
              <a:lstStyle/>
              <a:p>
                <a:pPr marL="0" indent="0">
                  <a:buNone/>
                </a:pPr>
                <a:r>
                  <a:rPr lang="en-US" dirty="0">
                    <a:solidFill>
                      <a:schemeClr val="accent2"/>
                    </a:solidFill>
                  </a:rPr>
                  <a:t>Step 1.</a:t>
                </a:r>
              </a:p>
              <a:p>
                <a:pPr marL="0" indent="0">
                  <a:spcBef>
                    <a:spcPts val="1800"/>
                  </a:spcBef>
                  <a:buNone/>
                </a:pPr>
                <a:r>
                  <a:rPr lang="en-US" dirty="0">
                    <a:solidFill>
                      <a:schemeClr val="accent2"/>
                    </a:solidFill>
                  </a:rPr>
                  <a:t>Step 2.</a:t>
                </a:r>
                <a:r>
                  <a:rPr lang="en-US" dirty="0"/>
                  <a:t>    </a:t>
                </a:r>
                <a:r>
                  <a:rPr lang="en-US" sz="2400" i="1" dirty="0"/>
                  <a:t>r</a:t>
                </a:r>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313</m:t>
                            </m:r>
                          </m:e>
                        </m:d>
                        <m:r>
                          <a:rPr lang="en-US" sz="2400" b="0" i="1" smtClean="0">
                            <a:latin typeface="Cambria Math" panose="02040503050406030204" pitchFamily="18" charset="0"/>
                          </a:rPr>
                          <m:t>−28(69)</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140</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28</m:t>
                                </m:r>
                              </m:e>
                              <m:sup>
                                <m:r>
                                  <a:rPr lang="en-US" sz="2400" b="0" i="1" smtClean="0">
                                    <a:latin typeface="Cambria Math" panose="02040503050406030204" pitchFamily="18" charset="0"/>
                                  </a:rPr>
                                  <m:t>2</m:t>
                                </m:r>
                              </m:sup>
                            </m:sSup>
                          </m:e>
                        </m:rad>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731</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69</m:t>
                                </m:r>
                              </m:e>
                              <m:sup>
                                <m:r>
                                  <a:rPr lang="en-US" sz="2400" b="0" i="1" smtClean="0">
                                    <a:latin typeface="Cambria Math" panose="02040503050406030204" pitchFamily="18" charset="0"/>
                                  </a:rPr>
                                  <m:t>2</m:t>
                                </m:r>
                              </m:sup>
                            </m:sSup>
                          </m:e>
                        </m:rad>
                      </m:den>
                    </m:f>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259</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196</m:t>
                            </m:r>
                          </m:e>
                        </m:rad>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356</m:t>
                            </m:r>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259</m:t>
                        </m:r>
                      </m:num>
                      <m:den>
                        <m:r>
                          <a:rPr lang="en-US" sz="2400" b="0" i="1" smtClean="0">
                            <a:latin typeface="Cambria Math" panose="02040503050406030204" pitchFamily="18" charset="0"/>
                          </a:rPr>
                          <m:t>264.2</m:t>
                        </m:r>
                      </m:den>
                    </m:f>
                    <m:r>
                      <a:rPr lang="en-US" sz="2400" b="0" i="1" smtClean="0">
                        <a:latin typeface="Cambria Math" panose="02040503050406030204" pitchFamily="18" charset="0"/>
                      </a:rPr>
                      <m:t>=.98</m:t>
                    </m:r>
                  </m:oMath>
                </a14:m>
                <a:endParaRPr lang="en-US" dirty="0"/>
              </a:p>
              <a:p>
                <a:pPr marL="0" indent="0">
                  <a:spcBef>
                    <a:spcPts val="1800"/>
                  </a:spcBef>
                  <a:buNone/>
                </a:pPr>
                <a:r>
                  <a:rPr lang="en-US" dirty="0">
                    <a:solidFill>
                      <a:schemeClr val="accent2"/>
                    </a:solidFill>
                  </a:rPr>
                  <a:t>Step 3.</a:t>
                </a:r>
                <a:r>
                  <a:rPr lang="en-US" dirty="0"/>
                  <a:t>    R</a:t>
                </a:r>
                <a:r>
                  <a:rPr lang="en-US" baseline="30000" dirty="0"/>
                  <a:t>2</a:t>
                </a:r>
                <a:r>
                  <a:rPr lang="en-US" dirty="0"/>
                  <a:t> = </a:t>
                </a:r>
                <a:r>
                  <a:rPr lang="en-US" sz="2400" dirty="0"/>
                  <a:t>(0.98)</a:t>
                </a:r>
                <a:r>
                  <a:rPr lang="en-US" sz="2400" baseline="30000" dirty="0"/>
                  <a:t>2</a:t>
                </a:r>
                <a:r>
                  <a:rPr lang="en-US" sz="2400" dirty="0"/>
                  <a:t> = .9604</a:t>
                </a:r>
              </a:p>
              <a:p>
                <a:pPr marL="1005840" indent="-1005840">
                  <a:spcBef>
                    <a:spcPts val="1200"/>
                  </a:spcBef>
                  <a:buNone/>
                </a:pPr>
                <a:endParaRPr lang="en-US" dirty="0">
                  <a:solidFill>
                    <a:schemeClr val="accent2"/>
                  </a:solidFill>
                </a:endParaRPr>
              </a:p>
              <a:p>
                <a:pPr marL="1005840" indent="-1005840">
                  <a:spcBef>
                    <a:spcPts val="1200"/>
                  </a:spcBef>
                  <a:buNone/>
                </a:pPr>
                <a:r>
                  <a:rPr lang="en-US" dirty="0">
                    <a:solidFill>
                      <a:schemeClr val="accent2"/>
                    </a:solidFill>
                  </a:rPr>
                  <a:t>Step 4.</a:t>
                </a:r>
                <a:r>
                  <a:rPr lang="en-US" dirty="0"/>
                  <a:t>    </a:t>
                </a:r>
                <a:r>
                  <a:rPr lang="en-US" sz="2200" dirty="0"/>
                  <a:t>b</a:t>
                </a:r>
                <a:r>
                  <a:rPr lang="en-US" sz="2200" baseline="-25000" dirty="0"/>
                  <a:t>1</a:t>
                </a:r>
                <a:r>
                  <a:rPr lang="en-US" sz="2200" dirty="0"/>
                  <a:t> =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7</m:t>
                        </m:r>
                        <m:d>
                          <m:dPr>
                            <m:ctrlPr>
                              <a:rPr lang="en-US" sz="2200" i="1">
                                <a:latin typeface="Cambria Math" panose="02040503050406030204" pitchFamily="18" charset="0"/>
                              </a:rPr>
                            </m:ctrlPr>
                          </m:dPr>
                          <m:e>
                            <m:r>
                              <a:rPr lang="en-US" sz="2200" i="1">
                                <a:latin typeface="Cambria Math" panose="02040503050406030204" pitchFamily="18" charset="0"/>
                              </a:rPr>
                              <m:t>313</m:t>
                            </m:r>
                          </m:e>
                        </m:d>
                        <m:r>
                          <a:rPr lang="en-US" sz="2200" i="1">
                            <a:latin typeface="Cambria Math" panose="02040503050406030204" pitchFamily="18" charset="0"/>
                          </a:rPr>
                          <m:t>−28(69)</m:t>
                        </m:r>
                      </m:num>
                      <m:den>
                        <m:r>
                          <a:rPr lang="en-US" sz="2200" i="1">
                            <a:latin typeface="Cambria Math" panose="02040503050406030204" pitchFamily="18" charset="0"/>
                          </a:rPr>
                          <m:t>7</m:t>
                        </m:r>
                        <m:d>
                          <m:dPr>
                            <m:ctrlPr>
                              <a:rPr lang="en-US" sz="2200" i="1">
                                <a:latin typeface="Cambria Math" panose="02040503050406030204" pitchFamily="18" charset="0"/>
                              </a:rPr>
                            </m:ctrlPr>
                          </m:dPr>
                          <m:e>
                            <m:r>
                              <a:rPr lang="en-US" sz="2200" i="1">
                                <a:latin typeface="Cambria Math" panose="02040503050406030204" pitchFamily="18" charset="0"/>
                              </a:rPr>
                              <m:t>140</m:t>
                            </m:r>
                          </m:e>
                        </m:d>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28</m:t>
                            </m:r>
                          </m:e>
                          <m:sup>
                            <m:r>
                              <a:rPr lang="en-US" sz="2200" i="1">
                                <a:latin typeface="Cambria Math" panose="02040503050406030204" pitchFamily="18" charset="0"/>
                              </a:rPr>
                              <m:t>2</m:t>
                            </m:r>
                          </m:sup>
                        </m:sSup>
                      </m:den>
                    </m:f>
                    <m:r>
                      <a:rPr lang="en-US" sz="2200">
                        <a:latin typeface="Cambria Math" panose="02040503050406030204" pitchFamily="18" charset="0"/>
                      </a:rPr>
                      <m:t>=</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259</m:t>
                        </m:r>
                      </m:num>
                      <m:den>
                        <m:r>
                          <a:rPr lang="en-US" sz="2200" b="0" i="1" smtClean="0">
                            <a:latin typeface="Cambria Math" panose="02040503050406030204" pitchFamily="18" charset="0"/>
                          </a:rPr>
                          <m:t>196</m:t>
                        </m:r>
                      </m:den>
                    </m:f>
                    <m:r>
                      <a:rPr lang="en-US" sz="2200" b="0" i="0" smtClean="0">
                        <a:latin typeface="Cambria Math" panose="02040503050406030204" pitchFamily="18" charset="0"/>
                      </a:rPr>
                      <m:t>=</m:t>
                    </m:r>
                    <m:r>
                      <a:rPr lang="en-US" sz="2200" b="0" i="1" smtClean="0">
                        <a:latin typeface="Cambria Math" panose="02040503050406030204" pitchFamily="18" charset="0"/>
                      </a:rPr>
                      <m:t>1.3214</m:t>
                    </m:r>
                  </m:oMath>
                </a14:m>
                <a:r>
                  <a:rPr lang="en-US" sz="2200" dirty="0"/>
                  <a:t>  The slope is positive. There is a positive linear relationship between hours studied and grade.</a:t>
                </a:r>
              </a:p>
              <a:p>
                <a:pPr marL="0" indent="0">
                  <a:spcBef>
                    <a:spcPts val="1200"/>
                  </a:spcBef>
                  <a:buNone/>
                </a:pPr>
                <a:r>
                  <a:rPr lang="en-US" dirty="0">
                    <a:solidFill>
                      <a:schemeClr val="accent2"/>
                    </a:solidFill>
                  </a:rPr>
                  <a:t>Step 5.</a:t>
                </a:r>
                <a:r>
                  <a:rPr lang="en-US" dirty="0"/>
                  <a:t>    b</a:t>
                </a:r>
                <a:r>
                  <a:rPr lang="en-US" baseline="-25000" dirty="0"/>
                  <a:t>0</a:t>
                </a:r>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69</m:t>
                        </m:r>
                      </m:num>
                      <m:den>
                        <m:r>
                          <a:rPr lang="en-US" b="0" i="1" smtClean="0">
                            <a:latin typeface="Cambria Math" panose="02040503050406030204" pitchFamily="18" charset="0"/>
                          </a:rPr>
                          <m:t>7</m:t>
                        </m:r>
                      </m:den>
                    </m:f>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1.3214</m:t>
                        </m:r>
                      </m:e>
                    </m:d>
                    <m:f>
                      <m:fPr>
                        <m:ctrlPr>
                          <a:rPr lang="en-US" i="1">
                            <a:latin typeface="Cambria Math" panose="02040503050406030204" pitchFamily="18" charset="0"/>
                          </a:rPr>
                        </m:ctrlPr>
                      </m:fPr>
                      <m:num>
                        <m:r>
                          <a:rPr lang="en-US" b="0" i="1" smtClean="0">
                            <a:latin typeface="Cambria Math" panose="02040503050406030204" pitchFamily="18" charset="0"/>
                          </a:rPr>
                          <m:t>28</m:t>
                        </m:r>
                      </m:num>
                      <m:den>
                        <m:r>
                          <a:rPr lang="en-US" b="0" i="1" smtClean="0">
                            <a:latin typeface="Cambria Math" panose="02040503050406030204" pitchFamily="18" charset="0"/>
                          </a:rPr>
                          <m:t>7</m:t>
                        </m:r>
                      </m:den>
                    </m:f>
                    <m:r>
                      <a:rPr lang="en-US" i="1">
                        <a:latin typeface="Cambria Math" panose="02040503050406030204" pitchFamily="18" charset="0"/>
                      </a:rPr>
                      <m:t>=</m:t>
                    </m:r>
                    <m:r>
                      <a:rPr lang="en-US" b="0" i="1" smtClean="0">
                        <a:latin typeface="Cambria Math" panose="02040503050406030204" pitchFamily="18" charset="0"/>
                      </a:rPr>
                      <m:t>9.8571−5.2856=4.5715</m:t>
                    </m:r>
                  </m:oMath>
                </a14:m>
                <a:endParaRPr lang="en-US" dirty="0"/>
              </a:p>
              <a:p>
                <a:pPr marL="0" indent="0">
                  <a:spcBef>
                    <a:spcPts val="1200"/>
                  </a:spcBef>
                  <a:buNone/>
                </a:pPr>
                <a:r>
                  <a:rPr lang="en-US" dirty="0">
                    <a:solidFill>
                      <a:schemeClr val="accent2"/>
                    </a:solidFill>
                  </a:rPr>
                  <a:t>Step 6.</a:t>
                </a:r>
                <a:r>
                  <a:rPr lang="en-US"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r>
                      <a:rPr lang="en-US" b="0" i="1" smtClean="0">
                        <a:latin typeface="Cambria Math" panose="02040503050406030204" pitchFamily="18" charset="0"/>
                      </a:rPr>
                      <m:t>=4.57+1.32</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4919595D-9C0D-4070-9587-1D50F53DFECC}"/>
                  </a:ext>
                </a:extLst>
              </p:cNvPr>
              <p:cNvSpPr>
                <a:spLocks noGrp="1" noRot="1" noChangeAspect="1" noMove="1" noResize="1" noEditPoints="1" noAdjustHandles="1" noChangeArrowheads="1" noChangeShapeType="1" noTextEdit="1"/>
              </p:cNvSpPr>
              <p:nvPr>
                <p:ph idx="1"/>
              </p:nvPr>
            </p:nvSpPr>
            <p:spPr>
              <a:xfrm>
                <a:off x="2743200" y="1828800"/>
                <a:ext cx="8383313" cy="4191000"/>
              </a:xfrm>
              <a:blipFill>
                <a:blip r:embed="rId4"/>
                <a:stretch>
                  <a:fillRect l="-945" t="-189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4D3D350-8AF0-452C-B398-DA6AEB4F380D}"/>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6C4E2440-D276-4F3C-8F6E-C1B13028A693}"/>
              </a:ext>
            </a:extLst>
          </p:cNvPr>
          <p:cNvSpPr>
            <a:spLocks noGrp="1"/>
          </p:cNvSpPr>
          <p:nvPr>
            <p:ph type="sldNum" sz="quarter" idx="12"/>
          </p:nvPr>
        </p:nvSpPr>
        <p:spPr/>
        <p:txBody>
          <a:bodyPr/>
          <a:lstStyle/>
          <a:p>
            <a:fld id="{C649628B-299D-451E-A378-9322A1DAED2C}" type="slidenum">
              <a:rPr lang="en-US" smtClean="0"/>
              <a:pPr/>
              <a:t>23</a:t>
            </a:fld>
            <a:endParaRPr lang="en-US" dirty="0"/>
          </a:p>
        </p:txBody>
      </p:sp>
      <p:graphicFrame>
        <p:nvGraphicFramePr>
          <p:cNvPr id="7" name="Table 6">
            <a:extLst>
              <a:ext uri="{FF2B5EF4-FFF2-40B4-BE49-F238E27FC236}">
                <a16:creationId xmlns:a16="http://schemas.microsoft.com/office/drawing/2014/main" id="{C175DEC3-DDCF-48C6-BD22-A441971BD3E8}"/>
              </a:ext>
            </a:extLst>
          </p:cNvPr>
          <p:cNvGraphicFramePr>
            <a:graphicFrameLocks noGrp="1"/>
          </p:cNvGraphicFramePr>
          <p:nvPr>
            <p:extLst>
              <p:ext uri="{D42A27DB-BD31-4B8C-83A1-F6EECF244321}">
                <p14:modId xmlns:p14="http://schemas.microsoft.com/office/powerpoint/2010/main" val="1079850"/>
              </p:ext>
            </p:extLst>
          </p:nvPr>
        </p:nvGraphicFramePr>
        <p:xfrm>
          <a:off x="3599063" y="1798163"/>
          <a:ext cx="7022592" cy="457200"/>
        </p:xfrm>
        <a:graphic>
          <a:graphicData uri="http://schemas.openxmlformats.org/drawingml/2006/table">
            <a:tbl>
              <a:tblPr firstRow="1" bandRow="1">
                <a:tableStyleId>{2D5ABB26-0587-4C30-8999-92F81FD0307C}</a:tableStyleId>
              </a:tblPr>
              <a:tblGrid>
                <a:gridCol w="1316736">
                  <a:extLst>
                    <a:ext uri="{9D8B030D-6E8A-4147-A177-3AD203B41FA5}">
                      <a16:colId xmlns:a16="http://schemas.microsoft.com/office/drawing/2014/main" val="3956144114"/>
                    </a:ext>
                  </a:extLst>
                </a:gridCol>
                <a:gridCol w="1316736">
                  <a:extLst>
                    <a:ext uri="{9D8B030D-6E8A-4147-A177-3AD203B41FA5}">
                      <a16:colId xmlns:a16="http://schemas.microsoft.com/office/drawing/2014/main" val="85490225"/>
                    </a:ext>
                  </a:extLst>
                </a:gridCol>
                <a:gridCol w="1554480">
                  <a:extLst>
                    <a:ext uri="{9D8B030D-6E8A-4147-A177-3AD203B41FA5}">
                      <a16:colId xmlns:a16="http://schemas.microsoft.com/office/drawing/2014/main" val="3951172474"/>
                    </a:ext>
                  </a:extLst>
                </a:gridCol>
                <a:gridCol w="1371600">
                  <a:extLst>
                    <a:ext uri="{9D8B030D-6E8A-4147-A177-3AD203B41FA5}">
                      <a16:colId xmlns:a16="http://schemas.microsoft.com/office/drawing/2014/main" val="3705523484"/>
                    </a:ext>
                  </a:extLst>
                </a:gridCol>
                <a:gridCol w="1463040">
                  <a:extLst>
                    <a:ext uri="{9D8B030D-6E8A-4147-A177-3AD203B41FA5}">
                      <a16:colId xmlns:a16="http://schemas.microsoft.com/office/drawing/2014/main" val="2751411158"/>
                    </a:ext>
                  </a:extLst>
                </a:gridCol>
              </a:tblGrid>
              <a:tr h="370840">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∑X</a:t>
                      </a:r>
                      <a:r>
                        <a:rPr lang="en-US" sz="2400" baseline="-25000" dirty="0"/>
                        <a:t>i </a:t>
                      </a:r>
                      <a:r>
                        <a:rPr lang="en-US" sz="2400" baseline="0" dirty="0"/>
                        <a:t>= 28</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∑Y</a:t>
                      </a:r>
                      <a:r>
                        <a:rPr lang="en-US" sz="2400" baseline="-25000" dirty="0"/>
                        <a:t>i </a:t>
                      </a:r>
                      <a:r>
                        <a:rPr lang="en-US" sz="2400" baseline="0" dirty="0"/>
                        <a:t>= 69</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 </a:t>
                      </a:r>
                      <a:r>
                        <a:rPr lang="en-US" sz="2400" dirty="0" err="1"/>
                        <a:t>X</a:t>
                      </a:r>
                      <a:r>
                        <a:rPr lang="en-US" sz="2400" baseline="-25000" dirty="0" err="1"/>
                        <a:t>i</a:t>
                      </a:r>
                      <a:r>
                        <a:rPr lang="en-US" sz="2400" dirty="0" err="1"/>
                        <a:t>Y</a:t>
                      </a:r>
                      <a:r>
                        <a:rPr lang="en-US" sz="2400" baseline="-25000" dirty="0" err="1"/>
                        <a:t>i</a:t>
                      </a:r>
                      <a:r>
                        <a:rPr lang="en-US" sz="2400" baseline="0" dirty="0"/>
                        <a:t>= 313</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∑X</a:t>
                      </a:r>
                      <a:r>
                        <a:rPr lang="en-US" sz="2400" baseline="-25000" dirty="0"/>
                        <a:t>i</a:t>
                      </a:r>
                      <a:r>
                        <a:rPr lang="en-US" sz="2400" baseline="30000" dirty="0"/>
                        <a:t>2</a:t>
                      </a:r>
                      <a:r>
                        <a:rPr lang="en-US" sz="2400" baseline="0" dirty="0"/>
                        <a:t>= 140</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400" dirty="0"/>
                        <a:t>∑Y</a:t>
                      </a:r>
                      <a:r>
                        <a:rPr lang="en-US" sz="2400" baseline="-25000" dirty="0"/>
                        <a:t>i</a:t>
                      </a:r>
                      <a:r>
                        <a:rPr lang="en-US" sz="2400" baseline="30000" dirty="0"/>
                        <a:t>2</a:t>
                      </a:r>
                      <a:r>
                        <a:rPr lang="en-US" sz="2400" baseline="0" dirty="0"/>
                        <a:t>= 731</a:t>
                      </a:r>
                      <a:r>
                        <a:rPr lang="en-US" sz="240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8996167"/>
                  </a:ext>
                </a:extLst>
              </a:tr>
            </a:tbl>
          </a:graphicData>
        </a:graphic>
      </p:graphicFrame>
      <p:sp>
        <p:nvSpPr>
          <p:cNvPr id="6" name="Rectangle 5">
            <a:extLst>
              <a:ext uri="{FF2B5EF4-FFF2-40B4-BE49-F238E27FC236}">
                <a16:creationId xmlns:a16="http://schemas.microsoft.com/office/drawing/2014/main" id="{29EE79C8-2CAA-4105-861F-D2FACF29B145}"/>
              </a:ext>
            </a:extLst>
          </p:cNvPr>
          <p:cNvSpPr/>
          <p:nvPr/>
        </p:nvSpPr>
        <p:spPr>
          <a:xfrm>
            <a:off x="9906000" y="2418760"/>
            <a:ext cx="1905000" cy="5106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The slope will also be positive.</a:t>
            </a:r>
          </a:p>
        </p:txBody>
      </p:sp>
      <p:sp>
        <p:nvSpPr>
          <p:cNvPr id="8" name="Rectangle 7">
            <a:extLst>
              <a:ext uri="{FF2B5EF4-FFF2-40B4-BE49-F238E27FC236}">
                <a16:creationId xmlns:a16="http://schemas.microsoft.com/office/drawing/2014/main" id="{DE14E1C7-9D0A-4EB3-B8FA-BD5587B669BF}"/>
              </a:ext>
            </a:extLst>
          </p:cNvPr>
          <p:cNvSpPr/>
          <p:nvPr/>
        </p:nvSpPr>
        <p:spPr>
          <a:xfrm>
            <a:off x="838200" y="1828800"/>
            <a:ext cx="1828799"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b="1" i="1" dirty="0"/>
              <a:t>Get the needed sums</a:t>
            </a:r>
          </a:p>
        </p:txBody>
      </p:sp>
      <p:sp>
        <p:nvSpPr>
          <p:cNvPr id="9" name="Rectangle 8">
            <a:extLst>
              <a:ext uri="{FF2B5EF4-FFF2-40B4-BE49-F238E27FC236}">
                <a16:creationId xmlns:a16="http://schemas.microsoft.com/office/drawing/2014/main" id="{F89A4F65-A479-4882-8E4B-EE546F7C44B5}"/>
              </a:ext>
            </a:extLst>
          </p:cNvPr>
          <p:cNvSpPr/>
          <p:nvPr/>
        </p:nvSpPr>
        <p:spPr>
          <a:xfrm>
            <a:off x="876300" y="2438400"/>
            <a:ext cx="1866900" cy="5334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i="1" dirty="0"/>
              <a:t>Compute the correlation coefficient</a:t>
            </a:r>
          </a:p>
        </p:txBody>
      </p:sp>
      <p:sp>
        <p:nvSpPr>
          <p:cNvPr id="10" name="Rectangle 9">
            <a:extLst>
              <a:ext uri="{FF2B5EF4-FFF2-40B4-BE49-F238E27FC236}">
                <a16:creationId xmlns:a16="http://schemas.microsoft.com/office/drawing/2014/main" id="{65DA26E0-7D9D-4430-AFD0-B8D2736DB432}"/>
              </a:ext>
            </a:extLst>
          </p:cNvPr>
          <p:cNvSpPr/>
          <p:nvPr/>
        </p:nvSpPr>
        <p:spPr>
          <a:xfrm>
            <a:off x="857053" y="3077377"/>
            <a:ext cx="1905000" cy="53339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i="1" dirty="0"/>
              <a:t>Compute the coefficient of determination</a:t>
            </a:r>
          </a:p>
        </p:txBody>
      </p:sp>
      <p:sp>
        <p:nvSpPr>
          <p:cNvPr id="11" name="Rectangle 10">
            <a:extLst>
              <a:ext uri="{FF2B5EF4-FFF2-40B4-BE49-F238E27FC236}">
                <a16:creationId xmlns:a16="http://schemas.microsoft.com/office/drawing/2014/main" id="{2DFDD481-4F70-4395-9FD2-41A7236EE114}"/>
              </a:ext>
            </a:extLst>
          </p:cNvPr>
          <p:cNvSpPr/>
          <p:nvPr/>
        </p:nvSpPr>
        <p:spPr>
          <a:xfrm>
            <a:off x="876300" y="4181480"/>
            <a:ext cx="1828799" cy="27304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dirty="0"/>
              <a:t>Compute the slope, b</a:t>
            </a:r>
            <a:r>
              <a:rPr lang="en-US" sz="1400" baseline="-25000" dirty="0"/>
              <a:t>1</a:t>
            </a:r>
          </a:p>
        </p:txBody>
      </p:sp>
      <p:sp>
        <p:nvSpPr>
          <p:cNvPr id="12" name="Rectangle 11">
            <a:extLst>
              <a:ext uri="{FF2B5EF4-FFF2-40B4-BE49-F238E27FC236}">
                <a16:creationId xmlns:a16="http://schemas.microsoft.com/office/drawing/2014/main" id="{65D32FFE-97A0-4BC6-8285-6C6A48F61D52}"/>
              </a:ext>
            </a:extLst>
          </p:cNvPr>
          <p:cNvSpPr/>
          <p:nvPr/>
        </p:nvSpPr>
        <p:spPr>
          <a:xfrm>
            <a:off x="868050" y="4961399"/>
            <a:ext cx="2027550"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dirty="0"/>
              <a:t>Compute Y-intercept, b</a:t>
            </a:r>
            <a:r>
              <a:rPr lang="en-US" sz="1400" baseline="-25000" dirty="0"/>
              <a:t>0</a:t>
            </a:r>
          </a:p>
        </p:txBody>
      </p:sp>
      <p:sp>
        <p:nvSpPr>
          <p:cNvPr id="13" name="Rectangle 12">
            <a:extLst>
              <a:ext uri="{FF2B5EF4-FFF2-40B4-BE49-F238E27FC236}">
                <a16:creationId xmlns:a16="http://schemas.microsoft.com/office/drawing/2014/main" id="{6C2B709D-89C0-4543-B168-4494C42DF3C2}"/>
              </a:ext>
            </a:extLst>
          </p:cNvPr>
          <p:cNvSpPr/>
          <p:nvPr/>
        </p:nvSpPr>
        <p:spPr>
          <a:xfrm>
            <a:off x="868050" y="5502283"/>
            <a:ext cx="1828799"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b="1" i="1" dirty="0"/>
              <a:t>Write out the regression equation</a:t>
            </a:r>
          </a:p>
        </p:txBody>
      </p:sp>
      <p:sp>
        <p:nvSpPr>
          <p:cNvPr id="14" name="Rectangle 13">
            <a:extLst>
              <a:ext uri="{FF2B5EF4-FFF2-40B4-BE49-F238E27FC236}">
                <a16:creationId xmlns:a16="http://schemas.microsoft.com/office/drawing/2014/main" id="{3553AC60-FD7D-46C5-BF54-FAF55826BB75}"/>
              </a:ext>
            </a:extLst>
          </p:cNvPr>
          <p:cNvSpPr/>
          <p:nvPr/>
        </p:nvSpPr>
        <p:spPr>
          <a:xfrm>
            <a:off x="857053" y="3651380"/>
            <a:ext cx="3791147"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b="1" i="1" dirty="0"/>
              <a:t>Compute the regression coefficients, b</a:t>
            </a:r>
            <a:r>
              <a:rPr lang="en-US" sz="1400" b="1" i="1" baseline="-25000" dirty="0"/>
              <a:t>1</a:t>
            </a:r>
            <a:r>
              <a:rPr lang="en-US" sz="1400" b="1" i="1" dirty="0"/>
              <a:t> and b</a:t>
            </a:r>
            <a:r>
              <a:rPr lang="en-US" sz="1400" b="1" i="1" baseline="-25000" dirty="0"/>
              <a:t>0</a:t>
            </a:r>
            <a:r>
              <a:rPr lang="en-US" sz="1400" b="1" i="1" dirty="0"/>
              <a:t>:</a:t>
            </a:r>
            <a:endParaRPr lang="en-US" sz="1400" b="1" i="1" baseline="-25000" dirty="0"/>
          </a:p>
        </p:txBody>
      </p:sp>
    </p:spTree>
    <p:extLst>
      <p:ext uri="{BB962C8B-B14F-4D97-AF65-F5344CB8AC3E}">
        <p14:creationId xmlns:p14="http://schemas.microsoft.com/office/powerpoint/2010/main" val="267971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Example 2:  Hours Studied &amp; Grades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lstStyle/>
              <a:p>
                <a:r>
                  <a:rPr lang="en-US" dirty="0"/>
                  <a:t>For this regression equation: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r>
                      <a:rPr lang="en-US" b="0" i="1" smtClean="0">
                        <a:latin typeface="Cambria Math" panose="02040503050406030204" pitchFamily="18" charset="0"/>
                      </a:rPr>
                      <m:t>=4.57+1.3</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2</m:t>
                        </m:r>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oMath>
                </a14:m>
                <a:endParaRPr lang="en-US" dirty="0"/>
              </a:p>
              <a:p>
                <a:pPr hangingPunct="0"/>
                <a:r>
                  <a:rPr lang="en-US" dirty="0"/>
                  <a:t>Q: Explain the meaning of the regression coefficients. </a:t>
                </a:r>
              </a:p>
              <a:p>
                <a:pPr hangingPunct="0"/>
                <a:endParaRPr lang="en-US" dirty="0"/>
              </a:p>
              <a:p>
                <a:pPr hangingPunct="0"/>
                <a:endParaRPr lang="en-US" dirty="0"/>
              </a:p>
              <a:p>
                <a:pPr hangingPunct="0"/>
                <a:endParaRPr lang="en-US" dirty="0"/>
              </a:p>
              <a:p>
                <a:pPr hangingPunct="0"/>
                <a:r>
                  <a:rPr lang="en-US" dirty="0"/>
                  <a:t>Q:  If someone studies 3.5 hours, what would we predict his/her quiz score to be?</a:t>
                </a:r>
              </a:p>
              <a:p>
                <a:pPr hangingPunct="0"/>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a:blip r:embed="rId6"/>
                <a:stretch>
                  <a:fillRect l="-889" t="-872" r="-1206"/>
                </a:stretch>
              </a:blipFill>
            </p:spPr>
            <p:txBody>
              <a:bodyPr/>
              <a:lstStyle/>
              <a:p>
                <a:r>
                  <a:rPr lang="en-US">
                    <a:noFill/>
                  </a:rPr>
                  <a:t> </a:t>
                </a:r>
              </a:p>
            </p:txBody>
          </p:sp>
        </mc:Fallback>
      </mc:AlternateContent>
      <p:sp>
        <p:nvSpPr>
          <p:cNvPr id="6" name="TextBox 5"/>
          <p:cNvSpPr txBox="1"/>
          <p:nvPr/>
        </p:nvSpPr>
        <p:spPr>
          <a:xfrm>
            <a:off x="2590800" y="1600200"/>
            <a:ext cx="6705600" cy="369332"/>
          </a:xfrm>
          <a:prstGeom prst="rect">
            <a:avLst/>
          </a:prstGeom>
          <a:noFill/>
        </p:spPr>
        <p:txBody>
          <a:bodyPr wrap="square" rtlCol="0">
            <a:spAutoFit/>
          </a:bodyPr>
          <a:lstStyle/>
          <a:p>
            <a:endParaRPr lang="en-US" dirty="0"/>
          </a:p>
        </p:txBody>
      </p:sp>
      <p:sp>
        <p:nvSpPr>
          <p:cNvPr id="13" name="Footer Placeholder 12">
            <a:extLst>
              <a:ext uri="{FF2B5EF4-FFF2-40B4-BE49-F238E27FC236}">
                <a16:creationId xmlns:a16="http://schemas.microsoft.com/office/drawing/2014/main" id="{EDE65F43-0D44-4C2A-9BB5-FEFD3AD59211}"/>
              </a:ext>
            </a:extLst>
          </p:cNvPr>
          <p:cNvSpPr>
            <a:spLocks noGrp="1"/>
          </p:cNvSpPr>
          <p:nvPr>
            <p:ph type="ftr" sz="quarter" idx="11"/>
          </p:nvPr>
        </p:nvSpPr>
        <p:spPr/>
        <p:txBody>
          <a:bodyPr/>
          <a:lstStyle/>
          <a:p>
            <a:r>
              <a:rPr lang="en-US"/>
              <a:t>Simple Regression</a:t>
            </a:r>
          </a:p>
        </p:txBody>
      </p:sp>
      <p:sp>
        <p:nvSpPr>
          <p:cNvPr id="14" name="Slide Number Placeholder 13">
            <a:extLst>
              <a:ext uri="{FF2B5EF4-FFF2-40B4-BE49-F238E27FC236}">
                <a16:creationId xmlns:a16="http://schemas.microsoft.com/office/drawing/2014/main" id="{60F17082-7815-4B26-A9F9-DBFC49FD3959}"/>
              </a:ext>
            </a:extLst>
          </p:cNvPr>
          <p:cNvSpPr>
            <a:spLocks noGrp="1"/>
          </p:cNvSpPr>
          <p:nvPr>
            <p:ph type="sldNum" sz="quarter" idx="12"/>
          </p:nvPr>
        </p:nvSpPr>
        <p:spPr/>
        <p:txBody>
          <a:bodyPr/>
          <a:lstStyle/>
          <a:p>
            <a:fld id="{C649628B-299D-451E-A378-9322A1DAED2C}" type="slidenum">
              <a:rPr lang="en-US" smtClean="0"/>
              <a:t>24</a:t>
            </a:fld>
            <a:endParaRPr lang="en-US"/>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0A15EFC-03CF-499E-AAEE-FB70984FC07C}"/>
                  </a:ext>
                </a:extLst>
              </p:cNvPr>
              <p:cNvSpPr/>
              <p:nvPr/>
            </p:nvSpPr>
            <p:spPr>
              <a:xfrm>
                <a:off x="1559733" y="2743200"/>
                <a:ext cx="9603701" cy="12751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ü"/>
                </a:pPr>
                <a:r>
                  <a:rPr lang="en-US" sz="2000" dirty="0"/>
                  <a:t>Answer: b</a:t>
                </a:r>
                <a:r>
                  <a:rPr lang="en-US" sz="2000" baseline="-25000" dirty="0"/>
                  <a:t>0</a:t>
                </a:r>
                <a:r>
                  <a:rPr lang="en-US" sz="2000" dirty="0"/>
                  <a:t> (4.57) is the Y-intercept, the grade when a student studies 0 hours; </a:t>
                </a:r>
                <a:br>
                  <a:rPr lang="en-US" sz="2000" dirty="0"/>
                </a:br>
                <a:r>
                  <a:rPr lang="en-US" sz="2000" dirty="0"/>
                  <a:t>b</a:t>
                </a:r>
                <a:r>
                  <a:rPr lang="en-US" sz="2000" baseline="-25000" dirty="0"/>
                  <a:t>1</a:t>
                </a:r>
                <a:r>
                  <a:rPr lang="en-US" sz="2000" dirty="0"/>
                  <a:t> is the slope of the regression line and tells us many things including whether the relationship is positive or negative (inverse) and  </a:t>
                </a:r>
                <a14:m>
                  <m:oMath xmlns:m="http://schemas.openxmlformats.org/officeDocument/2006/math">
                    <m:f>
                      <m:fPr>
                        <m:ctrlPr>
                          <a:rPr lang="en-US" sz="2000" i="1" smtClean="0">
                            <a:latin typeface="Cambria Math" panose="02040503050406030204" pitchFamily="18" charset="0"/>
                          </a:rPr>
                        </m:ctrlPr>
                      </m:fPr>
                      <m:num>
                        <m:r>
                          <m:rPr>
                            <m:nor/>
                          </m:rPr>
                          <a:rPr lang="en-US" sz="2000" dirty="0"/>
                          <m:t>∆</m:t>
                        </m:r>
                        <m:r>
                          <m:rPr>
                            <m:nor/>
                          </m:rPr>
                          <a:rPr lang="en-US" sz="2000" i="1" dirty="0"/>
                          <m:t>Y</m:t>
                        </m:r>
                      </m:num>
                      <m:den>
                        <m:r>
                          <m:rPr>
                            <m:nor/>
                          </m:rPr>
                          <a:rPr lang="en-US" sz="2000" dirty="0"/>
                          <m:t>∆</m:t>
                        </m:r>
                        <m:r>
                          <m:rPr>
                            <m:nor/>
                          </m:rPr>
                          <a:rPr lang="en-US" sz="2000" i="1" dirty="0"/>
                          <m:t>X</m:t>
                        </m:r>
                      </m:den>
                    </m:f>
                    <m:r>
                      <a:rPr lang="en-US" sz="2000" b="0" i="0" smtClean="0">
                        <a:latin typeface="Cambria Math" panose="02040503050406030204" pitchFamily="18" charset="0"/>
                      </a:rPr>
                      <m:t> </m:t>
                    </m:r>
                  </m:oMath>
                </a14:m>
                <a:endParaRPr lang="en-US" sz="2000" dirty="0"/>
              </a:p>
            </p:txBody>
          </p:sp>
        </mc:Choice>
        <mc:Fallback xmlns="">
          <p:sp>
            <p:nvSpPr>
              <p:cNvPr id="2" name="Rectangle 1">
                <a:extLst>
                  <a:ext uri="{FF2B5EF4-FFF2-40B4-BE49-F238E27FC236}">
                    <a16:creationId xmlns:a16="http://schemas.microsoft.com/office/drawing/2014/main" id="{10A15EFC-03CF-499E-AAEE-FB70984FC07C}"/>
                  </a:ext>
                </a:extLst>
              </p:cNvPr>
              <p:cNvSpPr>
                <a:spLocks noRot="1" noChangeAspect="1" noMove="1" noResize="1" noEditPoints="1" noAdjustHandles="1" noChangeArrowheads="1" noChangeShapeType="1" noTextEdit="1"/>
              </p:cNvSpPr>
              <p:nvPr/>
            </p:nvSpPr>
            <p:spPr>
              <a:xfrm>
                <a:off x="1559733" y="2743200"/>
                <a:ext cx="9603701" cy="1275138"/>
              </a:xfrm>
              <a:prstGeom prst="rect">
                <a:avLst/>
              </a:prstGeom>
              <a:blipFill>
                <a:blip r:embed="rId7"/>
                <a:stretch>
                  <a:fillRect l="-507"/>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A86DBFC6-D622-48D2-A8EB-52F363CDD9C2}"/>
              </a:ext>
            </a:extLst>
          </p:cNvPr>
          <p:cNvSpPr/>
          <p:nvPr/>
        </p:nvSpPr>
        <p:spPr>
          <a:xfrm>
            <a:off x="1559733" y="4891067"/>
            <a:ext cx="9558467" cy="5419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ü"/>
            </a:pPr>
            <a:r>
              <a:rPr lang="en-US" sz="2000" dirty="0"/>
              <a:t>Answer: 4.57 + 1.32 (3.5) = 9.2</a:t>
            </a:r>
          </a:p>
        </p:txBody>
      </p:sp>
      <p:sp>
        <p:nvSpPr>
          <p:cNvPr id="4" name="Rectangle 3">
            <a:extLst>
              <a:ext uri="{FF2B5EF4-FFF2-40B4-BE49-F238E27FC236}">
                <a16:creationId xmlns:a16="http://schemas.microsoft.com/office/drawing/2014/main" id="{A3FD8198-100F-41C5-93BE-D273B86B4185}"/>
              </a:ext>
            </a:extLst>
          </p:cNvPr>
          <p:cNvSpPr/>
          <p:nvPr/>
        </p:nvSpPr>
        <p:spPr>
          <a:xfrm rot="576200">
            <a:off x="8520781" y="1129334"/>
            <a:ext cx="2743200" cy="5419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2"/>
            <a:r>
              <a:rPr lang="en-US" dirty="0"/>
              <a:t>Try these yourself before advancing the slide.</a:t>
            </a:r>
          </a:p>
        </p:txBody>
      </p:sp>
    </p:spTree>
    <p:extLst>
      <p:ext uri="{BB962C8B-B14F-4D97-AF65-F5344CB8AC3E}">
        <p14:creationId xmlns:p14="http://schemas.microsoft.com/office/powerpoint/2010/main" val="18273931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 Excel:  Hours Studied &amp; Grades</a:t>
            </a:r>
          </a:p>
        </p:txBody>
      </p:sp>
      <p:pic>
        <p:nvPicPr>
          <p:cNvPr id="19458" name="Picture 2"/>
          <p:cNvPicPr>
            <a:picLocks noGrp="1" noChangeAspect="1" noChangeArrowheads="1"/>
          </p:cNvPicPr>
          <p:nvPr>
            <p:ph idx="1"/>
          </p:nvPr>
        </p:nvPicPr>
        <p:blipFill rotWithShape="1">
          <a:blip r:embed="rId4" cstate="print">
            <a:extLst>
              <a:ext uri="{28A0092B-C50C-407E-A947-70E740481C1C}">
                <a14:useLocalDpi xmlns:a14="http://schemas.microsoft.com/office/drawing/2010/main" val="0"/>
              </a:ext>
            </a:extLst>
          </a:blip>
          <a:stretch/>
        </p:blipFill>
        <p:spPr bwMode="auto">
          <a:xfrm>
            <a:off x="3275900" y="1828800"/>
            <a:ext cx="7117732" cy="4114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10" name="Footer Placeholder 9">
            <a:extLst>
              <a:ext uri="{FF2B5EF4-FFF2-40B4-BE49-F238E27FC236}">
                <a16:creationId xmlns:a16="http://schemas.microsoft.com/office/drawing/2014/main" id="{70F937AF-89E8-4146-942A-5CF78E47EA22}"/>
              </a:ext>
            </a:extLst>
          </p:cNvPr>
          <p:cNvSpPr>
            <a:spLocks noGrp="1"/>
          </p:cNvSpPr>
          <p:nvPr>
            <p:ph type="ftr" sz="quarter" idx="11"/>
          </p:nvPr>
        </p:nvSpPr>
        <p:spPr/>
        <p:txBody>
          <a:bodyPr/>
          <a:lstStyle/>
          <a:p>
            <a:r>
              <a:rPr lang="en-US"/>
              <a:t>Simple Regression</a:t>
            </a:r>
          </a:p>
        </p:txBody>
      </p:sp>
      <p:sp>
        <p:nvSpPr>
          <p:cNvPr id="11" name="Slide Number Placeholder 10">
            <a:extLst>
              <a:ext uri="{FF2B5EF4-FFF2-40B4-BE49-F238E27FC236}">
                <a16:creationId xmlns:a16="http://schemas.microsoft.com/office/drawing/2014/main" id="{42DD814F-E2DB-4182-8739-5E707EE7B403}"/>
              </a:ext>
            </a:extLst>
          </p:cNvPr>
          <p:cNvSpPr>
            <a:spLocks noGrp="1"/>
          </p:cNvSpPr>
          <p:nvPr>
            <p:ph type="sldNum" sz="quarter" idx="12"/>
          </p:nvPr>
        </p:nvSpPr>
        <p:spPr/>
        <p:txBody>
          <a:bodyPr/>
          <a:lstStyle/>
          <a:p>
            <a:fld id="{C649628B-299D-451E-A378-9322A1DAED2C}" type="slidenum">
              <a:rPr lang="en-US" smtClean="0"/>
              <a:t>25</a:t>
            </a:fld>
            <a:endParaRPr lang="en-US"/>
          </a:p>
        </p:txBody>
      </p:sp>
      <p:sp>
        <p:nvSpPr>
          <p:cNvPr id="2" name="Rectangle 1">
            <a:extLst>
              <a:ext uri="{FF2B5EF4-FFF2-40B4-BE49-F238E27FC236}">
                <a16:creationId xmlns:a16="http://schemas.microsoft.com/office/drawing/2014/main" id="{93ADC896-0D51-4741-A2D6-F42CEBFFBE4C}"/>
              </a:ext>
            </a:extLst>
          </p:cNvPr>
          <p:cNvSpPr/>
          <p:nvPr/>
        </p:nvSpPr>
        <p:spPr>
          <a:xfrm>
            <a:off x="3275900" y="2438400"/>
            <a:ext cx="2591500" cy="381000"/>
          </a:xfrm>
          <a:custGeom>
            <a:avLst/>
            <a:gdLst>
              <a:gd name="connsiteX0" fmla="*/ 0 w 2591500"/>
              <a:gd name="connsiteY0" fmla="*/ 0 h 381000"/>
              <a:gd name="connsiteX1" fmla="*/ 647875 w 2591500"/>
              <a:gd name="connsiteY1" fmla="*/ 0 h 381000"/>
              <a:gd name="connsiteX2" fmla="*/ 1321665 w 2591500"/>
              <a:gd name="connsiteY2" fmla="*/ 0 h 381000"/>
              <a:gd name="connsiteX3" fmla="*/ 2021370 w 2591500"/>
              <a:gd name="connsiteY3" fmla="*/ 0 h 381000"/>
              <a:gd name="connsiteX4" fmla="*/ 2591500 w 2591500"/>
              <a:gd name="connsiteY4" fmla="*/ 0 h 381000"/>
              <a:gd name="connsiteX5" fmla="*/ 2591500 w 2591500"/>
              <a:gd name="connsiteY5" fmla="*/ 381000 h 381000"/>
              <a:gd name="connsiteX6" fmla="*/ 1969540 w 2591500"/>
              <a:gd name="connsiteY6" fmla="*/ 381000 h 381000"/>
              <a:gd name="connsiteX7" fmla="*/ 1295750 w 2591500"/>
              <a:gd name="connsiteY7" fmla="*/ 381000 h 381000"/>
              <a:gd name="connsiteX8" fmla="*/ 647875 w 2591500"/>
              <a:gd name="connsiteY8" fmla="*/ 381000 h 381000"/>
              <a:gd name="connsiteX9" fmla="*/ 0 w 2591500"/>
              <a:gd name="connsiteY9" fmla="*/ 381000 h 381000"/>
              <a:gd name="connsiteX10" fmla="*/ 0 w 25915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1500" h="381000" extrusionOk="0">
                <a:moveTo>
                  <a:pt x="0" y="0"/>
                </a:moveTo>
                <a:cubicBezTo>
                  <a:pt x="134035" y="19994"/>
                  <a:pt x="484913" y="5469"/>
                  <a:pt x="647875" y="0"/>
                </a:cubicBezTo>
                <a:cubicBezTo>
                  <a:pt x="810838" y="-5469"/>
                  <a:pt x="1031929" y="24504"/>
                  <a:pt x="1321665" y="0"/>
                </a:cubicBezTo>
                <a:cubicBezTo>
                  <a:pt x="1611401" y="-24504"/>
                  <a:pt x="1826927" y="22271"/>
                  <a:pt x="2021370" y="0"/>
                </a:cubicBezTo>
                <a:cubicBezTo>
                  <a:pt x="2215814" y="-22271"/>
                  <a:pt x="2327866" y="27676"/>
                  <a:pt x="2591500" y="0"/>
                </a:cubicBezTo>
                <a:cubicBezTo>
                  <a:pt x="2590808" y="95303"/>
                  <a:pt x="2607285" y="207817"/>
                  <a:pt x="2591500" y="381000"/>
                </a:cubicBezTo>
                <a:cubicBezTo>
                  <a:pt x="2425678" y="382403"/>
                  <a:pt x="2197630" y="405319"/>
                  <a:pt x="1969540" y="381000"/>
                </a:cubicBezTo>
                <a:cubicBezTo>
                  <a:pt x="1741450" y="356681"/>
                  <a:pt x="1556658" y="394035"/>
                  <a:pt x="1295750" y="381000"/>
                </a:cubicBezTo>
                <a:cubicBezTo>
                  <a:pt x="1034842" y="367966"/>
                  <a:pt x="829379" y="401917"/>
                  <a:pt x="647875" y="381000"/>
                </a:cubicBezTo>
                <a:cubicBezTo>
                  <a:pt x="466372" y="360083"/>
                  <a:pt x="234059" y="405355"/>
                  <a:pt x="0" y="381000"/>
                </a:cubicBezTo>
                <a:cubicBezTo>
                  <a:pt x="-2930" y="250825"/>
                  <a:pt x="-16608" y="103276"/>
                  <a:pt x="0" y="0"/>
                </a:cubicBezTo>
                <a:close/>
              </a:path>
            </a:pathLst>
          </a:custGeom>
          <a:noFill/>
          <a:ln w="38100" cap="flat" cmpd="sng" algn="ctr">
            <a:solidFill>
              <a:schemeClr val="accent1"/>
            </a:solidFill>
            <a:prstDash val="solid"/>
            <a:round/>
            <a:headEnd type="none" w="med" len="med"/>
            <a:tailEnd type="none" w="med" len="med"/>
            <a:extLst>
              <a:ext uri="{C807C97D-BFC1-408E-A445-0C87EB9F89A2}">
                <ask:lineSketchStyleProps xmlns="" xmlns:ask="http://schemas.microsoft.com/office/drawing/2018/sketchyshapes" sd="3879626759">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E91D782-1F3E-493D-9561-D8D4FA753BB0}"/>
              </a:ext>
            </a:extLst>
          </p:cNvPr>
          <p:cNvSpPr/>
          <p:nvPr/>
        </p:nvSpPr>
        <p:spPr>
          <a:xfrm>
            <a:off x="3275900" y="5029214"/>
            <a:ext cx="2058100" cy="761986"/>
          </a:xfrm>
          <a:custGeom>
            <a:avLst/>
            <a:gdLst>
              <a:gd name="connsiteX0" fmla="*/ 0 w 2058100"/>
              <a:gd name="connsiteY0" fmla="*/ 0 h 761986"/>
              <a:gd name="connsiteX1" fmla="*/ 706614 w 2058100"/>
              <a:gd name="connsiteY1" fmla="*/ 0 h 761986"/>
              <a:gd name="connsiteX2" fmla="*/ 1433810 w 2058100"/>
              <a:gd name="connsiteY2" fmla="*/ 0 h 761986"/>
              <a:gd name="connsiteX3" fmla="*/ 2058100 w 2058100"/>
              <a:gd name="connsiteY3" fmla="*/ 0 h 761986"/>
              <a:gd name="connsiteX4" fmla="*/ 2058100 w 2058100"/>
              <a:gd name="connsiteY4" fmla="*/ 358133 h 761986"/>
              <a:gd name="connsiteX5" fmla="*/ 2058100 w 2058100"/>
              <a:gd name="connsiteY5" fmla="*/ 761986 h 761986"/>
              <a:gd name="connsiteX6" fmla="*/ 1433810 w 2058100"/>
              <a:gd name="connsiteY6" fmla="*/ 761986 h 761986"/>
              <a:gd name="connsiteX7" fmla="*/ 768357 w 2058100"/>
              <a:gd name="connsiteY7" fmla="*/ 761986 h 761986"/>
              <a:gd name="connsiteX8" fmla="*/ 0 w 2058100"/>
              <a:gd name="connsiteY8" fmla="*/ 761986 h 761986"/>
              <a:gd name="connsiteX9" fmla="*/ 0 w 2058100"/>
              <a:gd name="connsiteY9" fmla="*/ 373373 h 761986"/>
              <a:gd name="connsiteX10" fmla="*/ 0 w 2058100"/>
              <a:gd name="connsiteY10" fmla="*/ 0 h 76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8100" h="761986" extrusionOk="0">
                <a:moveTo>
                  <a:pt x="0" y="0"/>
                </a:moveTo>
                <a:cubicBezTo>
                  <a:pt x="248147" y="-13624"/>
                  <a:pt x="553273" y="6"/>
                  <a:pt x="706614" y="0"/>
                </a:cubicBezTo>
                <a:cubicBezTo>
                  <a:pt x="859955" y="-6"/>
                  <a:pt x="1127114" y="-3549"/>
                  <a:pt x="1433810" y="0"/>
                </a:cubicBezTo>
                <a:cubicBezTo>
                  <a:pt x="1740506" y="3549"/>
                  <a:pt x="1885118" y="-25146"/>
                  <a:pt x="2058100" y="0"/>
                </a:cubicBezTo>
                <a:cubicBezTo>
                  <a:pt x="2043002" y="166181"/>
                  <a:pt x="2069564" y="253896"/>
                  <a:pt x="2058100" y="358133"/>
                </a:cubicBezTo>
                <a:cubicBezTo>
                  <a:pt x="2046636" y="462370"/>
                  <a:pt x="2066118" y="649047"/>
                  <a:pt x="2058100" y="761986"/>
                </a:cubicBezTo>
                <a:cubicBezTo>
                  <a:pt x="1813162" y="755523"/>
                  <a:pt x="1734452" y="785867"/>
                  <a:pt x="1433810" y="761986"/>
                </a:cubicBezTo>
                <a:cubicBezTo>
                  <a:pt x="1133168" y="738106"/>
                  <a:pt x="960780" y="790185"/>
                  <a:pt x="768357" y="761986"/>
                </a:cubicBezTo>
                <a:cubicBezTo>
                  <a:pt x="575934" y="733787"/>
                  <a:pt x="154727" y="732909"/>
                  <a:pt x="0" y="761986"/>
                </a:cubicBezTo>
                <a:cubicBezTo>
                  <a:pt x="12858" y="572362"/>
                  <a:pt x="-3066" y="518883"/>
                  <a:pt x="0" y="373373"/>
                </a:cubicBezTo>
                <a:cubicBezTo>
                  <a:pt x="3066" y="227863"/>
                  <a:pt x="9750" y="77700"/>
                  <a:pt x="0" y="0"/>
                </a:cubicBezTo>
                <a:close/>
              </a:path>
            </a:pathLst>
          </a:custGeom>
          <a:noFill/>
          <a:ln w="28575" cap="flat" cmpd="sng" algn="ctr">
            <a:solidFill>
              <a:schemeClr val="accent1"/>
            </a:solidFill>
            <a:prstDash val="solid"/>
            <a:round/>
            <a:headEnd type="none" w="med" len="med"/>
            <a:tailEnd type="none" w="med" len="med"/>
            <a:extLst>
              <a:ext uri="{C807C97D-BFC1-408E-A445-0C87EB9F89A2}">
                <ask:lineSketchStyleProps xmlns="" xmlns:ask="http://schemas.microsoft.com/office/drawing/2018/sketchyshapes" sd="4107242670">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6" name="Oval 5">
            <a:extLst>
              <a:ext uri="{FF2B5EF4-FFF2-40B4-BE49-F238E27FC236}">
                <a16:creationId xmlns:a16="http://schemas.microsoft.com/office/drawing/2014/main" id="{36921D72-C916-4F2E-8609-65768E64C570}"/>
              </a:ext>
            </a:extLst>
          </p:cNvPr>
          <p:cNvSpPr/>
          <p:nvPr/>
        </p:nvSpPr>
        <p:spPr>
          <a:xfrm>
            <a:off x="8763000" y="3657600"/>
            <a:ext cx="1295400" cy="685800"/>
          </a:xfrm>
          <a:prstGeom prst="ellipse">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5619973-8653-4403-928D-6A6A1670C8CD}"/>
                  </a:ext>
                </a:extLst>
              </p:cNvPr>
              <p:cNvSpPr/>
              <p:nvPr/>
            </p:nvSpPr>
            <p:spPr>
              <a:xfrm>
                <a:off x="7193747" y="914400"/>
                <a:ext cx="4123780" cy="25145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t>Is the regression significant? </a:t>
                </a:r>
                <a:r>
                  <a:rPr lang="en-US" b="1" dirty="0"/>
                  <a:t>Yes</a:t>
                </a:r>
              </a:p>
              <a:p>
                <a:pPr marL="285750" indent="-285750">
                  <a:buFont typeface="Wingdings" panose="05000000000000000000" pitchFamily="2" charset="2"/>
                  <a:buChar char="q"/>
                </a:pPr>
                <a:r>
                  <a:rPr lang="en-US" dirty="0"/>
                  <a:t>What is the regression equation? </a:t>
                </a:r>
                <a:br>
                  <a:rPr lang="en-US" dirty="0"/>
                </a:br>
                <a14:m>
                  <m:oMath xmlns:m="http://schemas.openxmlformats.org/officeDocument/2006/math">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𝒀</m:t>
                            </m:r>
                          </m:e>
                        </m:acc>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𝟓𝟕</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𝟐</m:t>
                        </m:r>
                        <m:r>
                          <a:rPr lang="en-US" b="1" i="1" dirty="0" smtClean="0">
                            <a:latin typeface="Cambria Math" panose="02040503050406030204" pitchFamily="18" charset="0"/>
                          </a:rPr>
                          <m:t>𝑿</m:t>
                        </m:r>
                      </m:e>
                      <m:sub>
                        <m:r>
                          <a:rPr lang="en-US" b="1" i="1" dirty="0" smtClean="0">
                            <a:latin typeface="Cambria Math" panose="02040503050406030204" pitchFamily="18" charset="0"/>
                          </a:rPr>
                          <m:t>𝒊</m:t>
                        </m:r>
                      </m:sub>
                    </m:sSub>
                  </m:oMath>
                </a14:m>
                <a:endParaRPr lang="en-US" b="1" dirty="0"/>
              </a:p>
              <a:p>
                <a:pPr marL="285750" indent="-285750">
                  <a:buFont typeface="Wingdings" panose="05000000000000000000" pitchFamily="2" charset="2"/>
                  <a:buChar char="q"/>
                </a:pPr>
                <a:r>
                  <a:rPr lang="en-US" dirty="0"/>
                  <a:t>What is the proportion of the variation in Grades explained by Hours Studied?</a:t>
                </a:r>
                <a:br>
                  <a:rPr lang="en-US" dirty="0"/>
                </a:br>
                <a:r>
                  <a:rPr lang="en-US" b="1" dirty="0"/>
                  <a:t>96.14%</a:t>
                </a:r>
              </a:p>
              <a:p>
                <a:pPr marL="285750" indent="-285750">
                  <a:buFont typeface="Wingdings" panose="05000000000000000000" pitchFamily="2" charset="2"/>
                  <a:buChar char="q"/>
                </a:pPr>
                <a:r>
                  <a:rPr lang="en-US" dirty="0"/>
                  <a:t>What should the grade be for someone who studied 3.5 hours?</a:t>
                </a:r>
                <a:r>
                  <a:rPr lang="en-US" sz="1800" b="1" dirty="0"/>
                  <a:t> 9.2</a:t>
                </a:r>
                <a:r>
                  <a:rPr lang="en-US" dirty="0"/>
                  <a:t/>
                </a:r>
                <a:br>
                  <a:rPr lang="en-US" dirty="0"/>
                </a:br>
                <a:r>
                  <a:rPr lang="en-US" sz="1800" dirty="0"/>
                  <a:t>4.57 + 1.32 (3.5) = </a:t>
                </a:r>
                <a:r>
                  <a:rPr lang="en-US" sz="1800" b="1" dirty="0"/>
                  <a:t>9.2</a:t>
                </a:r>
                <a:endParaRPr lang="en-US" b="1" dirty="0"/>
              </a:p>
            </p:txBody>
          </p:sp>
        </mc:Choice>
        <mc:Fallback xmlns="">
          <p:sp>
            <p:nvSpPr>
              <p:cNvPr id="7" name="Rectangle 6">
                <a:extLst>
                  <a:ext uri="{FF2B5EF4-FFF2-40B4-BE49-F238E27FC236}">
                    <a16:creationId xmlns:a16="http://schemas.microsoft.com/office/drawing/2014/main" id="{45619973-8653-4403-928D-6A6A1670C8CD}"/>
                  </a:ext>
                </a:extLst>
              </p:cNvPr>
              <p:cNvSpPr>
                <a:spLocks noRot="1" noChangeAspect="1" noMove="1" noResize="1" noEditPoints="1" noAdjustHandles="1" noChangeArrowheads="1" noChangeShapeType="1" noTextEdit="1"/>
              </p:cNvSpPr>
              <p:nvPr/>
            </p:nvSpPr>
            <p:spPr>
              <a:xfrm>
                <a:off x="7193747" y="914400"/>
                <a:ext cx="4123780" cy="251458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4240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Example 3: Job Performance</a:t>
            </a:r>
          </a:p>
        </p:txBody>
      </p:sp>
      <p:sp>
        <p:nvSpPr>
          <p:cNvPr id="2" name="Content Placeholder 1"/>
          <p:cNvSpPr>
            <a:spLocks noGrp="1"/>
          </p:cNvSpPr>
          <p:nvPr>
            <p:ph idx="1"/>
          </p:nvPr>
        </p:nvSpPr>
        <p:spPr>
          <a:xfrm>
            <a:off x="1522812" y="1828800"/>
            <a:ext cx="6924076" cy="4191000"/>
          </a:xfrm>
        </p:spPr>
        <p:txBody>
          <a:bodyPr/>
          <a:lstStyle/>
          <a:p>
            <a:pPr marL="452628" indent="-342900" hangingPunct="0"/>
            <a:r>
              <a:rPr lang="en-US" dirty="0"/>
              <a:t>A company is interested in determining the relationship if any between the XYZ Major Field Test score for students graduating with a business degree and job performance score. </a:t>
            </a:r>
          </a:p>
          <a:p>
            <a:pPr marL="452628" indent="-342900" hangingPunct="0"/>
            <a:r>
              <a:rPr lang="en-US" dirty="0"/>
              <a:t>Job performance is measured by a team of supervisors and ranges from “awful” (0) to “outstanding” (20).</a:t>
            </a:r>
          </a:p>
          <a:p>
            <a:pPr marL="452628" indent="-342900" hangingPunct="0"/>
            <a:r>
              <a:rPr lang="en-US" dirty="0"/>
              <a:t>We’ll call Test Score, X, and </a:t>
            </a:r>
            <a:br>
              <a:rPr lang="en-US" dirty="0"/>
            </a:br>
            <a:r>
              <a:rPr lang="en-US" dirty="0"/>
              <a:t>Job Performance Score, Y.</a:t>
            </a:r>
          </a:p>
        </p:txBody>
      </p:sp>
      <p:graphicFrame>
        <p:nvGraphicFramePr>
          <p:cNvPr id="6" name="Table 5"/>
          <p:cNvGraphicFramePr>
            <a:graphicFrameLocks noGrp="1"/>
          </p:cNvGraphicFramePr>
          <p:nvPr>
            <p:extLst>
              <p:ext uri="{D42A27DB-BD31-4B8C-83A1-F6EECF244321}">
                <p14:modId xmlns:p14="http://schemas.microsoft.com/office/powerpoint/2010/main" val="3351837371"/>
              </p:ext>
            </p:extLst>
          </p:nvPr>
        </p:nvGraphicFramePr>
        <p:xfrm>
          <a:off x="8446888" y="1026579"/>
          <a:ext cx="2194560" cy="4998720"/>
        </p:xfrm>
        <a:graphic>
          <a:graphicData uri="http://schemas.openxmlformats.org/drawingml/2006/table">
            <a:tbl>
              <a:tblPr firstRow="1" last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tblGrid>
              <a:tr h="228600">
                <a:tc>
                  <a:txBody>
                    <a:bodyPr/>
                    <a:lstStyle/>
                    <a:p>
                      <a:pPr marL="0" marR="0" algn="r" hangingPunct="0">
                        <a:spcBef>
                          <a:spcPts val="0"/>
                        </a:spcBef>
                        <a:spcAft>
                          <a:spcPts val="0"/>
                        </a:spcAft>
                      </a:pPr>
                      <a:r>
                        <a:rPr lang="en-US" sz="1800" dirty="0">
                          <a:effectLst/>
                          <a:latin typeface="+mn-lt"/>
                        </a:rPr>
                        <a:t>X</a:t>
                      </a:r>
                      <a:r>
                        <a:rPr lang="en-US" sz="1800" baseline="-25000" dirty="0">
                          <a:effectLst/>
                          <a:latin typeface="+mn-lt"/>
                        </a:rPr>
                        <a:t>i</a:t>
                      </a:r>
                      <a:endParaRPr lang="en-US" sz="1800" dirty="0">
                        <a:effectLst/>
                        <a:latin typeface="+mn-lt"/>
                        <a:ea typeface="Times New Roman"/>
                      </a:endParaRPr>
                    </a:p>
                  </a:txBody>
                  <a:tcPr marL="68580" marR="68580" marT="0" marB="0"/>
                </a:tc>
                <a:tc>
                  <a:txBody>
                    <a:bodyPr/>
                    <a:lstStyle/>
                    <a:p>
                      <a:pPr marL="0" marR="0" algn="r" hangingPunct="0">
                        <a:spcBef>
                          <a:spcPts val="0"/>
                        </a:spcBef>
                        <a:spcAft>
                          <a:spcPts val="0"/>
                        </a:spcAft>
                      </a:pPr>
                      <a:r>
                        <a:rPr lang="en-US" sz="1800" dirty="0">
                          <a:effectLst/>
                          <a:latin typeface="+mn-lt"/>
                        </a:rPr>
                        <a:t>Y</a:t>
                      </a:r>
                      <a:r>
                        <a:rPr lang="en-US" sz="1800" baseline="-25000" dirty="0">
                          <a:effectLst/>
                          <a:latin typeface="+mn-lt"/>
                        </a:rPr>
                        <a:t>i</a:t>
                      </a:r>
                      <a:endParaRPr lang="en-US" sz="1800" dirty="0">
                        <a:effectLst/>
                        <a:latin typeface="+mn-lt"/>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r" hangingPunct="0">
                        <a:spcBef>
                          <a:spcPts val="0"/>
                        </a:spcBef>
                        <a:spcAft>
                          <a:spcPts val="0"/>
                        </a:spcAft>
                      </a:pPr>
                      <a:r>
                        <a:rPr lang="en-US" sz="1800" b="0" dirty="0">
                          <a:solidFill>
                            <a:schemeClr val="tx1"/>
                          </a:solidFill>
                          <a:effectLst/>
                          <a:latin typeface="+mn-lt"/>
                        </a:rPr>
                        <a:t>70</a:t>
                      </a:r>
                      <a:endParaRPr lang="en-US" sz="1800" b="0" dirty="0">
                        <a:solidFill>
                          <a:schemeClr val="tx1"/>
                        </a:solidFill>
                        <a:effectLst/>
                        <a:latin typeface="+mn-lt"/>
                        <a:ea typeface="Times New Roman"/>
                      </a:endParaRP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6</a:t>
                      </a:r>
                    </a:p>
                  </a:txBody>
                  <a:tcPr marL="68580" marR="68580" marT="0" marB="0">
                    <a:solidFill>
                      <a:schemeClr val="bg2">
                        <a:lumMod val="90000"/>
                      </a:schemeClr>
                    </a:solidFill>
                  </a:tcPr>
                </a:tc>
                <a:extLst>
                  <a:ext uri="{0D108BD9-81ED-4DB2-BD59-A6C34878D82A}">
                    <a16:rowId xmlns:a16="http://schemas.microsoft.com/office/drawing/2014/main" val="10001"/>
                  </a:ext>
                </a:extLst>
              </a:tr>
              <a:tr h="0">
                <a:tc>
                  <a:txBody>
                    <a:bodyPr/>
                    <a:lstStyle/>
                    <a:p>
                      <a:pPr marL="0" marR="0" algn="r" hangingPunct="0">
                        <a:spcBef>
                          <a:spcPts val="0"/>
                        </a:spcBef>
                        <a:spcAft>
                          <a:spcPts val="0"/>
                        </a:spcAft>
                      </a:pPr>
                      <a:r>
                        <a:rPr lang="en-US" sz="1800" b="0" dirty="0">
                          <a:solidFill>
                            <a:schemeClr val="tx1"/>
                          </a:solidFill>
                          <a:effectLst/>
                          <a:latin typeface="+mn-lt"/>
                          <a:ea typeface="Times New Roman"/>
                        </a:rPr>
                        <a:t>60</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11</a:t>
                      </a:r>
                    </a:p>
                  </a:txBody>
                  <a:tcPr marL="68580" marR="68580" marT="0" marB="0">
                    <a:solidFill>
                      <a:schemeClr val="bg2">
                        <a:lumMod val="90000"/>
                      </a:schemeClr>
                    </a:solidFill>
                  </a:tcPr>
                </a:tc>
                <a:extLst>
                  <a:ext uri="{0D108BD9-81ED-4DB2-BD59-A6C34878D82A}">
                    <a16:rowId xmlns:a16="http://schemas.microsoft.com/office/drawing/2014/main" val="10002"/>
                  </a:ext>
                </a:extLst>
              </a:tr>
              <a:tr h="0">
                <a:tc>
                  <a:txBody>
                    <a:bodyPr/>
                    <a:lstStyle/>
                    <a:p>
                      <a:pPr marL="0" marR="0" algn="r" hangingPunct="0">
                        <a:spcBef>
                          <a:spcPts val="0"/>
                        </a:spcBef>
                        <a:spcAft>
                          <a:spcPts val="0"/>
                        </a:spcAft>
                      </a:pPr>
                      <a:r>
                        <a:rPr lang="en-US" sz="1800" b="0" dirty="0">
                          <a:solidFill>
                            <a:schemeClr val="tx1"/>
                          </a:solidFill>
                          <a:effectLst/>
                          <a:latin typeface="+mn-lt"/>
                          <a:ea typeface="Times New Roman"/>
                        </a:rPr>
                        <a:t>87</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19</a:t>
                      </a:r>
                    </a:p>
                  </a:txBody>
                  <a:tcPr marL="68580" marR="68580" marT="0" marB="0">
                    <a:solidFill>
                      <a:schemeClr val="bg2">
                        <a:lumMod val="90000"/>
                      </a:schemeClr>
                    </a:solidFill>
                  </a:tcPr>
                </a:tc>
                <a:extLst>
                  <a:ext uri="{0D108BD9-81ED-4DB2-BD59-A6C34878D82A}">
                    <a16:rowId xmlns:a16="http://schemas.microsoft.com/office/drawing/2014/main" val="10003"/>
                  </a:ext>
                </a:extLst>
              </a:tr>
              <a:tr h="0">
                <a:tc>
                  <a:txBody>
                    <a:bodyPr/>
                    <a:lstStyle/>
                    <a:p>
                      <a:pPr marL="0" marR="0" algn="r" hangingPunct="0">
                        <a:spcBef>
                          <a:spcPts val="0"/>
                        </a:spcBef>
                        <a:spcAft>
                          <a:spcPts val="0"/>
                        </a:spcAft>
                      </a:pPr>
                      <a:r>
                        <a:rPr lang="en-US" sz="1800" b="0" dirty="0">
                          <a:solidFill>
                            <a:schemeClr val="tx1"/>
                          </a:solidFill>
                          <a:effectLst/>
                          <a:latin typeface="+mn-lt"/>
                          <a:ea typeface="Times New Roman"/>
                        </a:rPr>
                        <a:t>62</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14</a:t>
                      </a:r>
                    </a:p>
                  </a:txBody>
                  <a:tcPr marL="68580" marR="68580" marT="0" marB="0">
                    <a:solidFill>
                      <a:schemeClr val="bg2">
                        <a:lumMod val="90000"/>
                      </a:schemeClr>
                    </a:solidFill>
                  </a:tcPr>
                </a:tc>
                <a:extLst>
                  <a:ext uri="{0D108BD9-81ED-4DB2-BD59-A6C34878D82A}">
                    <a16:rowId xmlns:a16="http://schemas.microsoft.com/office/drawing/2014/main" val="10004"/>
                  </a:ext>
                </a:extLst>
              </a:tr>
              <a:tr h="0">
                <a:tc>
                  <a:txBody>
                    <a:bodyPr/>
                    <a:lstStyle/>
                    <a:p>
                      <a:pPr marL="0" marR="0" algn="r" hangingPunct="0">
                        <a:spcBef>
                          <a:spcPts val="0"/>
                        </a:spcBef>
                        <a:spcAft>
                          <a:spcPts val="0"/>
                        </a:spcAft>
                      </a:pPr>
                      <a:r>
                        <a:rPr lang="en-US" sz="1800" b="0" dirty="0">
                          <a:solidFill>
                            <a:schemeClr val="tx1"/>
                          </a:solidFill>
                          <a:effectLst/>
                          <a:latin typeface="+mn-lt"/>
                          <a:ea typeface="Times New Roman"/>
                        </a:rPr>
                        <a:t>73</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18</a:t>
                      </a:r>
                    </a:p>
                  </a:txBody>
                  <a:tcPr marL="68580" marR="68580" marT="0" marB="0">
                    <a:solidFill>
                      <a:schemeClr val="bg2">
                        <a:lumMod val="90000"/>
                      </a:schemeClr>
                    </a:solidFill>
                  </a:tcPr>
                </a:tc>
                <a:extLst>
                  <a:ext uri="{0D108BD9-81ED-4DB2-BD59-A6C34878D82A}">
                    <a16:rowId xmlns:a16="http://schemas.microsoft.com/office/drawing/2014/main" val="10005"/>
                  </a:ext>
                </a:extLst>
              </a:tr>
              <a:tr h="0">
                <a:tc>
                  <a:txBody>
                    <a:bodyPr/>
                    <a:lstStyle/>
                    <a:p>
                      <a:pPr marL="0" marR="0" algn="r" hangingPunct="0">
                        <a:spcBef>
                          <a:spcPts val="0"/>
                        </a:spcBef>
                        <a:spcAft>
                          <a:spcPts val="0"/>
                        </a:spcAft>
                      </a:pPr>
                      <a:r>
                        <a:rPr lang="en-US" sz="1800" b="0" dirty="0">
                          <a:solidFill>
                            <a:schemeClr val="tx1"/>
                          </a:solidFill>
                          <a:effectLst/>
                          <a:latin typeface="+mn-lt"/>
                          <a:ea typeface="Times New Roman"/>
                        </a:rPr>
                        <a:t>78</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rPr>
                        <a:t>17</a:t>
                      </a:r>
                      <a:endParaRPr lang="en-US" sz="1800" dirty="0">
                        <a:effectLst/>
                        <a:latin typeface="+mn-lt"/>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6"/>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69</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rPr>
                        <a:t>12</a:t>
                      </a:r>
                      <a:endParaRPr lang="en-US" sz="1800" dirty="0">
                        <a:effectLst/>
                        <a:latin typeface="+mn-lt"/>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7"/>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90</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20</a:t>
                      </a:r>
                    </a:p>
                  </a:txBody>
                  <a:tcPr marL="68580" marR="68580" marT="0" marB="0">
                    <a:solidFill>
                      <a:schemeClr val="bg2">
                        <a:lumMod val="90000"/>
                      </a:schemeClr>
                    </a:solidFill>
                  </a:tcPr>
                </a:tc>
                <a:extLst>
                  <a:ext uri="{0D108BD9-81ED-4DB2-BD59-A6C34878D82A}">
                    <a16:rowId xmlns:a16="http://schemas.microsoft.com/office/drawing/2014/main" val="2437188963"/>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88</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19</a:t>
                      </a:r>
                    </a:p>
                  </a:txBody>
                  <a:tcPr marL="68580" marR="68580" marT="0" marB="0">
                    <a:solidFill>
                      <a:schemeClr val="bg2">
                        <a:lumMod val="90000"/>
                      </a:schemeClr>
                    </a:solidFill>
                  </a:tcPr>
                </a:tc>
                <a:extLst>
                  <a:ext uri="{0D108BD9-81ED-4DB2-BD59-A6C34878D82A}">
                    <a16:rowId xmlns:a16="http://schemas.microsoft.com/office/drawing/2014/main" val="3253529850"/>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83</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16</a:t>
                      </a:r>
                    </a:p>
                  </a:txBody>
                  <a:tcPr marL="68580" marR="68580" marT="0" marB="0">
                    <a:solidFill>
                      <a:schemeClr val="bg2">
                        <a:lumMod val="90000"/>
                      </a:schemeClr>
                    </a:solidFill>
                  </a:tcPr>
                </a:tc>
                <a:extLst>
                  <a:ext uri="{0D108BD9-81ED-4DB2-BD59-A6C34878D82A}">
                    <a16:rowId xmlns:a16="http://schemas.microsoft.com/office/drawing/2014/main" val="1470846668"/>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79</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17</a:t>
                      </a:r>
                    </a:p>
                  </a:txBody>
                  <a:tcPr marL="68580" marR="68580" marT="0" marB="0">
                    <a:solidFill>
                      <a:schemeClr val="bg2">
                        <a:lumMod val="90000"/>
                      </a:schemeClr>
                    </a:solidFill>
                  </a:tcPr>
                </a:tc>
                <a:extLst>
                  <a:ext uri="{0D108BD9-81ED-4DB2-BD59-A6C34878D82A}">
                    <a16:rowId xmlns:a16="http://schemas.microsoft.com/office/drawing/2014/main" val="3329873997"/>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91</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18</a:t>
                      </a:r>
                    </a:p>
                  </a:txBody>
                  <a:tcPr marL="68580" marR="68580" marT="0" marB="0">
                    <a:solidFill>
                      <a:schemeClr val="bg2">
                        <a:lumMod val="90000"/>
                      </a:schemeClr>
                    </a:solidFill>
                  </a:tcPr>
                </a:tc>
                <a:extLst>
                  <a:ext uri="{0D108BD9-81ED-4DB2-BD59-A6C34878D82A}">
                    <a16:rowId xmlns:a16="http://schemas.microsoft.com/office/drawing/2014/main" val="2732414352"/>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83</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16</a:t>
                      </a:r>
                    </a:p>
                  </a:txBody>
                  <a:tcPr marL="68580" marR="68580" marT="0" marB="0">
                    <a:solidFill>
                      <a:schemeClr val="bg2">
                        <a:lumMod val="90000"/>
                      </a:schemeClr>
                    </a:solidFill>
                  </a:tcPr>
                </a:tc>
                <a:extLst>
                  <a:ext uri="{0D108BD9-81ED-4DB2-BD59-A6C34878D82A}">
                    <a16:rowId xmlns:a16="http://schemas.microsoft.com/office/drawing/2014/main" val="2715698501"/>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52</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9</a:t>
                      </a:r>
                    </a:p>
                  </a:txBody>
                  <a:tcPr marL="68580" marR="68580" marT="0" marB="0">
                    <a:solidFill>
                      <a:schemeClr val="bg2">
                        <a:lumMod val="90000"/>
                      </a:schemeClr>
                    </a:solidFill>
                  </a:tcPr>
                </a:tc>
                <a:extLst>
                  <a:ext uri="{0D108BD9-81ED-4DB2-BD59-A6C34878D82A}">
                    <a16:rowId xmlns:a16="http://schemas.microsoft.com/office/drawing/2014/main" val="280509638"/>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89</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18</a:t>
                      </a:r>
                    </a:p>
                  </a:txBody>
                  <a:tcPr marL="68580" marR="68580" marT="0" marB="0">
                    <a:solidFill>
                      <a:schemeClr val="bg2">
                        <a:lumMod val="90000"/>
                      </a:schemeClr>
                    </a:solidFill>
                  </a:tcPr>
                </a:tc>
                <a:extLst>
                  <a:ext uri="{0D108BD9-81ED-4DB2-BD59-A6C34878D82A}">
                    <a16:rowId xmlns:a16="http://schemas.microsoft.com/office/drawing/2014/main" val="3496803154"/>
                  </a:ext>
                </a:extLst>
              </a:tr>
              <a:tr h="274320">
                <a:tc>
                  <a:txBody>
                    <a:bodyPr/>
                    <a:lstStyle/>
                    <a:p>
                      <a:pPr marL="0" marR="0" algn="r" hangingPunct="0">
                        <a:spcBef>
                          <a:spcPts val="0"/>
                        </a:spcBef>
                        <a:spcAft>
                          <a:spcPts val="0"/>
                        </a:spcAft>
                      </a:pPr>
                      <a:r>
                        <a:rPr lang="en-US" sz="1800" b="0" dirty="0">
                          <a:solidFill>
                            <a:schemeClr val="tx1"/>
                          </a:solidFill>
                          <a:effectLst/>
                          <a:latin typeface="+mn-lt"/>
                          <a:ea typeface="Times New Roman"/>
                        </a:rPr>
                        <a:t>46</a:t>
                      </a:r>
                    </a:p>
                  </a:txBody>
                  <a:tcPr marL="68580" marR="68580" marT="0" marB="0">
                    <a:solidFill>
                      <a:schemeClr val="bg2">
                        <a:lumMod val="90000"/>
                      </a:schemeClr>
                    </a:solidFill>
                  </a:tcPr>
                </a:tc>
                <a:tc>
                  <a:txBody>
                    <a:bodyPr/>
                    <a:lstStyle/>
                    <a:p>
                      <a:pPr marL="0" marR="0" algn="r" hangingPunct="0">
                        <a:spcBef>
                          <a:spcPts val="0"/>
                        </a:spcBef>
                        <a:spcAft>
                          <a:spcPts val="0"/>
                        </a:spcAft>
                      </a:pPr>
                      <a:r>
                        <a:rPr lang="en-US" sz="1800" dirty="0">
                          <a:effectLst/>
                          <a:latin typeface="+mn-lt"/>
                          <a:ea typeface="Times New Roman"/>
                        </a:rPr>
                        <a:t>10</a:t>
                      </a:r>
                    </a:p>
                  </a:txBody>
                  <a:tcPr marL="68580" marR="68580" marT="0" marB="0">
                    <a:solidFill>
                      <a:schemeClr val="bg2">
                        <a:lumMod val="90000"/>
                      </a:schemeClr>
                    </a:solidFill>
                  </a:tcPr>
                </a:tc>
                <a:extLst>
                  <a:ext uri="{0D108BD9-81ED-4DB2-BD59-A6C34878D82A}">
                    <a16:rowId xmlns:a16="http://schemas.microsoft.com/office/drawing/2014/main" val="2300283669"/>
                  </a:ext>
                </a:extLst>
              </a:tr>
              <a:tr h="335280">
                <a:tc>
                  <a:txBody>
                    <a:bodyPr/>
                    <a:lstStyle/>
                    <a:p>
                      <a:pPr marL="0" marR="0" algn="r" hangingPunct="0">
                        <a:spcBef>
                          <a:spcPts val="0"/>
                        </a:spcBef>
                        <a:spcAft>
                          <a:spcPts val="0"/>
                        </a:spcAft>
                      </a:pPr>
                      <a:r>
                        <a:rPr lang="en-US" sz="1800" dirty="0">
                          <a:effectLst/>
                          <a:latin typeface="+mn-lt"/>
                        </a:rPr>
                        <a:t>ΣX= 1200</a:t>
                      </a:r>
                      <a:endParaRPr lang="en-US" sz="1800" dirty="0">
                        <a:effectLst/>
                        <a:latin typeface="+mn-lt"/>
                        <a:ea typeface="Times New Roman"/>
                      </a:endParaRPr>
                    </a:p>
                  </a:txBody>
                  <a:tcPr marL="68580" marR="68580" marT="0" marB="0"/>
                </a:tc>
                <a:tc>
                  <a:txBody>
                    <a:bodyPr/>
                    <a:lstStyle/>
                    <a:p>
                      <a:pPr marL="0" marR="0" algn="r" hangingPunct="0">
                        <a:spcBef>
                          <a:spcPts val="0"/>
                        </a:spcBef>
                        <a:spcAft>
                          <a:spcPts val="0"/>
                        </a:spcAft>
                      </a:pPr>
                      <a:r>
                        <a:rPr lang="en-US" sz="1800" dirty="0">
                          <a:effectLst/>
                          <a:latin typeface="+mn-lt"/>
                        </a:rPr>
                        <a:t>ΣY= 240</a:t>
                      </a:r>
                      <a:endParaRPr lang="en-US" sz="1800" dirty="0">
                        <a:effectLst/>
                        <a:latin typeface="+mn-lt"/>
                        <a:ea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12" name="Footer Placeholder 11">
            <a:extLst>
              <a:ext uri="{FF2B5EF4-FFF2-40B4-BE49-F238E27FC236}">
                <a16:creationId xmlns:a16="http://schemas.microsoft.com/office/drawing/2014/main" id="{5E49FA9F-FD01-4240-BA95-C1CE3E27BC70}"/>
              </a:ext>
            </a:extLst>
          </p:cNvPr>
          <p:cNvSpPr>
            <a:spLocks noGrp="1"/>
          </p:cNvSpPr>
          <p:nvPr>
            <p:ph type="ftr" sz="quarter" idx="11"/>
          </p:nvPr>
        </p:nvSpPr>
        <p:spPr/>
        <p:txBody>
          <a:bodyPr/>
          <a:lstStyle/>
          <a:p>
            <a:r>
              <a:rPr lang="en-US" dirty="0"/>
              <a:t>Simple Regression</a:t>
            </a:r>
          </a:p>
        </p:txBody>
      </p:sp>
      <p:sp>
        <p:nvSpPr>
          <p:cNvPr id="13" name="Slide Number Placeholder 12">
            <a:extLst>
              <a:ext uri="{FF2B5EF4-FFF2-40B4-BE49-F238E27FC236}">
                <a16:creationId xmlns:a16="http://schemas.microsoft.com/office/drawing/2014/main" id="{525A928C-842A-45ED-B97D-E21A0ED4F0B6}"/>
              </a:ext>
            </a:extLst>
          </p:cNvPr>
          <p:cNvSpPr>
            <a:spLocks noGrp="1"/>
          </p:cNvSpPr>
          <p:nvPr>
            <p:ph type="sldNum" sz="quarter" idx="12"/>
          </p:nvPr>
        </p:nvSpPr>
        <p:spPr/>
        <p:txBody>
          <a:bodyPr/>
          <a:lstStyle/>
          <a:p>
            <a:fld id="{C649628B-299D-451E-A378-9322A1DAED2C}" type="slidenum">
              <a:rPr lang="en-US" smtClean="0"/>
              <a:t>26</a:t>
            </a:fld>
            <a:endParaRPr lang="en-US"/>
          </a:p>
        </p:txBody>
      </p:sp>
      <p:sp>
        <p:nvSpPr>
          <p:cNvPr id="3" name="Arrow: Left 2">
            <a:extLst>
              <a:ext uri="{FF2B5EF4-FFF2-40B4-BE49-F238E27FC236}">
                <a16:creationId xmlns:a16="http://schemas.microsoft.com/office/drawing/2014/main" id="{23807A6F-2EA7-49F6-AAA2-537B73181535}"/>
              </a:ext>
            </a:extLst>
          </p:cNvPr>
          <p:cNvSpPr/>
          <p:nvPr/>
        </p:nvSpPr>
        <p:spPr>
          <a:xfrm>
            <a:off x="5543731" y="4724400"/>
            <a:ext cx="1104537" cy="533400"/>
          </a:xfrm>
          <a:prstGeom prst="left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dirty="0"/>
              <a:t>WHY?</a:t>
            </a:r>
          </a:p>
        </p:txBody>
      </p:sp>
    </p:spTree>
    <p:extLst>
      <p:ext uri="{BB962C8B-B14F-4D97-AF65-F5344CB8AC3E}">
        <p14:creationId xmlns:p14="http://schemas.microsoft.com/office/powerpoint/2010/main" val="3887100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119C-BDFA-47FF-BE15-6EDC26C6156D}"/>
              </a:ext>
            </a:extLst>
          </p:cNvPr>
          <p:cNvSpPr>
            <a:spLocks noGrp="1"/>
          </p:cNvSpPr>
          <p:nvPr>
            <p:ph type="title"/>
          </p:nvPr>
        </p:nvSpPr>
        <p:spPr/>
        <p:txBody>
          <a:bodyPr/>
          <a:lstStyle/>
          <a:p>
            <a:r>
              <a:rPr lang="en-US" dirty="0"/>
              <a:t>Example 3: Job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19595D-9C0D-4070-9587-1D50F53DFECC}"/>
                  </a:ext>
                </a:extLst>
              </p:cNvPr>
              <p:cNvSpPr>
                <a:spLocks noGrp="1"/>
              </p:cNvSpPr>
              <p:nvPr>
                <p:ph idx="1"/>
              </p:nvPr>
            </p:nvSpPr>
            <p:spPr>
              <a:xfrm>
                <a:off x="2743200" y="1828800"/>
                <a:ext cx="8383313" cy="4191000"/>
              </a:xfrm>
            </p:spPr>
            <p:txBody>
              <a:bodyPr>
                <a:normAutofit fontScale="92500"/>
              </a:bodyPr>
              <a:lstStyle/>
              <a:p>
                <a:pPr marL="0" indent="0">
                  <a:buNone/>
                </a:pPr>
                <a:r>
                  <a:rPr lang="en-US" dirty="0">
                    <a:solidFill>
                      <a:schemeClr val="accent2"/>
                    </a:solidFill>
                  </a:rPr>
                  <a:t>Step 1.</a:t>
                </a:r>
              </a:p>
              <a:p>
                <a:pPr marL="0" indent="0">
                  <a:spcBef>
                    <a:spcPts val="1800"/>
                  </a:spcBef>
                  <a:buNone/>
                </a:pPr>
                <a:r>
                  <a:rPr lang="en-US" dirty="0">
                    <a:solidFill>
                      <a:schemeClr val="accent2"/>
                    </a:solidFill>
                  </a:rPr>
                  <a:t>Step 2.</a:t>
                </a:r>
                <a:r>
                  <a:rPr lang="en-US" dirty="0"/>
                  <a:t>    </a:t>
                </a:r>
                <a:r>
                  <a:rPr lang="en-US" sz="2400" i="1" dirty="0"/>
                  <a:t>r</a:t>
                </a:r>
                <a:r>
                  <a:rPr lang="en-US" sz="2400" dirty="0"/>
                  <a:t> =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panose="02040503050406030204" pitchFamily="18" charset="0"/>
                          </a:rPr>
                          <m:t>16</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18,708</m:t>
                            </m:r>
                          </m:e>
                        </m:d>
                        <m:r>
                          <a:rPr lang="en-US" sz="2200" b="0" i="1" smtClean="0">
                            <a:latin typeface="Cambria Math" panose="02040503050406030204" pitchFamily="18" charset="0"/>
                          </a:rPr>
                          <m:t>−1200(240)</m:t>
                        </m:r>
                      </m:num>
                      <m:den>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16</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92,972</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1200</m:t>
                                </m:r>
                              </m:e>
                              <m:sup>
                                <m:r>
                                  <a:rPr lang="en-US" sz="2200" b="0" i="1" smtClean="0">
                                    <a:latin typeface="Cambria Math" panose="02040503050406030204" pitchFamily="18" charset="0"/>
                                  </a:rPr>
                                  <m:t>2</m:t>
                                </m:r>
                              </m:sup>
                            </m:sSup>
                          </m:e>
                        </m:rad>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16</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3862</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240</m:t>
                                </m:r>
                              </m:e>
                              <m:sup>
                                <m:r>
                                  <a:rPr lang="en-US" sz="2200" b="0" i="1" smtClean="0">
                                    <a:latin typeface="Cambria Math" panose="02040503050406030204" pitchFamily="18" charset="0"/>
                                  </a:rPr>
                                  <m:t>2</m:t>
                                </m:r>
                              </m:sup>
                            </m:sSup>
                          </m:e>
                        </m:rad>
                      </m:den>
                    </m:f>
                    <m:r>
                      <a:rPr lang="en-US" sz="2200" b="0" i="0" smtClean="0">
                        <a:latin typeface="Cambria Math" panose="02040503050406030204" pitchFamily="18" charset="0"/>
                      </a:rPr>
                      <m:t>= </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11,328</m:t>
                        </m:r>
                      </m:num>
                      <m:den>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47,552</m:t>
                            </m:r>
                          </m:e>
                        </m:rad>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4192</m:t>
                            </m:r>
                          </m:e>
                        </m:rad>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i="1">
                            <a:latin typeface="Cambria Math" panose="02040503050406030204" pitchFamily="18" charset="0"/>
                          </a:rPr>
                          <m:t>11,328</m:t>
                        </m:r>
                      </m:num>
                      <m:den>
                        <m:r>
                          <a:rPr lang="en-US" sz="2200" b="0" i="1" smtClean="0">
                            <a:latin typeface="Cambria Math" panose="02040503050406030204" pitchFamily="18" charset="0"/>
                          </a:rPr>
                          <m:t>14,118.7</m:t>
                        </m:r>
                      </m:den>
                    </m:f>
                    <m:r>
                      <a:rPr lang="en-US" sz="2200" b="0" i="1" smtClean="0">
                        <a:latin typeface="Cambria Math" panose="02040503050406030204" pitchFamily="18" charset="0"/>
                      </a:rPr>
                      <m:t>=.8</m:t>
                    </m:r>
                  </m:oMath>
                </a14:m>
                <a:r>
                  <a:rPr lang="en-US" sz="2200" dirty="0"/>
                  <a:t>0</a:t>
                </a:r>
              </a:p>
              <a:p>
                <a:pPr marL="0" indent="0">
                  <a:spcBef>
                    <a:spcPts val="1800"/>
                  </a:spcBef>
                  <a:buNone/>
                </a:pPr>
                <a:r>
                  <a:rPr lang="en-US" dirty="0">
                    <a:solidFill>
                      <a:schemeClr val="accent2"/>
                    </a:solidFill>
                  </a:rPr>
                  <a:t>Step 3.</a:t>
                </a:r>
                <a:r>
                  <a:rPr lang="en-US" dirty="0"/>
                  <a:t>    </a:t>
                </a:r>
                <a:r>
                  <a:rPr lang="en-US" sz="2200" dirty="0"/>
                  <a:t>R</a:t>
                </a:r>
                <a:r>
                  <a:rPr lang="en-US" sz="2200" baseline="30000" dirty="0"/>
                  <a:t>2</a:t>
                </a:r>
                <a:r>
                  <a:rPr lang="en-US" sz="2200" dirty="0"/>
                  <a:t> = (0.80)</a:t>
                </a:r>
                <a:r>
                  <a:rPr lang="en-US" sz="2200" baseline="30000" dirty="0"/>
                  <a:t>2</a:t>
                </a:r>
                <a:r>
                  <a:rPr lang="en-US" sz="2200" dirty="0"/>
                  <a:t> = .64 or 64%</a:t>
                </a:r>
                <a:endParaRPr lang="en-US" sz="2400" dirty="0"/>
              </a:p>
              <a:p>
                <a:pPr marL="1005840" indent="-1005840">
                  <a:spcBef>
                    <a:spcPts val="1200"/>
                  </a:spcBef>
                  <a:buNone/>
                </a:pPr>
                <a:endParaRPr lang="en-US" dirty="0">
                  <a:solidFill>
                    <a:schemeClr val="accent2"/>
                  </a:solidFill>
                </a:endParaRPr>
              </a:p>
              <a:p>
                <a:pPr marL="1005840" indent="-1005840">
                  <a:spcBef>
                    <a:spcPts val="1200"/>
                  </a:spcBef>
                  <a:buNone/>
                </a:pPr>
                <a:r>
                  <a:rPr lang="en-US" dirty="0">
                    <a:solidFill>
                      <a:schemeClr val="accent2"/>
                    </a:solidFill>
                  </a:rPr>
                  <a:t>Step 4.</a:t>
                </a:r>
                <a:r>
                  <a:rPr lang="en-US" dirty="0"/>
                  <a:t>    b</a:t>
                </a:r>
                <a:r>
                  <a:rPr lang="en-US" baseline="-25000" dirty="0"/>
                  <a:t>1</a:t>
                </a:r>
                <a:r>
                  <a:rPr lang="en-US" dirty="0"/>
                  <a:t> </a:t>
                </a:r>
                <a14:m>
                  <m:oMath xmlns:m="http://schemas.openxmlformats.org/officeDocument/2006/math">
                    <m:r>
                      <a:rPr lang="en-US">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11,328</m:t>
                        </m:r>
                      </m:num>
                      <m:den>
                        <m:r>
                          <a:rPr lang="en-US" b="0" i="1" smtClean="0">
                            <a:latin typeface="Cambria Math" panose="02040503050406030204" pitchFamily="18" charset="0"/>
                          </a:rPr>
                          <m:t>47,552</m:t>
                        </m:r>
                      </m:den>
                    </m:f>
                    <m:r>
                      <a:rPr lang="en-US" b="0" i="0" smtClean="0">
                        <a:latin typeface="Cambria Math" panose="02040503050406030204" pitchFamily="18" charset="0"/>
                      </a:rPr>
                      <m:t>=</m:t>
                    </m:r>
                    <m:r>
                      <a:rPr lang="en-US" b="0" i="1" smtClean="0">
                        <a:latin typeface="Cambria Math" panose="02040503050406030204" pitchFamily="18" charset="0"/>
                      </a:rPr>
                      <m:t>0.238</m:t>
                    </m:r>
                  </m:oMath>
                </a14:m>
                <a:r>
                  <a:rPr lang="en-US" dirty="0"/>
                  <a:t>  The slope is positive. </a:t>
                </a:r>
              </a:p>
              <a:p>
                <a:pPr marL="1005840" indent="-1005840">
                  <a:spcBef>
                    <a:spcPts val="1200"/>
                  </a:spcBef>
                  <a:buNone/>
                </a:pPr>
                <a:r>
                  <a:rPr lang="en-US" dirty="0">
                    <a:solidFill>
                      <a:schemeClr val="accent2"/>
                    </a:solidFill>
                  </a:rPr>
                  <a:t>Step 5.</a:t>
                </a:r>
                <a:r>
                  <a:rPr lang="en-US" dirty="0"/>
                  <a:t>    b</a:t>
                </a:r>
                <a:r>
                  <a:rPr lang="en-US" baseline="-25000" dirty="0"/>
                  <a:t>0</a:t>
                </a:r>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240</m:t>
                        </m:r>
                      </m:num>
                      <m:den>
                        <m:r>
                          <a:rPr lang="en-US" b="0" i="1" smtClean="0">
                            <a:latin typeface="Cambria Math" panose="02040503050406030204" pitchFamily="18" charset="0"/>
                          </a:rPr>
                          <m:t>16</m:t>
                        </m:r>
                      </m:den>
                    </m:f>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0.238</m:t>
                        </m:r>
                      </m:e>
                    </m:d>
                    <m:f>
                      <m:fPr>
                        <m:ctrlPr>
                          <a:rPr lang="en-US" i="1">
                            <a:latin typeface="Cambria Math" panose="02040503050406030204" pitchFamily="18" charset="0"/>
                          </a:rPr>
                        </m:ctrlPr>
                      </m:fPr>
                      <m:num>
                        <m:r>
                          <a:rPr lang="en-US" b="0" i="1" smtClean="0">
                            <a:latin typeface="Cambria Math" panose="02040503050406030204" pitchFamily="18" charset="0"/>
                          </a:rPr>
                          <m:t>1200</m:t>
                        </m:r>
                      </m:num>
                      <m:den>
                        <m:r>
                          <a:rPr lang="en-US" b="0" i="1" smtClean="0">
                            <a:latin typeface="Cambria Math" panose="02040503050406030204" pitchFamily="18" charset="0"/>
                          </a:rPr>
                          <m:t>16</m:t>
                        </m:r>
                      </m:den>
                    </m:f>
                    <m:r>
                      <a:rPr lang="en-US" i="1">
                        <a:latin typeface="Cambria Math" panose="02040503050406030204" pitchFamily="18" charset="0"/>
                      </a:rPr>
                      <m:t>=</m:t>
                    </m:r>
                    <m:r>
                      <a:rPr lang="en-US" b="0" i="1" smtClean="0">
                        <a:latin typeface="Cambria Math" panose="02040503050406030204" pitchFamily="18" charset="0"/>
                      </a:rPr>
                      <m:t>15−</m:t>
                    </m:r>
                    <m:d>
                      <m:dPr>
                        <m:ctrlPr>
                          <a:rPr lang="en-US" i="1">
                            <a:latin typeface="Cambria Math" panose="02040503050406030204" pitchFamily="18" charset="0"/>
                          </a:rPr>
                        </m:ctrlPr>
                      </m:dPr>
                      <m:e>
                        <m:r>
                          <a:rPr lang="en-US" i="1">
                            <a:latin typeface="Cambria Math" panose="02040503050406030204" pitchFamily="18" charset="0"/>
                          </a:rPr>
                          <m:t>0.238</m:t>
                        </m:r>
                      </m:e>
                    </m:d>
                    <m:r>
                      <a:rPr lang="en-US" b="0" i="1" smtClean="0">
                        <a:latin typeface="Cambria Math" panose="02040503050406030204" pitchFamily="18" charset="0"/>
                      </a:rPr>
                      <m:t>75=−2.85</m:t>
                    </m:r>
                  </m:oMath>
                </a14:m>
                <a:endParaRPr lang="en-US" dirty="0"/>
              </a:p>
              <a:p>
                <a:pPr marL="0" indent="0">
                  <a:spcBef>
                    <a:spcPts val="1200"/>
                  </a:spcBef>
                  <a:buNone/>
                </a:pPr>
                <a:r>
                  <a:rPr lang="en-US" dirty="0">
                    <a:solidFill>
                      <a:schemeClr val="accent2"/>
                    </a:solidFill>
                  </a:rPr>
                  <a:t>Step 6.</a:t>
                </a:r>
                <a:r>
                  <a:rPr lang="en-US"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r>
                      <a:rPr lang="en-US" b="0" i="1" smtClean="0">
                        <a:latin typeface="Cambria Math" panose="02040503050406030204" pitchFamily="18" charset="0"/>
                      </a:rPr>
                      <m:t>=−2.85+.238</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oMath>
                </a14:m>
                <a:endParaRPr lang="en-US" dirty="0"/>
              </a:p>
            </p:txBody>
          </p:sp>
        </mc:Choice>
        <mc:Fallback xmlns="">
          <p:sp>
            <p:nvSpPr>
              <p:cNvPr id="3" name="Content Placeholder 2">
                <a:extLst>
                  <a:ext uri="{FF2B5EF4-FFF2-40B4-BE49-F238E27FC236}">
                    <a16:creationId xmlns:a16="http://schemas.microsoft.com/office/drawing/2014/main" id="{4919595D-9C0D-4070-9587-1D50F53DFECC}"/>
                  </a:ext>
                </a:extLst>
              </p:cNvPr>
              <p:cNvSpPr>
                <a:spLocks noGrp="1" noRot="1" noChangeAspect="1" noMove="1" noResize="1" noEditPoints="1" noAdjustHandles="1" noChangeArrowheads="1" noChangeShapeType="1" noTextEdit="1"/>
              </p:cNvSpPr>
              <p:nvPr>
                <p:ph idx="1"/>
              </p:nvPr>
            </p:nvSpPr>
            <p:spPr>
              <a:xfrm>
                <a:off x="2743200" y="1828800"/>
                <a:ext cx="8383313" cy="4191000"/>
              </a:xfrm>
              <a:blipFill>
                <a:blip r:embed="rId4"/>
                <a:stretch>
                  <a:fillRect l="-945" t="-10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4D3D350-8AF0-452C-B398-DA6AEB4F380D}"/>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6C4E2440-D276-4F3C-8F6E-C1B13028A693}"/>
              </a:ext>
            </a:extLst>
          </p:cNvPr>
          <p:cNvSpPr>
            <a:spLocks noGrp="1"/>
          </p:cNvSpPr>
          <p:nvPr>
            <p:ph type="sldNum" sz="quarter" idx="12"/>
          </p:nvPr>
        </p:nvSpPr>
        <p:spPr/>
        <p:txBody>
          <a:bodyPr/>
          <a:lstStyle/>
          <a:p>
            <a:fld id="{C649628B-299D-451E-A378-9322A1DAED2C}" type="slidenum">
              <a:rPr lang="en-US" smtClean="0"/>
              <a:pPr/>
              <a:t>27</a:t>
            </a:fld>
            <a:endParaRPr lang="en-US" dirty="0"/>
          </a:p>
        </p:txBody>
      </p:sp>
      <p:graphicFrame>
        <p:nvGraphicFramePr>
          <p:cNvPr id="7" name="Table 6">
            <a:extLst>
              <a:ext uri="{FF2B5EF4-FFF2-40B4-BE49-F238E27FC236}">
                <a16:creationId xmlns:a16="http://schemas.microsoft.com/office/drawing/2014/main" id="{C175DEC3-DDCF-48C6-BD22-A441971BD3E8}"/>
              </a:ext>
            </a:extLst>
          </p:cNvPr>
          <p:cNvGraphicFramePr>
            <a:graphicFrameLocks noGrp="1"/>
          </p:cNvGraphicFramePr>
          <p:nvPr>
            <p:extLst>
              <p:ext uri="{D42A27DB-BD31-4B8C-83A1-F6EECF244321}">
                <p14:modId xmlns:p14="http://schemas.microsoft.com/office/powerpoint/2010/main" val="3529561623"/>
              </p:ext>
            </p:extLst>
          </p:nvPr>
        </p:nvGraphicFramePr>
        <p:xfrm>
          <a:off x="3581400" y="1820699"/>
          <a:ext cx="8083296" cy="396240"/>
        </p:xfrm>
        <a:graphic>
          <a:graphicData uri="http://schemas.openxmlformats.org/drawingml/2006/table">
            <a:tbl>
              <a:tblPr firstRow="1" bandRow="1">
                <a:tableStyleId>{2D5ABB26-0587-4C30-8999-92F81FD0307C}</a:tableStyleId>
              </a:tblPr>
              <a:tblGrid>
                <a:gridCol w="1463040">
                  <a:extLst>
                    <a:ext uri="{9D8B030D-6E8A-4147-A177-3AD203B41FA5}">
                      <a16:colId xmlns:a16="http://schemas.microsoft.com/office/drawing/2014/main" val="3956144114"/>
                    </a:ext>
                  </a:extLst>
                </a:gridCol>
                <a:gridCol w="1316736">
                  <a:extLst>
                    <a:ext uri="{9D8B030D-6E8A-4147-A177-3AD203B41FA5}">
                      <a16:colId xmlns:a16="http://schemas.microsoft.com/office/drawing/2014/main" val="85490225"/>
                    </a:ext>
                  </a:extLst>
                </a:gridCol>
                <a:gridCol w="1920240">
                  <a:extLst>
                    <a:ext uri="{9D8B030D-6E8A-4147-A177-3AD203B41FA5}">
                      <a16:colId xmlns:a16="http://schemas.microsoft.com/office/drawing/2014/main" val="3951172474"/>
                    </a:ext>
                  </a:extLst>
                </a:gridCol>
                <a:gridCol w="1828800">
                  <a:extLst>
                    <a:ext uri="{9D8B030D-6E8A-4147-A177-3AD203B41FA5}">
                      <a16:colId xmlns:a16="http://schemas.microsoft.com/office/drawing/2014/main" val="3705523484"/>
                    </a:ext>
                  </a:extLst>
                </a:gridCol>
                <a:gridCol w="1554480">
                  <a:extLst>
                    <a:ext uri="{9D8B030D-6E8A-4147-A177-3AD203B41FA5}">
                      <a16:colId xmlns:a16="http://schemas.microsoft.com/office/drawing/2014/main" val="2751411158"/>
                    </a:ext>
                  </a:extLst>
                </a:gridCol>
              </a:tblGrid>
              <a:tr h="370840">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i </a:t>
                      </a:r>
                      <a:r>
                        <a:rPr lang="en-US" sz="2000" baseline="0" dirty="0"/>
                        <a:t>= 1200</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∑Y</a:t>
                      </a:r>
                      <a:r>
                        <a:rPr lang="en-US" sz="2000" baseline="-25000" dirty="0"/>
                        <a:t>i </a:t>
                      </a:r>
                      <a:r>
                        <a:rPr lang="en-US" sz="2000" baseline="0" dirty="0"/>
                        <a:t>= 240</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 </a:t>
                      </a:r>
                      <a:r>
                        <a:rPr lang="en-US" sz="2000" dirty="0" err="1"/>
                        <a:t>X</a:t>
                      </a:r>
                      <a:r>
                        <a:rPr lang="en-US" sz="2000" baseline="-25000" dirty="0" err="1"/>
                        <a:t>i</a:t>
                      </a:r>
                      <a:r>
                        <a:rPr lang="en-US" sz="2000" dirty="0" err="1"/>
                        <a:t>Y</a:t>
                      </a:r>
                      <a:r>
                        <a:rPr lang="en-US" sz="2000" baseline="-25000" dirty="0" err="1"/>
                        <a:t>i</a:t>
                      </a:r>
                      <a:r>
                        <a:rPr lang="en-US" sz="2000" baseline="0" dirty="0"/>
                        <a:t>= 18,708</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i</a:t>
                      </a:r>
                      <a:r>
                        <a:rPr lang="en-US" sz="2000" baseline="30000" dirty="0"/>
                        <a:t>2</a:t>
                      </a:r>
                      <a:r>
                        <a:rPr lang="en-US" sz="2000" baseline="0" dirty="0"/>
                        <a:t>= 92, 972</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122090" rtl="0" eaLnBrk="1" fontAlgn="auto" latinLnBrk="0" hangingPunct="1">
                        <a:lnSpc>
                          <a:spcPct val="100000"/>
                        </a:lnSpc>
                        <a:spcBef>
                          <a:spcPts val="0"/>
                        </a:spcBef>
                        <a:spcAft>
                          <a:spcPts val="0"/>
                        </a:spcAft>
                        <a:buClrTx/>
                        <a:buSzTx/>
                        <a:buFontTx/>
                        <a:buNone/>
                        <a:tabLst/>
                        <a:defRPr/>
                      </a:pPr>
                      <a:r>
                        <a:rPr lang="en-US" sz="2000" dirty="0"/>
                        <a:t>∑Y</a:t>
                      </a:r>
                      <a:r>
                        <a:rPr lang="en-US" sz="2000" baseline="-25000" dirty="0"/>
                        <a:t>i</a:t>
                      </a:r>
                      <a:r>
                        <a:rPr lang="en-US" sz="2000" baseline="30000" dirty="0"/>
                        <a:t>2</a:t>
                      </a:r>
                      <a:r>
                        <a:rPr lang="en-US" sz="2000" baseline="0" dirty="0"/>
                        <a:t>= 3,862</a:t>
                      </a:r>
                      <a:r>
                        <a:rPr lang="en-US" sz="2000"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8996167"/>
                  </a:ext>
                </a:extLst>
              </a:tr>
            </a:tbl>
          </a:graphicData>
        </a:graphic>
      </p:graphicFrame>
      <p:sp>
        <p:nvSpPr>
          <p:cNvPr id="6" name="Rectangle 5">
            <a:extLst>
              <a:ext uri="{FF2B5EF4-FFF2-40B4-BE49-F238E27FC236}">
                <a16:creationId xmlns:a16="http://schemas.microsoft.com/office/drawing/2014/main" id="{29EE79C8-2CAA-4105-861F-D2FACF29B145}"/>
              </a:ext>
            </a:extLst>
          </p:cNvPr>
          <p:cNvSpPr/>
          <p:nvPr/>
        </p:nvSpPr>
        <p:spPr>
          <a:xfrm rot="20614651">
            <a:off x="10015522" y="2910902"/>
            <a:ext cx="1905000" cy="5106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The slope will also be positive.</a:t>
            </a:r>
          </a:p>
        </p:txBody>
      </p:sp>
      <p:sp>
        <p:nvSpPr>
          <p:cNvPr id="8" name="Rectangle 7">
            <a:extLst>
              <a:ext uri="{FF2B5EF4-FFF2-40B4-BE49-F238E27FC236}">
                <a16:creationId xmlns:a16="http://schemas.microsoft.com/office/drawing/2014/main" id="{DE14E1C7-9D0A-4EB3-B8FA-BD5587B669BF}"/>
              </a:ext>
            </a:extLst>
          </p:cNvPr>
          <p:cNvSpPr/>
          <p:nvPr/>
        </p:nvSpPr>
        <p:spPr>
          <a:xfrm>
            <a:off x="838200" y="1828800"/>
            <a:ext cx="1828799"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b="1" i="1" dirty="0"/>
              <a:t>Get the needed sums</a:t>
            </a:r>
          </a:p>
        </p:txBody>
      </p:sp>
      <p:sp>
        <p:nvSpPr>
          <p:cNvPr id="9" name="Rectangle 8">
            <a:extLst>
              <a:ext uri="{FF2B5EF4-FFF2-40B4-BE49-F238E27FC236}">
                <a16:creationId xmlns:a16="http://schemas.microsoft.com/office/drawing/2014/main" id="{F89A4F65-A479-4882-8E4B-EE546F7C44B5}"/>
              </a:ext>
            </a:extLst>
          </p:cNvPr>
          <p:cNvSpPr/>
          <p:nvPr/>
        </p:nvSpPr>
        <p:spPr>
          <a:xfrm>
            <a:off x="876300" y="2438400"/>
            <a:ext cx="1866900" cy="5334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i="1" dirty="0"/>
              <a:t>Compute the correlation coefficient</a:t>
            </a:r>
          </a:p>
        </p:txBody>
      </p:sp>
      <p:sp>
        <p:nvSpPr>
          <p:cNvPr id="10" name="Rectangle 9">
            <a:extLst>
              <a:ext uri="{FF2B5EF4-FFF2-40B4-BE49-F238E27FC236}">
                <a16:creationId xmlns:a16="http://schemas.microsoft.com/office/drawing/2014/main" id="{65DA26E0-7D9D-4430-AFD0-B8D2736DB432}"/>
              </a:ext>
            </a:extLst>
          </p:cNvPr>
          <p:cNvSpPr/>
          <p:nvPr/>
        </p:nvSpPr>
        <p:spPr>
          <a:xfrm>
            <a:off x="857053" y="3077377"/>
            <a:ext cx="1905000" cy="53339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i="1" dirty="0"/>
              <a:t>Compute the coefficient of determination</a:t>
            </a:r>
          </a:p>
        </p:txBody>
      </p:sp>
      <p:sp>
        <p:nvSpPr>
          <p:cNvPr id="11" name="Rectangle 10">
            <a:extLst>
              <a:ext uri="{FF2B5EF4-FFF2-40B4-BE49-F238E27FC236}">
                <a16:creationId xmlns:a16="http://schemas.microsoft.com/office/drawing/2014/main" id="{2DFDD481-4F70-4395-9FD2-41A7236EE114}"/>
              </a:ext>
            </a:extLst>
          </p:cNvPr>
          <p:cNvSpPr/>
          <p:nvPr/>
        </p:nvSpPr>
        <p:spPr>
          <a:xfrm>
            <a:off x="876300" y="4181480"/>
            <a:ext cx="1828799" cy="27304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dirty="0"/>
              <a:t>Compute the slope, b</a:t>
            </a:r>
            <a:r>
              <a:rPr lang="en-US" sz="1400" baseline="-25000" dirty="0"/>
              <a:t>1</a:t>
            </a:r>
          </a:p>
        </p:txBody>
      </p:sp>
      <p:sp>
        <p:nvSpPr>
          <p:cNvPr id="12" name="Rectangle 11">
            <a:extLst>
              <a:ext uri="{FF2B5EF4-FFF2-40B4-BE49-F238E27FC236}">
                <a16:creationId xmlns:a16="http://schemas.microsoft.com/office/drawing/2014/main" id="{65D32FFE-97A0-4BC6-8285-6C6A48F61D52}"/>
              </a:ext>
            </a:extLst>
          </p:cNvPr>
          <p:cNvSpPr/>
          <p:nvPr/>
        </p:nvSpPr>
        <p:spPr>
          <a:xfrm>
            <a:off x="868050" y="4961399"/>
            <a:ext cx="2027550"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dirty="0"/>
              <a:t>Compute Y-intercept, b</a:t>
            </a:r>
            <a:r>
              <a:rPr lang="en-US" sz="1400" baseline="-25000" dirty="0"/>
              <a:t>0</a:t>
            </a:r>
          </a:p>
        </p:txBody>
      </p:sp>
      <p:sp>
        <p:nvSpPr>
          <p:cNvPr id="13" name="Rectangle 12">
            <a:extLst>
              <a:ext uri="{FF2B5EF4-FFF2-40B4-BE49-F238E27FC236}">
                <a16:creationId xmlns:a16="http://schemas.microsoft.com/office/drawing/2014/main" id="{6C2B709D-89C0-4543-B168-4494C42DF3C2}"/>
              </a:ext>
            </a:extLst>
          </p:cNvPr>
          <p:cNvSpPr/>
          <p:nvPr/>
        </p:nvSpPr>
        <p:spPr>
          <a:xfrm>
            <a:off x="868050" y="5502283"/>
            <a:ext cx="1828799"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b="1" i="1" dirty="0"/>
              <a:t>Write out the regression equation</a:t>
            </a:r>
          </a:p>
        </p:txBody>
      </p:sp>
      <p:sp>
        <p:nvSpPr>
          <p:cNvPr id="14" name="Rectangle 13">
            <a:extLst>
              <a:ext uri="{FF2B5EF4-FFF2-40B4-BE49-F238E27FC236}">
                <a16:creationId xmlns:a16="http://schemas.microsoft.com/office/drawing/2014/main" id="{3553AC60-FD7D-46C5-BF54-FAF55826BB75}"/>
              </a:ext>
            </a:extLst>
          </p:cNvPr>
          <p:cNvSpPr/>
          <p:nvPr/>
        </p:nvSpPr>
        <p:spPr>
          <a:xfrm>
            <a:off x="857053" y="3651380"/>
            <a:ext cx="3791147"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1400" b="1" i="1" dirty="0"/>
              <a:t>Compute the regression coefficients, b</a:t>
            </a:r>
            <a:r>
              <a:rPr lang="en-US" sz="1400" b="1" i="1" baseline="-25000" dirty="0"/>
              <a:t>1</a:t>
            </a:r>
            <a:r>
              <a:rPr lang="en-US" sz="1400" b="1" i="1" dirty="0"/>
              <a:t> and b</a:t>
            </a:r>
            <a:r>
              <a:rPr lang="en-US" sz="1400" b="1" i="1" baseline="-25000" dirty="0"/>
              <a:t>0</a:t>
            </a:r>
            <a:r>
              <a:rPr lang="en-US" sz="1400" b="1" i="1" dirty="0"/>
              <a:t>:</a:t>
            </a:r>
            <a:endParaRPr lang="en-US" sz="1400" b="1" i="1" baseline="-25000" dirty="0"/>
          </a:p>
        </p:txBody>
      </p:sp>
    </p:spTree>
    <p:extLst>
      <p:ext uri="{BB962C8B-B14F-4D97-AF65-F5344CB8AC3E}">
        <p14:creationId xmlns:p14="http://schemas.microsoft.com/office/powerpoint/2010/main" val="337905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D4BE-A7F2-4192-8BA5-B0ECC64A84BE}"/>
              </a:ext>
            </a:extLst>
          </p:cNvPr>
          <p:cNvSpPr>
            <a:spLocks noGrp="1"/>
          </p:cNvSpPr>
          <p:nvPr>
            <p:ph type="title"/>
          </p:nvPr>
        </p:nvSpPr>
        <p:spPr/>
        <p:txBody>
          <a:bodyPr/>
          <a:lstStyle/>
          <a:p>
            <a:r>
              <a:rPr lang="en-US" dirty="0"/>
              <a:t>Example 3: Job Performance</a:t>
            </a:r>
          </a:p>
        </p:txBody>
      </p:sp>
      <p:sp>
        <p:nvSpPr>
          <p:cNvPr id="3" name="Content Placeholder 2">
            <a:extLst>
              <a:ext uri="{FF2B5EF4-FFF2-40B4-BE49-F238E27FC236}">
                <a16:creationId xmlns:a16="http://schemas.microsoft.com/office/drawing/2014/main" id="{373D809C-CC5D-4C65-BB3A-A74B0FD53893}"/>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83AE7712-2D13-4CEE-ADF5-B98559284668}"/>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2408F111-B0F7-40DC-B813-A7A4F6A89567}"/>
              </a:ext>
            </a:extLst>
          </p:cNvPr>
          <p:cNvSpPr>
            <a:spLocks noGrp="1"/>
          </p:cNvSpPr>
          <p:nvPr>
            <p:ph type="sldNum" sz="quarter" idx="12"/>
          </p:nvPr>
        </p:nvSpPr>
        <p:spPr/>
        <p:txBody>
          <a:bodyPr/>
          <a:lstStyle/>
          <a:p>
            <a:fld id="{C649628B-299D-451E-A378-9322A1DAED2C}" type="slidenum">
              <a:rPr lang="en-US" smtClean="0"/>
              <a:pPr/>
              <a:t>28</a:t>
            </a:fld>
            <a:endParaRPr lang="en-US" dirty="0"/>
          </a:p>
        </p:txBody>
      </p:sp>
      <p:graphicFrame>
        <p:nvGraphicFramePr>
          <p:cNvPr id="6" name="Table 5">
            <a:extLst>
              <a:ext uri="{FF2B5EF4-FFF2-40B4-BE49-F238E27FC236}">
                <a16:creationId xmlns:a16="http://schemas.microsoft.com/office/drawing/2014/main" id="{ACDD4C68-D8E2-4BA8-A53D-2E87373F88AF}"/>
              </a:ext>
            </a:extLst>
          </p:cNvPr>
          <p:cNvGraphicFramePr>
            <a:graphicFrameLocks noGrp="1"/>
          </p:cNvGraphicFramePr>
          <p:nvPr>
            <p:extLst>
              <p:ext uri="{D42A27DB-BD31-4B8C-83A1-F6EECF244321}">
                <p14:modId xmlns:p14="http://schemas.microsoft.com/office/powerpoint/2010/main" val="3302126668"/>
              </p:ext>
            </p:extLst>
          </p:nvPr>
        </p:nvGraphicFramePr>
        <p:xfrm>
          <a:off x="1518354" y="1911042"/>
          <a:ext cx="8934683" cy="4023360"/>
        </p:xfrm>
        <a:graphic>
          <a:graphicData uri="http://schemas.openxmlformats.org/drawingml/2006/table">
            <a:tbl>
              <a:tblPr firstRow="1" firstCol="1">
                <a:effectLst>
                  <a:innerShdw blurRad="63500" dist="50800" dir="2700000">
                    <a:prstClr val="black">
                      <a:alpha val="50000"/>
                    </a:prstClr>
                  </a:innerShdw>
                </a:effectLst>
                <a:tableStyleId>{5C22544A-7EE6-4342-B048-85BDC9FD1C3A}</a:tableStyleId>
              </a:tblPr>
              <a:tblGrid>
                <a:gridCol w="1710923">
                  <a:extLst>
                    <a:ext uri="{9D8B030D-6E8A-4147-A177-3AD203B41FA5}">
                      <a16:colId xmlns:a16="http://schemas.microsoft.com/office/drawing/2014/main" val="1641425350"/>
                    </a:ext>
                  </a:extLst>
                </a:gridCol>
                <a:gridCol w="1188720">
                  <a:extLst>
                    <a:ext uri="{9D8B030D-6E8A-4147-A177-3AD203B41FA5}">
                      <a16:colId xmlns:a16="http://schemas.microsoft.com/office/drawing/2014/main" val="3377768768"/>
                    </a:ext>
                  </a:extLst>
                </a:gridCol>
                <a:gridCol w="1554480">
                  <a:extLst>
                    <a:ext uri="{9D8B030D-6E8A-4147-A177-3AD203B41FA5}">
                      <a16:colId xmlns:a16="http://schemas.microsoft.com/office/drawing/2014/main" val="2867747973"/>
                    </a:ext>
                  </a:extLst>
                </a:gridCol>
                <a:gridCol w="914400">
                  <a:extLst>
                    <a:ext uri="{9D8B030D-6E8A-4147-A177-3AD203B41FA5}">
                      <a16:colId xmlns:a16="http://schemas.microsoft.com/office/drawing/2014/main" val="446594238"/>
                    </a:ext>
                  </a:extLst>
                </a:gridCol>
                <a:gridCol w="1188720">
                  <a:extLst>
                    <a:ext uri="{9D8B030D-6E8A-4147-A177-3AD203B41FA5}">
                      <a16:colId xmlns:a16="http://schemas.microsoft.com/office/drawing/2014/main" val="2132023104"/>
                    </a:ext>
                  </a:extLst>
                </a:gridCol>
                <a:gridCol w="1188720">
                  <a:extLst>
                    <a:ext uri="{9D8B030D-6E8A-4147-A177-3AD203B41FA5}">
                      <a16:colId xmlns:a16="http://schemas.microsoft.com/office/drawing/2014/main" val="3007185966"/>
                    </a:ext>
                  </a:extLst>
                </a:gridCol>
                <a:gridCol w="1188720">
                  <a:extLst>
                    <a:ext uri="{9D8B030D-6E8A-4147-A177-3AD203B41FA5}">
                      <a16:colId xmlns:a16="http://schemas.microsoft.com/office/drawing/2014/main" val="2784120660"/>
                    </a:ext>
                  </a:extLst>
                </a:gridCol>
              </a:tblGrid>
              <a:tr h="182880">
                <a:tc gridSpan="2">
                  <a:txBody>
                    <a:bodyPr/>
                    <a:lstStyle/>
                    <a:p>
                      <a:pPr algn="ctr" fontAlgn="b"/>
                      <a:r>
                        <a:rPr lang="en-US" sz="1600" u="none" strike="noStrike" dirty="0">
                          <a:effectLst/>
                        </a:rPr>
                        <a:t>Regression Statistics</a:t>
                      </a:r>
                      <a:endParaRPr lang="en-US" sz="16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5747369"/>
                  </a:ext>
                </a:extLst>
              </a:tr>
              <a:tr h="182880">
                <a:tc>
                  <a:txBody>
                    <a:bodyPr/>
                    <a:lstStyle/>
                    <a:p>
                      <a:pPr algn="l" fontAlgn="b"/>
                      <a:r>
                        <a:rPr lang="en-US" sz="1600" u="none" strike="noStrike" dirty="0">
                          <a:effectLst/>
                        </a:rPr>
                        <a:t>Multiple 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0.802339566</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799619"/>
                  </a:ext>
                </a:extLst>
              </a:tr>
              <a:tr h="182880">
                <a:tc>
                  <a:txBody>
                    <a:bodyPr/>
                    <a:lstStyle/>
                    <a:p>
                      <a:pPr algn="l" fontAlgn="b"/>
                      <a:r>
                        <a:rPr lang="en-US" sz="1600" u="none" strike="noStrike" dirty="0">
                          <a:effectLst/>
                        </a:rPr>
                        <a:t>R Square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0.64374878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9127096"/>
                  </a:ext>
                </a:extLst>
              </a:tr>
              <a:tr h="182880">
                <a:tc>
                  <a:txBody>
                    <a:bodyPr/>
                    <a:lstStyle/>
                    <a:p>
                      <a:pPr algn="l" fontAlgn="b"/>
                      <a:r>
                        <a:rPr lang="en-US" sz="1600" u="none" strike="noStrike" dirty="0">
                          <a:effectLst/>
                        </a:rPr>
                        <a:t>Adjusted R Square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0.618302264</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2958350"/>
                  </a:ext>
                </a:extLst>
              </a:tr>
              <a:tr h="182880">
                <a:tc>
                  <a:txBody>
                    <a:bodyPr/>
                    <a:lstStyle/>
                    <a:p>
                      <a:pPr algn="l" fontAlgn="b"/>
                      <a:r>
                        <a:rPr lang="en-US" sz="1600" u="none" strike="noStrike">
                          <a:effectLst/>
                        </a:rPr>
                        <a:t>Standard Error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2.582050952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0031211"/>
                  </a:ext>
                </a:extLst>
              </a:tr>
              <a:tr h="190500">
                <a:tc>
                  <a:txBody>
                    <a:bodyPr/>
                    <a:lstStyle/>
                    <a:p>
                      <a:pPr algn="l" fontAlgn="b"/>
                      <a:r>
                        <a:rPr lang="en-US" sz="1600" u="none" strike="noStrike">
                          <a:effectLst/>
                        </a:rPr>
                        <a:t>Observations</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16</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0888671"/>
                  </a:ext>
                </a:extLst>
              </a:tr>
              <a:tr h="182880">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4830820"/>
                  </a:ext>
                </a:extLst>
              </a:tr>
              <a:tr h="190500">
                <a:tc>
                  <a:txBody>
                    <a:bodyPr/>
                    <a:lstStyle/>
                    <a:p>
                      <a:pPr algn="l" fontAlgn="b"/>
                      <a:r>
                        <a:rPr lang="en-US" sz="1600" u="none" strike="noStrike">
                          <a:effectLst/>
                        </a:rPr>
                        <a:t>ANOVA</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0056975"/>
                  </a:ext>
                </a:extLst>
              </a:tr>
              <a:tr h="182880">
                <a:tc>
                  <a:txBody>
                    <a:bodyPr/>
                    <a:lstStyle/>
                    <a:p>
                      <a:pPr algn="ctr" fontAlgn="b"/>
                      <a:r>
                        <a:rPr lang="en-US" sz="1600" u="none" strike="noStrike">
                          <a:effectLst/>
                        </a:rPr>
                        <a:t> </a:t>
                      </a:r>
                      <a:endParaRPr lang="en-US" sz="16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df</a:t>
                      </a:r>
                      <a:endParaRPr lang="en-US" sz="16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SS</a:t>
                      </a:r>
                      <a:endParaRPr lang="en-US" sz="16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MS</a:t>
                      </a:r>
                      <a:endParaRPr lang="en-US" sz="16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F</a:t>
                      </a:r>
                      <a:endParaRPr lang="en-US" sz="16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Significance F</a:t>
                      </a:r>
                      <a:endParaRPr lang="en-US" sz="1600" b="0" i="1"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3606599"/>
                  </a:ext>
                </a:extLst>
              </a:tr>
              <a:tr h="182880">
                <a:tc>
                  <a:txBody>
                    <a:bodyPr/>
                    <a:lstStyle/>
                    <a:p>
                      <a:pPr algn="l" fontAlgn="b"/>
                      <a:r>
                        <a:rPr lang="en-US" sz="1600" u="none" strike="noStrike">
                          <a:effectLst/>
                        </a:rPr>
                        <a:t>Regression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168.6621803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168.6622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25.29811103</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0.000184094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5112924"/>
                  </a:ext>
                </a:extLst>
              </a:tr>
              <a:tr h="182880">
                <a:tc>
                  <a:txBody>
                    <a:bodyPr/>
                    <a:lstStyle/>
                    <a:p>
                      <a:pPr algn="l" fontAlgn="b"/>
                      <a:r>
                        <a:rPr lang="en-US" sz="1600" u="none" strike="noStrike">
                          <a:effectLst/>
                        </a:rPr>
                        <a:t>Residual</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93.33781965</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6.666987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1314574"/>
                  </a:ext>
                </a:extLst>
              </a:tr>
              <a:tr h="190500">
                <a:tc>
                  <a:txBody>
                    <a:bodyPr/>
                    <a:lstStyle/>
                    <a:p>
                      <a:pPr algn="l" fontAlgn="b"/>
                      <a:r>
                        <a:rPr lang="en-US" sz="1600" u="none" strike="noStrike">
                          <a:effectLst/>
                        </a:rPr>
                        <a:t>Total</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262</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5591895"/>
                  </a:ext>
                </a:extLst>
              </a:tr>
              <a:tr h="190500">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177440"/>
                  </a:ext>
                </a:extLst>
              </a:tr>
              <a:tr h="182880">
                <a:tc>
                  <a:txBody>
                    <a:bodyPr/>
                    <a:lstStyle/>
                    <a:p>
                      <a:pPr algn="ctr" fontAlgn="b"/>
                      <a:r>
                        <a:rPr lang="en-US" sz="1600" u="none" strike="noStrike">
                          <a:effectLst/>
                        </a:rPr>
                        <a:t> </a:t>
                      </a:r>
                      <a:endParaRPr lang="en-US" sz="16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Coefficients</a:t>
                      </a:r>
                      <a:endParaRPr lang="en-US" sz="16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Standard Error</a:t>
                      </a:r>
                      <a:endParaRPr lang="en-US" sz="16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t Stat</a:t>
                      </a:r>
                      <a:endParaRPr lang="en-US" sz="16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P-value</a:t>
                      </a:r>
                      <a:endParaRPr lang="en-US" sz="16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Lower 95%</a:t>
                      </a:r>
                      <a:endParaRPr lang="en-US" sz="16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Upper 95%</a:t>
                      </a:r>
                      <a:endParaRPr lang="en-US" sz="1600" b="0" i="1"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1137405"/>
                  </a:ext>
                </a:extLst>
              </a:tr>
              <a:tr h="182880">
                <a:tc>
                  <a:txBody>
                    <a:bodyPr/>
                    <a:lstStyle/>
                    <a:p>
                      <a:pPr algn="l" fontAlgn="b"/>
                      <a:r>
                        <a:rPr lang="en-US" sz="1600" u="none" strike="noStrike">
                          <a:effectLst/>
                        </a:rPr>
                        <a:t>Intercept</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-2.866756393</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3.610409813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-0.79403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0.440432812</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-10.6103153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4.876802511</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8133366"/>
                  </a:ext>
                </a:extLst>
              </a:tr>
              <a:tr h="190500">
                <a:tc>
                  <a:txBody>
                    <a:bodyPr/>
                    <a:lstStyle/>
                    <a:p>
                      <a:pPr algn="l" fontAlgn="b"/>
                      <a:r>
                        <a:rPr lang="en-US" sz="1600" u="none" strike="noStrike">
                          <a:effectLst/>
                        </a:rPr>
                        <a:t>X Variable 1</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0.238223419</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0.047363131</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5.029723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0.000184094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0.136639605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0.339807232</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7882811"/>
                  </a:ext>
                </a:extLst>
              </a:tr>
            </a:tbl>
          </a:graphicData>
        </a:graphic>
      </p:graphicFrame>
      <p:sp>
        <p:nvSpPr>
          <p:cNvPr id="7" name="Rectangle 6">
            <a:extLst>
              <a:ext uri="{FF2B5EF4-FFF2-40B4-BE49-F238E27FC236}">
                <a16:creationId xmlns:a16="http://schemas.microsoft.com/office/drawing/2014/main" id="{D617D12C-7019-44DE-82A2-ABC7019C0CF9}"/>
              </a:ext>
            </a:extLst>
          </p:cNvPr>
          <p:cNvSpPr/>
          <p:nvPr/>
        </p:nvSpPr>
        <p:spPr>
          <a:xfrm>
            <a:off x="8305800" y="1187291"/>
            <a:ext cx="1981200" cy="60038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LET’S SOLVE THIS WITH MS EXCEL</a:t>
            </a:r>
          </a:p>
        </p:txBody>
      </p:sp>
      <p:sp>
        <p:nvSpPr>
          <p:cNvPr id="8" name="Oval 7">
            <a:extLst>
              <a:ext uri="{FF2B5EF4-FFF2-40B4-BE49-F238E27FC236}">
                <a16:creationId xmlns:a16="http://schemas.microsoft.com/office/drawing/2014/main" id="{E45CF7BD-CB96-43A8-A3CB-A184A1CC36B4}"/>
              </a:ext>
            </a:extLst>
          </p:cNvPr>
          <p:cNvSpPr/>
          <p:nvPr/>
        </p:nvSpPr>
        <p:spPr>
          <a:xfrm>
            <a:off x="2278946" y="5313925"/>
            <a:ext cx="533400" cy="34289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r>
              <a:rPr lang="en-US" sz="1600" baseline="-25000" dirty="0"/>
              <a:t>0</a:t>
            </a:r>
            <a:endParaRPr lang="en-US" sz="1600" dirty="0"/>
          </a:p>
        </p:txBody>
      </p:sp>
      <p:sp>
        <p:nvSpPr>
          <p:cNvPr id="9" name="Oval 8">
            <a:extLst>
              <a:ext uri="{FF2B5EF4-FFF2-40B4-BE49-F238E27FC236}">
                <a16:creationId xmlns:a16="http://schemas.microsoft.com/office/drawing/2014/main" id="{EF4E0E81-2346-475D-91E5-976A77F062DE}"/>
              </a:ext>
            </a:extLst>
          </p:cNvPr>
          <p:cNvSpPr/>
          <p:nvPr/>
        </p:nvSpPr>
        <p:spPr>
          <a:xfrm>
            <a:off x="4846359" y="2411612"/>
            <a:ext cx="528294" cy="25685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R</a:t>
            </a:r>
            <a:r>
              <a:rPr lang="en-US" sz="1600" baseline="30000" dirty="0"/>
              <a:t>2</a:t>
            </a:r>
          </a:p>
        </p:txBody>
      </p:sp>
      <p:cxnSp>
        <p:nvCxnSpPr>
          <p:cNvPr id="11" name="Straight Arrow Connector 10">
            <a:extLst>
              <a:ext uri="{FF2B5EF4-FFF2-40B4-BE49-F238E27FC236}">
                <a16:creationId xmlns:a16="http://schemas.microsoft.com/office/drawing/2014/main" id="{C5B633D7-A27F-4610-8820-7299DF49582D}"/>
              </a:ext>
            </a:extLst>
          </p:cNvPr>
          <p:cNvCxnSpPr/>
          <p:nvPr/>
        </p:nvCxnSpPr>
        <p:spPr>
          <a:xfrm flipH="1">
            <a:off x="4419600" y="2225540"/>
            <a:ext cx="3429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DA1F44F-F0DF-41AE-9518-D10E2F3E0CD7}"/>
              </a:ext>
            </a:extLst>
          </p:cNvPr>
          <p:cNvCxnSpPr/>
          <p:nvPr/>
        </p:nvCxnSpPr>
        <p:spPr>
          <a:xfrm flipH="1">
            <a:off x="4419600" y="2540038"/>
            <a:ext cx="4267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4C93BC-0CF6-40B5-B307-51EC97BDFB0E}"/>
              </a:ext>
            </a:extLst>
          </p:cNvPr>
          <p:cNvSpPr/>
          <p:nvPr/>
        </p:nvSpPr>
        <p:spPr>
          <a:xfrm>
            <a:off x="9296400" y="3429000"/>
            <a:ext cx="1220253"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Regression is significant</a:t>
            </a:r>
          </a:p>
        </p:txBody>
      </p:sp>
      <p:cxnSp>
        <p:nvCxnSpPr>
          <p:cNvPr id="16" name="Straight Arrow Connector 15">
            <a:extLst>
              <a:ext uri="{FF2B5EF4-FFF2-40B4-BE49-F238E27FC236}">
                <a16:creationId xmlns:a16="http://schemas.microsoft.com/office/drawing/2014/main" id="{06CEEFD8-06D2-43C4-B337-A6CE9C7A345E}"/>
              </a:ext>
            </a:extLst>
          </p:cNvPr>
          <p:cNvCxnSpPr>
            <a:stCxn id="14" idx="2"/>
          </p:cNvCxnSpPr>
          <p:nvPr/>
        </p:nvCxnSpPr>
        <p:spPr>
          <a:xfrm flipH="1">
            <a:off x="9296400" y="3962400"/>
            <a:ext cx="610127"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C68DAC3-50A3-4F30-A664-B4F87B2BF67B}"/>
              </a:ext>
            </a:extLst>
          </p:cNvPr>
          <p:cNvSpPr/>
          <p:nvPr/>
        </p:nvSpPr>
        <p:spPr>
          <a:xfrm>
            <a:off x="4776475" y="2113639"/>
            <a:ext cx="348006" cy="25685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r</a:t>
            </a:r>
          </a:p>
        </p:txBody>
      </p:sp>
      <p:sp>
        <p:nvSpPr>
          <p:cNvPr id="18" name="Oval 17">
            <a:extLst>
              <a:ext uri="{FF2B5EF4-FFF2-40B4-BE49-F238E27FC236}">
                <a16:creationId xmlns:a16="http://schemas.microsoft.com/office/drawing/2014/main" id="{6867782C-BBAA-41E9-97FB-C4A3BC0D6A8F}"/>
              </a:ext>
            </a:extLst>
          </p:cNvPr>
          <p:cNvSpPr/>
          <p:nvPr/>
        </p:nvSpPr>
        <p:spPr>
          <a:xfrm>
            <a:off x="2545646" y="5723183"/>
            <a:ext cx="533400" cy="3837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a:t>
            </a:r>
            <a:r>
              <a:rPr lang="en-US" sz="1600" baseline="-25000" dirty="0"/>
              <a:t>1</a:t>
            </a:r>
            <a:endParaRPr lang="en-US" sz="1600" dirty="0"/>
          </a:p>
        </p:txBody>
      </p:sp>
      <p:cxnSp>
        <p:nvCxnSpPr>
          <p:cNvPr id="20" name="Straight Arrow Connector 19">
            <a:extLst>
              <a:ext uri="{FF2B5EF4-FFF2-40B4-BE49-F238E27FC236}">
                <a16:creationId xmlns:a16="http://schemas.microsoft.com/office/drawing/2014/main" id="{DD96FE21-0F32-460F-84D6-3FA3366B7DC7}"/>
              </a:ext>
            </a:extLst>
          </p:cNvPr>
          <p:cNvCxnSpPr>
            <a:cxnSpLocks/>
            <a:stCxn id="8" idx="6"/>
          </p:cNvCxnSpPr>
          <p:nvPr/>
        </p:nvCxnSpPr>
        <p:spPr>
          <a:xfrm>
            <a:off x="2812346" y="5485371"/>
            <a:ext cx="391855" cy="61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D90318-65AA-421A-B662-4053E2BC634B}"/>
              </a:ext>
            </a:extLst>
          </p:cNvPr>
          <p:cNvCxnSpPr>
            <a:cxnSpLocks/>
            <a:stCxn id="18" idx="7"/>
          </p:cNvCxnSpPr>
          <p:nvPr/>
        </p:nvCxnSpPr>
        <p:spPr>
          <a:xfrm>
            <a:off x="3000931" y="5779375"/>
            <a:ext cx="351869" cy="597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83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E7C2-8D92-4A09-86CD-7C889E1226AD}"/>
              </a:ext>
            </a:extLst>
          </p:cNvPr>
          <p:cNvSpPr>
            <a:spLocks noGrp="1"/>
          </p:cNvSpPr>
          <p:nvPr>
            <p:ph type="title"/>
          </p:nvPr>
        </p:nvSpPr>
        <p:spPr/>
        <p:txBody>
          <a:bodyPr/>
          <a:lstStyle/>
          <a:p>
            <a:r>
              <a:rPr lang="en-US" dirty="0"/>
              <a:t>Example 3: Job Performance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06E1E08-2BC6-4867-AB52-C150185E829F}"/>
                  </a:ext>
                </a:extLst>
              </p:cNvPr>
              <p:cNvSpPr txBox="1">
                <a:spLocks noGrp="1"/>
              </p:cNvSpPr>
              <p:nvPr>
                <p:ph idx="1"/>
              </p:nvPr>
            </p:nvSpPr>
            <p:spPr>
              <a:xfrm>
                <a:off x="1295400" y="1732791"/>
                <a:ext cx="9448800" cy="435632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pPr>
                  <a:spcBef>
                    <a:spcPts val="600"/>
                  </a:spcBef>
                  <a:spcAft>
                    <a:spcPts val="1200"/>
                  </a:spcAft>
                </a:pPr>
                <a:r>
                  <a:rPr lang="en-US" dirty="0"/>
                  <a:t>Here are some questions for you. Most can be answered from either the “hand” calculations or the MS Excel output. Of course, the values from the calculations and from Excel may not be exactly the same but they will be very close.</a:t>
                </a:r>
              </a:p>
              <a:p>
                <a:pPr marL="274320" indent="-274320">
                  <a:spcBef>
                    <a:spcPts val="600"/>
                  </a:spcBef>
                  <a:buFont typeface="+mj-lt"/>
                  <a:buAutoNum type="arabicParenR"/>
                </a:pPr>
                <a:r>
                  <a:rPr lang="en-US" sz="2000" dirty="0"/>
                  <a:t>Is the regression significant? </a:t>
                </a:r>
                <a:r>
                  <a:rPr lang="en-US" sz="2000" b="1" dirty="0"/>
                  <a:t>Yes</a:t>
                </a:r>
              </a:p>
              <a:p>
                <a:pPr marL="274320" indent="-274320">
                  <a:spcBef>
                    <a:spcPts val="600"/>
                  </a:spcBef>
                  <a:buFont typeface="+mj-lt"/>
                  <a:buAutoNum type="arabicParenR"/>
                </a:pPr>
                <a:r>
                  <a:rPr lang="en-US" sz="2000" dirty="0"/>
                  <a:t>What is the value of b</a:t>
                </a:r>
                <a:r>
                  <a:rPr lang="en-US" sz="2000" baseline="-25000" dirty="0"/>
                  <a:t>0</a:t>
                </a:r>
                <a:r>
                  <a:rPr lang="en-US" sz="2000" dirty="0"/>
                  <a:t>? </a:t>
                </a:r>
                <a14:m>
                  <m:oMath xmlns:m="http://schemas.openxmlformats.org/officeDocument/2006/math">
                    <m:r>
                      <a:rPr lang="en-US" sz="2000" b="0" i="0" smtClean="0">
                        <a:latin typeface="Cambria Math" panose="02040503050406030204" pitchFamily="18" charset="0"/>
                      </a:rPr>
                      <m:t>  </m:t>
                    </m:r>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r>
                      <a:rPr lang="en-US" sz="2000" b="1" i="1" smtClean="0">
                        <a:latin typeface="Cambria Math" panose="02040503050406030204" pitchFamily="18" charset="0"/>
                      </a:rPr>
                      <m:t>𝟖𝟕</m:t>
                    </m:r>
                  </m:oMath>
                </a14:m>
                <a:r>
                  <a:rPr lang="en-US" sz="2000" b="1" dirty="0"/>
                  <a:t>         </a:t>
                </a:r>
                <a:r>
                  <a:rPr lang="en-US" sz="2000" dirty="0"/>
                  <a:t>b</a:t>
                </a:r>
                <a:r>
                  <a:rPr lang="en-US" sz="2000" baseline="-25000" dirty="0"/>
                  <a:t>1</a:t>
                </a:r>
                <a:r>
                  <a:rPr lang="en-US" sz="2000" dirty="0"/>
                  <a:t>? </a:t>
                </a:r>
                <a14:m>
                  <m:oMath xmlns:m="http://schemas.openxmlformats.org/officeDocument/2006/math">
                    <m:r>
                      <a:rPr lang="en-US" sz="2000" b="0" i="0" smtClean="0">
                        <a:latin typeface="Cambria Math" panose="02040503050406030204" pitchFamily="18" charset="0"/>
                      </a:rPr>
                      <m:t>  </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𝟐𝟑𝟖</m:t>
                    </m:r>
                    <m:r>
                      <a:rPr lang="en-US" sz="2000" b="1" i="1">
                        <a:latin typeface="Cambria Math" panose="02040503050406030204" pitchFamily="18" charset="0"/>
                      </a:rPr>
                      <m:t> </m:t>
                    </m:r>
                  </m:oMath>
                </a14:m>
                <a:endParaRPr lang="en-US" sz="2000" b="1" dirty="0"/>
              </a:p>
              <a:p>
                <a:pPr marL="274320" indent="-274320">
                  <a:spcBef>
                    <a:spcPts val="600"/>
                  </a:spcBef>
                  <a:buFont typeface="+mj-lt"/>
                  <a:buAutoNum type="arabicParenR"/>
                </a:pPr>
                <a:r>
                  <a:rPr lang="en-US" sz="2000" dirty="0"/>
                  <a:t>What is the regression equation? </a:t>
                </a:r>
                <a14:m>
                  <m:oMath xmlns:m="http://schemas.openxmlformats.org/officeDocument/2006/math">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𝒀</m:t>
                            </m:r>
                          </m:e>
                        </m:acc>
                      </m:e>
                      <m:sub>
                        <m:r>
                          <a:rPr lang="en-US" sz="2000" b="1" i="1">
                            <a:latin typeface="Cambria Math" panose="02040503050406030204" pitchFamily="18" charset="0"/>
                          </a:rPr>
                          <m:t>𝒊</m:t>
                        </m:r>
                      </m:sub>
                    </m:sSub>
                    <m:r>
                      <a:rPr lang="en-US" sz="2000" b="1" i="1">
                        <a:latin typeface="Cambria Math" panose="02040503050406030204" pitchFamily="18" charset="0"/>
                      </a:rPr>
                      <m:t>=−</m:t>
                    </m:r>
                    <m:r>
                      <a:rPr lang="en-US" sz="2000" b="1" i="1">
                        <a:latin typeface="Cambria Math" panose="02040503050406030204" pitchFamily="18" charset="0"/>
                      </a:rPr>
                      <m:t>𝟐</m:t>
                    </m:r>
                    <m:r>
                      <a:rPr lang="en-US" sz="2000" b="1" i="1">
                        <a:latin typeface="Cambria Math" panose="02040503050406030204" pitchFamily="18" charset="0"/>
                      </a:rPr>
                      <m:t>.</m:t>
                    </m:r>
                    <m:r>
                      <a:rPr lang="en-US" sz="2000" b="1" i="1">
                        <a:latin typeface="Cambria Math" panose="02040503050406030204" pitchFamily="18" charset="0"/>
                      </a:rPr>
                      <m:t>𝟖𝟕</m:t>
                    </m:r>
                    <m:r>
                      <a:rPr lang="en-US" sz="2000" b="1" i="1">
                        <a:latin typeface="Cambria Math" panose="02040503050406030204" pitchFamily="18" charset="0"/>
                      </a:rPr>
                      <m:t>+.</m:t>
                    </m:r>
                    <m:r>
                      <a:rPr lang="en-US" sz="2000" b="1" i="1">
                        <a:latin typeface="Cambria Math" panose="02040503050406030204" pitchFamily="18" charset="0"/>
                      </a:rPr>
                      <m:t>𝟐𝟑𝟖</m:t>
                    </m:r>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𝑿</m:t>
                        </m:r>
                      </m:e>
                      <m:sub>
                        <m:r>
                          <a:rPr lang="en-US" sz="2000" b="1" i="1" dirty="0">
                            <a:latin typeface="Cambria Math" panose="02040503050406030204" pitchFamily="18" charset="0"/>
                          </a:rPr>
                          <m:t>𝒊</m:t>
                        </m:r>
                      </m:sub>
                    </m:sSub>
                  </m:oMath>
                </a14:m>
                <a:endParaRPr lang="en-US" sz="2000" b="1" dirty="0"/>
              </a:p>
              <a:p>
                <a:pPr marL="274320" indent="-274320">
                  <a:spcBef>
                    <a:spcPts val="600"/>
                  </a:spcBef>
                  <a:buFont typeface="+mj-lt"/>
                  <a:buAutoNum type="arabicParenR"/>
                </a:pPr>
                <a:r>
                  <a:rPr lang="en-US" sz="2000" dirty="0"/>
                  <a:t>What is the correlation coefficient? </a:t>
                </a:r>
                <a:r>
                  <a:rPr lang="en-US" sz="2000" b="1" i="1" dirty="0"/>
                  <a:t>r</a:t>
                </a:r>
                <a:r>
                  <a:rPr lang="en-US" sz="2000" b="1" dirty="0"/>
                  <a:t> = 0.8023</a:t>
                </a:r>
              </a:p>
              <a:p>
                <a:pPr marL="274320" indent="-274320">
                  <a:spcBef>
                    <a:spcPts val="600"/>
                  </a:spcBef>
                  <a:buFont typeface="+mj-lt"/>
                  <a:buAutoNum type="arabicParenR"/>
                </a:pPr>
                <a:r>
                  <a:rPr lang="en-US" sz="2000" dirty="0"/>
                  <a:t>What is the proportion of variation in Y that is explained by X? </a:t>
                </a:r>
                <a:r>
                  <a:rPr lang="en-US" sz="2000" b="1" dirty="0"/>
                  <a:t>R</a:t>
                </a:r>
                <a:r>
                  <a:rPr lang="en-US" sz="2000" b="1" baseline="30000" dirty="0"/>
                  <a:t>2 </a:t>
                </a:r>
                <a:r>
                  <a:rPr lang="en-US" sz="2000" b="1" dirty="0"/>
                  <a:t>= 0.6437</a:t>
                </a:r>
              </a:p>
              <a:p>
                <a:pPr marL="274320" indent="-274320">
                  <a:spcBef>
                    <a:spcPts val="600"/>
                  </a:spcBef>
                  <a:buFont typeface="+mj-lt"/>
                  <a:buAutoNum type="arabicParenR"/>
                </a:pPr>
                <a:r>
                  <a:rPr lang="en-US" sz="2000" dirty="0"/>
                  <a:t>Q: What job performance score would you expect for someone with a Test score of 65? </a:t>
                </a:r>
                <a14:m>
                  <m:oMath xmlns:m="http://schemas.openxmlformats.org/officeDocument/2006/math">
                    <m:acc>
                      <m:accPr>
                        <m:chr m:val="̂"/>
                        <m:ctrlPr>
                          <a:rPr lang="en-US" sz="2000" b="1" i="1" dirty="0">
                            <a:latin typeface="Cambria Math" panose="02040503050406030204" pitchFamily="18" charset="0"/>
                          </a:rPr>
                        </m:ctrlPr>
                      </m:accPr>
                      <m:e>
                        <m:r>
                          <a:rPr lang="en-US" sz="2000" b="1" i="1" dirty="0">
                            <a:latin typeface="Cambria Math" panose="02040503050406030204" pitchFamily="18" charset="0"/>
                          </a:rPr>
                          <m:t>𝒀</m:t>
                        </m:r>
                      </m:e>
                    </m:acc>
                  </m:oMath>
                </a14:m>
                <a:r>
                  <a:rPr lang="en-US" sz="2000" b="1" dirty="0"/>
                  <a:t>= </a:t>
                </a:r>
                <a14:m>
                  <m:oMath xmlns:m="http://schemas.openxmlformats.org/officeDocument/2006/math">
                    <m:r>
                      <a:rPr lang="en-US" sz="2000" b="1" i="1">
                        <a:latin typeface="Cambria Math" panose="02040503050406030204" pitchFamily="18" charset="0"/>
                      </a:rPr>
                      <m:t>−</m:t>
                    </m:r>
                    <m:r>
                      <a:rPr lang="en-US" sz="2000" b="1" i="1">
                        <a:latin typeface="Cambria Math" panose="02040503050406030204" pitchFamily="18" charset="0"/>
                      </a:rPr>
                      <m:t>𝟐</m:t>
                    </m:r>
                    <m:r>
                      <a:rPr lang="en-US" sz="2000" b="1" i="1">
                        <a:latin typeface="Cambria Math" panose="02040503050406030204" pitchFamily="18" charset="0"/>
                      </a:rPr>
                      <m:t>.</m:t>
                    </m:r>
                    <m:r>
                      <a:rPr lang="en-US" sz="2000" b="1" i="1">
                        <a:latin typeface="Cambria Math" panose="02040503050406030204" pitchFamily="18" charset="0"/>
                      </a:rPr>
                      <m:t>𝟖𝟕</m:t>
                    </m:r>
                    <m:r>
                      <a:rPr lang="en-US" sz="2000" b="1" i="1">
                        <a:latin typeface="Cambria Math" panose="02040503050406030204" pitchFamily="18" charset="0"/>
                      </a:rPr>
                      <m:t>+.</m:t>
                    </m:r>
                    <m:r>
                      <a:rPr lang="en-US" sz="2000" b="1" i="1">
                        <a:latin typeface="Cambria Math" panose="02040503050406030204" pitchFamily="18" charset="0"/>
                      </a:rPr>
                      <m:t>𝟐𝟑𝟖</m:t>
                    </m:r>
                  </m:oMath>
                </a14:m>
                <a:r>
                  <a:rPr lang="en-US" sz="2000" b="1" dirty="0"/>
                  <a:t>(65)= 12.6</a:t>
                </a:r>
                <a:endParaRPr lang="en-US" sz="2000" dirty="0"/>
              </a:p>
            </p:txBody>
          </p:sp>
        </mc:Choice>
        <mc:Fallback xmlns="">
          <p:sp>
            <p:nvSpPr>
              <p:cNvPr id="6" name="Content Placeholder 5">
                <a:extLst>
                  <a:ext uri="{FF2B5EF4-FFF2-40B4-BE49-F238E27FC236}">
                    <a16:creationId xmlns:a16="http://schemas.microsoft.com/office/drawing/2014/main" id="{606E1E08-2BC6-4867-AB52-C150185E829F}"/>
                  </a:ext>
                </a:extLst>
              </p:cNvPr>
              <p:cNvSpPr txBox="1">
                <a:spLocks noGrp="1" noRot="1" noChangeAspect="1" noMove="1" noResize="1" noEditPoints="1" noAdjustHandles="1" noChangeArrowheads="1" noChangeShapeType="1" noTextEdit="1"/>
              </p:cNvSpPr>
              <p:nvPr>
                <p:ph idx="1"/>
              </p:nvPr>
            </p:nvSpPr>
            <p:spPr>
              <a:xfrm>
                <a:off x="1295400" y="1732791"/>
                <a:ext cx="9448800" cy="4356321"/>
              </a:xfrm>
              <a:prstGeom prst="rect">
                <a:avLst/>
              </a:prstGeom>
              <a:blipFill>
                <a:blip r:embed="rId4"/>
                <a:stretch>
                  <a:fillRect l="-774" t="-559" r="-1032" b="-2098"/>
                </a:stretch>
              </a:blipFill>
              <a:ln>
                <a:noFill/>
              </a:ln>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BD3F8F5-151A-450A-8417-C62CFC04040B}"/>
              </a:ext>
            </a:extLst>
          </p:cNvPr>
          <p:cNvSpPr>
            <a:spLocks noGrp="1"/>
          </p:cNvSpPr>
          <p:nvPr>
            <p:ph type="ftr" sz="quarter" idx="11"/>
          </p:nvPr>
        </p:nvSpPr>
        <p:spPr/>
        <p:txBody>
          <a:bodyPr/>
          <a:lstStyle/>
          <a:p>
            <a:r>
              <a:rPr lang="en-US"/>
              <a:t>Simple Regression</a:t>
            </a:r>
            <a:endParaRPr lang="en-US" dirty="0"/>
          </a:p>
        </p:txBody>
      </p:sp>
      <p:sp>
        <p:nvSpPr>
          <p:cNvPr id="5" name="Slide Number Placeholder 4">
            <a:extLst>
              <a:ext uri="{FF2B5EF4-FFF2-40B4-BE49-F238E27FC236}">
                <a16:creationId xmlns:a16="http://schemas.microsoft.com/office/drawing/2014/main" id="{1EAF2ABD-0AD1-4952-A624-A737B29E4E47}"/>
              </a:ext>
            </a:extLst>
          </p:cNvPr>
          <p:cNvSpPr>
            <a:spLocks noGrp="1"/>
          </p:cNvSpPr>
          <p:nvPr>
            <p:ph type="sldNum" sz="quarter" idx="12"/>
          </p:nvPr>
        </p:nvSpPr>
        <p:spPr/>
        <p:txBody>
          <a:bodyPr/>
          <a:lstStyle/>
          <a:p>
            <a:fld id="{C649628B-299D-451E-A378-9322A1DAED2C}" type="slidenum">
              <a:rPr lang="en-US" smtClean="0"/>
              <a:pPr/>
              <a:t>29</a:t>
            </a:fld>
            <a:endParaRPr lang="en-US" dirty="0"/>
          </a:p>
        </p:txBody>
      </p:sp>
    </p:spTree>
    <p:extLst>
      <p:ext uri="{BB962C8B-B14F-4D97-AF65-F5344CB8AC3E}">
        <p14:creationId xmlns:p14="http://schemas.microsoft.com/office/powerpoint/2010/main" val="29450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Simple Regression: An Example</a:t>
            </a:r>
          </a:p>
        </p:txBody>
      </p:sp>
      <p:sp>
        <p:nvSpPr>
          <p:cNvPr id="4" name="Content Placeholder 3"/>
          <p:cNvSpPr>
            <a:spLocks noGrp="1"/>
          </p:cNvSpPr>
          <p:nvPr>
            <p:ph idx="1"/>
          </p:nvPr>
        </p:nvSpPr>
        <p:spPr/>
        <p:txBody>
          <a:bodyPr/>
          <a:lstStyle/>
          <a:p>
            <a:pPr marL="274320" indent="-274320"/>
            <a:r>
              <a:rPr lang="en-US" dirty="0"/>
              <a:t>A researcher wishes to determine the relationship between hours studied and grade on quiz. It is important to know which is the dependent variable, the one you are studying and, ultimately, trying to predict.  Presumably, the number  hours studied </a:t>
            </a:r>
            <a:r>
              <a:rPr lang="en-US" i="1" dirty="0"/>
              <a:t>affects</a:t>
            </a:r>
            <a:r>
              <a:rPr lang="en-US" dirty="0"/>
              <a:t> the grade on a quiz, not the other way around.  </a:t>
            </a:r>
          </a:p>
          <a:p>
            <a:pPr marL="274320" indent="-274320"/>
            <a:r>
              <a:rPr lang="en-US" dirty="0"/>
              <a:t>The data, for n=5 students: </a:t>
            </a:r>
          </a:p>
        </p:txBody>
      </p:sp>
      <p:sp>
        <p:nvSpPr>
          <p:cNvPr id="12" name="Footer Placeholder 11">
            <a:extLst>
              <a:ext uri="{FF2B5EF4-FFF2-40B4-BE49-F238E27FC236}">
                <a16:creationId xmlns:a16="http://schemas.microsoft.com/office/drawing/2014/main" id="{6AFDC3E9-0CD7-48B7-8CFE-5A6902A55B89}"/>
              </a:ext>
            </a:extLst>
          </p:cNvPr>
          <p:cNvSpPr>
            <a:spLocks noGrp="1"/>
          </p:cNvSpPr>
          <p:nvPr>
            <p:ph type="ftr" sz="quarter" idx="11"/>
          </p:nvPr>
        </p:nvSpPr>
        <p:spPr/>
        <p:txBody>
          <a:bodyPr/>
          <a:lstStyle/>
          <a:p>
            <a:r>
              <a:rPr lang="en-US"/>
              <a:t>Simple Regression</a:t>
            </a:r>
          </a:p>
        </p:txBody>
      </p:sp>
      <p:sp>
        <p:nvSpPr>
          <p:cNvPr id="13" name="Slide Number Placeholder 12">
            <a:extLst>
              <a:ext uri="{FF2B5EF4-FFF2-40B4-BE49-F238E27FC236}">
                <a16:creationId xmlns:a16="http://schemas.microsoft.com/office/drawing/2014/main" id="{D0EECE7E-D6CE-4750-940B-EF35896CDAD6}"/>
              </a:ext>
            </a:extLst>
          </p:cNvPr>
          <p:cNvSpPr>
            <a:spLocks noGrp="1"/>
          </p:cNvSpPr>
          <p:nvPr>
            <p:ph type="sldNum" sz="quarter" idx="12"/>
          </p:nvPr>
        </p:nvSpPr>
        <p:spPr/>
        <p:txBody>
          <a:bodyPr/>
          <a:lstStyle/>
          <a:p>
            <a:fld id="{C649628B-299D-451E-A378-9322A1DAED2C}" type="slidenum">
              <a:rPr lang="en-US" smtClean="0"/>
              <a:t>3</a:t>
            </a:fld>
            <a:endParaRPr lang="en-US"/>
          </a:p>
        </p:txBody>
      </p:sp>
      <p:graphicFrame>
        <p:nvGraphicFramePr>
          <p:cNvPr id="14" name="Table 14">
            <a:extLst>
              <a:ext uri="{FF2B5EF4-FFF2-40B4-BE49-F238E27FC236}">
                <a16:creationId xmlns:a16="http://schemas.microsoft.com/office/drawing/2014/main" id="{2693DE01-74B5-4A4A-96DB-5D9C050BACF2}"/>
              </a:ext>
            </a:extLst>
          </p:cNvPr>
          <p:cNvGraphicFramePr>
            <a:graphicFrameLocks noGrp="1"/>
          </p:cNvGraphicFramePr>
          <p:nvPr>
            <p:extLst>
              <p:ext uri="{D42A27DB-BD31-4B8C-83A1-F6EECF244321}">
                <p14:modId xmlns:p14="http://schemas.microsoft.com/office/powerpoint/2010/main" val="1725289669"/>
              </p:ext>
            </p:extLst>
          </p:nvPr>
        </p:nvGraphicFramePr>
        <p:xfrm>
          <a:off x="5486400" y="3505200"/>
          <a:ext cx="4206240" cy="2377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133936743"/>
                    </a:ext>
                  </a:extLst>
                </a:gridCol>
                <a:gridCol w="2103120">
                  <a:extLst>
                    <a:ext uri="{9D8B030D-6E8A-4147-A177-3AD203B41FA5}">
                      <a16:colId xmlns:a16="http://schemas.microsoft.com/office/drawing/2014/main" val="1636666876"/>
                    </a:ext>
                  </a:extLst>
                </a:gridCol>
              </a:tblGrid>
              <a:tr h="370840">
                <a:tc>
                  <a:txBody>
                    <a:bodyPr/>
                    <a:lstStyle/>
                    <a:p>
                      <a:pPr algn="r"/>
                      <a:r>
                        <a:rPr lang="en-US" sz="2000" dirty="0"/>
                        <a:t>Hours Studied (X)</a:t>
                      </a:r>
                    </a:p>
                  </a:txBody>
                  <a:tcPr/>
                </a:tc>
                <a:tc>
                  <a:txBody>
                    <a:bodyPr/>
                    <a:lstStyle/>
                    <a:p>
                      <a:pPr algn="r"/>
                      <a:r>
                        <a:rPr lang="en-US" sz="2000" dirty="0"/>
                        <a:t>Grade on Quiz (Y)</a:t>
                      </a:r>
                    </a:p>
                  </a:txBody>
                  <a:tcPr/>
                </a:tc>
                <a:extLst>
                  <a:ext uri="{0D108BD9-81ED-4DB2-BD59-A6C34878D82A}">
                    <a16:rowId xmlns:a16="http://schemas.microsoft.com/office/drawing/2014/main" val="2447822774"/>
                  </a:ext>
                </a:extLst>
              </a:tr>
              <a:tr h="370840">
                <a:tc>
                  <a:txBody>
                    <a:bodyPr/>
                    <a:lstStyle/>
                    <a:p>
                      <a:pPr algn="r"/>
                      <a:r>
                        <a:rPr lang="en-US" sz="2000" dirty="0"/>
                        <a:t>1</a:t>
                      </a:r>
                    </a:p>
                  </a:txBody>
                  <a:tcPr/>
                </a:tc>
                <a:tc>
                  <a:txBody>
                    <a:bodyPr/>
                    <a:lstStyle/>
                    <a:p>
                      <a:pPr algn="r"/>
                      <a:r>
                        <a:rPr lang="en-US" sz="2000" dirty="0"/>
                        <a:t>40</a:t>
                      </a:r>
                    </a:p>
                  </a:txBody>
                  <a:tcPr/>
                </a:tc>
                <a:extLst>
                  <a:ext uri="{0D108BD9-81ED-4DB2-BD59-A6C34878D82A}">
                    <a16:rowId xmlns:a16="http://schemas.microsoft.com/office/drawing/2014/main" val="3281464701"/>
                  </a:ext>
                </a:extLst>
              </a:tr>
              <a:tr h="370840">
                <a:tc>
                  <a:txBody>
                    <a:bodyPr/>
                    <a:lstStyle/>
                    <a:p>
                      <a:pPr algn="r"/>
                      <a:r>
                        <a:rPr lang="en-US" sz="2000" dirty="0"/>
                        <a:t>2</a:t>
                      </a:r>
                    </a:p>
                  </a:txBody>
                  <a:tcPr/>
                </a:tc>
                <a:tc>
                  <a:txBody>
                    <a:bodyPr/>
                    <a:lstStyle/>
                    <a:p>
                      <a:pPr algn="r"/>
                      <a:r>
                        <a:rPr lang="en-US" sz="2000" dirty="0"/>
                        <a:t>50</a:t>
                      </a:r>
                    </a:p>
                  </a:txBody>
                  <a:tcPr/>
                </a:tc>
                <a:extLst>
                  <a:ext uri="{0D108BD9-81ED-4DB2-BD59-A6C34878D82A}">
                    <a16:rowId xmlns:a16="http://schemas.microsoft.com/office/drawing/2014/main" val="3375351045"/>
                  </a:ext>
                </a:extLst>
              </a:tr>
              <a:tr h="370840">
                <a:tc>
                  <a:txBody>
                    <a:bodyPr/>
                    <a:lstStyle/>
                    <a:p>
                      <a:pPr algn="r"/>
                      <a:r>
                        <a:rPr lang="en-US" sz="2000" dirty="0"/>
                        <a:t>3</a:t>
                      </a:r>
                    </a:p>
                  </a:txBody>
                  <a:tcPr/>
                </a:tc>
                <a:tc>
                  <a:txBody>
                    <a:bodyPr/>
                    <a:lstStyle/>
                    <a:p>
                      <a:pPr algn="r"/>
                      <a:r>
                        <a:rPr lang="en-US" sz="2000" dirty="0"/>
                        <a:t>60</a:t>
                      </a:r>
                    </a:p>
                  </a:txBody>
                  <a:tcPr/>
                </a:tc>
                <a:extLst>
                  <a:ext uri="{0D108BD9-81ED-4DB2-BD59-A6C34878D82A}">
                    <a16:rowId xmlns:a16="http://schemas.microsoft.com/office/drawing/2014/main" val="3680132934"/>
                  </a:ext>
                </a:extLst>
              </a:tr>
              <a:tr h="370840">
                <a:tc>
                  <a:txBody>
                    <a:bodyPr/>
                    <a:lstStyle/>
                    <a:p>
                      <a:pPr algn="r"/>
                      <a:r>
                        <a:rPr lang="en-US" sz="2000" dirty="0"/>
                        <a:t>4</a:t>
                      </a:r>
                    </a:p>
                  </a:txBody>
                  <a:tcPr/>
                </a:tc>
                <a:tc>
                  <a:txBody>
                    <a:bodyPr/>
                    <a:lstStyle/>
                    <a:p>
                      <a:pPr algn="r"/>
                      <a:r>
                        <a:rPr lang="en-US" sz="2000" dirty="0"/>
                        <a:t>70</a:t>
                      </a:r>
                    </a:p>
                  </a:txBody>
                  <a:tcPr/>
                </a:tc>
                <a:extLst>
                  <a:ext uri="{0D108BD9-81ED-4DB2-BD59-A6C34878D82A}">
                    <a16:rowId xmlns:a16="http://schemas.microsoft.com/office/drawing/2014/main" val="2886678377"/>
                  </a:ext>
                </a:extLst>
              </a:tr>
              <a:tr h="370840">
                <a:tc>
                  <a:txBody>
                    <a:bodyPr/>
                    <a:lstStyle/>
                    <a:p>
                      <a:pPr algn="r"/>
                      <a:r>
                        <a:rPr lang="en-US" sz="2000" dirty="0"/>
                        <a:t>5</a:t>
                      </a:r>
                    </a:p>
                  </a:txBody>
                  <a:tcPr/>
                </a:tc>
                <a:tc>
                  <a:txBody>
                    <a:bodyPr/>
                    <a:lstStyle/>
                    <a:p>
                      <a:pPr algn="r"/>
                      <a:r>
                        <a:rPr lang="en-US" sz="2000" dirty="0"/>
                        <a:t>80</a:t>
                      </a:r>
                    </a:p>
                  </a:txBody>
                  <a:tcPr/>
                </a:tc>
                <a:extLst>
                  <a:ext uri="{0D108BD9-81ED-4DB2-BD59-A6C34878D82A}">
                    <a16:rowId xmlns:a16="http://schemas.microsoft.com/office/drawing/2014/main" val="1151961468"/>
                  </a:ext>
                </a:extLst>
              </a:tr>
            </a:tbl>
          </a:graphicData>
        </a:graphic>
      </p:graphicFrame>
    </p:spTree>
    <p:extLst>
      <p:ext uri="{BB962C8B-B14F-4D97-AF65-F5344CB8AC3E}">
        <p14:creationId xmlns:p14="http://schemas.microsoft.com/office/powerpoint/2010/main" val="68903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1676400" y="412736"/>
            <a:ext cx="9753600" cy="1119757"/>
          </a:xfrm>
        </p:spPr>
        <p:txBody>
          <a:bodyPr/>
          <a:lstStyle/>
          <a:p>
            <a:r>
              <a:rPr lang="en-US" dirty="0"/>
              <a:t>More About Excel Output</a:t>
            </a:r>
          </a:p>
        </p:txBody>
      </p:sp>
      <p:sp>
        <p:nvSpPr>
          <p:cNvPr id="6" name="Content Placeholder 5"/>
          <p:cNvSpPr>
            <a:spLocks noGrp="1"/>
          </p:cNvSpPr>
          <p:nvPr>
            <p:ph idx="1"/>
          </p:nvPr>
        </p:nvSpPr>
        <p:spPr>
          <a:xfrm>
            <a:off x="1447801" y="5441950"/>
            <a:ext cx="9372599" cy="730264"/>
          </a:xfrm>
        </p:spPr>
        <p:style>
          <a:lnRef idx="2">
            <a:schemeClr val="accent1"/>
          </a:lnRef>
          <a:fillRef idx="1">
            <a:schemeClr val="lt1"/>
          </a:fillRef>
          <a:effectRef idx="0">
            <a:schemeClr val="accent1"/>
          </a:effectRef>
          <a:fontRef idx="minor">
            <a:schemeClr val="dk1"/>
          </a:fontRef>
        </p:style>
        <p:txBody>
          <a:bodyPr>
            <a:normAutofit/>
          </a:bodyPr>
          <a:lstStyle/>
          <a:p>
            <a:pPr marL="109728" indent="0">
              <a:buNone/>
            </a:pPr>
            <a:r>
              <a:rPr lang="en-US" sz="1900" dirty="0"/>
              <a:t>SSR/SST is the proportion of the variation in the Y-variable explained by the X-variable.  </a:t>
            </a:r>
            <a:br>
              <a:rPr lang="en-US" sz="1900" dirty="0"/>
            </a:br>
            <a:r>
              <a:rPr lang="en-US" sz="1900" dirty="0"/>
              <a:t>This is R-Square, the coefficient of determination.</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2099911890"/>
              </p:ext>
            </p:extLst>
          </p:nvPr>
        </p:nvGraphicFramePr>
        <p:xfrm>
          <a:off x="1672897" y="1644664"/>
          <a:ext cx="6555162" cy="1066800"/>
        </p:xfrm>
        <a:graphic>
          <a:graphicData uri="http://schemas.openxmlformats.org/drawingml/2006/table">
            <a:tbl>
              <a:tblPr>
                <a:tableStyleId>{5C22544A-7EE6-4342-B048-85BDC9FD1C3A}</a:tableStyleId>
              </a:tblPr>
              <a:tblGrid>
                <a:gridCol w="1440853">
                  <a:extLst>
                    <a:ext uri="{9D8B030D-6E8A-4147-A177-3AD203B41FA5}">
                      <a16:colId xmlns:a16="http://schemas.microsoft.com/office/drawing/2014/main" val="20000"/>
                    </a:ext>
                  </a:extLst>
                </a:gridCol>
                <a:gridCol w="970370">
                  <a:extLst>
                    <a:ext uri="{9D8B030D-6E8A-4147-A177-3AD203B41FA5}">
                      <a16:colId xmlns:a16="http://schemas.microsoft.com/office/drawing/2014/main" val="20001"/>
                    </a:ext>
                  </a:extLst>
                </a:gridCol>
                <a:gridCol w="1058586">
                  <a:extLst>
                    <a:ext uri="{9D8B030D-6E8A-4147-A177-3AD203B41FA5}">
                      <a16:colId xmlns:a16="http://schemas.microsoft.com/office/drawing/2014/main" val="20002"/>
                    </a:ext>
                  </a:extLst>
                </a:gridCol>
                <a:gridCol w="970370">
                  <a:extLst>
                    <a:ext uri="{9D8B030D-6E8A-4147-A177-3AD203B41FA5}">
                      <a16:colId xmlns:a16="http://schemas.microsoft.com/office/drawing/2014/main" val="20003"/>
                    </a:ext>
                  </a:extLst>
                </a:gridCol>
                <a:gridCol w="926263">
                  <a:extLst>
                    <a:ext uri="{9D8B030D-6E8A-4147-A177-3AD203B41FA5}">
                      <a16:colId xmlns:a16="http://schemas.microsoft.com/office/drawing/2014/main" val="20004"/>
                    </a:ext>
                  </a:extLst>
                </a:gridCol>
                <a:gridCol w="1188720">
                  <a:extLst>
                    <a:ext uri="{9D8B030D-6E8A-4147-A177-3AD203B41FA5}">
                      <a16:colId xmlns:a16="http://schemas.microsoft.com/office/drawing/2014/main" val="20005"/>
                    </a:ext>
                  </a:extLst>
                </a:gridCol>
              </a:tblGrid>
              <a:tr h="171450">
                <a:tc>
                  <a:txBody>
                    <a:bodyPr/>
                    <a:lstStyle/>
                    <a:p>
                      <a:pPr marL="0" marR="0" fontAlgn="auto" hangingPunct="1">
                        <a:spcBef>
                          <a:spcPts val="0"/>
                        </a:spcBef>
                        <a:spcAft>
                          <a:spcPts val="0"/>
                        </a:spcAft>
                      </a:pPr>
                      <a:r>
                        <a:rPr lang="en-US" sz="1400" dirty="0">
                          <a:effectLst/>
                        </a:rPr>
                        <a:t>ANOVA</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1925">
                <a:tc>
                  <a:txBody>
                    <a:bodyPr/>
                    <a:lstStyle/>
                    <a:p>
                      <a:pPr marL="0" marR="0" algn="ctr"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400" dirty="0" err="1">
                          <a:effectLst/>
                        </a:rPr>
                        <a:t>df</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400" dirty="0">
                          <a:effectLst/>
                        </a:rPr>
                        <a:t>SS</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400" dirty="0">
                          <a:effectLst/>
                        </a:rPr>
                        <a:t>MS</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400">
                          <a:effectLst/>
                        </a:rPr>
                        <a:t>F</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1400" dirty="0">
                          <a:effectLst/>
                        </a:rPr>
                        <a:t>Significance F</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1925">
                <a:tc>
                  <a:txBody>
                    <a:bodyPr/>
                    <a:lstStyle/>
                    <a:p>
                      <a:pPr marL="0" marR="0" fontAlgn="auto" hangingPunct="1">
                        <a:spcBef>
                          <a:spcPts val="0"/>
                        </a:spcBef>
                        <a:spcAft>
                          <a:spcPts val="0"/>
                        </a:spcAft>
                      </a:pPr>
                      <a:r>
                        <a:rPr lang="en-US" sz="1400">
                          <a:effectLst/>
                        </a:rPr>
                        <a:t>Regression</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dirty="0">
                          <a:effectLst/>
                        </a:rPr>
                        <a:t>1</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dirty="0">
                          <a:effectLst/>
                        </a:rPr>
                        <a:t>SSR</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dirty="0">
                          <a:effectLst/>
                        </a:rPr>
                        <a:t>MSR</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dirty="0">
                          <a:effectLst/>
                        </a:rPr>
                        <a:t>MSR/MSE</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1925">
                <a:tc>
                  <a:txBody>
                    <a:bodyPr/>
                    <a:lstStyle/>
                    <a:p>
                      <a:pPr marL="0" marR="0" fontAlgn="auto" hangingPunct="1">
                        <a:spcBef>
                          <a:spcPts val="0"/>
                        </a:spcBef>
                        <a:spcAft>
                          <a:spcPts val="0"/>
                        </a:spcAft>
                      </a:pPr>
                      <a:r>
                        <a:rPr lang="en-US" sz="1400">
                          <a:effectLst/>
                        </a:rPr>
                        <a:t>Residual (Error)</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a:effectLst/>
                        </a:rPr>
                        <a:t>n-2</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a:effectLst/>
                        </a:rPr>
                        <a:t>SSE</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a:effectLst/>
                        </a:rPr>
                        <a:t>MSE</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71450">
                <a:tc>
                  <a:txBody>
                    <a:bodyPr/>
                    <a:lstStyle/>
                    <a:p>
                      <a:pPr marL="0" marR="0" fontAlgn="auto" hangingPunct="1">
                        <a:spcBef>
                          <a:spcPts val="0"/>
                        </a:spcBef>
                        <a:spcAft>
                          <a:spcPts val="0"/>
                        </a:spcAft>
                      </a:pPr>
                      <a:r>
                        <a:rPr lang="en-US" sz="1400">
                          <a:effectLst/>
                        </a:rPr>
                        <a:t>Total</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a:effectLst/>
                        </a:rPr>
                        <a:t>n-1</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fontAlgn="auto" hangingPunct="1">
                        <a:spcBef>
                          <a:spcPts val="0"/>
                        </a:spcBef>
                        <a:spcAft>
                          <a:spcPts val="0"/>
                        </a:spcAft>
                      </a:pPr>
                      <a:r>
                        <a:rPr lang="en-US" sz="1400" dirty="0">
                          <a:effectLst/>
                        </a:rPr>
                        <a:t>SST</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Footer Placeholder 11">
            <a:extLst>
              <a:ext uri="{FF2B5EF4-FFF2-40B4-BE49-F238E27FC236}">
                <a16:creationId xmlns:a16="http://schemas.microsoft.com/office/drawing/2014/main" id="{77135D91-47CF-43C7-8FA9-29D8C86AFEB9}"/>
              </a:ext>
            </a:extLst>
          </p:cNvPr>
          <p:cNvSpPr>
            <a:spLocks noGrp="1"/>
          </p:cNvSpPr>
          <p:nvPr>
            <p:ph type="ftr" sz="quarter" idx="11"/>
          </p:nvPr>
        </p:nvSpPr>
        <p:spPr/>
        <p:txBody>
          <a:bodyPr/>
          <a:lstStyle/>
          <a:p>
            <a:r>
              <a:rPr lang="en-US"/>
              <a:t>Simple Regression</a:t>
            </a:r>
          </a:p>
        </p:txBody>
      </p:sp>
      <p:sp>
        <p:nvSpPr>
          <p:cNvPr id="13" name="Slide Number Placeholder 12">
            <a:extLst>
              <a:ext uri="{FF2B5EF4-FFF2-40B4-BE49-F238E27FC236}">
                <a16:creationId xmlns:a16="http://schemas.microsoft.com/office/drawing/2014/main" id="{35415E05-E12B-4E34-9813-957855D2989E}"/>
              </a:ext>
            </a:extLst>
          </p:cNvPr>
          <p:cNvSpPr>
            <a:spLocks noGrp="1"/>
          </p:cNvSpPr>
          <p:nvPr>
            <p:ph type="sldNum" sz="quarter" idx="12"/>
          </p:nvPr>
        </p:nvSpPr>
        <p:spPr/>
        <p:txBody>
          <a:bodyPr/>
          <a:lstStyle/>
          <a:p>
            <a:fld id="{C649628B-299D-451E-A378-9322A1DAED2C}" type="slidenum">
              <a:rPr lang="en-US" smtClean="0"/>
              <a:t>30</a:t>
            </a:fld>
            <a:endParaRPr lang="en-US"/>
          </a:p>
        </p:txBody>
      </p:sp>
      <p:sp>
        <p:nvSpPr>
          <p:cNvPr id="2" name="Rectangle 1">
            <a:extLst>
              <a:ext uri="{FF2B5EF4-FFF2-40B4-BE49-F238E27FC236}">
                <a16:creationId xmlns:a16="http://schemas.microsoft.com/office/drawing/2014/main" id="{88D6DEFD-D0D7-43D9-9318-9FD757E78277}"/>
              </a:ext>
            </a:extLst>
          </p:cNvPr>
          <p:cNvSpPr/>
          <p:nvPr/>
        </p:nvSpPr>
        <p:spPr>
          <a:xfrm>
            <a:off x="8382603" y="1469673"/>
            <a:ext cx="2971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i="1" dirty="0"/>
              <a:t>Terms:</a:t>
            </a:r>
            <a:r>
              <a:rPr lang="en-US" dirty="0"/>
              <a:t/>
            </a:r>
            <a:br>
              <a:rPr lang="en-US" dirty="0"/>
            </a:br>
            <a:r>
              <a:rPr lang="en-US" dirty="0"/>
              <a:t>-- </a:t>
            </a:r>
            <a:r>
              <a:rPr lang="en-US" sz="1800" dirty="0"/>
              <a:t>df is degrees of freedom</a:t>
            </a:r>
            <a:br>
              <a:rPr lang="en-US" sz="1800" dirty="0"/>
            </a:br>
            <a:r>
              <a:rPr lang="en-US" sz="1800" dirty="0"/>
              <a:t>-- SS is sum of squares</a:t>
            </a:r>
            <a:br>
              <a:rPr lang="en-US" sz="1800" dirty="0"/>
            </a:br>
            <a:r>
              <a:rPr lang="en-US" sz="1800" dirty="0"/>
              <a:t>-- MS is mean square (SS / df)</a:t>
            </a:r>
            <a:endParaRPr lang="en-US" dirty="0"/>
          </a:p>
        </p:txBody>
      </p:sp>
      <p:sp>
        <p:nvSpPr>
          <p:cNvPr id="4" name="Rectangle 3">
            <a:extLst>
              <a:ext uri="{FF2B5EF4-FFF2-40B4-BE49-F238E27FC236}">
                <a16:creationId xmlns:a16="http://schemas.microsoft.com/office/drawing/2014/main" id="{20820370-D8B9-490B-86D8-D8FC97ED4FC7}"/>
              </a:ext>
            </a:extLst>
          </p:cNvPr>
          <p:cNvSpPr/>
          <p:nvPr/>
        </p:nvSpPr>
        <p:spPr>
          <a:xfrm>
            <a:off x="5840691" y="2888246"/>
            <a:ext cx="5741709" cy="11801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09728" indent="0">
              <a:buNone/>
            </a:pPr>
            <a:r>
              <a:rPr lang="en-US" dirty="0"/>
              <a:t>SSE is the sum of the squared residuals.  </a:t>
            </a:r>
          </a:p>
          <a:p>
            <a:pPr marL="603504" lvl="2" indent="0">
              <a:buNone/>
            </a:pPr>
            <a:r>
              <a:rPr lang="en-US" sz="1300" dirty="0"/>
              <a:t>Note that some textbooks use the term Residuals and others use Error.  They are the same thing and deal with the unexplained variation, i.e., the deviations.  This is the number that is minimized by the least squares (regression) line.  </a:t>
            </a:r>
          </a:p>
        </p:txBody>
      </p:sp>
      <p:graphicFrame>
        <p:nvGraphicFramePr>
          <p:cNvPr id="5" name="Table 7">
            <a:extLst>
              <a:ext uri="{FF2B5EF4-FFF2-40B4-BE49-F238E27FC236}">
                <a16:creationId xmlns:a16="http://schemas.microsoft.com/office/drawing/2014/main" id="{744DC898-9540-4750-A2C9-C28A92B29BA1}"/>
              </a:ext>
            </a:extLst>
          </p:cNvPr>
          <p:cNvGraphicFramePr>
            <a:graphicFrameLocks noGrp="1"/>
          </p:cNvGraphicFramePr>
          <p:nvPr>
            <p:extLst>
              <p:ext uri="{D42A27DB-BD31-4B8C-83A1-F6EECF244321}">
                <p14:modId xmlns:p14="http://schemas.microsoft.com/office/powerpoint/2010/main" val="237770544"/>
              </p:ext>
            </p:extLst>
          </p:nvPr>
        </p:nvGraphicFramePr>
        <p:xfrm>
          <a:off x="1494454" y="4340266"/>
          <a:ext cx="8595360" cy="949960"/>
        </p:xfrm>
        <a:graphic>
          <a:graphicData uri="http://schemas.openxmlformats.org/drawingml/2006/table">
            <a:tbl>
              <a:tblPr>
                <a:tableStyleId>{3B4B98B0-60AC-42C2-AFA5-B58CD77FA1E5}</a:tableStyleId>
              </a:tblPr>
              <a:tblGrid>
                <a:gridCol w="2377440">
                  <a:extLst>
                    <a:ext uri="{9D8B030D-6E8A-4147-A177-3AD203B41FA5}">
                      <a16:colId xmlns:a16="http://schemas.microsoft.com/office/drawing/2014/main" val="3281946675"/>
                    </a:ext>
                  </a:extLst>
                </a:gridCol>
                <a:gridCol w="274320">
                  <a:extLst>
                    <a:ext uri="{9D8B030D-6E8A-4147-A177-3AD203B41FA5}">
                      <a16:colId xmlns:a16="http://schemas.microsoft.com/office/drawing/2014/main" val="2874077602"/>
                    </a:ext>
                  </a:extLst>
                </a:gridCol>
                <a:gridCol w="2926080">
                  <a:extLst>
                    <a:ext uri="{9D8B030D-6E8A-4147-A177-3AD203B41FA5}">
                      <a16:colId xmlns:a16="http://schemas.microsoft.com/office/drawing/2014/main" val="3251140263"/>
                    </a:ext>
                  </a:extLst>
                </a:gridCol>
                <a:gridCol w="274320">
                  <a:extLst>
                    <a:ext uri="{9D8B030D-6E8A-4147-A177-3AD203B41FA5}">
                      <a16:colId xmlns:a16="http://schemas.microsoft.com/office/drawing/2014/main" val="1405031431"/>
                    </a:ext>
                  </a:extLst>
                </a:gridCol>
                <a:gridCol w="2743200">
                  <a:extLst>
                    <a:ext uri="{9D8B030D-6E8A-4147-A177-3AD203B41FA5}">
                      <a16:colId xmlns:a16="http://schemas.microsoft.com/office/drawing/2014/main" val="326619407"/>
                    </a:ext>
                  </a:extLst>
                </a:gridCol>
              </a:tblGrid>
              <a:tr h="370840">
                <a:tc>
                  <a:txBody>
                    <a:bodyPr/>
                    <a:lstStyle/>
                    <a:p>
                      <a:pPr algn="r"/>
                      <a:r>
                        <a:rPr lang="en-US" sz="1600" dirty="0"/>
                        <a:t>Sum of Squares Total (SST) </a:t>
                      </a:r>
                    </a:p>
                  </a:txBody>
                  <a:tcPr/>
                </a:tc>
                <a:tc>
                  <a:txBody>
                    <a:bodyPr/>
                    <a:lstStyle/>
                    <a:p>
                      <a:r>
                        <a:rPr lang="en-US" sz="1600" dirty="0"/>
                        <a:t>=</a:t>
                      </a:r>
                    </a:p>
                  </a:txBody>
                  <a:tcPr/>
                </a:tc>
                <a:tc>
                  <a:txBody>
                    <a:bodyPr/>
                    <a:lstStyle/>
                    <a:p>
                      <a:pPr marL="0" marR="0" lvl="0" indent="0" algn="l" defTabSz="122090" rtl="0" eaLnBrk="1" fontAlgn="auto" latinLnBrk="0" hangingPunct="1">
                        <a:lnSpc>
                          <a:spcPct val="100000"/>
                        </a:lnSpc>
                        <a:spcBef>
                          <a:spcPts val="0"/>
                        </a:spcBef>
                        <a:spcAft>
                          <a:spcPts val="0"/>
                        </a:spcAft>
                        <a:buClrTx/>
                        <a:buSzTx/>
                        <a:buFontTx/>
                        <a:buNone/>
                        <a:tabLst/>
                        <a:defRPr/>
                      </a:pPr>
                      <a:r>
                        <a:rPr lang="en-US" sz="1600" dirty="0"/>
                        <a:t>Sum of Squares Regression (SSR) </a:t>
                      </a:r>
                    </a:p>
                  </a:txBody>
                  <a:tcPr/>
                </a:tc>
                <a:tc>
                  <a:txBody>
                    <a:bodyPr/>
                    <a:lstStyle/>
                    <a:p>
                      <a:r>
                        <a:rPr lang="en-US" sz="1600" dirty="0"/>
                        <a:t>+</a:t>
                      </a:r>
                    </a:p>
                  </a:txBody>
                  <a:tcPr/>
                </a:tc>
                <a:tc>
                  <a:txBody>
                    <a:bodyPr/>
                    <a:lstStyle/>
                    <a:p>
                      <a:pPr marL="0" marR="0" lvl="0" indent="0" algn="l" defTabSz="122090" rtl="0" eaLnBrk="1" fontAlgn="auto" latinLnBrk="0" hangingPunct="1">
                        <a:lnSpc>
                          <a:spcPct val="100000"/>
                        </a:lnSpc>
                        <a:spcBef>
                          <a:spcPts val="0"/>
                        </a:spcBef>
                        <a:spcAft>
                          <a:spcPts val="0"/>
                        </a:spcAft>
                        <a:buClrTx/>
                        <a:buSzTx/>
                        <a:buFontTx/>
                        <a:buNone/>
                        <a:tabLst/>
                        <a:defRPr/>
                      </a:pPr>
                      <a:r>
                        <a:rPr lang="en-US" sz="1600" dirty="0"/>
                        <a:t>Sum of Squares Error  (SSE)</a:t>
                      </a:r>
                    </a:p>
                  </a:txBody>
                  <a:tcPr/>
                </a:tc>
                <a:extLst>
                  <a:ext uri="{0D108BD9-81ED-4DB2-BD59-A6C34878D82A}">
                    <a16:rowId xmlns:a16="http://schemas.microsoft.com/office/drawing/2014/main" val="1907858863"/>
                  </a:ext>
                </a:extLst>
              </a:tr>
              <a:tr h="370840">
                <a:tc>
                  <a:txBody>
                    <a:bodyPr/>
                    <a:lstStyle/>
                    <a:p>
                      <a:pPr algn="r"/>
                      <a:r>
                        <a:rPr lang="en-US" sz="1600" dirty="0"/>
                        <a:t>Total variation in Y </a:t>
                      </a:r>
                    </a:p>
                  </a:txBody>
                  <a:tcPr/>
                </a:tc>
                <a:tc>
                  <a:txBody>
                    <a:bodyPr/>
                    <a:lstStyle/>
                    <a:p>
                      <a:r>
                        <a:rPr lang="en-US" sz="1600" dirty="0"/>
                        <a:t>=</a:t>
                      </a:r>
                    </a:p>
                  </a:txBody>
                  <a:tcPr/>
                </a:tc>
                <a:tc>
                  <a:txBody>
                    <a:bodyPr/>
                    <a:lstStyle/>
                    <a:p>
                      <a:r>
                        <a:rPr lang="en-US" sz="1600" dirty="0"/>
                        <a:t>Explained Variation (Explained by the X-variable) </a:t>
                      </a:r>
                    </a:p>
                  </a:txBody>
                  <a:tcPr/>
                </a:tc>
                <a:tc>
                  <a:txBody>
                    <a:bodyPr/>
                    <a:lstStyle/>
                    <a:p>
                      <a:r>
                        <a:rPr lang="en-US" sz="1600" dirty="0"/>
                        <a:t>+</a:t>
                      </a:r>
                    </a:p>
                  </a:txBody>
                  <a:tcPr/>
                </a:tc>
                <a:tc>
                  <a:txBody>
                    <a:bodyPr/>
                    <a:lstStyle/>
                    <a:p>
                      <a:r>
                        <a:rPr lang="en-US" sz="1600" dirty="0"/>
                        <a:t>Unexplained Variation</a:t>
                      </a:r>
                    </a:p>
                  </a:txBody>
                  <a:tcPr/>
                </a:tc>
                <a:extLst>
                  <a:ext uri="{0D108BD9-81ED-4DB2-BD59-A6C34878D82A}">
                    <a16:rowId xmlns:a16="http://schemas.microsoft.com/office/drawing/2014/main" val="29824816"/>
                  </a:ext>
                </a:extLst>
              </a:tr>
            </a:tbl>
          </a:graphicData>
        </a:graphic>
      </p:graphicFrame>
      <p:sp>
        <p:nvSpPr>
          <p:cNvPr id="11" name="Rectangle 10">
            <a:extLst>
              <a:ext uri="{FF2B5EF4-FFF2-40B4-BE49-F238E27FC236}">
                <a16:creationId xmlns:a16="http://schemas.microsoft.com/office/drawing/2014/main" id="{0758DCDB-88D4-4CFE-81B0-E6083F495C5D}"/>
              </a:ext>
            </a:extLst>
          </p:cNvPr>
          <p:cNvSpPr/>
          <p:nvPr/>
        </p:nvSpPr>
        <p:spPr>
          <a:xfrm>
            <a:off x="1518354" y="2888246"/>
            <a:ext cx="4196646"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In simple regression, the degrees of freedom of the SS Regression is 1 (the number of independent variables).  The degrees of freedom for the SSE (SS Residual)  is n–2. </a:t>
            </a:r>
          </a:p>
        </p:txBody>
      </p:sp>
    </p:spTree>
    <p:extLst>
      <p:ext uri="{BB962C8B-B14F-4D97-AF65-F5344CB8AC3E}">
        <p14:creationId xmlns:p14="http://schemas.microsoft.com/office/powerpoint/2010/main" val="33173648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1518354" y="1470819"/>
                <a:ext cx="9454446" cy="4525963"/>
              </a:xfrm>
            </p:spPr>
            <p:txBody>
              <a:bodyPr>
                <a:normAutofit lnSpcReduction="10000"/>
              </a:bodyPr>
              <a:lstStyle/>
              <a:p>
                <a:pPr marL="274320" indent="-274320" hangingPunct="0">
                  <a:spcBef>
                    <a:spcPts val="1200"/>
                  </a:spcBef>
                </a:pPr>
                <a:r>
                  <a:rPr lang="en-US" dirty="0"/>
                  <a:t>The F-ratio is computed as: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𝑑𝑓</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𝑑𝑓</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𝑀𝑆</m:t>
                        </m:r>
                        <m:r>
                          <a:rPr lang="en-US" b="0" i="1" smtClean="0">
                            <a:latin typeface="Cambria Math" panose="02040503050406030204" pitchFamily="18" charset="0"/>
                          </a:rPr>
                          <m:t> </m:t>
                        </m:r>
                        <m:r>
                          <a:rPr lang="en-US" b="0" i="1" smtClean="0">
                            <a:latin typeface="Cambria Math" panose="02040503050406030204" pitchFamily="18" charset="0"/>
                          </a:rPr>
                          <m:t>𝑅𝑒𝑔𝑟𝑒𝑠𝑠𝑖𝑜𝑛</m:t>
                        </m:r>
                      </m:num>
                      <m:den>
                        <m:r>
                          <a:rPr lang="en-US" b="0" i="1" smtClean="0">
                            <a:latin typeface="Cambria Math" panose="02040503050406030204" pitchFamily="18" charset="0"/>
                          </a:rPr>
                          <m:t>𝑀𝑆</m:t>
                        </m:r>
                        <m:r>
                          <a:rPr lang="en-US" b="0" i="1" smtClean="0">
                            <a:latin typeface="Cambria Math" panose="02040503050406030204" pitchFamily="18" charset="0"/>
                          </a:rPr>
                          <m:t> </m:t>
                        </m:r>
                        <m:r>
                          <a:rPr lang="en-US" b="0" i="1" smtClean="0">
                            <a:latin typeface="Cambria Math" panose="02040503050406030204" pitchFamily="18" charset="0"/>
                          </a:rPr>
                          <m:t>𝑅𝑒𝑠𝑖𝑑𝑢𝑎𝑙</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m:t>
                        </m:r>
                      </m:den>
                    </m:f>
                  </m:oMath>
                </a14:m>
                <a:endParaRPr lang="en-US" dirty="0"/>
              </a:p>
              <a:p>
                <a:pPr marL="274320" indent="-274320" hangingPunct="0">
                  <a:spcBef>
                    <a:spcPts val="1200"/>
                  </a:spcBef>
                </a:pPr>
                <a:r>
                  <a:rPr lang="en-US" dirty="0"/>
                  <a:t>If X is not related to Y, you should get an F-ratio of around 1.  In fact, if the explained variation (due to regression) is 0, then the F-ratio is 0.  F-ratios between 0 and 1 will not be statistically significant. </a:t>
                </a:r>
              </a:p>
              <a:p>
                <a:pPr marL="274320" indent="-274320" hangingPunct="0">
                  <a:spcBef>
                    <a:spcPts val="1200"/>
                  </a:spcBef>
                </a:pPr>
                <a:r>
                  <a:rPr lang="en-US" dirty="0"/>
                  <a:t>On the other hand, if all the points were on a line, then the unexplained variation (residual variation) is 0. There are no deviations. This would result in an F-ratio of infinity.</a:t>
                </a:r>
              </a:p>
              <a:p>
                <a:pPr marL="274320" indent="-274320" hangingPunct="0">
                  <a:spcBef>
                    <a:spcPts val="1200"/>
                  </a:spcBef>
                </a:pPr>
                <a:r>
                  <a:rPr lang="en-US" dirty="0"/>
                  <a:t>An F-value of, say, 30 means that the explained variation is 30 times greater than the unexplained variation.  This is not likely to be chance and the F-value will be significant.</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1518354" y="1470819"/>
                <a:ext cx="9454446" cy="4525963"/>
              </a:xfrm>
              <a:blipFill>
                <a:blip r:embed="rId6"/>
                <a:stretch>
                  <a:fillRect l="-838" r="-451"/>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350F109A-BAEB-453E-83F7-B1E458F642BE}"/>
              </a:ext>
            </a:extLst>
          </p:cNvPr>
          <p:cNvSpPr>
            <a:spLocks noGrp="1"/>
          </p:cNvSpPr>
          <p:nvPr>
            <p:ph type="ftr" sz="quarter" idx="11"/>
          </p:nvPr>
        </p:nvSpPr>
        <p:spPr/>
        <p:txBody>
          <a:bodyPr/>
          <a:lstStyle/>
          <a:p>
            <a:r>
              <a:rPr lang="en-US"/>
              <a:t>Simple Regression</a:t>
            </a:r>
          </a:p>
        </p:txBody>
      </p:sp>
      <p:sp>
        <p:nvSpPr>
          <p:cNvPr id="13" name="Slide Number Placeholder 12">
            <a:extLst>
              <a:ext uri="{FF2B5EF4-FFF2-40B4-BE49-F238E27FC236}">
                <a16:creationId xmlns:a16="http://schemas.microsoft.com/office/drawing/2014/main" id="{86627E19-E9F9-4062-9376-E9F70C78F9F6}"/>
              </a:ext>
            </a:extLst>
          </p:cNvPr>
          <p:cNvSpPr>
            <a:spLocks noGrp="1"/>
          </p:cNvSpPr>
          <p:nvPr>
            <p:ph type="sldNum" sz="quarter" idx="12"/>
          </p:nvPr>
        </p:nvSpPr>
        <p:spPr/>
        <p:txBody>
          <a:bodyPr/>
          <a:lstStyle/>
          <a:p>
            <a:fld id="{C649628B-299D-451E-A378-9322A1DAED2C}" type="slidenum">
              <a:rPr lang="en-US" smtClean="0"/>
              <a:t>31</a:t>
            </a:fld>
            <a:endParaRPr lang="en-US"/>
          </a:p>
        </p:txBody>
      </p:sp>
      <p:sp>
        <p:nvSpPr>
          <p:cNvPr id="14" name="Title 2">
            <a:extLst>
              <a:ext uri="{FF2B5EF4-FFF2-40B4-BE49-F238E27FC236}">
                <a16:creationId xmlns:a16="http://schemas.microsoft.com/office/drawing/2014/main" id="{D340E799-FB4A-4E02-A976-1C970B0FED09}"/>
              </a:ext>
            </a:extLst>
          </p:cNvPr>
          <p:cNvSpPr>
            <a:spLocks noGrp="1"/>
          </p:cNvSpPr>
          <p:nvPr>
            <p:ph type="title"/>
          </p:nvPr>
        </p:nvSpPr>
        <p:spPr>
          <a:xfrm>
            <a:off x="1676400" y="412736"/>
            <a:ext cx="9753600" cy="1119757"/>
          </a:xfrm>
        </p:spPr>
        <p:txBody>
          <a:bodyPr/>
          <a:lstStyle/>
          <a:p>
            <a:r>
              <a:rPr lang="en-US" dirty="0"/>
              <a:t>More About Excel Output</a:t>
            </a:r>
          </a:p>
        </p:txBody>
      </p:sp>
    </p:spTree>
    <p:extLst>
      <p:ext uri="{BB962C8B-B14F-4D97-AF65-F5344CB8AC3E}">
        <p14:creationId xmlns:p14="http://schemas.microsoft.com/office/powerpoint/2010/main" val="34892415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ontent Placeholder 8"/>
          <p:cNvSpPr>
            <a:spLocks noGrp="1"/>
          </p:cNvSpPr>
          <p:nvPr>
            <p:ph idx="1"/>
          </p:nvPr>
        </p:nvSpPr>
        <p:spPr>
          <a:xfrm>
            <a:off x="1600200" y="1676400"/>
            <a:ext cx="9068988" cy="4525963"/>
          </a:xfrm>
        </p:spPr>
        <p:txBody>
          <a:bodyPr/>
          <a:lstStyle/>
          <a:p>
            <a:pPr marL="109728" indent="0">
              <a:buNone/>
            </a:pPr>
            <a:endParaRPr lang="en-US" dirty="0"/>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37006223"/>
              </p:ext>
            </p:extLst>
          </p:nvPr>
        </p:nvGraphicFramePr>
        <p:xfrm>
          <a:off x="3810000" y="1882806"/>
          <a:ext cx="8176211" cy="4244633"/>
        </p:xfrm>
        <a:graphic>
          <a:graphicData uri="http://schemas.openxmlformats.org/drawingml/2006/table">
            <a:tbl>
              <a:tblPr>
                <a:tableStyleId>{93296810-A885-4BE3-A3E7-6D5BEEA58F35}</a:tableStyleId>
              </a:tblPr>
              <a:tblGrid>
                <a:gridCol w="1318211">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188720">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tblGrid>
              <a:tr h="163861">
                <a:tc gridSpan="2">
                  <a:txBody>
                    <a:bodyPr/>
                    <a:lstStyle/>
                    <a:p>
                      <a:pPr marL="0" marR="0" fontAlgn="auto" hangingPunct="1">
                        <a:spcBef>
                          <a:spcPts val="0"/>
                        </a:spcBef>
                        <a:spcAft>
                          <a:spcPts val="0"/>
                        </a:spcAft>
                      </a:pPr>
                      <a:r>
                        <a:rPr lang="en-US" sz="1400" dirty="0">
                          <a:effectLst/>
                        </a:rPr>
                        <a:t>SUMMARY OUTPUT</a:t>
                      </a:r>
                    </a:p>
                  </a:txBody>
                  <a:tcPr marL="68580" marR="68580" marT="0" marB="0" anchor="b"/>
                </a:tc>
                <a:tc hMerge="1">
                  <a:txBody>
                    <a:bodyPr/>
                    <a:lstStyle/>
                    <a:p>
                      <a:pPr marL="0" marR="0" fontAlgn="auto" hangingPunct="1">
                        <a:spcBef>
                          <a:spcPts val="0"/>
                        </a:spcBef>
                        <a:spcAft>
                          <a:spcPts val="0"/>
                        </a:spcAft>
                      </a:pPr>
                      <a:r>
                        <a:rPr lang="en-US" sz="1200" dirty="0">
                          <a:effectLst/>
                        </a:rPr>
                        <a:t> </a:t>
                      </a:r>
                      <a:endParaRPr lang="en-US" sz="1200" dirty="0">
                        <a:effectLst/>
                        <a:latin typeface="Times New Roman"/>
                        <a:ea typeface="Times New Roman"/>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00"/>
                  </a:ext>
                </a:extLst>
              </a:tr>
              <a:tr h="173500">
                <a:tc>
                  <a:txBody>
                    <a:bodyPr/>
                    <a:lstStyle/>
                    <a:p>
                      <a:pPr marL="0" marR="0" fontAlgn="auto" hangingPunct="1">
                        <a:spcBef>
                          <a:spcPts val="0"/>
                        </a:spcBef>
                        <a:spcAft>
                          <a:spcPts val="0"/>
                        </a:spcAft>
                      </a:pPr>
                      <a:r>
                        <a:rPr lang="en-US" sz="500" dirty="0">
                          <a:effectLst/>
                        </a:rPr>
                        <a:t> </a:t>
                      </a:r>
                      <a:endParaRPr lang="en-US" sz="5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500">
                          <a:effectLst/>
                        </a:rPr>
                        <a:t> </a:t>
                      </a:r>
                      <a:endParaRPr lang="en-US" sz="5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500" dirty="0">
                          <a:effectLst/>
                        </a:rPr>
                        <a:t> </a:t>
                      </a:r>
                      <a:endParaRPr lang="en-US" sz="5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500" dirty="0">
                          <a:effectLst/>
                        </a:rPr>
                        <a:t> </a:t>
                      </a:r>
                      <a:endParaRPr lang="en-US" sz="5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500">
                          <a:effectLst/>
                        </a:rPr>
                        <a:t> </a:t>
                      </a:r>
                      <a:endParaRPr lang="en-US" sz="5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500" dirty="0">
                          <a:effectLst/>
                        </a:rPr>
                        <a:t> </a:t>
                      </a:r>
                      <a:endParaRPr lang="en-US" sz="5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500" dirty="0">
                          <a:effectLst/>
                        </a:rPr>
                        <a:t> </a:t>
                      </a:r>
                      <a:endParaRPr lang="en-US" sz="500" dirty="0">
                        <a:effectLst/>
                        <a:latin typeface="Times New Roman"/>
                        <a:ea typeface="Times New Roman"/>
                      </a:endParaRPr>
                    </a:p>
                  </a:txBody>
                  <a:tcPr marL="68580" marR="68580" marT="0" marB="0" anchor="b"/>
                </a:tc>
                <a:extLst>
                  <a:ext uri="{0D108BD9-81ED-4DB2-BD59-A6C34878D82A}">
                    <a16:rowId xmlns:a16="http://schemas.microsoft.com/office/drawing/2014/main" val="10001"/>
                  </a:ext>
                </a:extLst>
              </a:tr>
              <a:tr h="163861">
                <a:tc gridSpan="2">
                  <a:txBody>
                    <a:bodyPr/>
                    <a:lstStyle/>
                    <a:p>
                      <a:pPr marL="0" marR="0" algn="ctr" fontAlgn="auto" hangingPunct="1">
                        <a:spcBef>
                          <a:spcPts val="0"/>
                        </a:spcBef>
                        <a:spcAft>
                          <a:spcPts val="0"/>
                        </a:spcAft>
                      </a:pPr>
                      <a:r>
                        <a:rPr lang="en-US" sz="1400" dirty="0">
                          <a:effectLst/>
                        </a:rPr>
                        <a:t>Regression Statistics</a:t>
                      </a:r>
                      <a:endParaRPr lang="en-US" sz="1400" dirty="0">
                        <a:effectLst/>
                        <a:latin typeface="Times New Roman"/>
                        <a:ea typeface="Times New Roman"/>
                      </a:endParaRPr>
                    </a:p>
                  </a:txBody>
                  <a:tcPr marL="68580" marR="68580" marT="0" marB="0" anchor="b"/>
                </a:tc>
                <a:tc hMerge="1">
                  <a:txBody>
                    <a:bodyPr/>
                    <a:lstStyle/>
                    <a:p>
                      <a:endParaRPr lang="en-US"/>
                    </a:p>
                  </a:txBody>
                  <a:tcPr/>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02"/>
                  </a:ext>
                </a:extLst>
              </a:tr>
              <a:tr h="163861">
                <a:tc>
                  <a:txBody>
                    <a:bodyPr/>
                    <a:lstStyle/>
                    <a:p>
                      <a:pPr marL="0" marR="0" fontAlgn="auto" hangingPunct="1">
                        <a:spcBef>
                          <a:spcPts val="0"/>
                        </a:spcBef>
                        <a:spcAft>
                          <a:spcPts val="0"/>
                        </a:spcAft>
                      </a:pPr>
                      <a:r>
                        <a:rPr lang="en-US" sz="1400" dirty="0">
                          <a:effectLst/>
                        </a:rPr>
                        <a:t>Multiple R</a:t>
                      </a:r>
                      <a:endParaRPr lang="en-US" sz="1400" dirty="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0.860811139</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03"/>
                  </a:ext>
                </a:extLst>
              </a:tr>
              <a:tr h="163861">
                <a:tc>
                  <a:txBody>
                    <a:bodyPr/>
                    <a:lstStyle/>
                    <a:p>
                      <a:pPr marL="0" marR="0" fontAlgn="auto" hangingPunct="1">
                        <a:spcBef>
                          <a:spcPts val="0"/>
                        </a:spcBef>
                        <a:spcAft>
                          <a:spcPts val="0"/>
                        </a:spcAft>
                      </a:pPr>
                      <a:r>
                        <a:rPr lang="en-US" sz="1400">
                          <a:effectLst/>
                        </a:rPr>
                        <a:t>R Square</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0.740995817</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04"/>
                  </a:ext>
                </a:extLst>
              </a:tr>
              <a:tr h="163861">
                <a:tc>
                  <a:txBody>
                    <a:bodyPr/>
                    <a:lstStyle/>
                    <a:p>
                      <a:pPr marL="0" marR="0" fontAlgn="auto" hangingPunct="1">
                        <a:spcBef>
                          <a:spcPts val="0"/>
                        </a:spcBef>
                        <a:spcAft>
                          <a:spcPts val="0"/>
                        </a:spcAft>
                      </a:pPr>
                      <a:r>
                        <a:rPr lang="en-US" sz="1400" dirty="0">
                          <a:effectLst/>
                        </a:rPr>
                        <a:t>Adjusted R Square</a:t>
                      </a:r>
                      <a:endParaRPr lang="en-US" sz="1400" dirty="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0.715095399</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05"/>
                  </a:ext>
                </a:extLst>
              </a:tr>
              <a:tr h="163861">
                <a:tc>
                  <a:txBody>
                    <a:bodyPr/>
                    <a:lstStyle/>
                    <a:p>
                      <a:pPr marL="0" marR="0" fontAlgn="auto" hangingPunct="1">
                        <a:spcBef>
                          <a:spcPts val="0"/>
                        </a:spcBef>
                        <a:spcAft>
                          <a:spcPts val="0"/>
                        </a:spcAft>
                      </a:pPr>
                      <a:r>
                        <a:rPr lang="en-US" sz="1400">
                          <a:effectLst/>
                        </a:rPr>
                        <a:t>Standard Error</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7.816452413</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06"/>
                  </a:ext>
                </a:extLst>
              </a:tr>
              <a:tr h="173500">
                <a:tc>
                  <a:txBody>
                    <a:bodyPr/>
                    <a:lstStyle/>
                    <a:p>
                      <a:pPr marL="0" marR="0" fontAlgn="auto" hangingPunct="1">
                        <a:spcBef>
                          <a:spcPts val="0"/>
                        </a:spcBef>
                        <a:spcAft>
                          <a:spcPts val="0"/>
                        </a:spcAft>
                      </a:pPr>
                      <a:r>
                        <a:rPr lang="en-US" sz="1400">
                          <a:effectLst/>
                        </a:rPr>
                        <a:t>Observations</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12</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07"/>
                  </a:ext>
                </a:extLst>
              </a:tr>
              <a:tr h="163861">
                <a:tc>
                  <a:txBody>
                    <a:bodyPr/>
                    <a:lstStyle/>
                    <a:p>
                      <a:pPr marL="0" marR="0" fontAlgn="auto" hangingPunct="1">
                        <a:spcBef>
                          <a:spcPts val="0"/>
                        </a:spcBef>
                        <a:spcAft>
                          <a:spcPts val="0"/>
                        </a:spcAft>
                      </a:pPr>
                      <a:r>
                        <a:rPr lang="en-US" sz="800" dirty="0">
                          <a:effectLst/>
                        </a:rPr>
                        <a:t> </a:t>
                      </a:r>
                      <a:endParaRPr lang="en-US" sz="8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800" dirty="0">
                          <a:effectLst/>
                        </a:rPr>
                        <a:t> </a:t>
                      </a:r>
                      <a:endParaRPr lang="en-US" sz="8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800" dirty="0">
                          <a:effectLst/>
                        </a:rPr>
                        <a:t> </a:t>
                      </a:r>
                      <a:endParaRPr lang="en-US" sz="8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800" dirty="0">
                          <a:effectLst/>
                        </a:rPr>
                        <a:t> </a:t>
                      </a:r>
                      <a:endParaRPr lang="en-US" sz="8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800" dirty="0">
                          <a:effectLst/>
                        </a:rPr>
                        <a:t> </a:t>
                      </a:r>
                      <a:endParaRPr lang="en-US" sz="8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800" dirty="0">
                          <a:effectLst/>
                        </a:rPr>
                        <a:t> </a:t>
                      </a:r>
                      <a:endParaRPr lang="en-US" sz="8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800" dirty="0">
                          <a:effectLst/>
                        </a:rPr>
                        <a:t> </a:t>
                      </a:r>
                      <a:endParaRPr lang="en-US" sz="800" dirty="0">
                        <a:effectLst/>
                        <a:latin typeface="Times New Roman"/>
                        <a:ea typeface="Times New Roman"/>
                      </a:endParaRPr>
                    </a:p>
                  </a:txBody>
                  <a:tcPr marL="68580" marR="68580" marT="0" marB="0" anchor="b"/>
                </a:tc>
                <a:extLst>
                  <a:ext uri="{0D108BD9-81ED-4DB2-BD59-A6C34878D82A}">
                    <a16:rowId xmlns:a16="http://schemas.microsoft.com/office/drawing/2014/main" val="10008"/>
                  </a:ext>
                </a:extLst>
              </a:tr>
              <a:tr h="173500">
                <a:tc>
                  <a:txBody>
                    <a:bodyPr/>
                    <a:lstStyle/>
                    <a:p>
                      <a:pPr marL="0" marR="0" fontAlgn="auto" hangingPunct="1">
                        <a:spcBef>
                          <a:spcPts val="0"/>
                        </a:spcBef>
                        <a:spcAft>
                          <a:spcPts val="0"/>
                        </a:spcAft>
                      </a:pPr>
                      <a:r>
                        <a:rPr lang="en-US" sz="1400">
                          <a:effectLst/>
                        </a:rPr>
                        <a:t>ANOVA</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extLst>
                  <a:ext uri="{0D108BD9-81ED-4DB2-BD59-A6C34878D82A}">
                    <a16:rowId xmlns:a16="http://schemas.microsoft.com/office/drawing/2014/main" val="10009"/>
                  </a:ext>
                </a:extLst>
              </a:tr>
              <a:tr h="163861">
                <a:tc>
                  <a:txBody>
                    <a:bodyPr/>
                    <a:lstStyle/>
                    <a:p>
                      <a:pPr marL="0" marR="0" algn="ctr"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a:effectLst/>
                        </a:rPr>
                        <a:t>df</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a:effectLst/>
                        </a:rPr>
                        <a:t>SS</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dirty="0">
                          <a:effectLst/>
                        </a:rPr>
                        <a:t>MS</a:t>
                      </a:r>
                      <a:endParaRPr lang="en-US" sz="1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dirty="0">
                          <a:effectLst/>
                        </a:rPr>
                        <a:t>F</a:t>
                      </a:r>
                      <a:endParaRPr lang="en-US" sz="1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dirty="0">
                          <a:effectLst/>
                        </a:rPr>
                        <a:t>Significance F</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10"/>
                  </a:ext>
                </a:extLst>
              </a:tr>
              <a:tr h="246756">
                <a:tc>
                  <a:txBody>
                    <a:bodyPr/>
                    <a:lstStyle/>
                    <a:p>
                      <a:pPr marL="0" marR="0" fontAlgn="auto" hangingPunct="1">
                        <a:spcBef>
                          <a:spcPts val="0"/>
                        </a:spcBef>
                        <a:spcAft>
                          <a:spcPts val="0"/>
                        </a:spcAft>
                      </a:pPr>
                      <a:r>
                        <a:rPr lang="en-US" sz="1400">
                          <a:effectLst/>
                        </a:rPr>
                        <a:t>Regression</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1747.947383</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1747.947383</a:t>
                      </a:r>
                      <a:endParaRPr lang="en-US" sz="1400" dirty="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28.60941509</a:t>
                      </a:r>
                      <a:endParaRPr lang="en-US" sz="1400" dirty="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0.000324168</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11"/>
                  </a:ext>
                </a:extLst>
              </a:tr>
              <a:tr h="163861">
                <a:tc>
                  <a:txBody>
                    <a:bodyPr/>
                    <a:lstStyle/>
                    <a:p>
                      <a:pPr marL="0" marR="0" fontAlgn="auto" hangingPunct="1">
                        <a:spcBef>
                          <a:spcPts val="0"/>
                        </a:spcBef>
                        <a:spcAft>
                          <a:spcPts val="0"/>
                        </a:spcAft>
                      </a:pPr>
                      <a:r>
                        <a:rPr lang="en-US" sz="1400">
                          <a:effectLst/>
                        </a:rPr>
                        <a:t>Residual</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10</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610.9692833</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61.09692833</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12"/>
                  </a:ext>
                </a:extLst>
              </a:tr>
              <a:tr h="173500">
                <a:tc>
                  <a:txBody>
                    <a:bodyPr/>
                    <a:lstStyle/>
                    <a:p>
                      <a:pPr marL="0" marR="0" fontAlgn="auto" hangingPunct="1">
                        <a:spcBef>
                          <a:spcPts val="0"/>
                        </a:spcBef>
                        <a:spcAft>
                          <a:spcPts val="0"/>
                        </a:spcAft>
                      </a:pPr>
                      <a:r>
                        <a:rPr lang="en-US" sz="1400">
                          <a:effectLst/>
                        </a:rPr>
                        <a:t>Total</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11</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2358.916667</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13"/>
                  </a:ext>
                </a:extLst>
              </a:tr>
              <a:tr h="173500">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dirty="0">
                          <a:effectLst/>
                        </a:rPr>
                        <a:t> </a:t>
                      </a:r>
                      <a:endParaRPr lang="en-US" sz="1400" dirty="0">
                        <a:effectLst/>
                        <a:latin typeface="Times New Roman"/>
                        <a:ea typeface="Times New Roman"/>
                      </a:endParaRPr>
                    </a:p>
                  </a:txBody>
                  <a:tcPr marL="68580" marR="68580" marT="0" marB="0" anchor="b"/>
                </a:tc>
                <a:tc>
                  <a:txBody>
                    <a:bodyPr/>
                    <a:lstStyle/>
                    <a:p>
                      <a:pPr marL="0" marR="0"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extLst>
                  <a:ext uri="{0D108BD9-81ED-4DB2-BD59-A6C34878D82A}">
                    <a16:rowId xmlns:a16="http://schemas.microsoft.com/office/drawing/2014/main" val="10014"/>
                  </a:ext>
                </a:extLst>
              </a:tr>
              <a:tr h="163861">
                <a:tc>
                  <a:txBody>
                    <a:bodyPr/>
                    <a:lstStyle/>
                    <a:p>
                      <a:pPr marL="0" marR="0" algn="ctr" fontAlgn="auto" hangingPunct="1">
                        <a:spcBef>
                          <a:spcPts val="0"/>
                        </a:spcBef>
                        <a:spcAft>
                          <a:spcPts val="0"/>
                        </a:spcAft>
                      </a:pPr>
                      <a:r>
                        <a:rPr lang="en-US" sz="1400">
                          <a:effectLst/>
                        </a:rPr>
                        <a:t> </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a:effectLst/>
                        </a:rPr>
                        <a:t>Coefficients</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dirty="0">
                          <a:effectLst/>
                        </a:rPr>
                        <a:t>Standard Error</a:t>
                      </a:r>
                      <a:endParaRPr lang="en-US" sz="1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a:effectLst/>
                        </a:rPr>
                        <a:t>t Stat</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a:effectLst/>
                        </a:rPr>
                        <a:t>P-value</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a:effectLst/>
                        </a:rPr>
                        <a:t>Lower 95%</a:t>
                      </a:r>
                      <a:endParaRPr lang="en-US" sz="1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1400" dirty="0">
                          <a:effectLst/>
                        </a:rPr>
                        <a:t>Upper 95%</a:t>
                      </a:r>
                      <a:endParaRPr lang="en-US" sz="1400" dirty="0">
                        <a:effectLst/>
                        <a:latin typeface="Times New Roman"/>
                        <a:ea typeface="Times New Roman"/>
                      </a:endParaRPr>
                    </a:p>
                  </a:txBody>
                  <a:tcPr marL="68580" marR="68580" marT="0" marB="0" anchor="b"/>
                </a:tc>
                <a:extLst>
                  <a:ext uri="{0D108BD9-81ED-4DB2-BD59-A6C34878D82A}">
                    <a16:rowId xmlns:a16="http://schemas.microsoft.com/office/drawing/2014/main" val="10015"/>
                  </a:ext>
                </a:extLst>
              </a:tr>
              <a:tr h="247343">
                <a:tc>
                  <a:txBody>
                    <a:bodyPr/>
                    <a:lstStyle/>
                    <a:p>
                      <a:pPr marL="0" marR="0" fontAlgn="auto" hangingPunct="1">
                        <a:spcBef>
                          <a:spcPts val="0"/>
                        </a:spcBef>
                        <a:spcAft>
                          <a:spcPts val="0"/>
                        </a:spcAft>
                      </a:pPr>
                      <a:r>
                        <a:rPr lang="en-US" sz="1400">
                          <a:effectLst/>
                        </a:rPr>
                        <a:t>Intercept</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-11.02047782</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8.909954058</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-1.236872575</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0.244393811</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-30.87309606</a:t>
                      </a:r>
                      <a:endParaRPr lang="en-US" sz="1400" dirty="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8.832140427</a:t>
                      </a:r>
                      <a:endParaRPr lang="en-US" sz="1400" dirty="0">
                        <a:effectLst/>
                        <a:latin typeface="Times New Roman"/>
                        <a:ea typeface="Times New Roman"/>
                      </a:endParaRPr>
                    </a:p>
                  </a:txBody>
                  <a:tcPr marL="68580" marR="68580" marT="0" marB="0" anchor="b"/>
                </a:tc>
                <a:extLst>
                  <a:ext uri="{0D108BD9-81ED-4DB2-BD59-A6C34878D82A}">
                    <a16:rowId xmlns:a16="http://schemas.microsoft.com/office/drawing/2014/main" val="10016"/>
                  </a:ext>
                </a:extLst>
              </a:tr>
              <a:tr h="246756">
                <a:tc>
                  <a:txBody>
                    <a:bodyPr/>
                    <a:lstStyle/>
                    <a:p>
                      <a:pPr marL="0" marR="0" fontAlgn="auto" hangingPunct="1">
                        <a:spcBef>
                          <a:spcPts val="0"/>
                        </a:spcBef>
                        <a:spcAft>
                          <a:spcPts val="0"/>
                        </a:spcAft>
                      </a:pPr>
                      <a:r>
                        <a:rPr lang="en-US" sz="1400">
                          <a:effectLst/>
                        </a:rPr>
                        <a:t>X Variable 1</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3.197952218</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0.597884757</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5.348776972</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0.000324168</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a:effectLst/>
                        </a:rPr>
                        <a:t>1.865781732</a:t>
                      </a:r>
                      <a:endParaRPr lang="en-US" sz="1400">
                        <a:effectLst/>
                        <a:latin typeface="Times New Roman"/>
                        <a:ea typeface="Times New Roman"/>
                      </a:endParaRPr>
                    </a:p>
                  </a:txBody>
                  <a:tcPr marL="68580" marR="68580" marT="0" marB="0" anchor="b"/>
                </a:tc>
                <a:tc>
                  <a:txBody>
                    <a:bodyPr/>
                    <a:lstStyle/>
                    <a:p>
                      <a:pPr marL="0" marR="0" algn="r" fontAlgn="auto" hangingPunct="1">
                        <a:spcBef>
                          <a:spcPts val="0"/>
                        </a:spcBef>
                        <a:spcAft>
                          <a:spcPts val="0"/>
                        </a:spcAft>
                      </a:pPr>
                      <a:r>
                        <a:rPr lang="en-US" sz="1400" dirty="0">
                          <a:effectLst/>
                        </a:rPr>
                        <a:t>4.530122704</a:t>
                      </a:r>
                      <a:endParaRPr lang="en-US" sz="1400" dirty="0">
                        <a:effectLst/>
                        <a:latin typeface="Times New Roman"/>
                        <a:ea typeface="Times New Roman"/>
                      </a:endParaRPr>
                    </a:p>
                  </a:txBody>
                  <a:tcPr marL="68580" marR="68580" marT="0" marB="0" anchor="b"/>
                </a:tc>
                <a:extLst>
                  <a:ext uri="{0D108BD9-81ED-4DB2-BD59-A6C34878D82A}">
                    <a16:rowId xmlns:a16="http://schemas.microsoft.com/office/drawing/2014/main" val="10017"/>
                  </a:ext>
                </a:extLst>
              </a:tr>
            </a:tbl>
          </a:graphicData>
        </a:graphic>
      </p:graphicFrame>
      <p:sp>
        <p:nvSpPr>
          <p:cNvPr id="13" name="Footer Placeholder 12">
            <a:extLst>
              <a:ext uri="{FF2B5EF4-FFF2-40B4-BE49-F238E27FC236}">
                <a16:creationId xmlns:a16="http://schemas.microsoft.com/office/drawing/2014/main" id="{3B610D89-D0A2-46AF-A69B-B945DA83086C}"/>
              </a:ext>
            </a:extLst>
          </p:cNvPr>
          <p:cNvSpPr>
            <a:spLocks noGrp="1"/>
          </p:cNvSpPr>
          <p:nvPr>
            <p:ph type="ftr" sz="quarter" idx="11"/>
          </p:nvPr>
        </p:nvSpPr>
        <p:spPr/>
        <p:txBody>
          <a:bodyPr/>
          <a:lstStyle/>
          <a:p>
            <a:r>
              <a:rPr lang="en-US"/>
              <a:t>Simple Regression</a:t>
            </a:r>
          </a:p>
        </p:txBody>
      </p:sp>
      <p:sp>
        <p:nvSpPr>
          <p:cNvPr id="14" name="Slide Number Placeholder 13">
            <a:extLst>
              <a:ext uri="{FF2B5EF4-FFF2-40B4-BE49-F238E27FC236}">
                <a16:creationId xmlns:a16="http://schemas.microsoft.com/office/drawing/2014/main" id="{2CEF4341-3054-48D0-B99A-EAD2D0FA14CE}"/>
              </a:ext>
            </a:extLst>
          </p:cNvPr>
          <p:cNvSpPr>
            <a:spLocks noGrp="1"/>
          </p:cNvSpPr>
          <p:nvPr>
            <p:ph type="sldNum" sz="quarter" idx="12"/>
          </p:nvPr>
        </p:nvSpPr>
        <p:spPr/>
        <p:txBody>
          <a:bodyPr/>
          <a:lstStyle/>
          <a:p>
            <a:fld id="{C649628B-299D-451E-A378-9322A1DAED2C}" type="slidenum">
              <a:rPr lang="en-US" smtClean="0"/>
              <a:t>32</a:t>
            </a:fld>
            <a:endParaRPr lang="en-US"/>
          </a:p>
        </p:txBody>
      </p:sp>
      <p:sp>
        <p:nvSpPr>
          <p:cNvPr id="4" name="Title 3">
            <a:extLst>
              <a:ext uri="{FF2B5EF4-FFF2-40B4-BE49-F238E27FC236}">
                <a16:creationId xmlns:a16="http://schemas.microsoft.com/office/drawing/2014/main" id="{E39794F4-4FEC-4E08-87DB-5AE66D9724D3}"/>
              </a:ext>
            </a:extLst>
          </p:cNvPr>
          <p:cNvSpPr>
            <a:spLocks noGrp="1"/>
          </p:cNvSpPr>
          <p:nvPr>
            <p:ph type="title"/>
          </p:nvPr>
        </p:nvSpPr>
        <p:spPr/>
        <p:txBody>
          <a:bodyPr/>
          <a:lstStyle/>
          <a:p>
            <a:r>
              <a:rPr lang="en-US" sz="3200" dirty="0"/>
              <a:t>Example 4: Education &amp; Income (Using MS Excel)</a:t>
            </a:r>
            <a:endParaRPr lang="en-US" dirty="0"/>
          </a:p>
        </p:txBody>
      </p:sp>
      <p:graphicFrame>
        <p:nvGraphicFramePr>
          <p:cNvPr id="6" name="Table 5">
            <a:extLst>
              <a:ext uri="{FF2B5EF4-FFF2-40B4-BE49-F238E27FC236}">
                <a16:creationId xmlns:a16="http://schemas.microsoft.com/office/drawing/2014/main" id="{57FAAE75-E517-4C71-BD91-1F1C39C49E86}"/>
              </a:ext>
            </a:extLst>
          </p:cNvPr>
          <p:cNvGraphicFramePr>
            <a:graphicFrameLocks noGrp="1"/>
          </p:cNvGraphicFramePr>
          <p:nvPr>
            <p:extLst>
              <p:ext uri="{D42A27DB-BD31-4B8C-83A1-F6EECF244321}">
                <p14:modId xmlns:p14="http://schemas.microsoft.com/office/powerpoint/2010/main" val="1793319614"/>
              </p:ext>
            </p:extLst>
          </p:nvPr>
        </p:nvGraphicFramePr>
        <p:xfrm>
          <a:off x="1736761" y="1985025"/>
          <a:ext cx="1828800" cy="3471073"/>
        </p:xfrm>
        <a:graphic>
          <a:graphicData uri="http://schemas.openxmlformats.org/drawingml/2006/table">
            <a:tbl>
              <a:tblPr firstRow="1">
                <a:tableStyleId>{00A15C55-8517-42AA-B614-E9B94910E393}</a:tableStyleId>
              </a:tblPr>
              <a:tblGrid>
                <a:gridCol w="822960">
                  <a:extLst>
                    <a:ext uri="{9D8B030D-6E8A-4147-A177-3AD203B41FA5}">
                      <a16:colId xmlns:a16="http://schemas.microsoft.com/office/drawing/2014/main" val="1106031452"/>
                    </a:ext>
                  </a:extLst>
                </a:gridCol>
                <a:gridCol w="1005840">
                  <a:extLst>
                    <a:ext uri="{9D8B030D-6E8A-4147-A177-3AD203B41FA5}">
                      <a16:colId xmlns:a16="http://schemas.microsoft.com/office/drawing/2014/main" val="4270641839"/>
                    </a:ext>
                  </a:extLst>
                </a:gridCol>
              </a:tblGrid>
              <a:tr h="488521">
                <a:tc>
                  <a:txBody>
                    <a:bodyPr/>
                    <a:lstStyle/>
                    <a:p>
                      <a:pPr algn="ctr" rtl="0" fontAlgn="ctr"/>
                      <a:r>
                        <a:rPr lang="en-US" sz="1400" u="none" strike="noStrike" dirty="0">
                          <a:effectLst/>
                        </a:rPr>
                        <a:t>Education </a:t>
                      </a:r>
                      <a:br>
                        <a:rPr lang="en-US" sz="1400" u="none" strike="noStrike" dirty="0">
                          <a:effectLst/>
                        </a:rPr>
                      </a:br>
                      <a:r>
                        <a:rPr lang="en-US" sz="1400" u="none" strike="noStrike" dirty="0">
                          <a:effectLst/>
                        </a:rPr>
                        <a:t>X (years)</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rtl="0" fontAlgn="ctr"/>
                      <a:r>
                        <a:rPr lang="en-US" sz="1400" u="none" strike="noStrike" dirty="0">
                          <a:effectLst/>
                        </a:rPr>
                        <a:t>Income</a:t>
                      </a:r>
                      <a:br>
                        <a:rPr lang="en-US" sz="1400" u="none" strike="noStrike" dirty="0">
                          <a:effectLst/>
                        </a:rPr>
                      </a:br>
                      <a:r>
                        <a:rPr lang="en-US" sz="1400" u="none" strike="noStrike" dirty="0">
                          <a:effectLst/>
                        </a:rPr>
                        <a:t>Y  (in 000s) </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25939452"/>
                  </a:ext>
                </a:extLst>
              </a:tr>
              <a:tr h="248546">
                <a:tc>
                  <a:txBody>
                    <a:bodyPr/>
                    <a:lstStyle/>
                    <a:p>
                      <a:pPr algn="r" rtl="0" fontAlgn="ctr"/>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20</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0843941"/>
                  </a:ext>
                </a:extLst>
              </a:tr>
              <a:tr h="248546">
                <a:tc>
                  <a:txBody>
                    <a:bodyPr/>
                    <a:lstStyle/>
                    <a:p>
                      <a:pPr algn="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a:effectLst/>
                        </a:rPr>
                        <a:t>22</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66394939"/>
                  </a:ext>
                </a:extLst>
              </a:tr>
              <a:tr h="248546">
                <a:tc>
                  <a:txBody>
                    <a:bodyPr/>
                    <a:lstStyle/>
                    <a:p>
                      <a:pPr algn="r" rtl="0" fontAlgn="ctr"/>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a:effectLst/>
                        </a:rPr>
                        <a:t>24</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51560976"/>
                  </a:ext>
                </a:extLst>
              </a:tr>
              <a:tr h="248546">
                <a:tc>
                  <a:txBody>
                    <a:bodyPr/>
                    <a:lstStyle/>
                    <a:p>
                      <a:pPr algn="r" rtl="0" fontAlgn="ctr"/>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23</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80489374"/>
                  </a:ext>
                </a:extLst>
              </a:tr>
              <a:tr h="248546">
                <a:tc>
                  <a:txBody>
                    <a:bodyPr/>
                    <a:lstStyle/>
                    <a:p>
                      <a:pPr algn="r" rtl="0" fontAlgn="ctr"/>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30</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4065809"/>
                  </a:ext>
                </a:extLst>
              </a:tr>
              <a:tr h="248546">
                <a:tc>
                  <a:txBody>
                    <a:bodyPr/>
                    <a:lstStyle/>
                    <a:p>
                      <a:pPr algn="r" rtl="0" fontAlgn="ctr"/>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a:effectLst/>
                        </a:rPr>
                        <a:t>35</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4242618"/>
                  </a:ext>
                </a:extLst>
              </a:tr>
              <a:tr h="248546">
                <a:tc>
                  <a:txBody>
                    <a:bodyPr/>
                    <a:lstStyle/>
                    <a:p>
                      <a:pPr algn="r" rtl="0" fontAlgn="ctr"/>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30</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59121623"/>
                  </a:ext>
                </a:extLst>
              </a:tr>
              <a:tr h="248546">
                <a:tc>
                  <a:txBody>
                    <a:bodyPr/>
                    <a:lstStyle/>
                    <a:p>
                      <a:pPr algn="r" rtl="0" fontAlgn="ctr"/>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29</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8090911"/>
                  </a:ext>
                </a:extLst>
              </a:tr>
              <a:tr h="248546">
                <a:tc>
                  <a:txBody>
                    <a:bodyPr/>
                    <a:lstStyle/>
                    <a:p>
                      <a:pPr algn="r" rtl="0" fontAlgn="ctr"/>
                      <a:r>
                        <a:rPr lang="en-US" sz="1400" u="none" strike="noStrike" dirty="0">
                          <a:effectLst/>
                        </a:rPr>
                        <a:t>17</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50</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77230896"/>
                  </a:ext>
                </a:extLst>
              </a:tr>
              <a:tr h="248546">
                <a:tc>
                  <a:txBody>
                    <a:bodyPr/>
                    <a:lstStyle/>
                    <a:p>
                      <a:pPr algn="r" rtl="0" fontAlgn="ctr"/>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45</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33123453"/>
                  </a:ext>
                </a:extLst>
              </a:tr>
              <a:tr h="248546">
                <a:tc>
                  <a:txBody>
                    <a:bodyPr/>
                    <a:lstStyle/>
                    <a:p>
                      <a:pPr algn="r" rtl="0" fontAlgn="ctr"/>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43</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70686711"/>
                  </a:ext>
                </a:extLst>
              </a:tr>
              <a:tr h="248546">
                <a:tc>
                  <a:txBody>
                    <a:bodyPr/>
                    <a:lstStyle/>
                    <a:p>
                      <a:pPr algn="r" rtl="0" fontAlgn="ctr"/>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r" rtl="0" fontAlgn="ctr"/>
                      <a:r>
                        <a:rPr lang="en-US" sz="1400" u="none" strike="noStrike" dirty="0">
                          <a:effectLst/>
                        </a:rPr>
                        <a:t>70</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5932442"/>
                  </a:ext>
                </a:extLst>
              </a:tr>
            </a:tbl>
          </a:graphicData>
        </a:graphic>
      </p:graphicFrame>
      <p:sp>
        <p:nvSpPr>
          <p:cNvPr id="7" name="Rectangle 6">
            <a:extLst>
              <a:ext uri="{FF2B5EF4-FFF2-40B4-BE49-F238E27FC236}">
                <a16:creationId xmlns:a16="http://schemas.microsoft.com/office/drawing/2014/main" id="{5D061D62-5772-4403-A955-8C501DE8C9D8}"/>
              </a:ext>
            </a:extLst>
          </p:cNvPr>
          <p:cNvSpPr/>
          <p:nvPr/>
        </p:nvSpPr>
        <p:spPr>
          <a:xfrm>
            <a:off x="7425660" y="1676400"/>
            <a:ext cx="4080540" cy="1219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109728" indent="0">
              <a:buNone/>
            </a:pPr>
            <a:r>
              <a:rPr lang="en-US" dirty="0"/>
              <a:t>A researcher is interested in determining whether there is a relationship between years of education and income.</a:t>
            </a:r>
          </a:p>
        </p:txBody>
      </p:sp>
    </p:spTree>
    <p:extLst>
      <p:ext uri="{BB962C8B-B14F-4D97-AF65-F5344CB8AC3E}">
        <p14:creationId xmlns:p14="http://schemas.microsoft.com/office/powerpoint/2010/main" val="15404731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Example 4: Education &amp; Income (Using MS Excel)</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pPr marL="452628" indent="-342900" hangingPunct="0"/>
                <a:r>
                  <a:rPr lang="en-US" dirty="0"/>
                  <a:t>The regression equation is: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oMath>
                </a14:m>
                <a:r>
                  <a:rPr lang="en-US" dirty="0"/>
                  <a:t>=-11.02</a:t>
                </a:r>
                <a14:m>
                  <m:oMath xmlns:m="http://schemas.openxmlformats.org/officeDocument/2006/math">
                    <m:r>
                      <a:rPr lang="en-US" i="1">
                        <a:latin typeface="Cambria Math" panose="02040503050406030204" pitchFamily="18" charset="0"/>
                      </a:rPr>
                      <m:t>+3.20</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oMath>
                </a14:m>
                <a:r>
                  <a:rPr lang="en-US" dirty="0"/>
                  <a:t> </a:t>
                </a:r>
                <a:br>
                  <a:rPr lang="en-US" dirty="0"/>
                </a:br>
                <a:r>
                  <a:rPr lang="en-US" dirty="0"/>
                  <a:t>or, Income = -11.02  + 3.20 (Years of education).</a:t>
                </a:r>
              </a:p>
              <a:p>
                <a:pPr marL="452628" indent="-342900" hangingPunct="0"/>
                <a:r>
                  <a:rPr lang="en-US" dirty="0"/>
                  <a:t>Since b</a:t>
                </a:r>
                <a:r>
                  <a:rPr lang="en-US" baseline="-25000" dirty="0"/>
                  <a:t>0</a:t>
                </a:r>
                <a:r>
                  <a:rPr lang="en-US" dirty="0"/>
                  <a:t> = -11.02,</a:t>
                </a:r>
                <a14:m>
                  <m:oMath xmlns:m="http://schemas.openxmlformats.org/officeDocument/2006/math">
                    <m:r>
                      <a:rPr lang="en-US" sz="2400" b="0" i="0" smtClean="0">
                        <a:latin typeface="Cambria Math" panose="02040503050406030204" pitchFamily="18" charset="0"/>
                      </a:rPr>
                      <m:t> </m:t>
                    </m:r>
                  </m:oMath>
                </a14:m>
                <a:r>
                  <a:rPr lang="en-US" dirty="0"/>
                  <a:t>in theory, an individual with 0 years of education would make - $11,020, a negative income (perhaps, public assistance). </a:t>
                </a:r>
              </a:p>
              <a:p>
                <a:pPr marL="452628" indent="-342900" hangingPunct="0"/>
                <a:r>
                  <a:rPr lang="en-US" dirty="0"/>
                  <a:t>Since and b</a:t>
                </a:r>
                <a:r>
                  <a:rPr lang="en-US" baseline="-25000" dirty="0"/>
                  <a:t>1</a:t>
                </a:r>
                <a:r>
                  <a:rPr lang="en-US" dirty="0"/>
                  <a:t> = 3.20, every year of education will increase income by $3,200.</a:t>
                </a:r>
              </a:p>
              <a:p>
                <a:pPr marL="452628" indent="-342900" hangingPunct="0"/>
                <a:r>
                  <a:rPr lang="en-US" dirty="0"/>
                  <a:t>The correlation coefficient, r,  is .86 which is quite strong.</a:t>
                </a:r>
              </a:p>
              <a:p>
                <a:pPr marL="452628" indent="-342900" hangingPunct="0"/>
                <a:r>
                  <a:rPr lang="en-US" dirty="0"/>
                  <a:t>The coefficient of determination, R</a:t>
                </a:r>
                <a:r>
                  <a:rPr lang="en-US" baseline="30000" dirty="0"/>
                  <a:t>2 </a:t>
                </a:r>
                <a:r>
                  <a:rPr lang="en-US" dirty="0"/>
                  <a:t>= (r)</a:t>
                </a:r>
                <a:r>
                  <a:rPr lang="en-US" baseline="30000" dirty="0"/>
                  <a:t>2</a:t>
                </a:r>
                <a:r>
                  <a:rPr lang="en-US" dirty="0"/>
                  <a:t>, is 74%.  This indicates that the unexplained variation is 26%. </a:t>
                </a:r>
              </a:p>
              <a:p>
                <a:pPr marL="452628" indent="-342900" hangingPunct="0"/>
                <a:r>
                  <a:rPr lang="en-US" dirty="0"/>
                  <a:t>Another way to calculate R</a:t>
                </a:r>
                <a:r>
                  <a:rPr lang="en-US" baseline="30000" dirty="0"/>
                  <a:t>2  </a:t>
                </a:r>
                <a:r>
                  <a:rPr lang="en-US" dirty="0"/>
                  <a:t>is to take the ratio of the sum of squares regression to sum of squares total. R</a:t>
                </a:r>
                <a:r>
                  <a:rPr lang="en-US" baseline="30000" dirty="0"/>
                  <a:t>2 </a:t>
                </a:r>
                <a:r>
                  <a:rPr lang="en-US" dirty="0"/>
                  <a:t>= </a:t>
                </a:r>
                <a14:m>
                  <m:oMath xmlns:m="http://schemas.openxmlformats.org/officeDocument/2006/math">
                    <m:f>
                      <m:fPr>
                        <m:ctrlPr>
                          <a:rPr lang="en-US" i="1" smtClean="0">
                            <a:latin typeface="Cambria Math" panose="02040503050406030204" pitchFamily="18" charset="0"/>
                          </a:rPr>
                        </m:ctrlPr>
                      </m:fPr>
                      <m:num>
                        <m:r>
                          <m:rPr>
                            <m:nor/>
                          </m:rPr>
                          <a:rPr lang="en-US" dirty="0"/>
                          <m:t>SSREG</m:t>
                        </m:r>
                      </m:num>
                      <m:den>
                        <m:r>
                          <m:rPr>
                            <m:nor/>
                          </m:rPr>
                          <a:rPr lang="en-US" dirty="0"/>
                          <m:t>SST</m:t>
                        </m:r>
                      </m:den>
                    </m:f>
                  </m:oMath>
                </a14:m>
                <a:r>
                  <a:rPr lang="en-US" dirty="0"/>
                  <a:t>=  </a:t>
                </a:r>
                <a14:m>
                  <m:oMath xmlns:m="http://schemas.openxmlformats.org/officeDocument/2006/math">
                    <m:f>
                      <m:fPr>
                        <m:ctrlPr>
                          <a:rPr lang="en-US" i="1" smtClean="0">
                            <a:latin typeface="Cambria Math" panose="02040503050406030204" pitchFamily="18" charset="0"/>
                          </a:rPr>
                        </m:ctrlPr>
                      </m:fPr>
                      <m:num>
                        <m:r>
                          <m:rPr>
                            <m:nor/>
                          </m:rPr>
                          <a:rPr lang="en-US" dirty="0"/>
                          <m:t>1747.947383</m:t>
                        </m:r>
                      </m:num>
                      <m:den>
                        <m:r>
                          <m:rPr>
                            <m:nor/>
                          </m:rPr>
                          <a:rPr lang="en-US" dirty="0"/>
                          <m:t>2358.916667</m:t>
                        </m:r>
                      </m:den>
                    </m:f>
                  </m:oMath>
                </a14:m>
                <a:r>
                  <a:rPr lang="en-US" dirty="0"/>
                  <a:t> = .741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6"/>
                <a:stretch>
                  <a:fillRect t="-727" r="-1397"/>
                </a:stretch>
              </a:blipFill>
            </p:spPr>
            <p:txBody>
              <a:bodyPr/>
              <a:lstStyle/>
              <a:p>
                <a:r>
                  <a:rPr lang="en-US">
                    <a:noFill/>
                  </a:rPr>
                  <a:t> </a:t>
                </a:r>
              </a:p>
            </p:txBody>
          </p:sp>
        </mc:Fallback>
      </mc:AlternateContent>
      <p:sp>
        <p:nvSpPr>
          <p:cNvPr id="11" name="Footer Placeholder 10">
            <a:extLst>
              <a:ext uri="{FF2B5EF4-FFF2-40B4-BE49-F238E27FC236}">
                <a16:creationId xmlns:a16="http://schemas.microsoft.com/office/drawing/2014/main" id="{19EDC4EA-9EDC-4DAA-AB21-292C3E3DDBB5}"/>
              </a:ext>
            </a:extLst>
          </p:cNvPr>
          <p:cNvSpPr>
            <a:spLocks noGrp="1"/>
          </p:cNvSpPr>
          <p:nvPr>
            <p:ph type="ftr" sz="quarter" idx="11"/>
          </p:nvPr>
        </p:nvSpPr>
        <p:spPr/>
        <p:txBody>
          <a:bodyPr/>
          <a:lstStyle/>
          <a:p>
            <a:r>
              <a:rPr lang="en-US"/>
              <a:t>Simple Regression</a:t>
            </a:r>
          </a:p>
        </p:txBody>
      </p:sp>
      <p:sp>
        <p:nvSpPr>
          <p:cNvPr id="12" name="Slide Number Placeholder 11">
            <a:extLst>
              <a:ext uri="{FF2B5EF4-FFF2-40B4-BE49-F238E27FC236}">
                <a16:creationId xmlns:a16="http://schemas.microsoft.com/office/drawing/2014/main" id="{A8448034-7B60-419E-A6D7-C8D63313D29E}"/>
              </a:ext>
            </a:extLst>
          </p:cNvPr>
          <p:cNvSpPr>
            <a:spLocks noGrp="1"/>
          </p:cNvSpPr>
          <p:nvPr>
            <p:ph type="sldNum" sz="quarter" idx="12"/>
          </p:nvPr>
        </p:nvSpPr>
        <p:spPr/>
        <p:txBody>
          <a:bodyPr/>
          <a:lstStyle/>
          <a:p>
            <a:fld id="{C649628B-299D-451E-A378-9322A1DAED2C}" type="slidenum">
              <a:rPr lang="en-US" smtClean="0"/>
              <a:t>33</a:t>
            </a:fld>
            <a:endParaRPr lang="en-US"/>
          </a:p>
        </p:txBody>
      </p:sp>
    </p:spTree>
    <p:extLst>
      <p:ext uri="{BB962C8B-B14F-4D97-AF65-F5344CB8AC3E}">
        <p14:creationId xmlns:p14="http://schemas.microsoft.com/office/powerpoint/2010/main" val="3344933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Example 4: Education &amp; Income (Using MS Excel)</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pPr marL="452628" indent="-342900" hangingPunct="0"/>
                <a:r>
                  <a:rPr lang="en-US" dirty="0"/>
                  <a:t>The Mean Square Error (or, using Excel terminology, MS Residual) is 61.0969.  The square root of this number 7.816 45  is the standard error of estimate and is used for confidence intervals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 will be in the center of the interval).</a:t>
                </a:r>
              </a:p>
              <a:p>
                <a:pPr marL="452628" indent="-342900" hangingPunct="0"/>
                <a:r>
                  <a:rPr lang="en-US" dirty="0"/>
                  <a:t>The F-ratio is used to test the hypothesis  </a:t>
                </a:r>
                <a:r>
                  <a:rPr lang="en-US" i="1" dirty="0"/>
                  <a:t>H</a:t>
                </a:r>
                <a:r>
                  <a:rPr lang="en-US" i="1" baseline="-25000" dirty="0"/>
                  <a:t>0</a:t>
                </a:r>
                <a:r>
                  <a:rPr lang="en-US" i="1" dirty="0"/>
                  <a:t>: X does not explain Y</a:t>
                </a:r>
              </a:p>
              <a:p>
                <a:pPr marL="452628" indent="-342900" hangingPunct="0"/>
                <a:r>
                  <a:rPr lang="en-US" dirty="0"/>
                  <a:t>This regression is very significant; the F-value is 28.61.  If the X-variable explains very little of the Y-variable, you should get an F-value that is 1 or less.  In this case, the explained variation (due to regression, meaning explained by the X-variable) is 28.61 times greater than the unexplained (residual) variation. </a:t>
                </a:r>
              </a:p>
              <a:p>
                <a:pPr marL="452628" indent="-342900" hangingPunct="0"/>
                <a:r>
                  <a:rPr lang="en-US" dirty="0"/>
                  <a:t>The probability of getting the sample evidence or even a stronger relationship if the X and Y are unrelated (If H</a:t>
                </a:r>
                <a:r>
                  <a:rPr lang="en-US" baseline="-25000" dirty="0"/>
                  <a:t>0</a:t>
                </a:r>
                <a:r>
                  <a:rPr lang="en-US" dirty="0"/>
                  <a:t> is true) is .000324168.  In other words, it is almost impossible to get this kind of data as a result of chance.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6"/>
                <a:stretch>
                  <a:fillRect t="-1017" r="-825"/>
                </a:stretch>
              </a:blipFill>
            </p:spPr>
            <p:txBody>
              <a:bodyPr/>
              <a:lstStyle/>
              <a:p>
                <a:r>
                  <a:rPr lang="en-US">
                    <a:noFill/>
                  </a:rPr>
                  <a:t> </a:t>
                </a:r>
              </a:p>
            </p:txBody>
          </p:sp>
        </mc:Fallback>
      </mc:AlternateContent>
      <p:sp>
        <p:nvSpPr>
          <p:cNvPr id="11" name="Footer Placeholder 10">
            <a:extLst>
              <a:ext uri="{FF2B5EF4-FFF2-40B4-BE49-F238E27FC236}">
                <a16:creationId xmlns:a16="http://schemas.microsoft.com/office/drawing/2014/main" id="{70085AF4-CA5F-45D3-9B27-A3194415A7BF}"/>
              </a:ext>
            </a:extLst>
          </p:cNvPr>
          <p:cNvSpPr>
            <a:spLocks noGrp="1"/>
          </p:cNvSpPr>
          <p:nvPr>
            <p:ph type="ftr" sz="quarter" idx="11"/>
          </p:nvPr>
        </p:nvSpPr>
        <p:spPr/>
        <p:txBody>
          <a:bodyPr/>
          <a:lstStyle/>
          <a:p>
            <a:r>
              <a:rPr lang="en-US"/>
              <a:t>Simple Regression</a:t>
            </a:r>
          </a:p>
        </p:txBody>
      </p:sp>
      <p:sp>
        <p:nvSpPr>
          <p:cNvPr id="12" name="Slide Number Placeholder 11">
            <a:extLst>
              <a:ext uri="{FF2B5EF4-FFF2-40B4-BE49-F238E27FC236}">
                <a16:creationId xmlns:a16="http://schemas.microsoft.com/office/drawing/2014/main" id="{345866C3-4287-4812-941D-6F10AA71EDA2}"/>
              </a:ext>
            </a:extLst>
          </p:cNvPr>
          <p:cNvSpPr>
            <a:spLocks noGrp="1"/>
          </p:cNvSpPr>
          <p:nvPr>
            <p:ph type="sldNum" sz="quarter" idx="12"/>
          </p:nvPr>
        </p:nvSpPr>
        <p:spPr/>
        <p:txBody>
          <a:bodyPr/>
          <a:lstStyle/>
          <a:p>
            <a:fld id="{C649628B-299D-451E-A378-9322A1DAED2C}" type="slidenum">
              <a:rPr lang="en-US" smtClean="0"/>
              <a:t>34</a:t>
            </a:fld>
            <a:endParaRPr lang="en-US"/>
          </a:p>
        </p:txBody>
      </p:sp>
    </p:spTree>
    <p:extLst>
      <p:ext uri="{BB962C8B-B14F-4D97-AF65-F5344CB8AC3E}">
        <p14:creationId xmlns:p14="http://schemas.microsoft.com/office/powerpoint/2010/main" val="3924448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Example 4: Education &amp; Income (Using MS Excel)</a:t>
            </a:r>
          </a:p>
        </p:txBody>
      </p:sp>
      <p:sp>
        <p:nvSpPr>
          <p:cNvPr id="2" name="Content Placeholder 1"/>
          <p:cNvSpPr>
            <a:spLocks noGrp="1"/>
          </p:cNvSpPr>
          <p:nvPr>
            <p:ph idx="1"/>
          </p:nvPr>
        </p:nvSpPr>
        <p:spPr/>
        <p:txBody>
          <a:bodyPr>
            <a:noAutofit/>
          </a:bodyPr>
          <a:lstStyle/>
          <a:p>
            <a:pPr marL="0" indent="0" hangingPunct="0">
              <a:buNone/>
            </a:pPr>
            <a:r>
              <a:rPr lang="en-US" dirty="0"/>
              <a:t>Another way to test the regression for significance is to test the b</a:t>
            </a:r>
            <a:r>
              <a:rPr lang="en-US" baseline="-25000" dirty="0"/>
              <a:t>1</a:t>
            </a:r>
            <a:r>
              <a:rPr lang="en-US" dirty="0"/>
              <a:t> coefficient (the slope term, which shows the effect of X on Y). </a:t>
            </a:r>
          </a:p>
          <a:p>
            <a:pPr hangingPunct="0"/>
            <a:r>
              <a:rPr lang="en-US" sz="2000" dirty="0"/>
              <a:t>This is done via a t-test with H</a:t>
            </a:r>
            <a:r>
              <a:rPr lang="en-US" sz="2000" baseline="-25000" dirty="0"/>
              <a:t>0</a:t>
            </a:r>
            <a:r>
              <a:rPr lang="en-US" sz="2000" dirty="0"/>
              <a:t>: ẞ</a:t>
            </a:r>
            <a:r>
              <a:rPr lang="en-US" sz="2000" baseline="-25000" dirty="0"/>
              <a:t>1</a:t>
            </a:r>
            <a:r>
              <a:rPr lang="en-US" sz="2000" dirty="0"/>
              <a:t>=0 (no slope, so X has no effect on Y).</a:t>
            </a:r>
          </a:p>
          <a:p>
            <a:pPr hangingPunct="0"/>
            <a:r>
              <a:rPr lang="en-US" sz="2000" dirty="0"/>
              <a:t>The t-value is 5.348776972 and this is very, very  significant.  The probability of getting a b</a:t>
            </a:r>
            <a:r>
              <a:rPr lang="en-US" sz="2000" baseline="-25000" dirty="0"/>
              <a:t>1 </a:t>
            </a:r>
            <a:r>
              <a:rPr lang="en-US" sz="2000" dirty="0"/>
              <a:t>of this magnitude if H</a:t>
            </a:r>
            <a:r>
              <a:rPr lang="en-US" sz="2000" baseline="-25000" dirty="0"/>
              <a:t>0</a:t>
            </a:r>
            <a:r>
              <a:rPr lang="en-US" sz="2000" dirty="0"/>
              <a:t> is true, or one indicating an even stronger relationship, is 0.000324168.  </a:t>
            </a:r>
          </a:p>
          <a:p>
            <a:pPr hangingPunct="0"/>
            <a:r>
              <a:rPr lang="en-US" sz="2000" dirty="0"/>
              <a:t>Note that this is exactly the same p value we as for the F-test.  Indeed, the two tests give exactly the same results.  </a:t>
            </a:r>
          </a:p>
          <a:p>
            <a:pPr hangingPunct="0"/>
            <a:r>
              <a:rPr lang="en-US" sz="2000" dirty="0"/>
              <a:t>Testing the b</a:t>
            </a:r>
            <a:r>
              <a:rPr lang="en-US" sz="2000" baseline="-25000" dirty="0"/>
              <a:t>1 </a:t>
            </a:r>
            <a:r>
              <a:rPr lang="en-US" sz="2000" dirty="0"/>
              <a:t>term in simple regression is equivalent to testing the entire regression.  After all, there is only one X variable in simple regression.  In multiple regression we can use statistical tests for the individual b</a:t>
            </a:r>
            <a:r>
              <a:rPr lang="en-US" sz="2000" baseline="-25000" dirty="0"/>
              <a:t>i</a:t>
            </a:r>
            <a:r>
              <a:rPr lang="en-US" sz="2000" dirty="0"/>
              <a:t> coefficients and an F-test for the overall regression.</a:t>
            </a:r>
          </a:p>
        </p:txBody>
      </p:sp>
      <p:sp>
        <p:nvSpPr>
          <p:cNvPr id="11" name="Footer Placeholder 10">
            <a:extLst>
              <a:ext uri="{FF2B5EF4-FFF2-40B4-BE49-F238E27FC236}">
                <a16:creationId xmlns:a16="http://schemas.microsoft.com/office/drawing/2014/main" id="{FD7EB620-4B77-49B3-9629-CB9ADEF6B813}"/>
              </a:ext>
            </a:extLst>
          </p:cNvPr>
          <p:cNvSpPr>
            <a:spLocks noGrp="1"/>
          </p:cNvSpPr>
          <p:nvPr>
            <p:ph type="ftr" sz="quarter" idx="11"/>
          </p:nvPr>
        </p:nvSpPr>
        <p:spPr/>
        <p:txBody>
          <a:bodyPr/>
          <a:lstStyle/>
          <a:p>
            <a:r>
              <a:rPr lang="en-US"/>
              <a:t>Simple Regression</a:t>
            </a:r>
          </a:p>
        </p:txBody>
      </p:sp>
      <p:sp>
        <p:nvSpPr>
          <p:cNvPr id="12" name="Slide Number Placeholder 11">
            <a:extLst>
              <a:ext uri="{FF2B5EF4-FFF2-40B4-BE49-F238E27FC236}">
                <a16:creationId xmlns:a16="http://schemas.microsoft.com/office/drawing/2014/main" id="{6CBDC707-AFDB-431B-8144-7E2856E96E47}"/>
              </a:ext>
            </a:extLst>
          </p:cNvPr>
          <p:cNvSpPr>
            <a:spLocks noGrp="1"/>
          </p:cNvSpPr>
          <p:nvPr>
            <p:ph type="sldNum" sz="quarter" idx="12"/>
          </p:nvPr>
        </p:nvSpPr>
        <p:spPr/>
        <p:txBody>
          <a:bodyPr/>
          <a:lstStyle/>
          <a:p>
            <a:fld id="{C649628B-299D-451E-A378-9322A1DAED2C}" type="slidenum">
              <a:rPr lang="en-US" smtClean="0"/>
              <a:t>35</a:t>
            </a:fld>
            <a:endParaRPr lang="en-US"/>
          </a:p>
        </p:txBody>
      </p:sp>
    </p:spTree>
    <p:extLst>
      <p:ext uri="{BB962C8B-B14F-4D97-AF65-F5344CB8AC3E}">
        <p14:creationId xmlns:p14="http://schemas.microsoft.com/office/powerpoint/2010/main" val="93562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Example 4: Education &amp; Income (Using MS Excel)</a:t>
            </a:r>
          </a:p>
        </p:txBody>
      </p:sp>
      <p:sp>
        <p:nvSpPr>
          <p:cNvPr id="2" name="Content Placeholder 1"/>
          <p:cNvSpPr>
            <a:spLocks noGrp="1"/>
          </p:cNvSpPr>
          <p:nvPr>
            <p:ph idx="1"/>
          </p:nvPr>
        </p:nvSpPr>
        <p:spPr/>
        <p:txBody>
          <a:bodyPr>
            <a:normAutofit/>
          </a:bodyPr>
          <a:lstStyle/>
          <a:p>
            <a:pPr marL="109728" indent="0" hangingPunct="0">
              <a:buNone/>
            </a:pPr>
            <a:r>
              <a:rPr lang="en-US" b="1" i="1" dirty="0"/>
              <a:t>Question</a:t>
            </a:r>
            <a:r>
              <a:rPr lang="en-US" dirty="0"/>
              <a:t>:  Using this regression equation, how much income would you predict for an individual with 18 years of education?</a:t>
            </a:r>
          </a:p>
          <a:p>
            <a:pPr marL="109728" indent="0" hangingPunct="0">
              <a:buNone/>
            </a:pPr>
            <a:endParaRPr lang="en-US" b="1" i="1" dirty="0"/>
          </a:p>
          <a:p>
            <a:pPr marL="109728" indent="0" hangingPunct="0">
              <a:buNone/>
            </a:pPr>
            <a:r>
              <a:rPr lang="en-US" b="1" i="1" dirty="0"/>
              <a:t>Answer</a:t>
            </a:r>
            <a:r>
              <a:rPr lang="en-US" dirty="0"/>
              <a:t>: Income = -11.02  + 3.20 (18) = 46.58 in thousands</a:t>
            </a:r>
          </a:p>
          <a:p>
            <a:pPr marL="109728" indent="0" hangingPunct="0">
              <a:buNone/>
            </a:pPr>
            <a:r>
              <a:rPr lang="en-US" dirty="0"/>
              <a:t>So the predicted income for 18 years of education is $46,580. </a:t>
            </a:r>
          </a:p>
          <a:p>
            <a:pPr marL="109728" indent="0" hangingPunct="0">
              <a:buNone/>
            </a:pPr>
            <a:r>
              <a:rPr lang="en-US" dirty="0"/>
              <a:t>Of course, like any estimate there is a margin of error which we would see if we constructed a confidence interval.  This is beyond the scope of this course and we will not learn it.</a:t>
            </a:r>
          </a:p>
        </p:txBody>
      </p:sp>
      <p:sp>
        <p:nvSpPr>
          <p:cNvPr id="11" name="Footer Placeholder 10">
            <a:extLst>
              <a:ext uri="{FF2B5EF4-FFF2-40B4-BE49-F238E27FC236}">
                <a16:creationId xmlns:a16="http://schemas.microsoft.com/office/drawing/2014/main" id="{AAD02F89-8BF9-4D6A-862E-DD05DD5309BE}"/>
              </a:ext>
            </a:extLst>
          </p:cNvPr>
          <p:cNvSpPr>
            <a:spLocks noGrp="1"/>
          </p:cNvSpPr>
          <p:nvPr>
            <p:ph type="ftr" sz="quarter" idx="11"/>
          </p:nvPr>
        </p:nvSpPr>
        <p:spPr/>
        <p:txBody>
          <a:bodyPr/>
          <a:lstStyle/>
          <a:p>
            <a:r>
              <a:rPr lang="en-US"/>
              <a:t>Simple Regression</a:t>
            </a:r>
          </a:p>
        </p:txBody>
      </p:sp>
      <p:sp>
        <p:nvSpPr>
          <p:cNvPr id="12" name="Slide Number Placeholder 11">
            <a:extLst>
              <a:ext uri="{FF2B5EF4-FFF2-40B4-BE49-F238E27FC236}">
                <a16:creationId xmlns:a16="http://schemas.microsoft.com/office/drawing/2014/main" id="{4719F4F6-BF86-499C-822B-58AF8AC7CF77}"/>
              </a:ext>
            </a:extLst>
          </p:cNvPr>
          <p:cNvSpPr>
            <a:spLocks noGrp="1"/>
          </p:cNvSpPr>
          <p:nvPr>
            <p:ph type="sldNum" sz="quarter" idx="12"/>
          </p:nvPr>
        </p:nvSpPr>
        <p:spPr/>
        <p:txBody>
          <a:bodyPr/>
          <a:lstStyle/>
          <a:p>
            <a:fld id="{C649628B-299D-451E-A378-9322A1DAED2C}" type="slidenum">
              <a:rPr lang="en-US" smtClean="0"/>
              <a:t>36</a:t>
            </a:fld>
            <a:endParaRPr lang="en-US"/>
          </a:p>
        </p:txBody>
      </p:sp>
    </p:spTree>
    <p:extLst>
      <p:ext uri="{BB962C8B-B14F-4D97-AF65-F5344CB8AC3E}">
        <p14:creationId xmlns:p14="http://schemas.microsoft.com/office/powerpoint/2010/main" val="16599966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Simple Regression: An Example</a:t>
            </a:r>
          </a:p>
        </p:txBody>
      </p:sp>
      <p:sp>
        <p:nvSpPr>
          <p:cNvPr id="2" name="Content Placeholder 1"/>
          <p:cNvSpPr>
            <a:spLocks noGrp="1"/>
          </p:cNvSpPr>
          <p:nvPr>
            <p:ph idx="1"/>
          </p:nvPr>
        </p:nvSpPr>
        <p:spPr/>
        <p:txBody>
          <a:bodyPr>
            <a:normAutofit/>
          </a:bodyPr>
          <a:lstStyle/>
          <a:p>
            <a:pPr marL="274320" indent="-274320"/>
            <a:r>
              <a:rPr lang="en-US" sz="2400" dirty="0"/>
              <a:t>If you plot the above pairs of data, you will find that all the points are on a straight line.  This, of course, means that we have a perfect linear relationship between X and Y.</a:t>
            </a:r>
          </a:p>
          <a:p>
            <a:pPr marL="274320" indent="-274320"/>
            <a:r>
              <a:rPr lang="en-US" sz="2400" dirty="0"/>
              <a:t>From studying correlation, you know that for this data r=+1 and R</a:t>
            </a:r>
            <a:r>
              <a:rPr lang="en-US" sz="2400" baseline="30000" dirty="0"/>
              <a:t>2</a:t>
            </a:r>
            <a:r>
              <a:rPr lang="en-US" sz="2400" dirty="0"/>
              <a:t>=100%.</a:t>
            </a:r>
          </a:p>
        </p:txBody>
      </p:sp>
      <p:graphicFrame>
        <p:nvGraphicFramePr>
          <p:cNvPr id="6" name="Chart 5"/>
          <p:cNvGraphicFramePr>
            <a:graphicFrameLocks/>
          </p:cNvGraphicFramePr>
          <p:nvPr>
            <p:extLst>
              <p:ext uri="{D42A27DB-BD31-4B8C-83A1-F6EECF244321}">
                <p14:modId xmlns:p14="http://schemas.microsoft.com/office/powerpoint/2010/main" val="4258071692"/>
              </p:ext>
            </p:extLst>
          </p:nvPr>
        </p:nvGraphicFramePr>
        <p:xfrm>
          <a:off x="1676400" y="3581400"/>
          <a:ext cx="42672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2" name="Footer Placeholder 11">
            <a:extLst>
              <a:ext uri="{FF2B5EF4-FFF2-40B4-BE49-F238E27FC236}">
                <a16:creationId xmlns:a16="http://schemas.microsoft.com/office/drawing/2014/main" id="{0036B225-EFD0-46D6-BF67-C7918EBB3D86}"/>
              </a:ext>
            </a:extLst>
          </p:cNvPr>
          <p:cNvSpPr>
            <a:spLocks noGrp="1"/>
          </p:cNvSpPr>
          <p:nvPr>
            <p:ph type="ftr" sz="quarter" idx="11"/>
          </p:nvPr>
        </p:nvSpPr>
        <p:spPr/>
        <p:txBody>
          <a:bodyPr/>
          <a:lstStyle/>
          <a:p>
            <a:r>
              <a:rPr lang="en-US"/>
              <a:t>Simple Regression</a:t>
            </a:r>
          </a:p>
        </p:txBody>
      </p:sp>
      <p:sp>
        <p:nvSpPr>
          <p:cNvPr id="13" name="Slide Number Placeholder 12">
            <a:extLst>
              <a:ext uri="{FF2B5EF4-FFF2-40B4-BE49-F238E27FC236}">
                <a16:creationId xmlns:a16="http://schemas.microsoft.com/office/drawing/2014/main" id="{1FFA4850-2ACA-42C2-97B9-8AF889B8953E}"/>
              </a:ext>
            </a:extLst>
          </p:cNvPr>
          <p:cNvSpPr>
            <a:spLocks noGrp="1"/>
          </p:cNvSpPr>
          <p:nvPr>
            <p:ph type="sldNum" sz="quarter" idx="12"/>
          </p:nvPr>
        </p:nvSpPr>
        <p:spPr/>
        <p:txBody>
          <a:bodyPr/>
          <a:lstStyle/>
          <a:p>
            <a:fld id="{C649628B-299D-451E-A378-9322A1DAED2C}" type="slidenum">
              <a:rPr lang="en-US" smtClean="0"/>
              <a:t>4</a:t>
            </a:fld>
            <a:endParaRPr lang="en-US"/>
          </a:p>
        </p:txBody>
      </p:sp>
      <p:sp>
        <p:nvSpPr>
          <p:cNvPr id="4" name="Rectangle 3">
            <a:extLst>
              <a:ext uri="{FF2B5EF4-FFF2-40B4-BE49-F238E27FC236}">
                <a16:creationId xmlns:a16="http://schemas.microsoft.com/office/drawing/2014/main" id="{3FD2069C-9447-4ED7-BAB6-3453E43A384E}"/>
              </a:ext>
            </a:extLst>
          </p:cNvPr>
          <p:cNvSpPr/>
          <p:nvPr/>
        </p:nvSpPr>
        <p:spPr>
          <a:xfrm>
            <a:off x="6324600" y="3598682"/>
            <a:ext cx="4724400" cy="15829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2000" dirty="0"/>
              <a:t>What happens when you add another point? For X=6 can you predict Y?</a:t>
            </a:r>
          </a:p>
          <a:p>
            <a:pPr marL="800100" lvl="1" indent="-342900">
              <a:buFont typeface="Courier New" panose="02070309020205020404" pitchFamily="49" charset="0"/>
              <a:buChar char="o"/>
            </a:pPr>
            <a:r>
              <a:rPr lang="en-US" dirty="0"/>
              <a:t>Note that this might or might not be accurate. </a:t>
            </a:r>
          </a:p>
        </p:txBody>
      </p:sp>
    </p:spTree>
    <p:extLst>
      <p:ext uri="{BB962C8B-B14F-4D97-AF65-F5344CB8AC3E}">
        <p14:creationId xmlns:p14="http://schemas.microsoft.com/office/powerpoint/2010/main" val="2533173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0135BA-3297-48BF-AF01-129E30F307D1}"/>
              </a:ext>
            </a:extLst>
          </p:cNvPr>
          <p:cNvSpPr/>
          <p:nvPr/>
        </p:nvSpPr>
        <p:spPr>
          <a:xfrm>
            <a:off x="10885213" y="622758"/>
            <a:ext cx="482598" cy="42302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Ŷ</a:t>
            </a:r>
          </a:p>
        </p:txBody>
      </p:sp>
      <p:graphicFrame>
        <p:nvGraphicFramePr>
          <p:cNvPr id="13" name="Chart 12">
            <a:extLst>
              <a:ext uri="{FF2B5EF4-FFF2-40B4-BE49-F238E27FC236}">
                <a16:creationId xmlns:a16="http://schemas.microsoft.com/office/drawing/2014/main" id="{897A8E21-72E1-46C5-B0E8-DFF8354EEBF7}"/>
              </a:ext>
            </a:extLst>
          </p:cNvPr>
          <p:cNvGraphicFramePr>
            <a:graphicFrameLocks/>
          </p:cNvGraphicFramePr>
          <p:nvPr>
            <p:extLst>
              <p:ext uri="{D42A27DB-BD31-4B8C-83A1-F6EECF244321}">
                <p14:modId xmlns:p14="http://schemas.microsoft.com/office/powerpoint/2010/main" val="1758117020"/>
              </p:ext>
            </p:extLst>
          </p:nvPr>
        </p:nvGraphicFramePr>
        <p:xfrm>
          <a:off x="7761013" y="973317"/>
          <a:ext cx="3124200" cy="1866893"/>
        </p:xfrm>
        <a:graphic>
          <a:graphicData uri="http://schemas.openxmlformats.org/drawingml/2006/chart">
            <c:chart xmlns:c="http://schemas.openxmlformats.org/drawingml/2006/chart" xmlns:r="http://schemas.openxmlformats.org/officeDocument/2006/relationships" r:id="rId4"/>
          </a:graphicData>
        </a:graphic>
      </p:graphicFrame>
      <p:sp>
        <p:nvSpPr>
          <p:cNvPr id="3" name="Title 2"/>
          <p:cNvSpPr>
            <a:spLocks noGrp="1"/>
          </p:cNvSpPr>
          <p:nvPr>
            <p:ph type="title"/>
          </p:nvPr>
        </p:nvSpPr>
        <p:spPr>
          <a:xfrm>
            <a:off x="1522813" y="533400"/>
            <a:ext cx="9221388" cy="1143000"/>
          </a:xfrm>
        </p:spPr>
        <p:txBody>
          <a:bodyPr/>
          <a:lstStyle/>
          <a:p>
            <a:r>
              <a:rPr lang="en-US" dirty="0"/>
              <a:t>Simple Regression: An Example</a:t>
            </a:r>
          </a:p>
        </p:txBody>
      </p:sp>
      <p:sp>
        <p:nvSpPr>
          <p:cNvPr id="11" name="Footer Placeholder 10">
            <a:extLst>
              <a:ext uri="{FF2B5EF4-FFF2-40B4-BE49-F238E27FC236}">
                <a16:creationId xmlns:a16="http://schemas.microsoft.com/office/drawing/2014/main" id="{DF9BA043-8F79-4087-991D-42CE12A2231C}"/>
              </a:ext>
            </a:extLst>
          </p:cNvPr>
          <p:cNvSpPr>
            <a:spLocks noGrp="1"/>
          </p:cNvSpPr>
          <p:nvPr>
            <p:ph type="ftr" sz="quarter" idx="11"/>
          </p:nvPr>
        </p:nvSpPr>
        <p:spPr/>
        <p:txBody>
          <a:bodyPr/>
          <a:lstStyle/>
          <a:p>
            <a:r>
              <a:rPr lang="en-US"/>
              <a:t>Simple Regression</a:t>
            </a:r>
          </a:p>
        </p:txBody>
      </p:sp>
      <p:sp>
        <p:nvSpPr>
          <p:cNvPr id="12" name="Slide Number Placeholder 11">
            <a:extLst>
              <a:ext uri="{FF2B5EF4-FFF2-40B4-BE49-F238E27FC236}">
                <a16:creationId xmlns:a16="http://schemas.microsoft.com/office/drawing/2014/main" id="{64F36820-67E6-4633-A7B9-567BAC2DB2B5}"/>
              </a:ext>
            </a:extLst>
          </p:cNvPr>
          <p:cNvSpPr>
            <a:spLocks noGrp="1"/>
          </p:cNvSpPr>
          <p:nvPr>
            <p:ph type="sldNum" sz="quarter" idx="12"/>
          </p:nvPr>
        </p:nvSpPr>
        <p:spPr/>
        <p:txBody>
          <a:bodyPr/>
          <a:lstStyle/>
          <a:p>
            <a:fld id="{C649628B-299D-451E-A378-9322A1DAED2C}" type="slidenum">
              <a:rPr lang="en-US" smtClean="0"/>
              <a:t>5</a:t>
            </a:fld>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pPr marL="274320" indent="-274320">
                  <a:spcBef>
                    <a:spcPts val="600"/>
                  </a:spcBef>
                </a:pPr>
                <a:r>
                  <a:rPr lang="en-US" dirty="0"/>
                  <a:t>The equation for the plot of this data is:    </a:t>
                </a:r>
              </a:p>
              <a:p>
                <a:pPr marL="0" indent="0" algn="ctr">
                  <a:spcBef>
                    <a:spcPts val="0"/>
                  </a:spcBef>
                  <a:buNone/>
                </a:pPr>
                <a:r>
                  <a:rPr lang="en-US" dirty="0"/>
                  <a:t>Ŷ = 30 + 10X</a:t>
                </a:r>
              </a:p>
              <a:p>
                <a:pPr marL="617220" lvl="1" indent="-342900">
                  <a:spcBef>
                    <a:spcPts val="0"/>
                  </a:spcBef>
                  <a:buFont typeface="Courier New" panose="02070309020205020404" pitchFamily="49" charset="0"/>
                  <a:buChar char="o"/>
                </a:pPr>
                <a:r>
                  <a:rPr lang="en-US" dirty="0"/>
                  <a:t>In general, Ŷ = b</a:t>
                </a:r>
                <a:r>
                  <a:rPr lang="en-US" baseline="-25000" dirty="0"/>
                  <a:t>0</a:t>
                </a:r>
                <a:r>
                  <a:rPr lang="en-US" dirty="0"/>
                  <a:t> + b</a:t>
                </a:r>
                <a:r>
                  <a:rPr lang="en-US" baseline="-25000" dirty="0"/>
                  <a:t>1</a:t>
                </a:r>
                <a:r>
                  <a:rPr lang="en-US" dirty="0"/>
                  <a:t>X</a:t>
                </a:r>
              </a:p>
              <a:p>
                <a:pPr marL="274320" indent="-274320">
                  <a:spcBef>
                    <a:spcPts val="1200"/>
                  </a:spcBef>
                </a:pPr>
                <a:r>
                  <a:rPr lang="en-US" dirty="0"/>
                  <a:t>We see that as X changes by 1, Y changes by 10.  This is the </a:t>
                </a:r>
                <a:r>
                  <a:rPr lang="en-US" i="1" dirty="0"/>
                  <a:t>slope</a:t>
                </a:r>
                <a:r>
                  <a:rPr lang="en-US" dirty="0"/>
                  <a:t>, also called b</a:t>
                </a:r>
                <a:r>
                  <a:rPr lang="en-US" baseline="-25000" dirty="0"/>
                  <a:t>1</a:t>
                </a:r>
                <a:r>
                  <a:rPr lang="en-US" dirty="0"/>
                  <a:t>.</a:t>
                </a:r>
              </a:p>
              <a:p>
                <a:pPr marL="617220" lvl="1" indent="-342900">
                  <a:spcBef>
                    <a:spcPts val="0"/>
                  </a:spcBef>
                  <a:buFont typeface="Courier New" panose="02070309020205020404" pitchFamily="49" charset="0"/>
                  <a:buChar char="o"/>
                </a:pPr>
                <a:r>
                  <a:rPr lang="en-US" dirty="0"/>
                  <a:t>b</a:t>
                </a:r>
                <a:r>
                  <a:rPr lang="en-US" baseline="-25000" dirty="0"/>
                  <a:t>1</a:t>
                </a:r>
                <a:r>
                  <a:rPr lang="en-US" dirty="0"/>
                  <a:t> = </a:t>
                </a:r>
                <a14:m>
                  <m:oMath xmlns:m="http://schemas.openxmlformats.org/officeDocument/2006/math">
                    <m:f>
                      <m:fPr>
                        <m:ctrlPr>
                          <a:rPr lang="en-US" i="1" smtClean="0">
                            <a:latin typeface="Cambria Math" panose="02040503050406030204" pitchFamily="18" charset="0"/>
                          </a:rPr>
                        </m:ctrlPr>
                      </m:fPr>
                      <m:num>
                        <m:r>
                          <m:rPr>
                            <m:nor/>
                          </m:rPr>
                          <a:rPr lang="en-US" dirty="0"/>
                          <m:t>∆</m:t>
                        </m:r>
                        <m:r>
                          <m:rPr>
                            <m:nor/>
                          </m:rPr>
                          <a:rPr lang="en-US" i="1" dirty="0"/>
                          <m:t>Y</m:t>
                        </m:r>
                      </m:num>
                      <m:den>
                        <m:r>
                          <m:rPr>
                            <m:nor/>
                          </m:rPr>
                          <a:rPr lang="en-US" dirty="0"/>
                          <m:t>∆</m:t>
                        </m:r>
                        <m:r>
                          <m:rPr>
                            <m:nor/>
                          </m:rPr>
                          <a:rPr lang="en-US" i="1" dirty="0"/>
                          <m:t>X</m:t>
                        </m:r>
                      </m:den>
                    </m:f>
                    <m:r>
                      <a:rPr lang="en-US" b="0" i="0" smtClean="0">
                        <a:latin typeface="Cambria Math" panose="02040503050406030204" pitchFamily="18" charset="0"/>
                      </a:rPr>
                      <m:t> </m:t>
                    </m:r>
                  </m:oMath>
                </a14:m>
                <a:r>
                  <a:rPr lang="en-US" dirty="0"/>
                  <a:t>= 10</a:t>
                </a:r>
              </a:p>
              <a:p>
                <a:pPr marL="274320" indent="-274320">
                  <a:spcBef>
                    <a:spcPts val="1200"/>
                  </a:spcBef>
                </a:pPr>
                <a:r>
                  <a:rPr lang="en-US" dirty="0"/>
                  <a:t>The </a:t>
                </a:r>
                <a:r>
                  <a:rPr lang="en-US" i="1" dirty="0"/>
                  <a:t>Y-intercept</a:t>
                </a:r>
                <a:r>
                  <a:rPr lang="en-US" dirty="0"/>
                  <a:t>, or the value of Y when X=0, also called b</a:t>
                </a:r>
                <a:r>
                  <a:rPr lang="en-US" baseline="-25000" dirty="0"/>
                  <a:t>0</a:t>
                </a:r>
                <a:r>
                  <a:rPr lang="en-US" dirty="0"/>
                  <a:t>, is equal to 30. </a:t>
                </a:r>
              </a:p>
              <a:p>
                <a:pPr marL="617220" lvl="1" indent="-342900">
                  <a:spcBef>
                    <a:spcPts val="0"/>
                  </a:spcBef>
                  <a:buFont typeface="Courier New" panose="02070309020205020404" pitchFamily="49" charset="0"/>
                  <a:buChar char="o"/>
                </a:pPr>
                <a:r>
                  <a:rPr lang="en-US" dirty="0"/>
                  <a:t>When X = 0, then Y= 30.  </a:t>
                </a:r>
              </a:p>
              <a:p>
                <a:pPr marL="617220" lvl="1" indent="-342900">
                  <a:spcBef>
                    <a:spcPts val="0"/>
                  </a:spcBef>
                  <a:buFont typeface="Courier New" panose="02070309020205020404" pitchFamily="49" charset="0"/>
                  <a:buChar char="o"/>
                </a:pPr>
                <a:r>
                  <a:rPr lang="en-US" dirty="0"/>
                  <a:t>Someone who studies 0 hours for the quiz, should expect a grade of 30.  </a:t>
                </a:r>
              </a:p>
              <a:p>
                <a:pPr marL="617220" lvl="1" indent="-342900">
                  <a:spcBef>
                    <a:spcPts val="0"/>
                  </a:spcBef>
                  <a:buFont typeface="Courier New" panose="02070309020205020404" pitchFamily="49" charset="0"/>
                  <a:buChar char="o"/>
                </a:pPr>
                <a:r>
                  <a:rPr lang="en-US" dirty="0"/>
                  <a:t>Then, every additional hour studied adds 10 points to the score on the quiz.</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7"/>
                <a:stretch>
                  <a:fillRect l="-889" t="-116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965A300-52B2-425F-90AF-DB5E44AE2589}"/>
              </a:ext>
            </a:extLst>
          </p:cNvPr>
          <p:cNvSpPr/>
          <p:nvPr/>
        </p:nvSpPr>
        <p:spPr>
          <a:xfrm>
            <a:off x="7772399" y="681872"/>
            <a:ext cx="3810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67504B2-AC28-4A19-A912-0D7FAA1CD923}"/>
              </a:ext>
            </a:extLst>
          </p:cNvPr>
          <p:cNvSpPr/>
          <p:nvPr/>
        </p:nvSpPr>
        <p:spPr>
          <a:xfrm>
            <a:off x="11277600" y="2129272"/>
            <a:ext cx="3810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p>
        </p:txBody>
      </p:sp>
    </p:spTree>
    <p:extLst>
      <p:ext uri="{BB962C8B-B14F-4D97-AF65-F5344CB8AC3E}">
        <p14:creationId xmlns:p14="http://schemas.microsoft.com/office/powerpoint/2010/main" val="24024967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Simple Linear Regression</a:t>
            </a:r>
          </a:p>
        </p:txBody>
      </p:sp>
      <p:sp>
        <p:nvSpPr>
          <p:cNvPr id="2" name="Content Placeholder 1"/>
          <p:cNvSpPr>
            <a:spLocks noGrp="1"/>
          </p:cNvSpPr>
          <p:nvPr>
            <p:ph idx="1"/>
          </p:nvPr>
        </p:nvSpPr>
        <p:spPr/>
        <p:txBody>
          <a:bodyPr>
            <a:noAutofit/>
          </a:bodyPr>
          <a:lstStyle/>
          <a:p>
            <a:pPr marL="0" indent="0">
              <a:lnSpc>
                <a:spcPct val="110000"/>
              </a:lnSpc>
              <a:spcBef>
                <a:spcPts val="0"/>
              </a:spcBef>
              <a:buNone/>
            </a:pPr>
            <a:r>
              <a:rPr lang="en-US" dirty="0"/>
              <a:t>In general, the simple linear regression equation is:</a:t>
            </a:r>
          </a:p>
          <a:p>
            <a:pPr marL="0" indent="0" algn="ctr">
              <a:lnSpc>
                <a:spcPct val="110000"/>
              </a:lnSpc>
              <a:spcBef>
                <a:spcPts val="1200"/>
              </a:spcBef>
              <a:buNone/>
            </a:pPr>
            <a:r>
              <a:rPr lang="en-US" dirty="0"/>
              <a:t>		</a:t>
            </a:r>
            <a:r>
              <a:rPr lang="en-US" dirty="0" err="1"/>
              <a:t>Ŷ</a:t>
            </a:r>
            <a:r>
              <a:rPr lang="en-US" baseline="-25000" dirty="0" err="1"/>
              <a:t>i</a:t>
            </a:r>
            <a:r>
              <a:rPr lang="en-US" dirty="0"/>
              <a:t> = b</a:t>
            </a:r>
            <a:r>
              <a:rPr lang="en-US" baseline="-25000" dirty="0"/>
              <a:t>0</a:t>
            </a:r>
            <a:r>
              <a:rPr lang="en-US" dirty="0"/>
              <a:t> + b</a:t>
            </a:r>
            <a:r>
              <a:rPr lang="en-US" baseline="-25000" dirty="0"/>
              <a:t>1</a:t>
            </a:r>
            <a:r>
              <a:rPr lang="en-US" dirty="0"/>
              <a:t>X</a:t>
            </a:r>
          </a:p>
          <a:p>
            <a:pPr marL="0" indent="0">
              <a:lnSpc>
                <a:spcPct val="110000"/>
              </a:lnSpc>
              <a:spcBef>
                <a:spcPts val="600"/>
              </a:spcBef>
              <a:buNone/>
            </a:pPr>
            <a:r>
              <a:rPr lang="en-US" dirty="0"/>
              <a:t>Why do we need regression </a:t>
            </a:r>
            <a:r>
              <a:rPr lang="en-US" i="1" dirty="0"/>
              <a:t>in addition to </a:t>
            </a:r>
            <a:r>
              <a:rPr lang="en-US" dirty="0"/>
              <a:t>correlation?</a:t>
            </a:r>
          </a:p>
          <a:p>
            <a:pPr lvl="1">
              <a:spcBef>
                <a:spcPts val="0"/>
              </a:spcBef>
              <a:buFont typeface="Wingdings" panose="05000000000000000000" pitchFamily="2" charset="2"/>
              <a:buChar char="ü"/>
            </a:pPr>
            <a:r>
              <a:rPr lang="en-US" i="1" dirty="0"/>
              <a:t>To predict a Y for a new value of X.</a:t>
            </a:r>
          </a:p>
          <a:p>
            <a:pPr lvl="1">
              <a:spcBef>
                <a:spcPts val="0"/>
              </a:spcBef>
              <a:buFont typeface="Wingdings" panose="05000000000000000000" pitchFamily="2" charset="2"/>
              <a:buChar char="ü"/>
            </a:pPr>
            <a:r>
              <a:rPr lang="en-US" i="1" dirty="0"/>
              <a:t>To answer questions </a:t>
            </a:r>
            <a:br>
              <a:rPr lang="en-US" i="1" dirty="0"/>
            </a:br>
            <a:r>
              <a:rPr lang="en-US" i="1" dirty="0"/>
              <a:t>regarding the slope. </a:t>
            </a:r>
            <a:br>
              <a:rPr lang="en-US" i="1" dirty="0"/>
            </a:br>
            <a:r>
              <a:rPr lang="en-US" dirty="0"/>
              <a:t> </a:t>
            </a:r>
          </a:p>
          <a:p>
            <a:pPr lvl="1">
              <a:spcBef>
                <a:spcPts val="0"/>
              </a:spcBef>
              <a:buFont typeface="Wingdings" panose="05000000000000000000" pitchFamily="2" charset="2"/>
              <a:buChar char="ü"/>
            </a:pPr>
            <a:r>
              <a:rPr lang="en-US" i="1" dirty="0"/>
              <a:t>Finally, it makes the scatter plot a better display (graph) of the data if we can plot a line through it.  It presents much more information on the diagram.</a:t>
            </a:r>
          </a:p>
          <a:p>
            <a:pPr marL="0" indent="0">
              <a:lnSpc>
                <a:spcPct val="110000"/>
              </a:lnSpc>
              <a:spcBef>
                <a:spcPts val="600"/>
              </a:spcBef>
              <a:buNone/>
            </a:pPr>
            <a:r>
              <a:rPr lang="en-US" dirty="0"/>
              <a:t>In correlation, on the other hand, we just want to know if two variables are </a:t>
            </a:r>
            <a:r>
              <a:rPr lang="en-US" b="1" i="1" dirty="0"/>
              <a:t>related</a:t>
            </a:r>
            <a:r>
              <a:rPr lang="en-US" dirty="0"/>
              <a:t>. This is used a lot in social science research.</a:t>
            </a:r>
          </a:p>
        </p:txBody>
      </p:sp>
      <p:sp>
        <p:nvSpPr>
          <p:cNvPr id="11" name="Footer Placeholder 10">
            <a:extLst>
              <a:ext uri="{FF2B5EF4-FFF2-40B4-BE49-F238E27FC236}">
                <a16:creationId xmlns:a16="http://schemas.microsoft.com/office/drawing/2014/main" id="{908E5BBB-2844-4629-B9C2-64EF7DBAECEE}"/>
              </a:ext>
            </a:extLst>
          </p:cNvPr>
          <p:cNvSpPr>
            <a:spLocks noGrp="1"/>
          </p:cNvSpPr>
          <p:nvPr>
            <p:ph type="ftr" sz="quarter" idx="11"/>
          </p:nvPr>
        </p:nvSpPr>
        <p:spPr/>
        <p:txBody>
          <a:bodyPr/>
          <a:lstStyle/>
          <a:p>
            <a:r>
              <a:rPr lang="en-US"/>
              <a:t>Simple Regression</a:t>
            </a:r>
          </a:p>
        </p:txBody>
      </p:sp>
      <p:sp>
        <p:nvSpPr>
          <p:cNvPr id="12" name="Slide Number Placeholder 11">
            <a:extLst>
              <a:ext uri="{FF2B5EF4-FFF2-40B4-BE49-F238E27FC236}">
                <a16:creationId xmlns:a16="http://schemas.microsoft.com/office/drawing/2014/main" id="{D41D5C7F-055C-438E-BA01-A6F154DEED0D}"/>
              </a:ext>
            </a:extLst>
          </p:cNvPr>
          <p:cNvSpPr>
            <a:spLocks noGrp="1"/>
          </p:cNvSpPr>
          <p:nvPr>
            <p:ph type="sldNum" sz="quarter" idx="12"/>
          </p:nvPr>
        </p:nvSpPr>
        <p:spPr/>
        <p:txBody>
          <a:bodyPr/>
          <a:lstStyle/>
          <a:p>
            <a:fld id="{C649628B-299D-451E-A378-9322A1DAED2C}" type="slidenum">
              <a:rPr lang="en-US" smtClean="0"/>
              <a:t>6</a:t>
            </a:fld>
            <a:endParaRPr lang="en-US"/>
          </a:p>
        </p:txBody>
      </p:sp>
      <p:sp>
        <p:nvSpPr>
          <p:cNvPr id="4" name="Rectangle 3">
            <a:extLst>
              <a:ext uri="{FF2B5EF4-FFF2-40B4-BE49-F238E27FC236}">
                <a16:creationId xmlns:a16="http://schemas.microsoft.com/office/drawing/2014/main" id="{16B5A391-EFFC-40AF-989C-45181F11FE86}"/>
              </a:ext>
            </a:extLst>
          </p:cNvPr>
          <p:cNvSpPr/>
          <p:nvPr/>
        </p:nvSpPr>
        <p:spPr>
          <a:xfrm rot="1657292">
            <a:off x="7901030" y="2561863"/>
            <a:ext cx="4038600" cy="89024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rtlCol="0" anchor="ctr"/>
          <a:lstStyle/>
          <a:p>
            <a:pPr marL="30098" lvl="3">
              <a:spcBef>
                <a:spcPts val="0"/>
              </a:spcBef>
            </a:pPr>
            <a:r>
              <a:rPr lang="en-US" dirty="0"/>
              <a:t>If we raise prices by a particular amount or percentage, will it cause sales to drop? (This measures elasticity.)</a:t>
            </a:r>
          </a:p>
        </p:txBody>
      </p:sp>
      <p:sp>
        <p:nvSpPr>
          <p:cNvPr id="7" name="Rectangle 6">
            <a:extLst>
              <a:ext uri="{FF2B5EF4-FFF2-40B4-BE49-F238E27FC236}">
                <a16:creationId xmlns:a16="http://schemas.microsoft.com/office/drawing/2014/main" id="{11061EEF-F3AE-4011-99DF-E18DD54BA8DA}"/>
              </a:ext>
            </a:extLst>
          </p:cNvPr>
          <p:cNvSpPr/>
          <p:nvPr/>
        </p:nvSpPr>
        <p:spPr>
          <a:xfrm rot="21136179">
            <a:off x="4302984" y="3563830"/>
            <a:ext cx="3669942" cy="645539"/>
          </a:xfrm>
          <a:prstGeom prst="rect">
            <a:avLst/>
          </a:prstGeom>
          <a:solidFill>
            <a:schemeClr val="accent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rgbClr r="0" g="0" b="0"/>
          </a:lnRef>
          <a:fillRef idx="0">
            <a:scrgbClr r="0" g="0" b="0"/>
          </a:fillRef>
          <a:effectRef idx="0">
            <a:scrgbClr r="0" g="0" b="0"/>
          </a:effectRef>
          <a:fontRef idx="minor">
            <a:schemeClr val="lt1"/>
          </a:fontRef>
        </p:style>
        <p:txBody>
          <a:bodyPr rtlCol="0" anchor="ctr"/>
          <a:lstStyle/>
          <a:p>
            <a:pPr marL="30098" lvl="3">
              <a:lnSpc>
                <a:spcPct val="110000"/>
              </a:lnSpc>
              <a:spcBef>
                <a:spcPts val="0"/>
              </a:spcBef>
            </a:pPr>
            <a:r>
              <a:rPr lang="en-US" dirty="0"/>
              <a:t>With additional shelf space (X), what effect will there be on sales (Y)? </a:t>
            </a:r>
          </a:p>
        </p:txBody>
      </p:sp>
      <p:sp>
        <p:nvSpPr>
          <p:cNvPr id="5" name="Arrow: Left-Right 4">
            <a:extLst>
              <a:ext uri="{FF2B5EF4-FFF2-40B4-BE49-F238E27FC236}">
                <a16:creationId xmlns:a16="http://schemas.microsoft.com/office/drawing/2014/main" id="{D53791F7-CC75-469A-93F0-2CA5F560A774}"/>
              </a:ext>
            </a:extLst>
          </p:cNvPr>
          <p:cNvSpPr/>
          <p:nvPr/>
        </p:nvSpPr>
        <p:spPr>
          <a:xfrm rot="21061514">
            <a:off x="8055746" y="3278301"/>
            <a:ext cx="1485525" cy="533400"/>
          </a:xfrm>
          <a:prstGeom prst="leftRightArrow">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EXAMPLES</a:t>
            </a:r>
          </a:p>
        </p:txBody>
      </p:sp>
    </p:spTree>
    <p:extLst>
      <p:ext uri="{BB962C8B-B14F-4D97-AF65-F5344CB8AC3E}">
        <p14:creationId xmlns:p14="http://schemas.microsoft.com/office/powerpoint/2010/main" val="1177478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Simple Linear Regression</a:t>
            </a:r>
          </a:p>
        </p:txBody>
      </p:sp>
      <p:sp>
        <p:nvSpPr>
          <p:cNvPr id="2" name="Content Placeholder 1"/>
          <p:cNvSpPr>
            <a:spLocks noGrp="1"/>
          </p:cNvSpPr>
          <p:nvPr>
            <p:ph idx="1"/>
          </p:nvPr>
        </p:nvSpPr>
        <p:spPr/>
        <p:txBody>
          <a:bodyPr>
            <a:normAutofit fontScale="85000" lnSpcReduction="20000"/>
          </a:bodyPr>
          <a:lstStyle/>
          <a:p>
            <a:pPr marL="274320" indent="-274320">
              <a:lnSpc>
                <a:spcPct val="120000"/>
              </a:lnSpc>
              <a:spcBef>
                <a:spcPts val="0"/>
              </a:spcBef>
            </a:pPr>
            <a:r>
              <a:rPr lang="en-US" sz="2800" dirty="0"/>
              <a:t>The regression equation </a:t>
            </a:r>
            <a:r>
              <a:rPr lang="en-US" sz="2800" dirty="0" err="1"/>
              <a:t>Ŷ</a:t>
            </a:r>
            <a:r>
              <a:rPr lang="en-US" sz="2800" baseline="-25000" dirty="0" err="1"/>
              <a:t>i</a:t>
            </a:r>
            <a:r>
              <a:rPr lang="en-US" sz="2800" dirty="0"/>
              <a:t> = b</a:t>
            </a:r>
            <a:r>
              <a:rPr lang="en-US" sz="2800" baseline="-25000" dirty="0"/>
              <a:t>0</a:t>
            </a:r>
            <a:r>
              <a:rPr lang="en-US" sz="2800" dirty="0"/>
              <a:t> + b</a:t>
            </a:r>
            <a:r>
              <a:rPr lang="en-US" sz="2800" baseline="-25000" dirty="0"/>
              <a:t>1</a:t>
            </a:r>
            <a:r>
              <a:rPr lang="en-US" sz="2800" dirty="0"/>
              <a:t>X</a:t>
            </a:r>
            <a:r>
              <a:rPr lang="en-US" sz="2800" baseline="-25000" dirty="0"/>
              <a:t>i</a:t>
            </a:r>
            <a:r>
              <a:rPr lang="en-US" sz="2800" dirty="0"/>
              <a:t> is a </a:t>
            </a:r>
            <a:r>
              <a:rPr lang="en-US" sz="2800" i="1" dirty="0"/>
              <a:t>sample</a:t>
            </a:r>
            <a:r>
              <a:rPr lang="en-US" sz="2800" dirty="0"/>
              <a:t> </a:t>
            </a:r>
            <a:r>
              <a:rPr lang="en-US" sz="2800" i="1" dirty="0"/>
              <a:t>estimator</a:t>
            </a:r>
            <a:r>
              <a:rPr lang="en-US" sz="2800" dirty="0"/>
              <a:t> of the true </a:t>
            </a:r>
            <a:r>
              <a:rPr lang="en-US" sz="2800" i="1" dirty="0"/>
              <a:t>population</a:t>
            </a:r>
            <a:r>
              <a:rPr lang="en-US" sz="2800" dirty="0"/>
              <a:t> regression equation, which we could build were we to take a census. This is</a:t>
            </a:r>
          </a:p>
          <a:p>
            <a:pPr marL="0" indent="0" algn="ctr">
              <a:buNone/>
            </a:pPr>
            <a:r>
              <a:rPr lang="en-US" sz="2800" dirty="0"/>
              <a:t>Y</a:t>
            </a:r>
            <a:r>
              <a:rPr lang="en-US" sz="2800" baseline="-25000" dirty="0"/>
              <a:t>i</a:t>
            </a:r>
            <a:r>
              <a:rPr lang="en-US" sz="2800" dirty="0"/>
              <a:t> = β</a:t>
            </a:r>
            <a:r>
              <a:rPr lang="en-US" sz="2800" baseline="-25000" dirty="0"/>
              <a:t>0</a:t>
            </a:r>
            <a:r>
              <a:rPr lang="en-US" sz="2800" dirty="0"/>
              <a:t> +  β</a:t>
            </a:r>
            <a:r>
              <a:rPr lang="en-US" sz="2800" baseline="-25000" dirty="0"/>
              <a:t>1</a:t>
            </a:r>
            <a:r>
              <a:rPr lang="en-US" sz="2800" dirty="0"/>
              <a:t>X</a:t>
            </a:r>
            <a:r>
              <a:rPr lang="en-US" sz="2800" baseline="-25000" dirty="0"/>
              <a:t>i</a:t>
            </a:r>
            <a:r>
              <a:rPr lang="en-US" sz="2800" dirty="0"/>
              <a:t> + </a:t>
            </a:r>
            <a:r>
              <a:rPr lang="en-US" sz="2800" dirty="0" err="1"/>
              <a:t>ε</a:t>
            </a:r>
            <a:r>
              <a:rPr lang="en-US" sz="2800" baseline="-25000" dirty="0" err="1"/>
              <a:t>i</a:t>
            </a:r>
            <a:r>
              <a:rPr lang="en-US" sz="2800" dirty="0"/>
              <a:t>  </a:t>
            </a:r>
          </a:p>
          <a:p>
            <a:pPr marL="109728" indent="0" hangingPunct="0">
              <a:buNone/>
            </a:pPr>
            <a:r>
              <a:rPr lang="en-US" dirty="0"/>
              <a:t>	</a:t>
            </a:r>
            <a:r>
              <a:rPr lang="en-US" sz="2200" dirty="0"/>
              <a:t>		</a:t>
            </a:r>
            <a:r>
              <a:rPr lang="en-US" dirty="0"/>
              <a:t>where,</a:t>
            </a:r>
          </a:p>
          <a:p>
            <a:pPr marL="109728" indent="0" hangingPunct="0">
              <a:buNone/>
            </a:pPr>
            <a:r>
              <a:rPr lang="en-US" dirty="0"/>
              <a:t>			β</a:t>
            </a:r>
            <a:r>
              <a:rPr lang="en-US" baseline="-25000" dirty="0"/>
              <a:t>0</a:t>
            </a:r>
            <a:r>
              <a:rPr lang="en-US" dirty="0"/>
              <a:t> = true Y intercept for the population</a:t>
            </a:r>
          </a:p>
          <a:p>
            <a:pPr marL="109728" indent="0" hangingPunct="0">
              <a:buNone/>
            </a:pPr>
            <a:r>
              <a:rPr lang="en-US" dirty="0"/>
              <a:t>			β</a:t>
            </a:r>
            <a:r>
              <a:rPr lang="en-US" baseline="-25000" dirty="0"/>
              <a:t>1</a:t>
            </a:r>
            <a:r>
              <a:rPr lang="en-US" dirty="0"/>
              <a:t> = true slope for the population</a:t>
            </a:r>
          </a:p>
          <a:p>
            <a:pPr marL="109728" indent="0" hangingPunct="0">
              <a:buNone/>
            </a:pPr>
            <a:r>
              <a:rPr lang="en-US" dirty="0"/>
              <a:t>			</a:t>
            </a:r>
            <a:r>
              <a:rPr lang="en-US" dirty="0" err="1"/>
              <a:t>ε</a:t>
            </a:r>
            <a:r>
              <a:rPr lang="en-US" baseline="-25000" dirty="0" err="1"/>
              <a:t>i</a:t>
            </a:r>
            <a:r>
              <a:rPr lang="en-US" dirty="0"/>
              <a:t> = random error in Y for observation </a:t>
            </a:r>
            <a:r>
              <a:rPr lang="en-US" i="1" dirty="0" err="1"/>
              <a:t>i</a:t>
            </a:r>
            <a:endParaRPr lang="en-US" i="1" dirty="0"/>
          </a:p>
          <a:p>
            <a:pPr marL="274320" indent="-274320">
              <a:lnSpc>
                <a:spcPct val="120000"/>
              </a:lnSpc>
              <a:spcBef>
                <a:spcPts val="1200"/>
              </a:spcBef>
            </a:pPr>
            <a:r>
              <a:rPr lang="en-US" sz="2800" dirty="0"/>
              <a:t>In regression analysis, we hypothesize that there is a true regression line for the population. The b</a:t>
            </a:r>
            <a:r>
              <a:rPr lang="en-US" sz="2800" baseline="-25000" dirty="0"/>
              <a:t>0</a:t>
            </a:r>
            <a:r>
              <a:rPr lang="en-US" sz="2800" dirty="0"/>
              <a:t> and b</a:t>
            </a:r>
            <a:r>
              <a:rPr lang="en-US" sz="2800" baseline="-25000" dirty="0"/>
              <a:t>1</a:t>
            </a:r>
            <a:r>
              <a:rPr lang="en-US" sz="2800" dirty="0"/>
              <a:t> coefficients are estimates of the true population coefficients, β</a:t>
            </a:r>
            <a:r>
              <a:rPr lang="en-US" sz="2800" baseline="-25000" dirty="0"/>
              <a:t>0</a:t>
            </a:r>
            <a:r>
              <a:rPr lang="en-US" sz="2800" dirty="0"/>
              <a:t> and β</a:t>
            </a:r>
            <a:r>
              <a:rPr lang="en-US" sz="2800" baseline="-25000" dirty="0"/>
              <a:t>1</a:t>
            </a:r>
            <a:r>
              <a:rPr lang="en-US" sz="2800" dirty="0"/>
              <a:t>.</a:t>
            </a:r>
          </a:p>
        </p:txBody>
      </p:sp>
      <p:sp>
        <p:nvSpPr>
          <p:cNvPr id="11" name="Footer Placeholder 10">
            <a:extLst>
              <a:ext uri="{FF2B5EF4-FFF2-40B4-BE49-F238E27FC236}">
                <a16:creationId xmlns:a16="http://schemas.microsoft.com/office/drawing/2014/main" id="{F77EAC2D-1BDD-4EBB-87A6-E7A7A9B95149}"/>
              </a:ext>
            </a:extLst>
          </p:cNvPr>
          <p:cNvSpPr>
            <a:spLocks noGrp="1"/>
          </p:cNvSpPr>
          <p:nvPr>
            <p:ph type="ftr" sz="quarter" idx="11"/>
          </p:nvPr>
        </p:nvSpPr>
        <p:spPr/>
        <p:txBody>
          <a:bodyPr/>
          <a:lstStyle/>
          <a:p>
            <a:r>
              <a:rPr lang="en-US" dirty="0"/>
              <a:t>Simple Regression</a:t>
            </a:r>
          </a:p>
        </p:txBody>
      </p:sp>
      <p:sp>
        <p:nvSpPr>
          <p:cNvPr id="12" name="Slide Number Placeholder 11">
            <a:extLst>
              <a:ext uri="{FF2B5EF4-FFF2-40B4-BE49-F238E27FC236}">
                <a16:creationId xmlns:a16="http://schemas.microsoft.com/office/drawing/2014/main" id="{C909A45C-EFB9-490E-87B7-B26FAB4C4334}"/>
              </a:ext>
            </a:extLst>
          </p:cNvPr>
          <p:cNvSpPr>
            <a:spLocks noGrp="1"/>
          </p:cNvSpPr>
          <p:nvPr>
            <p:ph type="sldNum" sz="quarter" idx="12"/>
          </p:nvPr>
        </p:nvSpPr>
        <p:spPr/>
        <p:txBody>
          <a:bodyPr/>
          <a:lstStyle/>
          <a:p>
            <a:fld id="{C649628B-299D-451E-A378-9322A1DAED2C}" type="slidenum">
              <a:rPr lang="en-US" smtClean="0"/>
              <a:t>7</a:t>
            </a:fld>
            <a:endParaRPr lang="en-US"/>
          </a:p>
        </p:txBody>
      </p:sp>
    </p:spTree>
    <p:extLst>
      <p:ext uri="{BB962C8B-B14F-4D97-AF65-F5344CB8AC3E}">
        <p14:creationId xmlns:p14="http://schemas.microsoft.com/office/powerpoint/2010/main" val="24201130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Simple Linear Regression</a:t>
            </a:r>
          </a:p>
        </p:txBody>
      </p:sp>
      <p:sp>
        <p:nvSpPr>
          <p:cNvPr id="2" name="Content Placeholder 1"/>
          <p:cNvSpPr>
            <a:spLocks noGrp="1"/>
          </p:cNvSpPr>
          <p:nvPr>
            <p:ph idx="1"/>
          </p:nvPr>
        </p:nvSpPr>
        <p:spPr>
          <a:xfrm>
            <a:off x="1522813" y="1828799"/>
            <a:ext cx="5944788" cy="2638821"/>
          </a:xfrm>
        </p:spPr>
        <p:txBody>
          <a:bodyPr>
            <a:normAutofit lnSpcReduction="10000"/>
          </a:bodyPr>
          <a:lstStyle/>
          <a:p>
            <a:pPr marL="274320" indent="-274320"/>
            <a:r>
              <a:rPr lang="en-US" sz="2400" dirty="0"/>
              <a:t>In the example here, we see that most of the points are either above the line or below the line.</a:t>
            </a:r>
          </a:p>
          <a:p>
            <a:pPr marL="274320" indent="-274320"/>
            <a:r>
              <a:rPr lang="en-US" dirty="0"/>
              <a:t>Mathematically, the regression line minimizes the sum of the squared errors (SSE), also called </a:t>
            </a:r>
            <a:r>
              <a:rPr lang="en-US" i="1" dirty="0"/>
              <a:t>residuals</a:t>
            </a:r>
            <a:r>
              <a:rPr lang="en-US" dirty="0"/>
              <a:t>:</a:t>
            </a:r>
          </a:p>
          <a:p>
            <a:pPr marL="109728" indent="0">
              <a:buNone/>
            </a:pPr>
            <a:r>
              <a:rPr lang="en-US" dirty="0"/>
              <a:t> 	Σe</a:t>
            </a:r>
            <a:r>
              <a:rPr lang="en-US" baseline="-25000" dirty="0"/>
              <a:t>i</a:t>
            </a:r>
            <a:r>
              <a:rPr lang="en-US" baseline="30000" dirty="0"/>
              <a:t>2</a:t>
            </a:r>
            <a:r>
              <a:rPr lang="en-US" dirty="0"/>
              <a:t>  = Σ(Y</a:t>
            </a:r>
            <a:r>
              <a:rPr lang="en-US" baseline="-25000" dirty="0"/>
              <a:t>i</a:t>
            </a:r>
            <a:r>
              <a:rPr lang="en-US" dirty="0"/>
              <a:t> - </a:t>
            </a:r>
            <a:r>
              <a:rPr lang="en-US" dirty="0" err="1"/>
              <a:t>Ŷ</a:t>
            </a:r>
            <a:r>
              <a:rPr lang="en-US" baseline="-25000" dirty="0" err="1"/>
              <a:t>i</a:t>
            </a:r>
            <a:r>
              <a:rPr lang="en-US" dirty="0"/>
              <a:t>)</a:t>
            </a:r>
            <a:r>
              <a:rPr lang="en-US" baseline="30000" dirty="0"/>
              <a:t>2</a:t>
            </a:r>
            <a:r>
              <a:rPr lang="en-US" dirty="0"/>
              <a:t>  = Σ[Y</a:t>
            </a:r>
            <a:r>
              <a:rPr lang="en-US" baseline="-25000" dirty="0"/>
              <a:t>i</a:t>
            </a:r>
            <a:r>
              <a:rPr lang="en-US" dirty="0"/>
              <a:t> – (b</a:t>
            </a:r>
            <a:r>
              <a:rPr lang="en-US" baseline="-25000" dirty="0"/>
              <a:t>0</a:t>
            </a:r>
            <a:r>
              <a:rPr lang="en-US" dirty="0"/>
              <a:t> + b</a:t>
            </a:r>
            <a:r>
              <a:rPr lang="en-US" baseline="-25000" dirty="0"/>
              <a:t>1</a:t>
            </a:r>
            <a:r>
              <a:rPr lang="en-US" dirty="0"/>
              <a:t>X</a:t>
            </a:r>
            <a:r>
              <a:rPr lang="en-US" baseline="-25000" dirty="0"/>
              <a:t>i</a:t>
            </a:r>
            <a:r>
              <a:rPr lang="en-US" dirty="0"/>
              <a:t>)]</a:t>
            </a:r>
            <a:r>
              <a:rPr lang="en-US" baseline="30000" dirty="0"/>
              <a:t>2</a:t>
            </a:r>
          </a:p>
        </p:txBody>
      </p:sp>
      <p:sp>
        <p:nvSpPr>
          <p:cNvPr id="12" name="Footer Placeholder 11">
            <a:extLst>
              <a:ext uri="{FF2B5EF4-FFF2-40B4-BE49-F238E27FC236}">
                <a16:creationId xmlns:a16="http://schemas.microsoft.com/office/drawing/2014/main" id="{CBA7D538-2D55-490F-B662-22316AD62CA6}"/>
              </a:ext>
            </a:extLst>
          </p:cNvPr>
          <p:cNvSpPr>
            <a:spLocks noGrp="1"/>
          </p:cNvSpPr>
          <p:nvPr>
            <p:ph type="ftr" sz="quarter" idx="11"/>
          </p:nvPr>
        </p:nvSpPr>
        <p:spPr/>
        <p:txBody>
          <a:bodyPr/>
          <a:lstStyle/>
          <a:p>
            <a:r>
              <a:rPr lang="en-US"/>
              <a:t>Simple Regression</a:t>
            </a:r>
          </a:p>
        </p:txBody>
      </p:sp>
      <p:sp>
        <p:nvSpPr>
          <p:cNvPr id="13" name="Slide Number Placeholder 12">
            <a:extLst>
              <a:ext uri="{FF2B5EF4-FFF2-40B4-BE49-F238E27FC236}">
                <a16:creationId xmlns:a16="http://schemas.microsoft.com/office/drawing/2014/main" id="{3F50211D-D449-439F-A120-CBC0F8A2565B}"/>
              </a:ext>
            </a:extLst>
          </p:cNvPr>
          <p:cNvSpPr>
            <a:spLocks noGrp="1"/>
          </p:cNvSpPr>
          <p:nvPr>
            <p:ph type="sldNum" sz="quarter" idx="12"/>
          </p:nvPr>
        </p:nvSpPr>
        <p:spPr/>
        <p:txBody>
          <a:bodyPr/>
          <a:lstStyle/>
          <a:p>
            <a:fld id="{C649628B-299D-451E-A378-9322A1DAED2C}" type="slidenum">
              <a:rPr lang="en-US" smtClean="0"/>
              <a:t>8</a:t>
            </a:fld>
            <a:endParaRPr lang="en-US"/>
          </a:p>
        </p:txBody>
      </p:sp>
      <p:graphicFrame>
        <p:nvGraphicFramePr>
          <p:cNvPr id="7" name="Chart 6">
            <a:extLst>
              <a:ext uri="{FF2B5EF4-FFF2-40B4-BE49-F238E27FC236}">
                <a16:creationId xmlns:a16="http://schemas.microsoft.com/office/drawing/2014/main" id="{78F8D78A-3AC8-478D-A976-293151722F3C}"/>
              </a:ext>
            </a:extLst>
          </p:cNvPr>
          <p:cNvGraphicFramePr>
            <a:graphicFrameLocks/>
          </p:cNvGraphicFramePr>
          <p:nvPr>
            <p:extLst>
              <p:ext uri="{D42A27DB-BD31-4B8C-83A1-F6EECF244321}">
                <p14:modId xmlns:p14="http://schemas.microsoft.com/office/powerpoint/2010/main" val="2648598744"/>
              </p:ext>
            </p:extLst>
          </p:nvPr>
        </p:nvGraphicFramePr>
        <p:xfrm>
          <a:off x="7368457" y="1524000"/>
          <a:ext cx="3758055" cy="2824329"/>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376D6982-FB3B-40FF-BCA3-B0E31CC552DB}"/>
              </a:ext>
            </a:extLst>
          </p:cNvPr>
          <p:cNvSpPr txBox="1"/>
          <p:nvPr/>
        </p:nvSpPr>
        <p:spPr>
          <a:xfrm>
            <a:off x="1443466" y="4488200"/>
            <a:ext cx="9683046" cy="1569660"/>
          </a:xfrm>
          <a:prstGeom prst="rect">
            <a:avLst/>
          </a:prstGeom>
          <a:noFill/>
          <a:ln>
            <a:noFill/>
          </a:ln>
        </p:spPr>
        <p:txBody>
          <a:bodyPr wrap="square" rtlCol="0" anchor="ctr" anchorCtr="1">
            <a:spAutoFit/>
          </a:bodyPr>
          <a:lstStyle/>
          <a:p>
            <a:pPr marL="342900" indent="-342900">
              <a:buClr>
                <a:schemeClr val="accent2"/>
              </a:buClr>
              <a:buFont typeface="Wingdings" panose="05000000000000000000" pitchFamily="2" charset="2"/>
              <a:buChar char="§"/>
            </a:pPr>
            <a:r>
              <a:rPr lang="en-US" sz="2400" dirty="0"/>
              <a:t>This is why the regression line is called the </a:t>
            </a:r>
            <a:r>
              <a:rPr lang="en-US" sz="2400" i="1" dirty="0"/>
              <a:t>least squares </a:t>
            </a:r>
            <a:r>
              <a:rPr lang="en-US" sz="2400" dirty="0"/>
              <a:t>line. It is the line that minimizes the sum of squared residuals (SSE). By taking partial derivatives, mathematicians derive the “normal equations” that are used to solve for b</a:t>
            </a:r>
            <a:r>
              <a:rPr lang="en-US" sz="2400" baseline="-25000" dirty="0"/>
              <a:t>0</a:t>
            </a:r>
            <a:r>
              <a:rPr lang="en-US" sz="2400" dirty="0"/>
              <a:t> and b</a:t>
            </a:r>
            <a:r>
              <a:rPr lang="en-US" sz="2400" baseline="-25000" dirty="0"/>
              <a:t>1</a:t>
            </a:r>
            <a:r>
              <a:rPr lang="en-US" sz="2400" dirty="0"/>
              <a:t>.</a:t>
            </a:r>
          </a:p>
        </p:txBody>
      </p:sp>
    </p:spTree>
    <p:extLst>
      <p:ext uri="{BB962C8B-B14F-4D97-AF65-F5344CB8AC3E}">
        <p14:creationId xmlns:p14="http://schemas.microsoft.com/office/powerpoint/2010/main" val="1371899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7B8AA97-A0D0-4F3F-8B01-8E98EA31FB6A}"/>
              </a:ext>
            </a:extLst>
          </p:cNvPr>
          <p:cNvSpPr>
            <a:spLocks noGrp="1"/>
          </p:cNvSpPr>
          <p:nvPr>
            <p:ph type="title"/>
          </p:nvPr>
        </p:nvSpPr>
        <p:spPr/>
        <p:txBody>
          <a:bodyPr/>
          <a:lstStyle/>
          <a:p>
            <a:r>
              <a:rPr lang="en-US" dirty="0"/>
              <a:t>Simple Linear Regression</a:t>
            </a:r>
          </a:p>
        </p:txBody>
      </p:sp>
      <p:sp>
        <p:nvSpPr>
          <p:cNvPr id="13" name="Content Placeholder 12">
            <a:extLst>
              <a:ext uri="{FF2B5EF4-FFF2-40B4-BE49-F238E27FC236}">
                <a16:creationId xmlns:a16="http://schemas.microsoft.com/office/drawing/2014/main" id="{5178191F-8D07-4930-9810-09243B0A09DC}"/>
              </a:ext>
            </a:extLst>
          </p:cNvPr>
          <p:cNvSpPr>
            <a:spLocks noGrp="1"/>
          </p:cNvSpPr>
          <p:nvPr>
            <p:ph sz="half" idx="1"/>
          </p:nvPr>
        </p:nvSpPr>
        <p:spPr>
          <a:xfrm>
            <a:off x="1522820" y="1828800"/>
            <a:ext cx="4877980" cy="4191000"/>
          </a:xfrm>
        </p:spPr>
        <p:txBody>
          <a:bodyPr>
            <a:normAutofit fontScale="77500" lnSpcReduction="20000"/>
          </a:bodyPr>
          <a:lstStyle/>
          <a:p>
            <a:pPr marL="274320">
              <a:lnSpc>
                <a:spcPct val="120000"/>
              </a:lnSpc>
              <a:spcBef>
                <a:spcPts val="0"/>
              </a:spcBef>
            </a:pPr>
            <a:r>
              <a:rPr lang="en-US" sz="2800" i="1" dirty="0"/>
              <a:t>Residuals, </a:t>
            </a:r>
            <a:r>
              <a:rPr lang="en-US" sz="2800" dirty="0"/>
              <a:t>the deviations of the individual observations (the points) from the corresponding point on the regression line, are denoted by </a:t>
            </a:r>
            <a:r>
              <a:rPr lang="en-US" sz="2800" dirty="0" err="1"/>
              <a:t>e</a:t>
            </a:r>
            <a:r>
              <a:rPr lang="en-US" sz="2800" baseline="-25000" dirty="0" err="1"/>
              <a:t>i</a:t>
            </a:r>
            <a:r>
              <a:rPr lang="en-US" sz="2800" dirty="0"/>
              <a:t>:</a:t>
            </a:r>
            <a:r>
              <a:rPr lang="en-US" baseline="-25000" dirty="0"/>
              <a:t/>
            </a:r>
            <a:br>
              <a:rPr lang="en-US" baseline="-25000" dirty="0"/>
            </a:br>
            <a:r>
              <a:rPr lang="en-US" sz="2800" baseline="-25000" dirty="0"/>
              <a:t>                                </a:t>
            </a:r>
            <a:r>
              <a:rPr lang="en-US" sz="2800" dirty="0" err="1"/>
              <a:t>e</a:t>
            </a:r>
            <a:r>
              <a:rPr lang="en-US" sz="2800" baseline="-25000" dirty="0" err="1"/>
              <a:t>i</a:t>
            </a:r>
            <a:r>
              <a:rPr lang="en-US" sz="2800" dirty="0"/>
              <a:t> = (Y</a:t>
            </a:r>
            <a:r>
              <a:rPr lang="en-US" sz="2800" baseline="-25000" dirty="0"/>
              <a:t>i</a:t>
            </a:r>
            <a:r>
              <a:rPr lang="en-US" sz="2800" dirty="0"/>
              <a:t> - </a:t>
            </a:r>
            <a:r>
              <a:rPr lang="en-US" sz="2800" dirty="0" err="1"/>
              <a:t>Ŷ</a:t>
            </a:r>
            <a:r>
              <a:rPr lang="en-US" sz="2800" baseline="-25000" dirty="0" err="1"/>
              <a:t>i</a:t>
            </a:r>
            <a:r>
              <a:rPr lang="en-US" sz="2800" dirty="0"/>
              <a:t>)</a:t>
            </a:r>
          </a:p>
          <a:p>
            <a:pPr marL="0" indent="0">
              <a:lnSpc>
                <a:spcPct val="120000"/>
              </a:lnSpc>
              <a:spcBef>
                <a:spcPts val="0"/>
              </a:spcBef>
              <a:buNone/>
            </a:pPr>
            <a:r>
              <a:rPr lang="en-US" dirty="0"/>
              <a:t>where:</a:t>
            </a:r>
          </a:p>
          <a:p>
            <a:pPr marL="109728" indent="0">
              <a:lnSpc>
                <a:spcPct val="120000"/>
              </a:lnSpc>
              <a:spcBef>
                <a:spcPts val="0"/>
              </a:spcBef>
              <a:buNone/>
            </a:pPr>
            <a:r>
              <a:rPr lang="en-US" dirty="0"/>
              <a:t>Y</a:t>
            </a:r>
            <a:r>
              <a:rPr lang="en-US" baseline="-25000" dirty="0"/>
              <a:t>i</a:t>
            </a:r>
            <a:r>
              <a:rPr lang="en-US" dirty="0"/>
              <a:t> is an individual data value (at X</a:t>
            </a:r>
            <a:r>
              <a:rPr lang="en-US" baseline="-25000" dirty="0"/>
              <a:t>i</a:t>
            </a:r>
            <a:r>
              <a:rPr lang="en-US" dirty="0"/>
              <a:t>)</a:t>
            </a:r>
          </a:p>
          <a:p>
            <a:pPr marL="109728" indent="0">
              <a:lnSpc>
                <a:spcPct val="120000"/>
              </a:lnSpc>
              <a:spcBef>
                <a:spcPts val="0"/>
              </a:spcBef>
              <a:buNone/>
            </a:pPr>
            <a:r>
              <a:rPr lang="el-GR" dirty="0"/>
              <a:t>Ŷ</a:t>
            </a:r>
            <a:r>
              <a:rPr lang="en-US" baseline="-25000" dirty="0" err="1"/>
              <a:t>i</a:t>
            </a:r>
            <a:r>
              <a:rPr lang="en-US" baseline="-25000" dirty="0"/>
              <a:t> </a:t>
            </a:r>
            <a:r>
              <a:rPr lang="en-US" dirty="0"/>
              <a:t> is a point on the regression line (at X</a:t>
            </a:r>
            <a:r>
              <a:rPr lang="en-US" baseline="-25000" dirty="0"/>
              <a:t>i</a:t>
            </a:r>
            <a:r>
              <a:rPr lang="en-US" dirty="0"/>
              <a:t>)</a:t>
            </a:r>
          </a:p>
          <a:p>
            <a:pPr marL="342900" lvl="1" indent="-342900">
              <a:lnSpc>
                <a:spcPct val="110000"/>
              </a:lnSpc>
              <a:spcBef>
                <a:spcPts val="600"/>
              </a:spcBef>
              <a:buBlip>
                <a:blip r:embed="rId2">
                  <a:extLst>
                    <a:ext uri="{96DAC541-7B7A-43D3-8B79-37D633B846F1}">
                      <asvg:svgBlip xmlns="" xmlns:asvg="http://schemas.microsoft.com/office/drawing/2016/SVG/main" r:embed="rId5"/>
                    </a:ext>
                  </a:extLst>
                </a:blip>
              </a:buBlip>
            </a:pPr>
            <a:r>
              <a:rPr lang="en-US" sz="2400" dirty="0"/>
              <a:t>Some deviations are positive (for the points above the line); some are negative (for the points below the line). If a point is on the line, its deviation = 0.  </a:t>
            </a:r>
          </a:p>
          <a:p>
            <a:pPr marL="342900" lvl="1" indent="-342900">
              <a:lnSpc>
                <a:spcPct val="110000"/>
              </a:lnSpc>
              <a:spcBef>
                <a:spcPts val="600"/>
              </a:spcBef>
              <a:buBlip>
                <a:blip r:embed="rId2">
                  <a:extLst>
                    <a:ext uri="{96DAC541-7B7A-43D3-8B79-37D633B846F1}">
                      <asvg:svgBlip xmlns="" xmlns:asvg="http://schemas.microsoft.com/office/drawing/2016/SVG/main" r:embed="rId5"/>
                    </a:ext>
                  </a:extLst>
                </a:blip>
              </a:buBlip>
            </a:pPr>
            <a:r>
              <a:rPr lang="en-US" sz="2400" dirty="0"/>
              <a:t>Note that the </a:t>
            </a:r>
            <a:r>
              <a:rPr lang="en-US" sz="2400" dirty="0" err="1"/>
              <a:t>Σe</a:t>
            </a:r>
            <a:r>
              <a:rPr lang="en-US" sz="2400" baseline="-25000" dirty="0" err="1"/>
              <a:t>i</a:t>
            </a:r>
            <a:r>
              <a:rPr lang="en-US" sz="2400" dirty="0"/>
              <a:t>  = 0. </a:t>
            </a:r>
          </a:p>
        </p:txBody>
      </p:sp>
      <p:sp>
        <p:nvSpPr>
          <p:cNvPr id="14" name="Content Placeholder 13">
            <a:extLst>
              <a:ext uri="{FF2B5EF4-FFF2-40B4-BE49-F238E27FC236}">
                <a16:creationId xmlns:a16="http://schemas.microsoft.com/office/drawing/2014/main" id="{413575F2-9565-4F65-A19D-06E9644D3AD9}"/>
              </a:ext>
            </a:extLst>
          </p:cNvPr>
          <p:cNvSpPr>
            <a:spLocks noGrp="1"/>
          </p:cNvSpPr>
          <p:nvPr>
            <p:ph sz="half" idx="2"/>
          </p:nvPr>
        </p:nvSpPr>
        <p:spPr/>
        <p:txBody>
          <a:bodyPr>
            <a:normAutofit fontScale="77500" lnSpcReduction="20000"/>
          </a:bodyPr>
          <a:lstStyle/>
          <a:p>
            <a:endParaRPr lang="en-US" dirty="0"/>
          </a:p>
        </p:txBody>
      </p:sp>
      <mc:AlternateContent xmlns:mc="http://schemas.openxmlformats.org/markup-compatibility/2006" xmlns:a14="http://schemas.microsoft.com/office/drawing/2010/main">
        <mc:Choice Requires="a14">
          <p:sp>
            <p:nvSpPr>
              <p:cNvPr id="4" name="Footer Placeholder 3">
                <a:extLst>
                  <a:ext uri="{FF2B5EF4-FFF2-40B4-BE49-F238E27FC236}">
                    <a16:creationId xmlns:a16="http://schemas.microsoft.com/office/drawing/2014/main" id="{9B7B67CA-6995-489D-8831-14245F18AF62}"/>
                  </a:ext>
                </a:extLst>
              </p:cNvPr>
              <p:cNvSpPr>
                <a:spLocks noGrp="1"/>
              </p:cNvSpPr>
              <p:nvPr>
                <p:ph type="ftr" sz="quarter" idx="11"/>
              </p:nvPr>
            </p:nvSpPr>
            <p:spPr/>
            <p:txBody>
              <a:bodyPr/>
              <a:lstStyle/>
              <a:p>
                <a:r>
                  <a:rPr lang="en-US" sz="900" dirty="0"/>
                  <a:t>Simple Regression</a:t>
                </a:r>
              </a:p>
            </p:txBody>
          </p:sp>
        </mc:Choice>
        <mc:Fallback xmlns="">
          <p:sp>
            <p:nvSpPr>
              <p:cNvPr id="4" name="Footer Placeholder 3">
                <a:extLst>
                  <a:ext uri="{FF2B5EF4-FFF2-40B4-BE49-F238E27FC236}">
                    <a16:creationId xmlns:a16="http://schemas.microsoft.com/office/drawing/2014/main" id="{9B7B67CA-6995-489D-8831-14245F18AF62}"/>
                  </a:ext>
                </a:extLst>
              </p:cNvPr>
              <p:cNvSpPr>
                <a:spLocks noGrp="1" noRot="1" noChangeAspect="1" noMove="1" noResize="1" noEditPoints="1" noAdjustHandles="1" noChangeArrowheads="1" noChangeShapeType="1" noTextEdit="1"/>
              </p:cNvSpPr>
              <p:nvPr>
                <p:ph type="ftr" sz="quarter" idx="11"/>
              </p:nvPr>
            </p:nvSpPr>
            <p:spPr>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Slide Number Placeholder 4">
                <a:extLst>
                  <a:ext uri="{FF2B5EF4-FFF2-40B4-BE49-F238E27FC236}">
                    <a16:creationId xmlns:a16="http://schemas.microsoft.com/office/drawing/2014/main" id="{01FA34D1-2F72-4170-B326-F61ABE6929DA}"/>
                  </a:ext>
                </a:extLst>
              </p:cNvPr>
              <p:cNvSpPr>
                <a:spLocks noGrp="1"/>
              </p:cNvSpPr>
              <p:nvPr>
                <p:ph type="sldNum" sz="quarter" idx="12"/>
              </p:nvPr>
            </p:nvSpPr>
            <p:spPr/>
            <p:txBody>
              <a:bodyPr/>
              <a:lstStyle/>
              <a:p>
                <a:fld id="{C649628B-299D-451E-A378-9322A1DAED2C}" type="slidenum">
                  <a:rPr lang="en-US" sz="900" smtClean="0"/>
                  <a:pPr/>
                  <a:t>9</a:t>
                </a:fld>
                <a:endParaRPr lang="en-US" sz="900" dirty="0"/>
              </a:p>
            </p:txBody>
          </p:sp>
        </mc:Choice>
        <mc:Fallback xmlns="">
          <p:sp>
            <p:nvSpPr>
              <p:cNvPr id="5" name="Slide Number Placeholder 4">
                <a:extLst>
                  <a:ext uri="{FF2B5EF4-FFF2-40B4-BE49-F238E27FC236}">
                    <a16:creationId xmlns:a16="http://schemas.microsoft.com/office/drawing/2014/main" id="{01FA34D1-2F72-4170-B326-F61ABE6929DA}"/>
                  </a:ext>
                </a:extLst>
              </p:cNvPr>
              <p:cNvSpPr>
                <a:spLocks noGrp="1" noRot="1" noChangeAspect="1" noMove="1" noResize="1" noEditPoints="1" noAdjustHandles="1" noChangeArrowheads="1" noChangeShapeType="1" noTextEdit="1"/>
              </p:cNvSpPr>
              <p:nvPr>
                <p:ph type="sldNum" sz="quarter" idx="12"/>
              </p:nvPr>
            </p:nvSpPr>
            <p:spPr>
              <a:blipFill>
                <a:blip r:embed="rId7"/>
                <a:stretch>
                  <a:fillRect r="-763"/>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78F8D78A-3AC8-478D-A976-293151722F3C}"/>
              </a:ext>
            </a:extLst>
          </p:cNvPr>
          <p:cNvGraphicFramePr>
            <a:graphicFrameLocks/>
          </p:cNvGraphicFramePr>
          <p:nvPr>
            <p:extLst>
              <p:ext uri="{D42A27DB-BD31-4B8C-83A1-F6EECF244321}">
                <p14:modId xmlns:p14="http://schemas.microsoft.com/office/powerpoint/2010/main" val="3890354342"/>
              </p:ext>
            </p:extLst>
          </p:nvPr>
        </p:nvGraphicFramePr>
        <p:xfrm>
          <a:off x="6325305" y="1798948"/>
          <a:ext cx="4953000" cy="4191000"/>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DE4415D-4198-4592-9CA7-6291B08C0FE3}"/>
                  </a:ext>
                </a:extLst>
              </p:cNvPr>
              <p:cNvSpPr/>
              <p:nvPr/>
            </p:nvSpPr>
            <p:spPr>
              <a:xfrm>
                <a:off x="9373780" y="3889735"/>
                <a:ext cx="2590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  is shown for reference</a:t>
                </a:r>
              </a:p>
            </p:txBody>
          </p:sp>
        </mc:Choice>
        <mc:Fallback xmlns="">
          <p:sp>
            <p:nvSpPr>
              <p:cNvPr id="15" name="Rectangle 14">
                <a:extLst>
                  <a:ext uri="{FF2B5EF4-FFF2-40B4-BE49-F238E27FC236}">
                    <a16:creationId xmlns:a16="http://schemas.microsoft.com/office/drawing/2014/main" id="{EDE4415D-4198-4592-9CA7-6291B08C0FE3}"/>
                  </a:ext>
                </a:extLst>
              </p:cNvPr>
              <p:cNvSpPr>
                <a:spLocks noRot="1" noChangeAspect="1" noMove="1" noResize="1" noEditPoints="1" noAdjustHandles="1" noChangeArrowheads="1" noChangeShapeType="1" noTextEdit="1"/>
              </p:cNvSpPr>
              <p:nvPr/>
            </p:nvSpPr>
            <p:spPr>
              <a:xfrm>
                <a:off x="9373780" y="3889735"/>
                <a:ext cx="2590800" cy="381000"/>
              </a:xfrm>
              <a:prstGeom prst="rect">
                <a:avLst/>
              </a:prstGeom>
              <a:blipFill>
                <a:blip r:embed="rId9"/>
                <a:stretch>
                  <a:fillRect t="-4615" b="-2000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2D933667-93CF-4EC9-BABB-4E301AF826D0}"/>
              </a:ext>
            </a:extLst>
          </p:cNvPr>
          <p:cNvSpPr/>
          <p:nvPr/>
        </p:nvSpPr>
        <p:spPr>
          <a:xfrm>
            <a:off x="6743463" y="1299582"/>
            <a:ext cx="4877980" cy="634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NOTE: In regression, the levels of X are considered to be fixed.  Y is the random variable.</a:t>
            </a:r>
          </a:p>
        </p:txBody>
      </p:sp>
    </p:spTree>
    <p:extLst>
      <p:ext uri="{BB962C8B-B14F-4D97-AF65-F5344CB8AC3E}">
        <p14:creationId xmlns:p14="http://schemas.microsoft.com/office/powerpoint/2010/main" val="212456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0.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2.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3.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4.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5.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6.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7.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8.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9.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0.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2.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3.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4.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5.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6.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4.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5.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6.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7.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8.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9.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0</TotalTime>
  <Words>4721</Words>
  <Application>Microsoft Office PowerPoint</Application>
  <PresentationFormat>Geniş ekran</PresentationFormat>
  <Paragraphs>786</Paragraphs>
  <Slides>36</Slides>
  <Notes>26</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1</vt:i4>
      </vt:variant>
      <vt:variant>
        <vt:lpstr>Slayt Başlıkları</vt:lpstr>
      </vt:variant>
      <vt:variant>
        <vt:i4>36</vt:i4>
      </vt:variant>
    </vt:vector>
  </HeadingPairs>
  <TitlesOfParts>
    <vt:vector size="45" baseType="lpstr">
      <vt:lpstr>Arial</vt:lpstr>
      <vt:lpstr>Calibri</vt:lpstr>
      <vt:lpstr>Cambria Math</vt:lpstr>
      <vt:lpstr>Courier New</vt:lpstr>
      <vt:lpstr>굴림</vt:lpstr>
      <vt:lpstr>Times New Roman</vt:lpstr>
      <vt:lpstr>Wingdings</vt:lpstr>
      <vt:lpstr>Vertical and Horizontal design template</vt:lpstr>
      <vt:lpstr>Equation</vt:lpstr>
      <vt:lpstr>Introduction to Regression</vt:lpstr>
      <vt:lpstr>Regression</vt:lpstr>
      <vt:lpstr>Simple Regression: An Example</vt:lpstr>
      <vt:lpstr>Simple Regression: An Example</vt:lpstr>
      <vt:lpstr>Simple Regression: An Example</vt:lpstr>
      <vt:lpstr>Simple Linear Regression</vt:lpstr>
      <vt:lpstr>Simple Linear Regression</vt:lpstr>
      <vt:lpstr>Simple Linear Regression</vt:lpstr>
      <vt:lpstr>Simple Linear Regression</vt:lpstr>
      <vt:lpstr>Steps in Regression </vt:lpstr>
      <vt:lpstr>Steps in Regression </vt:lpstr>
      <vt:lpstr>Steps in Regression </vt:lpstr>
      <vt:lpstr>Steps in Regression</vt:lpstr>
      <vt:lpstr>Example 1:  Water and Tomato Yield</vt:lpstr>
      <vt:lpstr>Example 1:  Water and Tomato Yield</vt:lpstr>
      <vt:lpstr>Example 1:  Water and Tomato Yield</vt:lpstr>
      <vt:lpstr>Example 1:  Water and Tomato Yield</vt:lpstr>
      <vt:lpstr>Same Example Using MS Excel</vt:lpstr>
      <vt:lpstr>Sources of Variation in Regression</vt:lpstr>
      <vt:lpstr>Sources of Variation in Regression</vt:lpstr>
      <vt:lpstr>Sources of Variation in Regression</vt:lpstr>
      <vt:lpstr>Example 2:  Hours Studied &amp; Grades</vt:lpstr>
      <vt:lpstr>Example 2:  Hours Studied &amp; Grades</vt:lpstr>
      <vt:lpstr>Example 2:  Hours Studied &amp; Grades</vt:lpstr>
      <vt:lpstr>In Excel:  Hours Studied &amp; Grades</vt:lpstr>
      <vt:lpstr>Example 3: Job Performance</vt:lpstr>
      <vt:lpstr>Example 3: Job Performance</vt:lpstr>
      <vt:lpstr>Example 3: Job Performance</vt:lpstr>
      <vt:lpstr>Example 3: Job Performance</vt:lpstr>
      <vt:lpstr>More About Excel Output</vt:lpstr>
      <vt:lpstr>More About Excel Output</vt:lpstr>
      <vt:lpstr>Example 4: Education &amp; Income (Using MS Excel)</vt:lpstr>
      <vt:lpstr>Example 4: Education &amp; Income (Using MS Excel)</vt:lpstr>
      <vt:lpstr>Example 4: Education &amp; Income (Using MS Excel)</vt:lpstr>
      <vt:lpstr>Example 4: Education &amp; Income (Using MS Excel)</vt:lpstr>
      <vt:lpstr>Example 4: Education &amp; Income (Using MS Excel)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2012-12-30T03:00:14Z</dcterms:created>
  <dcterms:modified xsi:type="dcterms:W3CDTF">2022-05-16T11:58:42Z</dcterms:modified>
</cp:coreProperties>
</file>