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
  </p:notesMasterIdLst>
  <p:handoutMasterIdLst>
    <p:handoutMasterId r:id="rId12"/>
  </p:handoutMasterIdLst>
  <p:sldIdLst>
    <p:sldId id="259" r:id="rId2"/>
    <p:sldId id="257" r:id="rId3"/>
    <p:sldId id="292" r:id="rId4"/>
    <p:sldId id="293" r:id="rId5"/>
    <p:sldId id="294" r:id="rId6"/>
    <p:sldId id="295" r:id="rId7"/>
    <p:sldId id="296" r:id="rId8"/>
    <p:sldId id="297" r:id="rId9"/>
    <p:sldId id="291"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Prof" initials="TP" lastIdx="0" clrIdx="0">
    <p:extLst>
      <p:ext uri="{19B8F6BF-5375-455C-9EA6-DF929625EA0E}">
        <p15:presenceInfo xmlns:p15="http://schemas.microsoft.com/office/powerpoint/2012/main" userId="The Pro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73" d="100"/>
          <a:sy n="73" d="100"/>
        </p:scale>
        <p:origin x="618" y="7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5/16/2022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5/16/2022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smtClean="0"/>
              <a:t>1</a:t>
            </a:fld>
            <a:endParaRPr lang="en-US"/>
          </a:p>
        </p:txBody>
      </p:sp>
    </p:spTree>
    <p:extLst>
      <p:ext uri="{BB962C8B-B14F-4D97-AF65-F5344CB8AC3E}">
        <p14:creationId xmlns:p14="http://schemas.microsoft.com/office/powerpoint/2010/main" val="50944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2</a:t>
            </a:fld>
            <a:endParaRPr lang="en-US"/>
          </a:p>
        </p:txBody>
      </p:sp>
    </p:spTree>
    <p:extLst>
      <p:ext uri="{BB962C8B-B14F-4D97-AF65-F5344CB8AC3E}">
        <p14:creationId xmlns:p14="http://schemas.microsoft.com/office/powerpoint/2010/main" val="4272347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01CF0F-FCA1-4F73-88B3-ECC618E2EFF6}" type="slidenum">
              <a:rPr lang="en-US" smtClean="0"/>
              <a:t>9</a:t>
            </a:fld>
            <a:endParaRPr lang="en-US"/>
          </a:p>
        </p:txBody>
      </p:sp>
    </p:spTree>
    <p:extLst>
      <p:ext uri="{BB962C8B-B14F-4D97-AF65-F5344CB8AC3E}">
        <p14:creationId xmlns:p14="http://schemas.microsoft.com/office/powerpoint/2010/main" val="41426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Regression Using MS Excel Review Problems</a:t>
            </a:r>
            <a:endParaRPr lang="en-US" dirty="0"/>
          </a:p>
        </p:txBody>
      </p:sp>
      <p:sp>
        <p:nvSpPr>
          <p:cNvPr id="4" name="Date Placeholder 3"/>
          <p:cNvSpPr>
            <a:spLocks noGrp="1"/>
          </p:cNvSpPr>
          <p:nvPr>
            <p:ph type="dt" sz="half" idx="10"/>
          </p:nvPr>
        </p:nvSpPr>
        <p:spPr/>
        <p:txBody>
          <a:bodyPr/>
          <a:lstStyle/>
          <a:p>
            <a:fld id="{5EF207D2-51BE-4A82-A111-ED8EC5D9B3F4}" type="datetime1">
              <a:rPr lang="en-US" smtClean="0"/>
              <a:t>5/16/2022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Regression Using MS Excel Review Problems</a:t>
            </a:r>
            <a:endParaRPr lang="en-US" dirty="0"/>
          </a:p>
        </p:txBody>
      </p:sp>
      <p:sp>
        <p:nvSpPr>
          <p:cNvPr id="4" name="Date Placeholder 3"/>
          <p:cNvSpPr>
            <a:spLocks noGrp="1"/>
          </p:cNvSpPr>
          <p:nvPr>
            <p:ph type="dt" sz="half" idx="10"/>
          </p:nvPr>
        </p:nvSpPr>
        <p:spPr/>
        <p:txBody>
          <a:bodyPr/>
          <a:lstStyle/>
          <a:p>
            <a:fld id="{56DA573B-F8B7-4680-A0AF-1820FF13FCEE}" type="datetime1">
              <a:rPr lang="en-US" smtClean="0"/>
              <a:t>5/16/2022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Regression Using MS Excel Review Problems</a:t>
            </a:r>
            <a:endParaRPr lang="en-US" dirty="0"/>
          </a:p>
        </p:txBody>
      </p:sp>
      <p:sp>
        <p:nvSpPr>
          <p:cNvPr id="4" name="Date Placeholder 3"/>
          <p:cNvSpPr>
            <a:spLocks noGrp="1"/>
          </p:cNvSpPr>
          <p:nvPr>
            <p:ph type="dt" sz="half" idx="10"/>
          </p:nvPr>
        </p:nvSpPr>
        <p:spPr/>
        <p:txBody>
          <a:bodyPr/>
          <a:lstStyle/>
          <a:p>
            <a:fld id="{01A14883-9EF8-4318-A232-BB6D3AEAAC7C}" type="datetime1">
              <a:rPr lang="en-US" smtClean="0"/>
              <a:t>5/16/2022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Regression Using MS Excel Review Problems</a:t>
            </a:r>
            <a:endParaRPr lang="en-US" dirty="0"/>
          </a:p>
        </p:txBody>
      </p:sp>
      <p:sp>
        <p:nvSpPr>
          <p:cNvPr id="4" name="Date Placeholder 3"/>
          <p:cNvSpPr>
            <a:spLocks noGrp="1"/>
          </p:cNvSpPr>
          <p:nvPr>
            <p:ph type="dt" sz="half" idx="10"/>
          </p:nvPr>
        </p:nvSpPr>
        <p:spPr/>
        <p:txBody>
          <a:bodyPr/>
          <a:lstStyle/>
          <a:p>
            <a:fld id="{F3B9DD48-5F9E-4269-9734-3194F35BA57C}" type="datetime1">
              <a:rPr lang="en-US" smtClean="0"/>
              <a:t>5/16/2022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Regression Using MS Excel Review Problems</a:t>
            </a:r>
            <a:endParaRPr lang="en-US" dirty="0"/>
          </a:p>
        </p:txBody>
      </p:sp>
      <p:sp>
        <p:nvSpPr>
          <p:cNvPr id="4" name="Date Placeholder 3"/>
          <p:cNvSpPr>
            <a:spLocks noGrp="1"/>
          </p:cNvSpPr>
          <p:nvPr>
            <p:ph type="dt" sz="half" idx="10"/>
          </p:nvPr>
        </p:nvSpPr>
        <p:spPr/>
        <p:txBody>
          <a:bodyPr/>
          <a:lstStyle/>
          <a:p>
            <a:fld id="{F515D963-877B-48D8-BF30-2E877B26D7B4}" type="datetime1">
              <a:rPr lang="en-US" smtClean="0"/>
              <a:t>5/16/2022</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Regression Using MS Excel Review Problems</a:t>
            </a:r>
            <a:endParaRPr lang="en-US" dirty="0"/>
          </a:p>
        </p:txBody>
      </p:sp>
      <p:sp>
        <p:nvSpPr>
          <p:cNvPr id="5" name="Date Placeholder 4"/>
          <p:cNvSpPr>
            <a:spLocks noGrp="1"/>
          </p:cNvSpPr>
          <p:nvPr>
            <p:ph type="dt" sz="half" idx="10"/>
          </p:nvPr>
        </p:nvSpPr>
        <p:spPr/>
        <p:txBody>
          <a:bodyPr/>
          <a:lstStyle/>
          <a:p>
            <a:fld id="{5D19417C-6637-4092-85F7-EA730D092356}" type="datetime1">
              <a:rPr lang="en-US" smtClean="0"/>
              <a:t>5/16/2022</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Regression Using MS Excel Review Problems</a:t>
            </a:r>
            <a:endParaRPr lang="en-US" dirty="0"/>
          </a:p>
        </p:txBody>
      </p:sp>
      <p:sp>
        <p:nvSpPr>
          <p:cNvPr id="7" name="Date Placeholder 6"/>
          <p:cNvSpPr>
            <a:spLocks noGrp="1"/>
          </p:cNvSpPr>
          <p:nvPr>
            <p:ph type="dt" sz="half" idx="10"/>
          </p:nvPr>
        </p:nvSpPr>
        <p:spPr/>
        <p:txBody>
          <a:bodyPr/>
          <a:lstStyle/>
          <a:p>
            <a:fld id="{8AD8AF16-2ED4-4E87-80A8-8DF53911B50A}" type="datetime1">
              <a:rPr lang="en-US" smtClean="0"/>
              <a:t>5/16/2022</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Regression Using MS Excel Review Problems</a:t>
            </a:r>
            <a:endParaRPr lang="en-US" dirty="0"/>
          </a:p>
        </p:txBody>
      </p:sp>
      <p:sp>
        <p:nvSpPr>
          <p:cNvPr id="3" name="Date Placeholder 2"/>
          <p:cNvSpPr>
            <a:spLocks noGrp="1"/>
          </p:cNvSpPr>
          <p:nvPr>
            <p:ph type="dt" sz="half" idx="10"/>
          </p:nvPr>
        </p:nvSpPr>
        <p:spPr/>
        <p:txBody>
          <a:bodyPr/>
          <a:lstStyle/>
          <a:p>
            <a:fld id="{A6880F2B-2356-4909-A126-DCCD0F7FD459}" type="datetime1">
              <a:rPr lang="en-US" smtClean="0"/>
              <a:t>5/16/2022</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Regression Using MS Excel Review Problems</a:t>
            </a:r>
            <a:endParaRPr lang="en-US" dirty="0"/>
          </a:p>
        </p:txBody>
      </p:sp>
      <p:sp>
        <p:nvSpPr>
          <p:cNvPr id="2" name="Date Placeholder 1"/>
          <p:cNvSpPr>
            <a:spLocks noGrp="1"/>
          </p:cNvSpPr>
          <p:nvPr>
            <p:ph type="dt" sz="half" idx="10"/>
          </p:nvPr>
        </p:nvSpPr>
        <p:spPr/>
        <p:txBody>
          <a:bodyPr/>
          <a:lstStyle/>
          <a:p>
            <a:fld id="{35FE3AA7-9966-4B5F-B250-0098B1C9C4D7}" type="datetime1">
              <a:rPr lang="en-US" smtClean="0"/>
              <a:t>5/16/2022</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r>
              <a:rPr lang="en-US"/>
              <a:t>Regression Using MS Excel Review Problems</a:t>
            </a:r>
            <a:endParaRPr lang="en-US" dirty="0"/>
          </a:p>
        </p:txBody>
      </p:sp>
      <p:sp>
        <p:nvSpPr>
          <p:cNvPr id="8" name="Date Placeholder 7"/>
          <p:cNvSpPr>
            <a:spLocks noGrp="1"/>
          </p:cNvSpPr>
          <p:nvPr>
            <p:ph type="dt" sz="half" idx="10"/>
          </p:nvPr>
        </p:nvSpPr>
        <p:spPr/>
        <p:txBody>
          <a:bodyPr/>
          <a:lstStyle/>
          <a:p>
            <a:fld id="{6F7E5531-E924-4AAA-8DFE-A863944EBE75}" type="datetime1">
              <a:rPr lang="en-US" smtClean="0"/>
              <a:t>5/16/2022</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a:t>Regression Using MS Excel Review Problems</a:t>
            </a:r>
            <a:endParaRPr lang="en-US" dirty="0"/>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07B031A6-DE8F-4FD0-A9BE-2F58B0968668}" type="datetime1">
              <a:rPr lang="en-US" smtClean="0"/>
              <a:t>5/16/2022</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Session: Regression Using MS Excel</a:t>
            </a:r>
          </a:p>
        </p:txBody>
      </p:sp>
      <p:sp>
        <p:nvSpPr>
          <p:cNvPr id="4" name="Subtitle 2">
            <a:extLst>
              <a:ext uri="{FF2B5EF4-FFF2-40B4-BE49-F238E27FC236}">
                <a16:creationId xmlns:a16="http://schemas.microsoft.com/office/drawing/2014/main" id="{606C16EE-7E82-4050-B35F-7144718993D6}"/>
              </a:ext>
            </a:extLst>
          </p:cNvPr>
          <p:cNvSpPr txBox="1">
            <a:spLocks/>
          </p:cNvSpPr>
          <p:nvPr/>
        </p:nvSpPr>
        <p:spPr>
          <a:xfrm>
            <a:off x="1502498" y="5943600"/>
            <a:ext cx="8305800" cy="622620"/>
          </a:xfrm>
          <a:prstGeom prst="rect">
            <a:avLst/>
          </a:prstGeom>
        </p:spPr>
        <p:txBody>
          <a:bodyPr vert="horz" lIns="45720" rIns="45720">
            <a:noAutofit/>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l"/>
            <a:endParaRPr lang="en-US" sz="2800" b="1" i="1" dirty="0">
              <a:solidFill>
                <a:schemeClr val="bg1"/>
              </a:solidFill>
            </a:endParaRPr>
          </a:p>
          <a:p>
            <a:r>
              <a:rPr lang="en-US" sz="1400" i="1" dirty="0">
                <a:solidFill>
                  <a:schemeClr val="bg1"/>
                </a:solidFill>
              </a:rPr>
              <a:t>Professor Friedman's Statistics Course by H &amp; L Friedman is licensed under a </a:t>
            </a:r>
            <a:br>
              <a:rPr lang="en-US" sz="1400" i="1" dirty="0">
                <a:solidFill>
                  <a:schemeClr val="bg1"/>
                </a:solidFill>
              </a:rPr>
            </a:br>
            <a:r>
              <a:rPr lang="en-US" sz="1400" i="1" dirty="0">
                <a:solidFill>
                  <a:schemeClr val="bg1"/>
                </a:solidFill>
              </a:rPr>
              <a:t>Creative Commons Attribution-</a:t>
            </a:r>
            <a:r>
              <a:rPr lang="en-US" sz="1400" i="1" dirty="0" err="1">
                <a:solidFill>
                  <a:schemeClr val="bg1"/>
                </a:solidFill>
              </a:rPr>
              <a:t>NonCommercial</a:t>
            </a:r>
            <a:r>
              <a:rPr lang="en-US" sz="1400" i="1" dirty="0">
                <a:solidFill>
                  <a:schemeClr val="bg1"/>
                </a:solidFill>
              </a:rPr>
              <a:t>-</a:t>
            </a:r>
            <a:r>
              <a:rPr lang="en-US" sz="1400" i="1" dirty="0" err="1">
                <a:solidFill>
                  <a:schemeClr val="bg1"/>
                </a:solidFill>
              </a:rPr>
              <a:t>ShareAlike</a:t>
            </a:r>
            <a:r>
              <a:rPr lang="en-US" sz="1400" i="1" dirty="0">
                <a:solidFill>
                  <a:schemeClr val="bg1"/>
                </a:solidFill>
              </a:rPr>
              <a:t> 3.0 </a:t>
            </a:r>
            <a:r>
              <a:rPr lang="en-US" sz="1400" i="1" dirty="0" err="1">
                <a:solidFill>
                  <a:schemeClr val="bg1"/>
                </a:solidFill>
              </a:rPr>
              <a:t>Unported</a:t>
            </a:r>
            <a:r>
              <a:rPr lang="en-US" sz="1400" i="1" dirty="0">
                <a:solidFill>
                  <a:schemeClr val="bg1"/>
                </a:solidFill>
              </a:rPr>
              <a:t> License. </a:t>
            </a:r>
          </a:p>
          <a:p>
            <a:pPr algn="l"/>
            <a:endParaRPr lang="en-US" sz="1400" i="1" dirty="0">
              <a:solidFill>
                <a:schemeClr val="tx1"/>
              </a:solidFill>
            </a:endParaRPr>
          </a:p>
          <a:p>
            <a:pPr algn="l"/>
            <a:endParaRPr lang="en-US" sz="1400" b="1" i="1" dirty="0">
              <a:solidFill>
                <a:schemeClr val="bg1"/>
              </a:solidFill>
            </a:endParaRPr>
          </a:p>
        </p:txBody>
      </p:sp>
      <p:sp>
        <p:nvSpPr>
          <p:cNvPr id="7" name="Alt Başlık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7266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2" name="Content Placeholder 1"/>
          <p:cNvSpPr>
            <a:spLocks noGrp="1"/>
          </p:cNvSpPr>
          <p:nvPr>
            <p:ph idx="1"/>
          </p:nvPr>
        </p:nvSpPr>
        <p:spPr/>
        <p:txBody>
          <a:bodyPr>
            <a:normAutofit/>
          </a:bodyPr>
          <a:lstStyle/>
          <a:p>
            <a:pPr marL="0" indent="0">
              <a:buNone/>
            </a:pPr>
            <a:r>
              <a:rPr lang="en-US" sz="3100" dirty="0"/>
              <a:t>In this review, we look at regression problems done in MS Excel. In the next few slides we will see a few different regression problems and how to interpret the output.</a:t>
            </a:r>
          </a:p>
        </p:txBody>
      </p:sp>
      <p:sp>
        <p:nvSpPr>
          <p:cNvPr id="4" name="Footer Placeholder 3"/>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E6B0F044-4B55-442C-836B-2912D77E4B76}"/>
              </a:ext>
            </a:extLst>
          </p:cNvPr>
          <p:cNvSpPr>
            <a:spLocks noGrp="1"/>
          </p:cNvSpPr>
          <p:nvPr>
            <p:ph type="sldNum" sz="quarter" idx="12"/>
          </p:nvPr>
        </p:nvSpPr>
        <p:spPr/>
        <p:txBody>
          <a:bodyPr/>
          <a:lstStyle/>
          <a:p>
            <a:fld id="{E5137D0E-4A4F-4307-8994-C1891D747D59}" type="slidenum">
              <a:rPr lang="en-US" smtClean="0"/>
              <a:t>2</a:t>
            </a:fld>
            <a:endParaRPr lang="en-US"/>
          </a:p>
        </p:txBody>
      </p:sp>
    </p:spTree>
    <p:extLst>
      <p:ext uri="{BB962C8B-B14F-4D97-AF65-F5344CB8AC3E}">
        <p14:creationId xmlns:p14="http://schemas.microsoft.com/office/powerpoint/2010/main" val="122890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E615-D4E0-4030-865E-F95A5BE12C2C}"/>
              </a:ext>
            </a:extLst>
          </p:cNvPr>
          <p:cNvSpPr>
            <a:spLocks noGrp="1"/>
          </p:cNvSpPr>
          <p:nvPr>
            <p:ph type="title"/>
          </p:nvPr>
        </p:nvSpPr>
        <p:spPr/>
        <p:txBody>
          <a:bodyPr>
            <a:normAutofit/>
          </a:bodyPr>
          <a:lstStyle/>
          <a:p>
            <a:pPr algn="r"/>
            <a:r>
              <a:rPr lang="en-US" dirty="0"/>
              <a:t>Problem 1</a:t>
            </a:r>
            <a:br>
              <a:rPr lang="en-US" dirty="0"/>
            </a:br>
            <a:endParaRPr lang="en-US" dirty="0"/>
          </a:p>
        </p:txBody>
      </p:sp>
      <p:sp>
        <p:nvSpPr>
          <p:cNvPr id="4" name="Footer Placeholder 3">
            <a:extLst>
              <a:ext uri="{FF2B5EF4-FFF2-40B4-BE49-F238E27FC236}">
                <a16:creationId xmlns:a16="http://schemas.microsoft.com/office/drawing/2014/main" id="{E29ABDB1-5538-490A-960C-63D87E43BF8D}"/>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10991FB1-6DF1-4383-A555-B7009454765E}"/>
              </a:ext>
            </a:extLst>
          </p:cNvPr>
          <p:cNvSpPr>
            <a:spLocks noGrp="1"/>
          </p:cNvSpPr>
          <p:nvPr>
            <p:ph type="sldNum" sz="quarter" idx="12"/>
          </p:nvPr>
        </p:nvSpPr>
        <p:spPr/>
        <p:txBody>
          <a:bodyPr/>
          <a:lstStyle/>
          <a:p>
            <a:fld id="{E5137D0E-4A4F-4307-8994-C1891D747D59}" type="slidenum">
              <a:rPr lang="en-US" smtClean="0"/>
              <a:t>3</a:t>
            </a:fld>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49B08548-914A-458E-B75D-7E554AEA02A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224" r="13711" b="6364"/>
          <a:stretch/>
        </p:blipFill>
        <p:spPr>
          <a:xfrm rot="5400000">
            <a:off x="2705718" y="-349487"/>
            <a:ext cx="5134707" cy="7967281"/>
          </a:xfrm>
        </p:spPr>
      </p:pic>
      <p:sp>
        <p:nvSpPr>
          <p:cNvPr id="12" name="TextBox 11">
            <a:extLst>
              <a:ext uri="{FF2B5EF4-FFF2-40B4-BE49-F238E27FC236}">
                <a16:creationId xmlns:a16="http://schemas.microsoft.com/office/drawing/2014/main" id="{B5B102F5-E10F-4DEE-A7BB-B1FE5BF97A6C}"/>
              </a:ext>
            </a:extLst>
          </p:cNvPr>
          <p:cNvSpPr txBox="1"/>
          <p:nvPr/>
        </p:nvSpPr>
        <p:spPr>
          <a:xfrm>
            <a:off x="5942012" y="5140904"/>
            <a:ext cx="5410200" cy="2769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r>
              <a:rPr lang="en-US" sz="1200" dirty="0"/>
              <a:t>The Probability of (Sample Evidence | X and Y are unrelated) = .765</a:t>
            </a:r>
          </a:p>
        </p:txBody>
      </p:sp>
      <p:cxnSp>
        <p:nvCxnSpPr>
          <p:cNvPr id="14" name="Straight Arrow Connector 13">
            <a:extLst>
              <a:ext uri="{FF2B5EF4-FFF2-40B4-BE49-F238E27FC236}">
                <a16:creationId xmlns:a16="http://schemas.microsoft.com/office/drawing/2014/main" id="{984B27D7-D274-4A5E-801E-6C62B7CA6D22}"/>
              </a:ext>
            </a:extLst>
          </p:cNvPr>
          <p:cNvCxnSpPr/>
          <p:nvPr/>
        </p:nvCxnSpPr>
        <p:spPr>
          <a:xfrm flipH="1">
            <a:off x="6704012" y="4770010"/>
            <a:ext cx="990600" cy="228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DB28FC8-905E-453A-9256-9B2E4221F775}"/>
              </a:ext>
            </a:extLst>
          </p:cNvPr>
          <p:cNvSpPr txBox="1"/>
          <p:nvPr/>
        </p:nvSpPr>
        <p:spPr>
          <a:xfrm>
            <a:off x="7084889" y="4735705"/>
            <a:ext cx="1752600" cy="27699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r>
              <a:rPr lang="en-US" sz="1200" dirty="0"/>
              <a:t>Not significant (&gt;.05)</a:t>
            </a:r>
          </a:p>
        </p:txBody>
      </p:sp>
      <p:sp>
        <p:nvSpPr>
          <p:cNvPr id="16" name="TextBox 15">
            <a:extLst>
              <a:ext uri="{FF2B5EF4-FFF2-40B4-BE49-F238E27FC236}">
                <a16:creationId xmlns:a16="http://schemas.microsoft.com/office/drawing/2014/main" id="{C3A5EF10-CE45-4AE4-BD56-3A8D2A8D7557}"/>
              </a:ext>
            </a:extLst>
          </p:cNvPr>
          <p:cNvSpPr txBox="1"/>
          <p:nvPr/>
        </p:nvSpPr>
        <p:spPr>
          <a:xfrm>
            <a:off x="2132012" y="5650114"/>
            <a:ext cx="1082348" cy="253916"/>
          </a:xfrm>
          <a:prstGeom prst="rect">
            <a:avLst/>
          </a:prstGeom>
          <a:noFill/>
          <a:ln>
            <a:noFill/>
          </a:ln>
        </p:spPr>
        <p:txBody>
          <a:bodyPr wrap="none" rtlCol="0" anchor="ctr" anchorCtr="1">
            <a:spAutoFit/>
          </a:bodyPr>
          <a:lstStyle/>
          <a:p>
            <a:r>
              <a:rPr lang="en-US" sz="1050" dirty="0"/>
              <a:t>b</a:t>
            </a:r>
            <a:r>
              <a:rPr lang="en-US" sz="1050" baseline="-25000" dirty="0"/>
              <a:t>0</a:t>
            </a:r>
            <a:r>
              <a:rPr lang="en-US" sz="1050" dirty="0"/>
              <a:t> (constant) </a:t>
            </a:r>
          </a:p>
        </p:txBody>
      </p:sp>
      <p:sp>
        <p:nvSpPr>
          <p:cNvPr id="17" name="TextBox 16">
            <a:extLst>
              <a:ext uri="{FF2B5EF4-FFF2-40B4-BE49-F238E27FC236}">
                <a16:creationId xmlns:a16="http://schemas.microsoft.com/office/drawing/2014/main" id="{A8E81198-C85B-4072-9B4F-46B8F5FFFE6B}"/>
              </a:ext>
            </a:extLst>
          </p:cNvPr>
          <p:cNvSpPr txBox="1"/>
          <p:nvPr/>
        </p:nvSpPr>
        <p:spPr>
          <a:xfrm>
            <a:off x="2208212" y="5806206"/>
            <a:ext cx="846707" cy="253916"/>
          </a:xfrm>
          <a:prstGeom prst="rect">
            <a:avLst/>
          </a:prstGeom>
          <a:noFill/>
          <a:ln>
            <a:noFill/>
          </a:ln>
        </p:spPr>
        <p:txBody>
          <a:bodyPr wrap="none" rtlCol="0" anchor="ctr" anchorCtr="1">
            <a:spAutoFit/>
          </a:bodyPr>
          <a:lstStyle/>
          <a:p>
            <a:r>
              <a:rPr lang="en-US" sz="1050" dirty="0"/>
              <a:t>b</a:t>
            </a:r>
            <a:r>
              <a:rPr lang="en-US" sz="1050" baseline="-25000" dirty="0"/>
              <a:t>1</a:t>
            </a:r>
            <a:r>
              <a:rPr lang="en-US" sz="1050" dirty="0"/>
              <a:t> (slope) </a:t>
            </a:r>
          </a:p>
        </p:txBody>
      </p:sp>
    </p:spTree>
    <p:extLst>
      <p:ext uri="{BB962C8B-B14F-4D97-AF65-F5344CB8AC3E}">
        <p14:creationId xmlns:p14="http://schemas.microsoft.com/office/powerpoint/2010/main" val="355941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828C6FC6-DCBE-4A5D-874F-D33D88BBD60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203" t="4545" r="23722" b="10000"/>
          <a:stretch/>
        </p:blipFill>
        <p:spPr>
          <a:xfrm rot="5400000">
            <a:off x="2699402" y="-816432"/>
            <a:ext cx="4876801" cy="8186066"/>
          </a:xfrm>
        </p:spPr>
      </p:pic>
      <p:sp>
        <p:nvSpPr>
          <p:cNvPr id="2" name="Title 1">
            <a:extLst>
              <a:ext uri="{FF2B5EF4-FFF2-40B4-BE49-F238E27FC236}">
                <a16:creationId xmlns:a16="http://schemas.microsoft.com/office/drawing/2014/main" id="{39044B07-704F-403F-83C4-5EAE92B4544B}"/>
              </a:ext>
            </a:extLst>
          </p:cNvPr>
          <p:cNvSpPr>
            <a:spLocks noGrp="1"/>
          </p:cNvSpPr>
          <p:nvPr>
            <p:ph type="title"/>
          </p:nvPr>
        </p:nvSpPr>
        <p:spPr/>
        <p:txBody>
          <a:bodyPr/>
          <a:lstStyle/>
          <a:p>
            <a:pPr algn="r"/>
            <a:r>
              <a:rPr lang="en-US" dirty="0"/>
              <a:t>Problem 2</a:t>
            </a:r>
            <a:br>
              <a:rPr lang="en-US" dirty="0"/>
            </a:br>
            <a:endParaRPr lang="en-US" dirty="0"/>
          </a:p>
        </p:txBody>
      </p:sp>
      <p:sp>
        <p:nvSpPr>
          <p:cNvPr id="4" name="Footer Placeholder 3">
            <a:extLst>
              <a:ext uri="{FF2B5EF4-FFF2-40B4-BE49-F238E27FC236}">
                <a16:creationId xmlns:a16="http://schemas.microsoft.com/office/drawing/2014/main" id="{257FF5F4-06B0-4FDF-B213-EA1FD8971CFE}"/>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976F2E29-E39F-4E84-BF85-D94E8EF68C6D}"/>
              </a:ext>
            </a:extLst>
          </p:cNvPr>
          <p:cNvSpPr>
            <a:spLocks noGrp="1"/>
          </p:cNvSpPr>
          <p:nvPr>
            <p:ph type="sldNum" sz="quarter" idx="12"/>
          </p:nvPr>
        </p:nvSpPr>
        <p:spPr/>
        <p:txBody>
          <a:bodyPr/>
          <a:lstStyle/>
          <a:p>
            <a:fld id="{E5137D0E-4A4F-4307-8994-C1891D747D59}" type="slidenum">
              <a:rPr lang="en-US" smtClean="0"/>
              <a:t>4</a:t>
            </a:fld>
            <a:endParaRPr lang="en-US"/>
          </a:p>
        </p:txBody>
      </p:sp>
      <p:sp>
        <p:nvSpPr>
          <p:cNvPr id="9" name="TextBox 8">
            <a:extLst>
              <a:ext uri="{FF2B5EF4-FFF2-40B4-BE49-F238E27FC236}">
                <a16:creationId xmlns:a16="http://schemas.microsoft.com/office/drawing/2014/main" id="{2686B451-4A03-4D42-AFCC-D16589C47007}"/>
              </a:ext>
            </a:extLst>
          </p:cNvPr>
          <p:cNvSpPr txBox="1"/>
          <p:nvPr/>
        </p:nvSpPr>
        <p:spPr>
          <a:xfrm>
            <a:off x="5637212" y="1464570"/>
            <a:ext cx="4953000" cy="138499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342900" indent="-342900">
              <a:buFont typeface="+mj-lt"/>
              <a:buAutoNum type="arabicParenR"/>
            </a:pPr>
            <a:r>
              <a:rPr lang="en-US" sz="1400" dirty="0">
                <a:solidFill>
                  <a:schemeClr val="bg1"/>
                </a:solidFill>
              </a:rPr>
              <a:t>Is the regression significant?</a:t>
            </a:r>
          </a:p>
          <a:p>
            <a:pPr marL="342900" indent="-342900">
              <a:buFont typeface="+mj-lt"/>
              <a:buAutoNum type="arabicParenR"/>
            </a:pPr>
            <a:r>
              <a:rPr lang="en-US" sz="1400" dirty="0">
                <a:solidFill>
                  <a:schemeClr val="bg1"/>
                </a:solidFill>
              </a:rPr>
              <a:t>What is the value of b</a:t>
            </a:r>
            <a:r>
              <a:rPr lang="en-US" sz="1400" baseline="-25000" dirty="0">
                <a:solidFill>
                  <a:schemeClr val="bg1"/>
                </a:solidFill>
              </a:rPr>
              <a:t>0</a:t>
            </a:r>
            <a:r>
              <a:rPr lang="en-US" sz="1400" dirty="0">
                <a:solidFill>
                  <a:schemeClr val="bg1"/>
                </a:solidFill>
              </a:rPr>
              <a:t>? b</a:t>
            </a:r>
            <a:r>
              <a:rPr lang="en-US" sz="1400" baseline="-25000" dirty="0">
                <a:solidFill>
                  <a:schemeClr val="bg1"/>
                </a:solidFill>
              </a:rPr>
              <a:t>1</a:t>
            </a:r>
            <a:r>
              <a:rPr lang="en-US" sz="1400" dirty="0">
                <a:solidFill>
                  <a:schemeClr val="bg1"/>
                </a:solidFill>
              </a:rPr>
              <a:t>?</a:t>
            </a:r>
          </a:p>
          <a:p>
            <a:pPr marL="342900" indent="-342900">
              <a:buFont typeface="+mj-lt"/>
              <a:buAutoNum type="arabicParenR"/>
            </a:pPr>
            <a:r>
              <a:rPr lang="en-US" sz="1400" dirty="0">
                <a:solidFill>
                  <a:schemeClr val="bg1"/>
                </a:solidFill>
              </a:rPr>
              <a:t>What is the regression equation?</a:t>
            </a:r>
          </a:p>
          <a:p>
            <a:pPr marL="342900" indent="-342900">
              <a:buFont typeface="+mj-lt"/>
              <a:buAutoNum type="arabicParenR"/>
            </a:pPr>
            <a:r>
              <a:rPr lang="en-US" sz="1400" dirty="0">
                <a:solidFill>
                  <a:schemeClr val="bg1"/>
                </a:solidFill>
              </a:rPr>
              <a:t>What is the correlation coefficient?</a:t>
            </a:r>
          </a:p>
          <a:p>
            <a:pPr marL="342900" indent="-342900">
              <a:buFont typeface="+mj-lt"/>
              <a:buAutoNum type="arabicParenR"/>
            </a:pPr>
            <a:r>
              <a:rPr lang="en-US" sz="1400" dirty="0">
                <a:solidFill>
                  <a:schemeClr val="bg1"/>
                </a:solidFill>
              </a:rPr>
              <a:t>What is the proportion of variation in Hourly Wage (Y) that is explained by Years of Education (X)?</a:t>
            </a:r>
          </a:p>
        </p:txBody>
      </p:sp>
    </p:spTree>
    <p:extLst>
      <p:ext uri="{BB962C8B-B14F-4D97-AF65-F5344CB8AC3E}">
        <p14:creationId xmlns:p14="http://schemas.microsoft.com/office/powerpoint/2010/main" val="81674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7E528742-ED63-42F7-A858-B8A8DE5E7B8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56" t="12728" r="31177" b="9091"/>
          <a:stretch/>
        </p:blipFill>
        <p:spPr>
          <a:xfrm rot="5400000">
            <a:off x="3015936" y="-960124"/>
            <a:ext cx="4572000" cy="7863848"/>
          </a:xfrm>
        </p:spPr>
      </p:pic>
      <p:sp>
        <p:nvSpPr>
          <p:cNvPr id="2" name="Title 1">
            <a:extLst>
              <a:ext uri="{FF2B5EF4-FFF2-40B4-BE49-F238E27FC236}">
                <a16:creationId xmlns:a16="http://schemas.microsoft.com/office/drawing/2014/main" id="{39044B07-704F-403F-83C4-5EAE92B4544B}"/>
              </a:ext>
            </a:extLst>
          </p:cNvPr>
          <p:cNvSpPr>
            <a:spLocks noGrp="1"/>
          </p:cNvSpPr>
          <p:nvPr>
            <p:ph type="title"/>
          </p:nvPr>
        </p:nvSpPr>
        <p:spPr/>
        <p:txBody>
          <a:bodyPr/>
          <a:lstStyle/>
          <a:p>
            <a:pPr algn="r"/>
            <a:r>
              <a:rPr lang="en-US" dirty="0"/>
              <a:t>Problem 3</a:t>
            </a:r>
            <a:br>
              <a:rPr lang="en-US" dirty="0"/>
            </a:br>
            <a:endParaRPr lang="en-US" dirty="0"/>
          </a:p>
        </p:txBody>
      </p:sp>
      <p:sp>
        <p:nvSpPr>
          <p:cNvPr id="4" name="Footer Placeholder 3">
            <a:extLst>
              <a:ext uri="{FF2B5EF4-FFF2-40B4-BE49-F238E27FC236}">
                <a16:creationId xmlns:a16="http://schemas.microsoft.com/office/drawing/2014/main" id="{257FF5F4-06B0-4FDF-B213-EA1FD8971CFE}"/>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976F2E29-E39F-4E84-BF85-D94E8EF68C6D}"/>
              </a:ext>
            </a:extLst>
          </p:cNvPr>
          <p:cNvSpPr>
            <a:spLocks noGrp="1"/>
          </p:cNvSpPr>
          <p:nvPr>
            <p:ph type="sldNum" sz="quarter" idx="12"/>
          </p:nvPr>
        </p:nvSpPr>
        <p:spPr/>
        <p:txBody>
          <a:bodyPr/>
          <a:lstStyle/>
          <a:p>
            <a:fld id="{E5137D0E-4A4F-4307-8994-C1891D747D59}" type="slidenum">
              <a:rPr lang="en-US" smtClean="0"/>
              <a:t>5</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70BB42C-D1DC-48B0-8E5F-FF40971DC55F}"/>
                  </a:ext>
                </a:extLst>
              </p:cNvPr>
              <p:cNvSpPr txBox="1"/>
              <p:nvPr/>
            </p:nvSpPr>
            <p:spPr>
              <a:xfrm>
                <a:off x="5561012" y="1347379"/>
                <a:ext cx="4953000" cy="141083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342900" indent="-342900">
                  <a:buFont typeface="+mj-lt"/>
                  <a:buAutoNum type="arabicParenR"/>
                </a:pPr>
                <a:r>
                  <a:rPr lang="en-US" sz="1400" dirty="0"/>
                  <a:t>Is the regression significant? </a:t>
                </a:r>
                <a:r>
                  <a:rPr lang="en-US" sz="1400" b="1" dirty="0"/>
                  <a:t>YES</a:t>
                </a:r>
              </a:p>
              <a:p>
                <a:pPr marL="342900" indent="-342900">
                  <a:buFont typeface="+mj-lt"/>
                  <a:buAutoNum type="arabicParenR"/>
                </a:pPr>
                <a:r>
                  <a:rPr lang="en-US" sz="1400" dirty="0"/>
                  <a:t>What is the value of b</a:t>
                </a:r>
                <a:r>
                  <a:rPr lang="en-US" sz="1400" baseline="-25000" dirty="0"/>
                  <a:t>0</a:t>
                </a:r>
                <a:r>
                  <a:rPr lang="en-US" sz="1400" dirty="0"/>
                  <a:t>? </a:t>
                </a:r>
                <a:r>
                  <a:rPr lang="en-US" sz="1400" b="1" dirty="0"/>
                  <a:t>11.525  </a:t>
                </a:r>
                <a:r>
                  <a:rPr lang="en-US" sz="1400" dirty="0"/>
                  <a:t>b</a:t>
                </a:r>
                <a:r>
                  <a:rPr lang="en-US" sz="1400" baseline="-25000" dirty="0"/>
                  <a:t>1</a:t>
                </a:r>
                <a:r>
                  <a:rPr lang="en-US" sz="1400" dirty="0"/>
                  <a:t>? </a:t>
                </a:r>
                <a:r>
                  <a:rPr lang="en-US" sz="1400" b="1" dirty="0"/>
                  <a:t>1.032</a:t>
                </a:r>
              </a:p>
              <a:p>
                <a:pPr marL="342900" indent="-342900">
                  <a:buFont typeface="+mj-lt"/>
                  <a:buAutoNum type="arabicParenR"/>
                </a:pPr>
                <a:r>
                  <a:rPr lang="en-US" sz="1400" dirty="0"/>
                  <a:t>What is the regression equation?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1" dirty="0" smtClean="0">
                            <a:latin typeface="Cambria Math" panose="02040503050406030204" pitchFamily="18" charset="0"/>
                          </a:rPr>
                          <m:t>𝒀</m:t>
                        </m:r>
                      </m:e>
                    </m:acc>
                  </m:oMath>
                </a14:m>
                <a:r>
                  <a:rPr lang="en-US" sz="1400" b="1" dirty="0"/>
                  <a:t>=11.525+1.032X</a:t>
                </a:r>
              </a:p>
              <a:p>
                <a:pPr marL="342900" indent="-342900">
                  <a:buFont typeface="+mj-lt"/>
                  <a:buAutoNum type="arabicParenR"/>
                </a:pPr>
                <a:r>
                  <a:rPr lang="en-US" sz="1400" dirty="0"/>
                  <a:t>What is the correlation coefficient? </a:t>
                </a:r>
                <a:r>
                  <a:rPr lang="en-US" sz="1400" b="1" dirty="0"/>
                  <a:t>r=0.868</a:t>
                </a:r>
              </a:p>
              <a:p>
                <a:pPr marL="342900" indent="-342900">
                  <a:buFont typeface="+mj-lt"/>
                  <a:buAutoNum type="arabicParenR"/>
                </a:pPr>
                <a:r>
                  <a:rPr lang="en-US" sz="1400" dirty="0"/>
                  <a:t>What is the proportion of variation in Y that is explained by X? </a:t>
                </a:r>
                <a:r>
                  <a:rPr lang="en-US" sz="1400" b="1" dirty="0"/>
                  <a:t>R</a:t>
                </a:r>
                <a:r>
                  <a:rPr lang="en-US" sz="1400" b="1" baseline="30000" dirty="0"/>
                  <a:t>2</a:t>
                </a:r>
                <a:r>
                  <a:rPr lang="en-US" sz="1400" b="1" dirty="0"/>
                  <a:t>=0.753</a:t>
                </a:r>
              </a:p>
            </p:txBody>
          </p:sp>
        </mc:Choice>
        <mc:Fallback xmlns="">
          <p:sp>
            <p:nvSpPr>
              <p:cNvPr id="10" name="TextBox 9">
                <a:extLst>
                  <a:ext uri="{FF2B5EF4-FFF2-40B4-BE49-F238E27FC236}">
                    <a16:creationId xmlns:a16="http://schemas.microsoft.com/office/drawing/2014/main" id="{670BB42C-D1DC-48B0-8E5F-FF40971DC55F}"/>
                  </a:ext>
                </a:extLst>
              </p:cNvPr>
              <p:cNvSpPr txBox="1">
                <a:spLocks noRot="1" noChangeAspect="1" noMove="1" noResize="1" noEditPoints="1" noAdjustHandles="1" noChangeArrowheads="1" noChangeShapeType="1" noTextEdit="1"/>
              </p:cNvSpPr>
              <p:nvPr/>
            </p:nvSpPr>
            <p:spPr>
              <a:xfrm>
                <a:off x="5561012" y="1347379"/>
                <a:ext cx="4953000" cy="1410835"/>
              </a:xfrm>
              <a:prstGeom prst="rect">
                <a:avLst/>
              </a:prstGeom>
              <a:blipFill>
                <a:blip r:embed="rId5"/>
                <a:stretch>
                  <a:fillRect b="-3004"/>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D47E05B-4612-4944-B355-0372B762C88A}"/>
                  </a:ext>
                </a:extLst>
              </p:cNvPr>
              <p:cNvSpPr txBox="1"/>
              <p:nvPr/>
            </p:nvSpPr>
            <p:spPr>
              <a:xfrm>
                <a:off x="8837612" y="3048000"/>
                <a:ext cx="2590800" cy="117538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r>
                  <a:rPr lang="en-US" sz="1400" dirty="0"/>
                  <a:t>Q: How long would it take someone of age 50 to complete the task?</a:t>
                </a:r>
              </a:p>
              <a:p>
                <a:r>
                  <a:rPr lang="en-US" sz="1400" b="1" dirty="0"/>
                  <a:t>A: </a:t>
                </a:r>
                <a14:m>
                  <m:oMath xmlns:m="http://schemas.openxmlformats.org/officeDocument/2006/math">
                    <m:acc>
                      <m:accPr>
                        <m:chr m:val="̂"/>
                        <m:ctrlPr>
                          <a:rPr lang="en-US" sz="1400" b="1" i="1" dirty="0">
                            <a:latin typeface="Cambria Math" panose="02040503050406030204" pitchFamily="18" charset="0"/>
                          </a:rPr>
                        </m:ctrlPr>
                      </m:accPr>
                      <m:e>
                        <m:r>
                          <a:rPr lang="en-US" sz="1400" b="1" i="1" dirty="0">
                            <a:latin typeface="Cambria Math" panose="02040503050406030204" pitchFamily="18" charset="0"/>
                          </a:rPr>
                          <m:t>𝒀</m:t>
                        </m:r>
                      </m:e>
                    </m:acc>
                  </m:oMath>
                </a14:m>
                <a:r>
                  <a:rPr lang="en-US" sz="1400" b="1" dirty="0"/>
                  <a:t>=11.525+1.032(50)</a:t>
                </a:r>
              </a:p>
              <a:p>
                <a:r>
                  <a:rPr lang="en-US" sz="1400" b="1" dirty="0"/>
                  <a:t>= 63.125 minutes</a:t>
                </a:r>
                <a:endParaRPr lang="en-US" sz="1400" dirty="0"/>
              </a:p>
            </p:txBody>
          </p:sp>
        </mc:Choice>
        <mc:Fallback xmlns="">
          <p:sp>
            <p:nvSpPr>
              <p:cNvPr id="12" name="TextBox 11">
                <a:extLst>
                  <a:ext uri="{FF2B5EF4-FFF2-40B4-BE49-F238E27FC236}">
                    <a16:creationId xmlns:a16="http://schemas.microsoft.com/office/drawing/2014/main" id="{7D47E05B-4612-4944-B355-0372B762C88A}"/>
                  </a:ext>
                </a:extLst>
              </p:cNvPr>
              <p:cNvSpPr txBox="1">
                <a:spLocks noRot="1" noChangeAspect="1" noMove="1" noResize="1" noEditPoints="1" noAdjustHandles="1" noChangeArrowheads="1" noChangeShapeType="1" noTextEdit="1"/>
              </p:cNvSpPr>
              <p:nvPr/>
            </p:nvSpPr>
            <p:spPr>
              <a:xfrm>
                <a:off x="8837612" y="3048000"/>
                <a:ext cx="2590800" cy="1175386"/>
              </a:xfrm>
              <a:prstGeom prst="rect">
                <a:avLst/>
              </a:prstGeom>
              <a:blipFill>
                <a:blip r:embed="rId7"/>
                <a:stretch>
                  <a:fillRect b="-4103"/>
                </a:stretch>
              </a:blipFill>
              <a:ln/>
            </p:spPr>
            <p:txBody>
              <a:bodyPr/>
              <a:lstStyle/>
              <a:p>
                <a:r>
                  <a:rPr lang="en-US">
                    <a:noFill/>
                  </a:rPr>
                  <a:t> </a:t>
                </a:r>
              </a:p>
            </p:txBody>
          </p:sp>
        </mc:Fallback>
      </mc:AlternateContent>
    </p:spTree>
    <p:extLst>
      <p:ext uri="{BB962C8B-B14F-4D97-AF65-F5344CB8AC3E}">
        <p14:creationId xmlns:p14="http://schemas.microsoft.com/office/powerpoint/2010/main" val="168747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94AEC204-46D6-4A01-96A4-860CD243E396}"/>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458" t="4315" r="30975" b="10230"/>
          <a:stretch/>
        </p:blipFill>
        <p:spPr>
          <a:xfrm rot="5400000">
            <a:off x="3218269" y="-1238656"/>
            <a:ext cx="5066487" cy="9525000"/>
          </a:xfrm>
        </p:spPr>
      </p:pic>
      <p:sp>
        <p:nvSpPr>
          <p:cNvPr id="2" name="Title 1">
            <a:extLst>
              <a:ext uri="{FF2B5EF4-FFF2-40B4-BE49-F238E27FC236}">
                <a16:creationId xmlns:a16="http://schemas.microsoft.com/office/drawing/2014/main" id="{39044B07-704F-403F-83C4-5EAE92B4544B}"/>
              </a:ext>
            </a:extLst>
          </p:cNvPr>
          <p:cNvSpPr>
            <a:spLocks noGrp="1"/>
          </p:cNvSpPr>
          <p:nvPr>
            <p:ph type="title"/>
          </p:nvPr>
        </p:nvSpPr>
        <p:spPr/>
        <p:txBody>
          <a:bodyPr>
            <a:normAutofit/>
          </a:bodyPr>
          <a:lstStyle/>
          <a:p>
            <a:pPr algn="r"/>
            <a:r>
              <a:rPr lang="en-US" dirty="0"/>
              <a:t>Problem 4</a:t>
            </a:r>
            <a:br>
              <a:rPr lang="en-US" dirty="0"/>
            </a:br>
            <a:endParaRPr lang="en-US" dirty="0"/>
          </a:p>
        </p:txBody>
      </p:sp>
      <p:sp>
        <p:nvSpPr>
          <p:cNvPr id="4" name="Footer Placeholder 3">
            <a:extLst>
              <a:ext uri="{FF2B5EF4-FFF2-40B4-BE49-F238E27FC236}">
                <a16:creationId xmlns:a16="http://schemas.microsoft.com/office/drawing/2014/main" id="{257FF5F4-06B0-4FDF-B213-EA1FD8971CFE}"/>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976F2E29-E39F-4E84-BF85-D94E8EF68C6D}"/>
              </a:ext>
            </a:extLst>
          </p:cNvPr>
          <p:cNvSpPr>
            <a:spLocks noGrp="1"/>
          </p:cNvSpPr>
          <p:nvPr>
            <p:ph type="sldNum" sz="quarter" idx="12"/>
          </p:nvPr>
        </p:nvSpPr>
        <p:spPr/>
        <p:txBody>
          <a:bodyPr/>
          <a:lstStyle/>
          <a:p>
            <a:fld id="{E5137D0E-4A4F-4307-8994-C1891D747D59}" type="slidenum">
              <a:rPr lang="en-US" smtClean="0"/>
              <a:t>6</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646AF0-DA62-469D-B021-590ECCD2E21C}"/>
                  </a:ext>
                </a:extLst>
              </p:cNvPr>
              <p:cNvSpPr txBox="1"/>
              <p:nvPr/>
            </p:nvSpPr>
            <p:spPr>
              <a:xfrm>
                <a:off x="6246813" y="1905000"/>
                <a:ext cx="4953000" cy="141083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342900" indent="-342900">
                  <a:buFont typeface="+mj-lt"/>
                  <a:buAutoNum type="arabicParenR"/>
                </a:pPr>
                <a:r>
                  <a:rPr lang="en-US" sz="1400" dirty="0"/>
                  <a:t>Is the regression significant? </a:t>
                </a:r>
                <a:r>
                  <a:rPr lang="en-US" sz="1400" b="1" dirty="0"/>
                  <a:t>YES</a:t>
                </a:r>
              </a:p>
              <a:p>
                <a:pPr marL="342900" indent="-342900">
                  <a:buFont typeface="+mj-lt"/>
                  <a:buAutoNum type="arabicParenR"/>
                </a:pPr>
                <a:r>
                  <a:rPr lang="en-US" sz="1400" dirty="0"/>
                  <a:t>What is the value of b</a:t>
                </a:r>
                <a:r>
                  <a:rPr lang="en-US" sz="1400" baseline="-25000" dirty="0"/>
                  <a:t>0</a:t>
                </a:r>
                <a:r>
                  <a:rPr lang="en-US" sz="1400" dirty="0"/>
                  <a:t>? b</a:t>
                </a:r>
                <a:r>
                  <a:rPr lang="en-US" sz="1400" baseline="-25000" dirty="0"/>
                  <a:t>1</a:t>
                </a:r>
                <a:r>
                  <a:rPr lang="en-US" sz="1400" dirty="0"/>
                  <a:t>? </a:t>
                </a:r>
                <a:r>
                  <a:rPr lang="en-US" sz="1400" b="1" dirty="0"/>
                  <a:t>109.27  -1.045</a:t>
                </a:r>
              </a:p>
              <a:p>
                <a:pPr marL="342900" indent="-342900">
                  <a:buFont typeface="+mj-lt"/>
                  <a:buAutoNum type="arabicParenR"/>
                </a:pPr>
                <a:r>
                  <a:rPr lang="en-US" sz="1400" dirty="0"/>
                  <a:t>What is the regression equation?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1" dirty="0" smtClean="0">
                            <a:latin typeface="Cambria Math" panose="02040503050406030204" pitchFamily="18" charset="0"/>
                          </a:rPr>
                          <m:t>𝒀</m:t>
                        </m:r>
                      </m:e>
                    </m:acc>
                  </m:oMath>
                </a14:m>
                <a:r>
                  <a:rPr lang="en-US" sz="1400" b="1" dirty="0"/>
                  <a:t>= 109.27 -1.045X</a:t>
                </a:r>
              </a:p>
              <a:p>
                <a:pPr marL="342900" indent="-342900">
                  <a:buFont typeface="+mj-lt"/>
                  <a:buAutoNum type="arabicParenR"/>
                </a:pPr>
                <a:r>
                  <a:rPr lang="en-US" sz="1400" dirty="0"/>
                  <a:t>What is the correlation coefficient? </a:t>
                </a:r>
                <a:r>
                  <a:rPr lang="en-US" sz="1400" b="1" dirty="0"/>
                  <a:t>r=-0.792</a:t>
                </a:r>
              </a:p>
              <a:p>
                <a:pPr marL="342900" indent="-342900">
                  <a:buFont typeface="+mj-lt"/>
                  <a:buAutoNum type="arabicParenR"/>
                </a:pPr>
                <a:r>
                  <a:rPr lang="en-US" sz="1400" dirty="0"/>
                  <a:t>What is the proportion of variation in Y that is explained by X? </a:t>
                </a:r>
                <a:r>
                  <a:rPr lang="en-US" sz="1400" b="1" dirty="0"/>
                  <a:t>R</a:t>
                </a:r>
                <a:r>
                  <a:rPr lang="en-US" sz="1400" b="1" baseline="30000" dirty="0"/>
                  <a:t>2</a:t>
                </a:r>
                <a:r>
                  <a:rPr lang="en-US" sz="1400" b="1" dirty="0"/>
                  <a:t>=0.627</a:t>
                </a:r>
              </a:p>
            </p:txBody>
          </p:sp>
        </mc:Choice>
        <mc:Fallback xmlns="">
          <p:sp>
            <p:nvSpPr>
              <p:cNvPr id="11" name="TextBox 10">
                <a:extLst>
                  <a:ext uri="{FF2B5EF4-FFF2-40B4-BE49-F238E27FC236}">
                    <a16:creationId xmlns:a16="http://schemas.microsoft.com/office/drawing/2014/main" id="{82646AF0-DA62-469D-B021-590ECCD2E21C}"/>
                  </a:ext>
                </a:extLst>
              </p:cNvPr>
              <p:cNvSpPr txBox="1">
                <a:spLocks noRot="1" noChangeAspect="1" noMove="1" noResize="1" noEditPoints="1" noAdjustHandles="1" noChangeArrowheads="1" noChangeShapeType="1" noTextEdit="1"/>
              </p:cNvSpPr>
              <p:nvPr/>
            </p:nvSpPr>
            <p:spPr>
              <a:xfrm>
                <a:off x="6246813" y="1905000"/>
                <a:ext cx="4953000" cy="1410835"/>
              </a:xfrm>
              <a:prstGeom prst="rect">
                <a:avLst/>
              </a:prstGeom>
              <a:blipFill>
                <a:blip r:embed="rId5"/>
                <a:stretch>
                  <a:fillRect b="-3004"/>
                </a:stretch>
              </a:blipFill>
              <a:ln/>
            </p:spPr>
            <p:txBody>
              <a:bodyPr/>
              <a:lstStyle/>
              <a:p>
                <a:r>
                  <a:rPr lang="en-US">
                    <a:noFill/>
                  </a:rPr>
                  <a:t> </a:t>
                </a:r>
              </a:p>
            </p:txBody>
          </p:sp>
        </mc:Fallback>
      </mc:AlternateContent>
    </p:spTree>
    <p:extLst>
      <p:ext uri="{BB962C8B-B14F-4D97-AF65-F5344CB8AC3E}">
        <p14:creationId xmlns:p14="http://schemas.microsoft.com/office/powerpoint/2010/main" val="168137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01F4210E-70B0-43EC-BCF9-A497A1F0B81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204" t="13636" r="33732" b="10001"/>
          <a:stretch/>
        </p:blipFill>
        <p:spPr>
          <a:xfrm rot="5400000">
            <a:off x="2960691" y="-752480"/>
            <a:ext cx="4648200" cy="8134359"/>
          </a:xfrm>
        </p:spPr>
      </p:pic>
      <p:sp>
        <p:nvSpPr>
          <p:cNvPr id="2" name="Title 1">
            <a:extLst>
              <a:ext uri="{FF2B5EF4-FFF2-40B4-BE49-F238E27FC236}">
                <a16:creationId xmlns:a16="http://schemas.microsoft.com/office/drawing/2014/main" id="{39044B07-704F-403F-83C4-5EAE92B4544B}"/>
              </a:ext>
            </a:extLst>
          </p:cNvPr>
          <p:cNvSpPr>
            <a:spLocks noGrp="1"/>
          </p:cNvSpPr>
          <p:nvPr>
            <p:ph type="title"/>
          </p:nvPr>
        </p:nvSpPr>
        <p:spPr/>
        <p:txBody>
          <a:bodyPr/>
          <a:lstStyle/>
          <a:p>
            <a:pPr algn="r"/>
            <a:r>
              <a:rPr lang="en-US" dirty="0"/>
              <a:t>Problem 5</a:t>
            </a:r>
            <a:br>
              <a:rPr lang="en-US" dirty="0"/>
            </a:br>
            <a:endParaRPr lang="en-US" dirty="0"/>
          </a:p>
        </p:txBody>
      </p:sp>
      <p:sp>
        <p:nvSpPr>
          <p:cNvPr id="4" name="Footer Placeholder 3">
            <a:extLst>
              <a:ext uri="{FF2B5EF4-FFF2-40B4-BE49-F238E27FC236}">
                <a16:creationId xmlns:a16="http://schemas.microsoft.com/office/drawing/2014/main" id="{257FF5F4-06B0-4FDF-B213-EA1FD8971CFE}"/>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976F2E29-E39F-4E84-BF85-D94E8EF68C6D}"/>
              </a:ext>
            </a:extLst>
          </p:cNvPr>
          <p:cNvSpPr>
            <a:spLocks noGrp="1"/>
          </p:cNvSpPr>
          <p:nvPr>
            <p:ph type="sldNum" sz="quarter" idx="12"/>
          </p:nvPr>
        </p:nvSpPr>
        <p:spPr/>
        <p:txBody>
          <a:bodyPr/>
          <a:lstStyle/>
          <a:p>
            <a:fld id="{E5137D0E-4A4F-4307-8994-C1891D747D59}" type="slidenum">
              <a:rPr lang="en-US" smtClean="0"/>
              <a:t>7</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2F2820-7C84-4F04-B081-D8F619ED0AE4}"/>
                  </a:ext>
                </a:extLst>
              </p:cNvPr>
              <p:cNvSpPr txBox="1"/>
              <p:nvPr/>
            </p:nvSpPr>
            <p:spPr>
              <a:xfrm>
                <a:off x="5903912" y="1245783"/>
                <a:ext cx="4953000" cy="204299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342900" indent="-342900">
                  <a:buFont typeface="+mj-lt"/>
                  <a:buAutoNum type="arabicParenR"/>
                </a:pPr>
                <a:r>
                  <a:rPr lang="en-US" sz="1400" dirty="0"/>
                  <a:t>Is the regression significant? </a:t>
                </a:r>
                <a:r>
                  <a:rPr lang="en-US" sz="1400" b="1" dirty="0"/>
                  <a:t>YES</a:t>
                </a:r>
              </a:p>
              <a:p>
                <a:pPr marL="342900" indent="-342900">
                  <a:buFont typeface="+mj-lt"/>
                  <a:buAutoNum type="arabicParenR"/>
                </a:pPr>
                <a:r>
                  <a:rPr lang="en-US" sz="1400" dirty="0"/>
                  <a:t>What is the value of b</a:t>
                </a:r>
                <a:r>
                  <a:rPr lang="en-US" sz="1400" baseline="-25000" dirty="0"/>
                  <a:t>0</a:t>
                </a:r>
                <a:r>
                  <a:rPr lang="en-US" sz="1400" dirty="0"/>
                  <a:t>? b</a:t>
                </a:r>
                <a:r>
                  <a:rPr lang="en-US" sz="1400" baseline="-25000" dirty="0"/>
                  <a:t>1</a:t>
                </a:r>
                <a:r>
                  <a:rPr lang="en-US" sz="1400" dirty="0"/>
                  <a:t>? </a:t>
                </a:r>
                <a:r>
                  <a:rPr lang="en-US" sz="1400" b="1" dirty="0"/>
                  <a:t>88.75  -4.40</a:t>
                </a:r>
              </a:p>
              <a:p>
                <a:pPr marL="342900" indent="-342900">
                  <a:buFont typeface="+mj-lt"/>
                  <a:buAutoNum type="arabicParenR"/>
                </a:pPr>
                <a:r>
                  <a:rPr lang="en-US" sz="1400" dirty="0"/>
                  <a:t>What is the regression equation?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1" dirty="0" smtClean="0">
                            <a:latin typeface="Cambria Math" panose="02040503050406030204" pitchFamily="18" charset="0"/>
                          </a:rPr>
                          <m:t>𝒀</m:t>
                        </m:r>
                      </m:e>
                    </m:acc>
                  </m:oMath>
                </a14:m>
                <a:r>
                  <a:rPr lang="en-US" sz="1400" b="1" dirty="0"/>
                  <a:t>= 88.75 -4.40X</a:t>
                </a:r>
              </a:p>
              <a:p>
                <a:pPr marL="342900" indent="-342900">
                  <a:buFont typeface="+mj-lt"/>
                  <a:buAutoNum type="arabicParenR"/>
                </a:pPr>
                <a:r>
                  <a:rPr lang="en-US" sz="1400" dirty="0"/>
                  <a:t>What is the predicted score on the stat final for someone who is absent 8 times? </a:t>
                </a:r>
                <a14:m>
                  <m:oMath xmlns:m="http://schemas.openxmlformats.org/officeDocument/2006/math">
                    <m:acc>
                      <m:accPr>
                        <m:chr m:val="̂"/>
                        <m:ctrlPr>
                          <a:rPr lang="en-US" sz="1400" b="1" i="1" dirty="0">
                            <a:latin typeface="Cambria Math" panose="02040503050406030204" pitchFamily="18" charset="0"/>
                          </a:rPr>
                        </m:ctrlPr>
                      </m:accPr>
                      <m:e>
                        <m:r>
                          <a:rPr lang="en-US" sz="1400" b="1" i="1" dirty="0">
                            <a:latin typeface="Cambria Math" panose="02040503050406030204" pitchFamily="18" charset="0"/>
                          </a:rPr>
                          <m:t>𝒀</m:t>
                        </m:r>
                      </m:e>
                    </m:acc>
                  </m:oMath>
                </a14:m>
                <a:r>
                  <a:rPr lang="en-US" sz="1400" b="1" dirty="0"/>
                  <a:t>= 88.75 - 4.40(8) = 53.55</a:t>
                </a:r>
              </a:p>
              <a:p>
                <a:pPr marL="342900" indent="-342900">
                  <a:buFont typeface="+mj-lt"/>
                  <a:buAutoNum type="arabicParenR"/>
                </a:pPr>
                <a:r>
                  <a:rPr lang="en-US" sz="1400" dirty="0"/>
                  <a:t>What is the correlation coefficient? </a:t>
                </a:r>
                <a:r>
                  <a:rPr lang="en-US" sz="1400" b="1" dirty="0"/>
                  <a:t>r=-0.674</a:t>
                </a:r>
              </a:p>
              <a:p>
                <a:pPr marL="342900" indent="-342900">
                  <a:buFont typeface="+mj-lt"/>
                  <a:buAutoNum type="arabicParenR"/>
                </a:pPr>
                <a:r>
                  <a:rPr lang="en-US" sz="1400" dirty="0"/>
                  <a:t>What is the proportion of variation in Y that is explained by X? </a:t>
                </a:r>
                <a:r>
                  <a:rPr lang="en-US" sz="1400" b="1" dirty="0"/>
                  <a:t>R</a:t>
                </a:r>
                <a:r>
                  <a:rPr lang="en-US" sz="1400" b="1" baseline="30000" dirty="0"/>
                  <a:t>2</a:t>
                </a:r>
                <a:r>
                  <a:rPr lang="en-US" sz="1400" b="1" dirty="0"/>
                  <a:t>=0.454</a:t>
                </a:r>
              </a:p>
            </p:txBody>
          </p:sp>
        </mc:Choice>
        <mc:Fallback xmlns="">
          <p:sp>
            <p:nvSpPr>
              <p:cNvPr id="10" name="TextBox 9">
                <a:extLst>
                  <a:ext uri="{FF2B5EF4-FFF2-40B4-BE49-F238E27FC236}">
                    <a16:creationId xmlns:a16="http://schemas.microsoft.com/office/drawing/2014/main" id="{3A2F2820-7C84-4F04-B081-D8F619ED0AE4}"/>
                  </a:ext>
                </a:extLst>
              </p:cNvPr>
              <p:cNvSpPr txBox="1">
                <a:spLocks noRot="1" noChangeAspect="1" noMove="1" noResize="1" noEditPoints="1" noAdjustHandles="1" noChangeArrowheads="1" noChangeShapeType="1" noTextEdit="1"/>
              </p:cNvSpPr>
              <p:nvPr/>
            </p:nvSpPr>
            <p:spPr>
              <a:xfrm>
                <a:off x="5903912" y="1245783"/>
                <a:ext cx="4953000" cy="2042995"/>
              </a:xfrm>
              <a:prstGeom prst="rect">
                <a:avLst/>
              </a:prstGeom>
              <a:blipFill>
                <a:blip r:embed="rId5"/>
                <a:stretch>
                  <a:fillRect b="-2077"/>
                </a:stretch>
              </a:blipFill>
              <a:ln/>
            </p:spPr>
            <p:txBody>
              <a:bodyPr/>
              <a:lstStyle/>
              <a:p>
                <a:r>
                  <a:rPr lang="en-US">
                    <a:noFill/>
                  </a:rPr>
                  <a:t> </a:t>
                </a:r>
              </a:p>
            </p:txBody>
          </p:sp>
        </mc:Fallback>
      </mc:AlternateContent>
    </p:spTree>
    <p:extLst>
      <p:ext uri="{BB962C8B-B14F-4D97-AF65-F5344CB8AC3E}">
        <p14:creationId xmlns:p14="http://schemas.microsoft.com/office/powerpoint/2010/main" val="161410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4B07-704F-403F-83C4-5EAE92B4544B}"/>
              </a:ext>
            </a:extLst>
          </p:cNvPr>
          <p:cNvSpPr>
            <a:spLocks noGrp="1"/>
          </p:cNvSpPr>
          <p:nvPr>
            <p:ph type="title"/>
          </p:nvPr>
        </p:nvSpPr>
        <p:spPr/>
        <p:txBody>
          <a:bodyPr/>
          <a:lstStyle/>
          <a:p>
            <a:pPr algn="r"/>
            <a:r>
              <a:rPr lang="en-US" dirty="0"/>
              <a:t>Problem 6</a:t>
            </a:r>
            <a:br>
              <a:rPr lang="en-US" dirty="0"/>
            </a:br>
            <a:endParaRPr lang="en-US" dirty="0"/>
          </a:p>
        </p:txBody>
      </p:sp>
      <p:sp>
        <p:nvSpPr>
          <p:cNvPr id="4" name="Footer Placeholder 3">
            <a:extLst>
              <a:ext uri="{FF2B5EF4-FFF2-40B4-BE49-F238E27FC236}">
                <a16:creationId xmlns:a16="http://schemas.microsoft.com/office/drawing/2014/main" id="{257FF5F4-06B0-4FDF-B213-EA1FD8971CFE}"/>
              </a:ext>
            </a:extLst>
          </p:cNvPr>
          <p:cNvSpPr>
            <a:spLocks noGrp="1"/>
          </p:cNvSpPr>
          <p:nvPr>
            <p:ph type="ftr" sz="quarter" idx="11"/>
          </p:nvPr>
        </p:nvSpPr>
        <p:spPr/>
        <p:txBody>
          <a:bodyPr/>
          <a:lstStyle/>
          <a:p>
            <a:r>
              <a:rPr lang="en-US"/>
              <a:t>Regression Using MS Excel Review Problems</a:t>
            </a:r>
            <a:endParaRPr lang="en-US" dirty="0"/>
          </a:p>
        </p:txBody>
      </p:sp>
      <p:sp>
        <p:nvSpPr>
          <p:cNvPr id="5" name="Slide Number Placeholder 4">
            <a:extLst>
              <a:ext uri="{FF2B5EF4-FFF2-40B4-BE49-F238E27FC236}">
                <a16:creationId xmlns:a16="http://schemas.microsoft.com/office/drawing/2014/main" id="{976F2E29-E39F-4E84-BF85-D94E8EF68C6D}"/>
              </a:ext>
            </a:extLst>
          </p:cNvPr>
          <p:cNvSpPr>
            <a:spLocks noGrp="1"/>
          </p:cNvSpPr>
          <p:nvPr>
            <p:ph type="sldNum" sz="quarter" idx="12"/>
          </p:nvPr>
        </p:nvSpPr>
        <p:spPr/>
        <p:txBody>
          <a:bodyPr/>
          <a:lstStyle/>
          <a:p>
            <a:fld id="{E5137D0E-4A4F-4307-8994-C1891D747D59}" type="slidenum">
              <a:rPr lang="en-US" smtClean="0"/>
              <a:t>8</a:t>
            </a:fld>
            <a:endParaRPr lang="en-US"/>
          </a:p>
        </p:txBody>
      </p:sp>
      <p:pic>
        <p:nvPicPr>
          <p:cNvPr id="9" name="Content Placeholder 8" descr="A picture containing clock&#10;&#10;Description automatically generated">
            <a:extLst>
              <a:ext uri="{FF2B5EF4-FFF2-40B4-BE49-F238E27FC236}">
                <a16:creationId xmlns:a16="http://schemas.microsoft.com/office/drawing/2014/main" id="{5324573A-B7FA-4E11-AFEF-1BFF8E3318D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706" t="6363" r="28727" b="10000"/>
          <a:stretch/>
        </p:blipFill>
        <p:spPr>
          <a:xfrm rot="5400000">
            <a:off x="3246061" y="-809248"/>
            <a:ext cx="4648200" cy="8552697"/>
          </a:xfrm>
        </p:spPr>
      </p:pic>
      <p:sp>
        <p:nvSpPr>
          <p:cNvPr id="10" name="TextBox 9">
            <a:extLst>
              <a:ext uri="{FF2B5EF4-FFF2-40B4-BE49-F238E27FC236}">
                <a16:creationId xmlns:a16="http://schemas.microsoft.com/office/drawing/2014/main" id="{96A1D8BA-9F6B-4F37-97DD-29084676952A}"/>
              </a:ext>
            </a:extLst>
          </p:cNvPr>
          <p:cNvSpPr txBox="1"/>
          <p:nvPr/>
        </p:nvSpPr>
        <p:spPr>
          <a:xfrm>
            <a:off x="5789612" y="1939556"/>
            <a:ext cx="5791200" cy="116955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spAutoFit/>
          </a:bodyPr>
          <a:lstStyle/>
          <a:p>
            <a:pPr marL="342900" indent="-342900">
              <a:buFont typeface="Wingdings" panose="05000000000000000000" pitchFamily="2" charset="2"/>
              <a:buChar char="§"/>
            </a:pPr>
            <a:r>
              <a:rPr lang="en-US" sz="1400" dirty="0"/>
              <a:t>Is the regression significant? </a:t>
            </a:r>
            <a:r>
              <a:rPr lang="en-US" sz="1400" b="1" dirty="0"/>
              <a:t>NO</a:t>
            </a:r>
          </a:p>
          <a:p>
            <a:pPr marL="342900" indent="-342900">
              <a:buFont typeface="Wingdings" panose="05000000000000000000" pitchFamily="2" charset="2"/>
              <a:buChar char="§"/>
            </a:pPr>
            <a:r>
              <a:rPr lang="en-US" sz="1400" dirty="0"/>
              <a:t>What is the correlation coefficient? </a:t>
            </a:r>
          </a:p>
          <a:p>
            <a:pPr lvl="1"/>
            <a:r>
              <a:rPr lang="en-US" sz="1400" b="1" dirty="0"/>
              <a:t>r=0.268 (not different from 0)</a:t>
            </a:r>
          </a:p>
          <a:p>
            <a:pPr marL="342900" indent="-342900">
              <a:buFont typeface="Wingdings" panose="05000000000000000000" pitchFamily="2" charset="2"/>
              <a:buChar char="§"/>
            </a:pPr>
            <a:r>
              <a:rPr lang="en-US" sz="1400" dirty="0"/>
              <a:t>What is the proportion of variation in Y that is explained by X? </a:t>
            </a:r>
          </a:p>
          <a:p>
            <a:pPr lvl="1"/>
            <a:r>
              <a:rPr lang="en-US" sz="1400" b="1" dirty="0"/>
              <a:t>R</a:t>
            </a:r>
            <a:r>
              <a:rPr lang="en-US" sz="1400" b="1" baseline="30000" dirty="0"/>
              <a:t>2</a:t>
            </a:r>
            <a:r>
              <a:rPr lang="en-US" sz="1400" b="1" dirty="0"/>
              <a:t>=0.072 (not different from 0)</a:t>
            </a:r>
          </a:p>
        </p:txBody>
      </p:sp>
    </p:spTree>
    <p:extLst>
      <p:ext uri="{BB962C8B-B14F-4D97-AF65-F5344CB8AC3E}">
        <p14:creationId xmlns:p14="http://schemas.microsoft.com/office/powerpoint/2010/main" val="278914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dirty="0"/>
              <a:t>Conclusion</a:t>
            </a:r>
          </a:p>
        </p:txBody>
      </p:sp>
      <p:sp>
        <p:nvSpPr>
          <p:cNvPr id="2" name="Content Placeholder 1"/>
          <p:cNvSpPr>
            <a:spLocks noGrp="1"/>
          </p:cNvSpPr>
          <p:nvPr>
            <p:ph idx="1"/>
          </p:nvPr>
        </p:nvSpPr>
        <p:spPr/>
        <p:txBody>
          <a:bodyPr>
            <a:normAutofit/>
          </a:bodyPr>
          <a:lstStyle/>
          <a:p>
            <a:pPr marL="109728" indent="0" hangingPunct="0">
              <a:buNone/>
            </a:pPr>
            <a:r>
              <a:rPr lang="en-US" dirty="0"/>
              <a:t>This lecture was designed in part to help students review and get comfortable with the interpretation of Regression problems done with MS Excel. Remember, the best way to prepare for the exam is to do as many practice problems as you can possibly find.</a:t>
            </a:r>
          </a:p>
        </p:txBody>
      </p:sp>
      <p:sp>
        <p:nvSpPr>
          <p:cNvPr id="3" name="Footer Placeholder 2"/>
          <p:cNvSpPr>
            <a:spLocks noGrp="1"/>
          </p:cNvSpPr>
          <p:nvPr>
            <p:ph type="ftr" sz="quarter" idx="11"/>
          </p:nvPr>
        </p:nvSpPr>
        <p:spPr/>
        <p:txBody>
          <a:bodyPr/>
          <a:lstStyle/>
          <a:p>
            <a:r>
              <a:rPr lang="en-US"/>
              <a:t>Regression Using MS Excel Review Problems</a:t>
            </a:r>
          </a:p>
        </p:txBody>
      </p:sp>
      <p:sp>
        <p:nvSpPr>
          <p:cNvPr id="4" name="Slide Number Placeholder 3">
            <a:extLst>
              <a:ext uri="{FF2B5EF4-FFF2-40B4-BE49-F238E27FC236}">
                <a16:creationId xmlns:a16="http://schemas.microsoft.com/office/drawing/2014/main" id="{EE1F9F92-C835-45FD-8330-E2BAA713246D}"/>
              </a:ext>
            </a:extLst>
          </p:cNvPr>
          <p:cNvSpPr>
            <a:spLocks noGrp="1"/>
          </p:cNvSpPr>
          <p:nvPr>
            <p:ph type="sldNum" sz="quarter" idx="12"/>
          </p:nvPr>
        </p:nvSpPr>
        <p:spPr/>
        <p:txBody>
          <a:bodyPr/>
          <a:lstStyle/>
          <a:p>
            <a:fld id="{E5137D0E-4A4F-4307-8994-C1891D747D59}" type="slidenum">
              <a:rPr lang="en-US" smtClean="0"/>
              <a:t>9</a:t>
            </a:fld>
            <a:endParaRPr lang="en-US"/>
          </a:p>
        </p:txBody>
      </p:sp>
    </p:spTree>
    <p:extLst>
      <p:ext uri="{BB962C8B-B14F-4D97-AF65-F5344CB8AC3E}">
        <p14:creationId xmlns:p14="http://schemas.microsoft.com/office/powerpoint/2010/main" val="165999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1048</TotalTime>
  <Words>524</Words>
  <Application>Microsoft Office PowerPoint</Application>
  <PresentationFormat>Özel</PresentationFormat>
  <Paragraphs>65</Paragraphs>
  <Slides>9</Slides>
  <Notes>3</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Cambria Math</vt:lpstr>
      <vt:lpstr>Century Gothic</vt:lpstr>
      <vt:lpstr>굴림</vt:lpstr>
      <vt:lpstr>Wingdings</vt:lpstr>
      <vt:lpstr>Wingdings 3</vt:lpstr>
      <vt:lpstr>Vertical and Horizontal design template</vt:lpstr>
      <vt:lpstr>Review Session: Regression Using MS Excel</vt:lpstr>
      <vt:lpstr>Overview</vt:lpstr>
      <vt:lpstr>Problem 1 </vt:lpstr>
      <vt:lpstr>Problem 2 </vt:lpstr>
      <vt:lpstr>Problem 3 </vt:lpstr>
      <vt:lpstr>Problem 4 </vt:lpstr>
      <vt:lpstr>Problem 5 </vt:lpstr>
      <vt:lpstr>Problem 6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The Prof</dc:creator>
  <cp:lastModifiedBy>Supervisor</cp:lastModifiedBy>
  <cp:revision>215</cp:revision>
  <dcterms:created xsi:type="dcterms:W3CDTF">2018-06-03T21:33:20Z</dcterms:created>
  <dcterms:modified xsi:type="dcterms:W3CDTF">2022-05-16T08:53:17Z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