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0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9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63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933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130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40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502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72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18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20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50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3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06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035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19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60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465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15E7-AF4E-4222-BA89-2624DB6542C6}" type="datetimeFigureOut">
              <a:rPr lang="tr-TR" smtClean="0"/>
              <a:t>29.12.2021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3D8514-86F2-4A54-951C-D624E140B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43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com/tag/auto-industr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me.com/collection/time100-companies/5950050/taiwan-semiconductor-manufacturing-corp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17126D-92CD-4336-857F-56DCDF67C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0070C0"/>
                </a:solidFill>
              </a:rPr>
              <a:t>Lean</a:t>
            </a:r>
            <a:r>
              <a:rPr lang="tr-TR" b="1" dirty="0">
                <a:solidFill>
                  <a:srgbClr val="0070C0"/>
                </a:solidFill>
              </a:rPr>
              <a:t> </a:t>
            </a:r>
            <a:r>
              <a:rPr lang="tr-TR" b="1" dirty="0" err="1">
                <a:solidFill>
                  <a:srgbClr val="0070C0"/>
                </a:solidFill>
              </a:rPr>
              <a:t>Production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9623718-AD46-438E-95DC-3B1C13538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4800" b="1" dirty="0">
                <a:solidFill>
                  <a:schemeClr val="accent1"/>
                </a:solidFill>
              </a:rPr>
              <a:t>CHIP CRISIS</a:t>
            </a:r>
          </a:p>
        </p:txBody>
      </p:sp>
    </p:spTree>
    <p:extLst>
      <p:ext uri="{BB962C8B-B14F-4D97-AF65-F5344CB8AC3E}">
        <p14:creationId xmlns:p14="http://schemas.microsoft.com/office/powerpoint/2010/main" val="58885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41CB9F-D802-4A65-BC81-A69617E3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ANALYSIS: 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6BDF1-1CA3-46EC-B5D6-D6294D56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tr-TR" sz="24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Supply</a:t>
            </a:r>
            <a:r>
              <a:rPr lang="tr-T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tr-T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Gap</a:t>
            </a:r>
            <a:r>
              <a:rPr lang="tr-T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Chinese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company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Huawei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had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also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placed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Taiwan's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largest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chipmaker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TSMC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other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Taiwanese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manufacturers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enough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chips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before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sanctions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went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effect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September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Meanwhile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Taiwanese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chip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manufacturers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been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busy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fulfilling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electronics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industry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increasing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demand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laptops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game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consoles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smartphones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pandemic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On top of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automotive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sector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returned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field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faster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expected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epidemic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measures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chips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again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chip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manufacturers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were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already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working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at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full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capacity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could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not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meet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demand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62166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2033AC-A753-43CD-BC7D-8301B865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2" y="583659"/>
            <a:ext cx="10515600" cy="592404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tr-TR" sz="18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tr-T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assets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it is not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profitable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factories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is, as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quantities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decreases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Small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manufacturers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not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chance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market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giant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Drought</a:t>
            </a:r>
            <a:endParaRPr lang="tr-TR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Water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has a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great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place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production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pure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water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is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used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As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drought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restricted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water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use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factories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manufacturers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operating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country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suffered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from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water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shortages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</a:p>
          <a:p>
            <a:pPr marL="0" indent="0">
              <a:buNone/>
            </a:pP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Adversely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affected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its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production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tr-TR" dirty="0"/>
          </a:p>
        </p:txBody>
      </p:sp>
      <p:pic>
        <p:nvPicPr>
          <p:cNvPr id="8" name="Picture 735648215">
            <a:extLst>
              <a:ext uri="{FF2B5EF4-FFF2-40B4-BE49-F238E27FC236}">
                <a16:creationId xmlns:a16="http://schemas.microsoft.com/office/drawing/2014/main" id="{5A61EFE9-860C-4AB6-8A5A-3628662F5F9E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7686473" y="2081720"/>
            <a:ext cx="3745149" cy="41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81DAC1-8742-4A32-9BC7-3B2A351BB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770" y="379378"/>
            <a:ext cx="10515600" cy="578785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Extreme </a:t>
            </a:r>
            <a:r>
              <a:rPr lang="tr-TR" sz="20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Cold</a:t>
            </a:r>
            <a:r>
              <a:rPr lang="tr-TR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: </a:t>
            </a:r>
            <a:endParaRPr lang="tr-TR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extreme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cold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in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US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state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of Texas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caused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power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outage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Therefore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production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of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mass-produced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was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disrupted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And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industry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which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required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continuous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production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meet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demand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affected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Machine: </a:t>
            </a:r>
            <a:endParaRPr lang="tr-TR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In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order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produce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a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precision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measuring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device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which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called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‘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nitography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’ is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needed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biggest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company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producing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nitography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in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world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is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Dutch-based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company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called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ASML. A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is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needed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produce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nitography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And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this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bottleneck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causes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an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astonishing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paradox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Source of </a:t>
            </a:r>
            <a:r>
              <a:rPr lang="tr-TR" sz="20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raw</a:t>
            </a:r>
            <a:r>
              <a:rPr lang="tr-TR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material</a:t>
            </a:r>
            <a:r>
              <a:rPr lang="tr-TR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: </a:t>
            </a:r>
            <a:endParaRPr lang="tr-TR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Silicon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is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most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indispensable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mineral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produce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It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is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very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difficult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extract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and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process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this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mineral,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which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is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one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of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most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basic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materials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of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It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takes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long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time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process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this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metal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and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make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it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useful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And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this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inadequacy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in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number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of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silicon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could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not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meet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increasing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demand</a:t>
            </a:r>
            <a:r>
              <a:rPr lang="tr-TR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538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B75DB0-A520-4CA3-BDE6-4C790CA8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013"/>
            <a:ext cx="5368047" cy="585595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Pandemic</a:t>
            </a:r>
            <a:r>
              <a:rPr lang="tr-TR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: 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only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thing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it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seemed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no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one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needed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was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new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car, at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least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at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first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Sales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were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off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by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third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in April, May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June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2020. Auto-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component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makers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—not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brand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-name car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companies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but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their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suppliers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their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suppliers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’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suppliers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—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canceled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orders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But a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semiconductor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fab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can’t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turn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on a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dime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 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Foundry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 is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chip-industry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term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contract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manufacturer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like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 $15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billion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Kinko’s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GlobalFoundries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alone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prints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more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than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250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customers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which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turn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supply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components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device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manufacturers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—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big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familiar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names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like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 Apple 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 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Samsung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as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well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as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industrial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brands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like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Continental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or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Bosch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supply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chains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are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long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It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takes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three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months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bake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 On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any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given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day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at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GlobalFoundries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there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might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be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only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10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different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kinds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chips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in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some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phase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production</a:t>
            </a:r>
            <a:r>
              <a:rPr lang="tr-T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</a:p>
          <a:p>
            <a:endParaRPr lang="tr-TR" dirty="0"/>
          </a:p>
        </p:txBody>
      </p:sp>
      <p:pic>
        <p:nvPicPr>
          <p:cNvPr id="4" name="Picture 1233431561">
            <a:extLst>
              <a:ext uri="{FF2B5EF4-FFF2-40B4-BE49-F238E27FC236}">
                <a16:creationId xmlns:a16="http://schemas.microsoft.com/office/drawing/2014/main" id="{4AD13F18-828C-4061-BE64-1BD35DC79DAA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6427206" y="515566"/>
            <a:ext cx="4926594" cy="49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9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E6BA5E-B763-4734-A50A-6AB6F217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IMPROVE:</a:t>
            </a:r>
            <a:br>
              <a:rPr lang="tr-T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FD7F49-4C8E-4BF5-B664-7CA7B692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6217" cy="435133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0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s:</a:t>
            </a:r>
            <a:r>
              <a:rPr lang="tr-TR" sz="2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000" dirty="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Being</a:t>
            </a:r>
            <a:r>
              <a:rPr lang="tr-TR" sz="2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</a:t>
            </a:r>
            <a:r>
              <a:rPr lang="tr-TR" sz="2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2000" dirty="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tr-TR" sz="2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000" dirty="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Decrease</a:t>
            </a:r>
            <a:r>
              <a:rPr lang="tr-TR" sz="2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trouble</a:t>
            </a:r>
            <a:r>
              <a:rPr lang="tr-TR" sz="2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</a:t>
            </a:r>
            <a:r>
              <a:rPr lang="tr-TR" sz="2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chips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profitable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automotive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industries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B7A6FA7-4AFA-4811-96DF-0836B77B2E50}"/>
              </a:ext>
            </a:extLst>
          </p:cNvPr>
          <p:cNvSpPr txBox="1"/>
          <p:nvPr/>
        </p:nvSpPr>
        <p:spPr>
          <a:xfrm>
            <a:off x="5605563" y="1690688"/>
            <a:ext cx="6125993" cy="3416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s: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Semiconductor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factories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billions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dollars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factories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quickly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It's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extremely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expensive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well-trained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workforce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Necessary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90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E38BD0-050C-4FC5-B4A3-97F99334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128" y="476655"/>
            <a:ext cx="5105400" cy="570030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400" b="1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tr-TR" sz="2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Produce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chips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necessary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is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expensive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Producing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A551045-23E8-4A7A-A962-0922F4345687}"/>
              </a:ext>
            </a:extLst>
          </p:cNvPr>
          <p:cNvSpPr txBox="1"/>
          <p:nvPr/>
        </p:nvSpPr>
        <p:spPr>
          <a:xfrm>
            <a:off x="6305955" y="681037"/>
            <a:ext cx="5534228" cy="1806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</a:t>
            </a:r>
            <a:r>
              <a:rPr lang="tr-T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Decrease</a:t>
            </a:r>
            <a:r>
              <a:rPr lang="tr-T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lang="tr-T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Eliminate</a:t>
            </a:r>
            <a:r>
              <a:rPr lang="tr-T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tr-T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contruction</a:t>
            </a:r>
            <a:r>
              <a:rPr lang="tr-T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26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EE3C1-C343-401B-9ACD-A578A180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128" y="321743"/>
            <a:ext cx="5903068" cy="5924044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0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secret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how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fabrication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processes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yield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estimated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70%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90%. 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effort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damaged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Intel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8-core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as a 6-core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damaged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disabled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whose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damaged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as 6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minimize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damage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Evaluating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completely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thrown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away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damaged</a:t>
            </a:r>
            <a:r>
              <a:rPr lang="tr-T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5529F17-9117-4D8E-B768-A961CB7866F0}"/>
              </a:ext>
            </a:extLst>
          </p:cNvPr>
          <p:cNvSpPr txBox="1"/>
          <p:nvPr/>
        </p:nvSpPr>
        <p:spPr>
          <a:xfrm>
            <a:off x="7208196" y="321743"/>
            <a:ext cx="4445541" cy="3425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chips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market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3- Time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spent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Losing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damaged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chips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3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52EC0C-D364-464B-A4FB-23C436B08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226" y="486383"/>
            <a:ext cx="10515600" cy="568085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tr-TR" sz="2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4)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Software Solutions: Smart Compression And Compilation</a:t>
            </a:r>
            <a:endParaRPr lang="tr-TR" sz="240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Unlike hardware, software has the potential to be deployed globally at the speed necessary to keep the industry’s promises of AI-powered cameras, speech and face recognition, augmented reality and so on. Up until now, lack of efficiency has prohibited the industry’s adoption of software as a solution for the chip shortage and to achieve AI models on edge computing devices.</a:t>
            </a:r>
            <a:endParaRPr lang="tr-TR" sz="240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it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comes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 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smart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compression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compilation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much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just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keeping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download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sizes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low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reduce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size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demands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a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working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model,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it’s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important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consider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model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necessary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outcomes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79807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2A1533-9BBE-424F-A117-8DDFF1B0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1164817"/>
            <a:ext cx="4677383" cy="5313803"/>
          </a:xfrm>
        </p:spPr>
        <p:txBody>
          <a:bodyPr>
            <a:normAutofit lnSpcReduction="10000"/>
          </a:bodyPr>
          <a:lstStyle/>
          <a:p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ıs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obviously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seems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chip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factory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advantageous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economic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time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other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factors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compared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Figure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11: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chip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crisis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has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affected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every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part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of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world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.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Thus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it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became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a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universal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problem.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In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21st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century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when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we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live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at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most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advanced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level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of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technology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in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world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many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countries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that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appear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in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table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have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experienced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a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decrease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in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their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sales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.</a:t>
            </a:r>
          </a:p>
          <a:p>
            <a:endParaRPr lang="tr-TR" dirty="0"/>
          </a:p>
        </p:txBody>
      </p:sp>
      <p:pic>
        <p:nvPicPr>
          <p:cNvPr id="4" name="Picture 331973793">
            <a:extLst>
              <a:ext uri="{FF2B5EF4-FFF2-40B4-BE49-F238E27FC236}">
                <a16:creationId xmlns:a16="http://schemas.microsoft.com/office/drawing/2014/main" id="{5A6BA747-B502-4276-882E-97D516B39F78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5515583" y="761459"/>
            <a:ext cx="6387127" cy="3885888"/>
          </a:xfrm>
          <a:prstGeom prst="rect">
            <a:avLst/>
          </a:prstGeom>
        </p:spPr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9FCFBDA7-EDB7-41A6-9CB9-E83DB139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93" y="263417"/>
            <a:ext cx="2212539" cy="543209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92117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3D5141-C11B-462A-A5E7-904DD663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408" y="676123"/>
            <a:ext cx="10515600" cy="5505754"/>
          </a:xfrm>
        </p:spPr>
        <p:txBody>
          <a:bodyPr/>
          <a:lstStyle/>
          <a:p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Looking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losses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crisis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2021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60.7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billion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dollars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20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billion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dollars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construction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approximately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 2023, it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able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crisis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2023.</a:t>
            </a:r>
            <a:endParaRPr lang="tr-T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305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822F04-9623-4637-A2C8-29F9BE66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kern="0" dirty="0">
                <a:solidFill>
                  <a:srgbClr val="4472C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Define a problem:</a:t>
            </a:r>
            <a:br>
              <a:rPr lang="tr-T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0C6D9D-EA41-426E-9B81-A4BAC5A9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179" y="1254868"/>
            <a:ext cx="9296433" cy="465635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semiconductor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aspect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lives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householdappliances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automotive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tr-T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crisis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entered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lives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pandemic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has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affected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automotive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mostly.Lack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main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automotive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industries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Ford ,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Hyundai,Volskwagen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Toyota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caused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break in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38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tr-TR" sz="3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3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shortage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supply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semiconductors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had a 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cascading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causing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global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disruption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shortage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traced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half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2020,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declined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lockdown</a:t>
            </a:r>
            <a:r>
              <a:rPr lang="tr-TR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3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253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00DE15-3090-458F-A273-999BE2E5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509" y="624110"/>
            <a:ext cx="5724224" cy="1280890"/>
          </a:xfrm>
        </p:spPr>
        <p:txBody>
          <a:bodyPr/>
          <a:lstStyle/>
          <a:p>
            <a:r>
              <a:rPr lang="tr-TR" b="1" dirty="0" err="1">
                <a:solidFill>
                  <a:schemeClr val="accent1"/>
                </a:solidFill>
              </a:rPr>
              <a:t>Prepared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by</a:t>
            </a:r>
            <a:endParaRPr lang="tr-TR" b="1" dirty="0">
              <a:solidFill>
                <a:schemeClr val="accent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D32E7E-CDE8-4808-AB49-EA00A294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378" y="1905000"/>
            <a:ext cx="7459494" cy="3475949"/>
          </a:xfrm>
        </p:spPr>
        <p:txBody>
          <a:bodyPr>
            <a:normAutofit fontScale="92500" lnSpcReduction="20000"/>
          </a:bodyPr>
          <a:lstStyle/>
          <a:p>
            <a:r>
              <a:rPr lang="tr-TR" sz="4400" dirty="0"/>
              <a:t>Ferhan Sonkaynar 18069053</a:t>
            </a:r>
          </a:p>
          <a:p>
            <a:r>
              <a:rPr lang="tr-TR" sz="4400" dirty="0"/>
              <a:t>Ayşe Yeşil 18069015</a:t>
            </a:r>
          </a:p>
          <a:p>
            <a:r>
              <a:rPr lang="tr-TR" sz="4400" dirty="0"/>
              <a:t>Sıla Yıldırım 19069027</a:t>
            </a:r>
          </a:p>
          <a:p>
            <a:r>
              <a:rPr lang="tr-TR" sz="4400" dirty="0"/>
              <a:t>Nazlı Yağmur Taze 19061055</a:t>
            </a:r>
          </a:p>
        </p:txBody>
      </p:sp>
    </p:spTree>
    <p:extLst>
      <p:ext uri="{BB962C8B-B14F-4D97-AF65-F5344CB8AC3E}">
        <p14:creationId xmlns:p14="http://schemas.microsoft.com/office/powerpoint/2010/main" val="183467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66701745">
            <a:extLst>
              <a:ext uri="{FF2B5EF4-FFF2-40B4-BE49-F238E27FC236}">
                <a16:creationId xmlns:a16="http://schemas.microsoft.com/office/drawing/2014/main" id="{CD0B9FAE-71C3-4E78-BD38-FE6B6B081B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992221" y="476655"/>
            <a:ext cx="4928681" cy="601622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615B38F-02FA-43B9-AE4C-6028B6D19718}"/>
              </a:ext>
            </a:extLst>
          </p:cNvPr>
          <p:cNvSpPr txBox="1"/>
          <p:nvPr/>
        </p:nvSpPr>
        <p:spPr>
          <a:xfrm>
            <a:off x="6271099" y="2115454"/>
            <a:ext cx="4487693" cy="283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1: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Microchips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automotive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electronic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machines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regularly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life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microchips</a:t>
            </a:r>
            <a:r>
              <a:rPr lang="tr-TR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                      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21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A13BF5-F086-4BC9-BF2E-9573F20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cap="al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 SEMICONDUCTOR CHIP?</a:t>
            </a:r>
            <a:r>
              <a:rPr lang="tr-TR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br>
              <a:rPr lang="tr-TR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</a:br>
            <a:endParaRPr lang="tr-TR" sz="4000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B62921-6755-4C1F-9423-DDA5DD41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semiconductor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microchip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brain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of modern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electronics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Manufactured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silicon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engineered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essentially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series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transistors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tiny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switches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electrons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Microchips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greatly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an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High-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on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incredibly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nearly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smartphones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refrigerators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toothbrushes</a:t>
            </a:r>
            <a:r>
              <a:rPr lang="tr-TR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45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12C7B8-B25F-4DED-8BCA-82798183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>
                <a:solidFill>
                  <a:srgbClr val="4472C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MEASURE: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</a:br>
            <a:endParaRPr lang="tr-TR" dirty="0"/>
          </a:p>
        </p:txBody>
      </p:sp>
      <p:pic>
        <p:nvPicPr>
          <p:cNvPr id="4" name="Picture 1" descr="The Global Chip Shortage: What&amp;#39;s Going On? - Jungle Communications">
            <a:extLst>
              <a:ext uri="{FF2B5EF4-FFF2-40B4-BE49-F238E27FC236}">
                <a16:creationId xmlns:a16="http://schemas.microsoft.com/office/drawing/2014/main" id="{943EE2E3-51FE-44F4-8289-18EEC6881B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476516" y="1489909"/>
            <a:ext cx="5829439" cy="438067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9E02A82-7423-45B8-A1E4-CBE3A4C4364E}"/>
              </a:ext>
            </a:extLst>
          </p:cNvPr>
          <p:cNvSpPr txBox="1"/>
          <p:nvPr/>
        </p:nvSpPr>
        <p:spPr>
          <a:xfrm>
            <a:off x="6305955" y="1095308"/>
            <a:ext cx="5047845" cy="5169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800"/>
              </a:spcAft>
            </a:pP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Figure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2: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According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researches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many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industries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especially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semiconductors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auto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components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electronic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equipment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suffer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from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chip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shortages</a:t>
            </a:r>
            <a:r>
              <a:rPr lang="tr-TR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semiconductors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affects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industries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advertising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shortage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limiting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equipment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lighting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ads</a:t>
            </a:r>
            <a:r>
              <a:rPr lang="tr-T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85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5351478">
            <a:extLst>
              <a:ext uri="{FF2B5EF4-FFF2-40B4-BE49-F238E27FC236}">
                <a16:creationId xmlns:a16="http://schemas.microsoft.com/office/drawing/2014/main" id="{95114DFC-AA9B-48F7-BFAE-98A8D4D4B2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492059" y="1310059"/>
            <a:ext cx="4810109" cy="504210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218E36E-4D90-4A14-AED7-92AF267DF3F1}"/>
              </a:ext>
            </a:extLst>
          </p:cNvPr>
          <p:cNvSpPr txBox="1"/>
          <p:nvPr/>
        </p:nvSpPr>
        <p:spPr>
          <a:xfrm>
            <a:off x="5605563" y="901328"/>
            <a:ext cx="6094378" cy="5043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Figure3: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We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can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see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from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this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table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much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revenue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has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decreased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in 2020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due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chip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crisis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in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automotive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industry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.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 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1130"/>
              </a:spcAft>
            </a:pP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2019,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industry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spent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$43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billion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—but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10% of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market.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world’s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largest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foundry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Taiwan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Semiconductor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Manufacturing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(TSMC),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anyone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else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automotive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—but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automotive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3% of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(Apple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20%.) At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GlobalFoundries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destined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accounted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10% of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enough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matter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not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enough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22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42984552">
            <a:extLst>
              <a:ext uri="{FF2B5EF4-FFF2-40B4-BE49-F238E27FC236}">
                <a16:creationId xmlns:a16="http://schemas.microsoft.com/office/drawing/2014/main" id="{98FABC10-618A-433A-B6C9-2AFCF57EFE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511538" y="1311308"/>
            <a:ext cx="6005993" cy="501167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AD51516-40FE-4316-8E28-4D35A8D6C4C2}"/>
              </a:ext>
            </a:extLst>
          </p:cNvPr>
          <p:cNvSpPr txBox="1"/>
          <p:nvPr/>
        </p:nvSpPr>
        <p:spPr>
          <a:xfrm>
            <a:off x="6646423" y="671508"/>
            <a:ext cx="4618207" cy="535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130"/>
              </a:spcAft>
            </a:pP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4: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2019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2021.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1130"/>
              </a:spcAft>
            </a:pP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$110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2021.The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semiconductor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global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automotive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$110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2021,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AlixPartners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81.5%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$60.6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January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01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EA878A-7D8A-42F5-9B2B-09534EBB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239" y="379380"/>
            <a:ext cx="10692319" cy="594349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1130"/>
              </a:spcAft>
            </a:pPr>
            <a:r>
              <a:rPr lang="tr-T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tr-TR" sz="24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shortage</a:t>
            </a:r>
            <a:r>
              <a:rPr lang="tr-T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4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affecting</a:t>
            </a:r>
            <a:r>
              <a:rPr lang="tr-T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firms</a:t>
            </a:r>
            <a:r>
              <a:rPr lang="tr-T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tr-TR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Renault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100,000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Sony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bump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PS5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consoles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worsen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iPhone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Tesla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chips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rewriting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software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Taiwan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Semiconductor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Manufacturing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factories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Japan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Toyota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slash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worldwide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40% in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September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global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microchip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30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91027327">
            <a:extLst>
              <a:ext uri="{FF2B5EF4-FFF2-40B4-BE49-F238E27FC236}">
                <a16:creationId xmlns:a16="http://schemas.microsoft.com/office/drawing/2014/main" id="{EA3BC537-4E75-48B6-A26D-AB60A93594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733819" y="1358697"/>
            <a:ext cx="4528846" cy="500319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0FFDB66-41D5-4A38-9092-94BCCDA49002}"/>
              </a:ext>
            </a:extLst>
          </p:cNvPr>
          <p:cNvSpPr txBox="1"/>
          <p:nvPr/>
        </p:nvSpPr>
        <p:spPr>
          <a:xfrm>
            <a:off x="5868209" y="1816451"/>
            <a:ext cx="6135721" cy="2703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Figure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6: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We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see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decrease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in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production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of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cars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due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to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chip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crisis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in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table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.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production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of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many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vehicles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was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stopped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due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to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lack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of </a:t>
            </a:r>
            <a:r>
              <a:rPr lang="tr-T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chips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.</a:t>
            </a:r>
            <a:endParaRPr lang="tr-T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7846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1759</Words>
  <Application>Microsoft Office PowerPoint</Application>
  <PresentationFormat>Geniş ekran</PresentationFormat>
  <Paragraphs>85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Century Gothic</vt:lpstr>
      <vt:lpstr>Helvetica Neue</vt:lpstr>
      <vt:lpstr>Symbol</vt:lpstr>
      <vt:lpstr>Wingdings 3</vt:lpstr>
      <vt:lpstr>Duman</vt:lpstr>
      <vt:lpstr>Lean Production</vt:lpstr>
      <vt:lpstr>Define a problem: </vt:lpstr>
      <vt:lpstr>PowerPoint Sunusu</vt:lpstr>
      <vt:lpstr>WHAT IS A SEMICONDUCTOR CHIP?  </vt:lpstr>
      <vt:lpstr>MEASURE: </vt:lpstr>
      <vt:lpstr>PowerPoint Sunusu</vt:lpstr>
      <vt:lpstr>PowerPoint Sunusu</vt:lpstr>
      <vt:lpstr>PowerPoint Sunusu</vt:lpstr>
      <vt:lpstr>PowerPoint Sunusu</vt:lpstr>
      <vt:lpstr>ANALYSIS:  </vt:lpstr>
      <vt:lpstr>PowerPoint Sunusu</vt:lpstr>
      <vt:lpstr>PowerPoint Sunusu</vt:lpstr>
      <vt:lpstr>PowerPoint Sunusu</vt:lpstr>
      <vt:lpstr>IMPROVE: </vt:lpstr>
      <vt:lpstr>PowerPoint Sunusu</vt:lpstr>
      <vt:lpstr>PowerPoint Sunusu</vt:lpstr>
      <vt:lpstr>PowerPoint Sunusu</vt:lpstr>
      <vt:lpstr>Control</vt:lpstr>
      <vt:lpstr>PowerPoint Sunusu</vt:lpstr>
      <vt:lpstr>Prepared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Production</dc:title>
  <dc:creator>Cemal Sonkaynar</dc:creator>
  <cp:lastModifiedBy>Cemal Sonkaynar</cp:lastModifiedBy>
  <cp:revision>1</cp:revision>
  <dcterms:created xsi:type="dcterms:W3CDTF">2021-12-29T20:54:33Z</dcterms:created>
  <dcterms:modified xsi:type="dcterms:W3CDTF">2021-12-29T21:13:32Z</dcterms:modified>
</cp:coreProperties>
</file>