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99" r:id="rId2"/>
    <p:sldId id="258" r:id="rId3"/>
    <p:sldId id="259" r:id="rId4"/>
    <p:sldId id="260" r:id="rId5"/>
    <p:sldId id="288" r:id="rId6"/>
    <p:sldId id="262" r:id="rId7"/>
    <p:sldId id="261" r:id="rId8"/>
    <p:sldId id="320" r:id="rId9"/>
    <p:sldId id="350" r:id="rId10"/>
    <p:sldId id="292" r:id="rId11"/>
    <p:sldId id="264" r:id="rId12"/>
    <p:sldId id="265" r:id="rId13"/>
    <p:sldId id="295" r:id="rId14"/>
    <p:sldId id="267" r:id="rId15"/>
    <p:sldId id="266" r:id="rId16"/>
    <p:sldId id="322" r:id="rId17"/>
    <p:sldId id="289" r:id="rId18"/>
    <p:sldId id="268" r:id="rId19"/>
    <p:sldId id="269" r:id="rId20"/>
    <p:sldId id="349" r:id="rId21"/>
    <p:sldId id="300" r:id="rId22"/>
    <p:sldId id="301" r:id="rId23"/>
    <p:sldId id="302" r:id="rId24"/>
    <p:sldId id="303" r:id="rId25"/>
    <p:sldId id="304" r:id="rId26"/>
    <p:sldId id="270" r:id="rId27"/>
    <p:sldId id="323" r:id="rId28"/>
    <p:sldId id="271" r:id="rId29"/>
    <p:sldId id="305" r:id="rId30"/>
    <p:sldId id="272" r:id="rId31"/>
    <p:sldId id="273" r:id="rId32"/>
    <p:sldId id="313" r:id="rId33"/>
    <p:sldId id="314" r:id="rId34"/>
    <p:sldId id="306" r:id="rId35"/>
    <p:sldId id="274" r:id="rId36"/>
    <p:sldId id="315" r:id="rId37"/>
    <p:sldId id="275" r:id="rId38"/>
    <p:sldId id="276" r:id="rId3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883" autoAdjust="0"/>
  </p:normalViewPr>
  <p:slideViewPr>
    <p:cSldViewPr snapToGrid="0">
      <p:cViewPr varScale="1">
        <p:scale>
          <a:sx n="63" d="100"/>
          <a:sy n="63" d="100"/>
        </p:scale>
        <p:origin x="80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8B803B-423E-436A-9AF6-2DB0ADB2E7FA}" type="datetimeFigureOut">
              <a:rPr lang="tr-TR" smtClean="0"/>
              <a:t>16.05.2020</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B74C4-BA77-4B49-BFBE-A56898C3A61D}" type="slidenum">
              <a:rPr lang="tr-TR" smtClean="0"/>
              <a:t>‹#›</a:t>
            </a:fld>
            <a:endParaRPr lang="tr-TR"/>
          </a:p>
        </p:txBody>
      </p:sp>
    </p:spTree>
    <p:extLst>
      <p:ext uri="{BB962C8B-B14F-4D97-AF65-F5344CB8AC3E}">
        <p14:creationId xmlns:p14="http://schemas.microsoft.com/office/powerpoint/2010/main" val="2029296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adding a new view or changing an existing view can be done without any changes to the underlying data in the model.</a:t>
            </a:r>
            <a:endParaRPr lang="tr-TR" dirty="0"/>
          </a:p>
        </p:txBody>
      </p:sp>
      <p:sp>
        <p:nvSpPr>
          <p:cNvPr id="4" name="Slayt Numarası Yer Tutucusu 3"/>
          <p:cNvSpPr>
            <a:spLocks noGrp="1"/>
          </p:cNvSpPr>
          <p:nvPr>
            <p:ph type="sldNum" sz="quarter" idx="5"/>
          </p:nvPr>
        </p:nvSpPr>
        <p:spPr/>
        <p:txBody>
          <a:bodyPr/>
          <a:lstStyle/>
          <a:p>
            <a:fld id="{633B74C4-BA77-4B49-BFBE-A56898C3A61D}" type="slidenum">
              <a:rPr lang="tr-TR" smtClean="0"/>
              <a:t>3</a:t>
            </a:fld>
            <a:endParaRPr lang="tr-TR"/>
          </a:p>
        </p:txBody>
      </p:sp>
    </p:spTree>
    <p:extLst>
      <p:ext uri="{BB962C8B-B14F-4D97-AF65-F5344CB8AC3E}">
        <p14:creationId xmlns:p14="http://schemas.microsoft.com/office/powerpoint/2010/main" val="1789563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All of the operations in a transaction have to be completed before the database changes are made permanent.</a:t>
            </a:r>
            <a:endParaRPr lang="tr-TR" dirty="0"/>
          </a:p>
        </p:txBody>
      </p:sp>
      <p:sp>
        <p:nvSpPr>
          <p:cNvPr id="4" name="Slayt Numarası Yer Tutucusu 3"/>
          <p:cNvSpPr>
            <a:spLocks noGrp="1"/>
          </p:cNvSpPr>
          <p:nvPr>
            <p:ph type="sldNum" sz="quarter" idx="5"/>
          </p:nvPr>
        </p:nvSpPr>
        <p:spPr/>
        <p:txBody>
          <a:bodyPr/>
          <a:lstStyle/>
          <a:p>
            <a:fld id="{633B74C4-BA77-4B49-BFBE-A56898C3A61D}" type="slidenum">
              <a:rPr lang="tr-TR" smtClean="0"/>
              <a:t>28</a:t>
            </a:fld>
            <a:endParaRPr lang="tr-TR"/>
          </a:p>
        </p:txBody>
      </p:sp>
    </p:spTree>
    <p:extLst>
      <p:ext uri="{BB962C8B-B14F-4D97-AF65-F5344CB8AC3E}">
        <p14:creationId xmlns:p14="http://schemas.microsoft.com/office/powerpoint/2010/main" val="2098585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All systems that involve interaction with a shared database can be considered to be transaction-based information systems. </a:t>
            </a:r>
          </a:p>
          <a:p>
            <a:r>
              <a:rPr lang="en-US" sz="1200" b="0" i="0" u="none" strike="noStrike" kern="1200" baseline="0" dirty="0">
                <a:solidFill>
                  <a:schemeClr val="tx1"/>
                </a:solidFill>
                <a:latin typeface="+mn-lt"/>
                <a:ea typeface="+mn-ea"/>
                <a:cs typeface="+mn-cs"/>
              </a:rPr>
              <a:t>An information system allows controlled access to a large base of information,</a:t>
            </a:r>
            <a:endParaRPr lang="tr-TR" dirty="0"/>
          </a:p>
        </p:txBody>
      </p:sp>
      <p:sp>
        <p:nvSpPr>
          <p:cNvPr id="4" name="Slayt Numarası Yer Tutucusu 3"/>
          <p:cNvSpPr>
            <a:spLocks noGrp="1"/>
          </p:cNvSpPr>
          <p:nvPr>
            <p:ph type="sldNum" sz="quarter" idx="5"/>
          </p:nvPr>
        </p:nvSpPr>
        <p:spPr/>
        <p:txBody>
          <a:bodyPr/>
          <a:lstStyle/>
          <a:p>
            <a:fld id="{633B74C4-BA77-4B49-BFBE-A56898C3A61D}" type="slidenum">
              <a:rPr lang="tr-TR" smtClean="0"/>
              <a:t>30</a:t>
            </a:fld>
            <a:endParaRPr lang="tr-TR"/>
          </a:p>
        </p:txBody>
      </p:sp>
    </p:spTree>
    <p:extLst>
      <p:ext uri="{BB962C8B-B14F-4D97-AF65-F5344CB8AC3E}">
        <p14:creationId xmlns:p14="http://schemas.microsoft.com/office/powerpoint/2010/main" val="1972211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err="1"/>
              <a:t>Mentcare</a:t>
            </a:r>
            <a:r>
              <a:rPr lang="en-US" dirty="0"/>
              <a:t>: </a:t>
            </a:r>
            <a:r>
              <a:rPr lang="tr-TR" sz="1200" b="0" i="0" u="none" strike="noStrike" kern="1200" baseline="0" dirty="0" err="1">
                <a:solidFill>
                  <a:schemeClr val="tx1"/>
                </a:solidFill>
                <a:latin typeface="+mn-lt"/>
                <a:ea typeface="+mn-ea"/>
                <a:cs typeface="+mn-cs"/>
              </a:rPr>
              <a:t>maintains</a:t>
            </a:r>
            <a:r>
              <a:rPr lang="tr-TR" sz="1200" b="0" i="0" u="none" strike="noStrike" kern="1200" baseline="0" dirty="0">
                <a:solidFill>
                  <a:schemeClr val="tx1"/>
                </a:solidFill>
                <a:latin typeface="+mn-lt"/>
                <a:ea typeface="+mn-ea"/>
                <a:cs typeface="+mn-cs"/>
              </a:rPr>
              <a:t> </a:t>
            </a:r>
            <a:r>
              <a:rPr lang="tr-TR" sz="1200" b="0" i="0" u="none" strike="noStrike" kern="1200" baseline="0" dirty="0" err="1">
                <a:solidFill>
                  <a:schemeClr val="tx1"/>
                </a:solidFill>
                <a:latin typeface="+mn-lt"/>
                <a:ea typeface="+mn-ea"/>
                <a:cs typeface="+mn-cs"/>
              </a:rPr>
              <a:t>and</a:t>
            </a:r>
            <a:r>
              <a:rPr lang="tr-TR" sz="1200" b="0" i="0" u="none" strike="noStrike" kern="1200" baseline="0" dirty="0">
                <a:solidFill>
                  <a:schemeClr val="tx1"/>
                </a:solidFill>
                <a:latin typeface="+mn-lt"/>
                <a:ea typeface="+mn-ea"/>
                <a:cs typeface="+mn-cs"/>
              </a:rPr>
              <a:t> </a:t>
            </a:r>
            <a:r>
              <a:rPr lang="tr-TR" sz="1200" b="0" i="0" u="none" strike="noStrike" kern="1200" baseline="0" dirty="0" err="1">
                <a:solidFill>
                  <a:schemeClr val="tx1"/>
                </a:solidFill>
                <a:latin typeface="+mn-lt"/>
                <a:ea typeface="+mn-ea"/>
                <a:cs typeface="+mn-cs"/>
              </a:rPr>
              <a:t>manages</a:t>
            </a:r>
            <a:r>
              <a:rPr lang="en-US" sz="1200" b="0" i="0" u="none" strike="noStrike" kern="1200" baseline="0" dirty="0">
                <a:solidFill>
                  <a:schemeClr val="tx1"/>
                </a:solidFill>
                <a:latin typeface="+mn-lt"/>
                <a:ea typeface="+mn-ea"/>
                <a:cs typeface="+mn-cs"/>
              </a:rPr>
              <a:t> details of patients who are consulting specialist doctors about mental health problems.</a:t>
            </a:r>
          </a:p>
          <a:p>
            <a:r>
              <a:rPr lang="en-US" sz="1200" b="0" i="0" u="none" strike="noStrike" kern="1200" baseline="0" dirty="0">
                <a:solidFill>
                  <a:schemeClr val="tx1"/>
                </a:solidFill>
                <a:latin typeface="+mn-lt"/>
                <a:ea typeface="+mn-ea"/>
                <a:cs typeface="+mn-cs"/>
              </a:rPr>
              <a:t>1. The top layer is a browser-based user interface.</a:t>
            </a:r>
          </a:p>
          <a:p>
            <a:r>
              <a:rPr lang="en-US" sz="1200" b="0" i="0" u="none" strike="noStrike" kern="1200" baseline="0" dirty="0">
                <a:solidFill>
                  <a:schemeClr val="tx1"/>
                </a:solidFill>
                <a:latin typeface="+mn-lt"/>
                <a:ea typeface="+mn-ea"/>
                <a:cs typeface="+mn-cs"/>
              </a:rPr>
              <a:t>2. The second layer provides the user interface functionality that is delivered through the web browser. It includes components to allow users to log in to the</a:t>
            </a:r>
          </a:p>
          <a:p>
            <a:r>
              <a:rPr lang="en-US" sz="1200" b="0" i="0" u="none" strike="noStrike" kern="1200" baseline="0" dirty="0">
                <a:solidFill>
                  <a:schemeClr val="tx1"/>
                </a:solidFill>
                <a:latin typeface="+mn-lt"/>
                <a:ea typeface="+mn-ea"/>
                <a:cs typeface="+mn-cs"/>
              </a:rPr>
              <a:t>system and checking components that ensure that the operations they use are allowed by their role. This layer includes form and menu management components that present information to users, and data validation components that </a:t>
            </a:r>
            <a:r>
              <a:rPr lang="tr-TR" sz="1200" b="0" i="0" u="none" strike="noStrike" kern="1200" baseline="0" dirty="0" err="1">
                <a:solidFill>
                  <a:schemeClr val="tx1"/>
                </a:solidFill>
                <a:latin typeface="+mn-lt"/>
                <a:ea typeface="+mn-ea"/>
                <a:cs typeface="+mn-cs"/>
              </a:rPr>
              <a:t>check</a:t>
            </a:r>
            <a:r>
              <a:rPr lang="tr-TR" sz="1200" b="0" i="0" u="none" strike="noStrike" kern="1200" baseline="0" dirty="0">
                <a:solidFill>
                  <a:schemeClr val="tx1"/>
                </a:solidFill>
                <a:latin typeface="+mn-lt"/>
                <a:ea typeface="+mn-ea"/>
                <a:cs typeface="+mn-cs"/>
              </a:rPr>
              <a:t> </a:t>
            </a:r>
            <a:r>
              <a:rPr lang="tr-TR" sz="1200" b="0" i="0" u="none" strike="noStrike" kern="1200" baseline="0" dirty="0" err="1">
                <a:solidFill>
                  <a:schemeClr val="tx1"/>
                </a:solidFill>
                <a:latin typeface="+mn-lt"/>
                <a:ea typeface="+mn-ea"/>
                <a:cs typeface="+mn-cs"/>
              </a:rPr>
              <a:t>information</a:t>
            </a:r>
            <a:r>
              <a:rPr lang="tr-TR" sz="1200" b="0" i="0" u="none" strike="noStrike" kern="1200" baseline="0" dirty="0">
                <a:solidFill>
                  <a:schemeClr val="tx1"/>
                </a:solidFill>
                <a:latin typeface="+mn-lt"/>
                <a:ea typeface="+mn-ea"/>
                <a:cs typeface="+mn-cs"/>
              </a:rPr>
              <a:t> </a:t>
            </a:r>
            <a:r>
              <a:rPr lang="tr-TR" sz="1200" b="0" i="0" u="none" strike="noStrike" kern="1200" baseline="0" dirty="0" err="1">
                <a:solidFill>
                  <a:schemeClr val="tx1"/>
                </a:solidFill>
                <a:latin typeface="+mn-lt"/>
                <a:ea typeface="+mn-ea"/>
                <a:cs typeface="+mn-cs"/>
              </a:rPr>
              <a:t>consistency</a:t>
            </a:r>
            <a:r>
              <a:rPr lang="tr-TR"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3. The third layer implements the functionality of the system and provides </a:t>
            </a:r>
            <a:r>
              <a:rPr lang="tr-TR" sz="1200" b="0" i="0" u="none" strike="noStrike" kern="1200" baseline="0" dirty="0" err="1">
                <a:solidFill>
                  <a:schemeClr val="tx1"/>
                </a:solidFill>
                <a:latin typeface="+mn-lt"/>
                <a:ea typeface="+mn-ea"/>
                <a:cs typeface="+mn-cs"/>
              </a:rPr>
              <a:t>components</a:t>
            </a:r>
            <a:r>
              <a:rPr lang="en-US" sz="1200" b="0" i="0" u="none" strike="noStrike" kern="1200" baseline="0" dirty="0">
                <a:solidFill>
                  <a:schemeClr val="tx1"/>
                </a:solidFill>
                <a:latin typeface="+mn-lt"/>
                <a:ea typeface="+mn-ea"/>
                <a:cs typeface="+mn-cs"/>
              </a:rPr>
              <a:t> that implement system security, patient information creation and</a:t>
            </a:r>
          </a:p>
          <a:p>
            <a:r>
              <a:rPr lang="en-US" sz="1200" b="0" i="0" u="none" strike="noStrike" kern="1200" baseline="0" dirty="0">
                <a:solidFill>
                  <a:schemeClr val="tx1"/>
                </a:solidFill>
                <a:latin typeface="+mn-lt"/>
                <a:ea typeface="+mn-ea"/>
                <a:cs typeface="+mn-cs"/>
              </a:rPr>
              <a:t>updating, import and export of patient data from other databases, and report generators that create management reports.</a:t>
            </a:r>
          </a:p>
          <a:p>
            <a:r>
              <a:rPr lang="en-US" sz="1200" b="0" i="0" u="none" strike="noStrike" kern="1200" baseline="0" dirty="0">
                <a:solidFill>
                  <a:schemeClr val="tx1"/>
                </a:solidFill>
                <a:latin typeface="+mn-lt"/>
                <a:ea typeface="+mn-ea"/>
                <a:cs typeface="+mn-cs"/>
              </a:rPr>
              <a:t>4. Finally, the lowest layer, which is built using a commercial database management system, provides transaction management and persistent data storage.</a:t>
            </a:r>
            <a:endParaRPr lang="tr-TR" dirty="0"/>
          </a:p>
        </p:txBody>
      </p:sp>
      <p:sp>
        <p:nvSpPr>
          <p:cNvPr id="4" name="Slayt Numarası Yer Tutucusu 3"/>
          <p:cNvSpPr>
            <a:spLocks noGrp="1"/>
          </p:cNvSpPr>
          <p:nvPr>
            <p:ph type="sldNum" sz="quarter" idx="5"/>
          </p:nvPr>
        </p:nvSpPr>
        <p:spPr/>
        <p:txBody>
          <a:bodyPr/>
          <a:lstStyle/>
          <a:p>
            <a:fld id="{633B74C4-BA77-4B49-BFBE-A56898C3A61D}" type="slidenum">
              <a:rPr lang="tr-TR" smtClean="0"/>
              <a:t>31</a:t>
            </a:fld>
            <a:endParaRPr lang="tr-TR"/>
          </a:p>
        </p:txBody>
      </p:sp>
    </p:spTree>
    <p:extLst>
      <p:ext uri="{BB962C8B-B14F-4D97-AF65-F5344CB8AC3E}">
        <p14:creationId xmlns:p14="http://schemas.microsoft.com/office/powerpoint/2010/main" val="2479337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Information and resource management systems are sometimes also transaction processing systems. </a:t>
            </a:r>
          </a:p>
          <a:p>
            <a:r>
              <a:rPr lang="en-US" sz="1200" b="0" i="0" u="none" strike="noStrike" kern="1200" baseline="0" dirty="0">
                <a:solidFill>
                  <a:schemeClr val="tx1"/>
                </a:solidFill>
                <a:latin typeface="+mn-lt"/>
                <a:ea typeface="+mn-ea"/>
                <a:cs typeface="+mn-cs"/>
              </a:rPr>
              <a:t>For example, e-commerce systems …..</a:t>
            </a:r>
            <a:endParaRPr lang="tr-TR" dirty="0"/>
          </a:p>
        </p:txBody>
      </p:sp>
      <p:sp>
        <p:nvSpPr>
          <p:cNvPr id="4" name="Slayt Numarası Yer Tutucusu 3"/>
          <p:cNvSpPr>
            <a:spLocks noGrp="1"/>
          </p:cNvSpPr>
          <p:nvPr>
            <p:ph type="sldNum" sz="quarter" idx="5"/>
          </p:nvPr>
        </p:nvSpPr>
        <p:spPr/>
        <p:txBody>
          <a:bodyPr/>
          <a:lstStyle/>
          <a:p>
            <a:fld id="{633B74C4-BA77-4B49-BFBE-A56898C3A61D}" type="slidenum">
              <a:rPr lang="tr-TR" smtClean="0"/>
              <a:t>32</a:t>
            </a:fld>
            <a:endParaRPr lang="tr-TR"/>
          </a:p>
        </p:txBody>
      </p:sp>
    </p:spTree>
    <p:extLst>
      <p:ext uri="{BB962C8B-B14F-4D97-AF65-F5344CB8AC3E}">
        <p14:creationId xmlns:p14="http://schemas.microsoft.com/office/powerpoint/2010/main" val="4186670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633B74C4-BA77-4B49-BFBE-A56898C3A61D}" type="slidenum">
              <a:rPr lang="tr-TR" smtClean="0"/>
              <a:t>33</a:t>
            </a:fld>
            <a:endParaRPr lang="tr-TR"/>
          </a:p>
        </p:txBody>
      </p:sp>
    </p:spTree>
    <p:extLst>
      <p:ext uri="{BB962C8B-B14F-4D97-AF65-F5344CB8AC3E}">
        <p14:creationId xmlns:p14="http://schemas.microsoft.com/office/powerpoint/2010/main" val="4115474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This pipe and filter model of language compilation is effective in batch environments</a:t>
            </a:r>
          </a:p>
          <a:p>
            <a:r>
              <a:rPr lang="en-US" dirty="0"/>
              <a:t>where programs are compiled and executed without user interaction</a:t>
            </a:r>
          </a:p>
          <a:p>
            <a:r>
              <a:rPr lang="en-US" dirty="0"/>
              <a:t>But…..</a:t>
            </a:r>
            <a:r>
              <a:rPr lang="en-US" sz="1200" b="0" i="0" u="none" strike="noStrike" kern="1200" baseline="0" dirty="0">
                <a:solidFill>
                  <a:schemeClr val="tx1"/>
                </a:solidFill>
                <a:latin typeface="+mn-lt"/>
                <a:ea typeface="+mn-ea"/>
                <a:cs typeface="+mn-cs"/>
              </a:rPr>
              <a:t> integrated with other language processing tools such as formatter, then changes from one component need to be reflected immediately in other components.</a:t>
            </a:r>
          </a:p>
          <a:p>
            <a:r>
              <a:rPr lang="en-US" sz="1200" b="0" i="0" u="none" strike="noStrike" kern="1200" baseline="0" dirty="0">
                <a:solidFill>
                  <a:schemeClr val="tx1"/>
                </a:solidFill>
                <a:latin typeface="+mn-lt"/>
                <a:ea typeface="+mn-ea"/>
                <a:cs typeface="+mn-cs"/>
              </a:rPr>
              <a:t>It is better to organize the system around a repository</a:t>
            </a:r>
            <a:endParaRPr lang="tr-TR" dirty="0"/>
          </a:p>
        </p:txBody>
      </p:sp>
      <p:sp>
        <p:nvSpPr>
          <p:cNvPr id="4" name="Slayt Numarası Yer Tutucusu 3"/>
          <p:cNvSpPr>
            <a:spLocks noGrp="1"/>
          </p:cNvSpPr>
          <p:nvPr>
            <p:ph type="sldNum" sz="quarter" idx="5"/>
          </p:nvPr>
        </p:nvSpPr>
        <p:spPr/>
        <p:txBody>
          <a:bodyPr/>
          <a:lstStyle/>
          <a:p>
            <a:fld id="{633B74C4-BA77-4B49-BFBE-A56898C3A61D}" type="slidenum">
              <a:rPr lang="tr-TR" smtClean="0"/>
              <a:t>37</a:t>
            </a:fld>
            <a:endParaRPr lang="tr-TR"/>
          </a:p>
        </p:txBody>
      </p:sp>
    </p:spTree>
    <p:extLst>
      <p:ext uri="{BB962C8B-B14F-4D97-AF65-F5344CB8AC3E}">
        <p14:creationId xmlns:p14="http://schemas.microsoft.com/office/powerpoint/2010/main" val="250883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As layered systems localize machine dependencies, this makes it easier to provide </a:t>
            </a:r>
            <a:r>
              <a:rPr lang="tr-TR" sz="1200" b="0" i="0" u="none" strike="noStrike" kern="1200" baseline="0" dirty="0" err="1">
                <a:solidFill>
                  <a:schemeClr val="tx1"/>
                </a:solidFill>
                <a:latin typeface="+mn-lt"/>
                <a:ea typeface="+mn-ea"/>
                <a:cs typeface="+mn-cs"/>
              </a:rPr>
              <a:t>multi</a:t>
            </a:r>
            <a:r>
              <a:rPr lang="tr-TR" sz="1200" b="0" i="0" u="none" strike="noStrike" kern="1200" baseline="0" dirty="0">
                <a:solidFill>
                  <a:schemeClr val="tx1"/>
                </a:solidFill>
                <a:latin typeface="+mn-lt"/>
                <a:ea typeface="+mn-ea"/>
                <a:cs typeface="+mn-cs"/>
              </a:rPr>
              <a:t>-platform </a:t>
            </a:r>
            <a:r>
              <a:rPr lang="tr-TR" sz="1200" b="0" i="0" u="none" strike="noStrike" kern="1200" baseline="0" dirty="0" err="1">
                <a:solidFill>
                  <a:schemeClr val="tx1"/>
                </a:solidFill>
                <a:latin typeface="+mn-lt"/>
                <a:ea typeface="+mn-ea"/>
                <a:cs typeface="+mn-cs"/>
              </a:rPr>
              <a:t>implementations</a:t>
            </a:r>
            <a:r>
              <a:rPr lang="tr-TR" sz="1200" b="0" i="0" u="none" strike="noStrike" kern="1200" baseline="0" dirty="0">
                <a:solidFill>
                  <a:schemeClr val="tx1"/>
                </a:solidFill>
                <a:latin typeface="+mn-lt"/>
                <a:ea typeface="+mn-ea"/>
                <a:cs typeface="+mn-cs"/>
              </a:rPr>
              <a:t> of an </a:t>
            </a:r>
            <a:r>
              <a:rPr lang="tr-TR" sz="1200" b="0" i="0" u="none" strike="noStrike" kern="1200" baseline="0" dirty="0" err="1">
                <a:solidFill>
                  <a:schemeClr val="tx1"/>
                </a:solidFill>
                <a:latin typeface="+mn-lt"/>
                <a:ea typeface="+mn-ea"/>
                <a:cs typeface="+mn-cs"/>
              </a:rPr>
              <a:t>application</a:t>
            </a:r>
            <a:r>
              <a:rPr lang="tr-TR" sz="1200" b="0" i="0" u="none" strike="noStrike" kern="1200" baseline="0" dirty="0">
                <a:solidFill>
                  <a:schemeClr val="tx1"/>
                </a:solidFill>
                <a:latin typeface="+mn-lt"/>
                <a:ea typeface="+mn-ea"/>
                <a:cs typeface="+mn-cs"/>
              </a:rPr>
              <a:t> </a:t>
            </a:r>
            <a:r>
              <a:rPr lang="tr-TR" sz="1200" b="0" i="0" u="none" strike="noStrike" kern="1200" baseline="0" dirty="0" err="1">
                <a:solidFill>
                  <a:schemeClr val="tx1"/>
                </a:solidFill>
                <a:latin typeface="+mn-lt"/>
                <a:ea typeface="+mn-ea"/>
                <a:cs typeface="+mn-cs"/>
              </a:rPr>
              <a:t>system</a:t>
            </a:r>
            <a:endParaRPr lang="en-US" sz="1200" b="0" i="0" u="none" strike="noStrike" kern="1200" baseline="0" dirty="0">
              <a:solidFill>
                <a:schemeClr val="tx1"/>
              </a:solidFill>
              <a:latin typeface="+mn-lt"/>
              <a:ea typeface="+mn-ea"/>
              <a:cs typeface="+mn-cs"/>
            </a:endParaRPr>
          </a:p>
        </p:txBody>
      </p:sp>
      <p:sp>
        <p:nvSpPr>
          <p:cNvPr id="4" name="Slayt Numarası Yer Tutucusu 3"/>
          <p:cNvSpPr>
            <a:spLocks noGrp="1"/>
          </p:cNvSpPr>
          <p:nvPr>
            <p:ph type="sldNum" sz="quarter" idx="5"/>
          </p:nvPr>
        </p:nvSpPr>
        <p:spPr/>
        <p:txBody>
          <a:bodyPr/>
          <a:lstStyle/>
          <a:p>
            <a:fld id="{633B74C4-BA77-4B49-BFBE-A56898C3A61D}" type="slidenum">
              <a:rPr lang="tr-TR" smtClean="0"/>
              <a:t>5</a:t>
            </a:fld>
            <a:endParaRPr lang="tr-TR"/>
          </a:p>
        </p:txBody>
      </p:sp>
    </p:spTree>
    <p:extLst>
      <p:ext uri="{BB962C8B-B14F-4D97-AF65-F5344CB8AC3E}">
        <p14:creationId xmlns:p14="http://schemas.microsoft.com/office/powerpoint/2010/main" val="1831018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b="0" i="0" u="none" strike="noStrike" kern="1200" baseline="0" dirty="0" err="1">
                <a:solidFill>
                  <a:schemeClr val="tx1"/>
                </a:solidFill>
                <a:latin typeface="+mn-lt"/>
                <a:ea typeface="+mn-ea"/>
                <a:cs typeface="+mn-cs"/>
              </a:rPr>
              <a:t>when</a:t>
            </a:r>
            <a:r>
              <a:rPr lang="tr-TR" sz="1200" b="0" i="0" u="none" strike="noStrike" kern="1200" baseline="0" dirty="0">
                <a:solidFill>
                  <a:schemeClr val="tx1"/>
                </a:solidFill>
                <a:latin typeface="+mn-lt"/>
                <a:ea typeface="+mn-ea"/>
                <a:cs typeface="+mn-cs"/>
              </a:rPr>
              <a:t> </a:t>
            </a:r>
            <a:r>
              <a:rPr lang="tr-TR" sz="1200" b="0" i="0" u="none" strike="noStrike" kern="1200" baseline="0" dirty="0" err="1">
                <a:solidFill>
                  <a:schemeClr val="tx1"/>
                </a:solidFill>
                <a:latin typeface="+mn-lt"/>
                <a:ea typeface="+mn-ea"/>
                <a:cs typeface="+mn-cs"/>
              </a:rPr>
              <a:t>layer</a:t>
            </a:r>
            <a:r>
              <a:rPr lang="tr-TR" sz="1200" b="0" i="0" u="none" strike="noStrike" kern="1200" baseline="0" dirty="0">
                <a:solidFill>
                  <a:schemeClr val="tx1"/>
                </a:solidFill>
                <a:latin typeface="+mn-lt"/>
                <a:ea typeface="+mn-ea"/>
                <a:cs typeface="+mn-cs"/>
              </a:rPr>
              <a:t> </a:t>
            </a:r>
            <a:r>
              <a:rPr lang="tr-TR" sz="1200" b="0" i="0" u="none" strike="noStrike" kern="1200" baseline="0" dirty="0" err="1">
                <a:solidFill>
                  <a:schemeClr val="tx1"/>
                </a:solidFill>
                <a:latin typeface="+mn-lt"/>
                <a:ea typeface="+mn-ea"/>
                <a:cs typeface="+mn-cs"/>
              </a:rPr>
              <a:t>interfaces</a:t>
            </a:r>
            <a:r>
              <a:rPr lang="en-US" sz="1200" b="0" i="0" u="none" strike="noStrike" kern="1200" baseline="0" dirty="0">
                <a:solidFill>
                  <a:schemeClr val="tx1"/>
                </a:solidFill>
                <a:latin typeface="+mn-lt"/>
                <a:ea typeface="+mn-ea"/>
                <a:cs typeface="+mn-cs"/>
              </a:rPr>
              <a:t> change or new facilities are added to a layer, only the adjacent layer is affected. As layered systems localize machine dependencies, this makes it easier to provide </a:t>
            </a:r>
            <a:r>
              <a:rPr lang="tr-TR" sz="1200" b="0" i="0" u="none" strike="noStrike" kern="1200" baseline="0" dirty="0" err="1">
                <a:solidFill>
                  <a:schemeClr val="tx1"/>
                </a:solidFill>
                <a:latin typeface="+mn-lt"/>
                <a:ea typeface="+mn-ea"/>
                <a:cs typeface="+mn-cs"/>
              </a:rPr>
              <a:t>multi</a:t>
            </a:r>
            <a:r>
              <a:rPr lang="tr-TR" sz="1200" b="0" i="0" u="none" strike="noStrike" kern="1200" baseline="0" dirty="0">
                <a:solidFill>
                  <a:schemeClr val="tx1"/>
                </a:solidFill>
                <a:latin typeface="+mn-lt"/>
                <a:ea typeface="+mn-ea"/>
                <a:cs typeface="+mn-cs"/>
              </a:rPr>
              <a:t>-platform </a:t>
            </a:r>
            <a:r>
              <a:rPr lang="tr-TR" sz="1200" b="0" i="0" u="none" strike="noStrike" kern="1200" baseline="0" dirty="0" err="1">
                <a:solidFill>
                  <a:schemeClr val="tx1"/>
                </a:solidFill>
                <a:latin typeface="+mn-lt"/>
                <a:ea typeface="+mn-ea"/>
                <a:cs typeface="+mn-cs"/>
              </a:rPr>
              <a:t>implementations</a:t>
            </a:r>
            <a:r>
              <a:rPr lang="tr-TR" sz="1200" b="0" i="0" u="none" strike="noStrike" kern="1200" baseline="0" dirty="0">
                <a:solidFill>
                  <a:schemeClr val="tx1"/>
                </a:solidFill>
                <a:latin typeface="+mn-lt"/>
                <a:ea typeface="+mn-ea"/>
                <a:cs typeface="+mn-cs"/>
              </a:rPr>
              <a:t> of an </a:t>
            </a:r>
            <a:r>
              <a:rPr lang="tr-TR" sz="1200" b="0" i="0" u="none" strike="noStrike" kern="1200" baseline="0" dirty="0" err="1">
                <a:solidFill>
                  <a:schemeClr val="tx1"/>
                </a:solidFill>
                <a:latin typeface="+mn-lt"/>
                <a:ea typeface="+mn-ea"/>
                <a:cs typeface="+mn-cs"/>
              </a:rPr>
              <a:t>application</a:t>
            </a:r>
            <a:r>
              <a:rPr lang="tr-TR" sz="1200" b="0" i="0" u="none" strike="noStrike" kern="1200" baseline="0" dirty="0">
                <a:solidFill>
                  <a:schemeClr val="tx1"/>
                </a:solidFill>
                <a:latin typeface="+mn-lt"/>
                <a:ea typeface="+mn-ea"/>
                <a:cs typeface="+mn-cs"/>
              </a:rPr>
              <a:t> </a:t>
            </a:r>
            <a:r>
              <a:rPr lang="tr-TR" sz="1200" b="0" i="0" u="none" strike="noStrike" kern="1200" baseline="0" dirty="0" err="1">
                <a:solidFill>
                  <a:schemeClr val="tx1"/>
                </a:solidFill>
                <a:latin typeface="+mn-lt"/>
                <a:ea typeface="+mn-ea"/>
                <a:cs typeface="+mn-cs"/>
              </a:rPr>
              <a:t>system</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supports the incremental development of systems</a:t>
            </a:r>
          </a:p>
          <a:p>
            <a:r>
              <a:rPr lang="en-US" sz="1200" b="0" i="0" u="none" strike="noStrike" kern="1200" baseline="0" dirty="0">
                <a:solidFill>
                  <a:schemeClr val="tx1"/>
                </a:solidFill>
                <a:latin typeface="+mn-lt"/>
                <a:ea typeface="+mn-ea"/>
                <a:cs typeface="+mn-cs"/>
              </a:rPr>
              <a:t>also changeable and portable. </a:t>
            </a:r>
          </a:p>
          <a:p>
            <a:r>
              <a:rPr lang="en-US" sz="1200" b="0" i="0" u="none" strike="noStrike" kern="1200" baseline="0" dirty="0">
                <a:solidFill>
                  <a:schemeClr val="tx1"/>
                </a:solidFill>
                <a:latin typeface="+mn-lt"/>
                <a:ea typeface="+mn-ea"/>
                <a:cs typeface="+mn-cs"/>
              </a:rPr>
              <a:t>system functionality is organized into separate layers</a:t>
            </a:r>
            <a:endParaRPr lang="tr-TR" dirty="0"/>
          </a:p>
        </p:txBody>
      </p:sp>
      <p:sp>
        <p:nvSpPr>
          <p:cNvPr id="4" name="Slayt Numarası Yer Tutucusu 3"/>
          <p:cNvSpPr>
            <a:spLocks noGrp="1"/>
          </p:cNvSpPr>
          <p:nvPr>
            <p:ph type="sldNum" sz="quarter" idx="5"/>
          </p:nvPr>
        </p:nvSpPr>
        <p:spPr/>
        <p:txBody>
          <a:bodyPr/>
          <a:lstStyle/>
          <a:p>
            <a:fld id="{633B74C4-BA77-4B49-BFBE-A56898C3A61D}" type="slidenum">
              <a:rPr lang="tr-TR" smtClean="0"/>
              <a:t>9</a:t>
            </a:fld>
            <a:endParaRPr lang="tr-TR"/>
          </a:p>
        </p:txBody>
      </p:sp>
    </p:spTree>
    <p:extLst>
      <p:ext uri="{BB962C8B-B14F-4D97-AF65-F5344CB8AC3E}">
        <p14:creationId xmlns:p14="http://schemas.microsoft.com/office/powerpoint/2010/main" val="3031197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Examples include command and control systems, management information systems, Computer-Aided Design (CAD) systems, and interactive development environments for software.</a:t>
            </a:r>
            <a:endParaRPr lang="tr-TR" dirty="0"/>
          </a:p>
        </p:txBody>
      </p:sp>
      <p:sp>
        <p:nvSpPr>
          <p:cNvPr id="4" name="Slayt Numarası Yer Tutucusu 3"/>
          <p:cNvSpPr>
            <a:spLocks noGrp="1"/>
          </p:cNvSpPr>
          <p:nvPr>
            <p:ph type="sldNum" sz="quarter" idx="5"/>
          </p:nvPr>
        </p:nvSpPr>
        <p:spPr/>
        <p:txBody>
          <a:bodyPr/>
          <a:lstStyle/>
          <a:p>
            <a:fld id="{633B74C4-BA77-4B49-BFBE-A56898C3A61D}" type="slidenum">
              <a:rPr lang="tr-TR" smtClean="0"/>
              <a:t>10</a:t>
            </a:fld>
            <a:endParaRPr lang="tr-TR"/>
          </a:p>
        </p:txBody>
      </p:sp>
    </p:spTree>
    <p:extLst>
      <p:ext uri="{BB962C8B-B14F-4D97-AF65-F5344CB8AC3E}">
        <p14:creationId xmlns:p14="http://schemas.microsoft.com/office/powerpoint/2010/main" val="3651134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Client–server architectures are usually thought of as distributed systems architectures, but the logical model of independent services running on separate servers can be implemented on a single computer. </a:t>
            </a:r>
            <a:endParaRPr lang="tr-TR" dirty="0"/>
          </a:p>
        </p:txBody>
      </p:sp>
      <p:sp>
        <p:nvSpPr>
          <p:cNvPr id="4" name="Slayt Numarası Yer Tutucusu 3"/>
          <p:cNvSpPr>
            <a:spLocks noGrp="1"/>
          </p:cNvSpPr>
          <p:nvPr>
            <p:ph type="sldNum" sz="quarter" idx="5"/>
          </p:nvPr>
        </p:nvSpPr>
        <p:spPr/>
        <p:txBody>
          <a:bodyPr/>
          <a:lstStyle/>
          <a:p>
            <a:fld id="{633B74C4-BA77-4B49-BFBE-A56898C3A61D}" type="slidenum">
              <a:rPr lang="tr-TR" smtClean="0"/>
              <a:t>13</a:t>
            </a:fld>
            <a:endParaRPr lang="tr-TR"/>
          </a:p>
        </p:txBody>
      </p:sp>
    </p:spTree>
    <p:extLst>
      <p:ext uri="{BB962C8B-B14F-4D97-AF65-F5344CB8AC3E}">
        <p14:creationId xmlns:p14="http://schemas.microsoft.com/office/powerpoint/2010/main" val="3467109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b="0" i="0" u="none" strike="noStrike" kern="1200" baseline="0" dirty="0" err="1">
                <a:solidFill>
                  <a:schemeClr val="tx1"/>
                </a:solidFill>
                <a:latin typeface="+mn-lt"/>
                <a:ea typeface="+mn-ea"/>
                <a:cs typeface="+mn-cs"/>
              </a:rPr>
              <a:t>The</a:t>
            </a:r>
            <a:r>
              <a:rPr lang="en-US" sz="1200" b="0" i="0" u="none" strike="noStrike" kern="1200" baseline="0" dirty="0">
                <a:solidFill>
                  <a:schemeClr val="tx1"/>
                </a:solidFill>
                <a:latin typeface="+mn-lt"/>
                <a:ea typeface="+mn-ea"/>
                <a:cs typeface="+mn-cs"/>
              </a:rPr>
              <a:t> client program is simply an integrated user interface, constructed using a web browser, to access these services.</a:t>
            </a:r>
            <a:endParaRPr lang="tr-TR" dirty="0"/>
          </a:p>
        </p:txBody>
      </p:sp>
      <p:sp>
        <p:nvSpPr>
          <p:cNvPr id="4" name="Slayt Numarası Yer Tutucusu 3"/>
          <p:cNvSpPr>
            <a:spLocks noGrp="1"/>
          </p:cNvSpPr>
          <p:nvPr>
            <p:ph type="sldNum" sz="quarter" idx="5"/>
          </p:nvPr>
        </p:nvSpPr>
        <p:spPr/>
        <p:txBody>
          <a:bodyPr/>
          <a:lstStyle/>
          <a:p>
            <a:fld id="{633B74C4-BA77-4B49-BFBE-A56898C3A61D}" type="slidenum">
              <a:rPr lang="tr-TR" smtClean="0"/>
              <a:t>14</a:t>
            </a:fld>
            <a:endParaRPr lang="tr-TR"/>
          </a:p>
        </p:txBody>
      </p:sp>
    </p:spTree>
    <p:extLst>
      <p:ext uri="{BB962C8B-B14F-4D97-AF65-F5344CB8AC3E}">
        <p14:creationId xmlns:p14="http://schemas.microsoft.com/office/powerpoint/2010/main" val="1977191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common architecture for data-processing systems such as billing systems. </a:t>
            </a:r>
          </a:p>
          <a:p>
            <a:r>
              <a:rPr lang="tr-TR" sz="1200" b="0" i="0" u="none" strike="noStrike" kern="1200" baseline="0" dirty="0">
                <a:solidFill>
                  <a:schemeClr val="tx1"/>
                </a:solidFill>
                <a:latin typeface="+mn-lt"/>
                <a:ea typeface="+mn-ea"/>
                <a:cs typeface="+mn-cs"/>
              </a:rPr>
              <a:t>. Data </a:t>
            </a:r>
            <a:r>
              <a:rPr lang="tr-TR" sz="1200" b="0" i="0" u="none" strike="noStrike" kern="1200" baseline="0" dirty="0" err="1">
                <a:solidFill>
                  <a:schemeClr val="tx1"/>
                </a:solidFill>
                <a:latin typeface="+mn-lt"/>
                <a:ea typeface="+mn-ea"/>
                <a:cs typeface="+mn-cs"/>
              </a:rPr>
              <a:t>flows</a:t>
            </a:r>
            <a:r>
              <a:rPr lang="en-US" sz="1200" b="0" i="0" u="none" strike="noStrike" kern="1200" baseline="0" dirty="0">
                <a:solidFill>
                  <a:schemeClr val="tx1"/>
                </a:solidFill>
                <a:latin typeface="+mn-lt"/>
                <a:ea typeface="+mn-ea"/>
                <a:cs typeface="+mn-cs"/>
              </a:rPr>
              <a:t> from one to another and is transformed as it moves through the sequence. </a:t>
            </a:r>
          </a:p>
        </p:txBody>
      </p:sp>
      <p:sp>
        <p:nvSpPr>
          <p:cNvPr id="4" name="Slayt Numarası Yer Tutucusu 3"/>
          <p:cNvSpPr>
            <a:spLocks noGrp="1"/>
          </p:cNvSpPr>
          <p:nvPr>
            <p:ph type="sldNum" sz="quarter" idx="5"/>
          </p:nvPr>
        </p:nvSpPr>
        <p:spPr/>
        <p:txBody>
          <a:bodyPr/>
          <a:lstStyle/>
          <a:p>
            <a:fld id="{633B74C4-BA77-4B49-BFBE-A56898C3A61D}" type="slidenum">
              <a:rPr lang="tr-TR" smtClean="0"/>
              <a:t>18</a:t>
            </a:fld>
            <a:endParaRPr lang="tr-TR"/>
          </a:p>
        </p:txBody>
      </p:sp>
    </p:spTree>
    <p:extLst>
      <p:ext uri="{BB962C8B-B14F-4D97-AF65-F5344CB8AC3E}">
        <p14:creationId xmlns:p14="http://schemas.microsoft.com/office/powerpoint/2010/main" val="2985013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633B74C4-BA77-4B49-BFBE-A56898C3A61D}" type="slidenum">
              <a:rPr lang="tr-TR" smtClean="0"/>
              <a:t>25</a:t>
            </a:fld>
            <a:endParaRPr lang="tr-TR"/>
          </a:p>
        </p:txBody>
      </p:sp>
    </p:spTree>
    <p:extLst>
      <p:ext uri="{BB962C8B-B14F-4D97-AF65-F5344CB8AC3E}">
        <p14:creationId xmlns:p14="http://schemas.microsoft.com/office/powerpoint/2010/main" val="1612382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All of the operations in a transaction have to be completed before the database changes are made permanent.</a:t>
            </a:r>
            <a:endParaRPr lang="tr-TR" dirty="0"/>
          </a:p>
        </p:txBody>
      </p:sp>
      <p:sp>
        <p:nvSpPr>
          <p:cNvPr id="4" name="Slayt Numarası Yer Tutucusu 3"/>
          <p:cNvSpPr>
            <a:spLocks noGrp="1"/>
          </p:cNvSpPr>
          <p:nvPr>
            <p:ph type="sldNum" sz="quarter" idx="5"/>
          </p:nvPr>
        </p:nvSpPr>
        <p:spPr/>
        <p:txBody>
          <a:bodyPr/>
          <a:lstStyle/>
          <a:p>
            <a:fld id="{633B74C4-BA77-4B49-BFBE-A56898C3A61D}" type="slidenum">
              <a:rPr lang="tr-TR" smtClean="0"/>
              <a:t>27</a:t>
            </a:fld>
            <a:endParaRPr lang="tr-TR"/>
          </a:p>
        </p:txBody>
      </p:sp>
    </p:spTree>
    <p:extLst>
      <p:ext uri="{BB962C8B-B14F-4D97-AF65-F5344CB8AC3E}">
        <p14:creationId xmlns:p14="http://schemas.microsoft.com/office/powerpoint/2010/main" val="46366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5E25617-08BF-44B5-BEBE-EB7408568EE1}"/>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ABDB79B2-D237-485D-AED7-FAE345B97A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CE31B827-2F40-414B-8A46-1C3593A61DC2}"/>
              </a:ext>
            </a:extLst>
          </p:cNvPr>
          <p:cNvSpPr>
            <a:spLocks noGrp="1"/>
          </p:cNvSpPr>
          <p:nvPr>
            <p:ph type="dt" sz="half" idx="10"/>
          </p:nvPr>
        </p:nvSpPr>
        <p:spPr/>
        <p:txBody>
          <a:bodyPr/>
          <a:lstStyle/>
          <a:p>
            <a:fld id="{3C51E0AE-E2C5-4C0D-938D-ADABD1865EFA}" type="datetimeFigureOut">
              <a:rPr lang="tr-TR" smtClean="0"/>
              <a:t>16.05.2020</a:t>
            </a:fld>
            <a:endParaRPr lang="tr-TR"/>
          </a:p>
        </p:txBody>
      </p:sp>
      <p:sp>
        <p:nvSpPr>
          <p:cNvPr id="5" name="Alt Bilgi Yer Tutucusu 4">
            <a:extLst>
              <a:ext uri="{FF2B5EF4-FFF2-40B4-BE49-F238E27FC236}">
                <a16:creationId xmlns:a16="http://schemas.microsoft.com/office/drawing/2014/main" id="{51988BB1-98F4-4AD3-BA71-08BFEACDBE9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34B0A80-17FC-447E-98AB-AB8D4FB24723}"/>
              </a:ext>
            </a:extLst>
          </p:cNvPr>
          <p:cNvSpPr>
            <a:spLocks noGrp="1"/>
          </p:cNvSpPr>
          <p:nvPr>
            <p:ph type="sldNum" sz="quarter" idx="12"/>
          </p:nvPr>
        </p:nvSpPr>
        <p:spPr/>
        <p:txBody>
          <a:bodyPr/>
          <a:lstStyle/>
          <a:p>
            <a:fld id="{5FE9455B-DD45-4483-BC8C-550781D622A4}" type="slidenum">
              <a:rPr lang="tr-TR" smtClean="0"/>
              <a:t>‹#›</a:t>
            </a:fld>
            <a:endParaRPr lang="tr-TR"/>
          </a:p>
        </p:txBody>
      </p:sp>
    </p:spTree>
    <p:extLst>
      <p:ext uri="{BB962C8B-B14F-4D97-AF65-F5344CB8AC3E}">
        <p14:creationId xmlns:p14="http://schemas.microsoft.com/office/powerpoint/2010/main" val="233655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43EF10F0-51B0-495C-9431-017BDE129272}"/>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C6A60137-5AEE-4F6E-89AF-BB3A30A6855E}"/>
              </a:ext>
            </a:extLst>
          </p:cNvPr>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A9B5FDD-C270-470A-9875-6C1961957852}"/>
              </a:ext>
            </a:extLst>
          </p:cNvPr>
          <p:cNvSpPr>
            <a:spLocks noGrp="1"/>
          </p:cNvSpPr>
          <p:nvPr>
            <p:ph type="dt" sz="half" idx="10"/>
          </p:nvPr>
        </p:nvSpPr>
        <p:spPr/>
        <p:txBody>
          <a:bodyPr/>
          <a:lstStyle/>
          <a:p>
            <a:fld id="{3C51E0AE-E2C5-4C0D-938D-ADABD1865EFA}" type="datetimeFigureOut">
              <a:rPr lang="tr-TR" smtClean="0"/>
              <a:t>16.05.2020</a:t>
            </a:fld>
            <a:endParaRPr lang="tr-TR"/>
          </a:p>
        </p:txBody>
      </p:sp>
      <p:sp>
        <p:nvSpPr>
          <p:cNvPr id="5" name="Alt Bilgi Yer Tutucusu 4">
            <a:extLst>
              <a:ext uri="{FF2B5EF4-FFF2-40B4-BE49-F238E27FC236}">
                <a16:creationId xmlns:a16="http://schemas.microsoft.com/office/drawing/2014/main" id="{E26B4274-88CE-450D-9637-B4AEBDA8FAB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96DC0F2-3DE7-435B-BF20-7B34E2E0799D}"/>
              </a:ext>
            </a:extLst>
          </p:cNvPr>
          <p:cNvSpPr>
            <a:spLocks noGrp="1"/>
          </p:cNvSpPr>
          <p:nvPr>
            <p:ph type="sldNum" sz="quarter" idx="12"/>
          </p:nvPr>
        </p:nvSpPr>
        <p:spPr/>
        <p:txBody>
          <a:bodyPr/>
          <a:lstStyle/>
          <a:p>
            <a:fld id="{5FE9455B-DD45-4483-BC8C-550781D622A4}" type="slidenum">
              <a:rPr lang="tr-TR" smtClean="0"/>
              <a:t>‹#›</a:t>
            </a:fld>
            <a:endParaRPr lang="tr-TR"/>
          </a:p>
        </p:txBody>
      </p:sp>
    </p:spTree>
    <p:extLst>
      <p:ext uri="{BB962C8B-B14F-4D97-AF65-F5344CB8AC3E}">
        <p14:creationId xmlns:p14="http://schemas.microsoft.com/office/powerpoint/2010/main" val="3940356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5BEBB911-B2F9-449C-9413-97940D328A40}"/>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5767E45A-4595-4051-8EDE-9B601B94147A}"/>
              </a:ext>
            </a:extLst>
          </p:cNvPr>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1F106C3-0D3E-4915-821F-98EEE2131D38}"/>
              </a:ext>
            </a:extLst>
          </p:cNvPr>
          <p:cNvSpPr>
            <a:spLocks noGrp="1"/>
          </p:cNvSpPr>
          <p:nvPr>
            <p:ph type="dt" sz="half" idx="10"/>
          </p:nvPr>
        </p:nvSpPr>
        <p:spPr/>
        <p:txBody>
          <a:bodyPr/>
          <a:lstStyle/>
          <a:p>
            <a:fld id="{3C51E0AE-E2C5-4C0D-938D-ADABD1865EFA}" type="datetimeFigureOut">
              <a:rPr lang="tr-TR" smtClean="0"/>
              <a:t>16.05.2020</a:t>
            </a:fld>
            <a:endParaRPr lang="tr-TR"/>
          </a:p>
        </p:txBody>
      </p:sp>
      <p:sp>
        <p:nvSpPr>
          <p:cNvPr id="5" name="Alt Bilgi Yer Tutucusu 4">
            <a:extLst>
              <a:ext uri="{FF2B5EF4-FFF2-40B4-BE49-F238E27FC236}">
                <a16:creationId xmlns:a16="http://schemas.microsoft.com/office/drawing/2014/main" id="{F9980A63-5457-4674-92B8-D9254CCAA13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FD2CF79-FA5C-4F91-8B06-02406694BF29}"/>
              </a:ext>
            </a:extLst>
          </p:cNvPr>
          <p:cNvSpPr>
            <a:spLocks noGrp="1"/>
          </p:cNvSpPr>
          <p:nvPr>
            <p:ph type="sldNum" sz="quarter" idx="12"/>
          </p:nvPr>
        </p:nvSpPr>
        <p:spPr/>
        <p:txBody>
          <a:bodyPr/>
          <a:lstStyle/>
          <a:p>
            <a:fld id="{5FE9455B-DD45-4483-BC8C-550781D622A4}" type="slidenum">
              <a:rPr lang="tr-TR" smtClean="0"/>
              <a:t>‹#›</a:t>
            </a:fld>
            <a:endParaRPr lang="tr-TR"/>
          </a:p>
        </p:txBody>
      </p:sp>
    </p:spTree>
    <p:extLst>
      <p:ext uri="{BB962C8B-B14F-4D97-AF65-F5344CB8AC3E}">
        <p14:creationId xmlns:p14="http://schemas.microsoft.com/office/powerpoint/2010/main" val="2260556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2B13B3C-C8BB-4E28-8721-D8D12AECF2F1}"/>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C510221B-F81B-49AF-8595-DD4C0287073B}"/>
              </a:ext>
            </a:extLst>
          </p:cNvPr>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6EA3256-BA41-4984-897B-B017710821DC}"/>
              </a:ext>
            </a:extLst>
          </p:cNvPr>
          <p:cNvSpPr>
            <a:spLocks noGrp="1"/>
          </p:cNvSpPr>
          <p:nvPr>
            <p:ph type="dt" sz="half" idx="10"/>
          </p:nvPr>
        </p:nvSpPr>
        <p:spPr/>
        <p:txBody>
          <a:bodyPr/>
          <a:lstStyle/>
          <a:p>
            <a:fld id="{3C51E0AE-E2C5-4C0D-938D-ADABD1865EFA}" type="datetimeFigureOut">
              <a:rPr lang="tr-TR" smtClean="0"/>
              <a:t>16.05.2020</a:t>
            </a:fld>
            <a:endParaRPr lang="tr-TR"/>
          </a:p>
        </p:txBody>
      </p:sp>
      <p:sp>
        <p:nvSpPr>
          <p:cNvPr id="5" name="Alt Bilgi Yer Tutucusu 4">
            <a:extLst>
              <a:ext uri="{FF2B5EF4-FFF2-40B4-BE49-F238E27FC236}">
                <a16:creationId xmlns:a16="http://schemas.microsoft.com/office/drawing/2014/main" id="{5EF764B4-8113-46B0-A5E5-5CB8CF84D64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B965652-A1AF-4D67-ADFB-7CC62C9D12C7}"/>
              </a:ext>
            </a:extLst>
          </p:cNvPr>
          <p:cNvSpPr>
            <a:spLocks noGrp="1"/>
          </p:cNvSpPr>
          <p:nvPr>
            <p:ph type="sldNum" sz="quarter" idx="12"/>
          </p:nvPr>
        </p:nvSpPr>
        <p:spPr/>
        <p:txBody>
          <a:bodyPr/>
          <a:lstStyle/>
          <a:p>
            <a:fld id="{5FE9455B-DD45-4483-BC8C-550781D622A4}" type="slidenum">
              <a:rPr lang="tr-TR" smtClean="0"/>
              <a:t>‹#›</a:t>
            </a:fld>
            <a:endParaRPr lang="tr-TR"/>
          </a:p>
        </p:txBody>
      </p:sp>
    </p:spTree>
    <p:extLst>
      <p:ext uri="{BB962C8B-B14F-4D97-AF65-F5344CB8AC3E}">
        <p14:creationId xmlns:p14="http://schemas.microsoft.com/office/powerpoint/2010/main" val="722938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2C94368-4DC6-4FCD-B886-71A1F1B625C8}"/>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FBCDE565-64BC-4469-ADCF-E1AD16048B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a:extLst>
              <a:ext uri="{FF2B5EF4-FFF2-40B4-BE49-F238E27FC236}">
                <a16:creationId xmlns:a16="http://schemas.microsoft.com/office/drawing/2014/main" id="{8A5AFBF5-3D4F-4705-9B15-D59FB971740A}"/>
              </a:ext>
            </a:extLst>
          </p:cNvPr>
          <p:cNvSpPr>
            <a:spLocks noGrp="1"/>
          </p:cNvSpPr>
          <p:nvPr>
            <p:ph type="dt" sz="half" idx="10"/>
          </p:nvPr>
        </p:nvSpPr>
        <p:spPr/>
        <p:txBody>
          <a:bodyPr/>
          <a:lstStyle/>
          <a:p>
            <a:fld id="{3C51E0AE-E2C5-4C0D-938D-ADABD1865EFA}" type="datetimeFigureOut">
              <a:rPr lang="tr-TR" smtClean="0"/>
              <a:t>16.05.2020</a:t>
            </a:fld>
            <a:endParaRPr lang="tr-TR"/>
          </a:p>
        </p:txBody>
      </p:sp>
      <p:sp>
        <p:nvSpPr>
          <p:cNvPr id="5" name="Alt Bilgi Yer Tutucusu 4">
            <a:extLst>
              <a:ext uri="{FF2B5EF4-FFF2-40B4-BE49-F238E27FC236}">
                <a16:creationId xmlns:a16="http://schemas.microsoft.com/office/drawing/2014/main" id="{536F3B40-7221-404B-95C8-EDF60FBDAA2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A1514C2-F625-4063-9780-EAF403F34F48}"/>
              </a:ext>
            </a:extLst>
          </p:cNvPr>
          <p:cNvSpPr>
            <a:spLocks noGrp="1"/>
          </p:cNvSpPr>
          <p:nvPr>
            <p:ph type="sldNum" sz="quarter" idx="12"/>
          </p:nvPr>
        </p:nvSpPr>
        <p:spPr/>
        <p:txBody>
          <a:bodyPr/>
          <a:lstStyle/>
          <a:p>
            <a:fld id="{5FE9455B-DD45-4483-BC8C-550781D622A4}" type="slidenum">
              <a:rPr lang="tr-TR" smtClean="0"/>
              <a:t>‹#›</a:t>
            </a:fld>
            <a:endParaRPr lang="tr-TR"/>
          </a:p>
        </p:txBody>
      </p:sp>
    </p:spTree>
    <p:extLst>
      <p:ext uri="{BB962C8B-B14F-4D97-AF65-F5344CB8AC3E}">
        <p14:creationId xmlns:p14="http://schemas.microsoft.com/office/powerpoint/2010/main" val="7040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4C59665-90C5-45C6-A707-51CBDA9B3FA6}"/>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89C2BCB-1836-4777-B6C0-8716E5343951}"/>
              </a:ext>
            </a:extLst>
          </p:cNvPr>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26E9FC6E-EEE8-462F-9539-BD59688E4239}"/>
              </a:ext>
            </a:extLst>
          </p:cNvPr>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2B8BAA68-72C0-496B-B244-2F169184253A}"/>
              </a:ext>
            </a:extLst>
          </p:cNvPr>
          <p:cNvSpPr>
            <a:spLocks noGrp="1"/>
          </p:cNvSpPr>
          <p:nvPr>
            <p:ph type="dt" sz="half" idx="10"/>
          </p:nvPr>
        </p:nvSpPr>
        <p:spPr/>
        <p:txBody>
          <a:bodyPr/>
          <a:lstStyle/>
          <a:p>
            <a:fld id="{3C51E0AE-E2C5-4C0D-938D-ADABD1865EFA}" type="datetimeFigureOut">
              <a:rPr lang="tr-TR" smtClean="0"/>
              <a:t>16.05.2020</a:t>
            </a:fld>
            <a:endParaRPr lang="tr-TR"/>
          </a:p>
        </p:txBody>
      </p:sp>
      <p:sp>
        <p:nvSpPr>
          <p:cNvPr id="6" name="Alt Bilgi Yer Tutucusu 5">
            <a:extLst>
              <a:ext uri="{FF2B5EF4-FFF2-40B4-BE49-F238E27FC236}">
                <a16:creationId xmlns:a16="http://schemas.microsoft.com/office/drawing/2014/main" id="{2D238C34-0D4E-4576-A566-4369ADE8ED5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2DCCAF7-9D52-4AFB-B39F-28B9CB387B43}"/>
              </a:ext>
            </a:extLst>
          </p:cNvPr>
          <p:cNvSpPr>
            <a:spLocks noGrp="1"/>
          </p:cNvSpPr>
          <p:nvPr>
            <p:ph type="sldNum" sz="quarter" idx="12"/>
          </p:nvPr>
        </p:nvSpPr>
        <p:spPr/>
        <p:txBody>
          <a:bodyPr/>
          <a:lstStyle/>
          <a:p>
            <a:fld id="{5FE9455B-DD45-4483-BC8C-550781D622A4}" type="slidenum">
              <a:rPr lang="tr-TR" smtClean="0"/>
              <a:t>‹#›</a:t>
            </a:fld>
            <a:endParaRPr lang="tr-TR"/>
          </a:p>
        </p:txBody>
      </p:sp>
    </p:spTree>
    <p:extLst>
      <p:ext uri="{BB962C8B-B14F-4D97-AF65-F5344CB8AC3E}">
        <p14:creationId xmlns:p14="http://schemas.microsoft.com/office/powerpoint/2010/main" val="771793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43DAEB02-5B14-46CD-8349-20DA5F84ACBE}"/>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637AD4C-0955-4D70-A310-FECD89E508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a:extLst>
              <a:ext uri="{FF2B5EF4-FFF2-40B4-BE49-F238E27FC236}">
                <a16:creationId xmlns:a16="http://schemas.microsoft.com/office/drawing/2014/main" id="{7459CF43-5A0A-4675-BFE7-54D3810F524B}"/>
              </a:ext>
            </a:extLst>
          </p:cNvPr>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ABFCF9AD-0DED-4A7B-B8EA-0DCD60AE62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a:extLst>
              <a:ext uri="{FF2B5EF4-FFF2-40B4-BE49-F238E27FC236}">
                <a16:creationId xmlns:a16="http://schemas.microsoft.com/office/drawing/2014/main" id="{7634DA28-A318-4D45-B280-1CA433C17A15}"/>
              </a:ext>
            </a:extLst>
          </p:cNvPr>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8399E6BE-2329-473D-9157-E6112CFAFBE2}"/>
              </a:ext>
            </a:extLst>
          </p:cNvPr>
          <p:cNvSpPr>
            <a:spLocks noGrp="1"/>
          </p:cNvSpPr>
          <p:nvPr>
            <p:ph type="dt" sz="half" idx="10"/>
          </p:nvPr>
        </p:nvSpPr>
        <p:spPr/>
        <p:txBody>
          <a:bodyPr/>
          <a:lstStyle/>
          <a:p>
            <a:fld id="{3C51E0AE-E2C5-4C0D-938D-ADABD1865EFA}" type="datetimeFigureOut">
              <a:rPr lang="tr-TR" smtClean="0"/>
              <a:t>16.05.2020</a:t>
            </a:fld>
            <a:endParaRPr lang="tr-TR"/>
          </a:p>
        </p:txBody>
      </p:sp>
      <p:sp>
        <p:nvSpPr>
          <p:cNvPr id="8" name="Alt Bilgi Yer Tutucusu 7">
            <a:extLst>
              <a:ext uri="{FF2B5EF4-FFF2-40B4-BE49-F238E27FC236}">
                <a16:creationId xmlns:a16="http://schemas.microsoft.com/office/drawing/2014/main" id="{6491BF27-9D03-4429-AE87-7600C6F4867B}"/>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95EEA260-CF8C-4220-8A2F-99399294D20D}"/>
              </a:ext>
            </a:extLst>
          </p:cNvPr>
          <p:cNvSpPr>
            <a:spLocks noGrp="1"/>
          </p:cNvSpPr>
          <p:nvPr>
            <p:ph type="sldNum" sz="quarter" idx="12"/>
          </p:nvPr>
        </p:nvSpPr>
        <p:spPr/>
        <p:txBody>
          <a:bodyPr/>
          <a:lstStyle/>
          <a:p>
            <a:fld id="{5FE9455B-DD45-4483-BC8C-550781D622A4}" type="slidenum">
              <a:rPr lang="tr-TR" smtClean="0"/>
              <a:t>‹#›</a:t>
            </a:fld>
            <a:endParaRPr lang="tr-TR"/>
          </a:p>
        </p:txBody>
      </p:sp>
    </p:spTree>
    <p:extLst>
      <p:ext uri="{BB962C8B-B14F-4D97-AF65-F5344CB8AC3E}">
        <p14:creationId xmlns:p14="http://schemas.microsoft.com/office/powerpoint/2010/main" val="728781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420BD78B-20A0-482D-B588-7D2CBBDFBED2}"/>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CF417822-58D4-4585-9A40-73FD8DF8CBCA}"/>
              </a:ext>
            </a:extLst>
          </p:cNvPr>
          <p:cNvSpPr>
            <a:spLocks noGrp="1"/>
          </p:cNvSpPr>
          <p:nvPr>
            <p:ph type="dt" sz="half" idx="10"/>
          </p:nvPr>
        </p:nvSpPr>
        <p:spPr/>
        <p:txBody>
          <a:bodyPr/>
          <a:lstStyle/>
          <a:p>
            <a:fld id="{3C51E0AE-E2C5-4C0D-938D-ADABD1865EFA}" type="datetimeFigureOut">
              <a:rPr lang="tr-TR" smtClean="0"/>
              <a:t>16.05.2020</a:t>
            </a:fld>
            <a:endParaRPr lang="tr-TR"/>
          </a:p>
        </p:txBody>
      </p:sp>
      <p:sp>
        <p:nvSpPr>
          <p:cNvPr id="4" name="Alt Bilgi Yer Tutucusu 3">
            <a:extLst>
              <a:ext uri="{FF2B5EF4-FFF2-40B4-BE49-F238E27FC236}">
                <a16:creationId xmlns:a16="http://schemas.microsoft.com/office/drawing/2014/main" id="{19E7B42B-C8E0-4646-B61B-E4156C387DAA}"/>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3D276F14-5217-42C0-A48C-435AE0C92CD4}"/>
              </a:ext>
            </a:extLst>
          </p:cNvPr>
          <p:cNvSpPr>
            <a:spLocks noGrp="1"/>
          </p:cNvSpPr>
          <p:nvPr>
            <p:ph type="sldNum" sz="quarter" idx="12"/>
          </p:nvPr>
        </p:nvSpPr>
        <p:spPr/>
        <p:txBody>
          <a:bodyPr/>
          <a:lstStyle/>
          <a:p>
            <a:fld id="{5FE9455B-DD45-4483-BC8C-550781D622A4}" type="slidenum">
              <a:rPr lang="tr-TR" smtClean="0"/>
              <a:t>‹#›</a:t>
            </a:fld>
            <a:endParaRPr lang="tr-TR"/>
          </a:p>
        </p:txBody>
      </p:sp>
    </p:spTree>
    <p:extLst>
      <p:ext uri="{BB962C8B-B14F-4D97-AF65-F5344CB8AC3E}">
        <p14:creationId xmlns:p14="http://schemas.microsoft.com/office/powerpoint/2010/main" val="1898989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10367892-BEC0-44D5-92B7-7504896B2CE1}"/>
              </a:ext>
            </a:extLst>
          </p:cNvPr>
          <p:cNvSpPr>
            <a:spLocks noGrp="1"/>
          </p:cNvSpPr>
          <p:nvPr>
            <p:ph type="dt" sz="half" idx="10"/>
          </p:nvPr>
        </p:nvSpPr>
        <p:spPr/>
        <p:txBody>
          <a:bodyPr/>
          <a:lstStyle/>
          <a:p>
            <a:fld id="{3C51E0AE-E2C5-4C0D-938D-ADABD1865EFA}" type="datetimeFigureOut">
              <a:rPr lang="tr-TR" smtClean="0"/>
              <a:t>16.05.2020</a:t>
            </a:fld>
            <a:endParaRPr lang="tr-TR"/>
          </a:p>
        </p:txBody>
      </p:sp>
      <p:sp>
        <p:nvSpPr>
          <p:cNvPr id="3" name="Alt Bilgi Yer Tutucusu 2">
            <a:extLst>
              <a:ext uri="{FF2B5EF4-FFF2-40B4-BE49-F238E27FC236}">
                <a16:creationId xmlns:a16="http://schemas.microsoft.com/office/drawing/2014/main" id="{E49AFA61-C118-47FB-AFF2-4637F30F0921}"/>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630EBD4A-EE15-4042-8F82-B3F2692C5F8E}"/>
              </a:ext>
            </a:extLst>
          </p:cNvPr>
          <p:cNvSpPr>
            <a:spLocks noGrp="1"/>
          </p:cNvSpPr>
          <p:nvPr>
            <p:ph type="sldNum" sz="quarter" idx="12"/>
          </p:nvPr>
        </p:nvSpPr>
        <p:spPr/>
        <p:txBody>
          <a:bodyPr/>
          <a:lstStyle/>
          <a:p>
            <a:fld id="{5FE9455B-DD45-4483-BC8C-550781D622A4}" type="slidenum">
              <a:rPr lang="tr-TR" smtClean="0"/>
              <a:t>‹#›</a:t>
            </a:fld>
            <a:endParaRPr lang="tr-TR"/>
          </a:p>
        </p:txBody>
      </p:sp>
    </p:spTree>
    <p:extLst>
      <p:ext uri="{BB962C8B-B14F-4D97-AF65-F5344CB8AC3E}">
        <p14:creationId xmlns:p14="http://schemas.microsoft.com/office/powerpoint/2010/main" val="497427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2AAEE45-6510-43A9-818A-8B174CA781C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DD4C9986-B93D-486F-AD7E-D53E5F6EF1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CBCAC110-D6FD-432F-8999-A13D2FCEEF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a:extLst>
              <a:ext uri="{FF2B5EF4-FFF2-40B4-BE49-F238E27FC236}">
                <a16:creationId xmlns:a16="http://schemas.microsoft.com/office/drawing/2014/main" id="{230FE4E9-39AF-4E97-B318-923B88FABEA4}"/>
              </a:ext>
            </a:extLst>
          </p:cNvPr>
          <p:cNvSpPr>
            <a:spLocks noGrp="1"/>
          </p:cNvSpPr>
          <p:nvPr>
            <p:ph type="dt" sz="half" idx="10"/>
          </p:nvPr>
        </p:nvSpPr>
        <p:spPr/>
        <p:txBody>
          <a:bodyPr/>
          <a:lstStyle/>
          <a:p>
            <a:fld id="{3C51E0AE-E2C5-4C0D-938D-ADABD1865EFA}" type="datetimeFigureOut">
              <a:rPr lang="tr-TR" smtClean="0"/>
              <a:t>16.05.2020</a:t>
            </a:fld>
            <a:endParaRPr lang="tr-TR"/>
          </a:p>
        </p:txBody>
      </p:sp>
      <p:sp>
        <p:nvSpPr>
          <p:cNvPr id="6" name="Alt Bilgi Yer Tutucusu 5">
            <a:extLst>
              <a:ext uri="{FF2B5EF4-FFF2-40B4-BE49-F238E27FC236}">
                <a16:creationId xmlns:a16="http://schemas.microsoft.com/office/drawing/2014/main" id="{143D4EC8-D10A-475C-8671-40FA2866920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35C473B-2CBE-432C-A285-3578BF9A3507}"/>
              </a:ext>
            </a:extLst>
          </p:cNvPr>
          <p:cNvSpPr>
            <a:spLocks noGrp="1"/>
          </p:cNvSpPr>
          <p:nvPr>
            <p:ph type="sldNum" sz="quarter" idx="12"/>
          </p:nvPr>
        </p:nvSpPr>
        <p:spPr/>
        <p:txBody>
          <a:bodyPr/>
          <a:lstStyle/>
          <a:p>
            <a:fld id="{5FE9455B-DD45-4483-BC8C-550781D622A4}" type="slidenum">
              <a:rPr lang="tr-TR" smtClean="0"/>
              <a:t>‹#›</a:t>
            </a:fld>
            <a:endParaRPr lang="tr-TR"/>
          </a:p>
        </p:txBody>
      </p:sp>
    </p:spTree>
    <p:extLst>
      <p:ext uri="{BB962C8B-B14F-4D97-AF65-F5344CB8AC3E}">
        <p14:creationId xmlns:p14="http://schemas.microsoft.com/office/powerpoint/2010/main" val="1772354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0E5BCEE-6878-4CBB-81B4-A552715CC82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49E7D2BE-1796-41C5-8FE2-950190FAA8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9343D9F3-2695-413F-8BDA-94EC3FD1DD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a:extLst>
              <a:ext uri="{FF2B5EF4-FFF2-40B4-BE49-F238E27FC236}">
                <a16:creationId xmlns:a16="http://schemas.microsoft.com/office/drawing/2014/main" id="{AE7D4EB5-1E0F-4D2E-8514-C77F3A608960}"/>
              </a:ext>
            </a:extLst>
          </p:cNvPr>
          <p:cNvSpPr>
            <a:spLocks noGrp="1"/>
          </p:cNvSpPr>
          <p:nvPr>
            <p:ph type="dt" sz="half" idx="10"/>
          </p:nvPr>
        </p:nvSpPr>
        <p:spPr/>
        <p:txBody>
          <a:bodyPr/>
          <a:lstStyle/>
          <a:p>
            <a:fld id="{3C51E0AE-E2C5-4C0D-938D-ADABD1865EFA}" type="datetimeFigureOut">
              <a:rPr lang="tr-TR" smtClean="0"/>
              <a:t>16.05.2020</a:t>
            </a:fld>
            <a:endParaRPr lang="tr-TR"/>
          </a:p>
        </p:txBody>
      </p:sp>
      <p:sp>
        <p:nvSpPr>
          <p:cNvPr id="6" name="Alt Bilgi Yer Tutucusu 5">
            <a:extLst>
              <a:ext uri="{FF2B5EF4-FFF2-40B4-BE49-F238E27FC236}">
                <a16:creationId xmlns:a16="http://schemas.microsoft.com/office/drawing/2014/main" id="{17D50D62-33E6-45C1-95A9-3B17E832FB0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F9DD740-8D18-4C3C-A3E4-B249298AEA7C}"/>
              </a:ext>
            </a:extLst>
          </p:cNvPr>
          <p:cNvSpPr>
            <a:spLocks noGrp="1"/>
          </p:cNvSpPr>
          <p:nvPr>
            <p:ph type="sldNum" sz="quarter" idx="12"/>
          </p:nvPr>
        </p:nvSpPr>
        <p:spPr/>
        <p:txBody>
          <a:bodyPr/>
          <a:lstStyle/>
          <a:p>
            <a:fld id="{5FE9455B-DD45-4483-BC8C-550781D622A4}" type="slidenum">
              <a:rPr lang="tr-TR" smtClean="0"/>
              <a:t>‹#›</a:t>
            </a:fld>
            <a:endParaRPr lang="tr-TR"/>
          </a:p>
        </p:txBody>
      </p:sp>
    </p:spTree>
    <p:extLst>
      <p:ext uri="{BB962C8B-B14F-4D97-AF65-F5344CB8AC3E}">
        <p14:creationId xmlns:p14="http://schemas.microsoft.com/office/powerpoint/2010/main" val="3180900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1247CF3E-1913-4F3F-96E0-71AC3D31A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3A49B0E-C0B3-473A-ACD5-EEDD596B6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FC91B05-C211-4BB9-888E-7EAB348426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51E0AE-E2C5-4C0D-938D-ADABD1865EFA}" type="datetimeFigureOut">
              <a:rPr lang="tr-TR" smtClean="0"/>
              <a:t>16.05.2020</a:t>
            </a:fld>
            <a:endParaRPr lang="tr-TR"/>
          </a:p>
        </p:txBody>
      </p:sp>
      <p:sp>
        <p:nvSpPr>
          <p:cNvPr id="5" name="Alt Bilgi Yer Tutucusu 4">
            <a:extLst>
              <a:ext uri="{FF2B5EF4-FFF2-40B4-BE49-F238E27FC236}">
                <a16:creationId xmlns:a16="http://schemas.microsoft.com/office/drawing/2014/main" id="{46B2C23E-1CC4-4CC8-B633-D0F014F10C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B939F36E-C604-4D8F-94BB-CB00BFBD51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9455B-DD45-4483-BC8C-550781D622A4}" type="slidenum">
              <a:rPr lang="tr-TR" smtClean="0"/>
              <a:t>‹#›</a:t>
            </a:fld>
            <a:endParaRPr lang="tr-TR"/>
          </a:p>
        </p:txBody>
      </p:sp>
    </p:spTree>
    <p:extLst>
      <p:ext uri="{BB962C8B-B14F-4D97-AF65-F5344CB8AC3E}">
        <p14:creationId xmlns:p14="http://schemas.microsoft.com/office/powerpoint/2010/main" val="2989827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patterns</a:t>
            </a:r>
          </a:p>
        </p:txBody>
      </p:sp>
      <p:sp>
        <p:nvSpPr>
          <p:cNvPr id="3" name="Content Placeholder 2"/>
          <p:cNvSpPr>
            <a:spLocks noGrp="1"/>
          </p:cNvSpPr>
          <p:nvPr>
            <p:ph idx="1"/>
          </p:nvPr>
        </p:nvSpPr>
        <p:spPr/>
        <p:txBody>
          <a:bodyPr>
            <a:normAutofit/>
          </a:bodyPr>
          <a:lstStyle/>
          <a:p>
            <a:r>
              <a:rPr lang="en-US" dirty="0"/>
              <a:t>Patterns are a means of representing, sharing and reusing knowledge.</a:t>
            </a:r>
          </a:p>
          <a:p>
            <a:r>
              <a:rPr lang="en-US" dirty="0"/>
              <a:t>An architectural pattern is a stylized description of good design practice, which has been tried and tested in different environments.</a:t>
            </a:r>
          </a:p>
          <a:p>
            <a:r>
              <a:rPr lang="en-US" dirty="0"/>
              <a:t>Patterns should include information about when they are and when the are not useful.</a:t>
            </a:r>
          </a:p>
          <a:p>
            <a:r>
              <a:rPr lang="en-US" dirty="0"/>
              <a:t>Patterns may be represented using tabular and graphical descriptions.</a:t>
            </a:r>
          </a:p>
          <a:p>
            <a:pPr>
              <a:buNone/>
            </a:pPr>
            <a:endParaRPr lang="en-US" dirty="0"/>
          </a:p>
        </p:txBody>
      </p:sp>
      <p:sp>
        <p:nvSpPr>
          <p:cNvPr id="5" name="Footer Placeholder 4"/>
          <p:cNvSpPr>
            <a:spLocks noGrp="1"/>
          </p:cNvSpPr>
          <p:nvPr>
            <p:ph type="ftr" sz="quarter" idx="11"/>
          </p:nvPr>
        </p:nvSpPr>
        <p:spPr>
          <a:xfrm>
            <a:off x="1524000" y="6356351"/>
            <a:ext cx="2895600" cy="365125"/>
          </a:xfrm>
          <a:prstGeom prst="rect">
            <a:avLst/>
          </a:prstGeom>
        </p:spPr>
        <p:txBody>
          <a:bodyPr/>
          <a:lstStyle/>
          <a:p>
            <a:r>
              <a:rPr lang="en-US"/>
              <a:t>Chapter 6 Architectural design</a:t>
            </a:r>
          </a:p>
        </p:txBody>
      </p:sp>
      <p:sp>
        <p:nvSpPr>
          <p:cNvPr id="4" name="Slide Number Placeholder 3"/>
          <p:cNvSpPr>
            <a:spLocks noGrp="1"/>
          </p:cNvSpPr>
          <p:nvPr>
            <p:ph type="sldNum" sz="quarter" idx="12"/>
          </p:nvPr>
        </p:nvSpPr>
        <p:spPr>
          <a:xfrm>
            <a:off x="8534400" y="6356351"/>
            <a:ext cx="2133600" cy="365125"/>
          </a:xfrm>
          <a:prstGeom prst="rect">
            <a:avLst/>
          </a:prstGeom>
        </p:spPr>
        <p:txBody>
          <a:bodyPr/>
          <a:lstStyle/>
          <a:p>
            <a:fld id="{EC33B370-F672-B743-B3AF-248A63C17270}"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95940" y="136524"/>
            <a:ext cx="10515600" cy="1325563"/>
          </a:xfrm>
          <a:noFill/>
          <a:ln/>
        </p:spPr>
        <p:txBody>
          <a:bodyPr vert="horz" lIns="90487" tIns="44450" rIns="90487" bIns="44450" rtlCol="0" anchor="ctr">
            <a:normAutofit/>
          </a:bodyPr>
          <a:lstStyle/>
          <a:p>
            <a:r>
              <a:rPr lang="en-GB" dirty="0"/>
              <a:t>Repository architecture</a:t>
            </a:r>
          </a:p>
        </p:txBody>
      </p:sp>
      <p:sp>
        <p:nvSpPr>
          <p:cNvPr id="13315" name="Rectangle 3"/>
          <p:cNvSpPr>
            <a:spLocks noGrp="1" noChangeArrowheads="1"/>
          </p:cNvSpPr>
          <p:nvPr>
            <p:ph idx="1"/>
          </p:nvPr>
        </p:nvSpPr>
        <p:spPr>
          <a:xfrm>
            <a:off x="789467" y="1671230"/>
            <a:ext cx="10613065" cy="5186770"/>
          </a:xfrm>
          <a:noFill/>
          <a:ln/>
        </p:spPr>
        <p:txBody>
          <a:bodyPr vert="horz" lIns="90487" tIns="44450" rIns="90487" bIns="44450" rtlCol="0">
            <a:normAutofit lnSpcReduction="10000"/>
          </a:bodyPr>
          <a:lstStyle/>
          <a:p>
            <a:pPr>
              <a:lnSpc>
                <a:spcPct val="90000"/>
              </a:lnSpc>
            </a:pPr>
            <a:r>
              <a:rPr lang="en-GB" dirty="0"/>
              <a:t>Sub-systems must exchange data. </a:t>
            </a:r>
          </a:p>
          <a:p>
            <a:pPr>
              <a:lnSpc>
                <a:spcPct val="90000"/>
              </a:lnSpc>
            </a:pPr>
            <a:r>
              <a:rPr lang="en-GB" dirty="0"/>
              <a:t>This may be done in two ways:</a:t>
            </a:r>
          </a:p>
          <a:p>
            <a:pPr lvl="1">
              <a:lnSpc>
                <a:spcPct val="90000"/>
              </a:lnSpc>
            </a:pPr>
            <a:r>
              <a:rPr lang="en-GB" dirty="0"/>
              <a:t>Shared data is held in a central database or repository and may be accessed by all sub-systems;</a:t>
            </a:r>
          </a:p>
          <a:p>
            <a:pPr lvl="1">
              <a:lnSpc>
                <a:spcPct val="90000"/>
              </a:lnSpc>
            </a:pPr>
            <a:r>
              <a:rPr lang="en-GB" dirty="0"/>
              <a:t>Each sub-system maintains its own database and passes data explicitly to other sub-systems.</a:t>
            </a:r>
          </a:p>
          <a:p>
            <a:r>
              <a:rPr lang="en-US" dirty="0"/>
              <a:t>an efficient way of sharing large amounts </a:t>
            </a:r>
            <a:r>
              <a:rPr lang="tr-TR" dirty="0"/>
              <a:t>of data. </a:t>
            </a:r>
            <a:endParaRPr lang="en-US" dirty="0"/>
          </a:p>
          <a:p>
            <a:r>
              <a:rPr lang="en-GB" dirty="0"/>
              <a:t>When </a:t>
            </a:r>
            <a:r>
              <a:rPr lang="en-GB" b="1" dirty="0"/>
              <a:t>large amounts </a:t>
            </a:r>
            <a:r>
              <a:rPr lang="en-GB" dirty="0"/>
              <a:t>of data are to be shared, the repository model of sharing is most commonly used a this is an efficient data sharing mechanism.</a:t>
            </a:r>
          </a:p>
          <a:p>
            <a:r>
              <a:rPr lang="en-US" dirty="0"/>
              <a:t>Examples:  command and control systems, management information systems, Computer-Aided Design (CAD) systems, and interactive development environments for software.</a:t>
            </a:r>
            <a:endParaRPr lang="tr-TR" dirty="0"/>
          </a:p>
          <a:p>
            <a:endParaRPr lang="en-GB" dirty="0"/>
          </a:p>
        </p:txBody>
      </p:sp>
      <p:sp>
        <p:nvSpPr>
          <p:cNvPr id="5" name="Footer Placeholder 4"/>
          <p:cNvSpPr>
            <a:spLocks noGrp="1"/>
          </p:cNvSpPr>
          <p:nvPr>
            <p:ph type="ftr" sz="quarter" idx="11"/>
          </p:nvPr>
        </p:nvSpPr>
        <p:spPr>
          <a:xfrm>
            <a:off x="1524000" y="6356351"/>
            <a:ext cx="2895600" cy="365125"/>
          </a:xfrm>
          <a:prstGeom prst="rect">
            <a:avLst/>
          </a:prstGeom>
        </p:spPr>
        <p:txBody>
          <a:bodyPr/>
          <a:lstStyle/>
          <a:p>
            <a:r>
              <a:rPr lang="en-US"/>
              <a:t>Chapter 6 Architectural design</a:t>
            </a:r>
          </a:p>
        </p:txBody>
      </p:sp>
      <p:sp>
        <p:nvSpPr>
          <p:cNvPr id="4" name="Slide Number Placeholder 3"/>
          <p:cNvSpPr>
            <a:spLocks noGrp="1"/>
          </p:cNvSpPr>
          <p:nvPr>
            <p:ph type="sldNum" sz="quarter" idx="12"/>
          </p:nvPr>
        </p:nvSpPr>
        <p:spPr>
          <a:xfrm>
            <a:off x="8534400" y="6356351"/>
            <a:ext cx="2133600" cy="365125"/>
          </a:xfrm>
          <a:prstGeom prst="rect">
            <a:avLst/>
          </a:prstGeom>
        </p:spPr>
        <p:txBody>
          <a:bodyPr/>
          <a:lstStyle/>
          <a:p>
            <a:fld id="{EC33B370-F672-B743-B3AF-248A63C17270}" type="slidenum">
              <a:rPr lang="en-US" smtClean="0"/>
              <a:pPr/>
              <a:t>10</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67" y="0"/>
            <a:ext cx="10515600" cy="1325563"/>
          </a:xfrm>
        </p:spPr>
        <p:txBody>
          <a:bodyPr/>
          <a:lstStyle/>
          <a:p>
            <a:r>
              <a:rPr lang="en-US" dirty="0"/>
              <a:t>The Repository pattern</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77869014"/>
              </p:ext>
            </p:extLst>
          </p:nvPr>
        </p:nvGraphicFramePr>
        <p:xfrm>
          <a:off x="370367" y="1034855"/>
          <a:ext cx="11506200" cy="5552440"/>
        </p:xfrm>
        <a:graphic>
          <a:graphicData uri="http://schemas.openxmlformats.org/drawingml/2006/table">
            <a:tbl>
              <a:tblPr firstRow="1" bandRow="1">
                <a:tableStyleId>{5C22544A-7EE6-4342-B048-85BDC9FD1C3A}</a:tableStyleId>
              </a:tblPr>
              <a:tblGrid>
                <a:gridCol w="1951990">
                  <a:extLst>
                    <a:ext uri="{9D8B030D-6E8A-4147-A177-3AD203B41FA5}">
                      <a16:colId xmlns:a16="http://schemas.microsoft.com/office/drawing/2014/main" val="20000"/>
                    </a:ext>
                  </a:extLst>
                </a:gridCol>
                <a:gridCol w="9554210">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20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2000" b="1" dirty="0">
                          <a:solidFill>
                            <a:srgbClr val="000000"/>
                          </a:solidFill>
                          <a:latin typeface="Helvetica"/>
                          <a:ea typeface="Times New Roman"/>
                          <a:cs typeface="Helvetica"/>
                        </a:rPr>
                        <a:t>Repository </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2000" b="1" dirty="0">
                          <a:solidFill>
                            <a:srgbClr val="000000"/>
                          </a:solidFill>
                          <a:latin typeface="Helvetica"/>
                          <a:ea typeface="Times New Roman"/>
                          <a:cs typeface="Helvetica"/>
                        </a:rPr>
                        <a:t>Description</a:t>
                      </a:r>
                      <a:endParaRPr lang="en-GB" sz="20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2000" dirty="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2000" b="1" dirty="0">
                          <a:solidFill>
                            <a:srgbClr val="000000"/>
                          </a:solidFill>
                          <a:latin typeface="Helvetica"/>
                          <a:ea typeface="Times New Roman"/>
                          <a:cs typeface="Helvetica"/>
                        </a:rPr>
                        <a:t>Example</a:t>
                      </a:r>
                      <a:endParaRPr lang="en-GB" sz="20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2000" dirty="0">
                          <a:solidFill>
                            <a:srgbClr val="000000"/>
                          </a:solidFill>
                          <a:latin typeface="Helvetica"/>
                          <a:ea typeface="Times New Roman"/>
                          <a:cs typeface="Helvetica"/>
                        </a:rPr>
                        <a:t>example of an IDE where the components use a repository of system design information. Each software tool generates information which is then available for use by other tools.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2000" b="1">
                          <a:solidFill>
                            <a:srgbClr val="000000"/>
                          </a:solidFill>
                          <a:latin typeface="Helvetica"/>
                          <a:ea typeface="Times New Roman"/>
                          <a:cs typeface="Helvetica"/>
                        </a:rPr>
                        <a:t>When used</a:t>
                      </a:r>
                      <a:endParaRPr lang="en-GB" sz="20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2000" dirty="0">
                          <a:solidFill>
                            <a:srgbClr val="000000"/>
                          </a:solidFill>
                          <a:latin typeface="Helvetica"/>
                          <a:ea typeface="Times New Roman"/>
                          <a:cs typeface="Helvetica"/>
                        </a:rPr>
                        <a:t>You should use this pattern when you have a system in which </a:t>
                      </a:r>
                      <a:r>
                        <a:rPr lang="en-GB" sz="2000" b="1" dirty="0">
                          <a:solidFill>
                            <a:srgbClr val="000000"/>
                          </a:solidFill>
                          <a:latin typeface="Helvetica"/>
                          <a:ea typeface="Times New Roman"/>
                          <a:cs typeface="Helvetica"/>
                        </a:rPr>
                        <a:t>large </a:t>
                      </a:r>
                      <a:r>
                        <a:rPr lang="en-GB" sz="2000" dirty="0">
                          <a:solidFill>
                            <a:srgbClr val="000000"/>
                          </a:solidFill>
                          <a:latin typeface="Helvetica"/>
                          <a:ea typeface="Times New Roman"/>
                          <a:cs typeface="Helvetica"/>
                        </a:rPr>
                        <a:t>volumes of information are generated that has to be stored for a long time. You may also use it in data-driven systems where the inclusion of data in the repository triggers an action or tool.</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2000" b="1">
                          <a:solidFill>
                            <a:srgbClr val="000000"/>
                          </a:solidFill>
                          <a:latin typeface="Helvetica"/>
                          <a:ea typeface="Times New Roman"/>
                          <a:cs typeface="Helvetica"/>
                        </a:rPr>
                        <a:t>Advantages</a:t>
                      </a:r>
                      <a:endParaRPr lang="en-GB" sz="20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2000"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2000" b="1" dirty="0">
                          <a:solidFill>
                            <a:srgbClr val="000000"/>
                          </a:solidFill>
                          <a:latin typeface="Helvetica"/>
                          <a:ea typeface="Times New Roman"/>
                          <a:cs typeface="Helvetica"/>
                        </a:rPr>
                        <a:t>Disadvantages</a:t>
                      </a:r>
                      <a:endParaRPr lang="en-GB" sz="20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2000" dirty="0">
                          <a:solidFill>
                            <a:srgbClr val="000000"/>
                          </a:solidFill>
                          <a:latin typeface="Helvetica"/>
                          <a:ea typeface="Times New Roman"/>
                          <a:cs typeface="Helvetica"/>
                        </a:rPr>
                        <a:t>The repository is a single point of failure so problems in the repository affect the whole system. May be inefficiencies in organizing all communication through the repository. Distributing the repository across several computers may be difficult.</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a:xfrm>
            <a:off x="1524000" y="6356351"/>
            <a:ext cx="2895600" cy="365125"/>
          </a:xfrm>
          <a:prstGeom prst="rect">
            <a:avLst/>
          </a:prstGeom>
        </p:spPr>
        <p:txBody>
          <a:bodyPr/>
          <a:lstStyle/>
          <a:p>
            <a:r>
              <a:rPr lang="en-US"/>
              <a:t>Chapter 6 Architectural design</a:t>
            </a:r>
          </a:p>
        </p:txBody>
      </p:sp>
      <p:sp>
        <p:nvSpPr>
          <p:cNvPr id="5" name="Slide Number Placeholder 4"/>
          <p:cNvSpPr>
            <a:spLocks noGrp="1"/>
          </p:cNvSpPr>
          <p:nvPr>
            <p:ph type="sldNum" sz="quarter" idx="12"/>
          </p:nvPr>
        </p:nvSpPr>
        <p:spPr>
          <a:xfrm>
            <a:off x="8534400" y="6356351"/>
            <a:ext cx="2133600" cy="365125"/>
          </a:xfrm>
          <a:prstGeom prst="rect">
            <a:avLst/>
          </a:prstGeom>
        </p:spPr>
        <p:txBody>
          <a:bodyPr/>
          <a:lstStyle/>
          <a:p>
            <a:fld id="{EC33B370-F672-B743-B3AF-248A63C17270}"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repository architecture for an IDE</a:t>
            </a:r>
            <a:r>
              <a:rPr lang="en-GB" dirty="0"/>
              <a:t> </a:t>
            </a:r>
            <a:endParaRPr lang="en-US" dirty="0"/>
          </a:p>
        </p:txBody>
      </p:sp>
      <p:sp>
        <p:nvSpPr>
          <p:cNvPr id="3" name="Content Placeholder 2"/>
          <p:cNvSpPr>
            <a:spLocks noGrp="1"/>
          </p:cNvSpPr>
          <p:nvPr>
            <p:ph idx="1"/>
          </p:nvPr>
        </p:nvSpPr>
        <p:spPr>
          <a:xfrm>
            <a:off x="1981200" y="5624187"/>
            <a:ext cx="8229600" cy="501977"/>
          </a:xfrm>
        </p:spPr>
        <p:txBody>
          <a:bodyPr/>
          <a:lstStyle/>
          <a:p>
            <a:r>
              <a:rPr lang="en-US" sz="2000" dirty="0"/>
              <a:t>Repository here is version controlled that keep track of changes</a:t>
            </a:r>
            <a:endParaRPr lang="tr-TR" sz="2000" dirty="0"/>
          </a:p>
        </p:txBody>
      </p:sp>
      <p:sp>
        <p:nvSpPr>
          <p:cNvPr id="6" name="Footer Placeholder 5"/>
          <p:cNvSpPr>
            <a:spLocks noGrp="1"/>
          </p:cNvSpPr>
          <p:nvPr>
            <p:ph type="ftr" sz="quarter" idx="11"/>
          </p:nvPr>
        </p:nvSpPr>
        <p:spPr>
          <a:xfrm>
            <a:off x="1524000" y="6356351"/>
            <a:ext cx="2895600" cy="365125"/>
          </a:xfrm>
          <a:prstGeom prst="rect">
            <a:avLst/>
          </a:prstGeom>
        </p:spPr>
        <p:txBody>
          <a:bodyPr/>
          <a:lstStyle/>
          <a:p>
            <a:r>
              <a:rPr lang="en-US"/>
              <a:t>Chapter 6 Architectural design</a:t>
            </a:r>
          </a:p>
        </p:txBody>
      </p:sp>
      <p:sp>
        <p:nvSpPr>
          <p:cNvPr id="5" name="Slide Number Placeholder 4"/>
          <p:cNvSpPr>
            <a:spLocks noGrp="1"/>
          </p:cNvSpPr>
          <p:nvPr>
            <p:ph type="sldNum" sz="quarter" idx="12"/>
          </p:nvPr>
        </p:nvSpPr>
        <p:spPr>
          <a:xfrm>
            <a:off x="8534400" y="6356351"/>
            <a:ext cx="2133600" cy="365125"/>
          </a:xfrm>
          <a:prstGeom prst="rect">
            <a:avLst/>
          </a:prstGeom>
        </p:spPr>
        <p:txBody>
          <a:bodyPr/>
          <a:lstStyle/>
          <a:p>
            <a:fld id="{EC33B370-F672-B743-B3AF-248A63C17270}" type="slidenum">
              <a:rPr lang="en-US" smtClean="0"/>
              <a:pPr/>
              <a:t>12</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725" y="1764540"/>
            <a:ext cx="8035434" cy="36341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vert="horz" lIns="90487" tIns="44450" rIns="90487" bIns="44450" rtlCol="0" anchor="ctr">
            <a:normAutofit/>
          </a:bodyPr>
          <a:lstStyle/>
          <a:p>
            <a:r>
              <a:rPr lang="en-GB" dirty="0"/>
              <a:t>Client-server architecture</a:t>
            </a:r>
          </a:p>
        </p:txBody>
      </p:sp>
      <p:sp>
        <p:nvSpPr>
          <p:cNvPr id="16387" name="Rectangle 3"/>
          <p:cNvSpPr>
            <a:spLocks noGrp="1" noChangeArrowheads="1"/>
          </p:cNvSpPr>
          <p:nvPr>
            <p:ph idx="1"/>
          </p:nvPr>
        </p:nvSpPr>
        <p:spPr>
          <a:noFill/>
          <a:ln/>
        </p:spPr>
        <p:txBody>
          <a:bodyPr vert="horz" lIns="90487" tIns="44450" rIns="90487" bIns="44450" rtlCol="0">
            <a:normAutofit/>
          </a:bodyPr>
          <a:lstStyle/>
          <a:p>
            <a:pPr>
              <a:lnSpc>
                <a:spcPct val="90000"/>
              </a:lnSpc>
            </a:pPr>
            <a:r>
              <a:rPr lang="en-GB" dirty="0"/>
              <a:t>Distributed system model which shows how data and processing is distributed across a range of components.</a:t>
            </a:r>
          </a:p>
          <a:p>
            <a:pPr lvl="1">
              <a:lnSpc>
                <a:spcPct val="90000"/>
              </a:lnSpc>
            </a:pPr>
            <a:r>
              <a:rPr lang="en-GB" dirty="0"/>
              <a:t>Can be implemented on a single computer.</a:t>
            </a:r>
          </a:p>
          <a:p>
            <a:pPr>
              <a:lnSpc>
                <a:spcPct val="90000"/>
              </a:lnSpc>
            </a:pPr>
            <a:endParaRPr lang="en-GB" dirty="0"/>
          </a:p>
          <a:p>
            <a:pPr>
              <a:lnSpc>
                <a:spcPct val="90000"/>
              </a:lnSpc>
            </a:pPr>
            <a:r>
              <a:rPr lang="en-GB" dirty="0"/>
              <a:t>Set of stand-alone servers which provide specific services such as printing, data management, etc.</a:t>
            </a:r>
          </a:p>
          <a:p>
            <a:pPr>
              <a:lnSpc>
                <a:spcPct val="90000"/>
              </a:lnSpc>
            </a:pPr>
            <a:r>
              <a:rPr lang="en-GB" dirty="0"/>
              <a:t>Set of clients which call on these services.</a:t>
            </a:r>
          </a:p>
          <a:p>
            <a:pPr>
              <a:lnSpc>
                <a:spcPct val="90000"/>
              </a:lnSpc>
            </a:pPr>
            <a:r>
              <a:rPr lang="en-GB" dirty="0"/>
              <a:t>Network which allows clients to access servers.</a:t>
            </a:r>
          </a:p>
          <a:p>
            <a:pPr>
              <a:lnSpc>
                <a:spcPct val="90000"/>
              </a:lnSpc>
            </a:pPr>
            <a:endParaRPr lang="en-GB" dirty="0"/>
          </a:p>
        </p:txBody>
      </p:sp>
      <p:sp>
        <p:nvSpPr>
          <p:cNvPr id="5" name="Footer Placeholder 4"/>
          <p:cNvSpPr>
            <a:spLocks noGrp="1"/>
          </p:cNvSpPr>
          <p:nvPr>
            <p:ph type="ftr" sz="quarter" idx="11"/>
          </p:nvPr>
        </p:nvSpPr>
        <p:spPr>
          <a:xfrm>
            <a:off x="1524000" y="6356351"/>
            <a:ext cx="2895600" cy="365125"/>
          </a:xfrm>
          <a:prstGeom prst="rect">
            <a:avLst/>
          </a:prstGeom>
        </p:spPr>
        <p:txBody>
          <a:bodyPr/>
          <a:lstStyle/>
          <a:p>
            <a:r>
              <a:rPr lang="en-US"/>
              <a:t>Chapter 6 Architectural design</a:t>
            </a:r>
          </a:p>
        </p:txBody>
      </p:sp>
      <p:sp>
        <p:nvSpPr>
          <p:cNvPr id="4" name="Slide Number Placeholder 3"/>
          <p:cNvSpPr>
            <a:spLocks noGrp="1"/>
          </p:cNvSpPr>
          <p:nvPr>
            <p:ph type="sldNum" sz="quarter" idx="12"/>
          </p:nvPr>
        </p:nvSpPr>
        <p:spPr>
          <a:xfrm>
            <a:off x="8534400" y="6356351"/>
            <a:ext cx="2133600" cy="365125"/>
          </a:xfrm>
          <a:prstGeom prst="rect">
            <a:avLst/>
          </a:prstGeom>
        </p:spPr>
        <p:txBody>
          <a:bodyPr/>
          <a:lstStyle/>
          <a:p>
            <a:fld id="{EC33B370-F672-B743-B3AF-248A63C17270}" type="slidenum">
              <a:rPr lang="en-US" smtClean="0"/>
              <a:pPr/>
              <a:t>13</a:t>
            </a:fld>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278" y="66675"/>
            <a:ext cx="10515600" cy="1325563"/>
          </a:xfrm>
        </p:spPr>
        <p:txBody>
          <a:bodyPr>
            <a:normAutofit/>
          </a:bodyPr>
          <a:lstStyle/>
          <a:p>
            <a:r>
              <a:rPr lang="en-US" dirty="0"/>
              <a:t>A client–server architecture for a film library</a:t>
            </a:r>
            <a:r>
              <a:rPr lang="en-GB" dirty="0"/>
              <a:t> </a:t>
            </a:r>
            <a:endParaRPr lang="en-US" dirty="0"/>
          </a:p>
        </p:txBody>
      </p:sp>
      <p:sp>
        <p:nvSpPr>
          <p:cNvPr id="6" name="Footer Placeholder 5"/>
          <p:cNvSpPr>
            <a:spLocks noGrp="1"/>
          </p:cNvSpPr>
          <p:nvPr>
            <p:ph type="ftr" sz="quarter" idx="11"/>
          </p:nvPr>
        </p:nvSpPr>
        <p:spPr>
          <a:xfrm>
            <a:off x="7772400" y="6721476"/>
            <a:ext cx="2895600" cy="365125"/>
          </a:xfrm>
          <a:prstGeom prst="rect">
            <a:avLst/>
          </a:prstGeom>
        </p:spPr>
        <p:txBody>
          <a:bodyPr/>
          <a:lstStyle/>
          <a:p>
            <a:r>
              <a:rPr lang="en-US" dirty="0"/>
              <a:t>Chapter 6 Architectural design</a:t>
            </a:r>
          </a:p>
        </p:txBody>
      </p:sp>
      <p:sp>
        <p:nvSpPr>
          <p:cNvPr id="5" name="Slide Number Placeholder 4"/>
          <p:cNvSpPr>
            <a:spLocks noGrp="1"/>
          </p:cNvSpPr>
          <p:nvPr>
            <p:ph type="sldNum" sz="quarter" idx="12"/>
          </p:nvPr>
        </p:nvSpPr>
        <p:spPr>
          <a:xfrm>
            <a:off x="8534400" y="6356351"/>
            <a:ext cx="2133600" cy="365125"/>
          </a:xfrm>
          <a:prstGeom prst="rect">
            <a:avLst/>
          </a:prstGeom>
        </p:spPr>
        <p:txBody>
          <a:bodyPr/>
          <a:lstStyle/>
          <a:p>
            <a:fld id="{EC33B370-F672-B743-B3AF-248A63C17270}" type="slidenum">
              <a:rPr lang="en-US" smtClean="0"/>
              <a:pPr/>
              <a:t>14</a:t>
            </a:fld>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2279" y="1552353"/>
            <a:ext cx="8237210" cy="45603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981200" y="6195095"/>
            <a:ext cx="5093638" cy="369332"/>
          </a:xfrm>
          <a:prstGeom prst="rect">
            <a:avLst/>
          </a:prstGeom>
          <a:noFill/>
        </p:spPr>
        <p:txBody>
          <a:bodyPr wrap="none" rtlCol="0">
            <a:spAutoFit/>
          </a:bodyPr>
          <a:lstStyle/>
          <a:p>
            <a:r>
              <a:rPr lang="en-US" dirty="0"/>
              <a:t>Servers manage and display different types of media</a:t>
            </a:r>
            <a:endParaRPr lang="tr-TR" dirty="0"/>
          </a:p>
        </p:txBody>
      </p:sp>
      <p:sp>
        <p:nvSpPr>
          <p:cNvPr id="4" name="Metin kutusu 3">
            <a:extLst>
              <a:ext uri="{FF2B5EF4-FFF2-40B4-BE49-F238E27FC236}">
                <a16:creationId xmlns:a16="http://schemas.microsoft.com/office/drawing/2014/main" id="{52B034D0-3FED-4475-BFBE-2C25ED24BFFC}"/>
              </a:ext>
            </a:extLst>
          </p:cNvPr>
          <p:cNvSpPr txBox="1"/>
          <p:nvPr/>
        </p:nvSpPr>
        <p:spPr>
          <a:xfrm>
            <a:off x="308344" y="1146112"/>
            <a:ext cx="11043023" cy="646331"/>
          </a:xfrm>
          <a:prstGeom prst="rect">
            <a:avLst/>
          </a:prstGeom>
          <a:noFill/>
        </p:spPr>
        <p:txBody>
          <a:bodyPr wrap="none" rtlCol="0">
            <a:spAutoFit/>
          </a:bodyPr>
          <a:lstStyle/>
          <a:p>
            <a:r>
              <a:rPr lang="tr-TR" dirty="0" err="1"/>
              <a:t>The</a:t>
            </a:r>
            <a:r>
              <a:rPr lang="en-US" dirty="0"/>
              <a:t> client program is simply an integrated user interface, constructed using a web browser, to access these services.</a:t>
            </a:r>
            <a:endParaRPr lang="tr-TR" dirty="0"/>
          </a:p>
          <a:p>
            <a:endParaRPr lang="tr-T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Client–server pattern</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2320417"/>
              </p:ext>
            </p:extLst>
          </p:nvPr>
        </p:nvGraphicFramePr>
        <p:xfrm>
          <a:off x="382772" y="1600200"/>
          <a:ext cx="11578856" cy="4942840"/>
        </p:xfrm>
        <a:graphic>
          <a:graphicData uri="http://schemas.openxmlformats.org/drawingml/2006/table">
            <a:tbl>
              <a:tblPr firstRow="1" bandRow="1">
                <a:tableStyleId>{5C22544A-7EE6-4342-B048-85BDC9FD1C3A}</a:tableStyleId>
              </a:tblPr>
              <a:tblGrid>
                <a:gridCol w="2158409">
                  <a:extLst>
                    <a:ext uri="{9D8B030D-6E8A-4147-A177-3AD203B41FA5}">
                      <a16:colId xmlns:a16="http://schemas.microsoft.com/office/drawing/2014/main" val="20000"/>
                    </a:ext>
                  </a:extLst>
                </a:gridCol>
                <a:gridCol w="9420447">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20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2000" b="1" dirty="0">
                          <a:solidFill>
                            <a:srgbClr val="000000"/>
                          </a:solidFill>
                          <a:latin typeface="Helvetica"/>
                          <a:ea typeface="Times New Roman"/>
                          <a:cs typeface="Helvetica"/>
                        </a:rPr>
                        <a:t>Client-server</a:t>
                      </a:r>
                    </a:p>
                  </a:txBody>
                  <a:tcPr marL="68580" marR="68580" marT="0" marB="0"/>
                </a:tc>
                <a:extLst>
                  <a:ext uri="{0D108BD9-81ED-4DB2-BD59-A6C34878D82A}">
                    <a16:rowId xmlns:a16="http://schemas.microsoft.com/office/drawing/2014/main" val="10000"/>
                  </a:ext>
                </a:extLst>
              </a:tr>
              <a:tr h="339165">
                <a:tc>
                  <a:txBody>
                    <a:bodyPr/>
                    <a:lstStyle/>
                    <a:p>
                      <a:pPr algn="just">
                        <a:spcAft>
                          <a:spcPts val="0"/>
                        </a:spcAft>
                        <a:tabLst>
                          <a:tab pos="342900" algn="l"/>
                          <a:tab pos="685800" algn="l"/>
                          <a:tab pos="1028700" algn="l"/>
                        </a:tabLst>
                      </a:pPr>
                      <a:r>
                        <a:rPr lang="en-GB" sz="2000" b="1" dirty="0">
                          <a:solidFill>
                            <a:srgbClr val="000000"/>
                          </a:solidFill>
                          <a:latin typeface="Helvetica"/>
                          <a:ea typeface="Times New Roman"/>
                          <a:cs typeface="Helvetica"/>
                        </a:rPr>
                        <a:t>Description</a:t>
                      </a:r>
                      <a:endParaRPr lang="en-GB" sz="20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200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2000" b="1">
                          <a:solidFill>
                            <a:srgbClr val="000000"/>
                          </a:solidFill>
                          <a:latin typeface="Helvetica"/>
                          <a:ea typeface="Times New Roman"/>
                          <a:cs typeface="Helvetica"/>
                        </a:rPr>
                        <a:t>Example</a:t>
                      </a:r>
                      <a:endParaRPr lang="en-GB" sz="20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2000" dirty="0">
                          <a:solidFill>
                            <a:srgbClr val="000000"/>
                          </a:solidFill>
                          <a:latin typeface="Helvetica"/>
                          <a:ea typeface="Times New Roman"/>
                          <a:cs typeface="Helvetica"/>
                        </a:rPr>
                        <a:t>Figure 6.11 is an example of a film and video/DVD library organized as a client–server system.</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2000" b="1">
                          <a:solidFill>
                            <a:srgbClr val="000000"/>
                          </a:solidFill>
                          <a:latin typeface="Helvetica"/>
                          <a:ea typeface="Times New Roman"/>
                          <a:cs typeface="Helvetica"/>
                        </a:rPr>
                        <a:t>When used</a:t>
                      </a:r>
                      <a:endParaRPr lang="en-GB" sz="20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2000" dirty="0">
                          <a:solidFill>
                            <a:srgbClr val="000000"/>
                          </a:solidFill>
                          <a:latin typeface="Helvetica"/>
                          <a:ea typeface="Times New Roman"/>
                          <a:cs typeface="Helvetica"/>
                        </a:rPr>
                        <a:t>Used when data in a shared database has to be accessed from a range of locations. Because servers can be replicated, may also be used when the load on a system is variable.</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2000" b="1">
                          <a:solidFill>
                            <a:srgbClr val="000000"/>
                          </a:solidFill>
                          <a:latin typeface="Helvetica"/>
                          <a:ea typeface="Times New Roman"/>
                          <a:cs typeface="Helvetica"/>
                        </a:rPr>
                        <a:t>Advantages</a:t>
                      </a:r>
                      <a:endParaRPr lang="en-GB" sz="20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2000" dirty="0">
                          <a:solidFill>
                            <a:srgbClr val="000000"/>
                          </a:solidFill>
                          <a:latin typeface="Helvetica"/>
                          <a:ea typeface="Times New Roman"/>
                          <a:cs typeface="Helvetica"/>
                        </a:rPr>
                        <a:t>The principal advantage of this model is that servers can be distributed across a network. General functionality (e.g., a printing service) can be available to all clients and does not need to be implemented by all services.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2000" b="1">
                          <a:solidFill>
                            <a:srgbClr val="000000"/>
                          </a:solidFill>
                          <a:latin typeface="Helvetica"/>
                          <a:ea typeface="Times New Roman"/>
                          <a:cs typeface="Helvetica"/>
                        </a:rPr>
                        <a:t>Disadvantages</a:t>
                      </a:r>
                      <a:endParaRPr lang="en-GB" sz="20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2000" dirty="0">
                          <a:solidFill>
                            <a:srgbClr val="000000"/>
                          </a:solidFill>
                          <a:latin typeface="Helvetica"/>
                          <a:ea typeface="Times New Roman"/>
                          <a:cs typeface="Helvetica"/>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a:xfrm>
            <a:off x="1524000" y="6356351"/>
            <a:ext cx="2895600" cy="365125"/>
          </a:xfrm>
          <a:prstGeom prst="rect">
            <a:avLst/>
          </a:prstGeom>
        </p:spPr>
        <p:txBody>
          <a:bodyPr/>
          <a:lstStyle/>
          <a:p>
            <a:r>
              <a:rPr lang="en-US"/>
              <a:t>Chapter 6 Architectural design</a:t>
            </a:r>
          </a:p>
        </p:txBody>
      </p:sp>
      <p:sp>
        <p:nvSpPr>
          <p:cNvPr id="5" name="Slide Number Placeholder 4"/>
          <p:cNvSpPr>
            <a:spLocks noGrp="1"/>
          </p:cNvSpPr>
          <p:nvPr>
            <p:ph type="sldNum" sz="quarter" idx="12"/>
          </p:nvPr>
        </p:nvSpPr>
        <p:spPr>
          <a:xfrm>
            <a:off x="8534400" y="6356351"/>
            <a:ext cx="2133600" cy="365125"/>
          </a:xfrm>
          <a:prstGeom prst="rect">
            <a:avLst/>
          </a:prstGeom>
        </p:spPr>
        <p:txBody>
          <a:bodyPr/>
          <a:lstStyle/>
          <a:p>
            <a:fld id="{EC33B370-F672-B743-B3AF-248A63C17270}"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a:bodyPr>
          <a:lstStyle/>
          <a:p>
            <a:r>
              <a:rPr lang="en-US" dirty="0"/>
              <a:t>The most important advantage of the client–server model is that it is a </a:t>
            </a:r>
            <a:r>
              <a:rPr lang="en-US" b="1" dirty="0"/>
              <a:t>distributed </a:t>
            </a:r>
            <a:r>
              <a:rPr lang="en-US" dirty="0"/>
              <a:t>architecture. </a:t>
            </a:r>
          </a:p>
          <a:p>
            <a:r>
              <a:rPr lang="en-US" dirty="0"/>
              <a:t>Effective use can be made of networked systems with many distributed processors. </a:t>
            </a:r>
          </a:p>
          <a:p>
            <a:r>
              <a:rPr lang="en-US" dirty="0"/>
              <a:t>An important benefit is separation and </a:t>
            </a:r>
            <a:r>
              <a:rPr lang="tr-TR" dirty="0" err="1"/>
              <a:t>independence</a:t>
            </a:r>
            <a:r>
              <a:rPr lang="tr-TR" dirty="0"/>
              <a:t>.</a:t>
            </a:r>
          </a:p>
          <a:p>
            <a:pPr lvl="1"/>
            <a:r>
              <a:rPr lang="en-US" dirty="0"/>
              <a:t>It is easy to add a new server and integrate it with the rest of the system or to upgrade servers </a:t>
            </a:r>
            <a:r>
              <a:rPr lang="en-US" b="1" dirty="0"/>
              <a:t>transparently</a:t>
            </a:r>
            <a:r>
              <a:rPr lang="en-US" dirty="0"/>
              <a:t> without affecting other parts of the system</a:t>
            </a:r>
          </a:p>
          <a:p>
            <a:r>
              <a:rPr lang="en-US" dirty="0"/>
              <a:t>Clients may have to know the names of the available servers and the services they provide. However, servers do not need to know the identity of clients or how many clients are accessing their services.</a:t>
            </a:r>
          </a:p>
        </p:txBody>
      </p:sp>
      <p:sp>
        <p:nvSpPr>
          <p:cNvPr id="4" name="Footer Placeholder 3"/>
          <p:cNvSpPr>
            <a:spLocks noGrp="1"/>
          </p:cNvSpPr>
          <p:nvPr>
            <p:ph type="ftr" sz="quarter" idx="11"/>
          </p:nvPr>
        </p:nvSpPr>
        <p:spPr>
          <a:xfrm>
            <a:off x="1524000" y="6356351"/>
            <a:ext cx="2895600" cy="365125"/>
          </a:xfrm>
          <a:prstGeom prst="rect">
            <a:avLst/>
          </a:prstGeom>
        </p:spPr>
        <p:txBody>
          <a:bodyPr/>
          <a:lstStyle/>
          <a:p>
            <a:r>
              <a:rPr lang="en-US"/>
              <a:t>Chapter 6 Architectural design</a:t>
            </a:r>
          </a:p>
        </p:txBody>
      </p:sp>
      <p:sp>
        <p:nvSpPr>
          <p:cNvPr id="5" name="Slide Number Placeholder 4"/>
          <p:cNvSpPr>
            <a:spLocks noGrp="1"/>
          </p:cNvSpPr>
          <p:nvPr>
            <p:ph type="sldNum" sz="quarter" idx="12"/>
          </p:nvPr>
        </p:nvSpPr>
        <p:spPr>
          <a:xfrm>
            <a:off x="8534400" y="6356351"/>
            <a:ext cx="2133600" cy="365125"/>
          </a:xfrm>
          <a:prstGeom prst="rect">
            <a:avLst/>
          </a:prstGeom>
        </p:spPr>
        <p:txBody>
          <a:bodyPr/>
          <a:lstStyle/>
          <a:p>
            <a:fld id="{EC33B370-F672-B743-B3AF-248A63C17270}" type="slidenum">
              <a:rPr lang="en-US" smtClean="0"/>
              <a:pPr/>
              <a:t>16</a:t>
            </a:fld>
            <a:endParaRPr lang="en-US"/>
          </a:p>
        </p:txBody>
      </p:sp>
    </p:spTree>
    <p:extLst>
      <p:ext uri="{BB962C8B-B14F-4D97-AF65-F5344CB8AC3E}">
        <p14:creationId xmlns:p14="http://schemas.microsoft.com/office/powerpoint/2010/main" val="1581396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838200" y="173735"/>
            <a:ext cx="10515600" cy="1325563"/>
          </a:xfrm>
          <a:noFill/>
          <a:ln/>
        </p:spPr>
        <p:txBody>
          <a:bodyPr vert="horz" lIns="90487" tIns="44450" rIns="90487" bIns="44450" rtlCol="0" anchor="ctr">
            <a:normAutofit/>
          </a:bodyPr>
          <a:lstStyle/>
          <a:p>
            <a:r>
              <a:rPr lang="en-GB" dirty="0"/>
              <a:t>Pipe and filter architecture</a:t>
            </a:r>
          </a:p>
        </p:txBody>
      </p:sp>
      <p:sp>
        <p:nvSpPr>
          <p:cNvPr id="33795" name="Rectangle 3"/>
          <p:cNvSpPr>
            <a:spLocks noGrp="1" noChangeArrowheads="1"/>
          </p:cNvSpPr>
          <p:nvPr>
            <p:ph idx="1"/>
          </p:nvPr>
        </p:nvSpPr>
        <p:spPr>
          <a:xfrm>
            <a:off x="838200" y="1233377"/>
            <a:ext cx="10515600" cy="4943586"/>
          </a:xfrm>
          <a:noFill/>
          <a:ln/>
        </p:spPr>
        <p:txBody>
          <a:bodyPr vert="horz" lIns="90487" tIns="44450" rIns="90487" bIns="44450" rtlCol="0">
            <a:normAutofit fontScale="92500" lnSpcReduction="20000"/>
          </a:bodyPr>
          <a:lstStyle/>
          <a:p>
            <a:pPr>
              <a:lnSpc>
                <a:spcPct val="90000"/>
              </a:lnSpc>
            </a:pPr>
            <a:r>
              <a:rPr lang="en-GB" dirty="0"/>
              <a:t>Functional transformations process their inputs to produce outputs.</a:t>
            </a:r>
          </a:p>
          <a:p>
            <a:pPr lvl="1"/>
            <a:r>
              <a:rPr lang="en-US" dirty="0"/>
              <a:t>Data flows from one to another and is transformed as it moves through the sequence. </a:t>
            </a:r>
          </a:p>
          <a:p>
            <a:pPr lvl="1"/>
            <a:r>
              <a:rPr lang="en-US" dirty="0"/>
              <a:t>Each processing step is implemented as a transform. </a:t>
            </a:r>
          </a:p>
          <a:p>
            <a:pPr lvl="1"/>
            <a:r>
              <a:rPr lang="en-US" dirty="0"/>
              <a:t>Input data flows through these transforms until converted to output. </a:t>
            </a:r>
          </a:p>
          <a:p>
            <a:pPr lvl="1"/>
            <a:r>
              <a:rPr lang="en-US" dirty="0"/>
              <a:t>The transformations may execute sequentially or in parallel. The data can be processed by each transform item by item or in a single batch.</a:t>
            </a:r>
            <a:endParaRPr lang="en-GB" dirty="0"/>
          </a:p>
          <a:p>
            <a:pPr>
              <a:lnSpc>
                <a:spcPct val="90000"/>
              </a:lnSpc>
            </a:pPr>
            <a:r>
              <a:rPr lang="en-GB" dirty="0"/>
              <a:t>Variants of this approach are very common. When transformations are sequential, it is a batch sequential model  (extensively used in data processing systems.)</a:t>
            </a:r>
          </a:p>
          <a:p>
            <a:pPr lvl="1">
              <a:lnSpc>
                <a:spcPct val="90000"/>
              </a:lnSpc>
            </a:pPr>
            <a:r>
              <a:rPr lang="en-GB" dirty="0"/>
              <a:t>E.g. billing system</a:t>
            </a:r>
          </a:p>
          <a:p>
            <a:pPr>
              <a:lnSpc>
                <a:spcPct val="90000"/>
              </a:lnSpc>
            </a:pPr>
            <a:r>
              <a:rPr lang="en-GB" dirty="0"/>
              <a:t>Not really suitable for interactive systems.</a:t>
            </a:r>
          </a:p>
          <a:p>
            <a:r>
              <a:rPr lang="en-US" dirty="0"/>
              <a:t>Pipe and filter systems are best suited to batch processing systems and embedded systems where there is limited user interaction. </a:t>
            </a:r>
          </a:p>
          <a:p>
            <a:r>
              <a:rPr lang="en-US" dirty="0"/>
              <a:t>common architecture for data-processing systems such as billing systems</a:t>
            </a:r>
            <a:endParaRPr lang="en-GB" dirty="0"/>
          </a:p>
        </p:txBody>
      </p:sp>
      <p:sp>
        <p:nvSpPr>
          <p:cNvPr id="5" name="Footer Placeholder 4"/>
          <p:cNvSpPr>
            <a:spLocks noGrp="1"/>
          </p:cNvSpPr>
          <p:nvPr>
            <p:ph type="ftr" sz="quarter" idx="11"/>
          </p:nvPr>
        </p:nvSpPr>
        <p:spPr>
          <a:xfrm>
            <a:off x="1524000" y="6356351"/>
            <a:ext cx="2895600" cy="365125"/>
          </a:xfrm>
          <a:prstGeom prst="rect">
            <a:avLst/>
          </a:prstGeom>
        </p:spPr>
        <p:txBody>
          <a:bodyPr/>
          <a:lstStyle/>
          <a:p>
            <a:r>
              <a:rPr lang="en-US"/>
              <a:t>Chapter 6 Architectural design</a:t>
            </a:r>
          </a:p>
        </p:txBody>
      </p:sp>
      <p:sp>
        <p:nvSpPr>
          <p:cNvPr id="4" name="Slide Number Placeholder 3"/>
          <p:cNvSpPr>
            <a:spLocks noGrp="1"/>
          </p:cNvSpPr>
          <p:nvPr>
            <p:ph type="sldNum" sz="quarter" idx="12"/>
          </p:nvPr>
        </p:nvSpPr>
        <p:spPr>
          <a:xfrm>
            <a:off x="8534400" y="6356351"/>
            <a:ext cx="2133600" cy="365125"/>
          </a:xfrm>
          <a:prstGeom prst="rect">
            <a:avLst/>
          </a:prstGeom>
        </p:spPr>
        <p:txBody>
          <a:bodyPr/>
          <a:lstStyle/>
          <a:p>
            <a:fld id="{EC33B370-F672-B743-B3AF-248A63C17270}" type="slidenum">
              <a:rPr lang="en-US" smtClean="0"/>
              <a:pPr/>
              <a:t>17</a:t>
            </a:fld>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10515600" cy="1325563"/>
          </a:xfrm>
        </p:spPr>
        <p:txBody>
          <a:bodyPr/>
          <a:lstStyle/>
          <a:p>
            <a:r>
              <a:rPr lang="en-US" dirty="0"/>
              <a:t>The pipe and filter pattern</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40490530"/>
              </p:ext>
            </p:extLst>
          </p:nvPr>
        </p:nvGraphicFramePr>
        <p:xfrm>
          <a:off x="808075" y="1212112"/>
          <a:ext cx="10802678" cy="4682003"/>
        </p:xfrm>
        <a:graphic>
          <a:graphicData uri="http://schemas.openxmlformats.org/drawingml/2006/table">
            <a:tbl>
              <a:tblPr firstRow="1" bandRow="1">
                <a:tableStyleId>{5C22544A-7EE6-4342-B048-85BDC9FD1C3A}</a:tableStyleId>
              </a:tblPr>
              <a:tblGrid>
                <a:gridCol w="1796902">
                  <a:extLst>
                    <a:ext uri="{9D8B030D-6E8A-4147-A177-3AD203B41FA5}">
                      <a16:colId xmlns:a16="http://schemas.microsoft.com/office/drawing/2014/main" val="20000"/>
                    </a:ext>
                  </a:extLst>
                </a:gridCol>
                <a:gridCol w="9005776">
                  <a:extLst>
                    <a:ext uri="{9D8B030D-6E8A-4147-A177-3AD203B41FA5}">
                      <a16:colId xmlns:a16="http://schemas.microsoft.com/office/drawing/2014/main" val="20001"/>
                    </a:ext>
                  </a:extLst>
                </a:gridCol>
              </a:tblGrid>
              <a:tr h="405014">
                <a:tc>
                  <a:txBody>
                    <a:bodyPr/>
                    <a:lstStyle/>
                    <a:p>
                      <a:pPr algn="just">
                        <a:spcAft>
                          <a:spcPts val="0"/>
                        </a:spcAft>
                        <a:tabLst>
                          <a:tab pos="342900" algn="l"/>
                          <a:tab pos="685800" algn="l"/>
                          <a:tab pos="1028700" algn="l"/>
                        </a:tabLst>
                      </a:pPr>
                      <a:r>
                        <a:rPr lang="en-GB" sz="18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800" b="1" dirty="0">
                          <a:solidFill>
                            <a:srgbClr val="000000"/>
                          </a:solidFill>
                          <a:latin typeface="Helvetica"/>
                          <a:ea typeface="Times New Roman"/>
                          <a:cs typeface="Helvetica"/>
                        </a:rPr>
                        <a:t>Pipe and filter</a:t>
                      </a:r>
                    </a:p>
                  </a:txBody>
                  <a:tcPr marL="68580" marR="68580" marT="0" marB="0"/>
                </a:tc>
                <a:extLst>
                  <a:ext uri="{0D108BD9-81ED-4DB2-BD59-A6C34878D82A}">
                    <a16:rowId xmlns:a16="http://schemas.microsoft.com/office/drawing/2014/main" val="10000"/>
                  </a:ext>
                </a:extLst>
              </a:tr>
              <a:tr h="932087">
                <a:tc>
                  <a:txBody>
                    <a:bodyPr/>
                    <a:lstStyle/>
                    <a:p>
                      <a:pPr algn="just">
                        <a:spcAft>
                          <a:spcPts val="0"/>
                        </a:spcAft>
                        <a:tabLst>
                          <a:tab pos="342900" algn="l"/>
                          <a:tab pos="685800" algn="l"/>
                          <a:tab pos="1028700" algn="l"/>
                        </a:tabLst>
                      </a:pPr>
                      <a:r>
                        <a:rPr lang="en-GB" sz="1800" b="1" dirty="0">
                          <a:solidFill>
                            <a:srgbClr val="000000"/>
                          </a:solidFill>
                          <a:latin typeface="Helvetica"/>
                          <a:ea typeface="Times New Roman"/>
                          <a:cs typeface="Helvetica"/>
                        </a:rPr>
                        <a:t>Description</a:t>
                      </a:r>
                      <a:endParaRPr lang="en-GB" sz="18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800" dirty="0">
                          <a:solidFill>
                            <a:srgbClr val="000000"/>
                          </a:solidFill>
                          <a:latin typeface="Helvetica"/>
                          <a:ea typeface="Times New Roman"/>
                          <a:cs typeface="Helvetica"/>
                        </a:rPr>
                        <a:t>The processing of the data in a system is organized so that each processing component (filter) is discrete and carries out one type of data transformation. The data flows (as in a pipe) from one component to another for processing. </a:t>
                      </a:r>
                    </a:p>
                  </a:txBody>
                  <a:tcPr marL="68580" marR="68580" marT="0" marB="0"/>
                </a:tc>
                <a:extLst>
                  <a:ext uri="{0D108BD9-81ED-4DB2-BD59-A6C34878D82A}">
                    <a16:rowId xmlns:a16="http://schemas.microsoft.com/office/drawing/2014/main" val="10001"/>
                  </a:ext>
                </a:extLst>
              </a:tr>
              <a:tr h="466044">
                <a:tc>
                  <a:txBody>
                    <a:bodyPr/>
                    <a:lstStyle/>
                    <a:p>
                      <a:pPr algn="just">
                        <a:spcAft>
                          <a:spcPts val="0"/>
                        </a:spcAft>
                        <a:tabLst>
                          <a:tab pos="342900" algn="l"/>
                          <a:tab pos="685800" algn="l"/>
                          <a:tab pos="1028700" algn="l"/>
                        </a:tabLst>
                      </a:pPr>
                      <a:r>
                        <a:rPr lang="en-GB" sz="1800" b="1">
                          <a:solidFill>
                            <a:srgbClr val="000000"/>
                          </a:solidFill>
                          <a:latin typeface="Helvetica"/>
                          <a:ea typeface="Times New Roman"/>
                          <a:cs typeface="Helvetica"/>
                        </a:rPr>
                        <a:t>Example</a:t>
                      </a:r>
                      <a:endParaRPr lang="en-GB" sz="18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800" dirty="0">
                          <a:solidFill>
                            <a:srgbClr val="000000"/>
                          </a:solidFill>
                          <a:latin typeface="Helvetica"/>
                          <a:ea typeface="Times New Roman"/>
                          <a:cs typeface="Helvetica"/>
                        </a:rPr>
                        <a:t>Figure 6.13 is an example of a pipe and filter system used for processing invoices.</a:t>
                      </a:r>
                      <a:r>
                        <a:rPr lang="en-US" sz="1800" b="0" i="0" u="none" strike="noStrike" kern="1200" baseline="0" dirty="0">
                          <a:solidFill>
                            <a:schemeClr val="dk1"/>
                          </a:solidFill>
                          <a:latin typeface="+mn-lt"/>
                          <a:ea typeface="+mn-ea"/>
                          <a:cs typeface="+mn-cs"/>
                        </a:rPr>
                        <a:t> </a:t>
                      </a:r>
                    </a:p>
                    <a:p>
                      <a:pPr algn="just">
                        <a:spcAft>
                          <a:spcPts val="0"/>
                        </a:spcAft>
                        <a:tabLst>
                          <a:tab pos="342900" algn="l"/>
                          <a:tab pos="685800" algn="l"/>
                          <a:tab pos="1028700" algn="l"/>
                        </a:tabLst>
                      </a:pPr>
                      <a:r>
                        <a:rPr lang="en-US" sz="1800" b="0" i="0" u="none" strike="noStrike" kern="1200" baseline="0" dirty="0">
                          <a:solidFill>
                            <a:schemeClr val="dk1"/>
                          </a:solidFill>
                          <a:latin typeface="+mn-lt"/>
                          <a:ea typeface="+mn-ea"/>
                          <a:cs typeface="+mn-cs"/>
                        </a:rPr>
                        <a:t>A common architecture for data-processing systems such as billing systems. </a:t>
                      </a:r>
                      <a:endParaRPr lang="en-GB" sz="18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2"/>
                  </a:ext>
                </a:extLst>
              </a:tr>
              <a:tr h="699066">
                <a:tc>
                  <a:txBody>
                    <a:bodyPr/>
                    <a:lstStyle/>
                    <a:p>
                      <a:pPr algn="just">
                        <a:spcAft>
                          <a:spcPts val="0"/>
                        </a:spcAft>
                        <a:tabLst>
                          <a:tab pos="342900" algn="l"/>
                          <a:tab pos="685800" algn="l"/>
                          <a:tab pos="1028700" algn="l"/>
                        </a:tabLst>
                      </a:pPr>
                      <a:r>
                        <a:rPr lang="en-GB" sz="1800" b="1">
                          <a:solidFill>
                            <a:srgbClr val="000000"/>
                          </a:solidFill>
                          <a:latin typeface="Helvetica"/>
                          <a:ea typeface="Times New Roman"/>
                          <a:cs typeface="Helvetica"/>
                        </a:rPr>
                        <a:t>When used</a:t>
                      </a:r>
                      <a:endParaRPr lang="en-GB" sz="18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800" dirty="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p>
                  </a:txBody>
                  <a:tcPr marL="68580" marR="68580" marT="0" marB="0"/>
                </a:tc>
                <a:extLst>
                  <a:ext uri="{0D108BD9-81ED-4DB2-BD59-A6C34878D82A}">
                    <a16:rowId xmlns:a16="http://schemas.microsoft.com/office/drawing/2014/main" val="10003"/>
                  </a:ext>
                </a:extLst>
              </a:tr>
              <a:tr h="932087">
                <a:tc>
                  <a:txBody>
                    <a:bodyPr/>
                    <a:lstStyle/>
                    <a:p>
                      <a:pPr algn="just">
                        <a:spcAft>
                          <a:spcPts val="0"/>
                        </a:spcAft>
                        <a:tabLst>
                          <a:tab pos="342900" algn="l"/>
                          <a:tab pos="685800" algn="l"/>
                          <a:tab pos="1028700" algn="l"/>
                        </a:tabLst>
                      </a:pPr>
                      <a:r>
                        <a:rPr lang="en-GB" sz="1800" b="1">
                          <a:solidFill>
                            <a:srgbClr val="000000"/>
                          </a:solidFill>
                          <a:latin typeface="Helvetica"/>
                          <a:ea typeface="Times New Roman"/>
                          <a:cs typeface="Helvetica"/>
                        </a:rPr>
                        <a:t>Advantages</a:t>
                      </a:r>
                      <a:endParaRPr lang="en-GB" sz="18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800" dirty="0">
                          <a:solidFill>
                            <a:srgbClr val="000000"/>
                          </a:solidFill>
                          <a:latin typeface="Helvetica"/>
                          <a:ea typeface="Times New Roman"/>
                          <a:cs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68580" marR="68580" marT="0" marB="0"/>
                </a:tc>
                <a:extLst>
                  <a:ext uri="{0D108BD9-81ED-4DB2-BD59-A6C34878D82A}">
                    <a16:rowId xmlns:a16="http://schemas.microsoft.com/office/drawing/2014/main" val="10004"/>
                  </a:ext>
                </a:extLst>
              </a:tr>
              <a:tr h="1165109">
                <a:tc>
                  <a:txBody>
                    <a:bodyPr/>
                    <a:lstStyle/>
                    <a:p>
                      <a:pPr algn="just">
                        <a:spcAft>
                          <a:spcPts val="0"/>
                        </a:spcAft>
                        <a:tabLst>
                          <a:tab pos="342900" algn="l"/>
                          <a:tab pos="685800" algn="l"/>
                          <a:tab pos="1028700" algn="l"/>
                        </a:tabLst>
                      </a:pPr>
                      <a:r>
                        <a:rPr lang="en-GB" sz="1800" b="1">
                          <a:solidFill>
                            <a:srgbClr val="000000"/>
                          </a:solidFill>
                          <a:latin typeface="Helvetica"/>
                          <a:ea typeface="Times New Roman"/>
                          <a:cs typeface="Helvetica"/>
                        </a:rPr>
                        <a:t>Disadvantages</a:t>
                      </a:r>
                      <a:endParaRPr lang="en-GB" sz="18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800" dirty="0">
                          <a:solidFill>
                            <a:srgbClr val="000000"/>
                          </a:solidFill>
                          <a:latin typeface="Helvetica"/>
                          <a:ea typeface="Times New Roman"/>
                          <a:cs typeface="Helvetica"/>
                        </a:rPr>
                        <a:t>The format for data transfer has to be agreed upon between communicating transformations. Each transformation must parse its input and </a:t>
                      </a:r>
                      <a:r>
                        <a:rPr lang="en-GB" sz="1800" dirty="0" err="1">
                          <a:solidFill>
                            <a:srgbClr val="000000"/>
                          </a:solidFill>
                          <a:latin typeface="Helvetica"/>
                          <a:ea typeface="Times New Roman"/>
                          <a:cs typeface="Helvetica"/>
                        </a:rPr>
                        <a:t>unparse</a:t>
                      </a:r>
                      <a:r>
                        <a:rPr lang="en-GB" sz="1800" dirty="0">
                          <a:solidFill>
                            <a:srgbClr val="000000"/>
                          </a:solidFill>
                          <a:latin typeface="Helvetica"/>
                          <a:ea typeface="Times New Roman"/>
                          <a:cs typeface="Helvetica"/>
                        </a:rPr>
                        <a:t> its output to the agreed form. This increases system overhead and may mean that it is impossible to reuse functional transformations that use incompatible data structures.</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a:xfrm>
            <a:off x="1524000" y="6356351"/>
            <a:ext cx="2895600" cy="365125"/>
          </a:xfrm>
          <a:prstGeom prst="rect">
            <a:avLst/>
          </a:prstGeom>
        </p:spPr>
        <p:txBody>
          <a:bodyPr/>
          <a:lstStyle/>
          <a:p>
            <a:r>
              <a:rPr lang="en-US"/>
              <a:t>Chapter 6 Architectural design</a:t>
            </a:r>
          </a:p>
        </p:txBody>
      </p:sp>
      <p:sp>
        <p:nvSpPr>
          <p:cNvPr id="5" name="Slide Number Placeholder 4"/>
          <p:cNvSpPr>
            <a:spLocks noGrp="1"/>
          </p:cNvSpPr>
          <p:nvPr>
            <p:ph type="sldNum" sz="quarter" idx="12"/>
          </p:nvPr>
        </p:nvSpPr>
        <p:spPr>
          <a:xfrm>
            <a:off x="8534400" y="6356351"/>
            <a:ext cx="2133600" cy="365125"/>
          </a:xfrm>
          <a:prstGeom prst="rect">
            <a:avLst/>
          </a:prstGeom>
        </p:spPr>
        <p:txBody>
          <a:bodyPr/>
          <a:lstStyle/>
          <a:p>
            <a:fld id="{EC33B370-F672-B743-B3AF-248A63C17270}"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 example of the pipe and filter architecture</a:t>
            </a:r>
            <a:r>
              <a:rPr lang="en-GB" dirty="0"/>
              <a:t> </a:t>
            </a:r>
            <a:endParaRPr lang="en-US" dirty="0"/>
          </a:p>
        </p:txBody>
      </p:sp>
      <p:sp>
        <p:nvSpPr>
          <p:cNvPr id="3" name="Content Placeholder 2"/>
          <p:cNvSpPr>
            <a:spLocks noGrp="1"/>
          </p:cNvSpPr>
          <p:nvPr>
            <p:ph idx="1"/>
          </p:nvPr>
        </p:nvSpPr>
        <p:spPr>
          <a:xfrm>
            <a:off x="967563" y="4562606"/>
            <a:ext cx="9569302" cy="1476687"/>
          </a:xfrm>
        </p:spPr>
        <p:txBody>
          <a:bodyPr>
            <a:noAutofit/>
          </a:bodyPr>
          <a:lstStyle/>
          <a:p>
            <a:r>
              <a:rPr lang="en-US" sz="2000" dirty="0"/>
              <a:t>An organization has issued invoices to customers. Once a week, payments that have been made are reconciled with the invoices</a:t>
            </a:r>
          </a:p>
          <a:p>
            <a:r>
              <a:rPr lang="en-US" sz="2000" dirty="0"/>
              <a:t>For the paid invoices a receipt is issued. For the invoices not paid within the allowed payment time, a reminder is issued</a:t>
            </a:r>
            <a:endParaRPr lang="tr-TR" sz="2000" dirty="0"/>
          </a:p>
        </p:txBody>
      </p:sp>
      <p:sp>
        <p:nvSpPr>
          <p:cNvPr id="6" name="Footer Placeholder 5"/>
          <p:cNvSpPr>
            <a:spLocks noGrp="1"/>
          </p:cNvSpPr>
          <p:nvPr>
            <p:ph type="ftr" sz="quarter" idx="11"/>
          </p:nvPr>
        </p:nvSpPr>
        <p:spPr>
          <a:xfrm>
            <a:off x="1524000" y="6356351"/>
            <a:ext cx="2895600" cy="365125"/>
          </a:xfrm>
          <a:prstGeom prst="rect">
            <a:avLst/>
          </a:prstGeom>
        </p:spPr>
        <p:txBody>
          <a:bodyPr/>
          <a:lstStyle/>
          <a:p>
            <a:r>
              <a:rPr lang="en-US"/>
              <a:t>Chapter 6 Architectural design</a:t>
            </a:r>
          </a:p>
        </p:txBody>
      </p:sp>
      <p:sp>
        <p:nvSpPr>
          <p:cNvPr id="5" name="Slide Number Placeholder 4"/>
          <p:cNvSpPr>
            <a:spLocks noGrp="1"/>
          </p:cNvSpPr>
          <p:nvPr>
            <p:ph type="sldNum" sz="quarter" idx="12"/>
          </p:nvPr>
        </p:nvSpPr>
        <p:spPr>
          <a:xfrm>
            <a:off x="8534400" y="6356351"/>
            <a:ext cx="2133600" cy="365125"/>
          </a:xfrm>
          <a:prstGeom prst="rect">
            <a:avLst/>
          </a:prstGeom>
        </p:spPr>
        <p:txBody>
          <a:bodyPr/>
          <a:lstStyle/>
          <a:p>
            <a:fld id="{EC33B370-F672-B743-B3AF-248A63C17270}" type="slidenum">
              <a:rPr lang="en-US" smtClean="0"/>
              <a:pPr/>
              <a:t>19</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761" y="1398160"/>
            <a:ext cx="9766478" cy="3005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Model-View-Controller (MVC) pattern</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0389010"/>
              </p:ext>
            </p:extLst>
          </p:nvPr>
        </p:nvGraphicFramePr>
        <p:xfrm>
          <a:off x="523240" y="1451612"/>
          <a:ext cx="11145520" cy="5174923"/>
        </p:xfrm>
        <a:graphic>
          <a:graphicData uri="http://schemas.openxmlformats.org/drawingml/2006/table">
            <a:tbl>
              <a:tblPr firstRow="1" bandRow="1">
                <a:tableStyleId>{5C22544A-7EE6-4342-B048-85BDC9FD1C3A}</a:tableStyleId>
              </a:tblPr>
              <a:tblGrid>
                <a:gridCol w="1711960">
                  <a:extLst>
                    <a:ext uri="{9D8B030D-6E8A-4147-A177-3AD203B41FA5}">
                      <a16:colId xmlns:a16="http://schemas.microsoft.com/office/drawing/2014/main" val="20000"/>
                    </a:ext>
                  </a:extLst>
                </a:gridCol>
                <a:gridCol w="9433560">
                  <a:extLst>
                    <a:ext uri="{9D8B030D-6E8A-4147-A177-3AD203B41FA5}">
                      <a16:colId xmlns:a16="http://schemas.microsoft.com/office/drawing/2014/main" val="20001"/>
                    </a:ext>
                  </a:extLst>
                </a:gridCol>
              </a:tblGrid>
              <a:tr h="475489">
                <a:tc>
                  <a:txBody>
                    <a:bodyPr/>
                    <a:lstStyle/>
                    <a:p>
                      <a:pPr algn="just">
                        <a:spcAft>
                          <a:spcPts val="0"/>
                        </a:spcAft>
                        <a:tabLst>
                          <a:tab pos="342900" algn="l"/>
                          <a:tab pos="685800" algn="l"/>
                          <a:tab pos="1028700" algn="l"/>
                        </a:tabLst>
                      </a:pPr>
                      <a:r>
                        <a:rPr lang="en-GB" sz="20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2000" b="1" dirty="0">
                          <a:solidFill>
                            <a:srgbClr val="000000"/>
                          </a:solidFill>
                          <a:latin typeface="Helvetica"/>
                          <a:ea typeface="Times New Roman"/>
                          <a:cs typeface="Helvetica"/>
                        </a:rPr>
                        <a:t>MVC (Model-View-Controller)</a:t>
                      </a:r>
                    </a:p>
                  </a:txBody>
                  <a:tcPr marL="68580" marR="68580" marT="0" marB="0"/>
                </a:tc>
                <a:extLst>
                  <a:ext uri="{0D108BD9-81ED-4DB2-BD59-A6C34878D82A}">
                    <a16:rowId xmlns:a16="http://schemas.microsoft.com/office/drawing/2014/main" val="10000"/>
                  </a:ext>
                </a:extLst>
              </a:tr>
              <a:tr h="1719744">
                <a:tc>
                  <a:txBody>
                    <a:bodyPr/>
                    <a:lstStyle/>
                    <a:p>
                      <a:pPr algn="just">
                        <a:spcAft>
                          <a:spcPts val="0"/>
                        </a:spcAft>
                        <a:tabLst>
                          <a:tab pos="342900" algn="l"/>
                          <a:tab pos="685800" algn="l"/>
                          <a:tab pos="1028700" algn="l"/>
                        </a:tabLst>
                      </a:pPr>
                      <a:r>
                        <a:rPr lang="en-GB" sz="20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2000" dirty="0">
                          <a:solidFill>
                            <a:srgbClr val="000000"/>
                          </a:solidFill>
                          <a:latin typeface="Helvetica"/>
                          <a:ea typeface="Times New Roman"/>
                          <a:cs typeface="Helvetica"/>
                        </a:rPr>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 See Figure 6.3.</a:t>
                      </a:r>
                    </a:p>
                  </a:txBody>
                  <a:tcPr marL="68580" marR="68580" marT="0" marB="0"/>
                </a:tc>
                <a:extLst>
                  <a:ext uri="{0D108BD9-81ED-4DB2-BD59-A6C34878D82A}">
                    <a16:rowId xmlns:a16="http://schemas.microsoft.com/office/drawing/2014/main" val="10001"/>
                  </a:ext>
                </a:extLst>
              </a:tr>
              <a:tr h="498181">
                <a:tc>
                  <a:txBody>
                    <a:bodyPr/>
                    <a:lstStyle/>
                    <a:p>
                      <a:pPr algn="just">
                        <a:spcAft>
                          <a:spcPts val="0"/>
                        </a:spcAft>
                        <a:tabLst>
                          <a:tab pos="342900" algn="l"/>
                          <a:tab pos="685800" algn="l"/>
                          <a:tab pos="1028700" algn="l"/>
                        </a:tabLst>
                      </a:pPr>
                      <a:r>
                        <a:rPr lang="en-GB" sz="20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2000" dirty="0">
                          <a:solidFill>
                            <a:srgbClr val="000000"/>
                          </a:solidFill>
                          <a:latin typeface="Helvetica"/>
                          <a:ea typeface="Times New Roman"/>
                          <a:cs typeface="Helvetica"/>
                        </a:rPr>
                        <a:t>Figure 6.4 shows the architecture of a web-based application system organized using the MVC pattern.</a:t>
                      </a:r>
                    </a:p>
                  </a:txBody>
                  <a:tcPr marL="68580" marR="68580" marT="0" marB="0"/>
                </a:tc>
                <a:extLst>
                  <a:ext uri="{0D108BD9-81ED-4DB2-BD59-A6C34878D82A}">
                    <a16:rowId xmlns:a16="http://schemas.microsoft.com/office/drawing/2014/main" val="10002"/>
                  </a:ext>
                </a:extLst>
              </a:tr>
              <a:tr h="737034">
                <a:tc>
                  <a:txBody>
                    <a:bodyPr/>
                    <a:lstStyle/>
                    <a:p>
                      <a:pPr algn="just">
                        <a:spcAft>
                          <a:spcPts val="0"/>
                        </a:spcAft>
                        <a:tabLst>
                          <a:tab pos="342900" algn="l"/>
                          <a:tab pos="685800" algn="l"/>
                          <a:tab pos="1028700" algn="l"/>
                        </a:tabLst>
                      </a:pPr>
                      <a:r>
                        <a:rPr lang="en-GB" sz="20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2000" dirty="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p>
                  </a:txBody>
                  <a:tcPr marL="68580" marR="68580" marT="0" marB="0"/>
                </a:tc>
                <a:extLst>
                  <a:ext uri="{0D108BD9-81ED-4DB2-BD59-A6C34878D82A}">
                    <a16:rowId xmlns:a16="http://schemas.microsoft.com/office/drawing/2014/main" val="10003"/>
                  </a:ext>
                </a:extLst>
              </a:tr>
              <a:tr h="737034">
                <a:tc>
                  <a:txBody>
                    <a:bodyPr/>
                    <a:lstStyle/>
                    <a:p>
                      <a:pPr algn="just">
                        <a:spcAft>
                          <a:spcPts val="0"/>
                        </a:spcAft>
                        <a:tabLst>
                          <a:tab pos="342900" algn="l"/>
                          <a:tab pos="685800" algn="l"/>
                          <a:tab pos="1028700" algn="l"/>
                        </a:tabLst>
                      </a:pPr>
                      <a:r>
                        <a:rPr lang="en-GB" sz="20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2000" dirty="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 </a:t>
                      </a:r>
                    </a:p>
                  </a:txBody>
                  <a:tcPr marL="68580" marR="68580" marT="0" marB="0"/>
                </a:tc>
                <a:extLst>
                  <a:ext uri="{0D108BD9-81ED-4DB2-BD59-A6C34878D82A}">
                    <a16:rowId xmlns:a16="http://schemas.microsoft.com/office/drawing/2014/main" val="10004"/>
                  </a:ext>
                </a:extLst>
              </a:tr>
              <a:tr h="498181">
                <a:tc>
                  <a:txBody>
                    <a:bodyPr/>
                    <a:lstStyle/>
                    <a:p>
                      <a:pPr algn="just">
                        <a:spcAft>
                          <a:spcPts val="0"/>
                        </a:spcAft>
                        <a:tabLst>
                          <a:tab pos="342900" algn="l"/>
                          <a:tab pos="685800" algn="l"/>
                          <a:tab pos="1028700" algn="l"/>
                        </a:tabLst>
                      </a:pPr>
                      <a:r>
                        <a:rPr lang="en-GB" sz="20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2000" dirty="0">
                          <a:solidFill>
                            <a:srgbClr val="000000"/>
                          </a:solidFill>
                          <a:latin typeface="Helvetica"/>
                          <a:ea typeface="Times New Roman"/>
                          <a:cs typeface="Helvetica"/>
                        </a:rPr>
                        <a:t>Can involve additional code and code complexity when the data model and interactions are simple.</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a:xfrm>
            <a:off x="1524000" y="6356351"/>
            <a:ext cx="2895600" cy="365125"/>
          </a:xfrm>
          <a:prstGeom prst="rect">
            <a:avLst/>
          </a:prstGeom>
        </p:spPr>
        <p:txBody>
          <a:bodyPr/>
          <a:lstStyle/>
          <a:p>
            <a:r>
              <a:rPr lang="en-US"/>
              <a:t>Chapter 6 Architectural design</a:t>
            </a:r>
          </a:p>
        </p:txBody>
      </p:sp>
      <p:sp>
        <p:nvSpPr>
          <p:cNvPr id="5" name="Slide Number Placeholder 4"/>
          <p:cNvSpPr>
            <a:spLocks noGrp="1"/>
          </p:cNvSpPr>
          <p:nvPr>
            <p:ph type="sldNum" sz="quarter" idx="12"/>
          </p:nvPr>
        </p:nvSpPr>
        <p:spPr>
          <a:xfrm>
            <a:off x="8534400" y="6356351"/>
            <a:ext cx="2133600" cy="365125"/>
          </a:xfrm>
          <a:prstGeom prst="rect">
            <a:avLst/>
          </a:prstGeom>
        </p:spPr>
        <p:txBody>
          <a:bodyPr/>
          <a:lstStyle/>
          <a:p>
            <a:fld id="{EC33B370-F672-B743-B3AF-248A63C1727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70B66C8-BEFB-4E3E-9921-9D3A51708570}" type="slidenum">
              <a:rPr lang="tr-TR" smtClean="0"/>
              <a:pPr/>
              <a:t>20</a:t>
            </a:fld>
            <a:endParaRPr lang="tr-TR"/>
          </a:p>
        </p:txBody>
      </p:sp>
    </p:spTree>
    <p:extLst>
      <p:ext uri="{BB962C8B-B14F-4D97-AF65-F5344CB8AC3E}">
        <p14:creationId xmlns:p14="http://schemas.microsoft.com/office/powerpoint/2010/main" val="103068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dirty="0"/>
              <a:t>Application architectures</a:t>
            </a:r>
          </a:p>
        </p:txBody>
      </p:sp>
      <p:sp>
        <p:nvSpPr>
          <p:cNvPr id="137219" name="Rectangle 3"/>
          <p:cNvSpPr>
            <a:spLocks noGrp="1" noChangeArrowheads="1"/>
          </p:cNvSpPr>
          <p:nvPr>
            <p:ph idx="1"/>
          </p:nvPr>
        </p:nvSpPr>
        <p:spPr/>
        <p:txBody>
          <a:bodyPr vert="horz" lIns="91797" tIns="45898" rIns="91797" bIns="45898" rtlCol="0">
            <a:normAutofit/>
          </a:bodyPr>
          <a:lstStyle/>
          <a:p>
            <a:r>
              <a:rPr lang="en-US" dirty="0"/>
              <a:t>Application systems are designed to meet an </a:t>
            </a:r>
            <a:r>
              <a:rPr lang="en-US" dirty="0" err="1"/>
              <a:t>organisational</a:t>
            </a:r>
            <a:r>
              <a:rPr lang="en-US" dirty="0"/>
              <a:t> need.</a:t>
            </a:r>
          </a:p>
          <a:p>
            <a:r>
              <a:rPr lang="en-US" dirty="0"/>
              <a:t>As businesses have much in common, their application systems also tend to have a common architecture that reflects the application requirements.</a:t>
            </a:r>
          </a:p>
          <a:p>
            <a:r>
              <a:rPr lang="en-US" dirty="0"/>
              <a:t>A generic application architecture is an architecture for a type of software system that may be configured and adapted to create a system that meets specific requirements.</a:t>
            </a:r>
          </a:p>
        </p:txBody>
      </p:sp>
      <p:sp>
        <p:nvSpPr>
          <p:cNvPr id="5" name="Footer Placeholder 4"/>
          <p:cNvSpPr>
            <a:spLocks noGrp="1"/>
          </p:cNvSpPr>
          <p:nvPr>
            <p:ph type="ftr" sz="quarter" idx="11"/>
          </p:nvPr>
        </p:nvSpPr>
        <p:spPr>
          <a:xfrm>
            <a:off x="1524000" y="6356351"/>
            <a:ext cx="2895600" cy="365125"/>
          </a:xfrm>
          <a:prstGeom prst="rect">
            <a:avLst/>
          </a:prstGeom>
        </p:spPr>
        <p:txBody>
          <a:bodyPr/>
          <a:lstStyle/>
          <a:p>
            <a:r>
              <a:rPr lang="en-US"/>
              <a:t>Chapter 6 Architectural design</a:t>
            </a:r>
          </a:p>
        </p:txBody>
      </p:sp>
      <p:sp>
        <p:nvSpPr>
          <p:cNvPr id="4" name="Slide Number Placeholder 3"/>
          <p:cNvSpPr>
            <a:spLocks noGrp="1"/>
          </p:cNvSpPr>
          <p:nvPr>
            <p:ph type="sldNum" sz="quarter" idx="12"/>
          </p:nvPr>
        </p:nvSpPr>
        <p:spPr>
          <a:xfrm>
            <a:off x="8534400" y="6356351"/>
            <a:ext cx="2133600" cy="365125"/>
          </a:xfrm>
          <a:prstGeom prst="rect">
            <a:avLst/>
          </a:prstGeom>
        </p:spPr>
        <p:txBody>
          <a:bodyPr/>
          <a:lstStyle/>
          <a:p>
            <a:fld id="{EC33B370-F672-B743-B3AF-248A63C17270}"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Use of application architectures</a:t>
            </a:r>
          </a:p>
        </p:txBody>
      </p:sp>
      <p:sp>
        <p:nvSpPr>
          <p:cNvPr id="138243" name="Rectangle 3"/>
          <p:cNvSpPr>
            <a:spLocks noGrp="1" noChangeArrowheads="1"/>
          </p:cNvSpPr>
          <p:nvPr>
            <p:ph idx="1"/>
          </p:nvPr>
        </p:nvSpPr>
        <p:spPr/>
        <p:txBody>
          <a:bodyPr vert="horz" lIns="91797" tIns="45898" rIns="91797" bIns="45898" rtlCol="0">
            <a:normAutofit/>
          </a:bodyPr>
          <a:lstStyle/>
          <a:p>
            <a:pPr>
              <a:lnSpc>
                <a:spcPct val="90000"/>
              </a:lnSpc>
            </a:pPr>
            <a:r>
              <a:rPr lang="en-US"/>
              <a:t>As a starting point for architectural design.</a:t>
            </a:r>
          </a:p>
          <a:p>
            <a:pPr>
              <a:lnSpc>
                <a:spcPct val="90000"/>
              </a:lnSpc>
            </a:pPr>
            <a:r>
              <a:rPr lang="en-US"/>
              <a:t>As a design checklist.</a:t>
            </a:r>
          </a:p>
          <a:p>
            <a:pPr>
              <a:lnSpc>
                <a:spcPct val="90000"/>
              </a:lnSpc>
            </a:pPr>
            <a:r>
              <a:rPr lang="en-US"/>
              <a:t>As a way of organising the work of the development team.</a:t>
            </a:r>
          </a:p>
          <a:p>
            <a:pPr>
              <a:lnSpc>
                <a:spcPct val="90000"/>
              </a:lnSpc>
            </a:pPr>
            <a:r>
              <a:rPr lang="en-US"/>
              <a:t>As a means of assessing components for reuse.</a:t>
            </a:r>
          </a:p>
          <a:p>
            <a:pPr>
              <a:lnSpc>
                <a:spcPct val="90000"/>
              </a:lnSpc>
            </a:pPr>
            <a:r>
              <a:rPr lang="en-US"/>
              <a:t>As a vocabulary for talking about application types.</a:t>
            </a:r>
          </a:p>
          <a:p>
            <a:pPr>
              <a:lnSpc>
                <a:spcPct val="90000"/>
              </a:lnSpc>
              <a:buFont typeface="Zapf Dingbats" charset="2"/>
              <a:buNone/>
            </a:pPr>
            <a:endParaRPr lang="en-US"/>
          </a:p>
        </p:txBody>
      </p:sp>
      <p:sp>
        <p:nvSpPr>
          <p:cNvPr id="5" name="Footer Placeholder 4"/>
          <p:cNvSpPr>
            <a:spLocks noGrp="1"/>
          </p:cNvSpPr>
          <p:nvPr>
            <p:ph type="ftr" sz="quarter" idx="11"/>
          </p:nvPr>
        </p:nvSpPr>
        <p:spPr>
          <a:xfrm>
            <a:off x="1524000" y="6356351"/>
            <a:ext cx="2895600" cy="365125"/>
          </a:xfrm>
          <a:prstGeom prst="rect">
            <a:avLst/>
          </a:prstGeom>
        </p:spPr>
        <p:txBody>
          <a:bodyPr/>
          <a:lstStyle/>
          <a:p>
            <a:r>
              <a:rPr lang="en-US"/>
              <a:t>Chapter 6 Architectural design</a:t>
            </a:r>
          </a:p>
        </p:txBody>
      </p:sp>
      <p:sp>
        <p:nvSpPr>
          <p:cNvPr id="4" name="Slide Number Placeholder 3"/>
          <p:cNvSpPr>
            <a:spLocks noGrp="1"/>
          </p:cNvSpPr>
          <p:nvPr>
            <p:ph type="sldNum" sz="quarter" idx="12"/>
          </p:nvPr>
        </p:nvSpPr>
        <p:spPr>
          <a:xfrm>
            <a:off x="8534400" y="6356351"/>
            <a:ext cx="2133600" cy="365125"/>
          </a:xfrm>
          <a:prstGeom prst="rect">
            <a:avLst/>
          </a:prstGeom>
        </p:spPr>
        <p:txBody>
          <a:bodyPr/>
          <a:lstStyle/>
          <a:p>
            <a:fld id="{EC33B370-F672-B743-B3AF-248A63C17270}"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t>Examples of application types</a:t>
            </a:r>
            <a:endParaRPr lang="en-US" dirty="0"/>
          </a:p>
        </p:txBody>
      </p:sp>
      <p:sp>
        <p:nvSpPr>
          <p:cNvPr id="139267" name="Rectangle 3"/>
          <p:cNvSpPr>
            <a:spLocks noGrp="1" noChangeArrowheads="1"/>
          </p:cNvSpPr>
          <p:nvPr>
            <p:ph idx="1"/>
          </p:nvPr>
        </p:nvSpPr>
        <p:spPr/>
        <p:txBody>
          <a:bodyPr>
            <a:normAutofit fontScale="92500" lnSpcReduction="10000"/>
          </a:bodyPr>
          <a:lstStyle/>
          <a:p>
            <a:r>
              <a:rPr lang="en-US" dirty="0"/>
              <a:t>Data processing applications</a:t>
            </a:r>
          </a:p>
          <a:p>
            <a:pPr lvl="1"/>
            <a:r>
              <a:rPr lang="en-US" dirty="0"/>
              <a:t>Data driven applications that process data in batches without explicit user intervention during the processing.</a:t>
            </a:r>
          </a:p>
          <a:p>
            <a:r>
              <a:rPr lang="en-US" dirty="0"/>
              <a:t>Transaction processing applications</a:t>
            </a:r>
          </a:p>
          <a:p>
            <a:pPr lvl="1"/>
            <a:r>
              <a:rPr lang="en-US" dirty="0"/>
              <a:t>Data-</a:t>
            </a:r>
            <a:r>
              <a:rPr lang="en-US" dirty="0" err="1"/>
              <a:t>centred</a:t>
            </a:r>
            <a:r>
              <a:rPr lang="en-US" dirty="0"/>
              <a:t> applications that process user requests and update information in a system database.	</a:t>
            </a:r>
          </a:p>
          <a:p>
            <a:r>
              <a:rPr lang="en-US" dirty="0"/>
              <a:t>Event processing systems</a:t>
            </a:r>
          </a:p>
          <a:p>
            <a:pPr lvl="1"/>
            <a:r>
              <a:rPr lang="en-US" dirty="0"/>
              <a:t>Applications where system actions depend on interpreting events from the system’s environment.</a:t>
            </a:r>
          </a:p>
          <a:p>
            <a:r>
              <a:rPr lang="en-US" dirty="0"/>
              <a:t>Language processing systems</a:t>
            </a:r>
          </a:p>
          <a:p>
            <a:pPr lvl="1"/>
            <a:r>
              <a:rPr lang="en-US" dirty="0"/>
              <a:t>Applications where the users’ intentions are specified in a formal language that is processed and interpreted by the system.</a:t>
            </a:r>
          </a:p>
        </p:txBody>
      </p:sp>
      <p:sp>
        <p:nvSpPr>
          <p:cNvPr id="5" name="Footer Placeholder 4"/>
          <p:cNvSpPr>
            <a:spLocks noGrp="1"/>
          </p:cNvSpPr>
          <p:nvPr>
            <p:ph type="ftr" sz="quarter" idx="11"/>
          </p:nvPr>
        </p:nvSpPr>
        <p:spPr>
          <a:xfrm>
            <a:off x="1524000" y="6356351"/>
            <a:ext cx="2895600" cy="365125"/>
          </a:xfrm>
          <a:prstGeom prst="rect">
            <a:avLst/>
          </a:prstGeom>
        </p:spPr>
        <p:txBody>
          <a:bodyPr/>
          <a:lstStyle/>
          <a:p>
            <a:r>
              <a:rPr lang="en-US"/>
              <a:t>Chapter 6 Architectural design</a:t>
            </a:r>
          </a:p>
        </p:txBody>
      </p:sp>
      <p:sp>
        <p:nvSpPr>
          <p:cNvPr id="4" name="Slide Number Placeholder 3"/>
          <p:cNvSpPr>
            <a:spLocks noGrp="1"/>
          </p:cNvSpPr>
          <p:nvPr>
            <p:ph type="sldNum" sz="quarter" idx="12"/>
          </p:nvPr>
        </p:nvSpPr>
        <p:spPr>
          <a:xfrm>
            <a:off x="8534400" y="6356351"/>
            <a:ext cx="2133600" cy="365125"/>
          </a:xfrm>
          <a:prstGeom prst="rect">
            <a:avLst/>
          </a:prstGeom>
        </p:spPr>
        <p:txBody>
          <a:bodyPr/>
          <a:lstStyle/>
          <a:p>
            <a:fld id="{EC33B370-F672-B743-B3AF-248A63C17270}"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Application type examples</a:t>
            </a:r>
          </a:p>
        </p:txBody>
      </p:sp>
      <p:sp>
        <p:nvSpPr>
          <p:cNvPr id="140291" name="Rectangle 3"/>
          <p:cNvSpPr>
            <a:spLocks noGrp="1" noChangeArrowheads="1"/>
          </p:cNvSpPr>
          <p:nvPr>
            <p:ph idx="1"/>
          </p:nvPr>
        </p:nvSpPr>
        <p:spPr/>
        <p:txBody>
          <a:bodyPr vert="horz" lIns="91797" tIns="45898" rIns="91797" bIns="45898" rtlCol="0">
            <a:normAutofit/>
          </a:bodyPr>
          <a:lstStyle/>
          <a:p>
            <a:pPr>
              <a:lnSpc>
                <a:spcPct val="90000"/>
              </a:lnSpc>
            </a:pPr>
            <a:r>
              <a:rPr lang="en-US" sz="2300" dirty="0"/>
              <a:t>Examples on transaction processing and language processing systems.</a:t>
            </a:r>
          </a:p>
          <a:p>
            <a:pPr>
              <a:lnSpc>
                <a:spcPct val="90000"/>
              </a:lnSpc>
            </a:pPr>
            <a:r>
              <a:rPr lang="en-US" sz="2300" dirty="0"/>
              <a:t>Transaction processing systems</a:t>
            </a:r>
          </a:p>
          <a:p>
            <a:pPr lvl="1">
              <a:lnSpc>
                <a:spcPct val="90000"/>
              </a:lnSpc>
            </a:pPr>
            <a:r>
              <a:rPr lang="en-US" sz="2100" dirty="0"/>
              <a:t>E-commerce systems;</a:t>
            </a:r>
          </a:p>
          <a:p>
            <a:pPr lvl="1">
              <a:lnSpc>
                <a:spcPct val="90000"/>
              </a:lnSpc>
            </a:pPr>
            <a:r>
              <a:rPr lang="en-US" sz="2100" dirty="0"/>
              <a:t>Reservation systems.</a:t>
            </a:r>
          </a:p>
          <a:p>
            <a:pPr lvl="1"/>
            <a:r>
              <a:rPr lang="en-US" dirty="0"/>
              <a:t>All systems that involve interaction with a shared database can be considered to be </a:t>
            </a:r>
            <a:r>
              <a:rPr lang="tr-TR" dirty="0"/>
              <a:t>transaction-based information systems</a:t>
            </a:r>
            <a:endParaRPr lang="en-US" sz="5600" dirty="0"/>
          </a:p>
          <a:p>
            <a:pPr>
              <a:lnSpc>
                <a:spcPct val="90000"/>
              </a:lnSpc>
            </a:pPr>
            <a:r>
              <a:rPr lang="en-US" sz="2300" dirty="0"/>
              <a:t>Language processing systems</a:t>
            </a:r>
          </a:p>
          <a:p>
            <a:pPr lvl="1">
              <a:lnSpc>
                <a:spcPct val="90000"/>
              </a:lnSpc>
            </a:pPr>
            <a:r>
              <a:rPr lang="en-US" sz="2100" dirty="0"/>
              <a:t>Compilers;</a:t>
            </a:r>
          </a:p>
          <a:p>
            <a:pPr lvl="1">
              <a:lnSpc>
                <a:spcPct val="90000"/>
              </a:lnSpc>
            </a:pPr>
            <a:r>
              <a:rPr lang="en-US" sz="2100" dirty="0"/>
              <a:t>Command interpreters.</a:t>
            </a:r>
          </a:p>
          <a:p>
            <a:pPr lvl="1">
              <a:lnSpc>
                <a:spcPct val="90000"/>
              </a:lnSpc>
            </a:pPr>
            <a:endParaRPr lang="en-US" sz="2100" dirty="0"/>
          </a:p>
        </p:txBody>
      </p:sp>
      <p:sp>
        <p:nvSpPr>
          <p:cNvPr id="5" name="Footer Placeholder 4"/>
          <p:cNvSpPr>
            <a:spLocks noGrp="1"/>
          </p:cNvSpPr>
          <p:nvPr>
            <p:ph type="ftr" sz="quarter" idx="11"/>
          </p:nvPr>
        </p:nvSpPr>
        <p:spPr>
          <a:xfrm>
            <a:off x="1524000" y="6356351"/>
            <a:ext cx="2895600" cy="365125"/>
          </a:xfrm>
          <a:prstGeom prst="rect">
            <a:avLst/>
          </a:prstGeom>
        </p:spPr>
        <p:txBody>
          <a:bodyPr/>
          <a:lstStyle/>
          <a:p>
            <a:r>
              <a:rPr lang="en-US"/>
              <a:t>Chapter 6 Architectural design</a:t>
            </a:r>
          </a:p>
        </p:txBody>
      </p:sp>
      <p:sp>
        <p:nvSpPr>
          <p:cNvPr id="4" name="Slide Number Placeholder 3"/>
          <p:cNvSpPr>
            <a:spLocks noGrp="1"/>
          </p:cNvSpPr>
          <p:nvPr>
            <p:ph type="sldNum" sz="quarter" idx="12"/>
          </p:nvPr>
        </p:nvSpPr>
        <p:spPr>
          <a:xfrm>
            <a:off x="8534400" y="6356351"/>
            <a:ext cx="2133600" cy="365125"/>
          </a:xfrm>
          <a:prstGeom prst="rect">
            <a:avLst/>
          </a:prstGeom>
        </p:spPr>
        <p:txBody>
          <a:bodyPr/>
          <a:lstStyle/>
          <a:p>
            <a:fld id="{EC33B370-F672-B743-B3AF-248A63C17270}"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a:t>Transaction processing systems</a:t>
            </a:r>
          </a:p>
        </p:txBody>
      </p:sp>
      <p:sp>
        <p:nvSpPr>
          <p:cNvPr id="144387" name="Rectangle 3"/>
          <p:cNvSpPr>
            <a:spLocks noGrp="1" noChangeArrowheads="1"/>
          </p:cNvSpPr>
          <p:nvPr>
            <p:ph idx="1"/>
          </p:nvPr>
        </p:nvSpPr>
        <p:spPr/>
        <p:txBody>
          <a:bodyPr vert="horz" lIns="91797" tIns="45898" rIns="91797" bIns="45898" rtlCol="0">
            <a:normAutofit/>
          </a:bodyPr>
          <a:lstStyle/>
          <a:p>
            <a:r>
              <a:rPr lang="tr-TR" dirty="0" err="1"/>
              <a:t>Transaction</a:t>
            </a:r>
            <a:r>
              <a:rPr lang="tr-TR" dirty="0"/>
              <a:t> </a:t>
            </a:r>
            <a:r>
              <a:rPr lang="tr-TR" dirty="0" err="1"/>
              <a:t>processing</a:t>
            </a:r>
            <a:r>
              <a:rPr lang="tr-TR" dirty="0"/>
              <a:t> </a:t>
            </a:r>
            <a:r>
              <a:rPr lang="tr-TR" dirty="0" err="1"/>
              <a:t>applications</a:t>
            </a:r>
            <a:r>
              <a:rPr lang="tr-TR" dirty="0"/>
              <a:t> </a:t>
            </a:r>
            <a:r>
              <a:rPr lang="tr-TR" dirty="0" err="1"/>
              <a:t>are</a:t>
            </a:r>
            <a:r>
              <a:rPr lang="en-US" dirty="0"/>
              <a:t> database-centered applications that process user requests for information and update the information in a database.</a:t>
            </a:r>
            <a:endParaRPr lang="tr-TR" dirty="0"/>
          </a:p>
          <a:p>
            <a:pPr>
              <a:lnSpc>
                <a:spcPct val="90000"/>
              </a:lnSpc>
            </a:pPr>
            <a:r>
              <a:rPr lang="en-US" dirty="0"/>
              <a:t>From a user perspective a transaction is:</a:t>
            </a:r>
          </a:p>
          <a:p>
            <a:pPr lvl="1">
              <a:lnSpc>
                <a:spcPct val="90000"/>
              </a:lnSpc>
            </a:pPr>
            <a:r>
              <a:rPr lang="en-US" dirty="0"/>
              <a:t>Any coherent sequence of operations that satisfies a goal;</a:t>
            </a:r>
          </a:p>
          <a:p>
            <a:pPr lvl="1">
              <a:lnSpc>
                <a:spcPct val="90000"/>
              </a:lnSpc>
            </a:pPr>
            <a:r>
              <a:rPr lang="en-US" dirty="0"/>
              <a:t>For example - find the times of flights from London to Paris.</a:t>
            </a:r>
          </a:p>
          <a:p>
            <a:r>
              <a:rPr lang="en-US" dirty="0"/>
              <a:t>Transaction processing systems are usually interactive systems in which users make asynchronous requests for service. These requests are then processed by a transaction manager.</a:t>
            </a:r>
          </a:p>
        </p:txBody>
      </p:sp>
      <p:sp>
        <p:nvSpPr>
          <p:cNvPr id="5" name="Footer Placeholder 4"/>
          <p:cNvSpPr>
            <a:spLocks noGrp="1"/>
          </p:cNvSpPr>
          <p:nvPr>
            <p:ph type="ftr" sz="quarter" idx="11"/>
          </p:nvPr>
        </p:nvSpPr>
        <p:spPr>
          <a:xfrm>
            <a:off x="1524000" y="6356351"/>
            <a:ext cx="2895600" cy="365125"/>
          </a:xfrm>
          <a:prstGeom prst="rect">
            <a:avLst/>
          </a:prstGeom>
        </p:spPr>
        <p:txBody>
          <a:bodyPr/>
          <a:lstStyle/>
          <a:p>
            <a:r>
              <a:rPr lang="en-US"/>
              <a:t>Chapter 6 Architectural design</a:t>
            </a:r>
          </a:p>
        </p:txBody>
      </p:sp>
      <p:sp>
        <p:nvSpPr>
          <p:cNvPr id="4" name="Slide Number Placeholder 3"/>
          <p:cNvSpPr>
            <a:spLocks noGrp="1"/>
          </p:cNvSpPr>
          <p:nvPr>
            <p:ph type="sldNum" sz="quarter" idx="12"/>
          </p:nvPr>
        </p:nvSpPr>
        <p:spPr>
          <a:xfrm>
            <a:off x="8534400" y="6356351"/>
            <a:ext cx="2133600" cy="365125"/>
          </a:xfrm>
          <a:prstGeom prst="rect">
            <a:avLst/>
          </a:prstGeom>
        </p:spPr>
        <p:txBody>
          <a:bodyPr/>
          <a:lstStyle/>
          <a:p>
            <a:fld id="{EC33B370-F672-B743-B3AF-248A63C1727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structure of transaction processing applications</a:t>
            </a:r>
            <a:r>
              <a:rPr lang="en-GB" dirty="0"/>
              <a:t> </a:t>
            </a:r>
            <a:endParaRPr lang="en-US" dirty="0"/>
          </a:p>
        </p:txBody>
      </p:sp>
      <p:sp>
        <p:nvSpPr>
          <p:cNvPr id="3" name="Content Placeholder 2"/>
          <p:cNvSpPr>
            <a:spLocks noGrp="1"/>
          </p:cNvSpPr>
          <p:nvPr>
            <p:ph idx="1"/>
          </p:nvPr>
        </p:nvSpPr>
        <p:spPr>
          <a:xfrm>
            <a:off x="1981200" y="3382027"/>
            <a:ext cx="8229600" cy="2744136"/>
          </a:xfrm>
        </p:spPr>
        <p:txBody>
          <a:bodyPr/>
          <a:lstStyle/>
          <a:p>
            <a:r>
              <a:rPr lang="en-US" sz="2000" dirty="0"/>
              <a:t>First a user makes a request to the system through an I/O processing component. </a:t>
            </a:r>
          </a:p>
          <a:p>
            <a:r>
              <a:rPr lang="en-US" sz="2000" dirty="0"/>
              <a:t>The request is processed by some application specific logic. </a:t>
            </a:r>
          </a:p>
          <a:p>
            <a:r>
              <a:rPr lang="en-US" sz="2000" dirty="0"/>
              <a:t>A transaction is created and passed to a transaction manager, which is usually embedded in the database management system. </a:t>
            </a:r>
          </a:p>
          <a:p>
            <a:r>
              <a:rPr lang="en-US" sz="2000" dirty="0"/>
              <a:t>After the transaction manager has ensured that the transaction is properly completed, it signals to the application </a:t>
            </a:r>
            <a:r>
              <a:rPr lang="tr-TR" sz="2000" dirty="0"/>
              <a:t>that processing has finished.</a:t>
            </a:r>
          </a:p>
        </p:txBody>
      </p:sp>
      <p:sp>
        <p:nvSpPr>
          <p:cNvPr id="6" name="Footer Placeholder 5"/>
          <p:cNvSpPr>
            <a:spLocks noGrp="1"/>
          </p:cNvSpPr>
          <p:nvPr>
            <p:ph type="ftr" sz="quarter" idx="11"/>
          </p:nvPr>
        </p:nvSpPr>
        <p:spPr>
          <a:xfrm>
            <a:off x="1524000" y="6356351"/>
            <a:ext cx="2895600" cy="365125"/>
          </a:xfrm>
          <a:prstGeom prst="rect">
            <a:avLst/>
          </a:prstGeom>
        </p:spPr>
        <p:txBody>
          <a:bodyPr/>
          <a:lstStyle/>
          <a:p>
            <a:r>
              <a:rPr lang="en-US"/>
              <a:t>Chapter 6 Architectural design</a:t>
            </a:r>
          </a:p>
        </p:txBody>
      </p:sp>
      <p:sp>
        <p:nvSpPr>
          <p:cNvPr id="5" name="Slide Number Placeholder 4"/>
          <p:cNvSpPr>
            <a:spLocks noGrp="1"/>
          </p:cNvSpPr>
          <p:nvPr>
            <p:ph type="sldNum" sz="quarter" idx="12"/>
          </p:nvPr>
        </p:nvSpPr>
        <p:spPr>
          <a:xfrm>
            <a:off x="8534400" y="6356351"/>
            <a:ext cx="2133600" cy="365125"/>
          </a:xfrm>
          <a:prstGeom prst="rect">
            <a:avLst/>
          </a:prstGeom>
        </p:spPr>
        <p:txBody>
          <a:bodyPr/>
          <a:lstStyle/>
          <a:p>
            <a:fld id="{EC33B370-F672-B743-B3AF-248A63C17270}" type="slidenum">
              <a:rPr lang="en-US" smtClean="0"/>
              <a:pPr/>
              <a:t>26</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6956" y="2056683"/>
            <a:ext cx="8491800" cy="987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a:bodyPr>
          <a:lstStyle/>
          <a:p>
            <a:r>
              <a:rPr lang="en-US" dirty="0"/>
              <a:t>An example of a transaction: a customer request to withdraw money from a bank account using an ATM. </a:t>
            </a:r>
          </a:p>
          <a:p>
            <a:pPr marL="457200" indent="-457200">
              <a:buFont typeface="+mj-lt"/>
              <a:buAutoNum type="arabicPeriod"/>
            </a:pPr>
            <a:r>
              <a:rPr lang="en-US" dirty="0"/>
              <a:t>getting details of the customer’s account,</a:t>
            </a:r>
          </a:p>
          <a:p>
            <a:pPr marL="457200" indent="-457200">
              <a:buFont typeface="+mj-lt"/>
              <a:buAutoNum type="arabicPeriod"/>
            </a:pPr>
            <a:r>
              <a:rPr lang="en-US" dirty="0"/>
              <a:t>Checking the balance, </a:t>
            </a:r>
          </a:p>
          <a:p>
            <a:pPr marL="457200" indent="-457200">
              <a:buFont typeface="+mj-lt"/>
              <a:buAutoNum type="arabicPeriod"/>
            </a:pPr>
            <a:r>
              <a:rPr lang="en-US" dirty="0"/>
              <a:t>modifying the balance by the amount withdrawn, </a:t>
            </a:r>
          </a:p>
          <a:p>
            <a:pPr marL="457200" indent="-457200">
              <a:buFont typeface="+mj-lt"/>
              <a:buAutoNum type="arabicPeriod"/>
            </a:pPr>
            <a:r>
              <a:rPr lang="en-US" dirty="0"/>
              <a:t>and sending commands to the ATM to deliver the cash. </a:t>
            </a:r>
          </a:p>
          <a:p>
            <a:r>
              <a:rPr lang="en-US" dirty="0"/>
              <a:t>Until all of these steps have been completed, the transaction is incomplete and the customer accounts database is not changed</a:t>
            </a:r>
            <a:endParaRPr lang="tr-TR" dirty="0"/>
          </a:p>
        </p:txBody>
      </p:sp>
      <p:sp>
        <p:nvSpPr>
          <p:cNvPr id="4" name="Footer Placeholder 3"/>
          <p:cNvSpPr>
            <a:spLocks noGrp="1"/>
          </p:cNvSpPr>
          <p:nvPr>
            <p:ph type="ftr" sz="quarter" idx="11"/>
          </p:nvPr>
        </p:nvSpPr>
        <p:spPr>
          <a:xfrm>
            <a:off x="1524000" y="6356351"/>
            <a:ext cx="2895600" cy="365125"/>
          </a:xfrm>
          <a:prstGeom prst="rect">
            <a:avLst/>
          </a:prstGeom>
        </p:spPr>
        <p:txBody>
          <a:bodyPr/>
          <a:lstStyle/>
          <a:p>
            <a:r>
              <a:rPr lang="en-US"/>
              <a:t>Chapter 6 Architectural design</a:t>
            </a:r>
          </a:p>
        </p:txBody>
      </p:sp>
      <p:sp>
        <p:nvSpPr>
          <p:cNvPr id="5" name="Slide Number Placeholder 4"/>
          <p:cNvSpPr>
            <a:spLocks noGrp="1"/>
          </p:cNvSpPr>
          <p:nvPr>
            <p:ph type="sldNum" sz="quarter" idx="12"/>
          </p:nvPr>
        </p:nvSpPr>
        <p:spPr>
          <a:xfrm>
            <a:off x="8534400" y="6356351"/>
            <a:ext cx="2133600" cy="365125"/>
          </a:xfrm>
          <a:prstGeom prst="rect">
            <a:avLst/>
          </a:prstGeom>
        </p:spPr>
        <p:txBody>
          <a:bodyPr/>
          <a:lstStyle/>
          <a:p>
            <a:fld id="{EC33B370-F672-B743-B3AF-248A63C17270}" type="slidenum">
              <a:rPr lang="en-US" smtClean="0"/>
              <a:pPr/>
              <a:t>27</a:t>
            </a:fld>
            <a:endParaRPr lang="en-US"/>
          </a:p>
        </p:txBody>
      </p:sp>
    </p:spTree>
    <p:extLst>
      <p:ext uri="{BB962C8B-B14F-4D97-AF65-F5344CB8AC3E}">
        <p14:creationId xmlns:p14="http://schemas.microsoft.com/office/powerpoint/2010/main" val="1061380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software architecture of an ATM system</a:t>
            </a:r>
            <a:r>
              <a:rPr lang="en-GB" dirty="0"/>
              <a:t> </a:t>
            </a:r>
            <a:endParaRPr lang="en-US" dirty="0"/>
          </a:p>
        </p:txBody>
      </p:sp>
      <p:sp>
        <p:nvSpPr>
          <p:cNvPr id="3" name="Content Placeholder 2"/>
          <p:cNvSpPr>
            <a:spLocks noGrp="1"/>
          </p:cNvSpPr>
          <p:nvPr>
            <p:ph idx="1"/>
          </p:nvPr>
        </p:nvSpPr>
        <p:spPr>
          <a:xfrm>
            <a:off x="1981200" y="5210827"/>
            <a:ext cx="8229600" cy="915337"/>
          </a:xfrm>
        </p:spPr>
        <p:txBody>
          <a:bodyPr>
            <a:normAutofit fontScale="85000" lnSpcReduction="20000"/>
          </a:bodyPr>
          <a:lstStyle/>
          <a:p>
            <a:r>
              <a:rPr lang="en-US" dirty="0"/>
              <a:t>Transaction processing systems may be organized as a </a:t>
            </a:r>
            <a:r>
              <a:rPr lang="en-US" b="1" dirty="0"/>
              <a:t>‘pipe and filter’</a:t>
            </a:r>
            <a:r>
              <a:rPr lang="en-US" dirty="0"/>
              <a:t> architecture with system components responsible for input, processing, and output</a:t>
            </a:r>
            <a:endParaRPr lang="tr-TR" dirty="0"/>
          </a:p>
        </p:txBody>
      </p:sp>
      <p:sp>
        <p:nvSpPr>
          <p:cNvPr id="6" name="Footer Placeholder 5"/>
          <p:cNvSpPr>
            <a:spLocks noGrp="1"/>
          </p:cNvSpPr>
          <p:nvPr>
            <p:ph type="ftr" sz="quarter" idx="11"/>
          </p:nvPr>
        </p:nvSpPr>
        <p:spPr>
          <a:xfrm>
            <a:off x="1524000" y="6356351"/>
            <a:ext cx="2895600" cy="365125"/>
          </a:xfrm>
          <a:prstGeom prst="rect">
            <a:avLst/>
          </a:prstGeom>
        </p:spPr>
        <p:txBody>
          <a:bodyPr/>
          <a:lstStyle/>
          <a:p>
            <a:r>
              <a:rPr lang="en-US"/>
              <a:t>Chapter 6 Architectural design</a:t>
            </a:r>
          </a:p>
        </p:txBody>
      </p:sp>
      <p:sp>
        <p:nvSpPr>
          <p:cNvPr id="5" name="Slide Number Placeholder 4"/>
          <p:cNvSpPr>
            <a:spLocks noGrp="1"/>
          </p:cNvSpPr>
          <p:nvPr>
            <p:ph type="sldNum" sz="quarter" idx="12"/>
          </p:nvPr>
        </p:nvSpPr>
        <p:spPr>
          <a:xfrm>
            <a:off x="8534400" y="6356351"/>
            <a:ext cx="2133600" cy="365125"/>
          </a:xfrm>
          <a:prstGeom prst="rect">
            <a:avLst/>
          </a:prstGeom>
        </p:spPr>
        <p:txBody>
          <a:bodyPr/>
          <a:lstStyle/>
          <a:p>
            <a:fld id="{EC33B370-F672-B743-B3AF-248A63C17270}" type="slidenum">
              <a:rPr lang="en-US" smtClean="0"/>
              <a:pPr/>
              <a:t>28</a:t>
            </a:fld>
            <a:endParaRPr lang="en-US"/>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6340" y="1600200"/>
            <a:ext cx="7856555" cy="3610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Information systems architecture</a:t>
            </a:r>
          </a:p>
        </p:txBody>
      </p:sp>
      <p:sp>
        <p:nvSpPr>
          <p:cNvPr id="146435" name="Rectangle 3"/>
          <p:cNvSpPr>
            <a:spLocks noGrp="1" noChangeArrowheads="1"/>
          </p:cNvSpPr>
          <p:nvPr>
            <p:ph idx="1"/>
          </p:nvPr>
        </p:nvSpPr>
        <p:spPr/>
        <p:txBody>
          <a:bodyPr vert="horz" lIns="91797" tIns="45898" rIns="91797" bIns="45898" rtlCol="0">
            <a:normAutofit/>
          </a:bodyPr>
          <a:lstStyle/>
          <a:p>
            <a:r>
              <a:rPr lang="en-US" dirty="0"/>
              <a:t>Information systems have a generic architecture that can be </a:t>
            </a:r>
            <a:r>
              <a:rPr lang="en-US" dirty="0" err="1"/>
              <a:t>organised</a:t>
            </a:r>
            <a:r>
              <a:rPr lang="en-US" dirty="0"/>
              <a:t> as a</a:t>
            </a:r>
            <a:r>
              <a:rPr lang="en-US" b="1" dirty="0"/>
              <a:t> layered architecture.</a:t>
            </a:r>
          </a:p>
          <a:p>
            <a:r>
              <a:rPr lang="en-US" dirty="0"/>
              <a:t>These are </a:t>
            </a:r>
            <a:r>
              <a:rPr lang="en-US" b="1" dirty="0"/>
              <a:t>transaction-based systems </a:t>
            </a:r>
            <a:r>
              <a:rPr lang="en-US" dirty="0"/>
              <a:t>as interaction with these systems generally involves database transactions.</a:t>
            </a:r>
          </a:p>
          <a:p>
            <a:r>
              <a:rPr lang="en-US" dirty="0"/>
              <a:t>Layers include:</a:t>
            </a:r>
          </a:p>
          <a:p>
            <a:pPr lvl="1"/>
            <a:r>
              <a:rPr lang="en-US" dirty="0"/>
              <a:t>The user interface</a:t>
            </a:r>
          </a:p>
          <a:p>
            <a:pPr lvl="1"/>
            <a:r>
              <a:rPr lang="en-US" dirty="0"/>
              <a:t>User communications</a:t>
            </a:r>
          </a:p>
          <a:p>
            <a:pPr lvl="1"/>
            <a:r>
              <a:rPr lang="en-US" dirty="0"/>
              <a:t>Information retrieval</a:t>
            </a:r>
          </a:p>
          <a:p>
            <a:pPr lvl="1"/>
            <a:r>
              <a:rPr lang="en-US" dirty="0"/>
              <a:t>System database</a:t>
            </a:r>
          </a:p>
        </p:txBody>
      </p:sp>
      <p:sp>
        <p:nvSpPr>
          <p:cNvPr id="5" name="Footer Placeholder 4"/>
          <p:cNvSpPr>
            <a:spLocks noGrp="1"/>
          </p:cNvSpPr>
          <p:nvPr>
            <p:ph type="ftr" sz="quarter" idx="11"/>
          </p:nvPr>
        </p:nvSpPr>
        <p:spPr>
          <a:xfrm>
            <a:off x="1524000" y="6356351"/>
            <a:ext cx="2895600" cy="365125"/>
          </a:xfrm>
          <a:prstGeom prst="rect">
            <a:avLst/>
          </a:prstGeom>
        </p:spPr>
        <p:txBody>
          <a:bodyPr/>
          <a:lstStyle/>
          <a:p>
            <a:r>
              <a:rPr lang="en-US"/>
              <a:t>Chapter 6 Architectural design</a:t>
            </a:r>
          </a:p>
        </p:txBody>
      </p:sp>
      <p:sp>
        <p:nvSpPr>
          <p:cNvPr id="4" name="Slide Number Placeholder 3"/>
          <p:cNvSpPr>
            <a:spLocks noGrp="1"/>
          </p:cNvSpPr>
          <p:nvPr>
            <p:ph type="sldNum" sz="quarter" idx="12"/>
          </p:nvPr>
        </p:nvSpPr>
        <p:spPr>
          <a:xfrm>
            <a:off x="8534400" y="6356351"/>
            <a:ext cx="2133600" cy="365125"/>
          </a:xfrm>
          <a:prstGeom prst="rect">
            <a:avLst/>
          </a:prstGeom>
        </p:spPr>
        <p:txBody>
          <a:bodyPr/>
          <a:lstStyle/>
          <a:p>
            <a:fld id="{EC33B370-F672-B743-B3AF-248A63C17270}"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organization of the Model-View-Controller</a:t>
            </a:r>
            <a:r>
              <a:rPr lang="en-GB" dirty="0"/>
              <a:t> </a:t>
            </a:r>
            <a:endParaRPr lang="en-US" dirty="0"/>
          </a:p>
        </p:txBody>
      </p:sp>
      <p:sp>
        <p:nvSpPr>
          <p:cNvPr id="5" name="Footer Placeholder 4"/>
          <p:cNvSpPr>
            <a:spLocks noGrp="1"/>
          </p:cNvSpPr>
          <p:nvPr>
            <p:ph type="ftr" sz="quarter" idx="11"/>
          </p:nvPr>
        </p:nvSpPr>
        <p:spPr>
          <a:xfrm>
            <a:off x="1524000" y="6356351"/>
            <a:ext cx="2895600" cy="365125"/>
          </a:xfrm>
          <a:prstGeom prst="rect">
            <a:avLst/>
          </a:prstGeom>
        </p:spPr>
        <p:txBody>
          <a:bodyPr/>
          <a:lstStyle/>
          <a:p>
            <a:r>
              <a:rPr lang="en-US"/>
              <a:t>Chapter 6 Architectural design</a:t>
            </a:r>
          </a:p>
        </p:txBody>
      </p:sp>
      <p:sp>
        <p:nvSpPr>
          <p:cNvPr id="4" name="Slide Number Placeholder 3"/>
          <p:cNvSpPr>
            <a:spLocks noGrp="1"/>
          </p:cNvSpPr>
          <p:nvPr>
            <p:ph type="sldNum" sz="quarter" idx="12"/>
          </p:nvPr>
        </p:nvSpPr>
        <p:spPr>
          <a:xfrm>
            <a:off x="8534400" y="6356351"/>
            <a:ext cx="2133600" cy="365125"/>
          </a:xfrm>
          <a:prstGeom prst="rect">
            <a:avLst/>
          </a:prstGeom>
        </p:spPr>
        <p:txBody>
          <a:bodyPr/>
          <a:lstStyle/>
          <a:p>
            <a:fld id="{EC33B370-F672-B743-B3AF-248A63C17270}" type="slidenum">
              <a:rPr lang="en-US" smtClean="0"/>
              <a:pPr/>
              <a:t>3</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718" y="1666875"/>
            <a:ext cx="6503715" cy="43831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8200374" y="6050071"/>
            <a:ext cx="1737399" cy="369332"/>
          </a:xfrm>
          <a:prstGeom prst="rect">
            <a:avLst/>
          </a:prstGeom>
          <a:noFill/>
        </p:spPr>
        <p:txBody>
          <a:bodyPr wrap="none" rtlCol="0">
            <a:spAutoFit/>
          </a:bodyPr>
          <a:lstStyle/>
          <a:p>
            <a:r>
              <a:rPr lang="en-US" dirty="0"/>
              <a:t>Conceptual view</a:t>
            </a:r>
            <a:endParaRPr lang="tr-T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Layered information system architecture</a:t>
            </a:r>
            <a:r>
              <a:rPr lang="en-GB" dirty="0"/>
              <a:t> </a:t>
            </a:r>
            <a:endParaRPr lang="en-US" dirty="0"/>
          </a:p>
        </p:txBody>
      </p:sp>
      <p:sp>
        <p:nvSpPr>
          <p:cNvPr id="3" name="Content Placeholder 2"/>
          <p:cNvSpPr>
            <a:spLocks noGrp="1"/>
          </p:cNvSpPr>
          <p:nvPr>
            <p:ph idx="1"/>
          </p:nvPr>
        </p:nvSpPr>
        <p:spPr>
          <a:xfrm>
            <a:off x="8688888" y="1600201"/>
            <a:ext cx="1521912" cy="4525963"/>
          </a:xfrm>
        </p:spPr>
        <p:txBody>
          <a:bodyPr/>
          <a:lstStyle/>
          <a:p>
            <a:pPr marL="0" indent="0">
              <a:buNone/>
            </a:pPr>
            <a:r>
              <a:rPr lang="en-US" sz="2000" dirty="0"/>
              <a:t>A general model of information system</a:t>
            </a:r>
            <a:endParaRPr lang="tr-TR" sz="2000" dirty="0"/>
          </a:p>
        </p:txBody>
      </p:sp>
      <p:sp>
        <p:nvSpPr>
          <p:cNvPr id="6" name="Footer Placeholder 5"/>
          <p:cNvSpPr>
            <a:spLocks noGrp="1"/>
          </p:cNvSpPr>
          <p:nvPr>
            <p:ph type="ftr" sz="quarter" idx="11"/>
          </p:nvPr>
        </p:nvSpPr>
        <p:spPr>
          <a:xfrm>
            <a:off x="1524000" y="6356351"/>
            <a:ext cx="2895600" cy="365125"/>
          </a:xfrm>
          <a:prstGeom prst="rect">
            <a:avLst/>
          </a:prstGeom>
        </p:spPr>
        <p:txBody>
          <a:bodyPr/>
          <a:lstStyle/>
          <a:p>
            <a:r>
              <a:rPr lang="en-US"/>
              <a:t>Chapter 6 Architectural design</a:t>
            </a:r>
          </a:p>
        </p:txBody>
      </p:sp>
      <p:sp>
        <p:nvSpPr>
          <p:cNvPr id="5" name="Slide Number Placeholder 4"/>
          <p:cNvSpPr>
            <a:spLocks noGrp="1"/>
          </p:cNvSpPr>
          <p:nvPr>
            <p:ph type="sldNum" sz="quarter" idx="12"/>
          </p:nvPr>
        </p:nvSpPr>
        <p:spPr>
          <a:xfrm>
            <a:off x="8534400" y="6356351"/>
            <a:ext cx="2133600" cy="365125"/>
          </a:xfrm>
          <a:prstGeom prst="rect">
            <a:avLst/>
          </a:prstGeom>
        </p:spPr>
        <p:txBody>
          <a:bodyPr/>
          <a:lstStyle/>
          <a:p>
            <a:fld id="{EC33B370-F672-B743-B3AF-248A63C17270}" type="slidenum">
              <a:rPr lang="en-US" smtClean="0"/>
              <a:pPr/>
              <a:t>30</a:t>
            </a:fld>
            <a:endParaRPr lang="en-US"/>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8452" y="1600200"/>
            <a:ext cx="6222934" cy="4458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the MHC-PMS</a:t>
            </a:r>
            <a:r>
              <a:rPr lang="en-GB" dirty="0"/>
              <a:t> </a:t>
            </a:r>
            <a:endParaRPr lang="en-US" dirty="0"/>
          </a:p>
        </p:txBody>
      </p:sp>
      <p:sp>
        <p:nvSpPr>
          <p:cNvPr id="3" name="Content Placeholder 2"/>
          <p:cNvSpPr>
            <a:spLocks noGrp="1"/>
          </p:cNvSpPr>
          <p:nvPr>
            <p:ph idx="1"/>
          </p:nvPr>
        </p:nvSpPr>
        <p:spPr>
          <a:xfrm>
            <a:off x="1981200" y="5123146"/>
            <a:ext cx="8229600" cy="1428903"/>
          </a:xfrm>
        </p:spPr>
        <p:txBody>
          <a:bodyPr/>
          <a:lstStyle/>
          <a:p>
            <a:pPr lvl="1"/>
            <a:endParaRPr lang="tr-TR" dirty="0"/>
          </a:p>
        </p:txBody>
      </p:sp>
      <p:sp>
        <p:nvSpPr>
          <p:cNvPr id="6" name="Footer Placeholder 5"/>
          <p:cNvSpPr>
            <a:spLocks noGrp="1"/>
          </p:cNvSpPr>
          <p:nvPr>
            <p:ph type="ftr" sz="quarter" idx="11"/>
          </p:nvPr>
        </p:nvSpPr>
        <p:spPr>
          <a:xfrm>
            <a:off x="1524000" y="6356351"/>
            <a:ext cx="2895600" cy="365125"/>
          </a:xfrm>
          <a:prstGeom prst="rect">
            <a:avLst/>
          </a:prstGeom>
        </p:spPr>
        <p:txBody>
          <a:bodyPr/>
          <a:lstStyle/>
          <a:p>
            <a:r>
              <a:rPr lang="en-US"/>
              <a:t>Chapter 6 Architectural design</a:t>
            </a:r>
          </a:p>
        </p:txBody>
      </p:sp>
      <p:sp>
        <p:nvSpPr>
          <p:cNvPr id="4" name="Slide Number Placeholder 3"/>
          <p:cNvSpPr>
            <a:spLocks noGrp="1"/>
          </p:cNvSpPr>
          <p:nvPr>
            <p:ph type="sldNum" sz="quarter" idx="12"/>
          </p:nvPr>
        </p:nvSpPr>
        <p:spPr>
          <a:xfrm>
            <a:off x="8534400" y="6356351"/>
            <a:ext cx="2133600" cy="365125"/>
          </a:xfrm>
          <a:prstGeom prst="rect">
            <a:avLst/>
          </a:prstGeom>
        </p:spPr>
        <p:txBody>
          <a:bodyPr/>
          <a:lstStyle/>
          <a:p>
            <a:fld id="{EC33B370-F672-B743-B3AF-248A63C17270}" type="slidenum">
              <a:rPr lang="en-US" smtClean="0"/>
              <a:pPr/>
              <a:t>31</a:t>
            </a:fld>
            <a:endParaRPr 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0606" y="1417638"/>
            <a:ext cx="6314362" cy="4156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information systems</a:t>
            </a:r>
          </a:p>
        </p:txBody>
      </p:sp>
      <p:sp>
        <p:nvSpPr>
          <p:cNvPr id="3" name="Content Placeholder 2"/>
          <p:cNvSpPr>
            <a:spLocks noGrp="1"/>
          </p:cNvSpPr>
          <p:nvPr>
            <p:ph idx="1"/>
          </p:nvPr>
        </p:nvSpPr>
        <p:spPr/>
        <p:txBody>
          <a:bodyPr>
            <a:normAutofit lnSpcReduction="10000"/>
          </a:bodyPr>
          <a:lstStyle/>
          <a:p>
            <a:r>
              <a:rPr lang="en-US" dirty="0"/>
              <a:t>Information and resource management systems are now usually web-based systems where the user interfaces are implemented using a web browser. </a:t>
            </a:r>
          </a:p>
          <a:p>
            <a:r>
              <a:rPr lang="en-US" dirty="0"/>
              <a:t>For example, </a:t>
            </a:r>
            <a:r>
              <a:rPr lang="en-US" dirty="0" err="1"/>
              <a:t>e</a:t>
            </a:r>
            <a:r>
              <a:rPr lang="en-US" dirty="0"/>
              <a:t>-commerce systems are Internet-based resource management systems that accept electronic orders for goods or services and then arrange delivery of these goods or services to the customer</a:t>
            </a:r>
            <a:r>
              <a:rPr lang="en-US" i="1" dirty="0"/>
              <a:t>. </a:t>
            </a:r>
          </a:p>
          <a:p>
            <a:r>
              <a:rPr lang="en-US" dirty="0"/>
              <a:t>In an </a:t>
            </a:r>
            <a:r>
              <a:rPr lang="en-US" dirty="0" err="1"/>
              <a:t>e</a:t>
            </a:r>
            <a:r>
              <a:rPr lang="en-US" dirty="0"/>
              <a:t>-commerce system, the application-specific layer includes additional functionality supporting a ‘shopping cart’ in which users can place a number of items in separate transactions, then pay for them all together in a single transaction.</a:t>
            </a:r>
            <a:endParaRPr lang="en-GB" dirty="0"/>
          </a:p>
          <a:p>
            <a:pPr>
              <a:buNone/>
            </a:pPr>
            <a:endParaRPr lang="en-US" dirty="0"/>
          </a:p>
        </p:txBody>
      </p:sp>
      <p:sp>
        <p:nvSpPr>
          <p:cNvPr id="4" name="Footer Placeholder 3"/>
          <p:cNvSpPr>
            <a:spLocks noGrp="1"/>
          </p:cNvSpPr>
          <p:nvPr>
            <p:ph type="ftr" sz="quarter" idx="11"/>
          </p:nvPr>
        </p:nvSpPr>
        <p:spPr>
          <a:xfrm>
            <a:off x="1524000" y="6356351"/>
            <a:ext cx="2895600" cy="365125"/>
          </a:xfrm>
          <a:prstGeom prst="rect">
            <a:avLst/>
          </a:prstGeom>
        </p:spPr>
        <p:txBody>
          <a:bodyPr/>
          <a:lstStyle/>
          <a:p>
            <a:r>
              <a:rPr lang="en-US" dirty="0"/>
              <a:t>Chapter 6 Architectural design</a:t>
            </a:r>
          </a:p>
        </p:txBody>
      </p:sp>
      <p:sp>
        <p:nvSpPr>
          <p:cNvPr id="5" name="Slide Number Placeholder 4"/>
          <p:cNvSpPr>
            <a:spLocks noGrp="1"/>
          </p:cNvSpPr>
          <p:nvPr>
            <p:ph type="sldNum" sz="quarter" idx="12"/>
          </p:nvPr>
        </p:nvSpPr>
        <p:spPr>
          <a:xfrm>
            <a:off x="8534400" y="6356351"/>
            <a:ext cx="2133600" cy="365125"/>
          </a:xfrm>
          <a:prstGeom prst="rect">
            <a:avLst/>
          </a:prstGeom>
        </p:spPr>
        <p:txBody>
          <a:bodyPr/>
          <a:lstStyle/>
          <a:p>
            <a:fld id="{EC33B370-F672-B743-B3AF-248A63C17270}"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implementation</a:t>
            </a:r>
          </a:p>
        </p:txBody>
      </p:sp>
      <p:sp>
        <p:nvSpPr>
          <p:cNvPr id="3" name="Content Placeholder 2"/>
          <p:cNvSpPr>
            <a:spLocks noGrp="1"/>
          </p:cNvSpPr>
          <p:nvPr>
            <p:ph idx="1"/>
          </p:nvPr>
        </p:nvSpPr>
        <p:spPr/>
        <p:txBody>
          <a:bodyPr>
            <a:normAutofit/>
          </a:bodyPr>
          <a:lstStyle/>
          <a:p>
            <a:r>
              <a:rPr lang="en-US" dirty="0"/>
              <a:t>These systems are often implemented as multi-tier client server/architectures</a:t>
            </a:r>
            <a:endParaRPr lang="en-GB" dirty="0"/>
          </a:p>
          <a:p>
            <a:pPr lvl="1"/>
            <a:r>
              <a:rPr lang="en-US" dirty="0"/>
              <a:t>The web server is responsible for all user communications, with the user interface implemented using a web browser;</a:t>
            </a:r>
            <a:endParaRPr lang="en-GB" dirty="0"/>
          </a:p>
          <a:p>
            <a:pPr lvl="1"/>
            <a:r>
              <a:rPr lang="en-US" dirty="0"/>
              <a:t>The application server is responsible for implementing application-specific logic as well as information storage and retrieval requests; </a:t>
            </a:r>
            <a:endParaRPr lang="en-GB" dirty="0"/>
          </a:p>
          <a:p>
            <a:pPr lvl="1"/>
            <a:r>
              <a:rPr lang="en-US" dirty="0"/>
              <a:t>The database server moves information to and from the database and handles transaction management. </a:t>
            </a:r>
            <a:endParaRPr lang="en-GB" dirty="0"/>
          </a:p>
          <a:p>
            <a:endParaRPr lang="en-US" dirty="0"/>
          </a:p>
          <a:p>
            <a:r>
              <a:rPr lang="en-US" dirty="0"/>
              <a:t>3 tiers: web server, application server, database server</a:t>
            </a:r>
          </a:p>
        </p:txBody>
      </p:sp>
      <p:sp>
        <p:nvSpPr>
          <p:cNvPr id="4" name="Footer Placeholder 3"/>
          <p:cNvSpPr>
            <a:spLocks noGrp="1"/>
          </p:cNvSpPr>
          <p:nvPr>
            <p:ph type="ftr" sz="quarter" idx="11"/>
          </p:nvPr>
        </p:nvSpPr>
        <p:spPr>
          <a:xfrm>
            <a:off x="1524000" y="6356351"/>
            <a:ext cx="2895600" cy="365125"/>
          </a:xfrm>
          <a:prstGeom prst="rect">
            <a:avLst/>
          </a:prstGeom>
        </p:spPr>
        <p:txBody>
          <a:bodyPr/>
          <a:lstStyle/>
          <a:p>
            <a:r>
              <a:rPr lang="en-US"/>
              <a:t>Chapter 6 Architectural design</a:t>
            </a:r>
          </a:p>
        </p:txBody>
      </p:sp>
      <p:sp>
        <p:nvSpPr>
          <p:cNvPr id="5" name="Slide Number Placeholder 4"/>
          <p:cNvSpPr>
            <a:spLocks noGrp="1"/>
          </p:cNvSpPr>
          <p:nvPr>
            <p:ph type="sldNum" sz="quarter" idx="12"/>
          </p:nvPr>
        </p:nvSpPr>
        <p:spPr>
          <a:xfrm>
            <a:off x="8534400" y="6356351"/>
            <a:ext cx="2133600" cy="365125"/>
          </a:xfrm>
          <a:prstGeom prst="rect">
            <a:avLst/>
          </a:prstGeom>
        </p:spPr>
        <p:txBody>
          <a:bodyPr/>
          <a:lstStyle/>
          <a:p>
            <a:fld id="{EC33B370-F672-B743-B3AF-248A63C17270}"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Language processing systems</a:t>
            </a:r>
          </a:p>
        </p:txBody>
      </p:sp>
      <p:sp>
        <p:nvSpPr>
          <p:cNvPr id="160771" name="Rectangle 3"/>
          <p:cNvSpPr>
            <a:spLocks noGrp="1" noChangeArrowheads="1"/>
          </p:cNvSpPr>
          <p:nvPr>
            <p:ph idx="1"/>
          </p:nvPr>
        </p:nvSpPr>
        <p:spPr/>
        <p:txBody>
          <a:bodyPr vert="horz" lIns="91797" tIns="45898" rIns="91797" bIns="45898" rtlCol="0">
            <a:normAutofit/>
          </a:bodyPr>
          <a:lstStyle/>
          <a:p>
            <a:r>
              <a:rPr lang="en-US" sz="2300" dirty="0"/>
              <a:t>Accept a natural or artificial language as input and generate some other representation of that language. </a:t>
            </a:r>
          </a:p>
          <a:p>
            <a:pPr lvl="1"/>
            <a:r>
              <a:rPr lang="en-US" sz="1900" dirty="0"/>
              <a:t>High level language to machine code (compiler)</a:t>
            </a:r>
          </a:p>
          <a:p>
            <a:pPr lvl="1"/>
            <a:r>
              <a:rPr lang="en-US" sz="1900" dirty="0"/>
              <a:t>XML </a:t>
            </a:r>
            <a:r>
              <a:rPr lang="en-US" sz="1800" dirty="0"/>
              <a:t>data description into commands to query a database</a:t>
            </a:r>
            <a:endParaRPr lang="en-US" sz="1900" dirty="0"/>
          </a:p>
          <a:p>
            <a:r>
              <a:rPr lang="en-US" sz="2300" dirty="0"/>
              <a:t>May include an interpreter to act on the instructions in the language that is being processed.</a:t>
            </a:r>
          </a:p>
          <a:p>
            <a:r>
              <a:rPr lang="en-US" sz="2300" dirty="0"/>
              <a:t>Used in situations where the easiest way to solve a problem is to describe an algorithm or describe the system data</a:t>
            </a:r>
          </a:p>
          <a:p>
            <a:pPr lvl="1"/>
            <a:r>
              <a:rPr lang="en-US" sz="2100" dirty="0"/>
              <a:t>Meta-case tools process tool descriptions, method rules, etc and generate tools.</a:t>
            </a:r>
          </a:p>
        </p:txBody>
      </p:sp>
      <p:sp>
        <p:nvSpPr>
          <p:cNvPr id="5" name="Footer Placeholder 4"/>
          <p:cNvSpPr>
            <a:spLocks noGrp="1"/>
          </p:cNvSpPr>
          <p:nvPr>
            <p:ph type="ftr" sz="quarter" idx="11"/>
          </p:nvPr>
        </p:nvSpPr>
        <p:spPr>
          <a:xfrm>
            <a:off x="1524000" y="6356351"/>
            <a:ext cx="2895600" cy="365125"/>
          </a:xfrm>
          <a:prstGeom prst="rect">
            <a:avLst/>
          </a:prstGeom>
        </p:spPr>
        <p:txBody>
          <a:bodyPr/>
          <a:lstStyle/>
          <a:p>
            <a:r>
              <a:rPr lang="en-US"/>
              <a:t>Chapter 6 Architectural design</a:t>
            </a:r>
          </a:p>
        </p:txBody>
      </p:sp>
      <p:sp>
        <p:nvSpPr>
          <p:cNvPr id="4" name="Slide Number Placeholder 3"/>
          <p:cNvSpPr>
            <a:spLocks noGrp="1"/>
          </p:cNvSpPr>
          <p:nvPr>
            <p:ph type="sldNum" sz="quarter" idx="12"/>
          </p:nvPr>
        </p:nvSpPr>
        <p:spPr>
          <a:xfrm>
            <a:off x="8534400" y="6356351"/>
            <a:ext cx="2133600" cy="365125"/>
          </a:xfrm>
          <a:prstGeom prst="rect">
            <a:avLst/>
          </a:prstGeom>
        </p:spPr>
        <p:txBody>
          <a:bodyPr/>
          <a:lstStyle/>
          <a:p>
            <a:fld id="{EC33B370-F672-B743-B3AF-248A63C17270}"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architecture of a language processing system </a:t>
            </a:r>
          </a:p>
        </p:txBody>
      </p:sp>
      <p:sp>
        <p:nvSpPr>
          <p:cNvPr id="3" name="Content Placeholder 2"/>
          <p:cNvSpPr>
            <a:spLocks noGrp="1"/>
          </p:cNvSpPr>
          <p:nvPr>
            <p:ph idx="1"/>
          </p:nvPr>
        </p:nvSpPr>
        <p:spPr/>
        <p:txBody>
          <a:bodyPr/>
          <a:lstStyle/>
          <a:p>
            <a:endParaRPr lang="tr-TR"/>
          </a:p>
        </p:txBody>
      </p:sp>
      <p:sp>
        <p:nvSpPr>
          <p:cNvPr id="6" name="Footer Placeholder 5"/>
          <p:cNvSpPr>
            <a:spLocks noGrp="1"/>
          </p:cNvSpPr>
          <p:nvPr>
            <p:ph type="ftr" sz="quarter" idx="11"/>
          </p:nvPr>
        </p:nvSpPr>
        <p:spPr>
          <a:xfrm>
            <a:off x="1524000" y="6356351"/>
            <a:ext cx="2895600" cy="365125"/>
          </a:xfrm>
          <a:prstGeom prst="rect">
            <a:avLst/>
          </a:prstGeom>
        </p:spPr>
        <p:txBody>
          <a:bodyPr/>
          <a:lstStyle/>
          <a:p>
            <a:r>
              <a:rPr lang="en-US"/>
              <a:t>Chapter 6 Architectural design</a:t>
            </a:r>
          </a:p>
        </p:txBody>
      </p:sp>
      <p:sp>
        <p:nvSpPr>
          <p:cNvPr id="5" name="Slide Number Placeholder 4"/>
          <p:cNvSpPr>
            <a:spLocks noGrp="1"/>
          </p:cNvSpPr>
          <p:nvPr>
            <p:ph type="sldNum" sz="quarter" idx="12"/>
          </p:nvPr>
        </p:nvSpPr>
        <p:spPr>
          <a:xfrm>
            <a:off x="8534400" y="6356351"/>
            <a:ext cx="2133600" cy="365125"/>
          </a:xfrm>
          <a:prstGeom prst="rect">
            <a:avLst/>
          </a:prstGeom>
        </p:spPr>
        <p:txBody>
          <a:bodyPr/>
          <a:lstStyle/>
          <a:p>
            <a:fld id="{EC33B370-F672-B743-B3AF-248A63C17270}" type="slidenum">
              <a:rPr lang="en-US" smtClean="0"/>
              <a:pPr/>
              <a:t>35</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1668" y="1417638"/>
            <a:ext cx="6482765" cy="471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components</a:t>
            </a:r>
          </a:p>
        </p:txBody>
      </p:sp>
      <p:sp>
        <p:nvSpPr>
          <p:cNvPr id="3" name="Content Placeholder 2"/>
          <p:cNvSpPr>
            <a:spLocks noGrp="1"/>
          </p:cNvSpPr>
          <p:nvPr>
            <p:ph idx="1"/>
          </p:nvPr>
        </p:nvSpPr>
        <p:spPr>
          <a:xfrm>
            <a:off x="1929360" y="1600201"/>
            <a:ext cx="8229600" cy="4525963"/>
          </a:xfrm>
        </p:spPr>
        <p:txBody>
          <a:bodyPr/>
          <a:lstStyle/>
          <a:p>
            <a:r>
              <a:rPr lang="en-US" sz="2000" dirty="0"/>
              <a:t>A lexical analyzer, which takes input language tokens and converts them to an internal form.</a:t>
            </a:r>
            <a:endParaRPr lang="en-GB" sz="2000" dirty="0"/>
          </a:p>
          <a:p>
            <a:r>
              <a:rPr lang="en-US" sz="2000" dirty="0"/>
              <a:t>A symbol table, which holds information about the names of entities (variables, class names, object names, etc.) used in the text that is being translated.</a:t>
            </a:r>
            <a:endParaRPr lang="en-GB" sz="2000" dirty="0"/>
          </a:p>
          <a:p>
            <a:r>
              <a:rPr lang="en-US" sz="2000" dirty="0"/>
              <a:t>A syntax analyzer, which checks the syntax of the language being translated. </a:t>
            </a:r>
            <a:endParaRPr lang="en-GB" sz="2000" dirty="0"/>
          </a:p>
          <a:p>
            <a:r>
              <a:rPr lang="en-US" sz="2000" dirty="0"/>
              <a:t>A syntax tree, which is an internal structure representing the program being compiled.</a:t>
            </a:r>
          </a:p>
          <a:p>
            <a:r>
              <a:rPr lang="en-US" sz="2000" dirty="0"/>
              <a:t>A semantic analyzer that uses information from the syntax tree and the symbol table to check the semantic correctness of the input language text.</a:t>
            </a:r>
            <a:r>
              <a:rPr lang="en-GB" sz="2000" dirty="0"/>
              <a:t> </a:t>
            </a:r>
            <a:endParaRPr lang="en-US" sz="2000" dirty="0"/>
          </a:p>
          <a:p>
            <a:r>
              <a:rPr lang="en-US" sz="2000" dirty="0"/>
              <a:t>A code generator that ‘walks’ the syntax tree and generates abstract machine code.</a:t>
            </a:r>
            <a:endParaRPr lang="en-GB" sz="2000" dirty="0"/>
          </a:p>
        </p:txBody>
      </p:sp>
      <p:sp>
        <p:nvSpPr>
          <p:cNvPr id="4" name="Footer Placeholder 3"/>
          <p:cNvSpPr>
            <a:spLocks noGrp="1"/>
          </p:cNvSpPr>
          <p:nvPr>
            <p:ph type="ftr" sz="quarter" idx="11"/>
          </p:nvPr>
        </p:nvSpPr>
        <p:spPr>
          <a:xfrm>
            <a:off x="1524000" y="6356351"/>
            <a:ext cx="2895600" cy="365125"/>
          </a:xfrm>
          <a:prstGeom prst="rect">
            <a:avLst/>
          </a:prstGeom>
        </p:spPr>
        <p:txBody>
          <a:bodyPr/>
          <a:lstStyle/>
          <a:p>
            <a:r>
              <a:rPr lang="en-US"/>
              <a:t>Chapter 6 Architectural design</a:t>
            </a:r>
          </a:p>
        </p:txBody>
      </p:sp>
      <p:sp>
        <p:nvSpPr>
          <p:cNvPr id="5" name="Slide Number Placeholder 4"/>
          <p:cNvSpPr>
            <a:spLocks noGrp="1"/>
          </p:cNvSpPr>
          <p:nvPr>
            <p:ph type="sldNum" sz="quarter" idx="12"/>
          </p:nvPr>
        </p:nvSpPr>
        <p:spPr>
          <a:xfrm>
            <a:off x="8534400" y="6356351"/>
            <a:ext cx="2133600" cy="365125"/>
          </a:xfrm>
          <a:prstGeom prst="rect">
            <a:avLst/>
          </a:prstGeom>
        </p:spPr>
        <p:txBody>
          <a:bodyPr/>
          <a:lstStyle/>
          <a:p>
            <a:fld id="{EC33B370-F672-B743-B3AF-248A63C17270}"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pipe and filter compiler architecture</a:t>
            </a:r>
            <a:r>
              <a:rPr lang="en-GB" dirty="0"/>
              <a:t> </a:t>
            </a:r>
            <a:endParaRPr lang="en-US" dirty="0"/>
          </a:p>
        </p:txBody>
      </p:sp>
      <p:sp>
        <p:nvSpPr>
          <p:cNvPr id="6" name="Footer Placeholder 5"/>
          <p:cNvSpPr>
            <a:spLocks noGrp="1"/>
          </p:cNvSpPr>
          <p:nvPr>
            <p:ph type="ftr" sz="quarter" idx="11"/>
          </p:nvPr>
        </p:nvSpPr>
        <p:spPr>
          <a:xfrm>
            <a:off x="1524000" y="6356351"/>
            <a:ext cx="2895600" cy="365125"/>
          </a:xfrm>
          <a:prstGeom prst="rect">
            <a:avLst/>
          </a:prstGeom>
        </p:spPr>
        <p:txBody>
          <a:bodyPr/>
          <a:lstStyle/>
          <a:p>
            <a:r>
              <a:rPr lang="en-US"/>
              <a:t>Chapter 6 Architectural design</a:t>
            </a:r>
          </a:p>
        </p:txBody>
      </p:sp>
      <p:sp>
        <p:nvSpPr>
          <p:cNvPr id="5" name="Slide Number Placeholder 4"/>
          <p:cNvSpPr>
            <a:spLocks noGrp="1"/>
          </p:cNvSpPr>
          <p:nvPr>
            <p:ph type="sldNum" sz="quarter" idx="12"/>
          </p:nvPr>
        </p:nvSpPr>
        <p:spPr>
          <a:xfrm>
            <a:off x="8534400" y="6356351"/>
            <a:ext cx="2133600" cy="365125"/>
          </a:xfrm>
          <a:prstGeom prst="rect">
            <a:avLst/>
          </a:prstGeom>
        </p:spPr>
        <p:txBody>
          <a:bodyPr/>
          <a:lstStyle/>
          <a:p>
            <a:fld id="{EC33B370-F672-B743-B3AF-248A63C17270}" type="slidenum">
              <a:rPr lang="en-US" smtClean="0"/>
              <a:pPr/>
              <a:t>37</a:t>
            </a:fld>
            <a:endParaRPr lang="en-US"/>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2409824"/>
            <a:ext cx="7986477" cy="2725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668049" y="1791222"/>
            <a:ext cx="1515864" cy="369332"/>
          </a:xfrm>
          <a:prstGeom prst="rect">
            <a:avLst/>
          </a:prstGeom>
          <a:noFill/>
        </p:spPr>
        <p:txBody>
          <a:bodyPr wrap="none" rtlCol="0">
            <a:spAutoFit/>
          </a:bodyPr>
          <a:lstStyle/>
          <a:p>
            <a:r>
              <a:rPr lang="en-US" dirty="0"/>
              <a:t>Architecture 1</a:t>
            </a:r>
            <a:endParaRPr lang="tr-TR" dirty="0"/>
          </a:p>
        </p:txBody>
      </p:sp>
      <p:sp>
        <p:nvSpPr>
          <p:cNvPr id="8" name="TextBox 7"/>
          <p:cNvSpPr txBox="1"/>
          <p:nvPr/>
        </p:nvSpPr>
        <p:spPr>
          <a:xfrm>
            <a:off x="3873893" y="5464572"/>
            <a:ext cx="6093784" cy="369332"/>
          </a:xfrm>
          <a:prstGeom prst="rect">
            <a:avLst/>
          </a:prstGeom>
          <a:noFill/>
        </p:spPr>
        <p:txBody>
          <a:bodyPr wrap="none" rtlCol="0">
            <a:spAutoFit/>
          </a:bodyPr>
          <a:lstStyle/>
          <a:p>
            <a:r>
              <a:rPr lang="en-US" dirty="0"/>
              <a:t>Pipe and filter, using symbol table and syntax tree as repository</a:t>
            </a:r>
            <a:endParaRPr lang="tr-T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8821" y="1540213"/>
            <a:ext cx="7292455" cy="4008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a:t>A repository architecture for a language processing system</a:t>
            </a:r>
          </a:p>
        </p:txBody>
      </p:sp>
      <p:sp>
        <p:nvSpPr>
          <p:cNvPr id="6" name="Footer Placeholder 5"/>
          <p:cNvSpPr>
            <a:spLocks noGrp="1"/>
          </p:cNvSpPr>
          <p:nvPr>
            <p:ph type="ftr" sz="quarter" idx="11"/>
          </p:nvPr>
        </p:nvSpPr>
        <p:spPr>
          <a:xfrm>
            <a:off x="1524000" y="6356351"/>
            <a:ext cx="2895600" cy="365125"/>
          </a:xfrm>
          <a:prstGeom prst="rect">
            <a:avLst/>
          </a:prstGeom>
        </p:spPr>
        <p:txBody>
          <a:bodyPr/>
          <a:lstStyle/>
          <a:p>
            <a:r>
              <a:rPr lang="en-US"/>
              <a:t>Chapter 6 Architectural design</a:t>
            </a:r>
          </a:p>
        </p:txBody>
      </p:sp>
      <p:sp>
        <p:nvSpPr>
          <p:cNvPr id="5" name="Slide Number Placeholder 4"/>
          <p:cNvSpPr>
            <a:spLocks noGrp="1"/>
          </p:cNvSpPr>
          <p:nvPr>
            <p:ph type="sldNum" sz="quarter" idx="12"/>
          </p:nvPr>
        </p:nvSpPr>
        <p:spPr>
          <a:xfrm>
            <a:off x="8534400" y="6356351"/>
            <a:ext cx="2133600" cy="365125"/>
          </a:xfrm>
          <a:prstGeom prst="rect">
            <a:avLst/>
          </a:prstGeom>
        </p:spPr>
        <p:txBody>
          <a:bodyPr/>
          <a:lstStyle/>
          <a:p>
            <a:fld id="{EC33B370-F672-B743-B3AF-248A63C17270}" type="slidenum">
              <a:rPr lang="en-US" smtClean="0"/>
              <a:pPr/>
              <a:t>38</a:t>
            </a:fld>
            <a:endParaRPr lang="en-US"/>
          </a:p>
        </p:txBody>
      </p:sp>
      <p:sp>
        <p:nvSpPr>
          <p:cNvPr id="7" name="TextBox 6"/>
          <p:cNvSpPr txBox="1"/>
          <p:nvPr/>
        </p:nvSpPr>
        <p:spPr>
          <a:xfrm>
            <a:off x="2206669" y="1656172"/>
            <a:ext cx="1515864" cy="369332"/>
          </a:xfrm>
          <a:prstGeom prst="rect">
            <a:avLst/>
          </a:prstGeom>
          <a:noFill/>
        </p:spPr>
        <p:txBody>
          <a:bodyPr wrap="none" rtlCol="0">
            <a:spAutoFit/>
          </a:bodyPr>
          <a:lstStyle/>
          <a:p>
            <a:r>
              <a:rPr lang="en-US" dirty="0"/>
              <a:t>Architecture 2</a:t>
            </a:r>
            <a:endParaRPr lang="tr-TR" dirty="0"/>
          </a:p>
        </p:txBody>
      </p:sp>
      <p:sp>
        <p:nvSpPr>
          <p:cNvPr id="3" name="TextBox 2"/>
          <p:cNvSpPr txBox="1"/>
          <p:nvPr/>
        </p:nvSpPr>
        <p:spPr>
          <a:xfrm>
            <a:off x="1981200" y="5798146"/>
            <a:ext cx="8852552" cy="646331"/>
          </a:xfrm>
          <a:prstGeom prst="rect">
            <a:avLst/>
          </a:prstGeom>
          <a:noFill/>
        </p:spPr>
        <p:txBody>
          <a:bodyPr wrap="none" rtlCol="0">
            <a:spAutoFit/>
          </a:bodyPr>
          <a:lstStyle/>
          <a:p>
            <a:r>
              <a:rPr lang="en-US" dirty="0"/>
              <a:t>a syntax-directed editor can check that the syntax of a program is correct as it is being typed </a:t>
            </a:r>
          </a:p>
          <a:p>
            <a:r>
              <a:rPr lang="en-US" dirty="0"/>
              <a:t>a </a:t>
            </a:r>
            <a:r>
              <a:rPr lang="en-US" dirty="0" err="1"/>
              <a:t>prettyprinter</a:t>
            </a:r>
            <a:r>
              <a:rPr lang="en-US" dirty="0"/>
              <a:t> can create listings of the program in a format that is easy to read.</a:t>
            </a:r>
            <a:endParaRPr lang="tr-T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Web application architecture using the MVC pattern</a:t>
            </a:r>
            <a:r>
              <a:rPr lang="en-GB" dirty="0"/>
              <a:t> </a:t>
            </a:r>
            <a:endParaRPr lang="en-US" dirty="0"/>
          </a:p>
        </p:txBody>
      </p:sp>
      <p:sp>
        <p:nvSpPr>
          <p:cNvPr id="4" name="Slide Number Placeholder 3"/>
          <p:cNvSpPr>
            <a:spLocks noGrp="1"/>
          </p:cNvSpPr>
          <p:nvPr>
            <p:ph type="sldNum" sz="quarter" idx="12"/>
          </p:nvPr>
        </p:nvSpPr>
        <p:spPr>
          <a:xfrm>
            <a:off x="8534400" y="6356351"/>
            <a:ext cx="2133600" cy="365125"/>
          </a:xfrm>
          <a:prstGeom prst="rect">
            <a:avLst/>
          </a:prstGeom>
        </p:spPr>
        <p:txBody>
          <a:bodyPr/>
          <a:lstStyle/>
          <a:p>
            <a:fld id="{EC33B370-F672-B743-B3AF-248A63C17270}" type="slidenum">
              <a:rPr lang="en-US" smtClean="0"/>
              <a:pPr/>
              <a:t>4</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4675" y="1027906"/>
            <a:ext cx="6396925" cy="50643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Metin kutusu 2">
            <a:extLst>
              <a:ext uri="{FF2B5EF4-FFF2-40B4-BE49-F238E27FC236}">
                <a16:creationId xmlns:a16="http://schemas.microsoft.com/office/drawing/2014/main" id="{9D1F58D3-073B-4597-AEC1-04E6CD19704F}"/>
              </a:ext>
            </a:extLst>
          </p:cNvPr>
          <p:cNvSpPr txBox="1"/>
          <p:nvPr/>
        </p:nvSpPr>
        <p:spPr>
          <a:xfrm>
            <a:off x="4572000" y="6624320"/>
            <a:ext cx="45719" cy="369332"/>
          </a:xfrm>
          <a:prstGeom prst="rect">
            <a:avLst/>
          </a:prstGeom>
          <a:noFill/>
        </p:spPr>
        <p:txBody>
          <a:bodyPr wrap="square" rtlCol="0">
            <a:spAutoFit/>
          </a:bodyPr>
          <a:lstStyle/>
          <a:p>
            <a:endParaRPr lang="tr-TR" dirty="0"/>
          </a:p>
        </p:txBody>
      </p:sp>
      <p:sp>
        <p:nvSpPr>
          <p:cNvPr id="6" name="Metin kutusu 5">
            <a:extLst>
              <a:ext uri="{FF2B5EF4-FFF2-40B4-BE49-F238E27FC236}">
                <a16:creationId xmlns:a16="http://schemas.microsoft.com/office/drawing/2014/main" id="{AAF2A25E-F5B6-46CB-AF05-8E5331479B2D}"/>
              </a:ext>
            </a:extLst>
          </p:cNvPr>
          <p:cNvSpPr txBox="1"/>
          <p:nvPr/>
        </p:nvSpPr>
        <p:spPr>
          <a:xfrm>
            <a:off x="362607" y="6169709"/>
            <a:ext cx="8515473" cy="707886"/>
          </a:xfrm>
          <a:prstGeom prst="rect">
            <a:avLst/>
          </a:prstGeom>
          <a:noFill/>
        </p:spPr>
        <p:txBody>
          <a:bodyPr wrap="none" rtlCol="0">
            <a:spAutoFit/>
          </a:bodyPr>
          <a:lstStyle/>
          <a:p>
            <a:r>
              <a:rPr lang="tr-TR" sz="2000" dirty="0" err="1"/>
              <a:t>This</a:t>
            </a:r>
            <a:r>
              <a:rPr lang="tr-TR" sz="2000" dirty="0"/>
              <a:t> </a:t>
            </a:r>
            <a:r>
              <a:rPr lang="tr-TR" sz="2000" dirty="0" err="1"/>
              <a:t>pattern</a:t>
            </a:r>
            <a:r>
              <a:rPr lang="en-US" sz="2000" dirty="0"/>
              <a:t> is the basis of interaction management in many web-based systems</a:t>
            </a:r>
          </a:p>
          <a:p>
            <a:r>
              <a:rPr lang="en-US" sz="2000" dirty="0"/>
              <a:t> and is supported </a:t>
            </a:r>
            <a:r>
              <a:rPr lang="tr-TR" sz="2000" dirty="0" err="1"/>
              <a:t>by</a:t>
            </a:r>
            <a:r>
              <a:rPr lang="tr-TR" sz="2000" dirty="0"/>
              <a:t> </a:t>
            </a:r>
            <a:r>
              <a:rPr lang="tr-TR" sz="2000" dirty="0" err="1"/>
              <a:t>most</a:t>
            </a:r>
            <a:r>
              <a:rPr lang="tr-TR" sz="2000" dirty="0"/>
              <a:t> </a:t>
            </a:r>
            <a:r>
              <a:rPr lang="tr-TR" sz="2000" dirty="0" err="1"/>
              <a:t>language</a:t>
            </a:r>
            <a:r>
              <a:rPr lang="tr-TR" sz="2000" dirty="0"/>
              <a:t> </a:t>
            </a:r>
            <a:r>
              <a:rPr lang="tr-TR" sz="2000" dirty="0" err="1"/>
              <a:t>frameworks</a:t>
            </a:r>
            <a:r>
              <a:rPr lang="tr-TR" sz="20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vert="horz" lIns="90487" tIns="44450" rIns="90487" bIns="44450" rtlCol="0" anchor="ctr">
            <a:normAutofit/>
          </a:bodyPr>
          <a:lstStyle/>
          <a:p>
            <a:r>
              <a:rPr lang="en-GB" dirty="0"/>
              <a:t>Layered architecture</a:t>
            </a:r>
          </a:p>
        </p:txBody>
      </p:sp>
      <p:sp>
        <p:nvSpPr>
          <p:cNvPr id="19459" name="Rectangle 3"/>
          <p:cNvSpPr>
            <a:spLocks noGrp="1" noChangeArrowheads="1"/>
          </p:cNvSpPr>
          <p:nvPr>
            <p:ph idx="1"/>
          </p:nvPr>
        </p:nvSpPr>
        <p:spPr>
          <a:noFill/>
          <a:ln/>
        </p:spPr>
        <p:txBody>
          <a:bodyPr vert="horz" lIns="90487" tIns="44450" rIns="90487" bIns="44450" rtlCol="0">
            <a:normAutofit lnSpcReduction="10000"/>
          </a:bodyPr>
          <a:lstStyle/>
          <a:p>
            <a:r>
              <a:rPr lang="en-GB" sz="2400" dirty="0"/>
              <a:t>Used to model the interfacing of sub-systems.</a:t>
            </a:r>
          </a:p>
          <a:p>
            <a:r>
              <a:rPr lang="en-US" sz="2400" dirty="0"/>
              <a:t>system functionality is organized into separate layers</a:t>
            </a:r>
            <a:endParaRPr lang="en-GB" sz="2400" dirty="0"/>
          </a:p>
          <a:p>
            <a:pPr lvl="1"/>
            <a:r>
              <a:rPr lang="en-GB" sz="2000" dirty="0"/>
              <a:t>Organises the system into a set of layers each of which provide a set of services.</a:t>
            </a:r>
          </a:p>
          <a:p>
            <a:r>
              <a:rPr lang="en-GB" sz="2400" dirty="0">
                <a:solidFill>
                  <a:srgbClr val="FF0000"/>
                </a:solidFill>
              </a:rPr>
              <a:t>Each layer </a:t>
            </a:r>
            <a:r>
              <a:rPr lang="en-GB" dirty="0">
                <a:solidFill>
                  <a:srgbClr val="FF0000"/>
                </a:solidFill>
              </a:rPr>
              <a:t>relies on the services offered by the layer beneath</a:t>
            </a:r>
            <a:endParaRPr lang="en-GB" sz="2400" dirty="0">
              <a:solidFill>
                <a:srgbClr val="FF0000"/>
              </a:solidFill>
            </a:endParaRPr>
          </a:p>
          <a:p>
            <a:r>
              <a:rPr lang="en-GB" sz="2400" dirty="0"/>
              <a:t>Supports the incremental development of sub-systems in different layers. </a:t>
            </a:r>
          </a:p>
          <a:p>
            <a:r>
              <a:rPr lang="en-GB" sz="2400" dirty="0"/>
              <a:t>When a layer interface changes, only the adjacent layer is affected.</a:t>
            </a:r>
          </a:p>
          <a:p>
            <a:r>
              <a:rPr lang="en-GB" dirty="0"/>
              <a:t>Architecture is changeable and portable</a:t>
            </a:r>
          </a:p>
          <a:p>
            <a:pPr lvl="1"/>
            <a:r>
              <a:rPr lang="en-US" dirty="0"/>
              <a:t>So long as its interface is unchanged, a layer can be replaced by another, equivalent layer</a:t>
            </a:r>
          </a:p>
          <a:p>
            <a:pPr lvl="1"/>
            <a:r>
              <a:rPr lang="en-US" dirty="0"/>
              <a:t>when layer interfaces change or new facilities are added to a layer, only the adjacent </a:t>
            </a:r>
            <a:r>
              <a:rPr lang="tr-TR" dirty="0"/>
              <a:t>layer is affected</a:t>
            </a:r>
            <a:endParaRPr lang="en-GB" sz="4400" dirty="0"/>
          </a:p>
        </p:txBody>
      </p:sp>
      <p:sp>
        <p:nvSpPr>
          <p:cNvPr id="5" name="Footer Placeholder 4"/>
          <p:cNvSpPr>
            <a:spLocks noGrp="1"/>
          </p:cNvSpPr>
          <p:nvPr>
            <p:ph type="ftr" sz="quarter" idx="11"/>
          </p:nvPr>
        </p:nvSpPr>
        <p:spPr>
          <a:xfrm>
            <a:off x="1524000" y="6356351"/>
            <a:ext cx="2895600" cy="365125"/>
          </a:xfrm>
          <a:prstGeom prst="rect">
            <a:avLst/>
          </a:prstGeom>
        </p:spPr>
        <p:txBody>
          <a:bodyPr/>
          <a:lstStyle/>
          <a:p>
            <a:r>
              <a:rPr lang="en-US"/>
              <a:t>Chapter 6 Architectural design</a:t>
            </a:r>
          </a:p>
        </p:txBody>
      </p:sp>
      <p:sp>
        <p:nvSpPr>
          <p:cNvPr id="4" name="Slide Number Placeholder 3"/>
          <p:cNvSpPr>
            <a:spLocks noGrp="1"/>
          </p:cNvSpPr>
          <p:nvPr>
            <p:ph type="sldNum" sz="quarter" idx="12"/>
          </p:nvPr>
        </p:nvSpPr>
        <p:spPr>
          <a:xfrm>
            <a:off x="8534400" y="6356351"/>
            <a:ext cx="2133600" cy="365125"/>
          </a:xfrm>
          <a:prstGeom prst="rect">
            <a:avLst/>
          </a:prstGeom>
        </p:spPr>
        <p:txBody>
          <a:bodyPr/>
          <a:lstStyle/>
          <a:p>
            <a:fld id="{EC33B370-F672-B743-B3AF-248A63C17270}" type="slidenum">
              <a:rPr lang="en-US" smtClean="0"/>
              <a:pPr/>
              <a:t>5</a:t>
            </a:fld>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generic layered architecture</a:t>
            </a:r>
            <a:r>
              <a:rPr lang="en-GB" dirty="0"/>
              <a:t> </a:t>
            </a:r>
            <a:endParaRPr lang="en-US" dirty="0"/>
          </a:p>
        </p:txBody>
      </p:sp>
      <p:sp>
        <p:nvSpPr>
          <p:cNvPr id="3" name="Content Placeholder 2"/>
          <p:cNvSpPr>
            <a:spLocks noGrp="1"/>
          </p:cNvSpPr>
          <p:nvPr>
            <p:ph idx="1"/>
          </p:nvPr>
        </p:nvSpPr>
        <p:spPr/>
        <p:txBody>
          <a:bodyPr/>
          <a:lstStyle/>
          <a:p>
            <a:endParaRPr lang="tr-TR"/>
          </a:p>
        </p:txBody>
      </p:sp>
      <p:sp>
        <p:nvSpPr>
          <p:cNvPr id="6" name="Footer Placeholder 5"/>
          <p:cNvSpPr>
            <a:spLocks noGrp="1"/>
          </p:cNvSpPr>
          <p:nvPr>
            <p:ph type="ftr" sz="quarter" idx="11"/>
          </p:nvPr>
        </p:nvSpPr>
        <p:spPr>
          <a:xfrm>
            <a:off x="1524000" y="6356351"/>
            <a:ext cx="2895600" cy="365125"/>
          </a:xfrm>
          <a:prstGeom prst="rect">
            <a:avLst/>
          </a:prstGeom>
        </p:spPr>
        <p:txBody>
          <a:bodyPr/>
          <a:lstStyle/>
          <a:p>
            <a:r>
              <a:rPr lang="en-US"/>
              <a:t>Chapter 6 Architectural design</a:t>
            </a:r>
          </a:p>
        </p:txBody>
      </p:sp>
      <p:sp>
        <p:nvSpPr>
          <p:cNvPr id="5" name="Slide Number Placeholder 4"/>
          <p:cNvSpPr>
            <a:spLocks noGrp="1"/>
          </p:cNvSpPr>
          <p:nvPr>
            <p:ph type="sldNum" sz="quarter" idx="12"/>
          </p:nvPr>
        </p:nvSpPr>
        <p:spPr>
          <a:xfrm>
            <a:off x="8534400" y="6356351"/>
            <a:ext cx="2133600" cy="365125"/>
          </a:xfrm>
          <a:prstGeom prst="rect">
            <a:avLst/>
          </a:prstGeom>
        </p:spPr>
        <p:txBody>
          <a:bodyPr/>
          <a:lstStyle/>
          <a:p>
            <a:fld id="{EC33B370-F672-B743-B3AF-248A63C17270}" type="slidenum">
              <a:rPr lang="en-US" smtClean="0"/>
              <a:pPr/>
              <a:t>6</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7052" y="1667201"/>
            <a:ext cx="6259791" cy="4551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Layered architecture pattern</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41311444"/>
              </p:ext>
            </p:extLst>
          </p:nvPr>
        </p:nvGraphicFramePr>
        <p:xfrm>
          <a:off x="625550" y="136524"/>
          <a:ext cx="11121656" cy="6040699"/>
        </p:xfrm>
        <a:graphic>
          <a:graphicData uri="http://schemas.openxmlformats.org/drawingml/2006/table">
            <a:tbl>
              <a:tblPr firstRow="1" bandRow="1">
                <a:tableStyleId>{5C22544A-7EE6-4342-B048-85BDC9FD1C3A}</a:tableStyleId>
              </a:tblPr>
              <a:tblGrid>
                <a:gridCol w="2032590">
                  <a:extLst>
                    <a:ext uri="{9D8B030D-6E8A-4147-A177-3AD203B41FA5}">
                      <a16:colId xmlns:a16="http://schemas.microsoft.com/office/drawing/2014/main" val="20000"/>
                    </a:ext>
                  </a:extLst>
                </a:gridCol>
                <a:gridCol w="9089066">
                  <a:extLst>
                    <a:ext uri="{9D8B030D-6E8A-4147-A177-3AD203B41FA5}">
                      <a16:colId xmlns:a16="http://schemas.microsoft.com/office/drawing/2014/main" val="20001"/>
                    </a:ext>
                  </a:extLst>
                </a:gridCol>
              </a:tblGrid>
              <a:tr h="397616">
                <a:tc>
                  <a:txBody>
                    <a:bodyPr/>
                    <a:lstStyle/>
                    <a:p>
                      <a:pPr algn="just">
                        <a:spcAft>
                          <a:spcPts val="0"/>
                        </a:spcAft>
                        <a:tabLst>
                          <a:tab pos="342900" algn="l"/>
                          <a:tab pos="685800" algn="l"/>
                          <a:tab pos="1028700" algn="l"/>
                        </a:tabLst>
                      </a:pPr>
                      <a:r>
                        <a:rPr lang="en-GB" sz="20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2000" b="1" dirty="0">
                          <a:solidFill>
                            <a:srgbClr val="000000"/>
                          </a:solidFill>
                          <a:latin typeface="Helvetica"/>
                          <a:ea typeface="Times New Roman"/>
                          <a:cs typeface="Helvetica"/>
                        </a:rPr>
                        <a:t>Layered architecture</a:t>
                      </a:r>
                    </a:p>
                  </a:txBody>
                  <a:tcPr marL="68580" marR="68580" marT="0" marB="0"/>
                </a:tc>
                <a:extLst>
                  <a:ext uri="{0D108BD9-81ED-4DB2-BD59-A6C34878D82A}">
                    <a16:rowId xmlns:a16="http://schemas.microsoft.com/office/drawing/2014/main" val="10000"/>
                  </a:ext>
                </a:extLst>
              </a:tr>
              <a:tr h="1218533">
                <a:tc>
                  <a:txBody>
                    <a:bodyPr/>
                    <a:lstStyle/>
                    <a:p>
                      <a:pPr algn="just">
                        <a:spcAft>
                          <a:spcPts val="0"/>
                        </a:spcAft>
                        <a:tabLst>
                          <a:tab pos="342900" algn="l"/>
                          <a:tab pos="685800" algn="l"/>
                          <a:tab pos="1028700" algn="l"/>
                        </a:tabLst>
                      </a:pPr>
                      <a:r>
                        <a:rPr lang="en-GB" sz="20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2000" dirty="0">
                          <a:solidFill>
                            <a:srgbClr val="000000"/>
                          </a:solidFill>
                          <a:latin typeface="Helvetica"/>
                          <a:ea typeface="Times New Roman"/>
                          <a:cs typeface="Helvetica"/>
                        </a:rPr>
                        <a:t>Organizes the system into layers with related functionality associated with each layer. A layer provides services to the layer above it so the lowest-level layers represent core services that are likely to be used throughout the system. </a:t>
                      </a:r>
                    </a:p>
                  </a:txBody>
                  <a:tcPr marL="68580" marR="68580" marT="0" marB="0"/>
                </a:tc>
                <a:extLst>
                  <a:ext uri="{0D108BD9-81ED-4DB2-BD59-A6C34878D82A}">
                    <a16:rowId xmlns:a16="http://schemas.microsoft.com/office/drawing/2014/main" val="10001"/>
                  </a:ext>
                </a:extLst>
              </a:tr>
              <a:tr h="736527">
                <a:tc>
                  <a:txBody>
                    <a:bodyPr/>
                    <a:lstStyle/>
                    <a:p>
                      <a:pPr algn="just">
                        <a:spcAft>
                          <a:spcPts val="0"/>
                        </a:spcAft>
                        <a:tabLst>
                          <a:tab pos="342900" algn="l"/>
                          <a:tab pos="685800" algn="l"/>
                          <a:tab pos="1028700" algn="l"/>
                        </a:tabLst>
                      </a:pPr>
                      <a:r>
                        <a:rPr lang="en-GB" sz="20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2000" dirty="0">
                          <a:solidFill>
                            <a:srgbClr val="000000"/>
                          </a:solidFill>
                          <a:latin typeface="Helvetica"/>
                          <a:ea typeface="Times New Roman"/>
                          <a:cs typeface="Helvetica"/>
                        </a:rPr>
                        <a:t>A layered model of a system for sharing copyright documents held in different libraries, as shown in Figure 6.7.</a:t>
                      </a:r>
                    </a:p>
                  </a:txBody>
                  <a:tcPr marL="68580" marR="68580" marT="0" marB="0"/>
                </a:tc>
                <a:extLst>
                  <a:ext uri="{0D108BD9-81ED-4DB2-BD59-A6C34878D82A}">
                    <a16:rowId xmlns:a16="http://schemas.microsoft.com/office/drawing/2014/main" val="10002"/>
                  </a:ext>
                </a:extLst>
              </a:tr>
              <a:tr h="1029130">
                <a:tc>
                  <a:txBody>
                    <a:bodyPr/>
                    <a:lstStyle/>
                    <a:p>
                      <a:pPr algn="just">
                        <a:spcAft>
                          <a:spcPts val="0"/>
                        </a:spcAft>
                        <a:tabLst>
                          <a:tab pos="342900" algn="l"/>
                          <a:tab pos="685800" algn="l"/>
                          <a:tab pos="1028700" algn="l"/>
                        </a:tabLst>
                      </a:pPr>
                      <a:r>
                        <a:rPr lang="en-GB" sz="20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2000" dirty="0">
                          <a:solidFill>
                            <a:srgbClr val="000000"/>
                          </a:solidFill>
                          <a:latin typeface="Helvetica"/>
                          <a:ea typeface="Times New Roman"/>
                          <a:cs typeface="Helvetica"/>
                        </a:rPr>
                        <a:t>Used when building new facilities on top of existing systems; when the development is spread across several teams with each team responsibility for a layer of functionality; when there is a requirement for multi-level security.</a:t>
                      </a:r>
                    </a:p>
                  </a:txBody>
                  <a:tcPr marL="68580" marR="68580" marT="0" marB="0"/>
                </a:tc>
                <a:extLst>
                  <a:ext uri="{0D108BD9-81ED-4DB2-BD59-A6C34878D82A}">
                    <a16:rowId xmlns:a16="http://schemas.microsoft.com/office/drawing/2014/main" val="10003"/>
                  </a:ext>
                </a:extLst>
              </a:tr>
              <a:tr h="1011792">
                <a:tc>
                  <a:txBody>
                    <a:bodyPr/>
                    <a:lstStyle/>
                    <a:p>
                      <a:pPr algn="just">
                        <a:spcAft>
                          <a:spcPts val="0"/>
                        </a:spcAft>
                        <a:tabLst>
                          <a:tab pos="342900" algn="l"/>
                          <a:tab pos="685800" algn="l"/>
                          <a:tab pos="1028700" algn="l"/>
                        </a:tabLst>
                      </a:pPr>
                      <a:r>
                        <a:rPr lang="en-GB" sz="20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2000" dirty="0">
                          <a:solidFill>
                            <a:srgbClr val="000000"/>
                          </a:solidFill>
                          <a:latin typeface="Helvetica"/>
                          <a:ea typeface="Times New Roman"/>
                          <a:cs typeface="Helvetica"/>
                        </a:rPr>
                        <a:t>Allows replacement of entire layers so long as the interface is maintained. Redundant facilities (e.g., authentication) can be provided in each layer to increase the dependability of the system.</a:t>
                      </a:r>
                    </a:p>
                  </a:txBody>
                  <a:tcPr marL="68580" marR="68580" marT="0" marB="0"/>
                </a:tc>
                <a:extLst>
                  <a:ext uri="{0D108BD9-81ED-4DB2-BD59-A6C34878D82A}">
                    <a16:rowId xmlns:a16="http://schemas.microsoft.com/office/drawing/2014/main" val="10004"/>
                  </a:ext>
                </a:extLst>
              </a:tr>
              <a:tr h="1647101">
                <a:tc>
                  <a:txBody>
                    <a:bodyPr/>
                    <a:lstStyle/>
                    <a:p>
                      <a:pPr algn="just">
                        <a:spcAft>
                          <a:spcPts val="0"/>
                        </a:spcAft>
                        <a:tabLst>
                          <a:tab pos="342900" algn="l"/>
                          <a:tab pos="685800" algn="l"/>
                          <a:tab pos="1028700" algn="l"/>
                        </a:tabLst>
                      </a:pPr>
                      <a:r>
                        <a:rPr lang="en-GB" sz="2000" b="1">
                          <a:solidFill>
                            <a:srgbClr val="00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2000" dirty="0">
                          <a:solidFill>
                            <a:srgbClr val="000000"/>
                          </a:solidFill>
                          <a:latin typeface="Helvetica"/>
                          <a:ea typeface="Times New Roman"/>
                          <a:cs typeface="Helvetica"/>
                        </a:rPr>
                        <a:t>In practice, providing a clean separation between layers is often difficult and a high-level layer may have to interact directly with lower-level layers rather than through the layer immediately below it. Performance can be a problem because of multiple levels of interpretation of a service request as it is processed at each layer.</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a:xfrm>
            <a:off x="1524000" y="6356351"/>
            <a:ext cx="2895600" cy="365125"/>
          </a:xfrm>
          <a:prstGeom prst="rect">
            <a:avLst/>
          </a:prstGeom>
        </p:spPr>
        <p:txBody>
          <a:bodyPr/>
          <a:lstStyle/>
          <a:p>
            <a:r>
              <a:rPr lang="en-US"/>
              <a:t>Chapter 6 Architectural design</a:t>
            </a:r>
          </a:p>
        </p:txBody>
      </p:sp>
      <p:sp>
        <p:nvSpPr>
          <p:cNvPr id="5" name="Slide Number Placeholder 4"/>
          <p:cNvSpPr>
            <a:spLocks noGrp="1"/>
          </p:cNvSpPr>
          <p:nvPr>
            <p:ph type="sldNum" sz="quarter" idx="12"/>
          </p:nvPr>
        </p:nvSpPr>
        <p:spPr>
          <a:xfrm>
            <a:off x="8534400" y="6356351"/>
            <a:ext cx="2133600" cy="365125"/>
          </a:xfrm>
          <a:prstGeom prst="rect">
            <a:avLst/>
          </a:prstGeom>
        </p:spPr>
        <p:txBody>
          <a:bodyPr/>
          <a:lstStyle/>
          <a:p>
            <a:fld id="{EC33B370-F672-B743-B3AF-248A63C1727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Example: mental health clinic patient monitoring system</a:t>
            </a:r>
            <a:endParaRPr lang="tr-TR" dirty="0"/>
          </a:p>
        </p:txBody>
      </p:sp>
      <p:sp>
        <p:nvSpPr>
          <p:cNvPr id="4" name="Footer Placeholder 3"/>
          <p:cNvSpPr>
            <a:spLocks noGrp="1"/>
          </p:cNvSpPr>
          <p:nvPr>
            <p:ph type="ftr" sz="quarter" idx="11"/>
          </p:nvPr>
        </p:nvSpPr>
        <p:spPr>
          <a:xfrm>
            <a:off x="1524000" y="6356351"/>
            <a:ext cx="2895600" cy="365125"/>
          </a:xfrm>
          <a:prstGeom prst="rect">
            <a:avLst/>
          </a:prstGeom>
        </p:spPr>
        <p:txBody>
          <a:bodyPr/>
          <a:lstStyle/>
          <a:p>
            <a:r>
              <a:rPr lang="en-US"/>
              <a:t>Chapter 6 Architectural design</a:t>
            </a:r>
          </a:p>
        </p:txBody>
      </p:sp>
      <p:sp>
        <p:nvSpPr>
          <p:cNvPr id="5" name="Slide Number Placeholder 4"/>
          <p:cNvSpPr>
            <a:spLocks noGrp="1"/>
          </p:cNvSpPr>
          <p:nvPr>
            <p:ph type="sldNum" sz="quarter" idx="12"/>
          </p:nvPr>
        </p:nvSpPr>
        <p:spPr>
          <a:xfrm>
            <a:off x="8534400" y="6356351"/>
            <a:ext cx="2133600" cy="365125"/>
          </a:xfrm>
          <a:prstGeom prst="rect">
            <a:avLst/>
          </a:prstGeom>
        </p:spPr>
        <p:txBody>
          <a:bodyPr/>
          <a:lstStyle/>
          <a:p>
            <a:fld id="{EC33B370-F672-B743-B3AF-248A63C17270}" type="slidenum">
              <a:rPr lang="en-US" smtClean="0"/>
              <a:pPr/>
              <a:t>8</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597" y="1804988"/>
            <a:ext cx="6360129" cy="41949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0960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F0DABF9-B64E-46E0-9893-E35AECF31FC1}"/>
              </a:ext>
            </a:extLst>
          </p:cNvPr>
          <p:cNvSpPr>
            <a:spLocks noGrp="1"/>
          </p:cNvSpPr>
          <p:nvPr>
            <p:ph type="title"/>
          </p:nvPr>
        </p:nvSpPr>
        <p:spPr>
          <a:xfrm>
            <a:off x="489098" y="365125"/>
            <a:ext cx="2328530" cy="3685880"/>
          </a:xfrm>
        </p:spPr>
        <p:txBody>
          <a:bodyPr/>
          <a:lstStyle/>
          <a:p>
            <a:r>
              <a:rPr lang="en-US" dirty="0"/>
              <a:t>Example: </a:t>
            </a:r>
            <a:r>
              <a:rPr lang="en-US" dirty="0" err="1"/>
              <a:t>iLearn</a:t>
            </a:r>
            <a:endParaRPr lang="tr-TR" dirty="0"/>
          </a:p>
        </p:txBody>
      </p:sp>
      <p:pic>
        <p:nvPicPr>
          <p:cNvPr id="3" name="Resim 2">
            <a:extLst>
              <a:ext uri="{FF2B5EF4-FFF2-40B4-BE49-F238E27FC236}">
                <a16:creationId xmlns:a16="http://schemas.microsoft.com/office/drawing/2014/main" id="{AB34BE69-1965-41FA-A3DD-6131AF23A554}"/>
              </a:ext>
            </a:extLst>
          </p:cNvPr>
          <p:cNvPicPr>
            <a:picLocks noChangeAspect="1"/>
          </p:cNvPicPr>
          <p:nvPr/>
        </p:nvPicPr>
        <p:blipFill>
          <a:blip r:embed="rId3"/>
          <a:stretch>
            <a:fillRect/>
          </a:stretch>
        </p:blipFill>
        <p:spPr>
          <a:xfrm>
            <a:off x="3097215" y="794459"/>
            <a:ext cx="6642209" cy="6317820"/>
          </a:xfrm>
          <a:prstGeom prst="rect">
            <a:avLst/>
          </a:prstGeom>
        </p:spPr>
      </p:pic>
    </p:spTree>
    <p:extLst>
      <p:ext uri="{BB962C8B-B14F-4D97-AF65-F5344CB8AC3E}">
        <p14:creationId xmlns:p14="http://schemas.microsoft.com/office/powerpoint/2010/main" val="225337789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3487</Words>
  <Application>Microsoft Office PowerPoint</Application>
  <PresentationFormat>Geniş ekran</PresentationFormat>
  <Paragraphs>334</Paragraphs>
  <Slides>38</Slides>
  <Notes>15</Notes>
  <HiddenSlides>1</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38</vt:i4>
      </vt:variant>
    </vt:vector>
  </HeadingPairs>
  <TitlesOfParts>
    <vt:vector size="45" baseType="lpstr">
      <vt:lpstr>Arial</vt:lpstr>
      <vt:lpstr>Calibri</vt:lpstr>
      <vt:lpstr>Calibri Light</vt:lpstr>
      <vt:lpstr>Helvetica</vt:lpstr>
      <vt:lpstr>Times New Roman</vt:lpstr>
      <vt:lpstr>Zapf Dingbats</vt:lpstr>
      <vt:lpstr>Office Teması</vt:lpstr>
      <vt:lpstr>Architectural patterns</vt:lpstr>
      <vt:lpstr>The Model-View-Controller (MVC) pattern </vt:lpstr>
      <vt:lpstr>The organization of the Model-View-Controller </vt:lpstr>
      <vt:lpstr>Web application architecture using the MVC pattern </vt:lpstr>
      <vt:lpstr>Layered architecture</vt:lpstr>
      <vt:lpstr>A generic layered architecture </vt:lpstr>
      <vt:lpstr>The Layered architecture pattern </vt:lpstr>
      <vt:lpstr>Example: mental health clinic patient monitoring system</vt:lpstr>
      <vt:lpstr>Example: iLearn</vt:lpstr>
      <vt:lpstr>Repository architecture</vt:lpstr>
      <vt:lpstr>The Repository pattern </vt:lpstr>
      <vt:lpstr>A repository architecture for an IDE </vt:lpstr>
      <vt:lpstr>Client-server architecture</vt:lpstr>
      <vt:lpstr>A client–server architecture for a film library </vt:lpstr>
      <vt:lpstr>The Client–server pattern </vt:lpstr>
      <vt:lpstr>PowerPoint Sunusu</vt:lpstr>
      <vt:lpstr>Pipe and filter architecture</vt:lpstr>
      <vt:lpstr>The pipe and filter pattern </vt:lpstr>
      <vt:lpstr>An example of the pipe and filter architecture </vt:lpstr>
      <vt:lpstr>PowerPoint Sunusu</vt:lpstr>
      <vt:lpstr>Application architectures</vt:lpstr>
      <vt:lpstr>Use of application architectures</vt:lpstr>
      <vt:lpstr>Examples of application types</vt:lpstr>
      <vt:lpstr>Application type examples</vt:lpstr>
      <vt:lpstr>Transaction processing systems</vt:lpstr>
      <vt:lpstr>The structure of transaction processing applications </vt:lpstr>
      <vt:lpstr>PowerPoint Sunusu</vt:lpstr>
      <vt:lpstr>The software architecture of an ATM system </vt:lpstr>
      <vt:lpstr>Information systems architecture</vt:lpstr>
      <vt:lpstr>Layered information system architecture </vt:lpstr>
      <vt:lpstr>The architecture of the MHC-PMS </vt:lpstr>
      <vt:lpstr>Web-based information systems</vt:lpstr>
      <vt:lpstr>Server implementation</vt:lpstr>
      <vt:lpstr>Language processing systems</vt:lpstr>
      <vt:lpstr>The architecture of a language processing system </vt:lpstr>
      <vt:lpstr>Compiler components</vt:lpstr>
      <vt:lpstr>A pipe and filter compiler architecture </vt:lpstr>
      <vt:lpstr>A repository architecture for a language processing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Architectural patterns</dc:title>
  <dc:creator>aysu</dc:creator>
  <cp:lastModifiedBy>aysu</cp:lastModifiedBy>
  <cp:revision>21</cp:revision>
  <dcterms:created xsi:type="dcterms:W3CDTF">2020-04-29T08:06:43Z</dcterms:created>
  <dcterms:modified xsi:type="dcterms:W3CDTF">2020-05-16T14:28:34Z</dcterms:modified>
</cp:coreProperties>
</file>