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3"/>
  </p:notesMasterIdLst>
  <p:handoutMasterIdLst>
    <p:handoutMasterId r:id="rId64"/>
  </p:handoutMasterIdLst>
  <p:sldIdLst>
    <p:sldId id="256" r:id="rId2"/>
    <p:sldId id="335" r:id="rId3"/>
    <p:sldId id="281" r:id="rId4"/>
    <p:sldId id="282" r:id="rId5"/>
    <p:sldId id="328" r:id="rId6"/>
    <p:sldId id="283" r:id="rId7"/>
    <p:sldId id="284" r:id="rId8"/>
    <p:sldId id="287" r:id="rId9"/>
    <p:sldId id="286" r:id="rId10"/>
    <p:sldId id="312" r:id="rId11"/>
    <p:sldId id="257" r:id="rId12"/>
    <p:sldId id="332" r:id="rId13"/>
    <p:sldId id="288" r:id="rId14"/>
    <p:sldId id="258" r:id="rId15"/>
    <p:sldId id="331" r:id="rId16"/>
    <p:sldId id="329" r:id="rId17"/>
    <p:sldId id="330" r:id="rId18"/>
    <p:sldId id="333" r:id="rId19"/>
    <p:sldId id="334" r:id="rId20"/>
    <p:sldId id="289" r:id="rId21"/>
    <p:sldId id="299" r:id="rId22"/>
    <p:sldId id="262" r:id="rId23"/>
    <p:sldId id="318" r:id="rId24"/>
    <p:sldId id="415" r:id="rId25"/>
    <p:sldId id="437" r:id="rId26"/>
    <p:sldId id="411" r:id="rId27"/>
    <p:sldId id="414" r:id="rId28"/>
    <p:sldId id="337" r:id="rId29"/>
    <p:sldId id="339" r:id="rId30"/>
    <p:sldId id="340" r:id="rId31"/>
    <p:sldId id="341" r:id="rId32"/>
    <p:sldId id="342" r:id="rId33"/>
    <p:sldId id="343" r:id="rId34"/>
    <p:sldId id="344" r:id="rId35"/>
    <p:sldId id="338" r:id="rId36"/>
    <p:sldId id="319" r:id="rId37"/>
    <p:sldId id="291" r:id="rId38"/>
    <p:sldId id="292" r:id="rId39"/>
    <p:sldId id="264" r:id="rId40"/>
    <p:sldId id="265" r:id="rId41"/>
    <p:sldId id="416" r:id="rId42"/>
    <p:sldId id="276" r:id="rId43"/>
    <p:sldId id="417" r:id="rId44"/>
    <p:sldId id="435" r:id="rId45"/>
    <p:sldId id="266" r:id="rId46"/>
    <p:sldId id="327" r:id="rId47"/>
    <p:sldId id="436" r:id="rId48"/>
    <p:sldId id="301" r:id="rId49"/>
    <p:sldId id="267" r:id="rId50"/>
    <p:sldId id="268" r:id="rId51"/>
    <p:sldId id="269" r:id="rId52"/>
    <p:sldId id="294" r:id="rId53"/>
    <p:sldId id="295" r:id="rId54"/>
    <p:sldId id="324" r:id="rId55"/>
    <p:sldId id="271" r:id="rId56"/>
    <p:sldId id="302" r:id="rId57"/>
    <p:sldId id="278" r:id="rId58"/>
    <p:sldId id="272" r:id="rId59"/>
    <p:sldId id="273" r:id="rId60"/>
    <p:sldId id="277" r:id="rId61"/>
    <p:sldId id="274" r:id="rId6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507" autoAdjust="0"/>
  </p:normalViewPr>
  <p:slideViewPr>
    <p:cSldViewPr snapToGrid="0" snapToObjects="1">
      <p:cViewPr>
        <p:scale>
          <a:sx n="78" d="100"/>
          <a:sy n="78" d="100"/>
        </p:scale>
        <p:origin x="450" y="39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8C206E-8BB0-4E3C-ACFD-2B32B784853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F8BF1F5B-3526-481B-ADBC-82E857B6DEB1}"/>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128"/>
                <a:cs typeface="ＭＳ Ｐゴシック" charset="-128"/>
              </a:defRPr>
            </a:lvl1pPr>
          </a:lstStyle>
          <a:p>
            <a:pPr>
              <a:defRPr/>
            </a:pPr>
            <a:fld id="{DD5630A0-7BA4-4C5D-B9D0-63F4527A23A7}" type="datetimeFigureOut">
              <a:rPr lang="en-US"/>
              <a:pPr>
                <a:defRPr/>
              </a:pPr>
              <a:t>3/23/2020</a:t>
            </a:fld>
            <a:endParaRPr lang="en-US"/>
          </a:p>
        </p:txBody>
      </p:sp>
      <p:sp>
        <p:nvSpPr>
          <p:cNvPr id="4" name="Footer Placeholder 3">
            <a:extLst>
              <a:ext uri="{FF2B5EF4-FFF2-40B4-BE49-F238E27FC236}">
                <a16:creationId xmlns:a16="http://schemas.microsoft.com/office/drawing/2014/main" id="{47F57EF2-870C-4465-9A88-3D5259EFB26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F9A5F9D2-1DBF-439B-AB45-EDB669F630D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C172F8A-34F7-44D0-9DC6-584DBB51D9F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7E748F-EAE3-4A2E-A845-5E9E4AD997C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339F709F-26DA-4D47-8CFA-3A91B51BE62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ＭＳ Ｐゴシック" charset="-128"/>
                <a:cs typeface="ＭＳ Ｐゴシック" charset="-128"/>
              </a:defRPr>
            </a:lvl1pPr>
          </a:lstStyle>
          <a:p>
            <a:pPr>
              <a:defRPr/>
            </a:pPr>
            <a:fld id="{1EE4DE21-F6A4-4213-9A5E-153BEB41451A}" type="datetimeFigureOut">
              <a:rPr lang="en-US"/>
              <a:pPr>
                <a:defRPr/>
              </a:pPr>
              <a:t>3/23/2020</a:t>
            </a:fld>
            <a:endParaRPr lang="en-US"/>
          </a:p>
        </p:txBody>
      </p:sp>
      <p:sp>
        <p:nvSpPr>
          <p:cNvPr id="4" name="Slide Image Placeholder 3">
            <a:extLst>
              <a:ext uri="{FF2B5EF4-FFF2-40B4-BE49-F238E27FC236}">
                <a16:creationId xmlns:a16="http://schemas.microsoft.com/office/drawing/2014/main" id="{5543F952-63A0-495F-9E93-9E092A6D136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9DBC8B-7E4C-4A6F-A341-A4B44343EFF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47DAD9FB-6D3B-4121-A18B-2772E7A912C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581D096-1B6A-49E9-9DC8-E5E97411B9A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EBD3C43-62FB-40D8-97FD-84E17BBDB09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7B108D6B-E59A-4F74-9C95-D8F0C12EEB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AA0167AD-E745-41BB-B423-99BDC6C17E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tr-TR" altLang="tr-TR"/>
              <a:t>External systems</a:t>
            </a:r>
            <a:r>
              <a:rPr lang="en-US" altLang="tr-TR"/>
              <a:t> might produce data for or consume data from the system. They might share data with the system, or they might be connected directly, through a network or not connected at all. They might be physically co-located or located in separate buildings. All of these relations may affect the requirements and design of the system being defined and must be taken into account.</a:t>
            </a:r>
            <a:endParaRPr lang="tr-TR" altLang="tr-TR"/>
          </a:p>
        </p:txBody>
      </p:sp>
      <p:sp>
        <p:nvSpPr>
          <p:cNvPr id="16388" name="Slide Number Placeholder 3">
            <a:extLst>
              <a:ext uri="{FF2B5EF4-FFF2-40B4-BE49-F238E27FC236}">
                <a16:creationId xmlns:a16="http://schemas.microsoft.com/office/drawing/2014/main" id="{C1911D9E-F3CB-4A33-A6BB-A36B7F1082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114FC6-183F-4A97-A020-F8B03E81E145}" type="slidenum">
              <a:rPr lang="en-US" altLang="tr-TR">
                <a:latin typeface="Arial" panose="020B0604020202020204" pitchFamily="34" charset="0"/>
              </a:rPr>
              <a:pPr>
                <a:spcBef>
                  <a:spcPct val="0"/>
                </a:spcBef>
              </a:pPr>
              <a:t>13</a:t>
            </a:fld>
            <a:endParaRPr lang="en-US" altLang="tr-T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F31CAC8-6D7E-40BC-9556-782E80F78C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9B86EE-8F08-4805-9640-8985F259F5B8}" type="slidenum">
              <a:rPr lang="en-US" altLang="tr-TR"/>
              <a:pPr>
                <a:spcBef>
                  <a:spcPct val="0"/>
                </a:spcBef>
              </a:pPr>
              <a:t>41</a:t>
            </a:fld>
            <a:endParaRPr lang="en-US" altLang="tr-TR"/>
          </a:p>
        </p:txBody>
      </p:sp>
      <p:sp>
        <p:nvSpPr>
          <p:cNvPr id="12291" name="Rectangle 2">
            <a:extLst>
              <a:ext uri="{FF2B5EF4-FFF2-40B4-BE49-F238E27FC236}">
                <a16:creationId xmlns:a16="http://schemas.microsoft.com/office/drawing/2014/main" id="{B7546EAF-6BDA-4B79-BAE5-D444C6C8638C}"/>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0D409421-7291-44D4-982C-77BA80EDB8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No attachment will exists without a messagebody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A6017E9-3272-488F-BD8C-56C70C70B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4B4548-8388-48B9-B43C-13EF652B7692}" type="slidenum">
              <a:rPr lang="en-US" altLang="tr-TR"/>
              <a:pPr>
                <a:spcBef>
                  <a:spcPct val="0"/>
                </a:spcBef>
              </a:pPr>
              <a:t>43</a:t>
            </a:fld>
            <a:endParaRPr lang="en-US" altLang="tr-TR"/>
          </a:p>
        </p:txBody>
      </p:sp>
      <p:sp>
        <p:nvSpPr>
          <p:cNvPr id="15363" name="Rectangle 2">
            <a:extLst>
              <a:ext uri="{FF2B5EF4-FFF2-40B4-BE49-F238E27FC236}">
                <a16:creationId xmlns:a16="http://schemas.microsoft.com/office/drawing/2014/main" id="{EC6FD69C-7278-4DE3-BEBE-B9721C56B409}"/>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14BEBE94-7B96-49F2-B0C5-FA7192E3A6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C52A5D-F660-4D79-8F9F-F6D51B3FA3C7}"/>
              </a:ext>
            </a:extLst>
          </p:cNvPr>
          <p:cNvSpPr>
            <a:spLocks noGrp="1"/>
          </p:cNvSpPr>
          <p:nvPr>
            <p:ph type="dt" sz="half" idx="10"/>
          </p:nvPr>
        </p:nvSpPr>
        <p:spPr/>
        <p:txBody>
          <a:bodyPr/>
          <a:lstStyle>
            <a:lvl1pPr>
              <a:defRPr/>
            </a:lvl1pPr>
          </a:lstStyle>
          <a:p>
            <a:pPr>
              <a:defRPr/>
            </a:pPr>
            <a:fld id="{7ED68D54-A463-4750-9D26-77CBEFFDA79D}" type="datetime1">
              <a:rPr lang="en-US"/>
              <a:pPr>
                <a:defRPr/>
              </a:pPr>
              <a:t>3/23/2020</a:t>
            </a:fld>
            <a:endParaRPr lang="en-US"/>
          </a:p>
        </p:txBody>
      </p:sp>
      <p:sp>
        <p:nvSpPr>
          <p:cNvPr id="5" name="Footer Placeholder 4">
            <a:extLst>
              <a:ext uri="{FF2B5EF4-FFF2-40B4-BE49-F238E27FC236}">
                <a16:creationId xmlns:a16="http://schemas.microsoft.com/office/drawing/2014/main" id="{A8F7BD40-9CD1-4D90-8D1E-570A8A2B2C5D}"/>
              </a:ext>
            </a:extLst>
          </p:cNvPr>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a:extLst>
              <a:ext uri="{FF2B5EF4-FFF2-40B4-BE49-F238E27FC236}">
                <a16:creationId xmlns:a16="http://schemas.microsoft.com/office/drawing/2014/main" id="{5489DBE3-6909-48F6-871E-13ABAFF90175}"/>
              </a:ext>
            </a:extLst>
          </p:cNvPr>
          <p:cNvSpPr>
            <a:spLocks noGrp="1"/>
          </p:cNvSpPr>
          <p:nvPr>
            <p:ph type="sldNum" sz="quarter" idx="12"/>
          </p:nvPr>
        </p:nvSpPr>
        <p:spPr/>
        <p:txBody>
          <a:bodyPr/>
          <a:lstStyle>
            <a:lvl1pPr>
              <a:defRPr/>
            </a:lvl1pPr>
          </a:lstStyle>
          <a:p>
            <a:fld id="{44C96D7F-91AE-4662-84CA-FDDFB0FC3F8C}" type="slidenum">
              <a:rPr lang="en-US" altLang="en-US"/>
              <a:pPr/>
              <a:t>‹#›</a:t>
            </a:fld>
            <a:endParaRPr lang="en-US" altLang="en-US"/>
          </a:p>
        </p:txBody>
      </p:sp>
    </p:spTree>
    <p:extLst>
      <p:ext uri="{BB962C8B-B14F-4D97-AF65-F5344CB8AC3E}">
        <p14:creationId xmlns:p14="http://schemas.microsoft.com/office/powerpoint/2010/main" val="11196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1EFEC6-30FA-49E5-BA59-2945D1379C23}"/>
              </a:ext>
            </a:extLst>
          </p:cNvPr>
          <p:cNvSpPr>
            <a:spLocks noGrp="1"/>
          </p:cNvSpPr>
          <p:nvPr>
            <p:ph type="dt" sz="half" idx="10"/>
          </p:nvPr>
        </p:nvSpPr>
        <p:spPr/>
        <p:txBody>
          <a:bodyPr/>
          <a:lstStyle>
            <a:lvl1pPr>
              <a:defRPr/>
            </a:lvl1pPr>
          </a:lstStyle>
          <a:p>
            <a:pPr>
              <a:defRPr/>
            </a:pPr>
            <a:fld id="{A9B16EBA-1D12-44E8-8786-980A77E453E8}" type="datetime1">
              <a:rPr lang="en-US"/>
              <a:pPr>
                <a:defRPr/>
              </a:pPr>
              <a:t>3/23/2020</a:t>
            </a:fld>
            <a:endParaRPr lang="en-US"/>
          </a:p>
        </p:txBody>
      </p:sp>
      <p:sp>
        <p:nvSpPr>
          <p:cNvPr id="5" name="Footer Placeholder 4">
            <a:extLst>
              <a:ext uri="{FF2B5EF4-FFF2-40B4-BE49-F238E27FC236}">
                <a16:creationId xmlns:a16="http://schemas.microsoft.com/office/drawing/2014/main" id="{957FDD65-DABB-45C3-A404-22E321149EF4}"/>
              </a:ext>
            </a:extLst>
          </p:cNvPr>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a:extLst>
              <a:ext uri="{FF2B5EF4-FFF2-40B4-BE49-F238E27FC236}">
                <a16:creationId xmlns:a16="http://schemas.microsoft.com/office/drawing/2014/main" id="{585211E0-D413-42DD-8EFB-D654D57C61A8}"/>
              </a:ext>
            </a:extLst>
          </p:cNvPr>
          <p:cNvSpPr>
            <a:spLocks noGrp="1"/>
          </p:cNvSpPr>
          <p:nvPr>
            <p:ph type="sldNum" sz="quarter" idx="12"/>
          </p:nvPr>
        </p:nvSpPr>
        <p:spPr/>
        <p:txBody>
          <a:bodyPr/>
          <a:lstStyle>
            <a:lvl1pPr>
              <a:defRPr/>
            </a:lvl1pPr>
          </a:lstStyle>
          <a:p>
            <a:fld id="{465B7726-A215-4E1A-B629-0A9DFD0A9769}" type="slidenum">
              <a:rPr lang="en-US" altLang="en-US"/>
              <a:pPr/>
              <a:t>‹#›</a:t>
            </a:fld>
            <a:endParaRPr lang="en-US" altLang="en-US"/>
          </a:p>
        </p:txBody>
      </p:sp>
    </p:spTree>
    <p:extLst>
      <p:ext uri="{BB962C8B-B14F-4D97-AF65-F5344CB8AC3E}">
        <p14:creationId xmlns:p14="http://schemas.microsoft.com/office/powerpoint/2010/main" val="269897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0B9840-CD85-4442-97CF-4A0ACE3133ED}"/>
              </a:ext>
            </a:extLst>
          </p:cNvPr>
          <p:cNvSpPr>
            <a:spLocks noGrp="1"/>
          </p:cNvSpPr>
          <p:nvPr>
            <p:ph type="dt" sz="half" idx="10"/>
          </p:nvPr>
        </p:nvSpPr>
        <p:spPr/>
        <p:txBody>
          <a:bodyPr/>
          <a:lstStyle>
            <a:lvl1pPr>
              <a:defRPr/>
            </a:lvl1pPr>
          </a:lstStyle>
          <a:p>
            <a:pPr>
              <a:defRPr/>
            </a:pPr>
            <a:fld id="{F5D0BB92-A6C2-4412-AF3A-0D46F143F791}" type="datetime1">
              <a:rPr lang="en-US"/>
              <a:pPr>
                <a:defRPr/>
              </a:pPr>
              <a:t>3/23/2020</a:t>
            </a:fld>
            <a:endParaRPr lang="en-US"/>
          </a:p>
        </p:txBody>
      </p:sp>
      <p:sp>
        <p:nvSpPr>
          <p:cNvPr id="5" name="Footer Placeholder 4">
            <a:extLst>
              <a:ext uri="{FF2B5EF4-FFF2-40B4-BE49-F238E27FC236}">
                <a16:creationId xmlns:a16="http://schemas.microsoft.com/office/drawing/2014/main" id="{778CA7F5-1E6F-4AE3-BF1E-18DF234F6EE5}"/>
              </a:ext>
            </a:extLst>
          </p:cNvPr>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a:extLst>
              <a:ext uri="{FF2B5EF4-FFF2-40B4-BE49-F238E27FC236}">
                <a16:creationId xmlns:a16="http://schemas.microsoft.com/office/drawing/2014/main" id="{8D351AC9-E2E9-4355-AB9B-C7BA784A4BBE}"/>
              </a:ext>
            </a:extLst>
          </p:cNvPr>
          <p:cNvSpPr>
            <a:spLocks noGrp="1"/>
          </p:cNvSpPr>
          <p:nvPr>
            <p:ph type="sldNum" sz="quarter" idx="12"/>
          </p:nvPr>
        </p:nvSpPr>
        <p:spPr/>
        <p:txBody>
          <a:bodyPr/>
          <a:lstStyle>
            <a:lvl1pPr>
              <a:defRPr/>
            </a:lvl1pPr>
          </a:lstStyle>
          <a:p>
            <a:fld id="{ACD6F446-5D4E-433C-BF27-01A4A669EFB3}" type="slidenum">
              <a:rPr lang="en-US" altLang="en-US"/>
              <a:pPr/>
              <a:t>‹#›</a:t>
            </a:fld>
            <a:endParaRPr lang="en-US" altLang="en-US"/>
          </a:p>
        </p:txBody>
      </p:sp>
    </p:spTree>
    <p:extLst>
      <p:ext uri="{BB962C8B-B14F-4D97-AF65-F5344CB8AC3E}">
        <p14:creationId xmlns:p14="http://schemas.microsoft.com/office/powerpoint/2010/main" val="419380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C8B4C488-9268-48C7-9547-BFF94A5FB07F}"/>
              </a:ext>
            </a:extLst>
          </p:cNvPr>
          <p:cNvSpPr>
            <a:spLocks noGrp="1"/>
          </p:cNvSpPr>
          <p:nvPr>
            <p:ph type="dt" sz="half" idx="10"/>
          </p:nvPr>
        </p:nvSpPr>
        <p:spPr/>
        <p:txBody>
          <a:bodyPr/>
          <a:lstStyle>
            <a:lvl1pPr>
              <a:defRPr/>
            </a:lvl1pPr>
          </a:lstStyle>
          <a:p>
            <a:pPr>
              <a:defRPr/>
            </a:pPr>
            <a:fld id="{5842721D-63A6-4A62-86B4-BFF7B897A9B6}" type="datetime1">
              <a:rPr lang="en-US"/>
              <a:pPr>
                <a:defRPr/>
              </a:pPr>
              <a:t>3/23/2020</a:t>
            </a:fld>
            <a:endParaRPr lang="en-US"/>
          </a:p>
        </p:txBody>
      </p:sp>
      <p:sp>
        <p:nvSpPr>
          <p:cNvPr id="5" name="Footer Placeholder 4">
            <a:extLst>
              <a:ext uri="{FF2B5EF4-FFF2-40B4-BE49-F238E27FC236}">
                <a16:creationId xmlns:a16="http://schemas.microsoft.com/office/drawing/2014/main" id="{86CC59D8-900A-450C-A8E0-D12B1FE6D5C6}"/>
              </a:ext>
            </a:extLst>
          </p:cNvPr>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a:extLst>
              <a:ext uri="{FF2B5EF4-FFF2-40B4-BE49-F238E27FC236}">
                <a16:creationId xmlns:a16="http://schemas.microsoft.com/office/drawing/2014/main" id="{3D205F81-6C68-4E83-8391-32C6F4B38541}"/>
              </a:ext>
            </a:extLst>
          </p:cNvPr>
          <p:cNvSpPr>
            <a:spLocks noGrp="1"/>
          </p:cNvSpPr>
          <p:nvPr>
            <p:ph type="sldNum" sz="quarter" idx="12"/>
          </p:nvPr>
        </p:nvSpPr>
        <p:spPr/>
        <p:txBody>
          <a:bodyPr/>
          <a:lstStyle>
            <a:lvl1pPr>
              <a:defRPr/>
            </a:lvl1pPr>
          </a:lstStyle>
          <a:p>
            <a:fld id="{5B9A10DB-2588-4CDA-9C0B-1AB0E2E10C24}" type="slidenum">
              <a:rPr lang="en-US" altLang="en-US"/>
              <a:pPr/>
              <a:t>‹#›</a:t>
            </a:fld>
            <a:endParaRPr lang="en-US" altLang="en-US"/>
          </a:p>
        </p:txBody>
      </p:sp>
    </p:spTree>
    <p:extLst>
      <p:ext uri="{BB962C8B-B14F-4D97-AF65-F5344CB8AC3E}">
        <p14:creationId xmlns:p14="http://schemas.microsoft.com/office/powerpoint/2010/main" val="221827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54D7AA-15C2-49B2-B777-84520A22264A}"/>
              </a:ext>
            </a:extLst>
          </p:cNvPr>
          <p:cNvSpPr>
            <a:spLocks noGrp="1"/>
          </p:cNvSpPr>
          <p:nvPr>
            <p:ph type="dt" sz="half" idx="10"/>
          </p:nvPr>
        </p:nvSpPr>
        <p:spPr/>
        <p:txBody>
          <a:bodyPr/>
          <a:lstStyle>
            <a:lvl1pPr>
              <a:defRPr/>
            </a:lvl1pPr>
          </a:lstStyle>
          <a:p>
            <a:pPr>
              <a:defRPr/>
            </a:pPr>
            <a:fld id="{F033CE15-2DF8-4033-BF16-A07592727B4B}" type="datetime1">
              <a:rPr lang="en-US"/>
              <a:pPr>
                <a:defRPr/>
              </a:pPr>
              <a:t>3/23/2020</a:t>
            </a:fld>
            <a:endParaRPr lang="en-US"/>
          </a:p>
        </p:txBody>
      </p:sp>
      <p:sp>
        <p:nvSpPr>
          <p:cNvPr id="5" name="Footer Placeholder 4">
            <a:extLst>
              <a:ext uri="{FF2B5EF4-FFF2-40B4-BE49-F238E27FC236}">
                <a16:creationId xmlns:a16="http://schemas.microsoft.com/office/drawing/2014/main" id="{0B3CD974-83E1-4902-92DB-871E64BE1531}"/>
              </a:ext>
            </a:extLst>
          </p:cNvPr>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a:extLst>
              <a:ext uri="{FF2B5EF4-FFF2-40B4-BE49-F238E27FC236}">
                <a16:creationId xmlns:a16="http://schemas.microsoft.com/office/drawing/2014/main" id="{3A6F0710-BD70-489E-9E71-C238297F7074}"/>
              </a:ext>
            </a:extLst>
          </p:cNvPr>
          <p:cNvSpPr>
            <a:spLocks noGrp="1"/>
          </p:cNvSpPr>
          <p:nvPr>
            <p:ph type="sldNum" sz="quarter" idx="12"/>
          </p:nvPr>
        </p:nvSpPr>
        <p:spPr/>
        <p:txBody>
          <a:bodyPr/>
          <a:lstStyle>
            <a:lvl1pPr>
              <a:defRPr/>
            </a:lvl1pPr>
          </a:lstStyle>
          <a:p>
            <a:fld id="{F9293E5D-34F8-4975-90E0-B3E23FBBA58E}" type="slidenum">
              <a:rPr lang="en-US" altLang="en-US"/>
              <a:pPr/>
              <a:t>‹#›</a:t>
            </a:fld>
            <a:endParaRPr lang="en-US" altLang="en-US"/>
          </a:p>
        </p:txBody>
      </p:sp>
    </p:spTree>
    <p:extLst>
      <p:ext uri="{BB962C8B-B14F-4D97-AF65-F5344CB8AC3E}">
        <p14:creationId xmlns:p14="http://schemas.microsoft.com/office/powerpoint/2010/main" val="374838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2F9ABB40-67A3-4D10-B0B0-79AC9E929809}"/>
              </a:ext>
            </a:extLst>
          </p:cNvPr>
          <p:cNvSpPr>
            <a:spLocks noGrp="1"/>
          </p:cNvSpPr>
          <p:nvPr>
            <p:ph type="dt" sz="half" idx="10"/>
          </p:nvPr>
        </p:nvSpPr>
        <p:spPr/>
        <p:txBody>
          <a:bodyPr/>
          <a:lstStyle>
            <a:lvl1pPr>
              <a:defRPr/>
            </a:lvl1pPr>
          </a:lstStyle>
          <a:p>
            <a:pPr>
              <a:defRPr/>
            </a:pPr>
            <a:fld id="{D33B3E97-AAE0-462A-B368-B8B3D9F25D2A}" type="datetime1">
              <a:rPr lang="en-US"/>
              <a:pPr>
                <a:defRPr/>
              </a:pPr>
              <a:t>3/23/2020</a:t>
            </a:fld>
            <a:endParaRPr lang="en-US"/>
          </a:p>
        </p:txBody>
      </p:sp>
      <p:sp>
        <p:nvSpPr>
          <p:cNvPr id="6" name="Footer Placeholder 4">
            <a:extLst>
              <a:ext uri="{FF2B5EF4-FFF2-40B4-BE49-F238E27FC236}">
                <a16:creationId xmlns:a16="http://schemas.microsoft.com/office/drawing/2014/main" id="{0EA49C70-59F7-44CD-BA1C-BDE7BC5B2DEB}"/>
              </a:ext>
            </a:extLst>
          </p:cNvPr>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a:extLst>
              <a:ext uri="{FF2B5EF4-FFF2-40B4-BE49-F238E27FC236}">
                <a16:creationId xmlns:a16="http://schemas.microsoft.com/office/drawing/2014/main" id="{6215F9DD-E062-4592-9AD1-1C4324520A79}"/>
              </a:ext>
            </a:extLst>
          </p:cNvPr>
          <p:cNvSpPr>
            <a:spLocks noGrp="1"/>
          </p:cNvSpPr>
          <p:nvPr>
            <p:ph type="sldNum" sz="quarter" idx="12"/>
          </p:nvPr>
        </p:nvSpPr>
        <p:spPr/>
        <p:txBody>
          <a:bodyPr/>
          <a:lstStyle>
            <a:lvl1pPr>
              <a:defRPr/>
            </a:lvl1pPr>
          </a:lstStyle>
          <a:p>
            <a:fld id="{E9A566DD-1720-417E-9522-36F34550BE73}" type="slidenum">
              <a:rPr lang="en-US" altLang="en-US"/>
              <a:pPr/>
              <a:t>‹#›</a:t>
            </a:fld>
            <a:endParaRPr lang="en-US" altLang="en-US"/>
          </a:p>
        </p:txBody>
      </p:sp>
    </p:spTree>
    <p:extLst>
      <p:ext uri="{BB962C8B-B14F-4D97-AF65-F5344CB8AC3E}">
        <p14:creationId xmlns:p14="http://schemas.microsoft.com/office/powerpoint/2010/main" val="56108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A5E8AF7E-84F6-4470-B763-10D32BB3EA82}"/>
              </a:ext>
            </a:extLst>
          </p:cNvPr>
          <p:cNvSpPr>
            <a:spLocks noGrp="1"/>
          </p:cNvSpPr>
          <p:nvPr>
            <p:ph type="dt" sz="half" idx="10"/>
          </p:nvPr>
        </p:nvSpPr>
        <p:spPr/>
        <p:txBody>
          <a:bodyPr/>
          <a:lstStyle>
            <a:lvl1pPr>
              <a:defRPr/>
            </a:lvl1pPr>
          </a:lstStyle>
          <a:p>
            <a:pPr>
              <a:defRPr/>
            </a:pPr>
            <a:fld id="{5A2D7A4E-D69F-4556-875E-84B439D6C895}" type="datetime1">
              <a:rPr lang="en-US"/>
              <a:pPr>
                <a:defRPr/>
              </a:pPr>
              <a:t>3/23/2020</a:t>
            </a:fld>
            <a:endParaRPr lang="en-US"/>
          </a:p>
        </p:txBody>
      </p:sp>
      <p:sp>
        <p:nvSpPr>
          <p:cNvPr id="8" name="Footer Placeholder 4">
            <a:extLst>
              <a:ext uri="{FF2B5EF4-FFF2-40B4-BE49-F238E27FC236}">
                <a16:creationId xmlns:a16="http://schemas.microsoft.com/office/drawing/2014/main" id="{CCF17424-57A7-465A-94F3-1452C83F1FC2}"/>
              </a:ext>
            </a:extLst>
          </p:cNvPr>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a:extLst>
              <a:ext uri="{FF2B5EF4-FFF2-40B4-BE49-F238E27FC236}">
                <a16:creationId xmlns:a16="http://schemas.microsoft.com/office/drawing/2014/main" id="{21FEC474-6EDA-4C61-A296-CD72987D63BD}"/>
              </a:ext>
            </a:extLst>
          </p:cNvPr>
          <p:cNvSpPr>
            <a:spLocks noGrp="1"/>
          </p:cNvSpPr>
          <p:nvPr>
            <p:ph type="sldNum" sz="quarter" idx="12"/>
          </p:nvPr>
        </p:nvSpPr>
        <p:spPr/>
        <p:txBody>
          <a:bodyPr/>
          <a:lstStyle>
            <a:lvl1pPr>
              <a:defRPr/>
            </a:lvl1pPr>
          </a:lstStyle>
          <a:p>
            <a:fld id="{7F059608-E679-4E79-87DF-11473C70D8DF}" type="slidenum">
              <a:rPr lang="en-US" altLang="en-US"/>
              <a:pPr/>
              <a:t>‹#›</a:t>
            </a:fld>
            <a:endParaRPr lang="en-US" altLang="en-US"/>
          </a:p>
        </p:txBody>
      </p:sp>
    </p:spTree>
    <p:extLst>
      <p:ext uri="{BB962C8B-B14F-4D97-AF65-F5344CB8AC3E}">
        <p14:creationId xmlns:p14="http://schemas.microsoft.com/office/powerpoint/2010/main" val="231787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F76C3D34-7F93-4F28-BC0C-3880386DF0FE}"/>
              </a:ext>
            </a:extLst>
          </p:cNvPr>
          <p:cNvSpPr>
            <a:spLocks noGrp="1"/>
          </p:cNvSpPr>
          <p:nvPr>
            <p:ph type="dt" sz="half" idx="10"/>
          </p:nvPr>
        </p:nvSpPr>
        <p:spPr/>
        <p:txBody>
          <a:bodyPr/>
          <a:lstStyle>
            <a:lvl1pPr>
              <a:defRPr/>
            </a:lvl1pPr>
          </a:lstStyle>
          <a:p>
            <a:pPr>
              <a:defRPr/>
            </a:pPr>
            <a:fld id="{18447BCF-C9CA-46BC-83AE-DE05BA52C244}" type="datetime1">
              <a:rPr lang="en-US"/>
              <a:pPr>
                <a:defRPr/>
              </a:pPr>
              <a:t>3/23/2020</a:t>
            </a:fld>
            <a:endParaRPr lang="en-US"/>
          </a:p>
        </p:txBody>
      </p:sp>
      <p:sp>
        <p:nvSpPr>
          <p:cNvPr id="4" name="Footer Placeholder 4">
            <a:extLst>
              <a:ext uri="{FF2B5EF4-FFF2-40B4-BE49-F238E27FC236}">
                <a16:creationId xmlns:a16="http://schemas.microsoft.com/office/drawing/2014/main" id="{176F6661-20F9-49A6-829B-3015B1B94BFE}"/>
              </a:ext>
            </a:extLst>
          </p:cNvPr>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a:extLst>
              <a:ext uri="{FF2B5EF4-FFF2-40B4-BE49-F238E27FC236}">
                <a16:creationId xmlns:a16="http://schemas.microsoft.com/office/drawing/2014/main" id="{95218062-C1A8-4715-844F-071B28957AF9}"/>
              </a:ext>
            </a:extLst>
          </p:cNvPr>
          <p:cNvSpPr>
            <a:spLocks noGrp="1"/>
          </p:cNvSpPr>
          <p:nvPr>
            <p:ph type="sldNum" sz="quarter" idx="12"/>
          </p:nvPr>
        </p:nvSpPr>
        <p:spPr/>
        <p:txBody>
          <a:bodyPr/>
          <a:lstStyle>
            <a:lvl1pPr>
              <a:defRPr/>
            </a:lvl1pPr>
          </a:lstStyle>
          <a:p>
            <a:fld id="{A8C5B212-327B-4C01-A471-29D21F666101}" type="slidenum">
              <a:rPr lang="en-US" altLang="en-US"/>
              <a:pPr/>
              <a:t>‹#›</a:t>
            </a:fld>
            <a:endParaRPr lang="en-US" altLang="en-US"/>
          </a:p>
        </p:txBody>
      </p:sp>
    </p:spTree>
    <p:extLst>
      <p:ext uri="{BB962C8B-B14F-4D97-AF65-F5344CB8AC3E}">
        <p14:creationId xmlns:p14="http://schemas.microsoft.com/office/powerpoint/2010/main" val="2962456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31DFF07-9BCA-4F48-ACCC-B6C98267253C}"/>
              </a:ext>
            </a:extLst>
          </p:cNvPr>
          <p:cNvSpPr>
            <a:spLocks noGrp="1"/>
          </p:cNvSpPr>
          <p:nvPr>
            <p:ph type="dt" sz="half" idx="10"/>
          </p:nvPr>
        </p:nvSpPr>
        <p:spPr/>
        <p:txBody>
          <a:bodyPr/>
          <a:lstStyle>
            <a:lvl1pPr>
              <a:defRPr/>
            </a:lvl1pPr>
          </a:lstStyle>
          <a:p>
            <a:pPr>
              <a:defRPr/>
            </a:pPr>
            <a:fld id="{4C465DC9-CE97-4B20-8BB0-4B0DABD56E1F}" type="datetime1">
              <a:rPr lang="en-US"/>
              <a:pPr>
                <a:defRPr/>
              </a:pPr>
              <a:t>3/23/2020</a:t>
            </a:fld>
            <a:endParaRPr lang="en-US"/>
          </a:p>
        </p:txBody>
      </p:sp>
      <p:sp>
        <p:nvSpPr>
          <p:cNvPr id="3" name="Footer Placeholder 4">
            <a:extLst>
              <a:ext uri="{FF2B5EF4-FFF2-40B4-BE49-F238E27FC236}">
                <a16:creationId xmlns:a16="http://schemas.microsoft.com/office/drawing/2014/main" id="{8BDA5174-0A71-48C0-B198-724B0807DC66}"/>
              </a:ext>
            </a:extLst>
          </p:cNvPr>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a:extLst>
              <a:ext uri="{FF2B5EF4-FFF2-40B4-BE49-F238E27FC236}">
                <a16:creationId xmlns:a16="http://schemas.microsoft.com/office/drawing/2014/main" id="{5D6BB20A-B536-4F15-905A-C44F8E802898}"/>
              </a:ext>
            </a:extLst>
          </p:cNvPr>
          <p:cNvSpPr>
            <a:spLocks noGrp="1"/>
          </p:cNvSpPr>
          <p:nvPr>
            <p:ph type="sldNum" sz="quarter" idx="12"/>
          </p:nvPr>
        </p:nvSpPr>
        <p:spPr/>
        <p:txBody>
          <a:bodyPr/>
          <a:lstStyle>
            <a:lvl1pPr>
              <a:defRPr/>
            </a:lvl1pPr>
          </a:lstStyle>
          <a:p>
            <a:fld id="{13786C31-6398-4B26-89F4-5CCC4ACED1C3}" type="slidenum">
              <a:rPr lang="en-US" altLang="en-US"/>
              <a:pPr/>
              <a:t>‹#›</a:t>
            </a:fld>
            <a:endParaRPr lang="en-US" altLang="en-US"/>
          </a:p>
        </p:txBody>
      </p:sp>
    </p:spTree>
    <p:extLst>
      <p:ext uri="{BB962C8B-B14F-4D97-AF65-F5344CB8AC3E}">
        <p14:creationId xmlns:p14="http://schemas.microsoft.com/office/powerpoint/2010/main" val="220148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46F98C18-2A21-4F41-A611-D61E7EB3E353}"/>
              </a:ext>
            </a:extLst>
          </p:cNvPr>
          <p:cNvSpPr>
            <a:spLocks noGrp="1"/>
          </p:cNvSpPr>
          <p:nvPr>
            <p:ph type="dt" sz="half" idx="10"/>
          </p:nvPr>
        </p:nvSpPr>
        <p:spPr/>
        <p:txBody>
          <a:bodyPr/>
          <a:lstStyle>
            <a:lvl1pPr>
              <a:defRPr/>
            </a:lvl1pPr>
          </a:lstStyle>
          <a:p>
            <a:pPr>
              <a:defRPr/>
            </a:pPr>
            <a:fld id="{03B0C44F-0817-4029-B5AB-BA258A491337}" type="datetime1">
              <a:rPr lang="en-US"/>
              <a:pPr>
                <a:defRPr/>
              </a:pPr>
              <a:t>3/23/2020</a:t>
            </a:fld>
            <a:endParaRPr lang="en-US"/>
          </a:p>
        </p:txBody>
      </p:sp>
      <p:sp>
        <p:nvSpPr>
          <p:cNvPr id="6" name="Footer Placeholder 4">
            <a:extLst>
              <a:ext uri="{FF2B5EF4-FFF2-40B4-BE49-F238E27FC236}">
                <a16:creationId xmlns:a16="http://schemas.microsoft.com/office/drawing/2014/main" id="{3656BF42-4B9A-4903-AA64-FA95B20514EB}"/>
              </a:ext>
            </a:extLst>
          </p:cNvPr>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a:extLst>
              <a:ext uri="{FF2B5EF4-FFF2-40B4-BE49-F238E27FC236}">
                <a16:creationId xmlns:a16="http://schemas.microsoft.com/office/drawing/2014/main" id="{FA5AB8D3-D6FE-4CE7-9946-EB2A0241F802}"/>
              </a:ext>
            </a:extLst>
          </p:cNvPr>
          <p:cNvSpPr>
            <a:spLocks noGrp="1"/>
          </p:cNvSpPr>
          <p:nvPr>
            <p:ph type="sldNum" sz="quarter" idx="12"/>
          </p:nvPr>
        </p:nvSpPr>
        <p:spPr/>
        <p:txBody>
          <a:bodyPr/>
          <a:lstStyle>
            <a:lvl1pPr>
              <a:defRPr/>
            </a:lvl1pPr>
          </a:lstStyle>
          <a:p>
            <a:fld id="{7D1F27D3-AF80-4908-B4C4-F8AD14CBE125}" type="slidenum">
              <a:rPr lang="en-US" altLang="en-US"/>
              <a:pPr/>
              <a:t>‹#›</a:t>
            </a:fld>
            <a:endParaRPr lang="en-US" altLang="en-US"/>
          </a:p>
        </p:txBody>
      </p:sp>
    </p:spTree>
    <p:extLst>
      <p:ext uri="{BB962C8B-B14F-4D97-AF65-F5344CB8AC3E}">
        <p14:creationId xmlns:p14="http://schemas.microsoft.com/office/powerpoint/2010/main" val="340475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A9855245-14BF-4629-B070-ECD7AE82F6FE}"/>
              </a:ext>
            </a:extLst>
          </p:cNvPr>
          <p:cNvSpPr>
            <a:spLocks noGrp="1"/>
          </p:cNvSpPr>
          <p:nvPr>
            <p:ph type="dt" sz="half" idx="10"/>
          </p:nvPr>
        </p:nvSpPr>
        <p:spPr/>
        <p:txBody>
          <a:bodyPr/>
          <a:lstStyle>
            <a:lvl1pPr>
              <a:defRPr/>
            </a:lvl1pPr>
          </a:lstStyle>
          <a:p>
            <a:pPr>
              <a:defRPr/>
            </a:pPr>
            <a:fld id="{9266487B-A032-4C1F-95C6-8E94D6DFA49E}" type="datetime1">
              <a:rPr lang="en-US"/>
              <a:pPr>
                <a:defRPr/>
              </a:pPr>
              <a:t>3/23/2020</a:t>
            </a:fld>
            <a:endParaRPr lang="en-US"/>
          </a:p>
        </p:txBody>
      </p:sp>
      <p:sp>
        <p:nvSpPr>
          <p:cNvPr id="6" name="Footer Placeholder 4">
            <a:extLst>
              <a:ext uri="{FF2B5EF4-FFF2-40B4-BE49-F238E27FC236}">
                <a16:creationId xmlns:a16="http://schemas.microsoft.com/office/drawing/2014/main" id="{631B1699-DD28-483B-B98A-AC1763F74E15}"/>
              </a:ext>
            </a:extLst>
          </p:cNvPr>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a:extLst>
              <a:ext uri="{FF2B5EF4-FFF2-40B4-BE49-F238E27FC236}">
                <a16:creationId xmlns:a16="http://schemas.microsoft.com/office/drawing/2014/main" id="{3905A98C-7711-4DAD-AA63-A63ACAFFC22C}"/>
              </a:ext>
            </a:extLst>
          </p:cNvPr>
          <p:cNvSpPr>
            <a:spLocks noGrp="1"/>
          </p:cNvSpPr>
          <p:nvPr>
            <p:ph type="sldNum" sz="quarter" idx="12"/>
          </p:nvPr>
        </p:nvSpPr>
        <p:spPr/>
        <p:txBody>
          <a:bodyPr/>
          <a:lstStyle>
            <a:lvl1pPr>
              <a:defRPr/>
            </a:lvl1pPr>
          </a:lstStyle>
          <a:p>
            <a:fld id="{717037F9-473A-4357-995A-28E6485136CF}" type="slidenum">
              <a:rPr lang="en-US" altLang="en-US"/>
              <a:pPr/>
              <a:t>‹#›</a:t>
            </a:fld>
            <a:endParaRPr lang="en-US" altLang="en-US"/>
          </a:p>
        </p:txBody>
      </p:sp>
    </p:spTree>
    <p:extLst>
      <p:ext uri="{BB962C8B-B14F-4D97-AF65-F5344CB8AC3E}">
        <p14:creationId xmlns:p14="http://schemas.microsoft.com/office/powerpoint/2010/main" val="144499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27E77EE-5DA6-4DCC-8033-FAF52214FEFD}"/>
              </a:ext>
            </a:extLst>
          </p:cNvPr>
          <p:cNvSpPr>
            <a:spLocks noGrp="1"/>
          </p:cNvSpPr>
          <p:nvPr>
            <p:ph type="title"/>
          </p:nvPr>
        </p:nvSpPr>
        <p:spPr bwMode="auto">
          <a:xfrm>
            <a:off x="457200" y="274638"/>
            <a:ext cx="7292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tr-TR"/>
              <a:t>Click to edit Master title style</a:t>
            </a:r>
            <a:endParaRPr lang="en-US" altLang="tr-TR"/>
          </a:p>
        </p:txBody>
      </p:sp>
      <p:sp>
        <p:nvSpPr>
          <p:cNvPr id="4" name="Date Placeholder 3">
            <a:extLst>
              <a:ext uri="{FF2B5EF4-FFF2-40B4-BE49-F238E27FC236}">
                <a16:creationId xmlns:a16="http://schemas.microsoft.com/office/drawing/2014/main" id="{71CC5060-47EB-49E3-85D4-668A7EF1727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5100DB42-F2C0-4840-88C0-EAF6A11C52DC}" type="datetime1">
              <a:rPr lang="en-US"/>
              <a:pPr>
                <a:defRPr/>
              </a:pPr>
              <a:t>3/23/2020</a:t>
            </a:fld>
            <a:endParaRPr lang="en-US"/>
          </a:p>
        </p:txBody>
      </p:sp>
      <p:sp>
        <p:nvSpPr>
          <p:cNvPr id="5" name="Footer Placeholder 4">
            <a:extLst>
              <a:ext uri="{FF2B5EF4-FFF2-40B4-BE49-F238E27FC236}">
                <a16:creationId xmlns:a16="http://schemas.microsoft.com/office/drawing/2014/main" id="{3BEE3776-B9A1-4257-A920-6011360425B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a:extLst>
              <a:ext uri="{FF2B5EF4-FFF2-40B4-BE49-F238E27FC236}">
                <a16:creationId xmlns:a16="http://schemas.microsoft.com/office/drawing/2014/main" id="{708B1543-BB9B-42F0-BDAD-56BD870B77D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16101B25-C0EF-44B2-B6C7-22BD07AA92A7}" type="slidenum">
              <a:rPr lang="en-US" altLang="en-US"/>
              <a:pPr/>
              <a:t>‹#›</a:t>
            </a:fld>
            <a:endParaRPr lang="en-US" altLang="en-US"/>
          </a:p>
        </p:txBody>
      </p:sp>
      <p:pic>
        <p:nvPicPr>
          <p:cNvPr id="1030" name="Picture 6" descr="Cover.jpg">
            <a:extLst>
              <a:ext uri="{FF2B5EF4-FFF2-40B4-BE49-F238E27FC236}">
                <a16:creationId xmlns:a16="http://schemas.microsoft.com/office/drawing/2014/main" id="{059CE947-9707-4431-82E1-87592A1C3B29}"/>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750175" y="287338"/>
            <a:ext cx="923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9AF91420-8BF2-41CE-A99C-ECC850C4E74E}"/>
              </a:ext>
            </a:extLst>
          </p:cNvPr>
          <p:cNvCxnSpPr/>
          <p:nvPr/>
        </p:nvCxnSpPr>
        <p:spPr>
          <a:xfrm>
            <a:off x="457200" y="1419225"/>
            <a:ext cx="730567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0" fontAlgn="base" hangingPunct="0">
        <a:spcBef>
          <a:spcPct val="0"/>
        </a:spcBef>
        <a:spcAft>
          <a:spcPct val="0"/>
        </a:spcAft>
        <a:defRPr sz="2400" b="1" kern="1200">
          <a:solidFill>
            <a:srgbClr val="46424D"/>
          </a:solidFill>
          <a:latin typeface="Arial"/>
          <a:ea typeface="ＭＳ Ｐゴシック" charset="-128"/>
          <a:cs typeface="Arial"/>
        </a:defRPr>
      </a:lvl1pPr>
      <a:lvl2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2pPr>
      <a:lvl3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3pPr>
      <a:lvl4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4pPr>
      <a:lvl5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a:extLst>
              <a:ext uri="{FF2B5EF4-FFF2-40B4-BE49-F238E27FC236}">
                <a16:creationId xmlns:a16="http://schemas.microsoft.com/office/drawing/2014/main" id="{13CD3ABC-5A6A-4C7D-BB84-893C771A3556}"/>
              </a:ext>
            </a:extLst>
          </p:cNvPr>
          <p:cNvSpPr>
            <a:spLocks noGrp="1"/>
          </p:cNvSpPr>
          <p:nvPr>
            <p:ph type="title"/>
          </p:nvPr>
        </p:nvSpPr>
        <p:spPr>
          <a:xfrm>
            <a:off x="457200" y="1993900"/>
            <a:ext cx="7292975" cy="1143000"/>
          </a:xfrm>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Chapter 5 – System Modeling</a:t>
            </a:r>
          </a:p>
        </p:txBody>
      </p:sp>
      <p:sp>
        <p:nvSpPr>
          <p:cNvPr id="4099" name="Content Placeholder 3">
            <a:extLst>
              <a:ext uri="{FF2B5EF4-FFF2-40B4-BE49-F238E27FC236}">
                <a16:creationId xmlns:a16="http://schemas.microsoft.com/office/drawing/2014/main" id="{EF1FF13E-076D-4B16-8051-986261D241CA}"/>
              </a:ext>
            </a:extLst>
          </p:cNvPr>
          <p:cNvSpPr>
            <a:spLocks noGrp="1"/>
          </p:cNvSpPr>
          <p:nvPr>
            <p:ph idx="1"/>
          </p:nvPr>
        </p:nvSpPr>
        <p:spPr bwMode="auto">
          <a:xfrm>
            <a:off x="457200" y="3632200"/>
            <a:ext cx="8229600" cy="2493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buFont typeface="Wingdings" panose="05000000000000000000" pitchFamily="2" charset="2"/>
              <a:buNone/>
            </a:pPr>
            <a:r>
              <a:rPr lang="en-US" altLang="tr-TR">
                <a:latin typeface="Arial" panose="020B0604020202020204" pitchFamily="34" charset="0"/>
                <a:ea typeface="ＭＳ Ｐゴシック" panose="020B0600070205080204" pitchFamily="34" charset="-128"/>
                <a:cs typeface="Arial" panose="020B0604020202020204" pitchFamily="34" charset="0"/>
              </a:rPr>
              <a:t>Lecture 1</a:t>
            </a:r>
          </a:p>
        </p:txBody>
      </p:sp>
      <p:sp>
        <p:nvSpPr>
          <p:cNvPr id="4100" name="Slide Number Placeholder 4">
            <a:extLst>
              <a:ext uri="{FF2B5EF4-FFF2-40B4-BE49-F238E27FC236}">
                <a16:creationId xmlns:a16="http://schemas.microsoft.com/office/drawing/2014/main" id="{A045A6BE-28BD-4CA0-8931-6EEB652A0F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2BF137E-BDD1-4A31-9D48-87896AED22EC}" type="slidenum">
              <a:rPr lang="en-US" altLang="en-US">
                <a:solidFill>
                  <a:srgbClr val="898989"/>
                </a:solidFill>
                <a:latin typeface="Calibri" panose="020F0502020204030204" pitchFamily="34" charset="0"/>
              </a:rPr>
              <a:pPr/>
              <a:t>1</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576BFB84-3906-472E-B727-40CEF64508FD}"/>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000C310-2480-435B-BE3C-53C260D1BB03}"/>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Example:</a:t>
            </a:r>
            <a:r>
              <a:rPr lang="tr-TR" altLang="tr-TR">
                <a:latin typeface="Arial" panose="020B0604020202020204" pitchFamily="34" charset="0"/>
                <a:ea typeface="ＭＳ Ｐゴシック" panose="020B0600070205080204" pitchFamily="34" charset="-128"/>
                <a:cs typeface="Arial" panose="020B0604020202020204" pitchFamily="34" charset="0"/>
              </a:rPr>
              <a:t> patient information</a:t>
            </a:r>
            <a:r>
              <a:rPr lang="en-US" altLang="tr-TR">
                <a:latin typeface="Arial" panose="020B0604020202020204" pitchFamily="34" charset="0"/>
                <a:ea typeface="ＭＳ Ｐゴシック" panose="020B0600070205080204" pitchFamily="34" charset="-128"/>
                <a:cs typeface="Arial" panose="020B0604020202020204" pitchFamily="34" charset="0"/>
              </a:rPr>
              <a:t> system for mental healthcare (MHC-PMS)</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12291" name="Content Placeholder 2">
            <a:extLst>
              <a:ext uri="{FF2B5EF4-FFF2-40B4-BE49-F238E27FC236}">
                <a16:creationId xmlns:a16="http://schemas.microsoft.com/office/drawing/2014/main" id="{3F5E1D6B-2B59-4A95-AC88-753D50C30CDB}"/>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sz="2000">
                <a:latin typeface="Arial" panose="020B0604020202020204" pitchFamily="34" charset="0"/>
                <a:ea typeface="ＭＳ Ｐゴシック" panose="020B0600070205080204" pitchFamily="34" charset="-128"/>
                <a:cs typeface="Arial" panose="020B0604020202020204" pitchFamily="34" charset="0"/>
              </a:rPr>
              <a:t>This system is intended to manage information about patients attending mental health clinics and the treatments that have been prescribed.</a:t>
            </a:r>
          </a:p>
          <a:p>
            <a:pPr eaLnBrk="1" hangingPunct="1">
              <a:buFont typeface="Wingdings" panose="05000000000000000000" pitchFamily="2" charset="2"/>
              <a:buChar char="²"/>
            </a:pPr>
            <a:r>
              <a:rPr lang="en-US" altLang="tr-TR" sz="2000">
                <a:latin typeface="Arial" panose="020B0604020202020204" pitchFamily="34" charset="0"/>
                <a:ea typeface="ＭＳ Ｐゴシック" panose="020B0600070205080204" pitchFamily="34" charset="-128"/>
                <a:cs typeface="Arial" panose="020B0604020202020204" pitchFamily="34" charset="0"/>
              </a:rPr>
              <a:t>In developing the specification for this system, you have to decide whether the system should focus exclusively on collecting information about consultations (using other systems to collect personal information about patients) or whether it should also collect personal patient information. </a:t>
            </a:r>
          </a:p>
          <a:p>
            <a:pPr eaLnBrk="1" hangingPunct="1">
              <a:buFont typeface="Wingdings" panose="05000000000000000000" pitchFamily="2" charset="2"/>
              <a:buChar char="²"/>
            </a:pPr>
            <a:r>
              <a:rPr lang="en-US" altLang="tr-TR" sz="2000">
                <a:latin typeface="Arial" panose="020B0604020202020204" pitchFamily="34" charset="0"/>
                <a:ea typeface="ＭＳ Ｐゴシック" panose="020B0600070205080204" pitchFamily="34" charset="-128"/>
                <a:cs typeface="Arial" panose="020B0604020202020204" pitchFamily="34" charset="0"/>
              </a:rPr>
              <a:t>The advantage of relying on other systems for patient information is that you avoid duplicating data.</a:t>
            </a:r>
          </a:p>
          <a:p>
            <a:pPr eaLnBrk="1" hangingPunct="1">
              <a:buFont typeface="Wingdings" panose="05000000000000000000" pitchFamily="2" charset="2"/>
              <a:buChar char="²"/>
            </a:pPr>
            <a:r>
              <a:rPr lang="en-US" altLang="tr-TR" sz="2000">
                <a:latin typeface="Arial" panose="020B0604020202020204" pitchFamily="34" charset="0"/>
                <a:ea typeface="ＭＳ Ｐゴシック" panose="020B0600070205080204" pitchFamily="34" charset="-128"/>
                <a:cs typeface="Arial" panose="020B0604020202020204" pitchFamily="34" charset="0"/>
              </a:rPr>
              <a:t>The major disadvantage is that using other systems may make it slower to access information. If these systems are unavailable, then the MHC-PMS cannot be used.</a:t>
            </a:r>
          </a:p>
          <a:p>
            <a:pPr eaLnBrk="1" hangingPunct="1">
              <a:buFont typeface="Wingdings" panose="05000000000000000000" pitchFamily="2" charset="2"/>
              <a:buChar char="²"/>
            </a:pPr>
            <a:r>
              <a:rPr lang="en-US" altLang="tr-TR" sz="2000">
                <a:latin typeface="Arial" panose="020B0604020202020204" pitchFamily="34" charset="0"/>
                <a:ea typeface="ＭＳ Ｐゴシック" panose="020B0600070205080204" pitchFamily="34" charset="-128"/>
                <a:cs typeface="Arial" panose="020B0604020202020204" pitchFamily="34" charset="0"/>
              </a:rPr>
              <a:t>i.e. Need to decide on the boundary </a:t>
            </a:r>
            <a:endParaRPr lang="tr-TR" altLang="tr-TR" sz="2000">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Footer Placeholder 3">
            <a:extLst>
              <a:ext uri="{FF2B5EF4-FFF2-40B4-BE49-F238E27FC236}">
                <a16:creationId xmlns:a16="http://schemas.microsoft.com/office/drawing/2014/main" id="{C4A5CC5C-B4C7-4E46-830C-8A6BA701A9A1}"/>
              </a:ext>
            </a:extLst>
          </p:cNvPr>
          <p:cNvSpPr>
            <a:spLocks noGrp="1"/>
          </p:cNvSpPr>
          <p:nvPr>
            <p:ph type="ftr" sz="quarter" idx="11"/>
          </p:nvPr>
        </p:nvSpPr>
        <p:spPr/>
        <p:txBody>
          <a:bodyPr/>
          <a:lstStyle/>
          <a:p>
            <a:pPr>
              <a:defRPr/>
            </a:pPr>
            <a:r>
              <a:rPr lang="en-US"/>
              <a:t>Chapter 5 System modeling</a:t>
            </a:r>
          </a:p>
        </p:txBody>
      </p:sp>
      <p:sp>
        <p:nvSpPr>
          <p:cNvPr id="12293" name="Slide Number Placeholder 4">
            <a:extLst>
              <a:ext uri="{FF2B5EF4-FFF2-40B4-BE49-F238E27FC236}">
                <a16:creationId xmlns:a16="http://schemas.microsoft.com/office/drawing/2014/main" id="{0B793E56-FF8B-400E-9A7F-6F85DD9645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008F64-A717-419E-BD66-A1D1E9E5A262}"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C94774-5834-4B52-B055-90F08B4CFB2E}"/>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The context of the MHC-PMS</a:t>
            </a:r>
            <a:r>
              <a:rPr lang="en-GB" altLang="tr-TR">
                <a:latin typeface="Arial" panose="020B0604020202020204" pitchFamily="34" charset="0"/>
                <a:ea typeface="ＭＳ Ｐゴシック" panose="020B0600070205080204" pitchFamily="34" charset="-128"/>
                <a:cs typeface="Arial" panose="020B0604020202020204" pitchFamily="34" charset="0"/>
              </a:rPr>
              <a:t> </a:t>
            </a:r>
            <a:br>
              <a:rPr lang="en-GB" altLang="tr-TR">
                <a:latin typeface="Arial" panose="020B0604020202020204" pitchFamily="34" charset="0"/>
                <a:ea typeface="ＭＳ Ｐゴシック" panose="020B0600070205080204" pitchFamily="34" charset="-128"/>
                <a:cs typeface="Arial" panose="020B0604020202020204" pitchFamily="34" charset="0"/>
              </a:rPr>
            </a:br>
            <a:r>
              <a:rPr lang="en-GB" altLang="tr-TR" sz="2000">
                <a:latin typeface="Arial" panose="020B0604020202020204" pitchFamily="34" charset="0"/>
                <a:ea typeface="ＭＳ Ｐゴシック" panose="020B0600070205080204" pitchFamily="34" charset="-128"/>
                <a:cs typeface="Arial" panose="020B0604020202020204" pitchFamily="34" charset="0"/>
              </a:rPr>
              <a:t>(Mental Health Care-Patient Management System)</a:t>
            </a:r>
            <a:endParaRPr lang="en-US" altLang="tr-TR" sz="2000">
              <a:latin typeface="Arial" panose="020B0604020202020204" pitchFamily="34" charset="0"/>
              <a:ea typeface="ＭＳ Ｐゴシック" panose="020B0600070205080204" pitchFamily="34" charset="-128"/>
              <a:cs typeface="Arial" panose="020B0604020202020204" pitchFamily="34" charset="0"/>
            </a:endParaRPr>
          </a:p>
        </p:txBody>
      </p:sp>
      <p:sp>
        <p:nvSpPr>
          <p:cNvPr id="13315" name="Slide Number Placeholder 4">
            <a:extLst>
              <a:ext uri="{FF2B5EF4-FFF2-40B4-BE49-F238E27FC236}">
                <a16:creationId xmlns:a16="http://schemas.microsoft.com/office/drawing/2014/main" id="{F654C5A0-9304-4C8F-AFDD-6128D370B8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539130-2B9D-4C89-8A85-03335EF7B788}"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44A01AC7-CF88-4D3D-8249-84C128980B65}"/>
              </a:ext>
            </a:extLst>
          </p:cNvPr>
          <p:cNvSpPr>
            <a:spLocks noGrp="1"/>
          </p:cNvSpPr>
          <p:nvPr>
            <p:ph type="ftr" sz="quarter" idx="11"/>
          </p:nvPr>
        </p:nvSpPr>
        <p:spPr/>
        <p:txBody>
          <a:bodyPr/>
          <a:lstStyle/>
          <a:p>
            <a:pPr>
              <a:defRPr/>
            </a:pPr>
            <a:r>
              <a:rPr lang="en-US"/>
              <a:t>Chapter 5 System modeling</a:t>
            </a:r>
          </a:p>
        </p:txBody>
      </p:sp>
      <p:pic>
        <p:nvPicPr>
          <p:cNvPr id="13317" name="Picture 2">
            <a:extLst>
              <a:ext uri="{FF2B5EF4-FFF2-40B4-BE49-F238E27FC236}">
                <a16:creationId xmlns:a16="http://schemas.microsoft.com/office/drawing/2014/main" id="{DCD481EF-12C8-420A-958E-44E42A9BA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1933575"/>
            <a:ext cx="66802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a:extLst>
              <a:ext uri="{FF2B5EF4-FFF2-40B4-BE49-F238E27FC236}">
                <a16:creationId xmlns:a16="http://schemas.microsoft.com/office/drawing/2014/main" id="{ECBC0845-5B59-4546-81BC-60A136046C58}"/>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Context models: external entities</a:t>
            </a:r>
          </a:p>
        </p:txBody>
      </p:sp>
      <p:sp>
        <p:nvSpPr>
          <p:cNvPr id="14339" name="Content Placeholder 5">
            <a:extLst>
              <a:ext uri="{FF2B5EF4-FFF2-40B4-BE49-F238E27FC236}">
                <a16:creationId xmlns:a16="http://schemas.microsoft.com/office/drawing/2014/main" id="{52959FE5-0FEE-42D3-8F33-A679A5B712F5}"/>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buFont typeface="Wingdings" panose="05000000000000000000" pitchFamily="2" charset="2"/>
              <a:buChar char="²"/>
            </a:pPr>
            <a:r>
              <a:rPr lang="tr-TR" altLang="tr-TR">
                <a:latin typeface="Arial" panose="020B0604020202020204" pitchFamily="34" charset="0"/>
                <a:ea typeface="ＭＳ Ｐゴシック" panose="020B0600070205080204" pitchFamily="34" charset="-128"/>
                <a:cs typeface="Arial" panose="020B0604020202020204" pitchFamily="34" charset="0"/>
              </a:rPr>
              <a:t>External systems</a:t>
            </a:r>
            <a:r>
              <a:rPr lang="en-US" altLang="tr-TR">
                <a:latin typeface="Arial" panose="020B0604020202020204" pitchFamily="34" charset="0"/>
                <a:ea typeface="ＭＳ Ｐゴシック" panose="020B0600070205080204" pitchFamily="34" charset="-128"/>
                <a:cs typeface="Arial" panose="020B0604020202020204" pitchFamily="34" charset="0"/>
              </a:rPr>
              <a:t> might produce data for or consume data from the system. </a:t>
            </a:r>
          </a:p>
          <a:p>
            <a:pPr eaLnBrk="1" hangingPunct="1">
              <a:spcBef>
                <a:spcPct val="0"/>
              </a:spcBef>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They might share data with the system, or they might be connected directly, through a network or not connected at all. </a:t>
            </a:r>
          </a:p>
          <a:p>
            <a:pPr eaLnBrk="1" hangingPunct="1">
              <a:spcBef>
                <a:spcPct val="0"/>
              </a:spcBef>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They might be physically co-located or located in separate buildings. </a:t>
            </a:r>
          </a:p>
          <a:p>
            <a:pPr eaLnBrk="1" hangingPunct="1">
              <a:spcBef>
                <a:spcPct val="0"/>
              </a:spcBef>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All of these relations may affect the requirements and design of the system being defined and must be taken into account.</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Footer Placeholder 2">
            <a:extLst>
              <a:ext uri="{FF2B5EF4-FFF2-40B4-BE49-F238E27FC236}">
                <a16:creationId xmlns:a16="http://schemas.microsoft.com/office/drawing/2014/main" id="{1CCAFC6A-93CE-41B2-ABD3-474613E3BBD8}"/>
              </a:ext>
            </a:extLst>
          </p:cNvPr>
          <p:cNvSpPr>
            <a:spLocks noGrp="1"/>
          </p:cNvSpPr>
          <p:nvPr>
            <p:ph type="ftr" sz="quarter" idx="11"/>
          </p:nvPr>
        </p:nvSpPr>
        <p:spPr/>
        <p:txBody>
          <a:bodyPr/>
          <a:lstStyle/>
          <a:p>
            <a:pPr>
              <a:defRPr/>
            </a:pPr>
            <a:r>
              <a:rPr lang="en-US"/>
              <a:t>Chapter 5 System modeling</a:t>
            </a:r>
          </a:p>
        </p:txBody>
      </p:sp>
      <p:sp>
        <p:nvSpPr>
          <p:cNvPr id="14341" name="Slide Number Placeholder 3">
            <a:extLst>
              <a:ext uri="{FF2B5EF4-FFF2-40B4-BE49-F238E27FC236}">
                <a16:creationId xmlns:a16="http://schemas.microsoft.com/office/drawing/2014/main" id="{2CF061D5-4D9D-4BED-B082-4F5FC7AF01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0A95875-D712-40EF-8B88-0E160878CB92}"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45E1350-C633-4B1F-A224-CBA3B882BFDB}"/>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Process perspective</a:t>
            </a:r>
          </a:p>
        </p:txBody>
      </p:sp>
      <p:sp>
        <p:nvSpPr>
          <p:cNvPr id="15363" name="Content Placeholder 3">
            <a:extLst>
              <a:ext uri="{FF2B5EF4-FFF2-40B4-BE49-F238E27FC236}">
                <a16:creationId xmlns:a16="http://schemas.microsoft.com/office/drawing/2014/main" id="{C94AFB6F-4FDF-406A-9743-4E4FA69D9210}"/>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Context models simply show the other systems in the environment, </a:t>
            </a:r>
            <a:r>
              <a:rPr lang="en-US" altLang="tr-TR" i="1" u="sng">
                <a:latin typeface="Arial" panose="020B0604020202020204" pitchFamily="34" charset="0"/>
                <a:ea typeface="ＭＳ Ｐゴシック" panose="020B0600070205080204" pitchFamily="34" charset="-128"/>
                <a:cs typeface="Arial" panose="020B0604020202020204" pitchFamily="34" charset="0"/>
              </a:rPr>
              <a:t>not</a:t>
            </a:r>
            <a:r>
              <a:rPr lang="en-US" altLang="tr-TR" i="1">
                <a:latin typeface="Arial" panose="020B0604020202020204" pitchFamily="34" charset="0"/>
                <a:ea typeface="ＭＳ Ｐゴシック" panose="020B0600070205080204" pitchFamily="34" charset="-128"/>
                <a:cs typeface="Arial" panose="020B0604020202020204" pitchFamily="34" charset="0"/>
              </a:rPr>
              <a:t> how </a:t>
            </a:r>
            <a:r>
              <a:rPr lang="en-US" altLang="tr-TR">
                <a:latin typeface="Arial" panose="020B0604020202020204" pitchFamily="34" charset="0"/>
                <a:ea typeface="ＭＳ Ｐゴシック" panose="020B0600070205080204" pitchFamily="34" charset="-128"/>
                <a:cs typeface="Arial" panose="020B0604020202020204" pitchFamily="34" charset="0"/>
              </a:rPr>
              <a:t>the system being developed is </a:t>
            </a:r>
            <a:r>
              <a:rPr lang="en-US" altLang="tr-TR" i="1">
                <a:latin typeface="Arial" panose="020B0604020202020204" pitchFamily="34" charset="0"/>
                <a:ea typeface="ＭＳ Ｐゴシック" panose="020B0600070205080204" pitchFamily="34" charset="-128"/>
                <a:cs typeface="Arial" panose="020B0604020202020204" pitchFamily="34" charset="0"/>
              </a:rPr>
              <a:t>used</a:t>
            </a:r>
            <a:r>
              <a:rPr lang="en-US" altLang="tr-TR">
                <a:latin typeface="Arial" panose="020B0604020202020204" pitchFamily="34" charset="0"/>
                <a:ea typeface="ＭＳ Ｐゴシック" panose="020B0600070205080204" pitchFamily="34" charset="-128"/>
                <a:cs typeface="Arial" panose="020B0604020202020204" pitchFamily="34" charset="0"/>
              </a:rPr>
              <a:t> in that environment.</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Process models reveal how the system being developed is used in broader business processes.</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UML </a:t>
            </a:r>
            <a:r>
              <a:rPr lang="en-US" altLang="tr-TR" b="1">
                <a:latin typeface="Arial" panose="020B0604020202020204" pitchFamily="34" charset="0"/>
                <a:ea typeface="ＭＳ Ｐゴシック" panose="020B0600070205080204" pitchFamily="34" charset="-128"/>
                <a:cs typeface="Arial" panose="020B0604020202020204" pitchFamily="34" charset="0"/>
              </a:rPr>
              <a:t>activity diagrams</a:t>
            </a:r>
            <a:r>
              <a:rPr lang="en-US" altLang="tr-TR">
                <a:latin typeface="Arial" panose="020B0604020202020204" pitchFamily="34" charset="0"/>
                <a:ea typeface="ＭＳ Ｐゴシック" panose="020B0600070205080204" pitchFamily="34" charset="-128"/>
                <a:cs typeface="Arial" panose="020B0604020202020204" pitchFamily="34" charset="0"/>
              </a:rPr>
              <a:t> may be used to define business process models.</a:t>
            </a:r>
          </a:p>
        </p:txBody>
      </p:sp>
      <p:sp>
        <p:nvSpPr>
          <p:cNvPr id="15364" name="Slide Number Placeholder 4">
            <a:extLst>
              <a:ext uri="{FF2B5EF4-FFF2-40B4-BE49-F238E27FC236}">
                <a16:creationId xmlns:a16="http://schemas.microsoft.com/office/drawing/2014/main" id="{1EE06AF3-50D4-4576-BA6F-552AE3C27A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94028DF-BC70-40C1-A606-30A35F239F70}"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EE9D6996-BD2E-4CC3-A350-8831997C92F8}"/>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7">
            <a:extLst>
              <a:ext uri="{FF2B5EF4-FFF2-40B4-BE49-F238E27FC236}">
                <a16:creationId xmlns:a16="http://schemas.microsoft.com/office/drawing/2014/main" id="{E20104F4-73B6-418B-B4B6-BFF5DE537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749425"/>
            <a:ext cx="822007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itle 1">
            <a:extLst>
              <a:ext uri="{FF2B5EF4-FFF2-40B4-BE49-F238E27FC236}">
                <a16:creationId xmlns:a16="http://schemas.microsoft.com/office/drawing/2014/main" id="{5131A0B1-B9B6-40E4-8709-F673B61CE4E6}"/>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Process model of involuntary detention</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17412" name="Slide Number Placeholder 4">
            <a:extLst>
              <a:ext uri="{FF2B5EF4-FFF2-40B4-BE49-F238E27FC236}">
                <a16:creationId xmlns:a16="http://schemas.microsoft.com/office/drawing/2014/main" id="{22A0489B-AAE5-426D-A7A2-8AF6A96A6D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A6D71B1-F624-4DA5-9A21-BA27BDFFABB8}"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9D9159F4-9FF0-4433-AA21-05C60320B367}"/>
              </a:ext>
            </a:extLst>
          </p:cNvPr>
          <p:cNvSpPr>
            <a:spLocks noGrp="1"/>
          </p:cNvSpPr>
          <p:nvPr>
            <p:ph type="ftr" sz="quarter" idx="11"/>
          </p:nvPr>
        </p:nvSpPr>
        <p:spPr/>
        <p:txBody>
          <a:bodyPr/>
          <a:lstStyle/>
          <a:p>
            <a:pPr>
              <a:defRPr/>
            </a:pPr>
            <a:r>
              <a:rPr lang="en-US"/>
              <a:t>Chapter 5 System modeling</a:t>
            </a:r>
          </a:p>
        </p:txBody>
      </p:sp>
      <p:sp>
        <p:nvSpPr>
          <p:cNvPr id="17414" name="TextBox 1">
            <a:extLst>
              <a:ext uri="{FF2B5EF4-FFF2-40B4-BE49-F238E27FC236}">
                <a16:creationId xmlns:a16="http://schemas.microsoft.com/office/drawing/2014/main" id="{CB34656E-542C-4793-8E4B-33C2A82D3301}"/>
              </a:ext>
            </a:extLst>
          </p:cNvPr>
          <p:cNvSpPr txBox="1">
            <a:spLocks noChangeArrowheads="1"/>
          </p:cNvSpPr>
          <p:nvPr/>
        </p:nvSpPr>
        <p:spPr bwMode="auto">
          <a:xfrm>
            <a:off x="1690688" y="163195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Start of process</a:t>
            </a:r>
            <a:endParaRPr lang="tr-TR" altLang="tr-TR">
              <a:solidFill>
                <a:srgbClr val="FF0000"/>
              </a:solidFill>
            </a:endParaRPr>
          </a:p>
        </p:txBody>
      </p:sp>
      <p:cxnSp>
        <p:nvCxnSpPr>
          <p:cNvPr id="7" name="Straight Arrow Connector 6">
            <a:extLst>
              <a:ext uri="{FF2B5EF4-FFF2-40B4-BE49-F238E27FC236}">
                <a16:creationId xmlns:a16="http://schemas.microsoft.com/office/drawing/2014/main" id="{FB779BB7-B010-49C8-BF6B-B73254185BEF}"/>
              </a:ext>
            </a:extLst>
          </p:cNvPr>
          <p:cNvCxnSpPr/>
          <p:nvPr/>
        </p:nvCxnSpPr>
        <p:spPr>
          <a:xfrm flipH="1">
            <a:off x="1233488" y="1816100"/>
            <a:ext cx="457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416" name="TextBox 9">
            <a:extLst>
              <a:ext uri="{FF2B5EF4-FFF2-40B4-BE49-F238E27FC236}">
                <a16:creationId xmlns:a16="http://schemas.microsoft.com/office/drawing/2014/main" id="{0F557B10-5DFE-410D-A726-39FE5D28AC74}"/>
              </a:ext>
            </a:extLst>
          </p:cNvPr>
          <p:cNvSpPr txBox="1">
            <a:spLocks noChangeArrowheads="1"/>
          </p:cNvSpPr>
          <p:nvPr/>
        </p:nvSpPr>
        <p:spPr bwMode="auto">
          <a:xfrm>
            <a:off x="4383088" y="1655763"/>
            <a:ext cx="915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Activity</a:t>
            </a:r>
            <a:endParaRPr lang="tr-TR" altLang="tr-TR">
              <a:solidFill>
                <a:srgbClr val="FF0000"/>
              </a:solidFill>
            </a:endParaRPr>
          </a:p>
        </p:txBody>
      </p:sp>
      <p:sp>
        <p:nvSpPr>
          <p:cNvPr id="17417" name="TextBox 10">
            <a:extLst>
              <a:ext uri="{FF2B5EF4-FFF2-40B4-BE49-F238E27FC236}">
                <a16:creationId xmlns:a16="http://schemas.microsoft.com/office/drawing/2014/main" id="{FB2EED2C-BB30-4497-98AB-D70A9BC7BD3D}"/>
              </a:ext>
            </a:extLst>
          </p:cNvPr>
          <p:cNvSpPr txBox="1">
            <a:spLocks noChangeArrowheads="1"/>
          </p:cNvSpPr>
          <p:nvPr/>
        </p:nvSpPr>
        <p:spPr bwMode="auto">
          <a:xfrm>
            <a:off x="8050213" y="4554538"/>
            <a:ext cx="992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End of </a:t>
            </a:r>
          </a:p>
          <a:p>
            <a:pPr eaLnBrk="1" hangingPunct="1"/>
            <a:r>
              <a:rPr lang="en-US" altLang="tr-TR">
                <a:solidFill>
                  <a:srgbClr val="FF0000"/>
                </a:solidFill>
              </a:rPr>
              <a:t>process</a:t>
            </a:r>
            <a:endParaRPr lang="tr-TR" altLang="tr-TR">
              <a:solidFill>
                <a:srgbClr val="FF0000"/>
              </a:solidFill>
            </a:endParaRPr>
          </a:p>
        </p:txBody>
      </p:sp>
      <p:cxnSp>
        <p:nvCxnSpPr>
          <p:cNvPr id="9" name="Straight Arrow Connector 8">
            <a:extLst>
              <a:ext uri="{FF2B5EF4-FFF2-40B4-BE49-F238E27FC236}">
                <a16:creationId xmlns:a16="http://schemas.microsoft.com/office/drawing/2014/main" id="{57327DF6-41E5-43B2-BC64-972F7FE27FFB}"/>
              </a:ext>
            </a:extLst>
          </p:cNvPr>
          <p:cNvCxnSpPr>
            <a:stCxn id="17416" idx="2"/>
          </p:cNvCxnSpPr>
          <p:nvPr/>
        </p:nvCxnSpPr>
        <p:spPr>
          <a:xfrm>
            <a:off x="4840288" y="2025650"/>
            <a:ext cx="147637" cy="287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419" name="TextBox 13">
            <a:extLst>
              <a:ext uri="{FF2B5EF4-FFF2-40B4-BE49-F238E27FC236}">
                <a16:creationId xmlns:a16="http://schemas.microsoft.com/office/drawing/2014/main" id="{DE7F9767-D748-452F-BC18-7C24B2D26118}"/>
              </a:ext>
            </a:extLst>
          </p:cNvPr>
          <p:cNvSpPr txBox="1">
            <a:spLocks noChangeArrowheads="1"/>
          </p:cNvSpPr>
          <p:nvPr/>
        </p:nvSpPr>
        <p:spPr bwMode="auto">
          <a:xfrm>
            <a:off x="3155950" y="58023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Guard</a:t>
            </a:r>
            <a:endParaRPr lang="tr-TR" altLang="tr-TR">
              <a:solidFill>
                <a:srgbClr val="FF0000"/>
              </a:solidFill>
            </a:endParaRPr>
          </a:p>
        </p:txBody>
      </p:sp>
      <p:cxnSp>
        <p:nvCxnSpPr>
          <p:cNvPr id="13" name="Straight Arrow Connector 12">
            <a:extLst>
              <a:ext uri="{FF2B5EF4-FFF2-40B4-BE49-F238E27FC236}">
                <a16:creationId xmlns:a16="http://schemas.microsoft.com/office/drawing/2014/main" id="{D13400DF-265E-4EBF-9A03-C65554224FAA}"/>
              </a:ext>
            </a:extLst>
          </p:cNvPr>
          <p:cNvCxnSpPr>
            <a:stCxn id="17419" idx="0"/>
          </p:cNvCxnSpPr>
          <p:nvPr/>
        </p:nvCxnSpPr>
        <p:spPr>
          <a:xfrm flipV="1">
            <a:off x="3568700" y="5319713"/>
            <a:ext cx="185738" cy="482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421" name="TextBox 14">
            <a:extLst>
              <a:ext uri="{FF2B5EF4-FFF2-40B4-BE49-F238E27FC236}">
                <a16:creationId xmlns:a16="http://schemas.microsoft.com/office/drawing/2014/main" id="{FE89B0BF-8411-4089-8CC4-E3153F9845B9}"/>
              </a:ext>
            </a:extLst>
          </p:cNvPr>
          <p:cNvSpPr txBox="1">
            <a:spLocks noChangeArrowheads="1"/>
          </p:cNvSpPr>
          <p:nvPr/>
        </p:nvSpPr>
        <p:spPr bwMode="auto">
          <a:xfrm>
            <a:off x="6373813" y="1655763"/>
            <a:ext cx="23129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lvl="1" eaLnBrk="1" hangingPunct="1"/>
            <a:r>
              <a:rPr lang="en-US" altLang="tr-TR">
                <a:solidFill>
                  <a:srgbClr val="FF0000"/>
                </a:solidFill>
              </a:rPr>
              <a:t>all of these activities </a:t>
            </a:r>
          </a:p>
          <a:p>
            <a:pPr marL="0" lvl="1" eaLnBrk="1" hangingPunct="1"/>
            <a:r>
              <a:rPr lang="en-US" altLang="tr-TR">
                <a:solidFill>
                  <a:srgbClr val="FF0000"/>
                </a:solidFill>
              </a:rPr>
              <a:t>must be completed</a:t>
            </a:r>
          </a:p>
          <a:p>
            <a:pPr marL="0" lvl="1" eaLnBrk="1" hangingPunct="1"/>
            <a:r>
              <a:rPr lang="en-US" altLang="tr-TR">
                <a:solidFill>
                  <a:srgbClr val="FF0000"/>
                </a:solidFill>
              </a:rPr>
              <a:t>to move on</a:t>
            </a:r>
          </a:p>
        </p:txBody>
      </p:sp>
      <p:cxnSp>
        <p:nvCxnSpPr>
          <p:cNvPr id="17" name="Straight Arrow Connector 16">
            <a:extLst>
              <a:ext uri="{FF2B5EF4-FFF2-40B4-BE49-F238E27FC236}">
                <a16:creationId xmlns:a16="http://schemas.microsoft.com/office/drawing/2014/main" id="{C4C46D98-6FBA-4AFB-A761-2704DC99F308}"/>
              </a:ext>
            </a:extLst>
          </p:cNvPr>
          <p:cNvCxnSpPr/>
          <p:nvPr/>
        </p:nvCxnSpPr>
        <p:spPr>
          <a:xfrm>
            <a:off x="7620000" y="2579688"/>
            <a:ext cx="0" cy="523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423" name="TextBox 21">
            <a:extLst>
              <a:ext uri="{FF2B5EF4-FFF2-40B4-BE49-F238E27FC236}">
                <a16:creationId xmlns:a16="http://schemas.microsoft.com/office/drawing/2014/main" id="{C6F31A8F-2262-488D-A0D1-9512A11122F2}"/>
              </a:ext>
            </a:extLst>
          </p:cNvPr>
          <p:cNvSpPr txBox="1">
            <a:spLocks noChangeArrowheads="1"/>
          </p:cNvSpPr>
          <p:nvPr/>
        </p:nvSpPr>
        <p:spPr bwMode="auto">
          <a:xfrm>
            <a:off x="76200" y="5064125"/>
            <a:ext cx="11715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lvl="1" eaLnBrk="1" hangingPunct="1"/>
            <a:r>
              <a:rPr lang="en-US" altLang="tr-TR">
                <a:solidFill>
                  <a:srgbClr val="FF0000"/>
                </a:solidFill>
              </a:rPr>
              <a:t>activities </a:t>
            </a:r>
          </a:p>
          <a:p>
            <a:pPr marL="0" lvl="1" eaLnBrk="1" hangingPunct="1"/>
            <a:r>
              <a:rPr lang="en-US" altLang="tr-TR">
                <a:solidFill>
                  <a:srgbClr val="FF0000"/>
                </a:solidFill>
              </a:rPr>
              <a:t>executed</a:t>
            </a:r>
          </a:p>
          <a:p>
            <a:pPr marL="0" lvl="1" eaLnBrk="1" hangingPunct="1"/>
            <a:r>
              <a:rPr lang="en-US" altLang="tr-TR">
                <a:solidFill>
                  <a:srgbClr val="FF0000"/>
                </a:solidFill>
              </a:rPr>
              <a:t>in parallel</a:t>
            </a:r>
          </a:p>
        </p:txBody>
      </p:sp>
      <p:cxnSp>
        <p:nvCxnSpPr>
          <p:cNvPr id="27" name="Elbow Connector 26">
            <a:extLst>
              <a:ext uri="{FF2B5EF4-FFF2-40B4-BE49-F238E27FC236}">
                <a16:creationId xmlns:a16="http://schemas.microsoft.com/office/drawing/2014/main" id="{ECA97234-6C70-45E6-9FFD-2F013EF0608A}"/>
              </a:ext>
            </a:extLst>
          </p:cNvPr>
          <p:cNvCxnSpPr/>
          <p:nvPr/>
        </p:nvCxnSpPr>
        <p:spPr>
          <a:xfrm rot="5400000" flipH="1" flipV="1">
            <a:off x="-281781" y="4394994"/>
            <a:ext cx="1435100" cy="319088"/>
          </a:xfrm>
          <a:prstGeom prst="bentConnector3">
            <a:avLst>
              <a:gd name="adj1" fmla="val 9928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a:extLst>
              <a:ext uri="{FF2B5EF4-FFF2-40B4-BE49-F238E27FC236}">
                <a16:creationId xmlns:a16="http://schemas.microsoft.com/office/drawing/2014/main" id="{5C3FD796-C85B-4219-9B62-FAB091CD9EF9}"/>
              </a:ext>
            </a:extLst>
          </p:cNvPr>
          <p:cNvSpPr>
            <a:spLocks noGrp="1"/>
          </p:cNvSpPr>
          <p:nvPr>
            <p:ph type="ftr" sz="quarter" idx="11"/>
          </p:nvPr>
        </p:nvSpPr>
        <p:spPr>
          <a:xfrm>
            <a:off x="457200" y="6356350"/>
            <a:ext cx="2133600" cy="365125"/>
          </a:xfrm>
        </p:spPr>
        <p:txBody>
          <a:bodyPr/>
          <a:lstStyle/>
          <a:p>
            <a:pPr algn="l">
              <a:defRPr/>
            </a:pPr>
            <a:r>
              <a:rPr lang="en-US"/>
              <a:t>C-S 546</a:t>
            </a:r>
          </a:p>
        </p:txBody>
      </p:sp>
      <p:sp>
        <p:nvSpPr>
          <p:cNvPr id="18435" name="Slide Number Placeholder 3">
            <a:extLst>
              <a:ext uri="{FF2B5EF4-FFF2-40B4-BE49-F238E27FC236}">
                <a16:creationId xmlns:a16="http://schemas.microsoft.com/office/drawing/2014/main" id="{24755C48-A24B-4065-AE41-1EC879D064B9}"/>
              </a:ext>
            </a:extLst>
          </p:cNvPr>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fld id="{9AFF4993-B3AF-4B9C-B030-198AF1599071}" type="slidenum">
              <a:rPr lang="en-US" altLang="en-US">
                <a:solidFill>
                  <a:srgbClr val="898989"/>
                </a:solidFill>
                <a:latin typeface="Calibri" panose="020F0502020204030204" pitchFamily="34" charset="0"/>
              </a:rPr>
              <a:pPr algn="ctr"/>
              <a:t>15</a:t>
            </a:fld>
            <a:endParaRPr lang="en-US" altLang="en-US">
              <a:solidFill>
                <a:srgbClr val="898989"/>
              </a:solidFill>
              <a:latin typeface="Calibri" panose="020F0502020204030204" pitchFamily="34" charset="0"/>
            </a:endParaRPr>
          </a:p>
        </p:txBody>
      </p:sp>
      <p:sp>
        <p:nvSpPr>
          <p:cNvPr id="18436" name="Oval 10">
            <a:extLst>
              <a:ext uri="{FF2B5EF4-FFF2-40B4-BE49-F238E27FC236}">
                <a16:creationId xmlns:a16="http://schemas.microsoft.com/office/drawing/2014/main" id="{BFEDE985-39F5-428A-9804-44D7BD320627}"/>
              </a:ext>
            </a:extLst>
          </p:cNvPr>
          <p:cNvSpPr>
            <a:spLocks noChangeArrowheads="1"/>
          </p:cNvSpPr>
          <p:nvPr/>
        </p:nvSpPr>
        <p:spPr bwMode="auto">
          <a:xfrm>
            <a:off x="3276600" y="5486400"/>
            <a:ext cx="533400" cy="5334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37" name="Rectangle 4">
            <a:extLst>
              <a:ext uri="{FF2B5EF4-FFF2-40B4-BE49-F238E27FC236}">
                <a16:creationId xmlns:a16="http://schemas.microsoft.com/office/drawing/2014/main" id="{5027BE6F-34BA-48E8-B0BF-68B1974608A3}"/>
              </a:ext>
            </a:extLst>
          </p:cNvPr>
          <p:cNvSpPr>
            <a:spLocks noGrp="1" noChangeArrowheads="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Activity Diagram – Basic Syntax</a:t>
            </a:r>
          </a:p>
        </p:txBody>
      </p:sp>
      <p:sp>
        <p:nvSpPr>
          <p:cNvPr id="18438" name="AutoShape 5">
            <a:extLst>
              <a:ext uri="{FF2B5EF4-FFF2-40B4-BE49-F238E27FC236}">
                <a16:creationId xmlns:a16="http://schemas.microsoft.com/office/drawing/2014/main" id="{54860576-1789-48B0-A8C8-1C9C3BA63FEF}"/>
              </a:ext>
            </a:extLst>
          </p:cNvPr>
          <p:cNvSpPr>
            <a:spLocks noChangeArrowheads="1"/>
          </p:cNvSpPr>
          <p:nvPr/>
        </p:nvSpPr>
        <p:spPr bwMode="auto">
          <a:xfrm>
            <a:off x="1600200" y="2057400"/>
            <a:ext cx="12192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39" name="AutoShape 6">
            <a:extLst>
              <a:ext uri="{FF2B5EF4-FFF2-40B4-BE49-F238E27FC236}">
                <a16:creationId xmlns:a16="http://schemas.microsoft.com/office/drawing/2014/main" id="{D49EF41B-A1AD-4CCE-ADAE-D9DA133F1987}"/>
              </a:ext>
            </a:extLst>
          </p:cNvPr>
          <p:cNvSpPr>
            <a:spLocks noChangeArrowheads="1"/>
          </p:cNvSpPr>
          <p:nvPr/>
        </p:nvSpPr>
        <p:spPr bwMode="auto">
          <a:xfrm>
            <a:off x="5486400" y="2057400"/>
            <a:ext cx="12192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40" name="AutoShape 7">
            <a:extLst>
              <a:ext uri="{FF2B5EF4-FFF2-40B4-BE49-F238E27FC236}">
                <a16:creationId xmlns:a16="http://schemas.microsoft.com/office/drawing/2014/main" id="{C227EB8C-216B-488A-9B11-B6A26353B0E7}"/>
              </a:ext>
            </a:extLst>
          </p:cNvPr>
          <p:cNvSpPr>
            <a:spLocks noChangeArrowheads="1"/>
          </p:cNvSpPr>
          <p:nvPr/>
        </p:nvSpPr>
        <p:spPr bwMode="auto">
          <a:xfrm>
            <a:off x="7086600" y="3886200"/>
            <a:ext cx="12954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41" name="Oval 8">
            <a:extLst>
              <a:ext uri="{FF2B5EF4-FFF2-40B4-BE49-F238E27FC236}">
                <a16:creationId xmlns:a16="http://schemas.microsoft.com/office/drawing/2014/main" id="{0577FDCC-5660-44E0-AEAE-5A3E33B1EFD7}"/>
              </a:ext>
            </a:extLst>
          </p:cNvPr>
          <p:cNvSpPr>
            <a:spLocks noChangeArrowheads="1"/>
          </p:cNvSpPr>
          <p:nvPr/>
        </p:nvSpPr>
        <p:spPr bwMode="auto">
          <a:xfrm>
            <a:off x="381000" y="2362200"/>
            <a:ext cx="152400" cy="1524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42" name="Oval 9">
            <a:extLst>
              <a:ext uri="{FF2B5EF4-FFF2-40B4-BE49-F238E27FC236}">
                <a16:creationId xmlns:a16="http://schemas.microsoft.com/office/drawing/2014/main" id="{4ECB4B9F-46C6-44C3-AE77-E25E3A390209}"/>
              </a:ext>
            </a:extLst>
          </p:cNvPr>
          <p:cNvSpPr>
            <a:spLocks noChangeArrowheads="1"/>
          </p:cNvSpPr>
          <p:nvPr/>
        </p:nvSpPr>
        <p:spPr bwMode="auto">
          <a:xfrm>
            <a:off x="3429000" y="5638800"/>
            <a:ext cx="228600" cy="2286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43" name="Line 11">
            <a:extLst>
              <a:ext uri="{FF2B5EF4-FFF2-40B4-BE49-F238E27FC236}">
                <a16:creationId xmlns:a16="http://schemas.microsoft.com/office/drawing/2014/main" id="{A2B5E634-FC9C-4672-9F40-6D8712C0C541}"/>
              </a:ext>
            </a:extLst>
          </p:cNvPr>
          <p:cNvSpPr>
            <a:spLocks noChangeShapeType="1"/>
          </p:cNvSpPr>
          <p:nvPr/>
        </p:nvSpPr>
        <p:spPr bwMode="auto">
          <a:xfrm>
            <a:off x="533400" y="2438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Line 12">
            <a:extLst>
              <a:ext uri="{FF2B5EF4-FFF2-40B4-BE49-F238E27FC236}">
                <a16:creationId xmlns:a16="http://schemas.microsoft.com/office/drawing/2014/main" id="{5C0ABE6E-71A5-4012-9AAF-ED82784A2498}"/>
              </a:ext>
            </a:extLst>
          </p:cNvPr>
          <p:cNvSpPr>
            <a:spLocks noChangeShapeType="1"/>
          </p:cNvSpPr>
          <p:nvPr/>
        </p:nvSpPr>
        <p:spPr bwMode="auto">
          <a:xfrm>
            <a:off x="2819400" y="23622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AutoShape 14">
            <a:extLst>
              <a:ext uri="{FF2B5EF4-FFF2-40B4-BE49-F238E27FC236}">
                <a16:creationId xmlns:a16="http://schemas.microsoft.com/office/drawing/2014/main" id="{16F3E7AB-7215-44B3-8467-B9AB68689D80}"/>
              </a:ext>
            </a:extLst>
          </p:cNvPr>
          <p:cNvSpPr>
            <a:spLocks noChangeArrowheads="1"/>
          </p:cNvSpPr>
          <p:nvPr/>
        </p:nvSpPr>
        <p:spPr bwMode="auto">
          <a:xfrm>
            <a:off x="5486400" y="2971800"/>
            <a:ext cx="12192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46" name="Line 15">
            <a:extLst>
              <a:ext uri="{FF2B5EF4-FFF2-40B4-BE49-F238E27FC236}">
                <a16:creationId xmlns:a16="http://schemas.microsoft.com/office/drawing/2014/main" id="{B4CBC132-F766-4FD6-B69A-E77CAD25184D}"/>
              </a:ext>
            </a:extLst>
          </p:cNvPr>
          <p:cNvSpPr>
            <a:spLocks noChangeShapeType="1"/>
          </p:cNvSpPr>
          <p:nvPr/>
        </p:nvSpPr>
        <p:spPr bwMode="auto">
          <a:xfrm>
            <a:off x="3733800" y="1981200"/>
            <a:ext cx="0" cy="685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6">
            <a:extLst>
              <a:ext uri="{FF2B5EF4-FFF2-40B4-BE49-F238E27FC236}">
                <a16:creationId xmlns:a16="http://schemas.microsoft.com/office/drawing/2014/main" id="{B7A7CB3D-D927-4BDF-991A-E7A480A114C2}"/>
              </a:ext>
            </a:extLst>
          </p:cNvPr>
          <p:cNvSpPr>
            <a:spLocks noChangeShapeType="1"/>
          </p:cNvSpPr>
          <p:nvPr/>
        </p:nvSpPr>
        <p:spPr bwMode="auto">
          <a:xfrm>
            <a:off x="3733800" y="22098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Line 17">
            <a:extLst>
              <a:ext uri="{FF2B5EF4-FFF2-40B4-BE49-F238E27FC236}">
                <a16:creationId xmlns:a16="http://schemas.microsoft.com/office/drawing/2014/main" id="{7F29F4A2-0A6B-4C2B-9352-A2EC6CF0ED61}"/>
              </a:ext>
            </a:extLst>
          </p:cNvPr>
          <p:cNvSpPr>
            <a:spLocks noChangeShapeType="1"/>
          </p:cNvSpPr>
          <p:nvPr/>
        </p:nvSpPr>
        <p:spPr bwMode="auto">
          <a:xfrm>
            <a:off x="3733800" y="2514600"/>
            <a:ext cx="1752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AutoShape 18">
            <a:extLst>
              <a:ext uri="{FF2B5EF4-FFF2-40B4-BE49-F238E27FC236}">
                <a16:creationId xmlns:a16="http://schemas.microsoft.com/office/drawing/2014/main" id="{C5B104EC-85B0-4F89-9741-9FDA34C3C3BB}"/>
              </a:ext>
            </a:extLst>
          </p:cNvPr>
          <p:cNvSpPr>
            <a:spLocks noChangeArrowheads="1"/>
          </p:cNvSpPr>
          <p:nvPr/>
        </p:nvSpPr>
        <p:spPr bwMode="auto">
          <a:xfrm>
            <a:off x="4343400" y="3962400"/>
            <a:ext cx="762000" cy="381000"/>
          </a:xfrm>
          <a:prstGeom prst="diamond">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50" name="Line 19">
            <a:extLst>
              <a:ext uri="{FF2B5EF4-FFF2-40B4-BE49-F238E27FC236}">
                <a16:creationId xmlns:a16="http://schemas.microsoft.com/office/drawing/2014/main" id="{DF96A24F-17F3-4BF4-9C47-7DA3EE888507}"/>
              </a:ext>
            </a:extLst>
          </p:cNvPr>
          <p:cNvSpPr>
            <a:spLocks noChangeShapeType="1"/>
          </p:cNvSpPr>
          <p:nvPr/>
        </p:nvSpPr>
        <p:spPr bwMode="auto">
          <a:xfrm flipH="1">
            <a:off x="3581400" y="4191000"/>
            <a:ext cx="762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Line 22">
            <a:extLst>
              <a:ext uri="{FF2B5EF4-FFF2-40B4-BE49-F238E27FC236}">
                <a16:creationId xmlns:a16="http://schemas.microsoft.com/office/drawing/2014/main" id="{C63EDEE3-2EB5-41B2-A5DA-F52A755844F7}"/>
              </a:ext>
            </a:extLst>
          </p:cNvPr>
          <p:cNvSpPr>
            <a:spLocks noChangeShapeType="1"/>
          </p:cNvSpPr>
          <p:nvPr/>
        </p:nvSpPr>
        <p:spPr bwMode="auto">
          <a:xfrm flipH="1">
            <a:off x="4724400" y="3581400"/>
            <a:ext cx="838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2" name="Text Box 23">
            <a:extLst>
              <a:ext uri="{FF2B5EF4-FFF2-40B4-BE49-F238E27FC236}">
                <a16:creationId xmlns:a16="http://schemas.microsoft.com/office/drawing/2014/main" id="{1ACC3FF1-28D3-451F-8B22-AB69DA01259E}"/>
              </a:ext>
            </a:extLst>
          </p:cNvPr>
          <p:cNvSpPr txBox="1">
            <a:spLocks noChangeArrowheads="1"/>
          </p:cNvSpPr>
          <p:nvPr/>
        </p:nvSpPr>
        <p:spPr bwMode="auto">
          <a:xfrm>
            <a:off x="3657600" y="40386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[C]</a:t>
            </a:r>
          </a:p>
        </p:txBody>
      </p:sp>
      <p:sp>
        <p:nvSpPr>
          <p:cNvPr id="18453" name="Line 25">
            <a:extLst>
              <a:ext uri="{FF2B5EF4-FFF2-40B4-BE49-F238E27FC236}">
                <a16:creationId xmlns:a16="http://schemas.microsoft.com/office/drawing/2014/main" id="{D0C99655-8582-4453-B90C-FFFE6C45864D}"/>
              </a:ext>
            </a:extLst>
          </p:cNvPr>
          <p:cNvSpPr>
            <a:spLocks noChangeShapeType="1"/>
          </p:cNvSpPr>
          <p:nvPr/>
        </p:nvSpPr>
        <p:spPr bwMode="auto">
          <a:xfrm>
            <a:off x="5105400" y="41148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4" name="Text Box 26">
            <a:extLst>
              <a:ext uri="{FF2B5EF4-FFF2-40B4-BE49-F238E27FC236}">
                <a16:creationId xmlns:a16="http://schemas.microsoft.com/office/drawing/2014/main" id="{BF1825A6-40BA-4924-9C9E-05A5C0125228}"/>
              </a:ext>
            </a:extLst>
          </p:cNvPr>
          <p:cNvSpPr txBox="1">
            <a:spLocks noChangeArrowheads="1"/>
          </p:cNvSpPr>
          <p:nvPr/>
        </p:nvSpPr>
        <p:spPr bwMode="auto">
          <a:xfrm>
            <a:off x="5181600" y="41910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[~C]</a:t>
            </a:r>
          </a:p>
        </p:txBody>
      </p:sp>
      <p:sp>
        <p:nvSpPr>
          <p:cNvPr id="18455" name="Line 27">
            <a:extLst>
              <a:ext uri="{FF2B5EF4-FFF2-40B4-BE49-F238E27FC236}">
                <a16:creationId xmlns:a16="http://schemas.microsoft.com/office/drawing/2014/main" id="{3BA2E9D5-68CC-4CDF-86B2-847BD17CE64E}"/>
              </a:ext>
            </a:extLst>
          </p:cNvPr>
          <p:cNvSpPr>
            <a:spLocks noChangeShapeType="1"/>
          </p:cNvSpPr>
          <p:nvPr/>
        </p:nvSpPr>
        <p:spPr bwMode="auto">
          <a:xfrm>
            <a:off x="6477000" y="4953000"/>
            <a:ext cx="0" cy="838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28">
            <a:extLst>
              <a:ext uri="{FF2B5EF4-FFF2-40B4-BE49-F238E27FC236}">
                <a16:creationId xmlns:a16="http://schemas.microsoft.com/office/drawing/2014/main" id="{32FD6406-D667-43A9-B9B2-B536E77D9CA8}"/>
              </a:ext>
            </a:extLst>
          </p:cNvPr>
          <p:cNvSpPr>
            <a:spLocks noChangeShapeType="1"/>
          </p:cNvSpPr>
          <p:nvPr/>
        </p:nvSpPr>
        <p:spPr bwMode="auto">
          <a:xfrm flipH="1">
            <a:off x="3810000" y="5334000"/>
            <a:ext cx="2667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7" name="Line 29">
            <a:extLst>
              <a:ext uri="{FF2B5EF4-FFF2-40B4-BE49-F238E27FC236}">
                <a16:creationId xmlns:a16="http://schemas.microsoft.com/office/drawing/2014/main" id="{6FD74EA0-EBE6-4391-9883-3B32428EFCE8}"/>
              </a:ext>
            </a:extLst>
          </p:cNvPr>
          <p:cNvSpPr>
            <a:spLocks noChangeShapeType="1"/>
          </p:cNvSpPr>
          <p:nvPr/>
        </p:nvSpPr>
        <p:spPr bwMode="auto">
          <a:xfrm flipH="1">
            <a:off x="6477000" y="5105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8" name="Line 30">
            <a:extLst>
              <a:ext uri="{FF2B5EF4-FFF2-40B4-BE49-F238E27FC236}">
                <a16:creationId xmlns:a16="http://schemas.microsoft.com/office/drawing/2014/main" id="{FD537D12-A693-418B-9959-B1F36A07D164}"/>
              </a:ext>
            </a:extLst>
          </p:cNvPr>
          <p:cNvSpPr>
            <a:spLocks noChangeShapeType="1"/>
          </p:cNvSpPr>
          <p:nvPr/>
        </p:nvSpPr>
        <p:spPr bwMode="auto">
          <a:xfrm flipH="1">
            <a:off x="6477000" y="56388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9" name="Line 31">
            <a:extLst>
              <a:ext uri="{FF2B5EF4-FFF2-40B4-BE49-F238E27FC236}">
                <a16:creationId xmlns:a16="http://schemas.microsoft.com/office/drawing/2014/main" id="{9D55D50D-5390-4D11-B00C-2F4E3414F856}"/>
              </a:ext>
            </a:extLst>
          </p:cNvPr>
          <p:cNvSpPr>
            <a:spLocks noChangeShapeType="1"/>
          </p:cNvSpPr>
          <p:nvPr/>
        </p:nvSpPr>
        <p:spPr bwMode="auto">
          <a:xfrm flipV="1">
            <a:off x="7543800" y="4572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0" name="Line 32">
            <a:extLst>
              <a:ext uri="{FF2B5EF4-FFF2-40B4-BE49-F238E27FC236}">
                <a16:creationId xmlns:a16="http://schemas.microsoft.com/office/drawing/2014/main" id="{64F9D4E6-A165-42F8-A014-951347B6DB38}"/>
              </a:ext>
            </a:extLst>
          </p:cNvPr>
          <p:cNvSpPr>
            <a:spLocks noChangeShapeType="1"/>
          </p:cNvSpPr>
          <p:nvPr/>
        </p:nvSpPr>
        <p:spPr bwMode="auto">
          <a:xfrm flipV="1">
            <a:off x="8763000" y="22860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33">
            <a:extLst>
              <a:ext uri="{FF2B5EF4-FFF2-40B4-BE49-F238E27FC236}">
                <a16:creationId xmlns:a16="http://schemas.microsoft.com/office/drawing/2014/main" id="{019DD5D4-6276-46FC-B3D2-5F45DA9D4577}"/>
              </a:ext>
            </a:extLst>
          </p:cNvPr>
          <p:cNvSpPr>
            <a:spLocks noChangeShapeType="1"/>
          </p:cNvSpPr>
          <p:nvPr/>
        </p:nvSpPr>
        <p:spPr bwMode="auto">
          <a:xfrm flipH="1">
            <a:off x="6705600" y="22860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2" name="Text Box 34">
            <a:extLst>
              <a:ext uri="{FF2B5EF4-FFF2-40B4-BE49-F238E27FC236}">
                <a16:creationId xmlns:a16="http://schemas.microsoft.com/office/drawing/2014/main" id="{983D1C3E-9200-4F2A-A759-416EF7EF5536}"/>
              </a:ext>
            </a:extLst>
          </p:cNvPr>
          <p:cNvSpPr txBox="1">
            <a:spLocks noChangeArrowheads="1"/>
          </p:cNvSpPr>
          <p:nvPr/>
        </p:nvSpPr>
        <p:spPr bwMode="auto">
          <a:xfrm>
            <a:off x="1828800" y="2209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Action 1</a:t>
            </a:r>
          </a:p>
        </p:txBody>
      </p:sp>
      <p:sp>
        <p:nvSpPr>
          <p:cNvPr id="18463" name="Text Box 35">
            <a:extLst>
              <a:ext uri="{FF2B5EF4-FFF2-40B4-BE49-F238E27FC236}">
                <a16:creationId xmlns:a16="http://schemas.microsoft.com/office/drawing/2014/main" id="{388C58CD-6A8F-4C5C-B9CC-243F49C68BB4}"/>
              </a:ext>
            </a:extLst>
          </p:cNvPr>
          <p:cNvSpPr txBox="1">
            <a:spLocks noChangeArrowheads="1"/>
          </p:cNvSpPr>
          <p:nvPr/>
        </p:nvSpPr>
        <p:spPr bwMode="auto">
          <a:xfrm>
            <a:off x="5562600" y="22098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Action 2</a:t>
            </a:r>
          </a:p>
        </p:txBody>
      </p:sp>
      <p:sp>
        <p:nvSpPr>
          <p:cNvPr id="18464" name="Text Box 36">
            <a:extLst>
              <a:ext uri="{FF2B5EF4-FFF2-40B4-BE49-F238E27FC236}">
                <a16:creationId xmlns:a16="http://schemas.microsoft.com/office/drawing/2014/main" id="{745DEBF6-5F5C-4694-A894-AF63B05555C2}"/>
              </a:ext>
            </a:extLst>
          </p:cNvPr>
          <p:cNvSpPr txBox="1">
            <a:spLocks noChangeArrowheads="1"/>
          </p:cNvSpPr>
          <p:nvPr/>
        </p:nvSpPr>
        <p:spPr bwMode="auto">
          <a:xfrm>
            <a:off x="5486400" y="30480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Action 3</a:t>
            </a:r>
          </a:p>
        </p:txBody>
      </p:sp>
      <p:sp>
        <p:nvSpPr>
          <p:cNvPr id="18465" name="Text Box 37">
            <a:extLst>
              <a:ext uri="{FF2B5EF4-FFF2-40B4-BE49-F238E27FC236}">
                <a16:creationId xmlns:a16="http://schemas.microsoft.com/office/drawing/2014/main" id="{34599146-903E-48F2-9086-27F1B46D1B73}"/>
              </a:ext>
            </a:extLst>
          </p:cNvPr>
          <p:cNvSpPr txBox="1">
            <a:spLocks noChangeArrowheads="1"/>
          </p:cNvSpPr>
          <p:nvPr/>
        </p:nvSpPr>
        <p:spPr bwMode="auto">
          <a:xfrm>
            <a:off x="7086600" y="396240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Action 4</a:t>
            </a:r>
          </a:p>
        </p:txBody>
      </p:sp>
      <p:sp>
        <p:nvSpPr>
          <p:cNvPr id="18466" name="Text Box 38">
            <a:extLst>
              <a:ext uri="{FF2B5EF4-FFF2-40B4-BE49-F238E27FC236}">
                <a16:creationId xmlns:a16="http://schemas.microsoft.com/office/drawing/2014/main" id="{B62DC570-1AC1-42B4-9793-D9CFEC143371}"/>
              </a:ext>
            </a:extLst>
          </p:cNvPr>
          <p:cNvSpPr txBox="1">
            <a:spLocks noChangeArrowheads="1"/>
          </p:cNvSpPr>
          <p:nvPr/>
        </p:nvSpPr>
        <p:spPr bwMode="auto">
          <a:xfrm>
            <a:off x="762000" y="4267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1">
                <a:solidFill>
                  <a:schemeClr val="accent1"/>
                </a:solidFill>
              </a:rPr>
              <a:t>split</a:t>
            </a:r>
          </a:p>
        </p:txBody>
      </p:sp>
      <p:sp>
        <p:nvSpPr>
          <p:cNvPr id="18467" name="Line 39">
            <a:extLst>
              <a:ext uri="{FF2B5EF4-FFF2-40B4-BE49-F238E27FC236}">
                <a16:creationId xmlns:a16="http://schemas.microsoft.com/office/drawing/2014/main" id="{1579A9F5-80A1-4EBD-9444-B17A1D751999}"/>
              </a:ext>
            </a:extLst>
          </p:cNvPr>
          <p:cNvSpPr>
            <a:spLocks noChangeShapeType="1"/>
          </p:cNvSpPr>
          <p:nvPr/>
        </p:nvSpPr>
        <p:spPr bwMode="auto">
          <a:xfrm flipV="1">
            <a:off x="1219200" y="2590800"/>
            <a:ext cx="2438400" cy="18288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8" name="Text Box 40">
            <a:extLst>
              <a:ext uri="{FF2B5EF4-FFF2-40B4-BE49-F238E27FC236}">
                <a16:creationId xmlns:a16="http://schemas.microsoft.com/office/drawing/2014/main" id="{15AB5E82-4D7C-4EAA-970C-4AABD35C67A0}"/>
              </a:ext>
            </a:extLst>
          </p:cNvPr>
          <p:cNvSpPr txBox="1">
            <a:spLocks noChangeArrowheads="1"/>
          </p:cNvSpPr>
          <p:nvPr/>
        </p:nvSpPr>
        <p:spPr bwMode="auto">
          <a:xfrm>
            <a:off x="6019800" y="61722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b="1">
                <a:solidFill>
                  <a:schemeClr val="accent1"/>
                </a:solidFill>
              </a:rPr>
              <a:t>merge</a:t>
            </a:r>
          </a:p>
        </p:txBody>
      </p:sp>
      <p:sp>
        <p:nvSpPr>
          <p:cNvPr id="18469" name="Line 41">
            <a:extLst>
              <a:ext uri="{FF2B5EF4-FFF2-40B4-BE49-F238E27FC236}">
                <a16:creationId xmlns:a16="http://schemas.microsoft.com/office/drawing/2014/main" id="{B76B22EC-0139-4AED-B011-A33DFCFF0140}"/>
              </a:ext>
            </a:extLst>
          </p:cNvPr>
          <p:cNvSpPr>
            <a:spLocks noChangeShapeType="1"/>
          </p:cNvSpPr>
          <p:nvPr/>
        </p:nvSpPr>
        <p:spPr bwMode="auto">
          <a:xfrm flipV="1">
            <a:off x="6248400" y="5715000"/>
            <a:ext cx="152400" cy="533400"/>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0" name="TextBox 1">
            <a:extLst>
              <a:ext uri="{FF2B5EF4-FFF2-40B4-BE49-F238E27FC236}">
                <a16:creationId xmlns:a16="http://schemas.microsoft.com/office/drawing/2014/main" id="{CEF23AA7-C070-47E6-80BE-0FCA76368DF4}"/>
              </a:ext>
            </a:extLst>
          </p:cNvPr>
          <p:cNvSpPr txBox="1">
            <a:spLocks noChangeArrowheads="1"/>
          </p:cNvSpPr>
          <p:nvPr/>
        </p:nvSpPr>
        <p:spPr bwMode="auto">
          <a:xfrm>
            <a:off x="-109538" y="2863850"/>
            <a:ext cx="180022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Start of process</a:t>
            </a:r>
            <a:endParaRPr lang="tr-TR" altLang="tr-TR">
              <a:solidFill>
                <a:srgbClr val="FF0000"/>
              </a:solidFill>
            </a:endParaRPr>
          </a:p>
        </p:txBody>
      </p:sp>
      <p:sp>
        <p:nvSpPr>
          <p:cNvPr id="18471" name="TextBox 10">
            <a:extLst>
              <a:ext uri="{FF2B5EF4-FFF2-40B4-BE49-F238E27FC236}">
                <a16:creationId xmlns:a16="http://schemas.microsoft.com/office/drawing/2014/main" id="{F347B531-77A2-4F4F-AD7F-9E3E66BCDEAF}"/>
              </a:ext>
            </a:extLst>
          </p:cNvPr>
          <p:cNvSpPr txBox="1">
            <a:spLocks noChangeArrowheads="1"/>
          </p:cNvSpPr>
          <p:nvPr/>
        </p:nvSpPr>
        <p:spPr bwMode="auto">
          <a:xfrm>
            <a:off x="2932113" y="6034088"/>
            <a:ext cx="9921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End of </a:t>
            </a:r>
          </a:p>
          <a:p>
            <a:pPr eaLnBrk="1" hangingPunct="1"/>
            <a:r>
              <a:rPr lang="en-US" altLang="tr-TR">
                <a:solidFill>
                  <a:srgbClr val="FF0000"/>
                </a:solidFill>
              </a:rPr>
              <a:t>process</a:t>
            </a:r>
            <a:endParaRPr lang="tr-TR" altLang="tr-TR">
              <a:solidFill>
                <a:srgbClr val="FF0000"/>
              </a:solidFill>
            </a:endParaRPr>
          </a:p>
        </p:txBody>
      </p:sp>
      <p:sp>
        <p:nvSpPr>
          <p:cNvPr id="18472" name="TextBox 13">
            <a:extLst>
              <a:ext uri="{FF2B5EF4-FFF2-40B4-BE49-F238E27FC236}">
                <a16:creationId xmlns:a16="http://schemas.microsoft.com/office/drawing/2014/main" id="{50F32FA6-0066-4BF1-A921-433F00848B5B}"/>
              </a:ext>
            </a:extLst>
          </p:cNvPr>
          <p:cNvSpPr txBox="1">
            <a:spLocks noChangeArrowheads="1"/>
          </p:cNvSpPr>
          <p:nvPr/>
        </p:nvSpPr>
        <p:spPr bwMode="auto">
          <a:xfrm>
            <a:off x="2635250" y="437515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Guard</a:t>
            </a:r>
            <a:endParaRPr lang="tr-TR" altLang="tr-T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a:extLst>
              <a:ext uri="{FF2B5EF4-FFF2-40B4-BE49-F238E27FC236}">
                <a16:creationId xmlns:a16="http://schemas.microsoft.com/office/drawing/2014/main" id="{6A3DC4A3-F611-4B8F-971E-D24251F1CFFB}"/>
              </a:ext>
            </a:extLst>
          </p:cNvPr>
          <p:cNvSpPr>
            <a:spLocks noGrp="1"/>
          </p:cNvSpPr>
          <p:nvPr>
            <p:ph type="ftr" sz="quarter" idx="11"/>
          </p:nvPr>
        </p:nvSpPr>
        <p:spPr>
          <a:xfrm>
            <a:off x="457200" y="6356350"/>
            <a:ext cx="2133600" cy="365125"/>
          </a:xfrm>
        </p:spPr>
        <p:txBody>
          <a:bodyPr/>
          <a:lstStyle/>
          <a:p>
            <a:pPr algn="l">
              <a:defRPr/>
            </a:pPr>
            <a:r>
              <a:rPr lang="en-US"/>
              <a:t>C-S 546</a:t>
            </a:r>
          </a:p>
        </p:txBody>
      </p:sp>
      <p:sp>
        <p:nvSpPr>
          <p:cNvPr id="19459" name="Slide Number Placeholder 2">
            <a:extLst>
              <a:ext uri="{FF2B5EF4-FFF2-40B4-BE49-F238E27FC236}">
                <a16:creationId xmlns:a16="http://schemas.microsoft.com/office/drawing/2014/main" id="{DDF012FA-2F43-421D-8E67-D4CBDCB6004F}"/>
              </a:ext>
            </a:extLst>
          </p:cNvPr>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fld id="{227546A7-007B-4B91-BBB7-A74BE66857E1}" type="slidenum">
              <a:rPr lang="en-US" altLang="en-US">
                <a:solidFill>
                  <a:srgbClr val="898989"/>
                </a:solidFill>
                <a:latin typeface="Calibri" panose="020F0502020204030204" pitchFamily="34" charset="0"/>
              </a:rPr>
              <a:pPr algn="ctr"/>
              <a:t>16</a:t>
            </a:fld>
            <a:endParaRPr lang="en-US" altLang="en-US">
              <a:solidFill>
                <a:srgbClr val="898989"/>
              </a:solidFill>
              <a:latin typeface="Calibri" panose="020F0502020204030204" pitchFamily="34" charset="0"/>
            </a:endParaRPr>
          </a:p>
        </p:txBody>
      </p:sp>
      <p:sp>
        <p:nvSpPr>
          <p:cNvPr id="19460" name="Oval 16">
            <a:extLst>
              <a:ext uri="{FF2B5EF4-FFF2-40B4-BE49-F238E27FC236}">
                <a16:creationId xmlns:a16="http://schemas.microsoft.com/office/drawing/2014/main" id="{C973CE69-4A6A-42B3-9F9A-E319586C41A4}"/>
              </a:ext>
            </a:extLst>
          </p:cNvPr>
          <p:cNvSpPr>
            <a:spLocks noChangeArrowheads="1"/>
          </p:cNvSpPr>
          <p:nvPr/>
        </p:nvSpPr>
        <p:spPr bwMode="auto">
          <a:xfrm>
            <a:off x="2819400" y="6019800"/>
            <a:ext cx="5334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1" name="Rectangle 5">
            <a:extLst>
              <a:ext uri="{FF2B5EF4-FFF2-40B4-BE49-F238E27FC236}">
                <a16:creationId xmlns:a16="http://schemas.microsoft.com/office/drawing/2014/main" id="{6AF0A00E-AD7B-49DD-987B-B1BDC5D9F858}"/>
              </a:ext>
            </a:extLst>
          </p:cNvPr>
          <p:cNvSpPr>
            <a:spLocks noChangeArrowheads="1"/>
          </p:cNvSpPr>
          <p:nvPr/>
        </p:nvSpPr>
        <p:spPr bwMode="auto">
          <a:xfrm>
            <a:off x="533400" y="457200"/>
            <a:ext cx="28956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2" name="Rectangle 6">
            <a:extLst>
              <a:ext uri="{FF2B5EF4-FFF2-40B4-BE49-F238E27FC236}">
                <a16:creationId xmlns:a16="http://schemas.microsoft.com/office/drawing/2014/main" id="{05260D62-9766-4D95-A056-045419994BA0}"/>
              </a:ext>
            </a:extLst>
          </p:cNvPr>
          <p:cNvSpPr>
            <a:spLocks noChangeArrowheads="1"/>
          </p:cNvSpPr>
          <p:nvPr/>
        </p:nvSpPr>
        <p:spPr bwMode="auto">
          <a:xfrm>
            <a:off x="3429000" y="457200"/>
            <a:ext cx="28956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3" name="Rectangle 7">
            <a:extLst>
              <a:ext uri="{FF2B5EF4-FFF2-40B4-BE49-F238E27FC236}">
                <a16:creationId xmlns:a16="http://schemas.microsoft.com/office/drawing/2014/main" id="{6B5D5781-93CC-4593-9E87-323D2C64FCBE}"/>
              </a:ext>
            </a:extLst>
          </p:cNvPr>
          <p:cNvSpPr>
            <a:spLocks noChangeArrowheads="1"/>
          </p:cNvSpPr>
          <p:nvPr/>
        </p:nvSpPr>
        <p:spPr bwMode="auto">
          <a:xfrm>
            <a:off x="6324600" y="457200"/>
            <a:ext cx="25908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4" name="AutoShape 8">
            <a:extLst>
              <a:ext uri="{FF2B5EF4-FFF2-40B4-BE49-F238E27FC236}">
                <a16:creationId xmlns:a16="http://schemas.microsoft.com/office/drawing/2014/main" id="{D8010FB2-0DD0-494A-96F9-44C32EF8A1E6}"/>
              </a:ext>
            </a:extLst>
          </p:cNvPr>
          <p:cNvSpPr>
            <a:spLocks noChangeArrowheads="1"/>
          </p:cNvSpPr>
          <p:nvPr/>
        </p:nvSpPr>
        <p:spPr bwMode="auto">
          <a:xfrm>
            <a:off x="1219200" y="16764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5" name="AutoShape 9">
            <a:extLst>
              <a:ext uri="{FF2B5EF4-FFF2-40B4-BE49-F238E27FC236}">
                <a16:creationId xmlns:a16="http://schemas.microsoft.com/office/drawing/2014/main" id="{A279EEA4-987E-4B3D-B09A-A88C31DEE45B}"/>
              </a:ext>
            </a:extLst>
          </p:cNvPr>
          <p:cNvSpPr>
            <a:spLocks noChangeArrowheads="1"/>
          </p:cNvSpPr>
          <p:nvPr/>
        </p:nvSpPr>
        <p:spPr bwMode="auto">
          <a:xfrm>
            <a:off x="4114800" y="29718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6" name="AutoShape 10">
            <a:extLst>
              <a:ext uri="{FF2B5EF4-FFF2-40B4-BE49-F238E27FC236}">
                <a16:creationId xmlns:a16="http://schemas.microsoft.com/office/drawing/2014/main" id="{45482115-E91A-4ADF-A525-CF5D337ED65E}"/>
              </a:ext>
            </a:extLst>
          </p:cNvPr>
          <p:cNvSpPr>
            <a:spLocks noChangeArrowheads="1"/>
          </p:cNvSpPr>
          <p:nvPr/>
        </p:nvSpPr>
        <p:spPr bwMode="auto">
          <a:xfrm>
            <a:off x="1219200" y="35052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7" name="AutoShape 11">
            <a:extLst>
              <a:ext uri="{FF2B5EF4-FFF2-40B4-BE49-F238E27FC236}">
                <a16:creationId xmlns:a16="http://schemas.microsoft.com/office/drawing/2014/main" id="{0B6896D2-C3B4-4446-BEB7-F72390D8E3CD}"/>
              </a:ext>
            </a:extLst>
          </p:cNvPr>
          <p:cNvSpPr>
            <a:spLocks noChangeArrowheads="1"/>
          </p:cNvSpPr>
          <p:nvPr/>
        </p:nvSpPr>
        <p:spPr bwMode="auto">
          <a:xfrm>
            <a:off x="6934200" y="38100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8" name="AutoShape 12">
            <a:extLst>
              <a:ext uri="{FF2B5EF4-FFF2-40B4-BE49-F238E27FC236}">
                <a16:creationId xmlns:a16="http://schemas.microsoft.com/office/drawing/2014/main" id="{C478952F-3473-4F48-B4DC-FCBC30F29FAB}"/>
              </a:ext>
            </a:extLst>
          </p:cNvPr>
          <p:cNvSpPr>
            <a:spLocks noChangeArrowheads="1"/>
          </p:cNvSpPr>
          <p:nvPr/>
        </p:nvSpPr>
        <p:spPr bwMode="auto">
          <a:xfrm>
            <a:off x="4114800" y="48006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69" name="AutoShape 13">
            <a:extLst>
              <a:ext uri="{FF2B5EF4-FFF2-40B4-BE49-F238E27FC236}">
                <a16:creationId xmlns:a16="http://schemas.microsoft.com/office/drawing/2014/main" id="{CF88A3E8-2BAE-43A8-9B83-7EB1738B80D2}"/>
              </a:ext>
            </a:extLst>
          </p:cNvPr>
          <p:cNvSpPr>
            <a:spLocks noChangeArrowheads="1"/>
          </p:cNvSpPr>
          <p:nvPr/>
        </p:nvSpPr>
        <p:spPr bwMode="auto">
          <a:xfrm>
            <a:off x="1295400" y="50292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70" name="Oval 14">
            <a:extLst>
              <a:ext uri="{FF2B5EF4-FFF2-40B4-BE49-F238E27FC236}">
                <a16:creationId xmlns:a16="http://schemas.microsoft.com/office/drawing/2014/main" id="{FFED50F5-7331-4051-A5C5-C2219B594EAA}"/>
              </a:ext>
            </a:extLst>
          </p:cNvPr>
          <p:cNvSpPr>
            <a:spLocks noChangeArrowheads="1"/>
          </p:cNvSpPr>
          <p:nvPr/>
        </p:nvSpPr>
        <p:spPr bwMode="auto">
          <a:xfrm>
            <a:off x="1981200" y="1066800"/>
            <a:ext cx="152400" cy="1524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71" name="Oval 15">
            <a:extLst>
              <a:ext uri="{FF2B5EF4-FFF2-40B4-BE49-F238E27FC236}">
                <a16:creationId xmlns:a16="http://schemas.microsoft.com/office/drawing/2014/main" id="{8FDDE328-4A7B-4868-B3E9-5EEABF627E7F}"/>
              </a:ext>
            </a:extLst>
          </p:cNvPr>
          <p:cNvSpPr>
            <a:spLocks noChangeArrowheads="1"/>
          </p:cNvSpPr>
          <p:nvPr/>
        </p:nvSpPr>
        <p:spPr bwMode="auto">
          <a:xfrm>
            <a:off x="2971800" y="6172200"/>
            <a:ext cx="228600" cy="1524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9472" name="Line 17">
            <a:extLst>
              <a:ext uri="{FF2B5EF4-FFF2-40B4-BE49-F238E27FC236}">
                <a16:creationId xmlns:a16="http://schemas.microsoft.com/office/drawing/2014/main" id="{5AFB8DB9-0036-4CED-80D5-2BF16BE61457}"/>
              </a:ext>
            </a:extLst>
          </p:cNvPr>
          <p:cNvSpPr>
            <a:spLocks noChangeShapeType="1"/>
          </p:cNvSpPr>
          <p:nvPr/>
        </p:nvSpPr>
        <p:spPr bwMode="auto">
          <a:xfrm>
            <a:off x="1447800" y="2819400"/>
            <a:ext cx="1066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18">
            <a:extLst>
              <a:ext uri="{FF2B5EF4-FFF2-40B4-BE49-F238E27FC236}">
                <a16:creationId xmlns:a16="http://schemas.microsoft.com/office/drawing/2014/main" id="{45896A25-D93A-407E-B9C0-D9574F800472}"/>
              </a:ext>
            </a:extLst>
          </p:cNvPr>
          <p:cNvSpPr>
            <a:spLocks noChangeShapeType="1"/>
          </p:cNvSpPr>
          <p:nvPr/>
        </p:nvSpPr>
        <p:spPr bwMode="auto">
          <a:xfrm>
            <a:off x="4343400" y="4419600"/>
            <a:ext cx="1066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19">
            <a:extLst>
              <a:ext uri="{FF2B5EF4-FFF2-40B4-BE49-F238E27FC236}">
                <a16:creationId xmlns:a16="http://schemas.microsoft.com/office/drawing/2014/main" id="{40DC7728-6E17-4C17-9014-BF77D6939C9A}"/>
              </a:ext>
            </a:extLst>
          </p:cNvPr>
          <p:cNvSpPr>
            <a:spLocks noChangeShapeType="1"/>
          </p:cNvSpPr>
          <p:nvPr/>
        </p:nvSpPr>
        <p:spPr bwMode="auto">
          <a:xfrm>
            <a:off x="2057400" y="1219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5" name="Line 20">
            <a:extLst>
              <a:ext uri="{FF2B5EF4-FFF2-40B4-BE49-F238E27FC236}">
                <a16:creationId xmlns:a16="http://schemas.microsoft.com/office/drawing/2014/main" id="{1EC68A74-C8C2-4727-92AB-929FB27072E9}"/>
              </a:ext>
            </a:extLst>
          </p:cNvPr>
          <p:cNvSpPr>
            <a:spLocks noChangeShapeType="1"/>
          </p:cNvSpPr>
          <p:nvPr/>
        </p:nvSpPr>
        <p:spPr bwMode="auto">
          <a:xfrm>
            <a:off x="4876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6" name="Line 21">
            <a:extLst>
              <a:ext uri="{FF2B5EF4-FFF2-40B4-BE49-F238E27FC236}">
                <a16:creationId xmlns:a16="http://schemas.microsoft.com/office/drawing/2014/main" id="{2E16C82A-4A43-45A4-8657-CFF7979AF32E}"/>
              </a:ext>
            </a:extLst>
          </p:cNvPr>
          <p:cNvSpPr>
            <a:spLocks noChangeShapeType="1"/>
          </p:cNvSpPr>
          <p:nvPr/>
        </p:nvSpPr>
        <p:spPr bwMode="auto">
          <a:xfrm flipH="1">
            <a:off x="2286000" y="2590800"/>
            <a:ext cx="2590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22">
            <a:extLst>
              <a:ext uri="{FF2B5EF4-FFF2-40B4-BE49-F238E27FC236}">
                <a16:creationId xmlns:a16="http://schemas.microsoft.com/office/drawing/2014/main" id="{2872B7C8-563B-4C95-BDB9-45EB9DC3B0E8}"/>
              </a:ext>
            </a:extLst>
          </p:cNvPr>
          <p:cNvSpPr>
            <a:spLocks noChangeShapeType="1"/>
          </p:cNvSpPr>
          <p:nvPr/>
        </p:nvSpPr>
        <p:spPr bwMode="auto">
          <a:xfrm flipV="1">
            <a:off x="2286000" y="2819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23">
            <a:extLst>
              <a:ext uri="{FF2B5EF4-FFF2-40B4-BE49-F238E27FC236}">
                <a16:creationId xmlns:a16="http://schemas.microsoft.com/office/drawing/2014/main" id="{DA6599FD-FDE1-4DD7-B819-DC8878494BD8}"/>
              </a:ext>
            </a:extLst>
          </p:cNvPr>
          <p:cNvSpPr>
            <a:spLocks noChangeShapeType="1"/>
          </p:cNvSpPr>
          <p:nvPr/>
        </p:nvSpPr>
        <p:spPr bwMode="auto">
          <a:xfrm>
            <a:off x="1752600" y="2819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9" name="Line 24">
            <a:extLst>
              <a:ext uri="{FF2B5EF4-FFF2-40B4-BE49-F238E27FC236}">
                <a16:creationId xmlns:a16="http://schemas.microsoft.com/office/drawing/2014/main" id="{AC98F8B4-3C92-40AE-B6E5-2EB7496089A5}"/>
              </a:ext>
            </a:extLst>
          </p:cNvPr>
          <p:cNvSpPr>
            <a:spLocks noChangeShapeType="1"/>
          </p:cNvSpPr>
          <p:nvPr/>
        </p:nvSpPr>
        <p:spPr bwMode="auto">
          <a:xfrm>
            <a:off x="4800600" y="4038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0" name="Line 25">
            <a:extLst>
              <a:ext uri="{FF2B5EF4-FFF2-40B4-BE49-F238E27FC236}">
                <a16:creationId xmlns:a16="http://schemas.microsoft.com/office/drawing/2014/main" id="{A0F8A554-0395-43EF-BC40-8B1C25CAAFA7}"/>
              </a:ext>
            </a:extLst>
          </p:cNvPr>
          <p:cNvSpPr>
            <a:spLocks noChangeShapeType="1"/>
          </p:cNvSpPr>
          <p:nvPr/>
        </p:nvSpPr>
        <p:spPr bwMode="auto">
          <a:xfrm flipH="1">
            <a:off x="2057400" y="4038600"/>
            <a:ext cx="2743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26">
            <a:extLst>
              <a:ext uri="{FF2B5EF4-FFF2-40B4-BE49-F238E27FC236}">
                <a16:creationId xmlns:a16="http://schemas.microsoft.com/office/drawing/2014/main" id="{6FE0D7C4-7F90-474B-B501-64A8140915F2}"/>
              </a:ext>
            </a:extLst>
          </p:cNvPr>
          <p:cNvSpPr>
            <a:spLocks noChangeShapeType="1"/>
          </p:cNvSpPr>
          <p:nvPr/>
        </p:nvSpPr>
        <p:spPr bwMode="auto">
          <a:xfrm flipV="1">
            <a:off x="20574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27">
            <a:extLst>
              <a:ext uri="{FF2B5EF4-FFF2-40B4-BE49-F238E27FC236}">
                <a16:creationId xmlns:a16="http://schemas.microsoft.com/office/drawing/2014/main" id="{D27E3ED8-C433-4BE3-8F63-A32B18137F05}"/>
              </a:ext>
            </a:extLst>
          </p:cNvPr>
          <p:cNvSpPr>
            <a:spLocks noChangeShapeType="1"/>
          </p:cNvSpPr>
          <p:nvPr/>
        </p:nvSpPr>
        <p:spPr bwMode="auto">
          <a:xfrm>
            <a:off x="7696200" y="32766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3" name="Line 28">
            <a:extLst>
              <a:ext uri="{FF2B5EF4-FFF2-40B4-BE49-F238E27FC236}">
                <a16:creationId xmlns:a16="http://schemas.microsoft.com/office/drawing/2014/main" id="{4C775469-EDEC-468F-8F99-835F421DE4D1}"/>
              </a:ext>
            </a:extLst>
          </p:cNvPr>
          <p:cNvSpPr>
            <a:spLocks noChangeShapeType="1"/>
          </p:cNvSpPr>
          <p:nvPr/>
        </p:nvSpPr>
        <p:spPr bwMode="auto">
          <a:xfrm flipH="1">
            <a:off x="5105400" y="3276600"/>
            <a:ext cx="2590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9">
            <a:extLst>
              <a:ext uri="{FF2B5EF4-FFF2-40B4-BE49-F238E27FC236}">
                <a16:creationId xmlns:a16="http://schemas.microsoft.com/office/drawing/2014/main" id="{8779BEF3-B362-4B24-9FAA-1E613F252CE7}"/>
              </a:ext>
            </a:extLst>
          </p:cNvPr>
          <p:cNvSpPr>
            <a:spLocks noChangeShapeType="1"/>
          </p:cNvSpPr>
          <p:nvPr/>
        </p:nvSpPr>
        <p:spPr bwMode="auto">
          <a:xfrm flipV="1">
            <a:off x="5105400" y="3657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Line 30">
            <a:extLst>
              <a:ext uri="{FF2B5EF4-FFF2-40B4-BE49-F238E27FC236}">
                <a16:creationId xmlns:a16="http://schemas.microsoft.com/office/drawing/2014/main" id="{BD6297CE-F7AE-4D55-B320-6373AEDDD2DC}"/>
              </a:ext>
            </a:extLst>
          </p:cNvPr>
          <p:cNvSpPr>
            <a:spLocks noChangeShapeType="1"/>
          </p:cNvSpPr>
          <p:nvPr/>
        </p:nvSpPr>
        <p:spPr bwMode="auto">
          <a:xfrm>
            <a:off x="4953000" y="4038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6" name="Line 31">
            <a:extLst>
              <a:ext uri="{FF2B5EF4-FFF2-40B4-BE49-F238E27FC236}">
                <a16:creationId xmlns:a16="http://schemas.microsoft.com/office/drawing/2014/main" id="{7B53117A-847C-4F0E-9671-591AD8A59BB5}"/>
              </a:ext>
            </a:extLst>
          </p:cNvPr>
          <p:cNvSpPr>
            <a:spLocks noChangeShapeType="1"/>
          </p:cNvSpPr>
          <p:nvPr/>
        </p:nvSpPr>
        <p:spPr bwMode="auto">
          <a:xfrm>
            <a:off x="4953000" y="4038600"/>
            <a:ext cx="27432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Line 32">
            <a:extLst>
              <a:ext uri="{FF2B5EF4-FFF2-40B4-BE49-F238E27FC236}">
                <a16:creationId xmlns:a16="http://schemas.microsoft.com/office/drawing/2014/main" id="{97864A35-F160-4C23-A6CF-BD81A05BDC84}"/>
              </a:ext>
            </a:extLst>
          </p:cNvPr>
          <p:cNvSpPr>
            <a:spLocks noChangeShapeType="1"/>
          </p:cNvSpPr>
          <p:nvPr/>
        </p:nvSpPr>
        <p:spPr bwMode="auto">
          <a:xfrm flipV="1">
            <a:off x="7696200" y="4495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33">
            <a:extLst>
              <a:ext uri="{FF2B5EF4-FFF2-40B4-BE49-F238E27FC236}">
                <a16:creationId xmlns:a16="http://schemas.microsoft.com/office/drawing/2014/main" id="{A3029A85-B6E8-4705-AF3A-D5BBD18D7848}"/>
              </a:ext>
            </a:extLst>
          </p:cNvPr>
          <p:cNvSpPr>
            <a:spLocks noChangeShapeType="1"/>
          </p:cNvSpPr>
          <p:nvPr/>
        </p:nvSpPr>
        <p:spPr bwMode="auto">
          <a:xfrm flipH="1">
            <a:off x="2895600" y="5105400"/>
            <a:ext cx="1219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9" name="Line 34">
            <a:extLst>
              <a:ext uri="{FF2B5EF4-FFF2-40B4-BE49-F238E27FC236}">
                <a16:creationId xmlns:a16="http://schemas.microsoft.com/office/drawing/2014/main" id="{AC4A4311-CEB8-49C2-81AC-E7094B0EAB00}"/>
              </a:ext>
            </a:extLst>
          </p:cNvPr>
          <p:cNvSpPr>
            <a:spLocks noChangeShapeType="1"/>
          </p:cNvSpPr>
          <p:nvPr/>
        </p:nvSpPr>
        <p:spPr bwMode="auto">
          <a:xfrm>
            <a:off x="2057400" y="5715000"/>
            <a:ext cx="762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0" name="Line 35">
            <a:extLst>
              <a:ext uri="{FF2B5EF4-FFF2-40B4-BE49-F238E27FC236}">
                <a16:creationId xmlns:a16="http://schemas.microsoft.com/office/drawing/2014/main" id="{F167AD4A-E2DD-43C5-BA3F-CF7CAF4A11D1}"/>
              </a:ext>
            </a:extLst>
          </p:cNvPr>
          <p:cNvSpPr>
            <a:spLocks noChangeShapeType="1"/>
          </p:cNvSpPr>
          <p:nvPr/>
        </p:nvSpPr>
        <p:spPr bwMode="auto">
          <a:xfrm>
            <a:off x="1981200" y="2362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Text Box 36">
            <a:extLst>
              <a:ext uri="{FF2B5EF4-FFF2-40B4-BE49-F238E27FC236}">
                <a16:creationId xmlns:a16="http://schemas.microsoft.com/office/drawing/2014/main" id="{D9A34081-656C-4717-AEED-20B863FAF421}"/>
              </a:ext>
            </a:extLst>
          </p:cNvPr>
          <p:cNvSpPr txBox="1">
            <a:spLocks noChangeArrowheads="1"/>
          </p:cNvSpPr>
          <p:nvPr/>
        </p:nvSpPr>
        <p:spPr bwMode="auto">
          <a:xfrm>
            <a:off x="685800" y="533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b="1"/>
              <a:t>Customer</a:t>
            </a:r>
          </a:p>
        </p:txBody>
      </p:sp>
      <p:sp>
        <p:nvSpPr>
          <p:cNvPr id="19492" name="Text Box 37">
            <a:extLst>
              <a:ext uri="{FF2B5EF4-FFF2-40B4-BE49-F238E27FC236}">
                <a16:creationId xmlns:a16="http://schemas.microsoft.com/office/drawing/2014/main" id="{4826810A-C22A-4EF8-B239-92C0EBD37EEC}"/>
              </a:ext>
            </a:extLst>
          </p:cNvPr>
          <p:cNvSpPr txBox="1">
            <a:spLocks noChangeArrowheads="1"/>
          </p:cNvSpPr>
          <p:nvPr/>
        </p:nvSpPr>
        <p:spPr bwMode="auto">
          <a:xfrm>
            <a:off x="3581400" y="533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b="1"/>
              <a:t>Sales</a:t>
            </a:r>
          </a:p>
        </p:txBody>
      </p:sp>
      <p:sp>
        <p:nvSpPr>
          <p:cNvPr id="19493" name="Text Box 38">
            <a:extLst>
              <a:ext uri="{FF2B5EF4-FFF2-40B4-BE49-F238E27FC236}">
                <a16:creationId xmlns:a16="http://schemas.microsoft.com/office/drawing/2014/main" id="{8A571A41-A30F-4A6B-81A3-89C83795927A}"/>
              </a:ext>
            </a:extLst>
          </p:cNvPr>
          <p:cNvSpPr txBox="1">
            <a:spLocks noChangeArrowheads="1"/>
          </p:cNvSpPr>
          <p:nvPr/>
        </p:nvSpPr>
        <p:spPr bwMode="auto">
          <a:xfrm>
            <a:off x="6400800" y="6096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b="1"/>
              <a:t>Stockroom</a:t>
            </a:r>
          </a:p>
        </p:txBody>
      </p:sp>
      <p:sp>
        <p:nvSpPr>
          <p:cNvPr id="19494" name="Text Box 39">
            <a:extLst>
              <a:ext uri="{FF2B5EF4-FFF2-40B4-BE49-F238E27FC236}">
                <a16:creationId xmlns:a16="http://schemas.microsoft.com/office/drawing/2014/main" id="{689D72B6-D92E-47D8-9BC1-142BBFA252E3}"/>
              </a:ext>
            </a:extLst>
          </p:cNvPr>
          <p:cNvSpPr txBox="1">
            <a:spLocks noChangeArrowheads="1"/>
          </p:cNvSpPr>
          <p:nvPr/>
        </p:nvSpPr>
        <p:spPr bwMode="auto">
          <a:xfrm>
            <a:off x="1219200" y="1828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Request service</a:t>
            </a:r>
          </a:p>
        </p:txBody>
      </p:sp>
      <p:sp>
        <p:nvSpPr>
          <p:cNvPr id="19495" name="Text Box 40">
            <a:extLst>
              <a:ext uri="{FF2B5EF4-FFF2-40B4-BE49-F238E27FC236}">
                <a16:creationId xmlns:a16="http://schemas.microsoft.com/office/drawing/2014/main" id="{3014BB9D-8FCD-4562-8D1C-53FF7DD3C5CC}"/>
              </a:ext>
            </a:extLst>
          </p:cNvPr>
          <p:cNvSpPr txBox="1">
            <a:spLocks noChangeArrowheads="1"/>
          </p:cNvSpPr>
          <p:nvPr/>
        </p:nvSpPr>
        <p:spPr bwMode="auto">
          <a:xfrm>
            <a:off x="4267200" y="31242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Take Order</a:t>
            </a:r>
          </a:p>
        </p:txBody>
      </p:sp>
      <p:sp>
        <p:nvSpPr>
          <p:cNvPr id="19496" name="Text Box 41">
            <a:extLst>
              <a:ext uri="{FF2B5EF4-FFF2-40B4-BE49-F238E27FC236}">
                <a16:creationId xmlns:a16="http://schemas.microsoft.com/office/drawing/2014/main" id="{210CF9E9-817E-4C23-B5BC-4F0B716B3968}"/>
              </a:ext>
            </a:extLst>
          </p:cNvPr>
          <p:cNvSpPr txBox="1">
            <a:spLocks noChangeArrowheads="1"/>
          </p:cNvSpPr>
          <p:nvPr/>
        </p:nvSpPr>
        <p:spPr bwMode="auto">
          <a:xfrm>
            <a:off x="1295400" y="37338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Pay</a:t>
            </a:r>
          </a:p>
        </p:txBody>
      </p:sp>
      <p:sp>
        <p:nvSpPr>
          <p:cNvPr id="19497" name="Text Box 42">
            <a:extLst>
              <a:ext uri="{FF2B5EF4-FFF2-40B4-BE49-F238E27FC236}">
                <a16:creationId xmlns:a16="http://schemas.microsoft.com/office/drawing/2014/main" id="{E1764164-BC4E-4E75-A00C-1518D6D3C12B}"/>
              </a:ext>
            </a:extLst>
          </p:cNvPr>
          <p:cNvSpPr txBox="1">
            <a:spLocks noChangeArrowheads="1"/>
          </p:cNvSpPr>
          <p:nvPr/>
        </p:nvSpPr>
        <p:spPr bwMode="auto">
          <a:xfrm>
            <a:off x="7010400" y="39624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Fill Order</a:t>
            </a:r>
          </a:p>
        </p:txBody>
      </p:sp>
      <p:sp>
        <p:nvSpPr>
          <p:cNvPr id="19498" name="Text Box 43">
            <a:extLst>
              <a:ext uri="{FF2B5EF4-FFF2-40B4-BE49-F238E27FC236}">
                <a16:creationId xmlns:a16="http://schemas.microsoft.com/office/drawing/2014/main" id="{216E607D-70EF-49DD-AA3A-F36CBA205152}"/>
              </a:ext>
            </a:extLst>
          </p:cNvPr>
          <p:cNvSpPr txBox="1">
            <a:spLocks noChangeArrowheads="1"/>
          </p:cNvSpPr>
          <p:nvPr/>
        </p:nvSpPr>
        <p:spPr bwMode="auto">
          <a:xfrm>
            <a:off x="4191000" y="4953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Deliver order</a:t>
            </a:r>
          </a:p>
        </p:txBody>
      </p:sp>
      <p:sp>
        <p:nvSpPr>
          <p:cNvPr id="19499" name="Text Box 44">
            <a:extLst>
              <a:ext uri="{FF2B5EF4-FFF2-40B4-BE49-F238E27FC236}">
                <a16:creationId xmlns:a16="http://schemas.microsoft.com/office/drawing/2014/main" id="{76349753-6FC0-4C69-9EBB-F96617632C82}"/>
              </a:ext>
            </a:extLst>
          </p:cNvPr>
          <p:cNvSpPr txBox="1">
            <a:spLocks noChangeArrowheads="1"/>
          </p:cNvSpPr>
          <p:nvPr/>
        </p:nvSpPr>
        <p:spPr bwMode="auto">
          <a:xfrm>
            <a:off x="1371600" y="52578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Collect order</a:t>
            </a:r>
          </a:p>
        </p:txBody>
      </p:sp>
      <p:sp>
        <p:nvSpPr>
          <p:cNvPr id="19500" name="Line 45">
            <a:extLst>
              <a:ext uri="{FF2B5EF4-FFF2-40B4-BE49-F238E27FC236}">
                <a16:creationId xmlns:a16="http://schemas.microsoft.com/office/drawing/2014/main" id="{01C11942-F00B-4BB3-A28D-7DCAB6DE161D}"/>
              </a:ext>
            </a:extLst>
          </p:cNvPr>
          <p:cNvSpPr>
            <a:spLocks noChangeShapeType="1"/>
          </p:cNvSpPr>
          <p:nvPr/>
        </p:nvSpPr>
        <p:spPr bwMode="auto">
          <a:xfrm>
            <a:off x="4876800" y="4419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1" name="TextBox 44">
            <a:extLst>
              <a:ext uri="{FF2B5EF4-FFF2-40B4-BE49-F238E27FC236}">
                <a16:creationId xmlns:a16="http://schemas.microsoft.com/office/drawing/2014/main" id="{5F045C91-FD8C-4E87-8C0B-1AEAF7456A1F}"/>
              </a:ext>
            </a:extLst>
          </p:cNvPr>
          <p:cNvSpPr txBox="1">
            <a:spLocks noChangeArrowheads="1"/>
          </p:cNvSpPr>
          <p:nvPr/>
        </p:nvSpPr>
        <p:spPr bwMode="auto">
          <a:xfrm>
            <a:off x="3844925" y="87313"/>
            <a:ext cx="1595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b="1">
                <a:solidFill>
                  <a:srgbClr val="FF0000"/>
                </a:solidFill>
              </a:rPr>
              <a:t>SWIMLANES</a:t>
            </a:r>
          </a:p>
        </p:txBody>
      </p:sp>
      <p:cxnSp>
        <p:nvCxnSpPr>
          <p:cNvPr id="47" name="Straight Arrow Connector 46">
            <a:extLst>
              <a:ext uri="{FF2B5EF4-FFF2-40B4-BE49-F238E27FC236}">
                <a16:creationId xmlns:a16="http://schemas.microsoft.com/office/drawing/2014/main" id="{6E07BCBE-01FB-48F5-AFE9-50F596EC8B66}"/>
              </a:ext>
            </a:extLst>
          </p:cNvPr>
          <p:cNvCxnSpPr/>
          <p:nvPr/>
        </p:nvCxnSpPr>
        <p:spPr>
          <a:xfrm flipH="1">
            <a:off x="3429000" y="457200"/>
            <a:ext cx="1092200" cy="473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64E82B1-8912-4555-848C-BF58CE915AB7}"/>
              </a:ext>
            </a:extLst>
          </p:cNvPr>
          <p:cNvCxnSpPr/>
          <p:nvPr/>
        </p:nvCxnSpPr>
        <p:spPr>
          <a:xfrm>
            <a:off x="4800600" y="457200"/>
            <a:ext cx="1524000" cy="473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1">
            <a:extLst>
              <a:ext uri="{FF2B5EF4-FFF2-40B4-BE49-F238E27FC236}">
                <a16:creationId xmlns:a16="http://schemas.microsoft.com/office/drawing/2014/main" id="{A94C7EBA-0B84-429B-95DC-B5D3DC97767A}"/>
              </a:ext>
            </a:extLst>
          </p:cNvPr>
          <p:cNvSpPr>
            <a:spLocks noGrp="1"/>
          </p:cNvSpPr>
          <p:nvPr>
            <p:ph type="ftr" sz="quarter" idx="11"/>
          </p:nvPr>
        </p:nvSpPr>
        <p:spPr>
          <a:xfrm>
            <a:off x="457200" y="6356350"/>
            <a:ext cx="2133600" cy="365125"/>
          </a:xfrm>
        </p:spPr>
        <p:txBody>
          <a:bodyPr/>
          <a:lstStyle/>
          <a:p>
            <a:pPr algn="l">
              <a:defRPr/>
            </a:pPr>
            <a:r>
              <a:rPr lang="en-US"/>
              <a:t>C-S 546</a:t>
            </a:r>
          </a:p>
        </p:txBody>
      </p:sp>
      <p:sp>
        <p:nvSpPr>
          <p:cNvPr id="20483" name="Slide Number Placeholder 2">
            <a:extLst>
              <a:ext uri="{FF2B5EF4-FFF2-40B4-BE49-F238E27FC236}">
                <a16:creationId xmlns:a16="http://schemas.microsoft.com/office/drawing/2014/main" id="{CAE489C5-BA80-4F8F-9F6D-89F15CE4B533}"/>
              </a:ext>
            </a:extLst>
          </p:cNvPr>
          <p:cNvSpPr>
            <a:spLocks noGrp="1"/>
          </p:cNvSpPr>
          <p:nvPr>
            <p:ph type="sldNum" sz="quarter" idx="12"/>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fld id="{6D0A5F73-45F8-40CA-B74D-8D3F303DC890}" type="slidenum">
              <a:rPr lang="en-US" altLang="en-US">
                <a:solidFill>
                  <a:srgbClr val="898989"/>
                </a:solidFill>
                <a:latin typeface="Calibri" panose="020F0502020204030204" pitchFamily="34" charset="0"/>
              </a:rPr>
              <a:pPr algn="ctr"/>
              <a:t>17</a:t>
            </a:fld>
            <a:endParaRPr lang="en-US" altLang="en-US">
              <a:solidFill>
                <a:srgbClr val="898989"/>
              </a:solidFill>
              <a:latin typeface="Calibri" panose="020F0502020204030204" pitchFamily="34" charset="0"/>
            </a:endParaRPr>
          </a:p>
        </p:txBody>
      </p:sp>
      <p:sp>
        <p:nvSpPr>
          <p:cNvPr id="20484" name="Oval 2">
            <a:extLst>
              <a:ext uri="{FF2B5EF4-FFF2-40B4-BE49-F238E27FC236}">
                <a16:creationId xmlns:a16="http://schemas.microsoft.com/office/drawing/2014/main" id="{2513E1FA-227F-4E50-8E92-414083A0EAB9}"/>
              </a:ext>
            </a:extLst>
          </p:cNvPr>
          <p:cNvSpPr>
            <a:spLocks noChangeArrowheads="1"/>
          </p:cNvSpPr>
          <p:nvPr/>
        </p:nvSpPr>
        <p:spPr bwMode="auto">
          <a:xfrm>
            <a:off x="2819400" y="6019800"/>
            <a:ext cx="533400" cy="4572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85" name="Rectangle 3">
            <a:extLst>
              <a:ext uri="{FF2B5EF4-FFF2-40B4-BE49-F238E27FC236}">
                <a16:creationId xmlns:a16="http://schemas.microsoft.com/office/drawing/2014/main" id="{9D4071E2-A029-413A-B587-63D7DE28AB28}"/>
              </a:ext>
            </a:extLst>
          </p:cNvPr>
          <p:cNvSpPr>
            <a:spLocks noChangeArrowheads="1"/>
          </p:cNvSpPr>
          <p:nvPr/>
        </p:nvSpPr>
        <p:spPr bwMode="auto">
          <a:xfrm>
            <a:off x="533400" y="457200"/>
            <a:ext cx="28956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86" name="Rectangle 4">
            <a:extLst>
              <a:ext uri="{FF2B5EF4-FFF2-40B4-BE49-F238E27FC236}">
                <a16:creationId xmlns:a16="http://schemas.microsoft.com/office/drawing/2014/main" id="{8D8E6770-6C38-4200-8E36-9DE902EEC267}"/>
              </a:ext>
            </a:extLst>
          </p:cNvPr>
          <p:cNvSpPr>
            <a:spLocks noChangeArrowheads="1"/>
          </p:cNvSpPr>
          <p:nvPr/>
        </p:nvSpPr>
        <p:spPr bwMode="auto">
          <a:xfrm>
            <a:off x="3429000" y="457200"/>
            <a:ext cx="28956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87" name="Rectangle 5">
            <a:extLst>
              <a:ext uri="{FF2B5EF4-FFF2-40B4-BE49-F238E27FC236}">
                <a16:creationId xmlns:a16="http://schemas.microsoft.com/office/drawing/2014/main" id="{CC1FE276-823A-4586-9B36-500895A903D2}"/>
              </a:ext>
            </a:extLst>
          </p:cNvPr>
          <p:cNvSpPr>
            <a:spLocks noChangeArrowheads="1"/>
          </p:cNvSpPr>
          <p:nvPr/>
        </p:nvSpPr>
        <p:spPr bwMode="auto">
          <a:xfrm>
            <a:off x="6324600" y="457200"/>
            <a:ext cx="2590800" cy="609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88" name="AutoShape 6">
            <a:extLst>
              <a:ext uri="{FF2B5EF4-FFF2-40B4-BE49-F238E27FC236}">
                <a16:creationId xmlns:a16="http://schemas.microsoft.com/office/drawing/2014/main" id="{B952AE05-4DA0-40D6-B642-1AD89501EA57}"/>
              </a:ext>
            </a:extLst>
          </p:cNvPr>
          <p:cNvSpPr>
            <a:spLocks noChangeArrowheads="1"/>
          </p:cNvSpPr>
          <p:nvPr/>
        </p:nvSpPr>
        <p:spPr bwMode="auto">
          <a:xfrm>
            <a:off x="1219200" y="16764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89" name="AutoShape 7">
            <a:extLst>
              <a:ext uri="{FF2B5EF4-FFF2-40B4-BE49-F238E27FC236}">
                <a16:creationId xmlns:a16="http://schemas.microsoft.com/office/drawing/2014/main" id="{5E011066-FEF2-4D54-973F-164392616227}"/>
              </a:ext>
            </a:extLst>
          </p:cNvPr>
          <p:cNvSpPr>
            <a:spLocks noChangeArrowheads="1"/>
          </p:cNvSpPr>
          <p:nvPr/>
        </p:nvSpPr>
        <p:spPr bwMode="auto">
          <a:xfrm>
            <a:off x="4114800" y="29718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0" name="AutoShape 8">
            <a:extLst>
              <a:ext uri="{FF2B5EF4-FFF2-40B4-BE49-F238E27FC236}">
                <a16:creationId xmlns:a16="http://schemas.microsoft.com/office/drawing/2014/main" id="{B86C049F-4FDD-48D9-902B-DCB7BF9D62E2}"/>
              </a:ext>
            </a:extLst>
          </p:cNvPr>
          <p:cNvSpPr>
            <a:spLocks noChangeArrowheads="1"/>
          </p:cNvSpPr>
          <p:nvPr/>
        </p:nvSpPr>
        <p:spPr bwMode="auto">
          <a:xfrm>
            <a:off x="1219200" y="35052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1" name="AutoShape 9">
            <a:extLst>
              <a:ext uri="{FF2B5EF4-FFF2-40B4-BE49-F238E27FC236}">
                <a16:creationId xmlns:a16="http://schemas.microsoft.com/office/drawing/2014/main" id="{C1C5B2F7-C852-4601-A12D-9F9A9EEEC04B}"/>
              </a:ext>
            </a:extLst>
          </p:cNvPr>
          <p:cNvSpPr>
            <a:spLocks noChangeArrowheads="1"/>
          </p:cNvSpPr>
          <p:nvPr/>
        </p:nvSpPr>
        <p:spPr bwMode="auto">
          <a:xfrm>
            <a:off x="6934200" y="38100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2" name="AutoShape 10">
            <a:extLst>
              <a:ext uri="{FF2B5EF4-FFF2-40B4-BE49-F238E27FC236}">
                <a16:creationId xmlns:a16="http://schemas.microsoft.com/office/drawing/2014/main" id="{05DBFF0C-8EEE-40AD-BAB6-76E909AC3991}"/>
              </a:ext>
            </a:extLst>
          </p:cNvPr>
          <p:cNvSpPr>
            <a:spLocks noChangeArrowheads="1"/>
          </p:cNvSpPr>
          <p:nvPr/>
        </p:nvSpPr>
        <p:spPr bwMode="auto">
          <a:xfrm>
            <a:off x="4114800" y="55626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3" name="AutoShape 11">
            <a:extLst>
              <a:ext uri="{FF2B5EF4-FFF2-40B4-BE49-F238E27FC236}">
                <a16:creationId xmlns:a16="http://schemas.microsoft.com/office/drawing/2014/main" id="{FB9DE867-25B1-466E-B267-D0305C26733D}"/>
              </a:ext>
            </a:extLst>
          </p:cNvPr>
          <p:cNvSpPr>
            <a:spLocks noChangeArrowheads="1"/>
          </p:cNvSpPr>
          <p:nvPr/>
        </p:nvSpPr>
        <p:spPr bwMode="auto">
          <a:xfrm>
            <a:off x="838200" y="5638800"/>
            <a:ext cx="1600200" cy="685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4" name="Oval 12">
            <a:extLst>
              <a:ext uri="{FF2B5EF4-FFF2-40B4-BE49-F238E27FC236}">
                <a16:creationId xmlns:a16="http://schemas.microsoft.com/office/drawing/2014/main" id="{963F5464-FD63-487C-9F23-0DB63BA6137B}"/>
              </a:ext>
            </a:extLst>
          </p:cNvPr>
          <p:cNvSpPr>
            <a:spLocks noChangeArrowheads="1"/>
          </p:cNvSpPr>
          <p:nvPr/>
        </p:nvSpPr>
        <p:spPr bwMode="auto">
          <a:xfrm>
            <a:off x="1981200" y="1066800"/>
            <a:ext cx="152400" cy="1524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5" name="Oval 13">
            <a:extLst>
              <a:ext uri="{FF2B5EF4-FFF2-40B4-BE49-F238E27FC236}">
                <a16:creationId xmlns:a16="http://schemas.microsoft.com/office/drawing/2014/main" id="{93615CD1-BE7A-46D4-B320-6F67826D297D}"/>
              </a:ext>
            </a:extLst>
          </p:cNvPr>
          <p:cNvSpPr>
            <a:spLocks noChangeArrowheads="1"/>
          </p:cNvSpPr>
          <p:nvPr/>
        </p:nvSpPr>
        <p:spPr bwMode="auto">
          <a:xfrm>
            <a:off x="2971800" y="6172200"/>
            <a:ext cx="228600" cy="1524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496" name="Line 14">
            <a:extLst>
              <a:ext uri="{FF2B5EF4-FFF2-40B4-BE49-F238E27FC236}">
                <a16:creationId xmlns:a16="http://schemas.microsoft.com/office/drawing/2014/main" id="{8213F709-2E11-4CF4-8C68-746F9E416526}"/>
              </a:ext>
            </a:extLst>
          </p:cNvPr>
          <p:cNvSpPr>
            <a:spLocks noChangeShapeType="1"/>
          </p:cNvSpPr>
          <p:nvPr/>
        </p:nvSpPr>
        <p:spPr bwMode="auto">
          <a:xfrm>
            <a:off x="1447800" y="2819400"/>
            <a:ext cx="1066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15">
            <a:extLst>
              <a:ext uri="{FF2B5EF4-FFF2-40B4-BE49-F238E27FC236}">
                <a16:creationId xmlns:a16="http://schemas.microsoft.com/office/drawing/2014/main" id="{E1273557-CFD2-46E8-AE0D-7FC3E80A8F24}"/>
              </a:ext>
            </a:extLst>
          </p:cNvPr>
          <p:cNvSpPr>
            <a:spLocks noChangeShapeType="1"/>
          </p:cNvSpPr>
          <p:nvPr/>
        </p:nvSpPr>
        <p:spPr bwMode="auto">
          <a:xfrm>
            <a:off x="4343400" y="5181600"/>
            <a:ext cx="1066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16">
            <a:extLst>
              <a:ext uri="{FF2B5EF4-FFF2-40B4-BE49-F238E27FC236}">
                <a16:creationId xmlns:a16="http://schemas.microsoft.com/office/drawing/2014/main" id="{E7410D2F-9277-408F-A879-D395C619C006}"/>
              </a:ext>
            </a:extLst>
          </p:cNvPr>
          <p:cNvSpPr>
            <a:spLocks noChangeShapeType="1"/>
          </p:cNvSpPr>
          <p:nvPr/>
        </p:nvSpPr>
        <p:spPr bwMode="auto">
          <a:xfrm>
            <a:off x="2057400" y="1219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9" name="Line 17">
            <a:extLst>
              <a:ext uri="{FF2B5EF4-FFF2-40B4-BE49-F238E27FC236}">
                <a16:creationId xmlns:a16="http://schemas.microsoft.com/office/drawing/2014/main" id="{48F2B13D-F4AB-4C8D-A9CD-6003606165C4}"/>
              </a:ext>
            </a:extLst>
          </p:cNvPr>
          <p:cNvSpPr>
            <a:spLocks noChangeShapeType="1"/>
          </p:cNvSpPr>
          <p:nvPr/>
        </p:nvSpPr>
        <p:spPr bwMode="auto">
          <a:xfrm>
            <a:off x="4876800" y="2590800"/>
            <a:ext cx="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19">
            <a:extLst>
              <a:ext uri="{FF2B5EF4-FFF2-40B4-BE49-F238E27FC236}">
                <a16:creationId xmlns:a16="http://schemas.microsoft.com/office/drawing/2014/main" id="{E1D175FF-CAFE-4CFC-B09E-EB940C297521}"/>
              </a:ext>
            </a:extLst>
          </p:cNvPr>
          <p:cNvSpPr>
            <a:spLocks noChangeShapeType="1"/>
          </p:cNvSpPr>
          <p:nvPr/>
        </p:nvSpPr>
        <p:spPr bwMode="auto">
          <a:xfrm flipV="1">
            <a:off x="2286000" y="28194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0">
            <a:extLst>
              <a:ext uri="{FF2B5EF4-FFF2-40B4-BE49-F238E27FC236}">
                <a16:creationId xmlns:a16="http://schemas.microsoft.com/office/drawing/2014/main" id="{BAF716A8-B3D3-435C-A7FE-F2E518A6B810}"/>
              </a:ext>
            </a:extLst>
          </p:cNvPr>
          <p:cNvSpPr>
            <a:spLocks noChangeShapeType="1"/>
          </p:cNvSpPr>
          <p:nvPr/>
        </p:nvSpPr>
        <p:spPr bwMode="auto">
          <a:xfrm>
            <a:off x="1752600" y="2819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2" name="Line 23">
            <a:extLst>
              <a:ext uri="{FF2B5EF4-FFF2-40B4-BE49-F238E27FC236}">
                <a16:creationId xmlns:a16="http://schemas.microsoft.com/office/drawing/2014/main" id="{3F5A4548-7808-4F87-AAF1-2BEF7AA44848}"/>
              </a:ext>
            </a:extLst>
          </p:cNvPr>
          <p:cNvSpPr>
            <a:spLocks noChangeShapeType="1"/>
          </p:cNvSpPr>
          <p:nvPr/>
        </p:nvSpPr>
        <p:spPr bwMode="auto">
          <a:xfrm flipV="1">
            <a:off x="20574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24">
            <a:extLst>
              <a:ext uri="{FF2B5EF4-FFF2-40B4-BE49-F238E27FC236}">
                <a16:creationId xmlns:a16="http://schemas.microsoft.com/office/drawing/2014/main" id="{477F8CDB-48FC-4438-9774-785A41E52C77}"/>
              </a:ext>
            </a:extLst>
          </p:cNvPr>
          <p:cNvSpPr>
            <a:spLocks noChangeShapeType="1"/>
          </p:cNvSpPr>
          <p:nvPr/>
        </p:nvSpPr>
        <p:spPr bwMode="auto">
          <a:xfrm>
            <a:off x="7696200" y="3276600"/>
            <a:ext cx="0" cy="533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27">
            <a:extLst>
              <a:ext uri="{FF2B5EF4-FFF2-40B4-BE49-F238E27FC236}">
                <a16:creationId xmlns:a16="http://schemas.microsoft.com/office/drawing/2014/main" id="{2274BDD7-8D44-4F96-A0D2-3EB3A0EF2589}"/>
              </a:ext>
            </a:extLst>
          </p:cNvPr>
          <p:cNvSpPr>
            <a:spLocks noChangeShapeType="1"/>
          </p:cNvSpPr>
          <p:nvPr/>
        </p:nvSpPr>
        <p:spPr bwMode="auto">
          <a:xfrm>
            <a:off x="5029200" y="4724400"/>
            <a:ext cx="0" cy="457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29">
            <a:extLst>
              <a:ext uri="{FF2B5EF4-FFF2-40B4-BE49-F238E27FC236}">
                <a16:creationId xmlns:a16="http://schemas.microsoft.com/office/drawing/2014/main" id="{2D41BDB6-2CBA-4B5B-9EFD-7DE277EFF2DF}"/>
              </a:ext>
            </a:extLst>
          </p:cNvPr>
          <p:cNvSpPr>
            <a:spLocks noChangeShapeType="1"/>
          </p:cNvSpPr>
          <p:nvPr/>
        </p:nvSpPr>
        <p:spPr bwMode="auto">
          <a:xfrm flipV="1">
            <a:off x="7696200" y="44958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30">
            <a:extLst>
              <a:ext uri="{FF2B5EF4-FFF2-40B4-BE49-F238E27FC236}">
                <a16:creationId xmlns:a16="http://schemas.microsoft.com/office/drawing/2014/main" id="{9627528E-5B52-4FA8-84B1-31FF3770D8E5}"/>
              </a:ext>
            </a:extLst>
          </p:cNvPr>
          <p:cNvSpPr>
            <a:spLocks noChangeShapeType="1"/>
          </p:cNvSpPr>
          <p:nvPr/>
        </p:nvSpPr>
        <p:spPr bwMode="auto">
          <a:xfrm flipH="1" flipV="1">
            <a:off x="2590800" y="5105400"/>
            <a:ext cx="1447800" cy="685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7" name="Line 32">
            <a:extLst>
              <a:ext uri="{FF2B5EF4-FFF2-40B4-BE49-F238E27FC236}">
                <a16:creationId xmlns:a16="http://schemas.microsoft.com/office/drawing/2014/main" id="{399FDE3F-0A01-4C51-B310-EB06AD5BA42F}"/>
              </a:ext>
            </a:extLst>
          </p:cNvPr>
          <p:cNvSpPr>
            <a:spLocks noChangeShapeType="1"/>
          </p:cNvSpPr>
          <p:nvPr/>
        </p:nvSpPr>
        <p:spPr bwMode="auto">
          <a:xfrm>
            <a:off x="1981200" y="2362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Text Box 33">
            <a:extLst>
              <a:ext uri="{FF2B5EF4-FFF2-40B4-BE49-F238E27FC236}">
                <a16:creationId xmlns:a16="http://schemas.microsoft.com/office/drawing/2014/main" id="{51D72217-B4F9-4E6A-81B3-3804825EEE7A}"/>
              </a:ext>
            </a:extLst>
          </p:cNvPr>
          <p:cNvSpPr txBox="1">
            <a:spLocks noChangeArrowheads="1"/>
          </p:cNvSpPr>
          <p:nvPr/>
        </p:nvSpPr>
        <p:spPr bwMode="auto">
          <a:xfrm>
            <a:off x="685800" y="533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b="1"/>
              <a:t>Customer</a:t>
            </a:r>
          </a:p>
        </p:txBody>
      </p:sp>
      <p:sp>
        <p:nvSpPr>
          <p:cNvPr id="20509" name="Text Box 34">
            <a:extLst>
              <a:ext uri="{FF2B5EF4-FFF2-40B4-BE49-F238E27FC236}">
                <a16:creationId xmlns:a16="http://schemas.microsoft.com/office/drawing/2014/main" id="{1C03BB4D-DB16-412A-AAFF-3B8E0C20D9F0}"/>
              </a:ext>
            </a:extLst>
          </p:cNvPr>
          <p:cNvSpPr txBox="1">
            <a:spLocks noChangeArrowheads="1"/>
          </p:cNvSpPr>
          <p:nvPr/>
        </p:nvSpPr>
        <p:spPr bwMode="auto">
          <a:xfrm>
            <a:off x="3581400" y="533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b="1"/>
              <a:t>Sales</a:t>
            </a:r>
          </a:p>
        </p:txBody>
      </p:sp>
      <p:sp>
        <p:nvSpPr>
          <p:cNvPr id="20510" name="Text Box 35">
            <a:extLst>
              <a:ext uri="{FF2B5EF4-FFF2-40B4-BE49-F238E27FC236}">
                <a16:creationId xmlns:a16="http://schemas.microsoft.com/office/drawing/2014/main" id="{8F74AD53-9934-4E3C-A22B-5ECD9004CA4B}"/>
              </a:ext>
            </a:extLst>
          </p:cNvPr>
          <p:cNvSpPr txBox="1">
            <a:spLocks noChangeArrowheads="1"/>
          </p:cNvSpPr>
          <p:nvPr/>
        </p:nvSpPr>
        <p:spPr bwMode="auto">
          <a:xfrm>
            <a:off x="6400800" y="6096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2000" b="1"/>
              <a:t>Stockroom</a:t>
            </a:r>
          </a:p>
        </p:txBody>
      </p:sp>
      <p:sp>
        <p:nvSpPr>
          <p:cNvPr id="20511" name="Text Box 36">
            <a:extLst>
              <a:ext uri="{FF2B5EF4-FFF2-40B4-BE49-F238E27FC236}">
                <a16:creationId xmlns:a16="http://schemas.microsoft.com/office/drawing/2014/main" id="{F8128645-2A3B-4222-9F39-59B4AA014C2D}"/>
              </a:ext>
            </a:extLst>
          </p:cNvPr>
          <p:cNvSpPr txBox="1">
            <a:spLocks noChangeArrowheads="1"/>
          </p:cNvSpPr>
          <p:nvPr/>
        </p:nvSpPr>
        <p:spPr bwMode="auto">
          <a:xfrm>
            <a:off x="1219200" y="1828800"/>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Request service</a:t>
            </a:r>
          </a:p>
        </p:txBody>
      </p:sp>
      <p:sp>
        <p:nvSpPr>
          <p:cNvPr id="20512" name="Text Box 37">
            <a:extLst>
              <a:ext uri="{FF2B5EF4-FFF2-40B4-BE49-F238E27FC236}">
                <a16:creationId xmlns:a16="http://schemas.microsoft.com/office/drawing/2014/main" id="{873580D0-4A90-46E5-913F-2372B37338E1}"/>
              </a:ext>
            </a:extLst>
          </p:cNvPr>
          <p:cNvSpPr txBox="1">
            <a:spLocks noChangeArrowheads="1"/>
          </p:cNvSpPr>
          <p:nvPr/>
        </p:nvSpPr>
        <p:spPr bwMode="auto">
          <a:xfrm>
            <a:off x="4267200" y="31242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a:t>Take Order</a:t>
            </a:r>
          </a:p>
        </p:txBody>
      </p:sp>
      <p:sp>
        <p:nvSpPr>
          <p:cNvPr id="20513" name="Text Box 38">
            <a:extLst>
              <a:ext uri="{FF2B5EF4-FFF2-40B4-BE49-F238E27FC236}">
                <a16:creationId xmlns:a16="http://schemas.microsoft.com/office/drawing/2014/main" id="{0EAF77DE-71A1-4034-886C-D7489F336DA8}"/>
              </a:ext>
            </a:extLst>
          </p:cNvPr>
          <p:cNvSpPr txBox="1">
            <a:spLocks noChangeArrowheads="1"/>
          </p:cNvSpPr>
          <p:nvPr/>
        </p:nvSpPr>
        <p:spPr bwMode="auto">
          <a:xfrm>
            <a:off x="1295400" y="37338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Pay</a:t>
            </a:r>
          </a:p>
        </p:txBody>
      </p:sp>
      <p:sp>
        <p:nvSpPr>
          <p:cNvPr id="20514" name="Text Box 39">
            <a:extLst>
              <a:ext uri="{FF2B5EF4-FFF2-40B4-BE49-F238E27FC236}">
                <a16:creationId xmlns:a16="http://schemas.microsoft.com/office/drawing/2014/main" id="{9DE38F13-1C0C-461C-AC3A-5A6FB46E766B}"/>
              </a:ext>
            </a:extLst>
          </p:cNvPr>
          <p:cNvSpPr txBox="1">
            <a:spLocks noChangeArrowheads="1"/>
          </p:cNvSpPr>
          <p:nvPr/>
        </p:nvSpPr>
        <p:spPr bwMode="auto">
          <a:xfrm>
            <a:off x="7010400" y="39624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Fill Order</a:t>
            </a:r>
          </a:p>
        </p:txBody>
      </p:sp>
      <p:sp>
        <p:nvSpPr>
          <p:cNvPr id="20515" name="Text Box 40">
            <a:extLst>
              <a:ext uri="{FF2B5EF4-FFF2-40B4-BE49-F238E27FC236}">
                <a16:creationId xmlns:a16="http://schemas.microsoft.com/office/drawing/2014/main" id="{799D447B-04F8-48A2-9C43-48BCDFECD1A2}"/>
              </a:ext>
            </a:extLst>
          </p:cNvPr>
          <p:cNvSpPr txBox="1">
            <a:spLocks noChangeArrowheads="1"/>
          </p:cNvSpPr>
          <p:nvPr/>
        </p:nvSpPr>
        <p:spPr bwMode="auto">
          <a:xfrm>
            <a:off x="4191000" y="5715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Deliver order</a:t>
            </a:r>
          </a:p>
        </p:txBody>
      </p:sp>
      <p:sp>
        <p:nvSpPr>
          <p:cNvPr id="20516" name="Text Box 41">
            <a:extLst>
              <a:ext uri="{FF2B5EF4-FFF2-40B4-BE49-F238E27FC236}">
                <a16:creationId xmlns:a16="http://schemas.microsoft.com/office/drawing/2014/main" id="{B960B319-AFDA-4479-813C-FE91DFBF0A93}"/>
              </a:ext>
            </a:extLst>
          </p:cNvPr>
          <p:cNvSpPr txBox="1">
            <a:spLocks noChangeArrowheads="1"/>
          </p:cNvSpPr>
          <p:nvPr/>
        </p:nvSpPr>
        <p:spPr bwMode="auto">
          <a:xfrm>
            <a:off x="914400" y="5867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a:t>Collect order</a:t>
            </a:r>
          </a:p>
        </p:txBody>
      </p:sp>
      <p:sp>
        <p:nvSpPr>
          <p:cNvPr id="20517" name="Rectangle 42">
            <a:extLst>
              <a:ext uri="{FF2B5EF4-FFF2-40B4-BE49-F238E27FC236}">
                <a16:creationId xmlns:a16="http://schemas.microsoft.com/office/drawing/2014/main" id="{42EA593A-AE34-4719-964D-F20258DCF561}"/>
              </a:ext>
            </a:extLst>
          </p:cNvPr>
          <p:cNvSpPr>
            <a:spLocks noChangeArrowheads="1"/>
          </p:cNvSpPr>
          <p:nvPr/>
        </p:nvSpPr>
        <p:spPr bwMode="auto">
          <a:xfrm>
            <a:off x="4191000" y="1981200"/>
            <a:ext cx="1371600" cy="60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518" name="Rectangle 43">
            <a:extLst>
              <a:ext uri="{FF2B5EF4-FFF2-40B4-BE49-F238E27FC236}">
                <a16:creationId xmlns:a16="http://schemas.microsoft.com/office/drawing/2014/main" id="{E76959D5-0A1A-4F60-A92D-8AD3DFD518C6}"/>
              </a:ext>
            </a:extLst>
          </p:cNvPr>
          <p:cNvSpPr>
            <a:spLocks noChangeArrowheads="1"/>
          </p:cNvSpPr>
          <p:nvPr/>
        </p:nvSpPr>
        <p:spPr bwMode="auto">
          <a:xfrm>
            <a:off x="7010400" y="2667000"/>
            <a:ext cx="1371600" cy="60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519" name="Rectangle 44">
            <a:extLst>
              <a:ext uri="{FF2B5EF4-FFF2-40B4-BE49-F238E27FC236}">
                <a16:creationId xmlns:a16="http://schemas.microsoft.com/office/drawing/2014/main" id="{5D368B5E-89F4-42E6-B9B5-C40DD796D98D}"/>
              </a:ext>
            </a:extLst>
          </p:cNvPr>
          <p:cNvSpPr>
            <a:spLocks noChangeArrowheads="1"/>
          </p:cNvSpPr>
          <p:nvPr/>
        </p:nvSpPr>
        <p:spPr bwMode="auto">
          <a:xfrm>
            <a:off x="4343400" y="4114800"/>
            <a:ext cx="1371600" cy="60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520" name="Rectangle 45">
            <a:extLst>
              <a:ext uri="{FF2B5EF4-FFF2-40B4-BE49-F238E27FC236}">
                <a16:creationId xmlns:a16="http://schemas.microsoft.com/office/drawing/2014/main" id="{50020D5A-C94D-4CC1-9C25-D42A57DED0D6}"/>
              </a:ext>
            </a:extLst>
          </p:cNvPr>
          <p:cNvSpPr>
            <a:spLocks noChangeArrowheads="1"/>
          </p:cNvSpPr>
          <p:nvPr/>
        </p:nvSpPr>
        <p:spPr bwMode="auto">
          <a:xfrm>
            <a:off x="1219200" y="4876800"/>
            <a:ext cx="1371600" cy="60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0521" name="Line 46">
            <a:extLst>
              <a:ext uri="{FF2B5EF4-FFF2-40B4-BE49-F238E27FC236}">
                <a16:creationId xmlns:a16="http://schemas.microsoft.com/office/drawing/2014/main" id="{9FDC6093-97C0-4C95-91B4-AA1D6E4AAA68}"/>
              </a:ext>
            </a:extLst>
          </p:cNvPr>
          <p:cNvSpPr>
            <a:spLocks noChangeShapeType="1"/>
          </p:cNvSpPr>
          <p:nvPr/>
        </p:nvSpPr>
        <p:spPr bwMode="auto">
          <a:xfrm flipV="1">
            <a:off x="2286000" y="2209800"/>
            <a:ext cx="1905000" cy="990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2" name="Text Box 47">
            <a:extLst>
              <a:ext uri="{FF2B5EF4-FFF2-40B4-BE49-F238E27FC236}">
                <a16:creationId xmlns:a16="http://schemas.microsoft.com/office/drawing/2014/main" id="{F7578F8F-2884-4099-B856-D5CCBA2CD9D0}"/>
              </a:ext>
            </a:extLst>
          </p:cNvPr>
          <p:cNvSpPr txBox="1">
            <a:spLocks noChangeArrowheads="1"/>
          </p:cNvSpPr>
          <p:nvPr/>
        </p:nvSpPr>
        <p:spPr bwMode="auto">
          <a:xfrm>
            <a:off x="4267200" y="1981200"/>
            <a:ext cx="1219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u="sng" dirty="0"/>
              <a:t>: Order</a:t>
            </a:r>
            <a:r>
              <a:rPr lang="en-US" altLang="en-US" dirty="0"/>
              <a:t> [placed]</a:t>
            </a:r>
          </a:p>
        </p:txBody>
      </p:sp>
      <p:sp>
        <p:nvSpPr>
          <p:cNvPr id="20523" name="Text Box 48">
            <a:extLst>
              <a:ext uri="{FF2B5EF4-FFF2-40B4-BE49-F238E27FC236}">
                <a16:creationId xmlns:a16="http://schemas.microsoft.com/office/drawing/2014/main" id="{B15ADB65-23F1-480F-8B80-70F214BC1D31}"/>
              </a:ext>
            </a:extLst>
          </p:cNvPr>
          <p:cNvSpPr txBox="1">
            <a:spLocks noChangeArrowheads="1"/>
          </p:cNvSpPr>
          <p:nvPr/>
        </p:nvSpPr>
        <p:spPr bwMode="auto">
          <a:xfrm>
            <a:off x="7086600" y="2667000"/>
            <a:ext cx="1219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u="sng"/>
              <a:t>:Order</a:t>
            </a:r>
            <a:r>
              <a:rPr lang="en-US" altLang="en-US"/>
              <a:t> [entered]</a:t>
            </a:r>
          </a:p>
        </p:txBody>
      </p:sp>
      <p:sp>
        <p:nvSpPr>
          <p:cNvPr id="20524" name="Text Box 49">
            <a:extLst>
              <a:ext uri="{FF2B5EF4-FFF2-40B4-BE49-F238E27FC236}">
                <a16:creationId xmlns:a16="http://schemas.microsoft.com/office/drawing/2014/main" id="{E467ACF3-5DAD-4E70-BE0A-412AE195B624}"/>
              </a:ext>
            </a:extLst>
          </p:cNvPr>
          <p:cNvSpPr txBox="1">
            <a:spLocks noChangeArrowheads="1"/>
          </p:cNvSpPr>
          <p:nvPr/>
        </p:nvSpPr>
        <p:spPr bwMode="auto">
          <a:xfrm>
            <a:off x="4343400" y="41148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u="sng"/>
              <a:t>: Order</a:t>
            </a:r>
            <a:r>
              <a:rPr lang="en-US" altLang="en-US"/>
              <a:t> [filled]</a:t>
            </a:r>
          </a:p>
        </p:txBody>
      </p:sp>
      <p:sp>
        <p:nvSpPr>
          <p:cNvPr id="20525" name="Text Box 50">
            <a:extLst>
              <a:ext uri="{FF2B5EF4-FFF2-40B4-BE49-F238E27FC236}">
                <a16:creationId xmlns:a16="http://schemas.microsoft.com/office/drawing/2014/main" id="{8FBB079B-DE5D-4D2A-90EC-F0B3A56F20B8}"/>
              </a:ext>
            </a:extLst>
          </p:cNvPr>
          <p:cNvSpPr txBox="1">
            <a:spLocks noChangeArrowheads="1"/>
          </p:cNvSpPr>
          <p:nvPr/>
        </p:nvSpPr>
        <p:spPr bwMode="auto">
          <a:xfrm>
            <a:off x="1295400" y="4876800"/>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u="sng"/>
              <a:t>:Order</a:t>
            </a:r>
            <a:r>
              <a:rPr lang="en-US" altLang="en-US"/>
              <a:t> [delivered]</a:t>
            </a:r>
          </a:p>
        </p:txBody>
      </p:sp>
      <p:sp>
        <p:nvSpPr>
          <p:cNvPr id="20526" name="Line 51">
            <a:extLst>
              <a:ext uri="{FF2B5EF4-FFF2-40B4-BE49-F238E27FC236}">
                <a16:creationId xmlns:a16="http://schemas.microsoft.com/office/drawing/2014/main" id="{88B6BFBD-D236-4952-B5E0-6FAD590182F8}"/>
              </a:ext>
            </a:extLst>
          </p:cNvPr>
          <p:cNvSpPr>
            <a:spLocks noChangeShapeType="1"/>
          </p:cNvSpPr>
          <p:nvPr/>
        </p:nvSpPr>
        <p:spPr bwMode="auto">
          <a:xfrm flipV="1">
            <a:off x="5715000" y="2971800"/>
            <a:ext cx="129540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7" name="Line 52">
            <a:extLst>
              <a:ext uri="{FF2B5EF4-FFF2-40B4-BE49-F238E27FC236}">
                <a16:creationId xmlns:a16="http://schemas.microsoft.com/office/drawing/2014/main" id="{ABF3E9F4-DC39-44DF-9E53-554989B89AAF}"/>
              </a:ext>
            </a:extLst>
          </p:cNvPr>
          <p:cNvSpPr>
            <a:spLocks noChangeShapeType="1"/>
          </p:cNvSpPr>
          <p:nvPr/>
        </p:nvSpPr>
        <p:spPr bwMode="auto">
          <a:xfrm flipH="1" flipV="1">
            <a:off x="5715000" y="4419600"/>
            <a:ext cx="1981200" cy="6096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28" name="Line 53">
            <a:extLst>
              <a:ext uri="{FF2B5EF4-FFF2-40B4-BE49-F238E27FC236}">
                <a16:creationId xmlns:a16="http://schemas.microsoft.com/office/drawing/2014/main" id="{1B214EC5-1C7B-4F50-8F1E-FB822E942337}"/>
              </a:ext>
            </a:extLst>
          </p:cNvPr>
          <p:cNvSpPr>
            <a:spLocks noChangeShapeType="1"/>
          </p:cNvSpPr>
          <p:nvPr/>
        </p:nvSpPr>
        <p:spPr bwMode="auto">
          <a:xfrm>
            <a:off x="2057400" y="4648200"/>
            <a:ext cx="2438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9" name="Line 54">
            <a:extLst>
              <a:ext uri="{FF2B5EF4-FFF2-40B4-BE49-F238E27FC236}">
                <a16:creationId xmlns:a16="http://schemas.microsoft.com/office/drawing/2014/main" id="{CB300493-0B0C-4826-B02C-16BC7B740BF6}"/>
              </a:ext>
            </a:extLst>
          </p:cNvPr>
          <p:cNvSpPr>
            <a:spLocks noChangeShapeType="1"/>
          </p:cNvSpPr>
          <p:nvPr/>
        </p:nvSpPr>
        <p:spPr bwMode="auto">
          <a:xfrm>
            <a:off x="4495800" y="4953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0" name="Line 55">
            <a:extLst>
              <a:ext uri="{FF2B5EF4-FFF2-40B4-BE49-F238E27FC236}">
                <a16:creationId xmlns:a16="http://schemas.microsoft.com/office/drawing/2014/main" id="{18093075-D8B0-4217-9775-A55FB4907F24}"/>
              </a:ext>
            </a:extLst>
          </p:cNvPr>
          <p:cNvSpPr>
            <a:spLocks noChangeShapeType="1"/>
          </p:cNvSpPr>
          <p:nvPr/>
        </p:nvSpPr>
        <p:spPr bwMode="auto">
          <a:xfrm>
            <a:off x="4800600" y="5181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1" name="Line 56">
            <a:extLst>
              <a:ext uri="{FF2B5EF4-FFF2-40B4-BE49-F238E27FC236}">
                <a16:creationId xmlns:a16="http://schemas.microsoft.com/office/drawing/2014/main" id="{E8E0BFE8-F397-4632-912F-5ECC8BC6DC10}"/>
              </a:ext>
            </a:extLst>
          </p:cNvPr>
          <p:cNvSpPr>
            <a:spLocks noChangeShapeType="1"/>
          </p:cNvSpPr>
          <p:nvPr/>
        </p:nvSpPr>
        <p:spPr bwMode="auto">
          <a:xfrm>
            <a:off x="838200" y="5334000"/>
            <a:ext cx="22860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2" name="Line 57">
            <a:extLst>
              <a:ext uri="{FF2B5EF4-FFF2-40B4-BE49-F238E27FC236}">
                <a16:creationId xmlns:a16="http://schemas.microsoft.com/office/drawing/2014/main" id="{B57DA3AD-B061-4387-97F4-F67CCB4F2028}"/>
              </a:ext>
            </a:extLst>
          </p:cNvPr>
          <p:cNvSpPr>
            <a:spLocks noChangeShapeType="1"/>
          </p:cNvSpPr>
          <p:nvPr/>
        </p:nvSpPr>
        <p:spPr bwMode="auto">
          <a:xfrm flipV="1">
            <a:off x="838200" y="5105400"/>
            <a:ext cx="38100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Line 58">
            <a:extLst>
              <a:ext uri="{FF2B5EF4-FFF2-40B4-BE49-F238E27FC236}">
                <a16:creationId xmlns:a16="http://schemas.microsoft.com/office/drawing/2014/main" id="{41974B37-6CCF-4594-9BF3-71BD63D66336}"/>
              </a:ext>
            </a:extLst>
          </p:cNvPr>
          <p:cNvSpPr>
            <a:spLocks noChangeShapeType="1"/>
          </p:cNvSpPr>
          <p:nvPr/>
        </p:nvSpPr>
        <p:spPr bwMode="auto">
          <a:xfrm>
            <a:off x="2438400" y="594360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 name="TextBox 53">
            <a:extLst>
              <a:ext uri="{FF2B5EF4-FFF2-40B4-BE49-F238E27FC236}">
                <a16:creationId xmlns:a16="http://schemas.microsoft.com/office/drawing/2014/main" id="{707F0FC9-78CD-4341-A14E-EC0E6B4428DC}"/>
              </a:ext>
            </a:extLst>
          </p:cNvPr>
          <p:cNvSpPr txBox="1"/>
          <p:nvPr/>
        </p:nvSpPr>
        <p:spPr>
          <a:xfrm>
            <a:off x="5715000" y="1504950"/>
            <a:ext cx="3313113" cy="6477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pPr eaLnBrk="1" hangingPunct="1">
              <a:defRPr/>
            </a:pPr>
            <a:r>
              <a:rPr lang="en-US" dirty="0">
                <a:latin typeface="Arial" charset="0"/>
              </a:rPr>
              <a:t>Objects passed as parameters</a:t>
            </a:r>
          </a:p>
          <a:p>
            <a:pPr eaLnBrk="1" hangingPunct="1">
              <a:defRPr/>
            </a:pPr>
            <a:r>
              <a:rPr lang="en-US" dirty="0">
                <a:latin typeface="Arial" charset="0"/>
              </a:rPr>
              <a:t> between actions</a:t>
            </a:r>
          </a:p>
        </p:txBody>
      </p:sp>
      <p:cxnSp>
        <p:nvCxnSpPr>
          <p:cNvPr id="56" name="Straight Arrow Connector 55">
            <a:extLst>
              <a:ext uri="{FF2B5EF4-FFF2-40B4-BE49-F238E27FC236}">
                <a16:creationId xmlns:a16="http://schemas.microsoft.com/office/drawing/2014/main" id="{93D9B596-C2F1-41CC-BAA4-6F7B90EC5F76}"/>
              </a:ext>
            </a:extLst>
          </p:cNvPr>
          <p:cNvCxnSpPr>
            <a:stCxn id="54" idx="2"/>
          </p:cNvCxnSpPr>
          <p:nvPr/>
        </p:nvCxnSpPr>
        <p:spPr>
          <a:xfrm>
            <a:off x="7372350" y="2152650"/>
            <a:ext cx="323850" cy="409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DAB02E3-883A-4D98-A512-E718164C9D0B}"/>
              </a:ext>
            </a:extLst>
          </p:cNvPr>
          <p:cNvCxnSpPr>
            <a:stCxn id="54" idx="1"/>
          </p:cNvCxnSpPr>
          <p:nvPr/>
        </p:nvCxnSpPr>
        <p:spPr>
          <a:xfrm flipH="1">
            <a:off x="5210175" y="1828800"/>
            <a:ext cx="504825"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FF0D72F-AA07-4894-83D9-3EBF0DDCCECD}"/>
              </a:ext>
            </a:extLst>
          </p:cNvPr>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cs typeface="Arial" panose="020B0604020202020204" pitchFamily="34" charset="0"/>
              </a:rPr>
              <a:t>exercise</a:t>
            </a:r>
          </a:p>
        </p:txBody>
      </p:sp>
      <p:sp>
        <p:nvSpPr>
          <p:cNvPr id="4" name="Footer Placeholder 3">
            <a:extLst>
              <a:ext uri="{FF2B5EF4-FFF2-40B4-BE49-F238E27FC236}">
                <a16:creationId xmlns:a16="http://schemas.microsoft.com/office/drawing/2014/main" id="{D3EB6E27-D38E-49E9-A37D-B5E26AC599BD}"/>
              </a:ext>
            </a:extLst>
          </p:cNvPr>
          <p:cNvSpPr>
            <a:spLocks noGrp="1"/>
          </p:cNvSpPr>
          <p:nvPr>
            <p:ph type="ftr" sz="quarter" idx="11"/>
          </p:nvPr>
        </p:nvSpPr>
        <p:spPr/>
        <p:txBody>
          <a:bodyPr/>
          <a:lstStyle/>
          <a:p>
            <a:pPr>
              <a:defRPr/>
            </a:pPr>
            <a:r>
              <a:rPr lang="en-US"/>
              <a:t>Chapter 5 System modeling</a:t>
            </a:r>
          </a:p>
        </p:txBody>
      </p:sp>
      <p:sp>
        <p:nvSpPr>
          <p:cNvPr id="21508" name="Slide Number Placeholder 4">
            <a:extLst>
              <a:ext uri="{FF2B5EF4-FFF2-40B4-BE49-F238E27FC236}">
                <a16:creationId xmlns:a16="http://schemas.microsoft.com/office/drawing/2014/main" id="{945FD239-74BD-41CA-B2A7-6EBD5FFD2C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E04320-F0C5-4807-9C60-26D3BBCBDB37}" type="slidenum">
              <a:rPr lang="en-US" altLang="en-US">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
        <p:nvSpPr>
          <p:cNvPr id="21509" name="Content Placeholder 5">
            <a:extLst>
              <a:ext uri="{FF2B5EF4-FFF2-40B4-BE49-F238E27FC236}">
                <a16:creationId xmlns:a16="http://schemas.microsoft.com/office/drawing/2014/main" id="{55679B9B-2C0C-4EB8-9F35-C8209CCB4E0A}"/>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²"/>
            </a:pPr>
            <a:r>
              <a:rPr lang="en-US" altLang="en-US" sz="1800">
                <a:latin typeface="Arial" panose="020B0604020202020204" pitchFamily="34" charset="0"/>
                <a:ea typeface="ＭＳ Ｐゴシック" panose="020B0600070205080204" pitchFamily="34" charset="-128"/>
                <a:cs typeface="Arial" panose="020B0604020202020204" pitchFamily="34" charset="0"/>
              </a:rPr>
              <a:t>Commuter who needs to buy a ticket. Ticket vending machine will request trip information from Commuter. This information will include number and type of tickets, e.g. whether it is a monthly pass, one way or round ticket, route number, destination or zone number, etc.</a:t>
            </a:r>
          </a:p>
          <a:p>
            <a:pPr>
              <a:buFont typeface="Wingdings" panose="05000000000000000000" pitchFamily="2" charset="2"/>
              <a:buChar char="²"/>
            </a:pPr>
            <a:r>
              <a:rPr lang="en-US" altLang="en-US" sz="1800">
                <a:latin typeface="Arial" panose="020B0604020202020204" pitchFamily="34" charset="0"/>
                <a:ea typeface="ＭＳ Ｐゴシック" panose="020B0600070205080204" pitchFamily="34" charset="-128"/>
                <a:cs typeface="Arial" panose="020B0604020202020204" pitchFamily="34" charset="0"/>
              </a:rPr>
              <a:t>Based on the provided trip info ticket vending machine will calculate payment due and request payment options. Those options include payment by cash, or by credit or debit card. If payment by card was selected by Commuter, a Bank will participate in the activity by authorizing the payment.</a:t>
            </a:r>
          </a:p>
          <a:p>
            <a:pPr>
              <a:buFont typeface="Wingdings" panose="05000000000000000000" pitchFamily="2" charset="2"/>
              <a:buChar char="²"/>
            </a:pPr>
            <a:r>
              <a:rPr lang="en-US" altLang="en-US" sz="1800">
                <a:latin typeface="Arial" panose="020B0604020202020204" pitchFamily="34" charset="0"/>
                <a:ea typeface="ＭＳ Ｐゴシック" panose="020B0600070205080204" pitchFamily="34" charset="-128"/>
                <a:cs typeface="Arial" panose="020B0604020202020204" pitchFamily="34" charset="0"/>
              </a:rPr>
              <a:t>After payment is complete, ticket is dispensed to the Commuter. Cash payment might result in some change due, so the change is dispensed to the Commuter in this case. Ticket vending machine will show some "Thank You" screen at the end of the activity.</a:t>
            </a:r>
          </a:p>
        </p:txBody>
      </p:sp>
      <p:sp>
        <p:nvSpPr>
          <p:cNvPr id="21510" name="TextBox 6">
            <a:extLst>
              <a:ext uri="{FF2B5EF4-FFF2-40B4-BE49-F238E27FC236}">
                <a16:creationId xmlns:a16="http://schemas.microsoft.com/office/drawing/2014/main" id="{F7D70510-AC32-4B74-8D8C-4D468E5FC512}"/>
              </a:ext>
            </a:extLst>
          </p:cNvPr>
          <p:cNvSpPr txBox="1">
            <a:spLocks noChangeArrowheads="1"/>
          </p:cNvSpPr>
          <p:nvPr/>
        </p:nvSpPr>
        <p:spPr bwMode="auto">
          <a:xfrm>
            <a:off x="344488" y="6184900"/>
            <a:ext cx="65039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000"/>
              <a:t>https://www.uml-diagrams.org/ticket-vending-machine-activity-diagram-example.html?context=activity-examples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2C6B58C-3BCB-4BAE-A869-5328AA876FA9}"/>
              </a:ext>
            </a:extLst>
          </p:cNvPr>
          <p:cNvSpPr>
            <a:spLocks noGrp="1"/>
          </p:cNvSpPr>
          <p:nvPr>
            <p:ph type="title"/>
          </p:nvPr>
        </p:nvSpPr>
        <p:spPr/>
        <p:txBody>
          <a:bodyPr/>
          <a:lstStyle/>
          <a:p>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
        <p:nvSpPr>
          <p:cNvPr id="4" name="Footer Placeholder 3">
            <a:extLst>
              <a:ext uri="{FF2B5EF4-FFF2-40B4-BE49-F238E27FC236}">
                <a16:creationId xmlns:a16="http://schemas.microsoft.com/office/drawing/2014/main" id="{1B93A315-4489-4062-B609-6536011AA6C8}"/>
              </a:ext>
            </a:extLst>
          </p:cNvPr>
          <p:cNvSpPr>
            <a:spLocks noGrp="1"/>
          </p:cNvSpPr>
          <p:nvPr>
            <p:ph type="ftr" sz="quarter" idx="11"/>
          </p:nvPr>
        </p:nvSpPr>
        <p:spPr/>
        <p:txBody>
          <a:bodyPr/>
          <a:lstStyle/>
          <a:p>
            <a:pPr>
              <a:defRPr/>
            </a:pPr>
            <a:r>
              <a:rPr lang="en-US"/>
              <a:t>Chapter 5 System modeling</a:t>
            </a:r>
          </a:p>
        </p:txBody>
      </p:sp>
      <p:sp>
        <p:nvSpPr>
          <p:cNvPr id="22532" name="Slide Number Placeholder 4">
            <a:extLst>
              <a:ext uri="{FF2B5EF4-FFF2-40B4-BE49-F238E27FC236}">
                <a16:creationId xmlns:a16="http://schemas.microsoft.com/office/drawing/2014/main" id="{823AC899-38B4-4B21-911A-A2CDDD2357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A04FC6-34F3-4902-9230-FBB1F6F657D1}" type="slidenum">
              <a:rPr lang="en-US" altLang="en-US">
                <a:solidFill>
                  <a:srgbClr val="898989"/>
                </a:solidFill>
                <a:latin typeface="Calibri" panose="020F0502020204030204" pitchFamily="34" charset="0"/>
              </a:rPr>
              <a:pPr/>
              <a:t>19</a:t>
            </a:fld>
            <a:endParaRPr lang="en-US" altLang="en-US">
              <a:solidFill>
                <a:srgbClr val="898989"/>
              </a:solidFill>
              <a:latin typeface="Calibri" panose="020F0502020204030204" pitchFamily="34" charset="0"/>
            </a:endParaRPr>
          </a:p>
        </p:txBody>
      </p:sp>
      <p:pic>
        <p:nvPicPr>
          <p:cNvPr id="22533" name="Picture 2" descr="Example of Purchase Ticket use case behavior described with UML activity diagram.">
            <a:extLst>
              <a:ext uri="{FF2B5EF4-FFF2-40B4-BE49-F238E27FC236}">
                <a16:creationId xmlns:a16="http://schemas.microsoft.com/office/drawing/2014/main" id="{285018D7-23B5-45B3-8D45-7B64BC96D2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7613" y="0"/>
            <a:ext cx="3651250" cy="691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C59E-EA4A-47AF-B0D7-C74E07185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96D66-33AE-4CC7-B02D-C63E1E7197D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EDD4AB6-F840-4081-9164-8885FCC754C8}"/>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9572093F-9902-4B84-91C5-BAB0F6F09CF3}"/>
              </a:ext>
            </a:extLst>
          </p:cNvPr>
          <p:cNvSpPr>
            <a:spLocks noGrp="1"/>
          </p:cNvSpPr>
          <p:nvPr>
            <p:ph type="sldNum" sz="quarter" idx="12"/>
          </p:nvPr>
        </p:nvSpPr>
        <p:spPr/>
        <p:txBody>
          <a:bodyPr/>
          <a:lstStyle/>
          <a:p>
            <a:fld id="{5B9A10DB-2588-4CDA-9C0B-1AB0E2E10C24}" type="slidenum">
              <a:rPr lang="en-US" altLang="en-US" smtClean="0"/>
              <a:pPr/>
              <a:t>2</a:t>
            </a:fld>
            <a:endParaRPr lang="en-US" altLang="en-US"/>
          </a:p>
        </p:txBody>
      </p:sp>
    </p:spTree>
    <p:extLst>
      <p:ext uri="{BB962C8B-B14F-4D97-AF65-F5344CB8AC3E}">
        <p14:creationId xmlns:p14="http://schemas.microsoft.com/office/powerpoint/2010/main" val="243367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5D9DD8E-0D0F-4624-9924-088B399DD1F9}"/>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Interaction models</a:t>
            </a:r>
          </a:p>
        </p:txBody>
      </p:sp>
      <p:sp>
        <p:nvSpPr>
          <p:cNvPr id="23555" name="Content Placeholder 2">
            <a:extLst>
              <a:ext uri="{FF2B5EF4-FFF2-40B4-BE49-F238E27FC236}">
                <a16:creationId xmlns:a16="http://schemas.microsoft.com/office/drawing/2014/main" id="{24B36CA5-4867-4C16-86EB-56A0C7C8756B}"/>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Modeling </a:t>
            </a:r>
            <a:r>
              <a:rPr lang="en-US" altLang="tr-TR" u="sng">
                <a:latin typeface="Arial" panose="020B0604020202020204" pitchFamily="34" charset="0"/>
                <a:ea typeface="ＭＳ Ｐゴシック" panose="020B0600070205080204" pitchFamily="34" charset="-128"/>
                <a:cs typeface="Arial" panose="020B0604020202020204" pitchFamily="34" charset="0"/>
              </a:rPr>
              <a:t>user interaction</a:t>
            </a:r>
            <a:r>
              <a:rPr lang="en-US" altLang="tr-TR">
                <a:latin typeface="Arial" panose="020B0604020202020204" pitchFamily="34" charset="0"/>
                <a:ea typeface="ＭＳ Ｐゴシック" panose="020B0600070205080204" pitchFamily="34" charset="-128"/>
                <a:cs typeface="Arial" panose="020B0604020202020204" pitchFamily="34" charset="0"/>
              </a:rPr>
              <a:t> is important as it helps to identify user requirements.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Modeling </a:t>
            </a:r>
            <a:r>
              <a:rPr lang="en-US" altLang="tr-TR" u="sng">
                <a:latin typeface="Arial" panose="020B0604020202020204" pitchFamily="34" charset="0"/>
                <a:ea typeface="ＭＳ Ｐゴシック" panose="020B0600070205080204" pitchFamily="34" charset="-128"/>
                <a:cs typeface="Arial" panose="020B0604020202020204" pitchFamily="34" charset="0"/>
              </a:rPr>
              <a:t>system-to-system interaction</a:t>
            </a:r>
            <a:r>
              <a:rPr lang="en-US" altLang="tr-TR">
                <a:latin typeface="Arial" panose="020B0604020202020204" pitchFamily="34" charset="0"/>
                <a:ea typeface="ＭＳ Ｐゴシック" panose="020B0600070205080204" pitchFamily="34" charset="-128"/>
                <a:cs typeface="Arial" panose="020B0604020202020204" pitchFamily="34" charset="0"/>
              </a:rPr>
              <a:t> highlights the communication problems that may arise.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Modeling </a:t>
            </a:r>
            <a:r>
              <a:rPr lang="en-US" altLang="tr-TR" u="sng">
                <a:latin typeface="Arial" panose="020B0604020202020204" pitchFamily="34" charset="0"/>
                <a:ea typeface="ＭＳ Ｐゴシック" panose="020B0600070205080204" pitchFamily="34" charset="-128"/>
                <a:cs typeface="Arial" panose="020B0604020202020204" pitchFamily="34" charset="0"/>
              </a:rPr>
              <a:t>component interaction</a:t>
            </a:r>
            <a:r>
              <a:rPr lang="en-US" altLang="tr-TR">
                <a:latin typeface="Arial" panose="020B0604020202020204" pitchFamily="34" charset="0"/>
                <a:ea typeface="ＭＳ Ｐゴシック" panose="020B0600070205080204" pitchFamily="34" charset="-128"/>
                <a:cs typeface="Arial" panose="020B0604020202020204" pitchFamily="34" charset="0"/>
              </a:rPr>
              <a:t> helps us understand if a proposed system structure is likely to deliver the required system performance and dependability.</a:t>
            </a:r>
            <a:r>
              <a:rPr lang="en-GB" altLang="tr-TR">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GB" altLang="tr-TR">
                <a:latin typeface="Arial" panose="020B0604020202020204" pitchFamily="34" charset="0"/>
                <a:ea typeface="ＭＳ Ｐゴシック" panose="020B0600070205080204" pitchFamily="34" charset="-128"/>
                <a:cs typeface="Arial" panose="020B0604020202020204" pitchFamily="34" charset="0"/>
              </a:rPr>
              <a:t>Use case diagrams and sequence diagrams may be used for interaction modeling.</a:t>
            </a:r>
          </a:p>
          <a:p>
            <a:pPr eaLnBrk="1" hangingPunct="1">
              <a:buFont typeface="Wingdings" panose="05000000000000000000" pitchFamily="2" charset="2"/>
              <a:buChar char="²"/>
            </a:pP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23556" name="Slide Number Placeholder 3">
            <a:extLst>
              <a:ext uri="{FF2B5EF4-FFF2-40B4-BE49-F238E27FC236}">
                <a16:creationId xmlns:a16="http://schemas.microsoft.com/office/drawing/2014/main" id="{105D2391-F39D-4D03-8C1F-A0E5EDEF0D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A6B7FCB-796A-43C0-953C-65082B62D46E}" type="slidenum">
              <a:rPr lang="en-US" altLang="en-US">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C3FE12A5-F7EC-4515-8C1C-79EBF009FFA0}"/>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68A6A45-4F66-451A-A9D8-F65741227A5C}"/>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Sequence diagrams</a:t>
            </a:r>
          </a:p>
        </p:txBody>
      </p:sp>
      <p:sp>
        <p:nvSpPr>
          <p:cNvPr id="24579" name="Content Placeholder 2">
            <a:extLst>
              <a:ext uri="{FF2B5EF4-FFF2-40B4-BE49-F238E27FC236}">
                <a16:creationId xmlns:a16="http://schemas.microsoft.com/office/drawing/2014/main" id="{40BE8081-977D-423B-B3D1-EF03A033D0A6}"/>
              </a:ext>
            </a:extLst>
          </p:cNvPr>
          <p:cNvSpPr>
            <a:spLocks noGrp="1"/>
          </p:cNvSpPr>
          <p:nvPr>
            <p:ph idx="1"/>
          </p:nvPr>
        </p:nvSpPr>
        <p:spPr bwMode="auto">
          <a:xfrm>
            <a:off x="442913"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To model the interactions between the actors and the objects within a system.</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Used both in requirement and design phase</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Shows the sequence of interactions that take place during a particular use case or use case instance.</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 objects and actors involved are listed along the top of the diagram, with a dotted line drawn vertically from these. (dotted line=lifeline)</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Interactions between objects are indicated by annotated arrows.  (messages)</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Filled arrow: Synchronized message</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Line arrow: Asynchronized message</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24580" name="Slide Number Placeholder 3">
            <a:extLst>
              <a:ext uri="{FF2B5EF4-FFF2-40B4-BE49-F238E27FC236}">
                <a16:creationId xmlns:a16="http://schemas.microsoft.com/office/drawing/2014/main" id="{FB2FD3D4-CA57-4D37-9755-C49557B7CC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A0A9B4-4C30-4E78-96EC-65A931BA7C95}"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0D4A4D1D-442F-4726-9CC1-0F700962473E}"/>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A3E74F8-7A9D-4B8F-B5BD-3BD8036E4627}"/>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Sequence diagram for View patient information</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25603" name="Slide Number Placeholder 4">
            <a:extLst>
              <a:ext uri="{FF2B5EF4-FFF2-40B4-BE49-F238E27FC236}">
                <a16:creationId xmlns:a16="http://schemas.microsoft.com/office/drawing/2014/main" id="{AED999FF-F0A8-4AA1-8D83-AAC4E4582F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DF5D44B-19FE-45DD-BE17-0CB5882226D7}" type="slidenum">
              <a:rPr lang="en-US" altLang="en-US">
                <a:solidFill>
                  <a:srgbClr val="898989"/>
                </a:solidFill>
                <a:latin typeface="Calibri" panose="020F0502020204030204" pitchFamily="34" charset="0"/>
              </a:rPr>
              <a:pPr/>
              <a:t>22</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CDA03087-ED51-450E-B9C0-72EB5F6E5580}"/>
              </a:ext>
            </a:extLst>
          </p:cNvPr>
          <p:cNvSpPr>
            <a:spLocks noGrp="1"/>
          </p:cNvSpPr>
          <p:nvPr>
            <p:ph type="ftr" sz="quarter" idx="11"/>
          </p:nvPr>
        </p:nvSpPr>
        <p:spPr/>
        <p:txBody>
          <a:bodyPr/>
          <a:lstStyle/>
          <a:p>
            <a:pPr>
              <a:defRPr/>
            </a:pPr>
            <a:r>
              <a:rPr lang="en-US"/>
              <a:t>Chapter 5 System modeling</a:t>
            </a:r>
          </a:p>
        </p:txBody>
      </p:sp>
      <p:pic>
        <p:nvPicPr>
          <p:cNvPr id="25605" name="Picture 2">
            <a:extLst>
              <a:ext uri="{FF2B5EF4-FFF2-40B4-BE49-F238E27FC236}">
                <a16:creationId xmlns:a16="http://schemas.microsoft.com/office/drawing/2014/main" id="{1DC2F803-500C-4EC4-BE27-932AAD0FF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19225"/>
            <a:ext cx="6727825"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Box 1">
            <a:extLst>
              <a:ext uri="{FF2B5EF4-FFF2-40B4-BE49-F238E27FC236}">
                <a16:creationId xmlns:a16="http://schemas.microsoft.com/office/drawing/2014/main" id="{0B1CF7F7-9DFE-4E33-B5BF-590BEAF44CED}"/>
              </a:ext>
            </a:extLst>
          </p:cNvPr>
          <p:cNvSpPr txBox="1">
            <a:spLocks noChangeArrowheads="1"/>
          </p:cNvSpPr>
          <p:nvPr/>
        </p:nvSpPr>
        <p:spPr bwMode="auto">
          <a:xfrm>
            <a:off x="7923213" y="3113088"/>
            <a:ext cx="1133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Message</a:t>
            </a:r>
          </a:p>
          <a:p>
            <a:pPr eaLnBrk="1" hangingPunct="1"/>
            <a:endParaRPr lang="en-US" altLang="tr-TR">
              <a:solidFill>
                <a:srgbClr val="FF0000"/>
              </a:solidFill>
            </a:endParaRPr>
          </a:p>
          <a:p>
            <a:pPr eaLnBrk="1" hangingPunct="1"/>
            <a:r>
              <a:rPr lang="en-US" altLang="tr-TR">
                <a:solidFill>
                  <a:srgbClr val="FF0000"/>
                </a:solidFill>
              </a:rPr>
              <a:t>response</a:t>
            </a:r>
            <a:endParaRPr lang="tr-TR" altLang="tr-TR">
              <a:solidFill>
                <a:srgbClr val="FF0000"/>
              </a:solidFill>
            </a:endParaRPr>
          </a:p>
        </p:txBody>
      </p:sp>
      <p:cxnSp>
        <p:nvCxnSpPr>
          <p:cNvPr id="7" name="Straight Arrow Connector 6">
            <a:extLst>
              <a:ext uri="{FF2B5EF4-FFF2-40B4-BE49-F238E27FC236}">
                <a16:creationId xmlns:a16="http://schemas.microsoft.com/office/drawing/2014/main" id="{19C14969-7B74-49DE-8311-39094B303D97}"/>
              </a:ext>
            </a:extLst>
          </p:cNvPr>
          <p:cNvCxnSpPr/>
          <p:nvPr/>
        </p:nvCxnSpPr>
        <p:spPr>
          <a:xfrm flipH="1">
            <a:off x="6810375" y="3887788"/>
            <a:ext cx="1141413" cy="263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608" name="TextBox 8">
            <a:extLst>
              <a:ext uri="{FF2B5EF4-FFF2-40B4-BE49-F238E27FC236}">
                <a16:creationId xmlns:a16="http://schemas.microsoft.com/office/drawing/2014/main" id="{2BD727DE-DCB1-4199-A6A7-C7C2666A9A08}"/>
              </a:ext>
            </a:extLst>
          </p:cNvPr>
          <p:cNvSpPr txBox="1">
            <a:spLocks noChangeArrowheads="1"/>
          </p:cNvSpPr>
          <p:nvPr/>
        </p:nvSpPr>
        <p:spPr bwMode="auto">
          <a:xfrm>
            <a:off x="457200" y="5029200"/>
            <a:ext cx="850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choice</a:t>
            </a:r>
            <a:endParaRPr lang="tr-TR" altLang="tr-TR">
              <a:solidFill>
                <a:srgbClr val="FF0000"/>
              </a:solidFill>
            </a:endParaRPr>
          </a:p>
        </p:txBody>
      </p:sp>
      <p:cxnSp>
        <p:nvCxnSpPr>
          <p:cNvPr id="11" name="Straight Arrow Connector 10">
            <a:extLst>
              <a:ext uri="{FF2B5EF4-FFF2-40B4-BE49-F238E27FC236}">
                <a16:creationId xmlns:a16="http://schemas.microsoft.com/office/drawing/2014/main" id="{D2E08104-B300-4728-B487-45D1B823C31F}"/>
              </a:ext>
            </a:extLst>
          </p:cNvPr>
          <p:cNvCxnSpPr/>
          <p:nvPr/>
        </p:nvCxnSpPr>
        <p:spPr>
          <a:xfrm flipV="1">
            <a:off x="1308100" y="5029200"/>
            <a:ext cx="368300" cy="184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344F425-9006-40EE-84EC-D180BB8B3C2D}"/>
              </a:ext>
            </a:extLst>
          </p:cNvPr>
          <p:cNvCxnSpPr/>
          <p:nvPr/>
        </p:nvCxnSpPr>
        <p:spPr>
          <a:xfrm>
            <a:off x="1308100" y="5213350"/>
            <a:ext cx="368300" cy="1857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882696A-6AAE-4B1A-8943-F1F9813E1F8D}"/>
              </a:ext>
            </a:extLst>
          </p:cNvPr>
          <p:cNvCxnSpPr/>
          <p:nvPr/>
        </p:nvCxnSpPr>
        <p:spPr>
          <a:xfrm flipH="1">
            <a:off x="6810375" y="3297238"/>
            <a:ext cx="1112838" cy="277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612" name="TextBox 20">
            <a:extLst>
              <a:ext uri="{FF2B5EF4-FFF2-40B4-BE49-F238E27FC236}">
                <a16:creationId xmlns:a16="http://schemas.microsoft.com/office/drawing/2014/main" id="{A355DC51-9EF3-4985-ACB1-DC5B2846A6C5}"/>
              </a:ext>
            </a:extLst>
          </p:cNvPr>
          <p:cNvSpPr txBox="1">
            <a:spLocks noChangeArrowheads="1"/>
          </p:cNvSpPr>
          <p:nvPr/>
        </p:nvSpPr>
        <p:spPr bwMode="auto">
          <a:xfrm>
            <a:off x="304800" y="2992438"/>
            <a:ext cx="777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sz="2000" b="1">
                <a:solidFill>
                  <a:schemeClr val="accent1"/>
                </a:solidFill>
              </a:rPr>
              <a:t>Time</a:t>
            </a:r>
            <a:endParaRPr lang="tr-TR" altLang="tr-TR" sz="2000" b="1">
              <a:solidFill>
                <a:schemeClr val="accent1"/>
              </a:solidFill>
            </a:endParaRPr>
          </a:p>
        </p:txBody>
      </p:sp>
      <p:cxnSp>
        <p:nvCxnSpPr>
          <p:cNvPr id="23" name="Straight Arrow Connector 22">
            <a:extLst>
              <a:ext uri="{FF2B5EF4-FFF2-40B4-BE49-F238E27FC236}">
                <a16:creationId xmlns:a16="http://schemas.microsoft.com/office/drawing/2014/main" id="{E28D9CA5-5EED-45E0-8283-078158D7EED9}"/>
              </a:ext>
            </a:extLst>
          </p:cNvPr>
          <p:cNvCxnSpPr/>
          <p:nvPr/>
        </p:nvCxnSpPr>
        <p:spPr>
          <a:xfrm>
            <a:off x="1223963" y="2355850"/>
            <a:ext cx="0" cy="213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143A67F-9D63-44D1-BDCD-F6CD3385CA09}"/>
              </a:ext>
            </a:extLst>
          </p:cNvPr>
          <p:cNvCxnSpPr/>
          <p:nvPr/>
        </p:nvCxnSpPr>
        <p:spPr>
          <a:xfrm>
            <a:off x="3124200" y="2192338"/>
            <a:ext cx="1235075"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37EFF77-E9D8-432A-840A-7BAADC96D229}"/>
              </a:ext>
            </a:extLst>
          </p:cNvPr>
          <p:cNvCxnSpPr/>
          <p:nvPr/>
        </p:nvCxnSpPr>
        <p:spPr>
          <a:xfrm>
            <a:off x="4784725" y="2205038"/>
            <a:ext cx="1235075" cy="12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792D6F-AFE8-41C8-A762-83FF961411FE}"/>
              </a:ext>
            </a:extLst>
          </p:cNvPr>
          <p:cNvCxnSpPr/>
          <p:nvPr/>
        </p:nvCxnSpPr>
        <p:spPr>
          <a:xfrm>
            <a:off x="6515100" y="2217738"/>
            <a:ext cx="1235075" cy="11112"/>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a:extLst>
              <a:ext uri="{FF2B5EF4-FFF2-40B4-BE49-F238E27FC236}">
                <a16:creationId xmlns:a16="http://schemas.microsoft.com/office/drawing/2014/main" id="{1B0ECD06-FE0D-4759-AB25-380D71C0E38B}"/>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Reading the sequence diagram</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26627" name="Content Placeholder 5">
            <a:extLst>
              <a:ext uri="{FF2B5EF4-FFF2-40B4-BE49-F238E27FC236}">
                <a16:creationId xmlns:a16="http://schemas.microsoft.com/office/drawing/2014/main" id="{AEB6E42C-415A-41B5-8C77-2B9562E56DF8}"/>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The medical receptionist triggers the ViewInfo method in an instance P of the PatientInfo object class, supplying the patient’s identifier, PID. P is a user interface object, which is displayed as a form showing patient information.</a:t>
            </a: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The instance P calls the database to return the information required, supplying the receptionist’s identifier to allow security checking (at this stage, we do not care where this UID comes from).</a:t>
            </a: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The database checks with an authorization system that the user is authorized for </a:t>
            </a:r>
            <a:r>
              <a:rPr lang="tr-TR" altLang="tr-TR" sz="2000">
                <a:latin typeface="Arial" panose="020B0604020202020204" pitchFamily="34" charset="0"/>
                <a:ea typeface="ＭＳ Ｐゴシック" panose="020B0600070205080204" pitchFamily="34" charset="-128"/>
                <a:cs typeface="Arial" panose="020B0604020202020204" pitchFamily="34" charset="0"/>
              </a:rPr>
              <a:t>this action.</a:t>
            </a:r>
            <a:endParaRPr lang="en-US" altLang="tr-TR" sz="2000">
              <a:latin typeface="Arial" panose="020B0604020202020204" pitchFamily="34" charset="0"/>
              <a:ea typeface="ＭＳ Ｐゴシック" panose="020B0600070205080204" pitchFamily="34" charset="-128"/>
              <a:cs typeface="Arial" panose="020B0604020202020204" pitchFamily="34" charset="0"/>
            </a:endParaRP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If authorized, the patient information is returned and a form on the user’s screen is filled in. If authorization fails, then an error message is returned</a:t>
            </a:r>
            <a:endParaRPr lang="tr-TR" altLang="tr-TR" sz="2000">
              <a:latin typeface="Arial" panose="020B0604020202020204" pitchFamily="34" charset="0"/>
              <a:ea typeface="ＭＳ Ｐゴシック" panose="020B0600070205080204" pitchFamily="34" charset="-128"/>
              <a:cs typeface="Arial" panose="020B0604020202020204" pitchFamily="34" charset="0"/>
            </a:endParaRPr>
          </a:p>
        </p:txBody>
      </p:sp>
      <p:sp>
        <p:nvSpPr>
          <p:cNvPr id="3" name="Footer Placeholder 2">
            <a:extLst>
              <a:ext uri="{FF2B5EF4-FFF2-40B4-BE49-F238E27FC236}">
                <a16:creationId xmlns:a16="http://schemas.microsoft.com/office/drawing/2014/main" id="{A9FD4977-72AB-4A44-8109-314AB2570EB2}"/>
              </a:ext>
            </a:extLst>
          </p:cNvPr>
          <p:cNvSpPr>
            <a:spLocks noGrp="1"/>
          </p:cNvSpPr>
          <p:nvPr>
            <p:ph type="ftr" sz="quarter" idx="11"/>
          </p:nvPr>
        </p:nvSpPr>
        <p:spPr/>
        <p:txBody>
          <a:bodyPr/>
          <a:lstStyle/>
          <a:p>
            <a:pPr>
              <a:defRPr/>
            </a:pPr>
            <a:r>
              <a:rPr lang="en-US"/>
              <a:t>Chapter 5 System modeling</a:t>
            </a:r>
          </a:p>
        </p:txBody>
      </p:sp>
      <p:sp>
        <p:nvSpPr>
          <p:cNvPr id="26629" name="Slide Number Placeholder 3">
            <a:extLst>
              <a:ext uri="{FF2B5EF4-FFF2-40B4-BE49-F238E27FC236}">
                <a16:creationId xmlns:a16="http://schemas.microsoft.com/office/drawing/2014/main" id="{4380D571-C8EB-4337-A74C-E487593E1E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3DBD7A1-F7BC-4883-82D3-626FC2942F70}" type="slidenum">
              <a:rPr lang="en-US" altLang="en-US">
                <a:solidFill>
                  <a:srgbClr val="898989"/>
                </a:solidFill>
                <a:latin typeface="Calibri" panose="020F0502020204030204" pitchFamily="34" charset="0"/>
              </a:rPr>
              <a:pPr/>
              <a:t>23</a:t>
            </a:fld>
            <a:endParaRPr lang="en-US" altLang="en-US">
              <a:solidFill>
                <a:srgbClr val="898989"/>
              </a:solidFill>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04EF20C-E43C-440D-960F-9793B4570E4E}"/>
              </a:ext>
            </a:extLst>
          </p:cNvPr>
          <p:cNvSpPr>
            <a:spLocks noGrp="1" noChangeArrowheads="1"/>
          </p:cNvSpPr>
          <p:nvPr>
            <p:ph type="title" idx="4294967295"/>
          </p:nvPr>
        </p:nvSpPr>
        <p:spPr>
          <a:xfrm>
            <a:off x="565150" y="41275"/>
            <a:ext cx="8229600" cy="1371600"/>
          </a:xfrm>
        </p:spPr>
        <p:txBody>
          <a:bodyPr/>
          <a:lstStyle/>
          <a:p>
            <a:pPr eaLnBrk="1" hangingPunct="1"/>
            <a:r>
              <a:rPr lang="en-US" altLang="tr-TR"/>
              <a:t>Messages</a:t>
            </a:r>
            <a:endParaRPr lang="tr-TR" altLang="tr-TR"/>
          </a:p>
        </p:txBody>
      </p:sp>
      <p:sp>
        <p:nvSpPr>
          <p:cNvPr id="26627" name="Rectangle 5">
            <a:extLst>
              <a:ext uri="{FF2B5EF4-FFF2-40B4-BE49-F238E27FC236}">
                <a16:creationId xmlns:a16="http://schemas.microsoft.com/office/drawing/2014/main" id="{0402A8B0-0A2F-4E9E-BC85-3E8928C7CF1E}"/>
              </a:ext>
            </a:extLst>
          </p:cNvPr>
          <p:cNvSpPr>
            <a:spLocks noChangeArrowheads="1"/>
          </p:cNvSpPr>
          <p:nvPr/>
        </p:nvSpPr>
        <p:spPr bwMode="auto">
          <a:xfrm>
            <a:off x="1325563"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A</a:t>
            </a:r>
            <a:endParaRPr lang="tr-TR" altLang="tr-TR" sz="1400" u="sng">
              <a:latin typeface="Helvetica" panose="020B0604020202020204" pitchFamily="34" charset="0"/>
            </a:endParaRPr>
          </a:p>
        </p:txBody>
      </p:sp>
      <p:sp>
        <p:nvSpPr>
          <p:cNvPr id="26628" name="Rectangle 6">
            <a:extLst>
              <a:ext uri="{FF2B5EF4-FFF2-40B4-BE49-F238E27FC236}">
                <a16:creationId xmlns:a16="http://schemas.microsoft.com/office/drawing/2014/main" id="{F7101D7D-55BB-476C-9DEF-9B11EB650D7F}"/>
              </a:ext>
            </a:extLst>
          </p:cNvPr>
          <p:cNvSpPr>
            <a:spLocks noChangeArrowheads="1"/>
          </p:cNvSpPr>
          <p:nvPr/>
        </p:nvSpPr>
        <p:spPr bwMode="auto">
          <a:xfrm>
            <a:off x="3468688"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myb: B</a:t>
            </a:r>
            <a:endParaRPr lang="tr-TR" altLang="tr-TR" sz="1400" u="sng">
              <a:latin typeface="Helvetica" panose="020B0604020202020204" pitchFamily="34" charset="0"/>
            </a:endParaRPr>
          </a:p>
        </p:txBody>
      </p:sp>
      <p:sp>
        <p:nvSpPr>
          <p:cNvPr id="26629" name="Rectangle 7">
            <a:extLst>
              <a:ext uri="{FF2B5EF4-FFF2-40B4-BE49-F238E27FC236}">
                <a16:creationId xmlns:a16="http://schemas.microsoft.com/office/drawing/2014/main" id="{99D26CF6-F493-41B3-A4F7-4463088EAF65}"/>
              </a:ext>
            </a:extLst>
          </p:cNvPr>
          <p:cNvSpPr>
            <a:spLocks noChangeArrowheads="1"/>
          </p:cNvSpPr>
          <p:nvPr/>
        </p:nvSpPr>
        <p:spPr bwMode="auto">
          <a:xfrm>
            <a:off x="6078538" y="2854325"/>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 </a:t>
            </a:r>
            <a:r>
              <a:rPr lang="en-US" altLang="tr-TR" sz="1400" u="sng">
                <a:latin typeface="Helvetica" panose="020B0604020202020204" pitchFamily="34" charset="0"/>
              </a:rPr>
              <a:t>C</a:t>
            </a:r>
            <a:endParaRPr lang="tr-TR" altLang="tr-TR" sz="1400" u="sng">
              <a:latin typeface="Helvetica" panose="020B0604020202020204" pitchFamily="34" charset="0"/>
            </a:endParaRPr>
          </a:p>
        </p:txBody>
      </p:sp>
      <p:sp>
        <p:nvSpPr>
          <p:cNvPr id="26630" name="Line 8">
            <a:extLst>
              <a:ext uri="{FF2B5EF4-FFF2-40B4-BE49-F238E27FC236}">
                <a16:creationId xmlns:a16="http://schemas.microsoft.com/office/drawing/2014/main" id="{60001F7A-A038-4E13-A024-93EB7B863DD0}"/>
              </a:ext>
            </a:extLst>
          </p:cNvPr>
          <p:cNvSpPr>
            <a:spLocks noChangeShapeType="1"/>
          </p:cNvSpPr>
          <p:nvPr/>
        </p:nvSpPr>
        <p:spPr bwMode="auto">
          <a:xfrm>
            <a:off x="2090738" y="1692275"/>
            <a:ext cx="0" cy="4954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9">
            <a:extLst>
              <a:ext uri="{FF2B5EF4-FFF2-40B4-BE49-F238E27FC236}">
                <a16:creationId xmlns:a16="http://schemas.microsoft.com/office/drawing/2014/main" id="{AF66EB59-846F-449C-9E43-6F5615FBAB53}"/>
              </a:ext>
            </a:extLst>
          </p:cNvPr>
          <p:cNvSpPr>
            <a:spLocks noChangeShapeType="1"/>
          </p:cNvSpPr>
          <p:nvPr/>
        </p:nvSpPr>
        <p:spPr bwMode="auto">
          <a:xfrm>
            <a:off x="4295775" y="1692275"/>
            <a:ext cx="6350" cy="4819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10">
            <a:extLst>
              <a:ext uri="{FF2B5EF4-FFF2-40B4-BE49-F238E27FC236}">
                <a16:creationId xmlns:a16="http://schemas.microsoft.com/office/drawing/2014/main" id="{783214A2-3C9E-48EA-B9EC-6202E9678370}"/>
              </a:ext>
            </a:extLst>
          </p:cNvPr>
          <p:cNvSpPr>
            <a:spLocks noChangeShapeType="1"/>
          </p:cNvSpPr>
          <p:nvPr/>
        </p:nvSpPr>
        <p:spPr bwMode="auto">
          <a:xfrm flipH="1">
            <a:off x="6791325" y="3230563"/>
            <a:ext cx="1588" cy="2898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Rectangle 13">
            <a:extLst>
              <a:ext uri="{FF2B5EF4-FFF2-40B4-BE49-F238E27FC236}">
                <a16:creationId xmlns:a16="http://schemas.microsoft.com/office/drawing/2014/main" id="{071F0C33-4EDE-4DFA-B64E-D71AA9286BE7}"/>
              </a:ext>
            </a:extLst>
          </p:cNvPr>
          <p:cNvSpPr>
            <a:spLocks noChangeArrowheads="1"/>
          </p:cNvSpPr>
          <p:nvPr/>
        </p:nvSpPr>
        <p:spPr bwMode="auto">
          <a:xfrm>
            <a:off x="4222750" y="3032125"/>
            <a:ext cx="144463" cy="13065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34" name="Line 14">
            <a:extLst>
              <a:ext uri="{FF2B5EF4-FFF2-40B4-BE49-F238E27FC236}">
                <a16:creationId xmlns:a16="http://schemas.microsoft.com/office/drawing/2014/main" id="{F2FF47DC-69A9-4B29-BE4A-0C0D7E4DA20D}"/>
              </a:ext>
            </a:extLst>
          </p:cNvPr>
          <p:cNvSpPr>
            <a:spLocks noChangeShapeType="1"/>
          </p:cNvSpPr>
          <p:nvPr/>
        </p:nvSpPr>
        <p:spPr bwMode="auto">
          <a:xfrm>
            <a:off x="2170113" y="3032125"/>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5" name="Line 15">
            <a:extLst>
              <a:ext uri="{FF2B5EF4-FFF2-40B4-BE49-F238E27FC236}">
                <a16:creationId xmlns:a16="http://schemas.microsoft.com/office/drawing/2014/main" id="{F44B2E10-88FD-428F-A7F8-88D1EDF26125}"/>
              </a:ext>
            </a:extLst>
          </p:cNvPr>
          <p:cNvSpPr>
            <a:spLocks noChangeShapeType="1"/>
          </p:cNvSpPr>
          <p:nvPr/>
        </p:nvSpPr>
        <p:spPr bwMode="auto">
          <a:xfrm flipV="1">
            <a:off x="736600" y="6034088"/>
            <a:ext cx="3522663" cy="25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6" name="Rectangle 16">
            <a:extLst>
              <a:ext uri="{FF2B5EF4-FFF2-40B4-BE49-F238E27FC236}">
                <a16:creationId xmlns:a16="http://schemas.microsoft.com/office/drawing/2014/main" id="{5635F8D4-8938-4188-8006-CBE5C9DA94BD}"/>
              </a:ext>
            </a:extLst>
          </p:cNvPr>
          <p:cNvSpPr>
            <a:spLocks noChangeArrowheads="1"/>
          </p:cNvSpPr>
          <p:nvPr/>
        </p:nvSpPr>
        <p:spPr bwMode="auto">
          <a:xfrm>
            <a:off x="4222750" y="465296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37" name="Line 17">
            <a:extLst>
              <a:ext uri="{FF2B5EF4-FFF2-40B4-BE49-F238E27FC236}">
                <a16:creationId xmlns:a16="http://schemas.microsoft.com/office/drawing/2014/main" id="{D0E070C5-AEFE-4A38-B407-31B3B8E9700C}"/>
              </a:ext>
            </a:extLst>
          </p:cNvPr>
          <p:cNvSpPr>
            <a:spLocks noChangeShapeType="1"/>
          </p:cNvSpPr>
          <p:nvPr/>
        </p:nvSpPr>
        <p:spPr bwMode="auto">
          <a:xfrm flipH="1">
            <a:off x="2163763" y="4948238"/>
            <a:ext cx="2058987"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6638" name="Line 18">
            <a:extLst>
              <a:ext uri="{FF2B5EF4-FFF2-40B4-BE49-F238E27FC236}">
                <a16:creationId xmlns:a16="http://schemas.microsoft.com/office/drawing/2014/main" id="{667A4F20-4D6C-4A17-86A5-7B2294DB749F}"/>
              </a:ext>
            </a:extLst>
          </p:cNvPr>
          <p:cNvSpPr>
            <a:spLocks noChangeShapeType="1"/>
          </p:cNvSpPr>
          <p:nvPr/>
        </p:nvSpPr>
        <p:spPr bwMode="auto">
          <a:xfrm>
            <a:off x="4375150" y="3167063"/>
            <a:ext cx="16954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9" name="Text Box 19">
            <a:extLst>
              <a:ext uri="{FF2B5EF4-FFF2-40B4-BE49-F238E27FC236}">
                <a16:creationId xmlns:a16="http://schemas.microsoft.com/office/drawing/2014/main" id="{F88CA297-5727-477F-9B63-BBC1A54ECFF4}"/>
              </a:ext>
            </a:extLst>
          </p:cNvPr>
          <p:cNvSpPr txBox="1">
            <a:spLocks noChangeArrowheads="1"/>
          </p:cNvSpPr>
          <p:nvPr/>
        </p:nvSpPr>
        <p:spPr bwMode="auto">
          <a:xfrm>
            <a:off x="2800350" y="26209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doX</a:t>
            </a:r>
            <a:endParaRPr lang="tr-TR" altLang="tr-TR" sz="1200">
              <a:latin typeface="Helvetica" panose="020B0604020202020204" pitchFamily="34" charset="0"/>
            </a:endParaRPr>
          </a:p>
        </p:txBody>
      </p:sp>
      <p:sp>
        <p:nvSpPr>
          <p:cNvPr id="26640" name="Text Box 20">
            <a:extLst>
              <a:ext uri="{FF2B5EF4-FFF2-40B4-BE49-F238E27FC236}">
                <a16:creationId xmlns:a16="http://schemas.microsoft.com/office/drawing/2014/main" id="{55E40EA2-2B22-4524-824B-A77F81C24F43}"/>
              </a:ext>
            </a:extLst>
          </p:cNvPr>
          <p:cNvSpPr txBox="1">
            <a:spLocks noChangeArrowheads="1"/>
          </p:cNvSpPr>
          <p:nvPr/>
        </p:nvSpPr>
        <p:spPr bwMode="auto">
          <a:xfrm>
            <a:off x="4721225" y="2911475"/>
            <a:ext cx="781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«create»</a:t>
            </a:r>
          </a:p>
        </p:txBody>
      </p:sp>
      <p:sp>
        <p:nvSpPr>
          <p:cNvPr id="26641" name="Rectangle 21">
            <a:extLst>
              <a:ext uri="{FF2B5EF4-FFF2-40B4-BE49-F238E27FC236}">
                <a16:creationId xmlns:a16="http://schemas.microsoft.com/office/drawing/2014/main" id="{7166942B-F290-40EF-A220-CAE82D938AE2}"/>
              </a:ext>
            </a:extLst>
          </p:cNvPr>
          <p:cNvSpPr>
            <a:spLocks noChangeArrowheads="1"/>
          </p:cNvSpPr>
          <p:nvPr/>
        </p:nvSpPr>
        <p:spPr bwMode="auto">
          <a:xfrm>
            <a:off x="6719888" y="3579813"/>
            <a:ext cx="146050" cy="5715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42" name="Line 22">
            <a:extLst>
              <a:ext uri="{FF2B5EF4-FFF2-40B4-BE49-F238E27FC236}">
                <a16:creationId xmlns:a16="http://schemas.microsoft.com/office/drawing/2014/main" id="{36FE9843-4030-4D2E-B406-F1041F943AFB}"/>
              </a:ext>
            </a:extLst>
          </p:cNvPr>
          <p:cNvSpPr>
            <a:spLocks noChangeShapeType="1"/>
          </p:cNvSpPr>
          <p:nvPr/>
        </p:nvSpPr>
        <p:spPr bwMode="auto">
          <a:xfrm>
            <a:off x="4368800" y="3579813"/>
            <a:ext cx="23510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3" name="Text Box 23">
            <a:extLst>
              <a:ext uri="{FF2B5EF4-FFF2-40B4-BE49-F238E27FC236}">
                <a16:creationId xmlns:a16="http://schemas.microsoft.com/office/drawing/2014/main" id="{0A632844-7129-4336-8684-ADE3DC8AEBBB}"/>
              </a:ext>
            </a:extLst>
          </p:cNvPr>
          <p:cNvSpPr txBox="1">
            <a:spLocks noChangeArrowheads="1"/>
          </p:cNvSpPr>
          <p:nvPr/>
        </p:nvSpPr>
        <p:spPr bwMode="auto">
          <a:xfrm>
            <a:off x="4679950" y="3305175"/>
            <a:ext cx="849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doY(myb)</a:t>
            </a:r>
            <a:endParaRPr lang="tr-TR" altLang="tr-TR" sz="1200">
              <a:latin typeface="Helvetica" panose="020B0604020202020204" pitchFamily="34" charset="0"/>
            </a:endParaRPr>
          </a:p>
        </p:txBody>
      </p:sp>
      <p:sp>
        <p:nvSpPr>
          <p:cNvPr id="26644" name="Rectangle 24">
            <a:extLst>
              <a:ext uri="{FF2B5EF4-FFF2-40B4-BE49-F238E27FC236}">
                <a16:creationId xmlns:a16="http://schemas.microsoft.com/office/drawing/2014/main" id="{E406A8A9-3F5C-4752-9E56-DDE79F36302F}"/>
              </a:ext>
            </a:extLst>
          </p:cNvPr>
          <p:cNvSpPr>
            <a:spLocks noChangeArrowheads="1"/>
          </p:cNvSpPr>
          <p:nvPr/>
        </p:nvSpPr>
        <p:spPr bwMode="auto">
          <a:xfrm>
            <a:off x="2019300" y="4429125"/>
            <a:ext cx="146050" cy="16303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45" name="Line 25">
            <a:extLst>
              <a:ext uri="{FF2B5EF4-FFF2-40B4-BE49-F238E27FC236}">
                <a16:creationId xmlns:a16="http://schemas.microsoft.com/office/drawing/2014/main" id="{55200000-EAC9-48F3-9AA2-14A8F5C3F21A}"/>
              </a:ext>
            </a:extLst>
          </p:cNvPr>
          <p:cNvSpPr>
            <a:spLocks noChangeShapeType="1"/>
          </p:cNvSpPr>
          <p:nvPr/>
        </p:nvSpPr>
        <p:spPr bwMode="auto">
          <a:xfrm>
            <a:off x="914400" y="4429125"/>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6" name="Text Box 26">
            <a:extLst>
              <a:ext uri="{FF2B5EF4-FFF2-40B4-BE49-F238E27FC236}">
                <a16:creationId xmlns:a16="http://schemas.microsoft.com/office/drawing/2014/main" id="{FE30C4DD-35FC-4389-A0DD-717EE1AE6764}"/>
              </a:ext>
            </a:extLst>
          </p:cNvPr>
          <p:cNvSpPr txBox="1">
            <a:spLocks noChangeArrowheads="1"/>
          </p:cNvSpPr>
          <p:nvPr/>
        </p:nvSpPr>
        <p:spPr bwMode="auto">
          <a:xfrm>
            <a:off x="1135063" y="4135438"/>
            <a:ext cx="446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doZ</a:t>
            </a:r>
            <a:endParaRPr lang="tr-TR" altLang="tr-TR" sz="1200">
              <a:latin typeface="Helvetica" panose="020B0604020202020204" pitchFamily="34" charset="0"/>
            </a:endParaRPr>
          </a:p>
        </p:txBody>
      </p:sp>
      <p:sp>
        <p:nvSpPr>
          <p:cNvPr id="26647" name="Line 27">
            <a:extLst>
              <a:ext uri="{FF2B5EF4-FFF2-40B4-BE49-F238E27FC236}">
                <a16:creationId xmlns:a16="http://schemas.microsoft.com/office/drawing/2014/main" id="{400EDCE0-5621-4DB3-AD5F-DD3B6C2BCC27}"/>
              </a:ext>
            </a:extLst>
          </p:cNvPr>
          <p:cNvSpPr>
            <a:spLocks noChangeShapeType="1"/>
          </p:cNvSpPr>
          <p:nvPr/>
        </p:nvSpPr>
        <p:spPr bwMode="auto">
          <a:xfrm>
            <a:off x="2163763" y="543560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8" name="Rectangle 28">
            <a:extLst>
              <a:ext uri="{FF2B5EF4-FFF2-40B4-BE49-F238E27FC236}">
                <a16:creationId xmlns:a16="http://schemas.microsoft.com/office/drawing/2014/main" id="{8FEAAFB1-C34F-4488-BE52-38DF05BF3B7C}"/>
              </a:ext>
            </a:extLst>
          </p:cNvPr>
          <p:cNvSpPr>
            <a:spLocks noChangeArrowheads="1"/>
          </p:cNvSpPr>
          <p:nvPr/>
        </p:nvSpPr>
        <p:spPr bwMode="auto">
          <a:xfrm>
            <a:off x="4229100" y="5416550"/>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49" name="Text Box 29">
            <a:extLst>
              <a:ext uri="{FF2B5EF4-FFF2-40B4-BE49-F238E27FC236}">
                <a16:creationId xmlns:a16="http://schemas.microsoft.com/office/drawing/2014/main" id="{97C8ACA5-4F13-43CC-AED7-7B960BA6EE4B}"/>
              </a:ext>
            </a:extLst>
          </p:cNvPr>
          <p:cNvSpPr txBox="1">
            <a:spLocks noChangeArrowheads="1"/>
          </p:cNvSpPr>
          <p:nvPr/>
        </p:nvSpPr>
        <p:spPr bwMode="auto">
          <a:xfrm>
            <a:off x="3016250" y="4410075"/>
            <a:ext cx="496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doW</a:t>
            </a:r>
            <a:endParaRPr lang="tr-TR" altLang="tr-TR" sz="1200">
              <a:latin typeface="Helvetica" panose="020B0604020202020204" pitchFamily="34" charset="0"/>
            </a:endParaRPr>
          </a:p>
        </p:txBody>
      </p:sp>
      <p:sp>
        <p:nvSpPr>
          <p:cNvPr id="26650" name="Text Box 30">
            <a:extLst>
              <a:ext uri="{FF2B5EF4-FFF2-40B4-BE49-F238E27FC236}">
                <a16:creationId xmlns:a16="http://schemas.microsoft.com/office/drawing/2014/main" id="{590701ED-04D7-4994-9F35-A83A58B1FC83}"/>
              </a:ext>
            </a:extLst>
          </p:cNvPr>
          <p:cNvSpPr txBox="1">
            <a:spLocks noChangeArrowheads="1"/>
          </p:cNvSpPr>
          <p:nvPr/>
        </p:nvSpPr>
        <p:spPr bwMode="auto">
          <a:xfrm>
            <a:off x="3117850" y="4699000"/>
            <a:ext cx="311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a:t>
            </a:r>
            <a:endParaRPr lang="tr-TR" altLang="tr-TR" sz="1200">
              <a:latin typeface="Helvetica" panose="020B0604020202020204" pitchFamily="34" charset="0"/>
            </a:endParaRPr>
          </a:p>
        </p:txBody>
      </p:sp>
      <p:sp>
        <p:nvSpPr>
          <p:cNvPr id="26651" name="Text Box 31">
            <a:extLst>
              <a:ext uri="{FF2B5EF4-FFF2-40B4-BE49-F238E27FC236}">
                <a16:creationId xmlns:a16="http://schemas.microsoft.com/office/drawing/2014/main" id="{7C32193F-027F-4D1D-9D78-76878E01A9AC}"/>
              </a:ext>
            </a:extLst>
          </p:cNvPr>
          <p:cNvSpPr txBox="1">
            <a:spLocks noChangeArrowheads="1"/>
          </p:cNvSpPr>
          <p:nvPr/>
        </p:nvSpPr>
        <p:spPr bwMode="auto">
          <a:xfrm>
            <a:off x="3005138" y="5160963"/>
            <a:ext cx="79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 = doW</a:t>
            </a:r>
            <a:endParaRPr lang="tr-TR" altLang="tr-TR" sz="1200">
              <a:latin typeface="Helvetica" panose="020B0604020202020204" pitchFamily="34" charset="0"/>
            </a:endParaRPr>
          </a:p>
        </p:txBody>
      </p:sp>
      <p:sp>
        <p:nvSpPr>
          <p:cNvPr id="26652" name="Line 32">
            <a:extLst>
              <a:ext uri="{FF2B5EF4-FFF2-40B4-BE49-F238E27FC236}">
                <a16:creationId xmlns:a16="http://schemas.microsoft.com/office/drawing/2014/main" id="{721604F9-F4F4-4417-BACE-B7FC98CBF5B3}"/>
              </a:ext>
            </a:extLst>
          </p:cNvPr>
          <p:cNvSpPr>
            <a:spLocks noChangeShapeType="1"/>
          </p:cNvSpPr>
          <p:nvPr/>
        </p:nvSpPr>
        <p:spPr bwMode="auto">
          <a:xfrm flipH="1">
            <a:off x="4446588" y="3873500"/>
            <a:ext cx="2278062" cy="15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53" name="Rectangle 33">
            <a:extLst>
              <a:ext uri="{FF2B5EF4-FFF2-40B4-BE49-F238E27FC236}">
                <a16:creationId xmlns:a16="http://schemas.microsoft.com/office/drawing/2014/main" id="{A8A050D5-5168-446D-B1D4-07F311666414}"/>
              </a:ext>
            </a:extLst>
          </p:cNvPr>
          <p:cNvSpPr>
            <a:spLocks noChangeArrowheads="1"/>
          </p:cNvSpPr>
          <p:nvPr/>
        </p:nvSpPr>
        <p:spPr bwMode="auto">
          <a:xfrm>
            <a:off x="4302125" y="3856038"/>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54" name="Text Box 34">
            <a:extLst>
              <a:ext uri="{FF2B5EF4-FFF2-40B4-BE49-F238E27FC236}">
                <a16:creationId xmlns:a16="http://schemas.microsoft.com/office/drawing/2014/main" id="{9888E36C-70FF-4645-82C2-14EECAB4F35D}"/>
              </a:ext>
            </a:extLst>
          </p:cNvPr>
          <p:cNvSpPr txBox="1">
            <a:spLocks noChangeArrowheads="1"/>
          </p:cNvSpPr>
          <p:nvPr/>
        </p:nvSpPr>
        <p:spPr bwMode="auto">
          <a:xfrm>
            <a:off x="107950" y="4484688"/>
            <a:ext cx="1936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dirty="0">
                <a:latin typeface="Comic Sans MS" panose="030F0702030302020204" pitchFamily="66" charset="0"/>
              </a:rPr>
              <a:t>a found message</a:t>
            </a:r>
          </a:p>
          <a:p>
            <a:pPr>
              <a:spcBef>
                <a:spcPct val="0"/>
              </a:spcBef>
              <a:buClrTx/>
              <a:buSzTx/>
              <a:buFontTx/>
              <a:buNone/>
            </a:pPr>
            <a:r>
              <a:rPr lang="en-US" altLang="tr-TR" sz="1800" dirty="0">
                <a:latin typeface="Comic Sans MS" panose="030F0702030302020204" pitchFamily="66" charset="0"/>
              </a:rPr>
              <a:t>sender will not </a:t>
            </a:r>
          </a:p>
          <a:p>
            <a:pPr>
              <a:spcBef>
                <a:spcPct val="0"/>
              </a:spcBef>
              <a:buClrTx/>
              <a:buSzTx/>
              <a:buFontTx/>
              <a:buNone/>
            </a:pPr>
            <a:r>
              <a:rPr lang="en-US" altLang="tr-TR" sz="1800" dirty="0">
                <a:latin typeface="Comic Sans MS" panose="030F0702030302020204" pitchFamily="66" charset="0"/>
              </a:rPr>
              <a:t>be specified</a:t>
            </a:r>
            <a:endParaRPr lang="tr-TR" altLang="tr-TR" sz="1800" dirty="0">
              <a:latin typeface="Comic Sans MS" panose="030F0702030302020204" pitchFamily="66" charset="0"/>
            </a:endParaRPr>
          </a:p>
        </p:txBody>
      </p:sp>
      <p:sp>
        <p:nvSpPr>
          <p:cNvPr id="26655" name="Text Box 35">
            <a:extLst>
              <a:ext uri="{FF2B5EF4-FFF2-40B4-BE49-F238E27FC236}">
                <a16:creationId xmlns:a16="http://schemas.microsoft.com/office/drawing/2014/main" id="{31E4A93E-9726-4EEE-BCC4-A4ECC30CF045}"/>
              </a:ext>
            </a:extLst>
          </p:cNvPr>
          <p:cNvSpPr txBox="1">
            <a:spLocks noChangeArrowheads="1"/>
          </p:cNvSpPr>
          <p:nvPr/>
        </p:nvSpPr>
        <p:spPr bwMode="auto">
          <a:xfrm>
            <a:off x="4448175" y="4705350"/>
            <a:ext cx="2028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two ways to show</a:t>
            </a:r>
          </a:p>
          <a:p>
            <a:pPr>
              <a:spcBef>
                <a:spcPct val="0"/>
              </a:spcBef>
              <a:buClrTx/>
              <a:buSzTx/>
              <a:buFontTx/>
              <a:buNone/>
            </a:pPr>
            <a:r>
              <a:rPr lang="en-US" altLang="tr-TR" sz="1800">
                <a:latin typeface="Comic Sans MS" panose="030F0702030302020204" pitchFamily="66" charset="0"/>
              </a:rPr>
              <a:t>a return result</a:t>
            </a:r>
          </a:p>
          <a:p>
            <a:pPr>
              <a:spcBef>
                <a:spcPct val="0"/>
              </a:spcBef>
              <a:buClrTx/>
              <a:buSzTx/>
              <a:buFontTx/>
              <a:buNone/>
            </a:pPr>
            <a:r>
              <a:rPr lang="en-US" altLang="tr-TR" sz="1800">
                <a:latin typeface="Comic Sans MS" panose="030F0702030302020204" pitchFamily="66" charset="0"/>
              </a:rPr>
              <a:t>from a message</a:t>
            </a:r>
            <a:endParaRPr lang="tr-TR" altLang="tr-TR" sz="1800">
              <a:latin typeface="Comic Sans MS" panose="030F0702030302020204" pitchFamily="66" charset="0"/>
            </a:endParaRPr>
          </a:p>
        </p:txBody>
      </p:sp>
      <p:sp>
        <p:nvSpPr>
          <p:cNvPr id="26656" name="Text Box 36">
            <a:extLst>
              <a:ext uri="{FF2B5EF4-FFF2-40B4-BE49-F238E27FC236}">
                <a16:creationId xmlns:a16="http://schemas.microsoft.com/office/drawing/2014/main" id="{79437436-B4B2-47A1-8F82-2812411C1EB1}"/>
              </a:ext>
            </a:extLst>
          </p:cNvPr>
          <p:cNvSpPr txBox="1">
            <a:spLocks noChangeArrowheads="1"/>
          </p:cNvSpPr>
          <p:nvPr/>
        </p:nvSpPr>
        <p:spPr bwMode="auto">
          <a:xfrm>
            <a:off x="2303463" y="5756275"/>
            <a:ext cx="185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doS</a:t>
            </a:r>
          </a:p>
        </p:txBody>
      </p:sp>
      <p:sp>
        <p:nvSpPr>
          <p:cNvPr id="26657" name="Text Box 37">
            <a:extLst>
              <a:ext uri="{FF2B5EF4-FFF2-40B4-BE49-F238E27FC236}">
                <a16:creationId xmlns:a16="http://schemas.microsoft.com/office/drawing/2014/main" id="{ED9704FA-6DE4-4BD0-910F-C11B3EC07EFF}"/>
              </a:ext>
            </a:extLst>
          </p:cNvPr>
          <p:cNvSpPr txBox="1">
            <a:spLocks noChangeArrowheads="1"/>
          </p:cNvSpPr>
          <p:nvPr/>
        </p:nvSpPr>
        <p:spPr bwMode="auto">
          <a:xfrm>
            <a:off x="5478463" y="2439988"/>
            <a:ext cx="243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creation of instances</a:t>
            </a:r>
            <a:endParaRPr lang="tr-TR" altLang="tr-TR" sz="1800">
              <a:latin typeface="Comic Sans MS" panose="030F0702030302020204" pitchFamily="66" charset="0"/>
            </a:endParaRPr>
          </a:p>
        </p:txBody>
      </p:sp>
      <p:sp>
        <p:nvSpPr>
          <p:cNvPr id="26658" name="Rectangle 38">
            <a:extLst>
              <a:ext uri="{FF2B5EF4-FFF2-40B4-BE49-F238E27FC236}">
                <a16:creationId xmlns:a16="http://schemas.microsoft.com/office/drawing/2014/main" id="{1FDF8BC5-2A8E-4F39-B342-61CB35290733}"/>
              </a:ext>
            </a:extLst>
          </p:cNvPr>
          <p:cNvSpPr>
            <a:spLocks noChangeArrowheads="1"/>
          </p:cNvSpPr>
          <p:nvPr/>
        </p:nvSpPr>
        <p:spPr bwMode="auto">
          <a:xfrm>
            <a:off x="2149475" y="2022475"/>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59" name="Line 39">
            <a:extLst>
              <a:ext uri="{FF2B5EF4-FFF2-40B4-BE49-F238E27FC236}">
                <a16:creationId xmlns:a16="http://schemas.microsoft.com/office/drawing/2014/main" id="{B7157B68-F398-4C21-A43F-F0C2850534CF}"/>
              </a:ext>
            </a:extLst>
          </p:cNvPr>
          <p:cNvSpPr>
            <a:spLocks noChangeShapeType="1"/>
          </p:cNvSpPr>
          <p:nvPr/>
        </p:nvSpPr>
        <p:spPr bwMode="auto">
          <a:xfrm>
            <a:off x="2170113" y="1912938"/>
            <a:ext cx="376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40">
            <a:extLst>
              <a:ext uri="{FF2B5EF4-FFF2-40B4-BE49-F238E27FC236}">
                <a16:creationId xmlns:a16="http://schemas.microsoft.com/office/drawing/2014/main" id="{39CC0177-D6AA-47B9-B95E-8E0CC276937A}"/>
              </a:ext>
            </a:extLst>
          </p:cNvPr>
          <p:cNvSpPr>
            <a:spLocks noChangeShapeType="1"/>
          </p:cNvSpPr>
          <p:nvPr/>
        </p:nvSpPr>
        <p:spPr bwMode="auto">
          <a:xfrm>
            <a:off x="2587625" y="1885950"/>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41">
            <a:extLst>
              <a:ext uri="{FF2B5EF4-FFF2-40B4-BE49-F238E27FC236}">
                <a16:creationId xmlns:a16="http://schemas.microsoft.com/office/drawing/2014/main" id="{0DE01062-21EB-4937-8EBF-7C852277D0FA}"/>
              </a:ext>
            </a:extLst>
          </p:cNvPr>
          <p:cNvSpPr>
            <a:spLocks noChangeShapeType="1"/>
          </p:cNvSpPr>
          <p:nvPr/>
        </p:nvSpPr>
        <p:spPr bwMode="auto">
          <a:xfrm flipH="1">
            <a:off x="2286000" y="2022475"/>
            <a:ext cx="3016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62" name="Text Box 42">
            <a:extLst>
              <a:ext uri="{FF2B5EF4-FFF2-40B4-BE49-F238E27FC236}">
                <a16:creationId xmlns:a16="http://schemas.microsoft.com/office/drawing/2014/main" id="{5FFA87F8-F363-4615-9690-3FAC34E0E17A}"/>
              </a:ext>
            </a:extLst>
          </p:cNvPr>
          <p:cNvSpPr txBox="1">
            <a:spLocks noChangeArrowheads="1"/>
          </p:cNvSpPr>
          <p:nvPr/>
        </p:nvSpPr>
        <p:spPr bwMode="auto">
          <a:xfrm>
            <a:off x="2792413" y="1766888"/>
            <a:ext cx="1127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This.doZ</a:t>
            </a:r>
          </a:p>
        </p:txBody>
      </p:sp>
      <p:sp>
        <p:nvSpPr>
          <p:cNvPr id="26663" name="Line 44">
            <a:extLst>
              <a:ext uri="{FF2B5EF4-FFF2-40B4-BE49-F238E27FC236}">
                <a16:creationId xmlns:a16="http://schemas.microsoft.com/office/drawing/2014/main" id="{BD5C2F40-77D9-4049-B5D0-0666DE46D8E6}"/>
              </a:ext>
            </a:extLst>
          </p:cNvPr>
          <p:cNvSpPr>
            <a:spLocks noChangeShapeType="1"/>
          </p:cNvSpPr>
          <p:nvPr/>
        </p:nvSpPr>
        <p:spPr bwMode="auto">
          <a:xfrm>
            <a:off x="4375150" y="6126163"/>
            <a:ext cx="241617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64" name="Line 46">
            <a:extLst>
              <a:ext uri="{FF2B5EF4-FFF2-40B4-BE49-F238E27FC236}">
                <a16:creationId xmlns:a16="http://schemas.microsoft.com/office/drawing/2014/main" id="{2A69D8F2-41B2-4057-B9BE-8BB4EC50DA65}"/>
              </a:ext>
            </a:extLst>
          </p:cNvPr>
          <p:cNvSpPr>
            <a:spLocks noChangeShapeType="1"/>
          </p:cNvSpPr>
          <p:nvPr/>
        </p:nvSpPr>
        <p:spPr bwMode="auto">
          <a:xfrm>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47">
            <a:extLst>
              <a:ext uri="{FF2B5EF4-FFF2-40B4-BE49-F238E27FC236}">
                <a16:creationId xmlns:a16="http://schemas.microsoft.com/office/drawing/2014/main" id="{9DC9C2C7-90CC-4201-9906-C6B51286ED7D}"/>
              </a:ext>
            </a:extLst>
          </p:cNvPr>
          <p:cNvSpPr>
            <a:spLocks noChangeShapeType="1"/>
          </p:cNvSpPr>
          <p:nvPr/>
        </p:nvSpPr>
        <p:spPr bwMode="auto">
          <a:xfrm flipH="1">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Rectangle 48">
            <a:extLst>
              <a:ext uri="{FF2B5EF4-FFF2-40B4-BE49-F238E27FC236}">
                <a16:creationId xmlns:a16="http://schemas.microsoft.com/office/drawing/2014/main" id="{10A96A64-4C64-4186-B26A-85CB031F39CB}"/>
              </a:ext>
            </a:extLst>
          </p:cNvPr>
          <p:cNvSpPr>
            <a:spLocks noChangeArrowheads="1"/>
          </p:cNvSpPr>
          <p:nvPr/>
        </p:nvSpPr>
        <p:spPr bwMode="auto">
          <a:xfrm>
            <a:off x="4222750" y="599281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67" name="Text Box 49">
            <a:extLst>
              <a:ext uri="{FF2B5EF4-FFF2-40B4-BE49-F238E27FC236}">
                <a16:creationId xmlns:a16="http://schemas.microsoft.com/office/drawing/2014/main" id="{44C58DB7-EA6F-4FD6-A871-8A43AC2B8D0F}"/>
              </a:ext>
            </a:extLst>
          </p:cNvPr>
          <p:cNvSpPr txBox="1">
            <a:spLocks noChangeArrowheads="1"/>
          </p:cNvSpPr>
          <p:nvPr/>
        </p:nvSpPr>
        <p:spPr bwMode="auto">
          <a:xfrm>
            <a:off x="5013325" y="58547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«destroy»</a:t>
            </a:r>
          </a:p>
        </p:txBody>
      </p:sp>
      <p:sp>
        <p:nvSpPr>
          <p:cNvPr id="26668" name="Text Box 50">
            <a:extLst>
              <a:ext uri="{FF2B5EF4-FFF2-40B4-BE49-F238E27FC236}">
                <a16:creationId xmlns:a16="http://schemas.microsoft.com/office/drawing/2014/main" id="{C37BB92B-7C3F-4762-9FE8-B3481A0FC478}"/>
              </a:ext>
            </a:extLst>
          </p:cNvPr>
          <p:cNvSpPr txBox="1">
            <a:spLocks noChangeArrowheads="1"/>
          </p:cNvSpPr>
          <p:nvPr/>
        </p:nvSpPr>
        <p:spPr bwMode="auto">
          <a:xfrm>
            <a:off x="7011988" y="5870575"/>
            <a:ext cx="1420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Object</a:t>
            </a:r>
          </a:p>
          <a:p>
            <a:pPr>
              <a:spcBef>
                <a:spcPct val="0"/>
              </a:spcBef>
              <a:buClrTx/>
              <a:buSzTx/>
              <a:buFontTx/>
              <a:buNone/>
            </a:pPr>
            <a:r>
              <a:rPr lang="en-US" altLang="tr-TR" sz="1800">
                <a:latin typeface="Comic Sans MS" panose="030F0702030302020204" pitchFamily="66" charset="0"/>
              </a:rPr>
              <a:t>destruction</a:t>
            </a:r>
          </a:p>
        </p:txBody>
      </p:sp>
      <p:sp>
        <p:nvSpPr>
          <p:cNvPr id="26669" name="Text Box 51">
            <a:extLst>
              <a:ext uri="{FF2B5EF4-FFF2-40B4-BE49-F238E27FC236}">
                <a16:creationId xmlns:a16="http://schemas.microsoft.com/office/drawing/2014/main" id="{924969C1-7B36-45FA-B3C8-6E234DBDFDC6}"/>
              </a:ext>
            </a:extLst>
          </p:cNvPr>
          <p:cNvSpPr txBox="1">
            <a:spLocks noChangeArrowheads="1"/>
          </p:cNvSpPr>
          <p:nvPr/>
        </p:nvSpPr>
        <p:spPr bwMode="auto">
          <a:xfrm>
            <a:off x="322263" y="2857500"/>
            <a:ext cx="16668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latin typeface="Comic Sans MS" panose="030F0702030302020204" pitchFamily="66" charset="0"/>
              </a:rPr>
              <a:t>Execution </a:t>
            </a:r>
          </a:p>
          <a:p>
            <a:pPr>
              <a:spcBef>
                <a:spcPct val="0"/>
              </a:spcBef>
              <a:buClrTx/>
              <a:buSzTx/>
              <a:buFontTx/>
              <a:buNone/>
            </a:pPr>
            <a:r>
              <a:rPr lang="en-US" altLang="tr-TR" sz="1400" b="1">
                <a:latin typeface="Comic Sans MS" panose="030F0702030302020204" pitchFamily="66" charset="0"/>
              </a:rPr>
              <a:t>specification</a:t>
            </a:r>
          </a:p>
          <a:p>
            <a:pPr>
              <a:spcBef>
                <a:spcPct val="0"/>
              </a:spcBef>
              <a:buClrTx/>
              <a:buSzTx/>
              <a:buFontTx/>
              <a:buNone/>
            </a:pPr>
            <a:r>
              <a:rPr lang="en-US" altLang="tr-TR" sz="1400" b="1">
                <a:latin typeface="Comic Sans MS" panose="030F0702030302020204" pitchFamily="66" charset="0"/>
              </a:rPr>
              <a:t>bar</a:t>
            </a:r>
          </a:p>
          <a:p>
            <a:pPr>
              <a:spcBef>
                <a:spcPct val="0"/>
              </a:spcBef>
              <a:buClrTx/>
              <a:buSzTx/>
              <a:buFontTx/>
              <a:buNone/>
            </a:pPr>
            <a:r>
              <a:rPr lang="en-US" altLang="tr-TR" sz="1400">
                <a:latin typeface="Comic Sans MS" panose="030F0702030302020204" pitchFamily="66" charset="0"/>
              </a:rPr>
              <a:t>indicates focus</a:t>
            </a:r>
          </a:p>
          <a:p>
            <a:pPr>
              <a:spcBef>
                <a:spcPct val="0"/>
              </a:spcBef>
              <a:buClrTx/>
              <a:buSzTx/>
              <a:buFontTx/>
              <a:buNone/>
            </a:pPr>
            <a:r>
              <a:rPr lang="en-US" altLang="tr-TR" sz="1400">
                <a:latin typeface="Comic Sans MS" panose="030F0702030302020204" pitchFamily="66" charset="0"/>
              </a:rPr>
              <a:t>of control</a:t>
            </a:r>
          </a:p>
        </p:txBody>
      </p:sp>
      <p:sp>
        <p:nvSpPr>
          <p:cNvPr id="26670" name="Rectangle 12">
            <a:extLst>
              <a:ext uri="{FF2B5EF4-FFF2-40B4-BE49-F238E27FC236}">
                <a16:creationId xmlns:a16="http://schemas.microsoft.com/office/drawing/2014/main" id="{D63A791D-9314-4800-B74D-CCC2B2E280AB}"/>
              </a:ext>
            </a:extLst>
          </p:cNvPr>
          <p:cNvSpPr>
            <a:spLocks noChangeArrowheads="1"/>
          </p:cNvSpPr>
          <p:nvPr/>
        </p:nvSpPr>
        <p:spPr bwMode="auto">
          <a:xfrm>
            <a:off x="2039938" y="1781175"/>
            <a:ext cx="130175" cy="6318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71" name="Line 25">
            <a:extLst>
              <a:ext uri="{FF2B5EF4-FFF2-40B4-BE49-F238E27FC236}">
                <a16:creationId xmlns:a16="http://schemas.microsoft.com/office/drawing/2014/main" id="{98345D55-8A9F-4488-942A-240DED8E06F8}"/>
              </a:ext>
            </a:extLst>
          </p:cNvPr>
          <p:cNvSpPr>
            <a:spLocks noChangeShapeType="1"/>
          </p:cNvSpPr>
          <p:nvPr/>
        </p:nvSpPr>
        <p:spPr bwMode="auto">
          <a:xfrm>
            <a:off x="914400" y="2709863"/>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72" name="Rectangle 24">
            <a:extLst>
              <a:ext uri="{FF2B5EF4-FFF2-40B4-BE49-F238E27FC236}">
                <a16:creationId xmlns:a16="http://schemas.microsoft.com/office/drawing/2014/main" id="{FF92A89A-3FFD-4288-97FC-417781EED7CD}"/>
              </a:ext>
            </a:extLst>
          </p:cNvPr>
          <p:cNvSpPr>
            <a:spLocks noChangeArrowheads="1"/>
          </p:cNvSpPr>
          <p:nvPr/>
        </p:nvSpPr>
        <p:spPr bwMode="auto">
          <a:xfrm>
            <a:off x="2028825" y="2709863"/>
            <a:ext cx="146050" cy="16303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73" name="Text Box 26">
            <a:extLst>
              <a:ext uri="{FF2B5EF4-FFF2-40B4-BE49-F238E27FC236}">
                <a16:creationId xmlns:a16="http://schemas.microsoft.com/office/drawing/2014/main" id="{93AA67DB-196F-402C-BBFE-91B06DE26C69}"/>
              </a:ext>
            </a:extLst>
          </p:cNvPr>
          <p:cNvSpPr txBox="1">
            <a:spLocks noChangeArrowheads="1"/>
          </p:cNvSpPr>
          <p:nvPr/>
        </p:nvSpPr>
        <p:spPr bwMode="auto">
          <a:xfrm>
            <a:off x="1181100" y="24526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6674" name="Text Box 26">
            <a:extLst>
              <a:ext uri="{FF2B5EF4-FFF2-40B4-BE49-F238E27FC236}">
                <a16:creationId xmlns:a16="http://schemas.microsoft.com/office/drawing/2014/main" id="{18D2E4BD-94FF-41D8-953D-2F2D97E4E79A}"/>
              </a:ext>
            </a:extLst>
          </p:cNvPr>
          <p:cNvSpPr txBox="1">
            <a:spLocks noChangeArrowheads="1"/>
          </p:cNvSpPr>
          <p:nvPr/>
        </p:nvSpPr>
        <p:spPr bwMode="auto">
          <a:xfrm>
            <a:off x="1304925" y="17287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6675" name="Line 25">
            <a:extLst>
              <a:ext uri="{FF2B5EF4-FFF2-40B4-BE49-F238E27FC236}">
                <a16:creationId xmlns:a16="http://schemas.microsoft.com/office/drawing/2014/main" id="{B2BF7688-6B7C-4EAA-B28B-3089AEFAF353}"/>
              </a:ext>
            </a:extLst>
          </p:cNvPr>
          <p:cNvSpPr>
            <a:spLocks noChangeShapeType="1"/>
          </p:cNvSpPr>
          <p:nvPr/>
        </p:nvSpPr>
        <p:spPr bwMode="auto">
          <a:xfrm>
            <a:off x="936625" y="1790700"/>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76" name="Text Box 23">
            <a:extLst>
              <a:ext uri="{FF2B5EF4-FFF2-40B4-BE49-F238E27FC236}">
                <a16:creationId xmlns:a16="http://schemas.microsoft.com/office/drawing/2014/main" id="{19C03F5A-C8ED-4383-9BE2-84F5B3E095FD}"/>
              </a:ext>
            </a:extLst>
          </p:cNvPr>
          <p:cNvSpPr txBox="1">
            <a:spLocks noChangeArrowheads="1"/>
          </p:cNvSpPr>
          <p:nvPr/>
        </p:nvSpPr>
        <p:spPr bwMode="auto">
          <a:xfrm>
            <a:off x="5373688" y="383540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T</a:t>
            </a:r>
          </a:p>
        </p:txBody>
      </p:sp>
      <p:sp>
        <p:nvSpPr>
          <p:cNvPr id="26677" name="Line 14">
            <a:extLst>
              <a:ext uri="{FF2B5EF4-FFF2-40B4-BE49-F238E27FC236}">
                <a16:creationId xmlns:a16="http://schemas.microsoft.com/office/drawing/2014/main" id="{EB8F63B6-5211-43B1-AAA2-596137312B21}"/>
              </a:ext>
            </a:extLst>
          </p:cNvPr>
          <p:cNvSpPr>
            <a:spLocks noChangeShapeType="1"/>
          </p:cNvSpPr>
          <p:nvPr/>
        </p:nvSpPr>
        <p:spPr bwMode="auto">
          <a:xfrm>
            <a:off x="2176463" y="467995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9972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2B2CE05-D1E1-4543-B72E-F86BC1C5FD41}"/>
              </a:ext>
            </a:extLst>
          </p:cNvPr>
          <p:cNvSpPr>
            <a:spLocks noGrp="1"/>
          </p:cNvSpPr>
          <p:nvPr>
            <p:ph type="ftr" sz="quarter" idx="11"/>
          </p:nvPr>
        </p:nvSpPr>
        <p:spPr/>
        <p:txBody>
          <a:bodyPr/>
          <a:lstStyle/>
          <a:p>
            <a:pPr>
              <a:defRPr/>
            </a:pPr>
            <a:r>
              <a:rPr lang="en-US"/>
              <a:t>Chapter 5 System modeling</a:t>
            </a:r>
          </a:p>
        </p:txBody>
      </p:sp>
      <p:sp>
        <p:nvSpPr>
          <p:cNvPr id="4" name="Slide Number Placeholder 3">
            <a:extLst>
              <a:ext uri="{FF2B5EF4-FFF2-40B4-BE49-F238E27FC236}">
                <a16:creationId xmlns:a16="http://schemas.microsoft.com/office/drawing/2014/main" id="{313E4AD1-2316-4CDF-8A33-A48BE1190FDC}"/>
              </a:ext>
            </a:extLst>
          </p:cNvPr>
          <p:cNvSpPr>
            <a:spLocks noGrp="1"/>
          </p:cNvSpPr>
          <p:nvPr>
            <p:ph type="sldNum" sz="quarter" idx="12"/>
          </p:nvPr>
        </p:nvSpPr>
        <p:spPr/>
        <p:txBody>
          <a:bodyPr/>
          <a:lstStyle/>
          <a:p>
            <a:fld id="{A8C5B212-327B-4C01-A471-29D21F666101}" type="slidenum">
              <a:rPr lang="en-US" altLang="en-US" smtClean="0"/>
              <a:pPr/>
              <a:t>25</a:t>
            </a:fld>
            <a:endParaRPr lang="en-US" altLang="en-US"/>
          </a:p>
        </p:txBody>
      </p:sp>
      <p:pic>
        <p:nvPicPr>
          <p:cNvPr id="5" name="Picture 4">
            <a:extLst>
              <a:ext uri="{FF2B5EF4-FFF2-40B4-BE49-F238E27FC236}">
                <a16:creationId xmlns:a16="http://schemas.microsoft.com/office/drawing/2014/main" id="{DBF9BAF8-7F9F-4400-821A-D7D27A6BF7A5}"/>
              </a:ext>
            </a:extLst>
          </p:cNvPr>
          <p:cNvPicPr>
            <a:picLocks noChangeAspect="1"/>
          </p:cNvPicPr>
          <p:nvPr/>
        </p:nvPicPr>
        <p:blipFill>
          <a:blip r:embed="rId2"/>
          <a:stretch>
            <a:fillRect/>
          </a:stretch>
        </p:blipFill>
        <p:spPr>
          <a:xfrm>
            <a:off x="1890520" y="136525"/>
            <a:ext cx="7019925" cy="6696075"/>
          </a:xfrm>
          <a:prstGeom prst="rect">
            <a:avLst/>
          </a:prstGeom>
        </p:spPr>
      </p:pic>
      <p:cxnSp>
        <p:nvCxnSpPr>
          <p:cNvPr id="7" name="Straight Connector 6">
            <a:extLst>
              <a:ext uri="{FF2B5EF4-FFF2-40B4-BE49-F238E27FC236}">
                <a16:creationId xmlns:a16="http://schemas.microsoft.com/office/drawing/2014/main" id="{07669E27-F17C-4286-8706-CA94B2EE212A}"/>
              </a:ext>
            </a:extLst>
          </p:cNvPr>
          <p:cNvCxnSpPr/>
          <p:nvPr/>
        </p:nvCxnSpPr>
        <p:spPr>
          <a:xfrm>
            <a:off x="5161144" y="3429000"/>
            <a:ext cx="0" cy="871441"/>
          </a:xfrm>
          <a:prstGeom prst="line">
            <a:avLst/>
          </a:prstGeom>
          <a:ln w="12700">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8" name="TextBox 1">
            <a:extLst>
              <a:ext uri="{FF2B5EF4-FFF2-40B4-BE49-F238E27FC236}">
                <a16:creationId xmlns:a16="http://schemas.microsoft.com/office/drawing/2014/main" id="{BD5804A8-0878-4953-8180-0EF31B387F5A}"/>
              </a:ext>
            </a:extLst>
          </p:cNvPr>
          <p:cNvSpPr txBox="1">
            <a:spLocks noChangeArrowheads="1"/>
          </p:cNvSpPr>
          <p:nvPr/>
        </p:nvSpPr>
        <p:spPr bwMode="auto">
          <a:xfrm>
            <a:off x="6831013" y="4114800"/>
            <a:ext cx="1568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dirty="0">
                <a:solidFill>
                  <a:srgbClr val="FF0000"/>
                </a:solidFill>
              </a:rPr>
              <a:t>New instance</a:t>
            </a:r>
          </a:p>
          <a:p>
            <a:pPr eaLnBrk="1" hangingPunct="1"/>
            <a:r>
              <a:rPr lang="en-US" altLang="tr-TR" dirty="0">
                <a:solidFill>
                  <a:srgbClr val="FF0000"/>
                </a:solidFill>
              </a:rPr>
              <a:t> is created</a:t>
            </a:r>
            <a:endParaRPr lang="tr-TR" altLang="tr-TR" dirty="0">
              <a:solidFill>
                <a:srgbClr val="FF0000"/>
              </a:solidFill>
            </a:endParaRPr>
          </a:p>
        </p:txBody>
      </p:sp>
      <p:sp>
        <p:nvSpPr>
          <p:cNvPr id="9" name="Title 1">
            <a:extLst>
              <a:ext uri="{FF2B5EF4-FFF2-40B4-BE49-F238E27FC236}">
                <a16:creationId xmlns:a16="http://schemas.microsoft.com/office/drawing/2014/main" id="{685522CA-0397-411D-B933-4CD889717AC0}"/>
              </a:ext>
            </a:extLst>
          </p:cNvPr>
          <p:cNvSpPr txBox="1">
            <a:spLocks/>
          </p:cNvSpPr>
          <p:nvPr/>
        </p:nvSpPr>
        <p:spPr bwMode="auto">
          <a:xfrm>
            <a:off x="346075" y="1579563"/>
            <a:ext cx="1482725"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400" b="1" kern="1200">
                <a:solidFill>
                  <a:srgbClr val="46424D"/>
                </a:solidFill>
                <a:latin typeface="Arial"/>
                <a:ea typeface="ＭＳ Ｐゴシック" charset="-128"/>
                <a:cs typeface="Arial"/>
              </a:defRPr>
            </a:lvl1pPr>
            <a:lvl2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2pPr>
            <a:lvl3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3pPr>
            <a:lvl4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4pPr>
            <a:lvl5pPr algn="l" defTabSz="457200" rtl="0" eaLnBrk="0" fontAlgn="base" hangingPunct="0">
              <a:spcBef>
                <a:spcPct val="0"/>
              </a:spcBef>
              <a:spcAft>
                <a:spcPct val="0"/>
              </a:spcAft>
              <a:defRPr sz="2400" b="1">
                <a:solidFill>
                  <a:srgbClr val="46424D"/>
                </a:solidFill>
                <a:latin typeface="Arial" charset="0"/>
                <a:ea typeface="ＭＳ Ｐゴシック" charset="-128"/>
                <a:cs typeface="Arial" charset="0"/>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eaLnBrk="1" hangingPunct="1"/>
            <a:r>
              <a:rPr lang="en-US" altLang="tr-TR" sz="2000">
                <a:latin typeface="Arial" panose="020B0604020202020204" pitchFamily="34" charset="0"/>
                <a:ea typeface="ＭＳ Ｐゴシック" panose="020B0600070205080204" pitchFamily="34" charset="-128"/>
                <a:cs typeface="Arial" panose="020B0604020202020204" pitchFamily="34" charset="0"/>
              </a:rPr>
              <a:t>Sequence diagram for </a:t>
            </a:r>
            <a:br>
              <a:rPr lang="en-US" altLang="tr-TR" sz="2000">
                <a:latin typeface="Arial" panose="020B0604020202020204" pitchFamily="34" charset="0"/>
                <a:ea typeface="ＭＳ Ｐゴシック" panose="020B0600070205080204" pitchFamily="34" charset="-128"/>
                <a:cs typeface="Arial" panose="020B0604020202020204" pitchFamily="34" charset="0"/>
              </a:rPr>
            </a:br>
            <a:br>
              <a:rPr lang="en-US" altLang="tr-TR" sz="2000">
                <a:latin typeface="Arial" panose="020B0604020202020204" pitchFamily="34" charset="0"/>
                <a:ea typeface="ＭＳ Ｐゴシック" panose="020B0600070205080204" pitchFamily="34" charset="-128"/>
                <a:cs typeface="Arial" panose="020B0604020202020204" pitchFamily="34" charset="0"/>
              </a:rPr>
            </a:br>
            <a:r>
              <a:rPr lang="en-US" altLang="tr-TR" sz="2000">
                <a:latin typeface="Arial" panose="020B0604020202020204" pitchFamily="34" charset="0"/>
                <a:ea typeface="ＭＳ Ｐゴシック" panose="020B0600070205080204" pitchFamily="34" charset="-128"/>
                <a:cs typeface="Arial" panose="020B0604020202020204" pitchFamily="34" charset="0"/>
              </a:rPr>
              <a:t>Transfer Data</a:t>
            </a:r>
            <a:r>
              <a:rPr lang="en-GB" altLang="tr-TR" sz="2000">
                <a:latin typeface="Arial" panose="020B0604020202020204" pitchFamily="34" charset="0"/>
                <a:ea typeface="ＭＳ Ｐゴシック" panose="020B0600070205080204" pitchFamily="34" charset="-128"/>
                <a:cs typeface="Arial" panose="020B0604020202020204" pitchFamily="34" charset="0"/>
              </a:rPr>
              <a:t> </a:t>
            </a:r>
            <a:endParaRPr lang="en-US" altLang="tr-TR" sz="2000" dirty="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71418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E15B2CD-0B81-48CC-99F3-408919BE0604}"/>
              </a:ext>
            </a:extLst>
          </p:cNvPr>
          <p:cNvSpPr>
            <a:spLocks noGrp="1" noChangeArrowheads="1"/>
          </p:cNvSpPr>
          <p:nvPr>
            <p:ph type="title" idx="4294967295"/>
          </p:nvPr>
        </p:nvSpPr>
        <p:spPr>
          <a:xfrm>
            <a:off x="0" y="228600"/>
            <a:ext cx="7772400" cy="1143000"/>
          </a:xfrm>
        </p:spPr>
        <p:txBody>
          <a:bodyPr/>
          <a:lstStyle/>
          <a:p>
            <a:pPr eaLnBrk="1" hangingPunct="1"/>
            <a:r>
              <a:rPr lang="en-US" altLang="tr-TR" dirty="0"/>
              <a:t>Representing </a:t>
            </a:r>
            <a:r>
              <a:rPr lang="en-US" altLang="tr-TR" dirty="0" err="1"/>
              <a:t>Iteractions</a:t>
            </a:r>
            <a:endParaRPr lang="tr-TR" altLang="tr-TR" dirty="0"/>
          </a:p>
        </p:txBody>
      </p:sp>
      <p:sp>
        <p:nvSpPr>
          <p:cNvPr id="37" name="Rectangle 4">
            <a:extLst>
              <a:ext uri="{FF2B5EF4-FFF2-40B4-BE49-F238E27FC236}">
                <a16:creationId xmlns:a16="http://schemas.microsoft.com/office/drawing/2014/main" id="{96311827-1A53-4501-AD40-FA9C79E06447}"/>
              </a:ext>
            </a:extLst>
          </p:cNvPr>
          <p:cNvSpPr>
            <a:spLocks noChangeArrowheads="1"/>
          </p:cNvSpPr>
          <p:nvPr/>
        </p:nvSpPr>
        <p:spPr bwMode="auto">
          <a:xfrm>
            <a:off x="1263300" y="2320382"/>
            <a:ext cx="555625"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:A</a:t>
            </a:r>
            <a:endParaRPr lang="tr-TR" altLang="tr-TR" sz="1400">
              <a:latin typeface="Helvetica" panose="020B0604020202020204" pitchFamily="34" charset="0"/>
            </a:endParaRPr>
          </a:p>
        </p:txBody>
      </p:sp>
      <p:sp>
        <p:nvSpPr>
          <p:cNvPr id="38" name="Rectangle 5">
            <a:extLst>
              <a:ext uri="{FF2B5EF4-FFF2-40B4-BE49-F238E27FC236}">
                <a16:creationId xmlns:a16="http://schemas.microsoft.com/office/drawing/2014/main" id="{85958203-2AC8-4B4B-8E90-EBCD5C5E07D9}"/>
              </a:ext>
            </a:extLst>
          </p:cNvPr>
          <p:cNvSpPr>
            <a:spLocks noChangeArrowheads="1"/>
          </p:cNvSpPr>
          <p:nvPr/>
        </p:nvSpPr>
        <p:spPr bwMode="auto">
          <a:xfrm>
            <a:off x="2230880" y="2240262"/>
            <a:ext cx="830263"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dirty="0" err="1">
                <a:latin typeface="Helvetica" panose="020B0604020202020204" pitchFamily="34" charset="0"/>
              </a:rPr>
              <a:t>myB</a:t>
            </a:r>
            <a:r>
              <a:rPr lang="en-US" altLang="tr-TR" sz="1400" dirty="0">
                <a:latin typeface="Helvetica" panose="020B0604020202020204" pitchFamily="34" charset="0"/>
              </a:rPr>
              <a:t> : B</a:t>
            </a:r>
            <a:endParaRPr lang="tr-TR" altLang="tr-TR" sz="1400" dirty="0">
              <a:latin typeface="Helvetica" panose="020B0604020202020204" pitchFamily="34" charset="0"/>
            </a:endParaRPr>
          </a:p>
        </p:txBody>
      </p:sp>
      <p:sp>
        <p:nvSpPr>
          <p:cNvPr id="40" name="Line 6">
            <a:extLst>
              <a:ext uri="{FF2B5EF4-FFF2-40B4-BE49-F238E27FC236}">
                <a16:creationId xmlns:a16="http://schemas.microsoft.com/office/drawing/2014/main" id="{6839EDC7-3621-4493-90E4-8E56681E560D}"/>
              </a:ext>
            </a:extLst>
          </p:cNvPr>
          <p:cNvSpPr>
            <a:spLocks noChangeShapeType="1"/>
          </p:cNvSpPr>
          <p:nvPr/>
        </p:nvSpPr>
        <p:spPr bwMode="auto">
          <a:xfrm>
            <a:off x="1561750" y="2677569"/>
            <a:ext cx="0" cy="1462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7">
            <a:extLst>
              <a:ext uri="{FF2B5EF4-FFF2-40B4-BE49-F238E27FC236}">
                <a16:creationId xmlns:a16="http://schemas.microsoft.com/office/drawing/2014/main" id="{E5124972-9A4A-452C-93B8-69263458AF87}"/>
              </a:ext>
            </a:extLst>
          </p:cNvPr>
          <p:cNvSpPr>
            <a:spLocks noChangeShapeType="1"/>
          </p:cNvSpPr>
          <p:nvPr/>
        </p:nvSpPr>
        <p:spPr bwMode="auto">
          <a:xfrm>
            <a:off x="2541237" y="2677569"/>
            <a:ext cx="0" cy="1462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
            <a:extLst>
              <a:ext uri="{FF2B5EF4-FFF2-40B4-BE49-F238E27FC236}">
                <a16:creationId xmlns:a16="http://schemas.microsoft.com/office/drawing/2014/main" id="{C79FF1FE-8BD5-4DB4-9F8D-9368D6182242}"/>
              </a:ext>
            </a:extLst>
          </p:cNvPr>
          <p:cNvSpPr>
            <a:spLocks noChangeShapeType="1"/>
          </p:cNvSpPr>
          <p:nvPr/>
        </p:nvSpPr>
        <p:spPr bwMode="auto">
          <a:xfrm>
            <a:off x="1561750" y="3385594"/>
            <a:ext cx="922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Text Box 10">
            <a:extLst>
              <a:ext uri="{FF2B5EF4-FFF2-40B4-BE49-F238E27FC236}">
                <a16:creationId xmlns:a16="http://schemas.microsoft.com/office/drawing/2014/main" id="{BA71A3E8-62F6-4F7B-9D4A-D3B0EC84B6B8}"/>
              </a:ext>
            </a:extLst>
          </p:cNvPr>
          <p:cNvSpPr txBox="1">
            <a:spLocks noChangeArrowheads="1"/>
          </p:cNvSpPr>
          <p:nvPr/>
        </p:nvSpPr>
        <p:spPr bwMode="auto">
          <a:xfrm>
            <a:off x="1712562" y="3115719"/>
            <a:ext cx="639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doTwo</a:t>
            </a:r>
            <a:endParaRPr lang="tr-TR" altLang="tr-TR" sz="1200">
              <a:latin typeface="Helvetica" panose="020B0604020202020204" pitchFamily="34" charset="0"/>
            </a:endParaRPr>
          </a:p>
        </p:txBody>
      </p:sp>
      <p:sp>
        <p:nvSpPr>
          <p:cNvPr id="44" name="Line 11">
            <a:extLst>
              <a:ext uri="{FF2B5EF4-FFF2-40B4-BE49-F238E27FC236}">
                <a16:creationId xmlns:a16="http://schemas.microsoft.com/office/drawing/2014/main" id="{787C4E57-F1BA-4FC9-80F1-8DA3EF8DE3EA}"/>
              </a:ext>
            </a:extLst>
          </p:cNvPr>
          <p:cNvSpPr>
            <a:spLocks noChangeShapeType="1"/>
          </p:cNvSpPr>
          <p:nvPr/>
        </p:nvSpPr>
        <p:spPr bwMode="auto">
          <a:xfrm flipV="1">
            <a:off x="436212" y="3253832"/>
            <a:ext cx="10541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Text Box 12">
            <a:extLst>
              <a:ext uri="{FF2B5EF4-FFF2-40B4-BE49-F238E27FC236}">
                <a16:creationId xmlns:a16="http://schemas.microsoft.com/office/drawing/2014/main" id="{FAC59462-FF0E-45A7-A0D2-6B45B39EDCF0}"/>
              </a:ext>
            </a:extLst>
          </p:cNvPr>
          <p:cNvSpPr txBox="1">
            <a:spLocks noChangeArrowheads="1"/>
          </p:cNvSpPr>
          <p:nvPr/>
        </p:nvSpPr>
        <p:spPr bwMode="auto">
          <a:xfrm>
            <a:off x="537812" y="2979194"/>
            <a:ext cx="639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doOne</a:t>
            </a:r>
            <a:endParaRPr lang="tr-TR" altLang="tr-TR" sz="1200">
              <a:latin typeface="Helvetica" panose="020B0604020202020204" pitchFamily="34" charset="0"/>
            </a:endParaRPr>
          </a:p>
        </p:txBody>
      </p:sp>
      <p:sp>
        <p:nvSpPr>
          <p:cNvPr id="46" name="Text Box 13">
            <a:extLst>
              <a:ext uri="{FF2B5EF4-FFF2-40B4-BE49-F238E27FC236}">
                <a16:creationId xmlns:a16="http://schemas.microsoft.com/office/drawing/2014/main" id="{805591AC-6578-40A6-9458-DA36439F2F3A}"/>
              </a:ext>
            </a:extLst>
          </p:cNvPr>
          <p:cNvSpPr txBox="1">
            <a:spLocks noChangeArrowheads="1"/>
          </p:cNvSpPr>
          <p:nvPr/>
        </p:nvSpPr>
        <p:spPr bwMode="auto">
          <a:xfrm>
            <a:off x="1712562" y="3518944"/>
            <a:ext cx="749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doThree</a:t>
            </a:r>
            <a:endParaRPr lang="tr-TR" altLang="tr-TR" sz="1200">
              <a:latin typeface="Helvetica" panose="020B0604020202020204" pitchFamily="34" charset="0"/>
            </a:endParaRPr>
          </a:p>
        </p:txBody>
      </p:sp>
      <p:sp>
        <p:nvSpPr>
          <p:cNvPr id="47" name="Line 14">
            <a:extLst>
              <a:ext uri="{FF2B5EF4-FFF2-40B4-BE49-F238E27FC236}">
                <a16:creationId xmlns:a16="http://schemas.microsoft.com/office/drawing/2014/main" id="{F3048C28-061D-4365-A5C1-EABCBB75F825}"/>
              </a:ext>
            </a:extLst>
          </p:cNvPr>
          <p:cNvSpPr>
            <a:spLocks noChangeShapeType="1"/>
          </p:cNvSpPr>
          <p:nvPr/>
        </p:nvSpPr>
        <p:spPr bwMode="auto">
          <a:xfrm>
            <a:off x="1561750" y="3788819"/>
            <a:ext cx="922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Rectangle 15">
            <a:extLst>
              <a:ext uri="{FF2B5EF4-FFF2-40B4-BE49-F238E27FC236}">
                <a16:creationId xmlns:a16="http://schemas.microsoft.com/office/drawing/2014/main" id="{5DF06FAB-C7D4-4FB1-A140-21ADC773A4F5}"/>
              </a:ext>
            </a:extLst>
          </p:cNvPr>
          <p:cNvSpPr>
            <a:spLocks noChangeArrowheads="1"/>
          </p:cNvSpPr>
          <p:nvPr/>
        </p:nvSpPr>
        <p:spPr bwMode="auto">
          <a:xfrm>
            <a:off x="1504600" y="3225257"/>
            <a:ext cx="85725" cy="65405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49" name="Rectangle 16">
            <a:extLst>
              <a:ext uri="{FF2B5EF4-FFF2-40B4-BE49-F238E27FC236}">
                <a16:creationId xmlns:a16="http://schemas.microsoft.com/office/drawing/2014/main" id="{82E81C4A-BC82-45A2-B90A-DE99D23D7324}"/>
              </a:ext>
            </a:extLst>
          </p:cNvPr>
          <p:cNvSpPr>
            <a:spLocks noChangeArrowheads="1"/>
          </p:cNvSpPr>
          <p:nvPr/>
        </p:nvSpPr>
        <p:spPr bwMode="auto">
          <a:xfrm>
            <a:off x="2504725" y="3382419"/>
            <a:ext cx="93662" cy="21748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0" name="Text Box 29">
            <a:extLst>
              <a:ext uri="{FF2B5EF4-FFF2-40B4-BE49-F238E27FC236}">
                <a16:creationId xmlns:a16="http://schemas.microsoft.com/office/drawing/2014/main" id="{D04F71E3-8061-46A7-A48E-115CE7FCC557}"/>
              </a:ext>
            </a:extLst>
          </p:cNvPr>
          <p:cNvSpPr txBox="1">
            <a:spLocks noChangeArrowheads="1"/>
          </p:cNvSpPr>
          <p:nvPr/>
        </p:nvSpPr>
        <p:spPr bwMode="auto">
          <a:xfrm>
            <a:off x="1404587" y="4195219"/>
            <a:ext cx="1146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2"/>
                </a:solidFill>
                <a:latin typeface="Comic Sans MS" panose="030F0702030302020204" pitchFamily="66" charset="0"/>
              </a:rPr>
              <a:t>sequence</a:t>
            </a:r>
          </a:p>
          <a:p>
            <a:pPr algn="ctr">
              <a:spcBef>
                <a:spcPct val="0"/>
              </a:spcBef>
              <a:buClrTx/>
              <a:buSzTx/>
              <a:buFontTx/>
              <a:buNone/>
            </a:pPr>
            <a:r>
              <a:rPr lang="en-US" altLang="tr-TR" sz="1800">
                <a:solidFill>
                  <a:schemeClr val="accent2"/>
                </a:solidFill>
                <a:latin typeface="Comic Sans MS" panose="030F0702030302020204" pitchFamily="66" charset="0"/>
              </a:rPr>
              <a:t>diagram</a:t>
            </a:r>
            <a:endParaRPr lang="tr-TR" altLang="tr-TR" sz="1800">
              <a:solidFill>
                <a:schemeClr val="accent2"/>
              </a:solidFill>
              <a:latin typeface="Comic Sans MS" panose="030F0702030302020204" pitchFamily="66" charset="0"/>
            </a:endParaRPr>
          </a:p>
        </p:txBody>
      </p:sp>
      <p:grpSp>
        <p:nvGrpSpPr>
          <p:cNvPr id="51" name="Group 34">
            <a:extLst>
              <a:ext uri="{FF2B5EF4-FFF2-40B4-BE49-F238E27FC236}">
                <a16:creationId xmlns:a16="http://schemas.microsoft.com/office/drawing/2014/main" id="{661AAB34-A788-4E87-8C2E-C4D20274A752}"/>
              </a:ext>
            </a:extLst>
          </p:cNvPr>
          <p:cNvGrpSpPr>
            <a:grpSpLocks/>
          </p:cNvGrpSpPr>
          <p:nvPr/>
        </p:nvGrpSpPr>
        <p:grpSpPr bwMode="auto">
          <a:xfrm>
            <a:off x="3250850" y="2182269"/>
            <a:ext cx="2736850" cy="2649538"/>
            <a:chOff x="3972" y="2503"/>
            <a:chExt cx="1724" cy="1669"/>
          </a:xfrm>
        </p:grpSpPr>
        <p:sp>
          <p:nvSpPr>
            <p:cNvPr id="52" name="Text Box 28">
              <a:extLst>
                <a:ext uri="{FF2B5EF4-FFF2-40B4-BE49-F238E27FC236}">
                  <a16:creationId xmlns:a16="http://schemas.microsoft.com/office/drawing/2014/main" id="{B38E970F-68AC-4447-B404-4C09116FBEC2}"/>
                </a:ext>
              </a:extLst>
            </p:cNvPr>
            <p:cNvSpPr txBox="1">
              <a:spLocks noChangeArrowheads="1"/>
            </p:cNvSpPr>
            <p:nvPr/>
          </p:nvSpPr>
          <p:spPr bwMode="auto">
            <a:xfrm>
              <a:off x="3972" y="2503"/>
              <a:ext cx="1724"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dirty="0">
                  <a:latin typeface="Courier New" panose="02070309020205020404" pitchFamily="49" charset="0"/>
                </a:rPr>
                <a:t>public class A{</a:t>
              </a:r>
            </a:p>
            <a:p>
              <a:pPr>
                <a:spcBef>
                  <a:spcPct val="0"/>
                </a:spcBef>
                <a:buClrTx/>
                <a:buSzTx/>
                <a:buFontTx/>
                <a:buNone/>
              </a:pPr>
              <a:r>
                <a:rPr lang="en-US" altLang="tr-TR" sz="1400" b="1" dirty="0">
                  <a:latin typeface="Courier New" panose="02070309020205020404" pitchFamily="49" charset="0"/>
                </a:rPr>
                <a:t>  private B </a:t>
              </a:r>
              <a:r>
                <a:rPr lang="en-US" altLang="tr-TR" sz="1400" b="1" dirty="0" err="1">
                  <a:latin typeface="Courier New" panose="02070309020205020404" pitchFamily="49" charset="0"/>
                </a:rPr>
                <a:t>myB</a:t>
              </a:r>
              <a:r>
                <a:rPr lang="en-US" altLang="tr-TR" sz="1400" b="1" dirty="0">
                  <a:latin typeface="Courier New" panose="02070309020205020404" pitchFamily="49" charset="0"/>
                </a:rPr>
                <a:t> = new B;</a:t>
              </a:r>
            </a:p>
            <a:p>
              <a:pPr>
                <a:spcBef>
                  <a:spcPct val="0"/>
                </a:spcBef>
                <a:buClrTx/>
                <a:buSzTx/>
                <a:buFontTx/>
                <a:buNone/>
              </a:pPr>
              <a:r>
                <a:rPr lang="en-US" altLang="tr-TR" sz="1400" b="1" dirty="0">
                  <a:latin typeface="Courier New" panose="02070309020205020404" pitchFamily="49" charset="0"/>
                </a:rPr>
                <a:t>  public void </a:t>
              </a:r>
              <a:r>
                <a:rPr lang="en-US" altLang="tr-TR" sz="1400" b="1" dirty="0" err="1">
                  <a:latin typeface="Courier New" panose="02070309020205020404" pitchFamily="49" charset="0"/>
                </a:rPr>
                <a:t>doOne</a:t>
              </a:r>
              <a:r>
                <a:rPr lang="en-US" altLang="tr-TR" sz="1400" b="1" dirty="0">
                  <a:latin typeface="Courier New" panose="02070309020205020404" pitchFamily="49" charset="0"/>
                </a:rPr>
                <a:t>(){</a:t>
              </a:r>
            </a:p>
            <a:p>
              <a:pPr>
                <a:spcBef>
                  <a:spcPct val="0"/>
                </a:spcBef>
                <a:buClrTx/>
                <a:buSzTx/>
                <a:buFontTx/>
                <a:buNone/>
              </a:pPr>
              <a:r>
                <a:rPr lang="en-US" altLang="tr-TR" sz="1400" b="1" dirty="0">
                  <a:latin typeface="Courier New" panose="02070309020205020404" pitchFamily="49" charset="0"/>
                </a:rPr>
                <a:t>    </a:t>
              </a:r>
              <a:r>
                <a:rPr lang="en-US" altLang="tr-TR" sz="1400" b="1" dirty="0" err="1">
                  <a:latin typeface="Courier New" panose="02070309020205020404" pitchFamily="49" charset="0"/>
                </a:rPr>
                <a:t>myB.doTwo</a:t>
              </a:r>
              <a:r>
                <a:rPr lang="en-US" altLang="tr-TR" sz="1400" b="1" dirty="0">
                  <a:latin typeface="Courier New" panose="02070309020205020404" pitchFamily="49" charset="0"/>
                </a:rPr>
                <a:t>();</a:t>
              </a:r>
            </a:p>
            <a:p>
              <a:pPr>
                <a:spcBef>
                  <a:spcPct val="0"/>
                </a:spcBef>
                <a:buClrTx/>
                <a:buSzTx/>
                <a:buFontTx/>
                <a:buNone/>
              </a:pPr>
              <a:r>
                <a:rPr lang="en-US" altLang="tr-TR" sz="1400" b="1" dirty="0">
                  <a:latin typeface="Courier New" panose="02070309020205020404" pitchFamily="49" charset="0"/>
                </a:rPr>
                <a:t>    </a:t>
              </a:r>
              <a:r>
                <a:rPr lang="en-US" altLang="tr-TR" sz="1400" b="1" dirty="0" err="1">
                  <a:latin typeface="Courier New" panose="02070309020205020404" pitchFamily="49" charset="0"/>
                </a:rPr>
                <a:t>myB.doThree</a:t>
              </a:r>
              <a:r>
                <a:rPr lang="en-US" altLang="tr-TR" sz="1400" b="1" dirty="0">
                  <a:latin typeface="Courier New" panose="02070309020205020404" pitchFamily="49" charset="0"/>
                </a:rPr>
                <a:t>();</a:t>
              </a:r>
            </a:p>
            <a:p>
              <a:pPr>
                <a:spcBef>
                  <a:spcPct val="0"/>
                </a:spcBef>
                <a:buClrTx/>
                <a:buSzTx/>
                <a:buFontTx/>
                <a:buNone/>
              </a:pPr>
              <a:r>
                <a:rPr lang="en-US" altLang="tr-TR" sz="1400" b="1" dirty="0">
                  <a:latin typeface="Courier New" panose="02070309020205020404" pitchFamily="49" charset="0"/>
                </a:rPr>
                <a:t>  }</a:t>
              </a:r>
            </a:p>
            <a:p>
              <a:pPr>
                <a:spcBef>
                  <a:spcPct val="0"/>
                </a:spcBef>
                <a:buClrTx/>
                <a:buSzTx/>
                <a:buFontTx/>
                <a:buNone/>
              </a:pPr>
              <a:r>
                <a:rPr lang="en-US" altLang="tr-TR" sz="1400" b="1" dirty="0">
                  <a:latin typeface="Courier New" panose="02070309020205020404" pitchFamily="49" charset="0"/>
                </a:rPr>
                <a:t>  …</a:t>
              </a:r>
            </a:p>
            <a:p>
              <a:pPr>
                <a:spcBef>
                  <a:spcPct val="0"/>
                </a:spcBef>
                <a:buClrTx/>
                <a:buSzTx/>
                <a:buFontTx/>
                <a:buNone/>
              </a:pPr>
              <a:r>
                <a:rPr lang="en-US" altLang="tr-TR" sz="1400" b="1" dirty="0">
                  <a:latin typeface="Courier New" panose="02070309020205020404" pitchFamily="49" charset="0"/>
                </a:rPr>
                <a:t>}</a:t>
              </a:r>
              <a:endParaRPr lang="tr-TR" altLang="tr-TR" sz="1400" b="1" dirty="0">
                <a:latin typeface="Courier New" panose="02070309020205020404" pitchFamily="49" charset="0"/>
              </a:endParaRPr>
            </a:p>
          </p:txBody>
        </p:sp>
        <p:sp>
          <p:nvSpPr>
            <p:cNvPr id="53" name="Text Box 31">
              <a:extLst>
                <a:ext uri="{FF2B5EF4-FFF2-40B4-BE49-F238E27FC236}">
                  <a16:creationId xmlns:a16="http://schemas.microsoft.com/office/drawing/2014/main" id="{EE808D56-8B14-4A1D-AFB3-E165E5AD5D20}"/>
                </a:ext>
              </a:extLst>
            </p:cNvPr>
            <p:cNvSpPr txBox="1">
              <a:spLocks noChangeArrowheads="1"/>
            </p:cNvSpPr>
            <p:nvPr/>
          </p:nvSpPr>
          <p:spPr bwMode="auto">
            <a:xfrm>
              <a:off x="4125" y="3768"/>
              <a:ext cx="125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2"/>
                  </a:solidFill>
                  <a:latin typeface="Comic Sans MS" panose="030F0702030302020204" pitchFamily="66" charset="0"/>
                </a:rPr>
                <a:t>partial definition</a:t>
              </a:r>
            </a:p>
            <a:p>
              <a:pPr algn="ctr">
                <a:spcBef>
                  <a:spcPct val="0"/>
                </a:spcBef>
                <a:buClrTx/>
                <a:buSzTx/>
                <a:buFontTx/>
                <a:buNone/>
              </a:pPr>
              <a:r>
                <a:rPr lang="en-US" altLang="tr-TR" sz="1800">
                  <a:solidFill>
                    <a:schemeClr val="accent2"/>
                  </a:solidFill>
                  <a:latin typeface="Comic Sans MS" panose="030F0702030302020204" pitchFamily="66" charset="0"/>
                </a:rPr>
                <a:t>of class A</a:t>
              </a:r>
              <a:endParaRPr lang="tr-TR" altLang="tr-TR" sz="1800">
                <a:solidFill>
                  <a:schemeClr val="accent2"/>
                </a:solidFill>
                <a:latin typeface="Comic Sans MS" panose="030F0702030302020204" pitchFamily="66" charset="0"/>
              </a:endParaRPr>
            </a:p>
          </p:txBody>
        </p:sp>
      </p:grpSp>
      <p:sp>
        <p:nvSpPr>
          <p:cNvPr id="54" name="Line 35">
            <a:extLst>
              <a:ext uri="{FF2B5EF4-FFF2-40B4-BE49-F238E27FC236}">
                <a16:creationId xmlns:a16="http://schemas.microsoft.com/office/drawing/2014/main" id="{B059A053-D4A1-4BD2-8B31-F72CB42B0710}"/>
              </a:ext>
            </a:extLst>
          </p:cNvPr>
          <p:cNvSpPr>
            <a:spLocks noChangeShapeType="1"/>
          </p:cNvSpPr>
          <p:nvPr/>
        </p:nvSpPr>
        <p:spPr bwMode="auto">
          <a:xfrm>
            <a:off x="6052787" y="2050507"/>
            <a:ext cx="0" cy="278130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36">
            <a:extLst>
              <a:ext uri="{FF2B5EF4-FFF2-40B4-BE49-F238E27FC236}">
                <a16:creationId xmlns:a16="http://schemas.microsoft.com/office/drawing/2014/main" id="{6F10DE3B-B72B-44AA-B1AA-38CDED98E683}"/>
              </a:ext>
            </a:extLst>
          </p:cNvPr>
          <p:cNvSpPr>
            <a:spLocks noChangeShapeType="1"/>
          </p:cNvSpPr>
          <p:nvPr/>
        </p:nvSpPr>
        <p:spPr bwMode="auto">
          <a:xfrm>
            <a:off x="3250850" y="2050507"/>
            <a:ext cx="0" cy="2786062"/>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Rectangle 37">
            <a:extLst>
              <a:ext uri="{FF2B5EF4-FFF2-40B4-BE49-F238E27FC236}">
                <a16:creationId xmlns:a16="http://schemas.microsoft.com/office/drawing/2014/main" id="{91112A01-DF76-44F6-8899-657E19FB6491}"/>
              </a:ext>
            </a:extLst>
          </p:cNvPr>
          <p:cNvSpPr>
            <a:spLocks noChangeArrowheads="1"/>
          </p:cNvSpPr>
          <p:nvPr/>
        </p:nvSpPr>
        <p:spPr bwMode="auto">
          <a:xfrm>
            <a:off x="2499962" y="3763419"/>
            <a:ext cx="93663" cy="21748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cxnSp>
        <p:nvCxnSpPr>
          <p:cNvPr id="57" name="Straight Connector 56">
            <a:extLst>
              <a:ext uri="{FF2B5EF4-FFF2-40B4-BE49-F238E27FC236}">
                <a16:creationId xmlns:a16="http://schemas.microsoft.com/office/drawing/2014/main" id="{6D1A6544-2982-4BF5-9BF2-EF8B6591095D}"/>
              </a:ext>
            </a:extLst>
          </p:cNvPr>
          <p:cNvCxnSpPr/>
          <p:nvPr/>
        </p:nvCxnSpPr>
        <p:spPr>
          <a:xfrm flipV="1">
            <a:off x="1328387" y="2569619"/>
            <a:ext cx="404813"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1E3753F8-5FA4-4EA6-B684-77477C494C76}"/>
              </a:ext>
            </a:extLst>
          </p:cNvPr>
          <p:cNvCxnSpPr/>
          <p:nvPr/>
        </p:nvCxnSpPr>
        <p:spPr>
          <a:xfrm flipV="1">
            <a:off x="2245962" y="2582319"/>
            <a:ext cx="625475" cy="1270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58879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3621A0B-4E73-4EF7-8ABF-C7104492B469}"/>
              </a:ext>
            </a:extLst>
          </p:cNvPr>
          <p:cNvSpPr>
            <a:spLocks noGrp="1" noChangeArrowheads="1"/>
          </p:cNvSpPr>
          <p:nvPr>
            <p:ph type="title" idx="4294967295"/>
          </p:nvPr>
        </p:nvSpPr>
        <p:spPr>
          <a:xfrm>
            <a:off x="457200" y="457200"/>
            <a:ext cx="8229600" cy="927100"/>
          </a:xfrm>
        </p:spPr>
        <p:txBody>
          <a:bodyPr/>
          <a:lstStyle/>
          <a:p>
            <a:pPr eaLnBrk="1" hangingPunct="1"/>
            <a:r>
              <a:rPr lang="en-US" altLang="tr-TR"/>
              <a:t>Lifeline Boxes</a:t>
            </a:r>
            <a:endParaRPr lang="tr-TR" altLang="tr-TR"/>
          </a:p>
        </p:txBody>
      </p:sp>
      <p:sp>
        <p:nvSpPr>
          <p:cNvPr id="27651" name="Rectangle 3">
            <a:extLst>
              <a:ext uri="{FF2B5EF4-FFF2-40B4-BE49-F238E27FC236}">
                <a16:creationId xmlns:a16="http://schemas.microsoft.com/office/drawing/2014/main" id="{0FFD9B94-0EDF-4473-BA6B-246964E59862}"/>
              </a:ext>
            </a:extLst>
          </p:cNvPr>
          <p:cNvSpPr>
            <a:spLocks noChangeArrowheads="1"/>
          </p:cNvSpPr>
          <p:nvPr/>
        </p:nvSpPr>
        <p:spPr bwMode="auto">
          <a:xfrm>
            <a:off x="642938" y="135255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27652" name="Rectangle 4">
            <a:extLst>
              <a:ext uri="{FF2B5EF4-FFF2-40B4-BE49-F238E27FC236}">
                <a16:creationId xmlns:a16="http://schemas.microsoft.com/office/drawing/2014/main" id="{FBAF9297-78A7-4434-AF05-F05E47773E45}"/>
              </a:ext>
            </a:extLst>
          </p:cNvPr>
          <p:cNvSpPr>
            <a:spLocks noChangeArrowheads="1"/>
          </p:cNvSpPr>
          <p:nvPr/>
        </p:nvSpPr>
        <p:spPr bwMode="auto">
          <a:xfrm>
            <a:off x="642938" y="2117725"/>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dirty="0">
                <a:latin typeface="Helvetica" panose="020B0604020202020204" pitchFamily="34" charset="0"/>
              </a:rPr>
              <a:t>s1 : Sale</a:t>
            </a:r>
            <a:endParaRPr lang="tr-TR" altLang="tr-TR" sz="1400" u="sng" dirty="0">
              <a:latin typeface="Helvetica" panose="020B0604020202020204" pitchFamily="34" charset="0"/>
            </a:endParaRPr>
          </a:p>
        </p:txBody>
      </p:sp>
      <p:sp>
        <p:nvSpPr>
          <p:cNvPr id="27653" name="Rectangle 5">
            <a:extLst>
              <a:ext uri="{FF2B5EF4-FFF2-40B4-BE49-F238E27FC236}">
                <a16:creationId xmlns:a16="http://schemas.microsoft.com/office/drawing/2014/main" id="{29A48445-692F-4A5A-9BFC-64EDB739ECCB}"/>
              </a:ext>
            </a:extLst>
          </p:cNvPr>
          <p:cNvSpPr>
            <a:spLocks noChangeArrowheads="1"/>
          </p:cNvSpPr>
          <p:nvPr/>
        </p:nvSpPr>
        <p:spPr bwMode="auto">
          <a:xfrm>
            <a:off x="642938" y="29130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dirty="0">
                <a:latin typeface="Helvetica" panose="020B0604020202020204" pitchFamily="34" charset="0"/>
              </a:rPr>
              <a:t>«</a:t>
            </a:r>
            <a:r>
              <a:rPr lang="en-US" altLang="tr-TR" sz="1400" dirty="0" err="1">
                <a:latin typeface="Helvetica" panose="020B0604020202020204" pitchFamily="34" charset="0"/>
              </a:rPr>
              <a:t>metaclass</a:t>
            </a:r>
            <a:r>
              <a:rPr lang="en-US" altLang="tr-TR" sz="1400" dirty="0">
                <a:latin typeface="Helvetica" panose="020B0604020202020204" pitchFamily="34" charset="0"/>
              </a:rPr>
              <a:t>»</a:t>
            </a:r>
          </a:p>
          <a:p>
            <a:pPr algn="ctr">
              <a:spcBef>
                <a:spcPct val="0"/>
              </a:spcBef>
              <a:buClrTx/>
              <a:buSzTx/>
              <a:buFontTx/>
              <a:buNone/>
            </a:pPr>
            <a:r>
              <a:rPr lang="en-US" altLang="tr-TR" sz="1400" dirty="0">
                <a:latin typeface="Helvetica" panose="020B0604020202020204" pitchFamily="34" charset="0"/>
              </a:rPr>
              <a:t>Font</a:t>
            </a:r>
            <a:endParaRPr lang="tr-TR" altLang="tr-TR" sz="1400" dirty="0">
              <a:latin typeface="Helvetica" panose="020B0604020202020204" pitchFamily="34" charset="0"/>
            </a:endParaRPr>
          </a:p>
        </p:txBody>
      </p:sp>
      <p:sp>
        <p:nvSpPr>
          <p:cNvPr id="27654" name="Rectangle 6">
            <a:extLst>
              <a:ext uri="{FF2B5EF4-FFF2-40B4-BE49-F238E27FC236}">
                <a16:creationId xmlns:a16="http://schemas.microsoft.com/office/drawing/2014/main" id="{5B3AF394-5F4A-4310-ADCF-78623BBFD5F7}"/>
              </a:ext>
            </a:extLst>
          </p:cNvPr>
          <p:cNvSpPr>
            <a:spLocks noChangeArrowheads="1"/>
          </p:cNvSpPr>
          <p:nvPr/>
        </p:nvSpPr>
        <p:spPr bwMode="auto">
          <a:xfrm>
            <a:off x="652463" y="4110038"/>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dirty="0">
                <a:latin typeface="Helvetica" panose="020B0604020202020204" pitchFamily="34" charset="0"/>
              </a:rPr>
              <a:t>sales:</a:t>
            </a:r>
          </a:p>
          <a:p>
            <a:pPr algn="ctr">
              <a:spcBef>
                <a:spcPct val="0"/>
              </a:spcBef>
              <a:buClrTx/>
              <a:buSzTx/>
              <a:buFontTx/>
              <a:buNone/>
            </a:pPr>
            <a:r>
              <a:rPr lang="en-US" altLang="tr-TR" sz="1400" dirty="0" err="1">
                <a:latin typeface="Helvetica" panose="020B0604020202020204" pitchFamily="34" charset="0"/>
              </a:rPr>
              <a:t>ArrayList</a:t>
            </a:r>
            <a:r>
              <a:rPr lang="en-US" altLang="tr-TR" sz="1400" dirty="0">
                <a:latin typeface="Helvetica" panose="020B0604020202020204" pitchFamily="34" charset="0"/>
              </a:rPr>
              <a:t>&lt;Sale&gt;</a:t>
            </a:r>
            <a:endParaRPr lang="tr-TR" altLang="tr-TR" sz="1400" dirty="0">
              <a:latin typeface="Helvetica" panose="020B0604020202020204" pitchFamily="34" charset="0"/>
            </a:endParaRPr>
          </a:p>
        </p:txBody>
      </p:sp>
      <p:sp>
        <p:nvSpPr>
          <p:cNvPr id="27655" name="Rectangle 7">
            <a:extLst>
              <a:ext uri="{FF2B5EF4-FFF2-40B4-BE49-F238E27FC236}">
                <a16:creationId xmlns:a16="http://schemas.microsoft.com/office/drawing/2014/main" id="{61E8EF4F-23B6-4334-A1B0-DD000BD4BBAC}"/>
              </a:ext>
            </a:extLst>
          </p:cNvPr>
          <p:cNvSpPr>
            <a:spLocks noChangeArrowheads="1"/>
          </p:cNvSpPr>
          <p:nvPr/>
        </p:nvSpPr>
        <p:spPr bwMode="auto">
          <a:xfrm>
            <a:off x="652463" y="487521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dirty="0">
                <a:latin typeface="Helvetica" panose="020B0604020202020204" pitchFamily="34" charset="0"/>
              </a:rPr>
              <a:t>sales[</a:t>
            </a:r>
            <a:r>
              <a:rPr lang="en-US" altLang="tr-TR" sz="1400" dirty="0" err="1">
                <a:latin typeface="Helvetica" panose="020B0604020202020204" pitchFamily="34" charset="0"/>
              </a:rPr>
              <a:t>i</a:t>
            </a:r>
            <a:r>
              <a:rPr lang="en-US" altLang="tr-TR" sz="1400" dirty="0">
                <a:latin typeface="Helvetica" panose="020B0604020202020204" pitchFamily="34" charset="0"/>
              </a:rPr>
              <a:t>] : Sale</a:t>
            </a:r>
            <a:endParaRPr lang="tr-TR" altLang="tr-TR" sz="1400" dirty="0">
              <a:latin typeface="Helvetica" panose="020B0604020202020204" pitchFamily="34" charset="0"/>
            </a:endParaRPr>
          </a:p>
        </p:txBody>
      </p:sp>
      <p:sp>
        <p:nvSpPr>
          <p:cNvPr id="27656" name="Text Box 9">
            <a:extLst>
              <a:ext uri="{FF2B5EF4-FFF2-40B4-BE49-F238E27FC236}">
                <a16:creationId xmlns:a16="http://schemas.microsoft.com/office/drawing/2014/main" id="{972A1A7D-B1BD-4821-AAA1-A2BD6383D2D0}"/>
              </a:ext>
            </a:extLst>
          </p:cNvPr>
          <p:cNvSpPr txBox="1">
            <a:spLocks noChangeArrowheads="1"/>
          </p:cNvSpPr>
          <p:nvPr/>
        </p:nvSpPr>
        <p:spPr bwMode="auto">
          <a:xfrm>
            <a:off x="2374900" y="1428750"/>
            <a:ext cx="3105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unnamed instance of class Sale</a:t>
            </a:r>
            <a:endParaRPr lang="tr-TR" altLang="tr-TR" sz="1600">
              <a:latin typeface="Comic Sans MS" panose="030F0702030302020204" pitchFamily="66" charset="0"/>
            </a:endParaRPr>
          </a:p>
        </p:txBody>
      </p:sp>
      <p:sp>
        <p:nvSpPr>
          <p:cNvPr id="27657" name="Text Box 10">
            <a:extLst>
              <a:ext uri="{FF2B5EF4-FFF2-40B4-BE49-F238E27FC236}">
                <a16:creationId xmlns:a16="http://schemas.microsoft.com/office/drawing/2014/main" id="{B0510D94-FD96-461B-889E-36887126281E}"/>
              </a:ext>
            </a:extLst>
          </p:cNvPr>
          <p:cNvSpPr txBox="1">
            <a:spLocks noChangeArrowheads="1"/>
          </p:cNvSpPr>
          <p:nvPr/>
        </p:nvSpPr>
        <p:spPr bwMode="auto">
          <a:xfrm>
            <a:off x="2374900" y="2182813"/>
            <a:ext cx="3057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a named instance of class Sale</a:t>
            </a:r>
            <a:endParaRPr lang="tr-TR" altLang="tr-TR" sz="1600">
              <a:latin typeface="Comic Sans MS" panose="030F0702030302020204" pitchFamily="66" charset="0"/>
            </a:endParaRPr>
          </a:p>
        </p:txBody>
      </p:sp>
      <p:sp>
        <p:nvSpPr>
          <p:cNvPr id="27658" name="Text Box 11">
            <a:extLst>
              <a:ext uri="{FF2B5EF4-FFF2-40B4-BE49-F238E27FC236}">
                <a16:creationId xmlns:a16="http://schemas.microsoft.com/office/drawing/2014/main" id="{4ACD6829-7DE0-4B15-BBC1-77234EACD31C}"/>
              </a:ext>
            </a:extLst>
          </p:cNvPr>
          <p:cNvSpPr txBox="1">
            <a:spLocks noChangeArrowheads="1"/>
          </p:cNvSpPr>
          <p:nvPr/>
        </p:nvSpPr>
        <p:spPr bwMode="auto">
          <a:xfrm>
            <a:off x="2374900" y="2967038"/>
            <a:ext cx="3571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represents the </a:t>
            </a:r>
            <a:r>
              <a:rPr lang="en-US" altLang="tr-TR" sz="1600" b="1">
                <a:latin typeface="Comic Sans MS" panose="030F0702030302020204" pitchFamily="66" charset="0"/>
              </a:rPr>
              <a:t>class</a:t>
            </a:r>
            <a:r>
              <a:rPr lang="en-US" altLang="tr-TR" sz="1600">
                <a:latin typeface="Comic Sans MS" panose="030F0702030302020204" pitchFamily="66" charset="0"/>
              </a:rPr>
              <a:t> Font.</a:t>
            </a:r>
          </a:p>
          <a:p>
            <a:pPr>
              <a:spcBef>
                <a:spcPct val="0"/>
              </a:spcBef>
              <a:buClrTx/>
              <a:buSzTx/>
              <a:buFontTx/>
              <a:buNone/>
            </a:pPr>
            <a:r>
              <a:rPr lang="en-US" altLang="tr-TR" sz="1600">
                <a:latin typeface="Comic Sans MS" panose="030F0702030302020204" pitchFamily="66" charset="0"/>
              </a:rPr>
              <a:t>Used in representing static method</a:t>
            </a:r>
          </a:p>
          <a:p>
            <a:pPr>
              <a:spcBef>
                <a:spcPct val="0"/>
              </a:spcBef>
              <a:buClrTx/>
              <a:buSzTx/>
              <a:buFontTx/>
              <a:buNone/>
            </a:pPr>
            <a:r>
              <a:rPr lang="en-US" altLang="tr-TR" sz="1600">
                <a:latin typeface="Comic Sans MS" panose="030F0702030302020204" pitchFamily="66" charset="0"/>
              </a:rPr>
              <a:t>invocations </a:t>
            </a:r>
            <a:endParaRPr lang="tr-TR" altLang="tr-TR" sz="1600">
              <a:latin typeface="Comic Sans MS" panose="030F0702030302020204" pitchFamily="66" charset="0"/>
            </a:endParaRPr>
          </a:p>
        </p:txBody>
      </p:sp>
      <p:sp>
        <p:nvSpPr>
          <p:cNvPr id="27659" name="Text Box 12">
            <a:extLst>
              <a:ext uri="{FF2B5EF4-FFF2-40B4-BE49-F238E27FC236}">
                <a16:creationId xmlns:a16="http://schemas.microsoft.com/office/drawing/2014/main" id="{BF087B55-FE2A-43BF-86BE-4F7FEB509042}"/>
              </a:ext>
            </a:extLst>
          </p:cNvPr>
          <p:cNvSpPr txBox="1">
            <a:spLocks noChangeArrowheads="1"/>
          </p:cNvSpPr>
          <p:nvPr/>
        </p:nvSpPr>
        <p:spPr bwMode="auto">
          <a:xfrm>
            <a:off x="2374900" y="4799013"/>
            <a:ext cx="3770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represents one instance of class Sale,</a:t>
            </a:r>
          </a:p>
          <a:p>
            <a:pPr>
              <a:spcBef>
                <a:spcPct val="0"/>
              </a:spcBef>
              <a:buClrTx/>
              <a:buSzTx/>
              <a:buFontTx/>
              <a:buNone/>
            </a:pPr>
            <a:r>
              <a:rPr lang="en-US" altLang="tr-TR" sz="1600">
                <a:latin typeface="Comic Sans MS" panose="030F0702030302020204" pitchFamily="66" charset="0"/>
              </a:rPr>
              <a:t>selected from the sales</a:t>
            </a:r>
            <a:endParaRPr lang="tr-TR" altLang="tr-TR" sz="1600">
              <a:latin typeface="Comic Sans MS" panose="030F0702030302020204" pitchFamily="66" charset="0"/>
            </a:endParaRPr>
          </a:p>
        </p:txBody>
      </p:sp>
      <p:sp>
        <p:nvSpPr>
          <p:cNvPr id="27660" name="Text Box 13">
            <a:extLst>
              <a:ext uri="{FF2B5EF4-FFF2-40B4-BE49-F238E27FC236}">
                <a16:creationId xmlns:a16="http://schemas.microsoft.com/office/drawing/2014/main" id="{30B62923-FDCA-4EDC-A1E4-6D256AE17C3D}"/>
              </a:ext>
            </a:extLst>
          </p:cNvPr>
          <p:cNvSpPr txBox="1">
            <a:spLocks noChangeArrowheads="1"/>
          </p:cNvSpPr>
          <p:nvPr/>
        </p:nvSpPr>
        <p:spPr bwMode="auto">
          <a:xfrm>
            <a:off x="2374900" y="4056063"/>
            <a:ext cx="416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represents an instance of ArrayList class,</a:t>
            </a:r>
          </a:p>
          <a:p>
            <a:pPr>
              <a:spcBef>
                <a:spcPct val="0"/>
              </a:spcBef>
              <a:buClrTx/>
              <a:buSzTx/>
              <a:buFontTx/>
              <a:buNone/>
            </a:pPr>
            <a:r>
              <a:rPr lang="en-US" altLang="tr-TR" sz="1600">
                <a:latin typeface="Comic Sans MS" panose="030F0702030302020204" pitchFamily="66" charset="0"/>
              </a:rPr>
              <a:t>parameterized to hold Sale objects</a:t>
            </a:r>
            <a:endParaRPr lang="tr-TR" altLang="tr-TR" sz="1600">
              <a:latin typeface="Comic Sans MS" panose="030F0702030302020204" pitchFamily="66" charset="0"/>
            </a:endParaRPr>
          </a:p>
        </p:txBody>
      </p:sp>
      <p:sp>
        <p:nvSpPr>
          <p:cNvPr id="27661" name="Text Box 15">
            <a:extLst>
              <a:ext uri="{FF2B5EF4-FFF2-40B4-BE49-F238E27FC236}">
                <a16:creationId xmlns:a16="http://schemas.microsoft.com/office/drawing/2014/main" id="{BF0CF5DC-2310-407F-BA46-A775DB10DA16}"/>
              </a:ext>
            </a:extLst>
          </p:cNvPr>
          <p:cNvSpPr txBox="1">
            <a:spLocks noChangeArrowheads="1"/>
          </p:cNvSpPr>
          <p:nvPr/>
        </p:nvSpPr>
        <p:spPr bwMode="auto">
          <a:xfrm>
            <a:off x="6540500" y="1765300"/>
            <a:ext cx="22399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a:solidFill>
                  <a:srgbClr val="FF0000"/>
                </a:solidFill>
                <a:latin typeface="Comic Sans MS" panose="030F0702030302020204" pitchFamily="66" charset="0"/>
              </a:rPr>
              <a:t>Lifeline boxes represent the participants in the interaction</a:t>
            </a:r>
            <a:endParaRPr lang="tr-TR" altLang="tr-TR" sz="2400">
              <a:solidFill>
                <a:srgbClr val="FF0000"/>
              </a:solidFill>
              <a:latin typeface="Comic Sans MS" panose="030F0702030302020204" pitchFamily="66" charset="0"/>
            </a:endParaRPr>
          </a:p>
        </p:txBody>
      </p:sp>
      <p:sp>
        <p:nvSpPr>
          <p:cNvPr id="27662" name="Rectangle 16">
            <a:extLst>
              <a:ext uri="{FF2B5EF4-FFF2-40B4-BE49-F238E27FC236}">
                <a16:creationId xmlns:a16="http://schemas.microsoft.com/office/drawing/2014/main" id="{4447EF7F-8760-4141-9A34-42BE94C55D47}"/>
              </a:ext>
            </a:extLst>
          </p:cNvPr>
          <p:cNvSpPr>
            <a:spLocks noChangeArrowheads="1"/>
          </p:cNvSpPr>
          <p:nvPr/>
        </p:nvSpPr>
        <p:spPr bwMode="auto">
          <a:xfrm>
            <a:off x="661988" y="5641975"/>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dirty="0">
                <a:latin typeface="Helvetica" panose="020B0604020202020204" pitchFamily="34" charset="0"/>
              </a:rPr>
              <a:t>: </a:t>
            </a:r>
            <a:r>
              <a:rPr lang="en-US" altLang="tr-TR" sz="1400" u="sng" dirty="0">
                <a:latin typeface="Helvetica" panose="020B0604020202020204" pitchFamily="34" charset="0"/>
              </a:rPr>
              <a:t>Store</a:t>
            </a:r>
            <a:endParaRPr lang="tr-TR" altLang="tr-TR" sz="1400" u="sng" dirty="0">
              <a:latin typeface="Helvetica" panose="020B0604020202020204" pitchFamily="34" charset="0"/>
            </a:endParaRPr>
          </a:p>
        </p:txBody>
      </p:sp>
      <p:sp>
        <p:nvSpPr>
          <p:cNvPr id="27663" name="Text Box 17">
            <a:extLst>
              <a:ext uri="{FF2B5EF4-FFF2-40B4-BE49-F238E27FC236}">
                <a16:creationId xmlns:a16="http://schemas.microsoft.com/office/drawing/2014/main" id="{1392F9F2-7798-4C0C-AF00-5068EC7CB5B8}"/>
              </a:ext>
            </a:extLst>
          </p:cNvPr>
          <p:cNvSpPr txBox="1">
            <a:spLocks noChangeArrowheads="1"/>
          </p:cNvSpPr>
          <p:nvPr/>
        </p:nvSpPr>
        <p:spPr bwMode="auto">
          <a:xfrm>
            <a:off x="2384425" y="5699125"/>
            <a:ext cx="2755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1 implies this is a singleton </a:t>
            </a:r>
            <a:endParaRPr lang="tr-TR" altLang="tr-TR" sz="1600">
              <a:latin typeface="Comic Sans MS" panose="030F0702030302020204" pitchFamily="66" charset="0"/>
            </a:endParaRPr>
          </a:p>
        </p:txBody>
      </p:sp>
      <p:sp>
        <p:nvSpPr>
          <p:cNvPr id="27664" name="Text Box 18">
            <a:extLst>
              <a:ext uri="{FF2B5EF4-FFF2-40B4-BE49-F238E27FC236}">
                <a16:creationId xmlns:a16="http://schemas.microsoft.com/office/drawing/2014/main" id="{4823AC8F-5907-41C7-8A8B-1C89E8A58E42}"/>
              </a:ext>
            </a:extLst>
          </p:cNvPr>
          <p:cNvSpPr txBox="1">
            <a:spLocks noChangeArrowheads="1"/>
          </p:cNvSpPr>
          <p:nvPr/>
        </p:nvSpPr>
        <p:spPr bwMode="auto">
          <a:xfrm>
            <a:off x="1854200" y="5640388"/>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dirty="0">
                <a:latin typeface="Helvetica" panose="020B0604020202020204" pitchFamily="34" charset="0"/>
              </a:rPr>
              <a:t>1</a:t>
            </a:r>
            <a:endParaRPr lang="tr-TR" altLang="tr-TR" sz="1200" dirty="0">
              <a:latin typeface="Helvetica" panose="020B0604020202020204" pitchFamily="34" charset="0"/>
            </a:endParaRPr>
          </a:p>
        </p:txBody>
      </p:sp>
    </p:spTree>
    <p:extLst>
      <p:ext uri="{BB962C8B-B14F-4D97-AF65-F5344CB8AC3E}">
        <p14:creationId xmlns:p14="http://schemas.microsoft.com/office/powerpoint/2010/main" val="3000487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3EB1F3-3F25-4343-9E61-D90877D03C52}"/>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4BAAB617-F60C-4B9D-BB97-210FFBC9A859}"/>
              </a:ext>
            </a:extLst>
          </p:cNvPr>
          <p:cNvSpPr>
            <a:spLocks noGrp="1"/>
          </p:cNvSpPr>
          <p:nvPr>
            <p:ph idx="1"/>
          </p:nvPr>
        </p:nvSpPr>
        <p:spPr/>
        <p:txBody>
          <a:bodyPr/>
          <a:lstStyle/>
          <a:p>
            <a:pPr marL="0" indent="0">
              <a:buNone/>
            </a:pPr>
            <a:r>
              <a:rPr lang="en-US" sz="1400" dirty="0"/>
              <a:t>class A{</a:t>
            </a:r>
          </a:p>
          <a:p>
            <a:pPr marL="0" indent="0">
              <a:buNone/>
            </a:pPr>
            <a:r>
              <a:rPr lang="en-US" sz="1400" dirty="0"/>
              <a:t>  x(){     y(); }</a:t>
            </a:r>
            <a:br>
              <a:rPr lang="en-US" sz="1400" dirty="0"/>
            </a:br>
            <a:r>
              <a:rPr lang="en-US" sz="1400" dirty="0"/>
              <a:t> y(){..}</a:t>
            </a:r>
          </a:p>
          <a:p>
            <a:pPr marL="0" indent="0">
              <a:buNone/>
            </a:pPr>
            <a:r>
              <a:rPr lang="en-US" sz="1400" dirty="0"/>
              <a:t>}</a:t>
            </a:r>
          </a:p>
        </p:txBody>
      </p:sp>
      <p:sp>
        <p:nvSpPr>
          <p:cNvPr id="3" name="Footer Placeholder 2">
            <a:extLst>
              <a:ext uri="{FF2B5EF4-FFF2-40B4-BE49-F238E27FC236}">
                <a16:creationId xmlns:a16="http://schemas.microsoft.com/office/drawing/2014/main" id="{3089A1B2-24E7-4336-9CAB-BCD938046557}"/>
              </a:ext>
            </a:extLst>
          </p:cNvPr>
          <p:cNvSpPr>
            <a:spLocks noGrp="1"/>
          </p:cNvSpPr>
          <p:nvPr>
            <p:ph type="ftr" sz="quarter" idx="11"/>
          </p:nvPr>
        </p:nvSpPr>
        <p:spPr/>
        <p:txBody>
          <a:bodyPr/>
          <a:lstStyle/>
          <a:p>
            <a:pPr>
              <a:defRPr/>
            </a:pPr>
            <a:r>
              <a:rPr lang="en-US"/>
              <a:t>Chapter 5 System modeling</a:t>
            </a:r>
          </a:p>
        </p:txBody>
      </p:sp>
      <p:sp>
        <p:nvSpPr>
          <p:cNvPr id="4" name="Slide Number Placeholder 3">
            <a:extLst>
              <a:ext uri="{FF2B5EF4-FFF2-40B4-BE49-F238E27FC236}">
                <a16:creationId xmlns:a16="http://schemas.microsoft.com/office/drawing/2014/main" id="{A80A789A-3370-468D-BB3A-3B92E646553F}"/>
              </a:ext>
            </a:extLst>
          </p:cNvPr>
          <p:cNvSpPr>
            <a:spLocks noGrp="1"/>
          </p:cNvSpPr>
          <p:nvPr>
            <p:ph type="sldNum" sz="quarter" idx="12"/>
          </p:nvPr>
        </p:nvSpPr>
        <p:spPr/>
        <p:txBody>
          <a:bodyPr/>
          <a:lstStyle/>
          <a:p>
            <a:fld id="{A8C5B212-327B-4C01-A471-29D21F666101}" type="slidenum">
              <a:rPr lang="en-US" altLang="en-US" smtClean="0"/>
              <a:pPr/>
              <a:t>28</a:t>
            </a:fld>
            <a:endParaRPr lang="en-US" altLang="en-US"/>
          </a:p>
        </p:txBody>
      </p:sp>
      <p:cxnSp>
        <p:nvCxnSpPr>
          <p:cNvPr id="8" name="Straight Connector 7">
            <a:extLst>
              <a:ext uri="{FF2B5EF4-FFF2-40B4-BE49-F238E27FC236}">
                <a16:creationId xmlns:a16="http://schemas.microsoft.com/office/drawing/2014/main" id="{5D965960-567A-477C-9DEB-E3F1721B7195}"/>
              </a:ext>
            </a:extLst>
          </p:cNvPr>
          <p:cNvCxnSpPr/>
          <p:nvPr/>
        </p:nvCxnSpPr>
        <p:spPr>
          <a:xfrm>
            <a:off x="3234153" y="2522271"/>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937326F-1E12-4894-BE0D-A6C15747850E}"/>
              </a:ext>
            </a:extLst>
          </p:cNvPr>
          <p:cNvSpPr txBox="1"/>
          <p:nvPr/>
        </p:nvSpPr>
        <p:spPr>
          <a:xfrm>
            <a:off x="2872075" y="2240187"/>
            <a:ext cx="1135325" cy="369332"/>
          </a:xfrm>
          <a:prstGeom prst="rect">
            <a:avLst/>
          </a:prstGeom>
          <a:noFill/>
        </p:spPr>
        <p:txBody>
          <a:bodyPr wrap="square" rtlCol="0">
            <a:spAutoFit/>
          </a:bodyPr>
          <a:lstStyle/>
          <a:p>
            <a:r>
              <a:rPr lang="en-US" u="sng" dirty="0"/>
              <a:t>: A</a:t>
            </a:r>
          </a:p>
        </p:txBody>
      </p:sp>
      <p:cxnSp>
        <p:nvCxnSpPr>
          <p:cNvPr id="11" name="Straight Arrow Connector 10">
            <a:extLst>
              <a:ext uri="{FF2B5EF4-FFF2-40B4-BE49-F238E27FC236}">
                <a16:creationId xmlns:a16="http://schemas.microsoft.com/office/drawing/2014/main" id="{FC95F18A-80AC-46CF-BC3C-CCC055C44AA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DC5DAF6E-3F3F-419A-A8E2-BCBBBD72B309}"/>
              </a:ext>
            </a:extLst>
          </p:cNvPr>
          <p:cNvSpPr/>
          <p:nvPr/>
        </p:nvSpPr>
        <p:spPr>
          <a:xfrm>
            <a:off x="3124200" y="2810706"/>
            <a:ext cx="263369" cy="9819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A6B35BC-B2F6-40DD-B86A-2F714BD06A15}"/>
              </a:ext>
            </a:extLst>
          </p:cNvPr>
          <p:cNvCxnSpPr>
            <a:cxnSpLocks/>
          </p:cNvCxnSpPr>
          <p:nvPr/>
        </p:nvCxnSpPr>
        <p:spPr>
          <a:xfrm flipH="1">
            <a:off x="3645320" y="3209606"/>
            <a:ext cx="441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ECEEF1E-4B98-47C3-9EB3-EDA41F536ACF}"/>
              </a:ext>
            </a:extLst>
          </p:cNvPr>
          <p:cNvCxnSpPr/>
          <p:nvPr/>
        </p:nvCxnSpPr>
        <p:spPr>
          <a:xfrm>
            <a:off x="3436671" y="3007087"/>
            <a:ext cx="6750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B291BC9-4A12-432A-9BC0-C946F6E95B5A}"/>
              </a:ext>
            </a:extLst>
          </p:cNvPr>
          <p:cNvCxnSpPr>
            <a:cxnSpLocks/>
          </p:cNvCxnSpPr>
          <p:nvPr/>
        </p:nvCxnSpPr>
        <p:spPr>
          <a:xfrm flipH="1">
            <a:off x="4062625" y="3007087"/>
            <a:ext cx="49107" cy="202519"/>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7BF6368-4C1E-4910-9762-B6466E3E14F5}"/>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24" name="TextBox 23">
            <a:extLst>
              <a:ext uri="{FF2B5EF4-FFF2-40B4-BE49-F238E27FC236}">
                <a16:creationId xmlns:a16="http://schemas.microsoft.com/office/drawing/2014/main" id="{705BB156-1CAB-4403-A94C-A002676DA611}"/>
              </a:ext>
            </a:extLst>
          </p:cNvPr>
          <p:cNvSpPr txBox="1"/>
          <p:nvPr/>
        </p:nvSpPr>
        <p:spPr>
          <a:xfrm>
            <a:off x="4166964" y="3326207"/>
            <a:ext cx="300082" cy="369332"/>
          </a:xfrm>
          <a:prstGeom prst="rect">
            <a:avLst/>
          </a:prstGeom>
          <a:noFill/>
        </p:spPr>
        <p:txBody>
          <a:bodyPr wrap="none" rtlCol="0">
            <a:spAutoFit/>
          </a:bodyPr>
          <a:lstStyle/>
          <a:p>
            <a:r>
              <a:rPr lang="en-US" dirty="0"/>
              <a:t>y</a:t>
            </a:r>
          </a:p>
        </p:txBody>
      </p:sp>
      <p:sp>
        <p:nvSpPr>
          <p:cNvPr id="25" name="Rectangle 24">
            <a:extLst>
              <a:ext uri="{FF2B5EF4-FFF2-40B4-BE49-F238E27FC236}">
                <a16:creationId xmlns:a16="http://schemas.microsoft.com/office/drawing/2014/main" id="{77AE3C01-EC1E-4519-96B0-F71C7955105E}"/>
              </a:ext>
            </a:extLst>
          </p:cNvPr>
          <p:cNvSpPr/>
          <p:nvPr/>
        </p:nvSpPr>
        <p:spPr>
          <a:xfrm>
            <a:off x="3387569" y="3173594"/>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5461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3E1D-E979-449D-93F2-6C695D049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B852A-4EF3-4A28-84DA-5FA1F758B58F}"/>
              </a:ext>
            </a:extLst>
          </p:cNvPr>
          <p:cNvSpPr>
            <a:spLocks noGrp="1"/>
          </p:cNvSpPr>
          <p:nvPr>
            <p:ph idx="1"/>
          </p:nvPr>
        </p:nvSpPr>
        <p:spPr/>
        <p:txBody>
          <a:bodyPr/>
          <a:lstStyle/>
          <a:p>
            <a:pPr marL="0" indent="0">
              <a:buNone/>
            </a:pPr>
            <a:r>
              <a:rPr lang="en-US" dirty="0"/>
              <a:t>Class A{ x(){  b1.z(); c1=new C()}     y ()}</a:t>
            </a:r>
          </a:p>
          <a:p>
            <a:pPr marL="0" indent="0">
              <a:buNone/>
            </a:pPr>
            <a:r>
              <a:rPr lang="en-US" dirty="0"/>
              <a:t>Class B(){</a:t>
            </a:r>
          </a:p>
          <a:p>
            <a:pPr marL="0" indent="0">
              <a:buNone/>
            </a:pPr>
            <a:r>
              <a:rPr lang="en-US" dirty="0"/>
              <a:t>  z(){ a1.y()}</a:t>
            </a:r>
          </a:p>
          <a:p>
            <a:pPr marL="0" indent="0">
              <a:buNone/>
            </a:pPr>
            <a:endParaRPr lang="en-US" dirty="0"/>
          </a:p>
        </p:txBody>
      </p:sp>
      <p:sp>
        <p:nvSpPr>
          <p:cNvPr id="4" name="Footer Placeholder 3">
            <a:extLst>
              <a:ext uri="{FF2B5EF4-FFF2-40B4-BE49-F238E27FC236}">
                <a16:creationId xmlns:a16="http://schemas.microsoft.com/office/drawing/2014/main" id="{D0CD162B-AD1D-4AD8-B4A1-0CAC99457EB2}"/>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853D1AEA-9A34-4457-AEF0-F79559097095}"/>
              </a:ext>
            </a:extLst>
          </p:cNvPr>
          <p:cNvSpPr>
            <a:spLocks noGrp="1"/>
          </p:cNvSpPr>
          <p:nvPr>
            <p:ph type="sldNum" sz="quarter" idx="12"/>
          </p:nvPr>
        </p:nvSpPr>
        <p:spPr/>
        <p:txBody>
          <a:bodyPr/>
          <a:lstStyle/>
          <a:p>
            <a:fld id="{5B9A10DB-2588-4CDA-9C0B-1AB0E2E10C24}" type="slidenum">
              <a:rPr lang="en-US" altLang="en-US" smtClean="0"/>
              <a:pPr/>
              <a:t>29</a:t>
            </a:fld>
            <a:endParaRPr lang="en-US" altLang="en-US"/>
          </a:p>
        </p:txBody>
      </p:sp>
      <p:cxnSp>
        <p:nvCxnSpPr>
          <p:cNvPr id="6" name="Straight Connector 5">
            <a:extLst>
              <a:ext uri="{FF2B5EF4-FFF2-40B4-BE49-F238E27FC236}">
                <a16:creationId xmlns:a16="http://schemas.microsoft.com/office/drawing/2014/main" id="{2DDC2522-99E0-4753-8F4D-C7DFECCEFD9A}"/>
              </a:ext>
            </a:extLst>
          </p:cNvPr>
          <p:cNvCxnSpPr>
            <a:cxnSpLocks/>
          </p:cNvCxnSpPr>
          <p:nvPr/>
        </p:nvCxnSpPr>
        <p:spPr>
          <a:xfrm flipH="1">
            <a:off x="3185058" y="2720175"/>
            <a:ext cx="55232" cy="250233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C34D6E-4EC2-4059-A8EA-97D5D2E89EAA}"/>
              </a:ext>
            </a:extLst>
          </p:cNvPr>
          <p:cNvSpPr txBox="1"/>
          <p:nvPr/>
        </p:nvSpPr>
        <p:spPr>
          <a:xfrm>
            <a:off x="2872075" y="2240187"/>
            <a:ext cx="1135325" cy="369332"/>
          </a:xfrm>
          <a:prstGeom prst="rect">
            <a:avLst/>
          </a:prstGeom>
          <a:noFill/>
        </p:spPr>
        <p:txBody>
          <a:bodyPr wrap="square" rtlCol="0">
            <a:spAutoFit/>
          </a:bodyPr>
          <a:lstStyle/>
          <a:p>
            <a:r>
              <a:rPr lang="en-US" u="sng" dirty="0"/>
              <a:t>a1: A</a:t>
            </a:r>
          </a:p>
        </p:txBody>
      </p:sp>
      <p:cxnSp>
        <p:nvCxnSpPr>
          <p:cNvPr id="8" name="Straight Arrow Connector 7">
            <a:extLst>
              <a:ext uri="{FF2B5EF4-FFF2-40B4-BE49-F238E27FC236}">
                <a16:creationId xmlns:a16="http://schemas.microsoft.com/office/drawing/2014/main" id="{3A366842-5855-4DF2-B6A9-24BB4772A04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0D63C97-5644-4AC2-B70D-57BCBF621E18}"/>
              </a:ext>
            </a:extLst>
          </p:cNvPr>
          <p:cNvSpPr/>
          <p:nvPr/>
        </p:nvSpPr>
        <p:spPr>
          <a:xfrm>
            <a:off x="3124201" y="2810705"/>
            <a:ext cx="217538" cy="1391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3E1D4FE-F106-4FCE-BDCC-8247D22FC313}"/>
              </a:ext>
            </a:extLst>
          </p:cNvPr>
          <p:cNvCxnSpPr>
            <a:cxnSpLocks/>
          </p:cNvCxnSpPr>
          <p:nvPr/>
        </p:nvCxnSpPr>
        <p:spPr>
          <a:xfrm flipH="1" flipV="1">
            <a:off x="3436671" y="3418260"/>
            <a:ext cx="1810593" cy="15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E492D84-8FC4-4DA7-933B-C51B156A993A}"/>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07F06EA9-624C-4C2B-9CCB-946A0A0ED67F}"/>
              </a:ext>
            </a:extLst>
          </p:cNvPr>
          <p:cNvSpPr txBox="1"/>
          <p:nvPr/>
        </p:nvSpPr>
        <p:spPr>
          <a:xfrm>
            <a:off x="4166964" y="3326207"/>
            <a:ext cx="300082" cy="369332"/>
          </a:xfrm>
          <a:prstGeom prst="rect">
            <a:avLst/>
          </a:prstGeom>
          <a:noFill/>
        </p:spPr>
        <p:txBody>
          <a:bodyPr wrap="none" rtlCol="0">
            <a:spAutoFit/>
          </a:bodyPr>
          <a:lstStyle/>
          <a:p>
            <a:r>
              <a:rPr lang="en-US" dirty="0"/>
              <a:t>y</a:t>
            </a:r>
          </a:p>
        </p:txBody>
      </p:sp>
      <p:sp>
        <p:nvSpPr>
          <p:cNvPr id="15" name="Rectangle 14">
            <a:extLst>
              <a:ext uri="{FF2B5EF4-FFF2-40B4-BE49-F238E27FC236}">
                <a16:creationId xmlns:a16="http://schemas.microsoft.com/office/drawing/2014/main" id="{FAFB9EBF-7CD1-44FC-A1E1-632B75F34BB5}"/>
              </a:ext>
            </a:extLst>
          </p:cNvPr>
          <p:cNvSpPr/>
          <p:nvPr/>
        </p:nvSpPr>
        <p:spPr>
          <a:xfrm>
            <a:off x="5118389" y="3035121"/>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5E0D96-16EF-4861-93DF-AE2BCDEE2C3B}"/>
              </a:ext>
            </a:extLst>
          </p:cNvPr>
          <p:cNvSpPr txBox="1"/>
          <p:nvPr/>
        </p:nvSpPr>
        <p:spPr>
          <a:xfrm>
            <a:off x="5030735" y="2240187"/>
            <a:ext cx="1135325" cy="369332"/>
          </a:xfrm>
          <a:prstGeom prst="rect">
            <a:avLst/>
          </a:prstGeom>
          <a:noFill/>
        </p:spPr>
        <p:txBody>
          <a:bodyPr wrap="square" rtlCol="0">
            <a:spAutoFit/>
          </a:bodyPr>
          <a:lstStyle/>
          <a:p>
            <a:r>
              <a:rPr lang="en-US" u="sng" dirty="0"/>
              <a:t>b1: B</a:t>
            </a:r>
          </a:p>
        </p:txBody>
      </p:sp>
      <p:cxnSp>
        <p:nvCxnSpPr>
          <p:cNvPr id="17" name="Straight Connector 16">
            <a:extLst>
              <a:ext uri="{FF2B5EF4-FFF2-40B4-BE49-F238E27FC236}">
                <a16:creationId xmlns:a16="http://schemas.microsoft.com/office/drawing/2014/main" id="{F216B6D9-F1BB-4EA3-968E-9802F3A378AF}"/>
              </a:ext>
            </a:extLst>
          </p:cNvPr>
          <p:cNvCxnSpPr/>
          <p:nvPr/>
        </p:nvCxnSpPr>
        <p:spPr>
          <a:xfrm>
            <a:off x="5301270" y="2567900"/>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DB0805-7D2C-4088-AF36-D3F6C104D393}"/>
              </a:ext>
            </a:extLst>
          </p:cNvPr>
          <p:cNvCxnSpPr/>
          <p:nvPr/>
        </p:nvCxnSpPr>
        <p:spPr>
          <a:xfrm>
            <a:off x="6815964" y="3761316"/>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76BB4A9-89FE-4A94-BE84-891CD4B8B570}"/>
              </a:ext>
            </a:extLst>
          </p:cNvPr>
          <p:cNvSpPr txBox="1"/>
          <p:nvPr/>
        </p:nvSpPr>
        <p:spPr>
          <a:xfrm>
            <a:off x="6490997" y="3204315"/>
            <a:ext cx="1135325" cy="369332"/>
          </a:xfrm>
          <a:prstGeom prst="rect">
            <a:avLst/>
          </a:prstGeom>
          <a:noFill/>
        </p:spPr>
        <p:txBody>
          <a:bodyPr wrap="square" rtlCol="0">
            <a:spAutoFit/>
          </a:bodyPr>
          <a:lstStyle/>
          <a:p>
            <a:r>
              <a:rPr lang="en-US" u="sng" dirty="0"/>
              <a:t>c1: C</a:t>
            </a:r>
          </a:p>
        </p:txBody>
      </p:sp>
      <p:sp>
        <p:nvSpPr>
          <p:cNvPr id="22" name="TextBox 21">
            <a:extLst>
              <a:ext uri="{FF2B5EF4-FFF2-40B4-BE49-F238E27FC236}">
                <a16:creationId xmlns:a16="http://schemas.microsoft.com/office/drawing/2014/main" id="{316B663C-0515-4084-B15C-37A22559B12E}"/>
              </a:ext>
            </a:extLst>
          </p:cNvPr>
          <p:cNvSpPr txBox="1"/>
          <p:nvPr/>
        </p:nvSpPr>
        <p:spPr>
          <a:xfrm>
            <a:off x="4007399" y="2567900"/>
            <a:ext cx="357675" cy="369332"/>
          </a:xfrm>
          <a:prstGeom prst="rect">
            <a:avLst/>
          </a:prstGeom>
          <a:noFill/>
        </p:spPr>
        <p:txBody>
          <a:bodyPr wrap="square" rtlCol="0">
            <a:spAutoFit/>
          </a:bodyPr>
          <a:lstStyle/>
          <a:p>
            <a:r>
              <a:rPr lang="en-US" dirty="0"/>
              <a:t>z</a:t>
            </a:r>
          </a:p>
        </p:txBody>
      </p:sp>
      <p:cxnSp>
        <p:nvCxnSpPr>
          <p:cNvPr id="24" name="Straight Arrow Connector 23">
            <a:extLst>
              <a:ext uri="{FF2B5EF4-FFF2-40B4-BE49-F238E27FC236}">
                <a16:creationId xmlns:a16="http://schemas.microsoft.com/office/drawing/2014/main" id="{3B9DC83C-02E1-41F5-ABD2-B1473560FAC3}"/>
              </a:ext>
            </a:extLst>
          </p:cNvPr>
          <p:cNvCxnSpPr/>
          <p:nvPr/>
        </p:nvCxnSpPr>
        <p:spPr>
          <a:xfrm>
            <a:off x="3436671" y="3035121"/>
            <a:ext cx="1594064" cy="94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4C67074-4D76-4783-B080-56F001A2C318}"/>
              </a:ext>
            </a:extLst>
          </p:cNvPr>
          <p:cNvCxnSpPr>
            <a:cxnSpLocks/>
          </p:cNvCxnSpPr>
          <p:nvPr/>
        </p:nvCxnSpPr>
        <p:spPr>
          <a:xfrm flipV="1">
            <a:off x="3386032" y="3745973"/>
            <a:ext cx="3301057" cy="1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1C67D6D-96E9-4227-AF61-45A1901F8C00}"/>
              </a:ext>
            </a:extLst>
          </p:cNvPr>
          <p:cNvSpPr/>
          <p:nvPr/>
        </p:nvSpPr>
        <p:spPr>
          <a:xfrm>
            <a:off x="6687089" y="3648796"/>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49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6201DA7-E70E-43AF-906D-D58737B16999}"/>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Topics covered</a:t>
            </a:r>
          </a:p>
        </p:txBody>
      </p:sp>
      <p:sp>
        <p:nvSpPr>
          <p:cNvPr id="5123" name="Content Placeholder 2">
            <a:extLst>
              <a:ext uri="{FF2B5EF4-FFF2-40B4-BE49-F238E27FC236}">
                <a16:creationId xmlns:a16="http://schemas.microsoft.com/office/drawing/2014/main" id="{009EDC74-7931-411B-9161-C7FD011EA279}"/>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dirty="0">
                <a:latin typeface="Arial" panose="020B0604020202020204" pitchFamily="34" charset="0"/>
                <a:ea typeface="ＭＳ Ｐゴシック" panose="020B0600070205080204" pitchFamily="34" charset="-128"/>
                <a:cs typeface="Arial" panose="020B0604020202020204" pitchFamily="34" charset="0"/>
              </a:rPr>
              <a:t>Context models</a:t>
            </a:r>
            <a:endParaRPr lang="en-GB" altLang="tr-TR"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dirty="0">
                <a:latin typeface="Arial" panose="020B0604020202020204" pitchFamily="34" charset="0"/>
                <a:ea typeface="ＭＳ Ｐゴシック" panose="020B0600070205080204" pitchFamily="34" charset="-128"/>
                <a:cs typeface="Arial" panose="020B0604020202020204" pitchFamily="34" charset="0"/>
              </a:rPr>
              <a:t>Interaction models</a:t>
            </a:r>
            <a:endParaRPr lang="en-GB" altLang="tr-TR"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dirty="0">
                <a:latin typeface="Arial" panose="020B0604020202020204" pitchFamily="34" charset="0"/>
                <a:ea typeface="ＭＳ Ｐゴシック" panose="020B0600070205080204" pitchFamily="34" charset="-128"/>
                <a:cs typeface="Arial" panose="020B0604020202020204" pitchFamily="34" charset="0"/>
              </a:rPr>
              <a:t>Structural models</a:t>
            </a:r>
            <a:endParaRPr lang="en-GB" altLang="tr-TR"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dirty="0">
                <a:latin typeface="Arial" panose="020B0604020202020204" pitchFamily="34" charset="0"/>
                <a:ea typeface="ＭＳ Ｐゴシック" panose="020B0600070205080204" pitchFamily="34" charset="-128"/>
                <a:cs typeface="Arial" panose="020B0604020202020204" pitchFamily="34" charset="0"/>
              </a:rPr>
              <a:t>Behavioral models</a:t>
            </a:r>
            <a:endParaRPr lang="en-GB" altLang="tr-TR"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5124" name="Slide Number Placeholder 3">
            <a:extLst>
              <a:ext uri="{FF2B5EF4-FFF2-40B4-BE49-F238E27FC236}">
                <a16:creationId xmlns:a16="http://schemas.microsoft.com/office/drawing/2014/main" id="{D0C5429B-232C-4A08-BEA9-54F901B621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834E1D-DE1B-4D17-BF33-48FE9A6D705D}" type="slidenum">
              <a:rPr lang="en-US" altLang="en-US">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F36617B2-FFB0-4717-A3DC-B58860959CFA}"/>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3E1D-E979-449D-93F2-6C695D049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B852A-4EF3-4A28-84DA-5FA1F758B58F}"/>
              </a:ext>
            </a:extLst>
          </p:cNvPr>
          <p:cNvSpPr>
            <a:spLocks noGrp="1"/>
          </p:cNvSpPr>
          <p:nvPr>
            <p:ph idx="1"/>
          </p:nvPr>
        </p:nvSpPr>
        <p:spPr/>
        <p:txBody>
          <a:bodyPr/>
          <a:lstStyle/>
          <a:p>
            <a:r>
              <a:rPr lang="en-US" dirty="0"/>
              <a:t>Class A{    x(){  y=b1.z(); c1=new C()}</a:t>
            </a:r>
          </a:p>
          <a:p>
            <a:pPr marL="0" indent="0">
              <a:buNone/>
            </a:pPr>
            <a:r>
              <a:rPr lang="en-US" dirty="0"/>
              <a:t> }</a:t>
            </a:r>
          </a:p>
          <a:p>
            <a:pPr marL="0" indent="0">
              <a:buNone/>
            </a:pPr>
            <a:r>
              <a:rPr lang="en-US" dirty="0"/>
              <a:t>Class B(){</a:t>
            </a:r>
          </a:p>
          <a:p>
            <a:pPr marL="0" indent="0">
              <a:buNone/>
            </a:pPr>
            <a:r>
              <a:rPr lang="en-US" dirty="0"/>
              <a:t>  z(){ return y}</a:t>
            </a:r>
          </a:p>
          <a:p>
            <a:pPr marL="0" indent="0">
              <a:buNone/>
            </a:pPr>
            <a:endParaRPr lang="en-US" dirty="0"/>
          </a:p>
        </p:txBody>
      </p:sp>
      <p:sp>
        <p:nvSpPr>
          <p:cNvPr id="4" name="Footer Placeholder 3">
            <a:extLst>
              <a:ext uri="{FF2B5EF4-FFF2-40B4-BE49-F238E27FC236}">
                <a16:creationId xmlns:a16="http://schemas.microsoft.com/office/drawing/2014/main" id="{D0CD162B-AD1D-4AD8-B4A1-0CAC99457EB2}"/>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853D1AEA-9A34-4457-AEF0-F79559097095}"/>
              </a:ext>
            </a:extLst>
          </p:cNvPr>
          <p:cNvSpPr>
            <a:spLocks noGrp="1"/>
          </p:cNvSpPr>
          <p:nvPr>
            <p:ph type="sldNum" sz="quarter" idx="12"/>
          </p:nvPr>
        </p:nvSpPr>
        <p:spPr/>
        <p:txBody>
          <a:bodyPr/>
          <a:lstStyle/>
          <a:p>
            <a:fld id="{5B9A10DB-2588-4CDA-9C0B-1AB0E2E10C24}" type="slidenum">
              <a:rPr lang="en-US" altLang="en-US" smtClean="0"/>
              <a:pPr/>
              <a:t>30</a:t>
            </a:fld>
            <a:endParaRPr lang="en-US" altLang="en-US"/>
          </a:p>
        </p:txBody>
      </p:sp>
      <p:cxnSp>
        <p:nvCxnSpPr>
          <p:cNvPr id="6" name="Straight Connector 5">
            <a:extLst>
              <a:ext uri="{FF2B5EF4-FFF2-40B4-BE49-F238E27FC236}">
                <a16:creationId xmlns:a16="http://schemas.microsoft.com/office/drawing/2014/main" id="{2DDC2522-99E0-4753-8F4D-C7DFECCEFD9A}"/>
              </a:ext>
            </a:extLst>
          </p:cNvPr>
          <p:cNvCxnSpPr>
            <a:cxnSpLocks/>
          </p:cNvCxnSpPr>
          <p:nvPr/>
        </p:nvCxnSpPr>
        <p:spPr>
          <a:xfrm flipH="1">
            <a:off x="3185058" y="2720175"/>
            <a:ext cx="55232" cy="250233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C34D6E-4EC2-4059-A8EA-97D5D2E89EAA}"/>
              </a:ext>
            </a:extLst>
          </p:cNvPr>
          <p:cNvSpPr txBox="1"/>
          <p:nvPr/>
        </p:nvSpPr>
        <p:spPr>
          <a:xfrm>
            <a:off x="2872075" y="2240187"/>
            <a:ext cx="1135325" cy="369332"/>
          </a:xfrm>
          <a:prstGeom prst="rect">
            <a:avLst/>
          </a:prstGeom>
          <a:noFill/>
        </p:spPr>
        <p:txBody>
          <a:bodyPr wrap="square" rtlCol="0">
            <a:spAutoFit/>
          </a:bodyPr>
          <a:lstStyle/>
          <a:p>
            <a:r>
              <a:rPr lang="en-US" u="sng" dirty="0"/>
              <a:t>a1: A</a:t>
            </a:r>
          </a:p>
        </p:txBody>
      </p:sp>
      <p:cxnSp>
        <p:nvCxnSpPr>
          <p:cNvPr id="8" name="Straight Arrow Connector 7">
            <a:extLst>
              <a:ext uri="{FF2B5EF4-FFF2-40B4-BE49-F238E27FC236}">
                <a16:creationId xmlns:a16="http://schemas.microsoft.com/office/drawing/2014/main" id="{3A366842-5855-4DF2-B6A9-24BB4772A04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0D63C97-5644-4AC2-B70D-57BCBF621E18}"/>
              </a:ext>
            </a:extLst>
          </p:cNvPr>
          <p:cNvSpPr/>
          <p:nvPr/>
        </p:nvSpPr>
        <p:spPr>
          <a:xfrm>
            <a:off x="3124201" y="2810705"/>
            <a:ext cx="217538" cy="1391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3E1D4FE-F106-4FCE-BDCC-8247D22FC313}"/>
              </a:ext>
            </a:extLst>
          </p:cNvPr>
          <p:cNvCxnSpPr>
            <a:cxnSpLocks/>
          </p:cNvCxnSpPr>
          <p:nvPr/>
        </p:nvCxnSpPr>
        <p:spPr>
          <a:xfrm flipH="1" flipV="1">
            <a:off x="3436671" y="3418260"/>
            <a:ext cx="1810593" cy="15343"/>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E492D84-8FC4-4DA7-933B-C51B156A993A}"/>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07F06EA9-624C-4C2B-9CCB-946A0A0ED67F}"/>
              </a:ext>
            </a:extLst>
          </p:cNvPr>
          <p:cNvSpPr txBox="1"/>
          <p:nvPr/>
        </p:nvSpPr>
        <p:spPr>
          <a:xfrm>
            <a:off x="4166964" y="3326207"/>
            <a:ext cx="300082" cy="369332"/>
          </a:xfrm>
          <a:prstGeom prst="rect">
            <a:avLst/>
          </a:prstGeom>
          <a:noFill/>
        </p:spPr>
        <p:txBody>
          <a:bodyPr wrap="none" rtlCol="0">
            <a:spAutoFit/>
          </a:bodyPr>
          <a:lstStyle/>
          <a:p>
            <a:r>
              <a:rPr lang="en-US" dirty="0"/>
              <a:t>y</a:t>
            </a:r>
          </a:p>
        </p:txBody>
      </p:sp>
      <p:sp>
        <p:nvSpPr>
          <p:cNvPr id="15" name="Rectangle 14">
            <a:extLst>
              <a:ext uri="{FF2B5EF4-FFF2-40B4-BE49-F238E27FC236}">
                <a16:creationId xmlns:a16="http://schemas.microsoft.com/office/drawing/2014/main" id="{FAFB9EBF-7CD1-44FC-A1E1-632B75F34BB5}"/>
              </a:ext>
            </a:extLst>
          </p:cNvPr>
          <p:cNvSpPr/>
          <p:nvPr/>
        </p:nvSpPr>
        <p:spPr>
          <a:xfrm>
            <a:off x="5118389" y="3035121"/>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5E0D96-16EF-4861-93DF-AE2BCDEE2C3B}"/>
              </a:ext>
            </a:extLst>
          </p:cNvPr>
          <p:cNvSpPr txBox="1"/>
          <p:nvPr/>
        </p:nvSpPr>
        <p:spPr>
          <a:xfrm>
            <a:off x="5030735" y="2240187"/>
            <a:ext cx="1135325" cy="369332"/>
          </a:xfrm>
          <a:prstGeom prst="rect">
            <a:avLst/>
          </a:prstGeom>
          <a:noFill/>
        </p:spPr>
        <p:txBody>
          <a:bodyPr wrap="square" rtlCol="0">
            <a:spAutoFit/>
          </a:bodyPr>
          <a:lstStyle/>
          <a:p>
            <a:r>
              <a:rPr lang="en-US" u="sng" dirty="0"/>
              <a:t>b1: B</a:t>
            </a:r>
          </a:p>
        </p:txBody>
      </p:sp>
      <p:cxnSp>
        <p:nvCxnSpPr>
          <p:cNvPr id="17" name="Straight Connector 16">
            <a:extLst>
              <a:ext uri="{FF2B5EF4-FFF2-40B4-BE49-F238E27FC236}">
                <a16:creationId xmlns:a16="http://schemas.microsoft.com/office/drawing/2014/main" id="{F216B6D9-F1BB-4EA3-968E-9802F3A378AF}"/>
              </a:ext>
            </a:extLst>
          </p:cNvPr>
          <p:cNvCxnSpPr/>
          <p:nvPr/>
        </p:nvCxnSpPr>
        <p:spPr>
          <a:xfrm>
            <a:off x="5301270" y="2567900"/>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DB0805-7D2C-4088-AF36-D3F6C104D393}"/>
              </a:ext>
            </a:extLst>
          </p:cNvPr>
          <p:cNvCxnSpPr/>
          <p:nvPr/>
        </p:nvCxnSpPr>
        <p:spPr>
          <a:xfrm>
            <a:off x="6815964" y="3761316"/>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76BB4A9-89FE-4A94-BE84-891CD4B8B570}"/>
              </a:ext>
            </a:extLst>
          </p:cNvPr>
          <p:cNvSpPr txBox="1"/>
          <p:nvPr/>
        </p:nvSpPr>
        <p:spPr>
          <a:xfrm>
            <a:off x="6490997" y="3204315"/>
            <a:ext cx="1135325" cy="369332"/>
          </a:xfrm>
          <a:prstGeom prst="rect">
            <a:avLst/>
          </a:prstGeom>
          <a:noFill/>
        </p:spPr>
        <p:txBody>
          <a:bodyPr wrap="square" rtlCol="0">
            <a:spAutoFit/>
          </a:bodyPr>
          <a:lstStyle/>
          <a:p>
            <a:r>
              <a:rPr lang="en-US" u="sng" dirty="0"/>
              <a:t>c1: C</a:t>
            </a:r>
          </a:p>
        </p:txBody>
      </p:sp>
      <p:sp>
        <p:nvSpPr>
          <p:cNvPr id="22" name="TextBox 21">
            <a:extLst>
              <a:ext uri="{FF2B5EF4-FFF2-40B4-BE49-F238E27FC236}">
                <a16:creationId xmlns:a16="http://schemas.microsoft.com/office/drawing/2014/main" id="{316B663C-0515-4084-B15C-37A22559B12E}"/>
              </a:ext>
            </a:extLst>
          </p:cNvPr>
          <p:cNvSpPr txBox="1"/>
          <p:nvPr/>
        </p:nvSpPr>
        <p:spPr>
          <a:xfrm>
            <a:off x="4007399" y="2567900"/>
            <a:ext cx="357675" cy="369332"/>
          </a:xfrm>
          <a:prstGeom prst="rect">
            <a:avLst/>
          </a:prstGeom>
          <a:noFill/>
        </p:spPr>
        <p:txBody>
          <a:bodyPr wrap="square" rtlCol="0">
            <a:spAutoFit/>
          </a:bodyPr>
          <a:lstStyle/>
          <a:p>
            <a:r>
              <a:rPr lang="en-US" dirty="0"/>
              <a:t>z</a:t>
            </a:r>
          </a:p>
        </p:txBody>
      </p:sp>
      <p:cxnSp>
        <p:nvCxnSpPr>
          <p:cNvPr id="24" name="Straight Arrow Connector 23">
            <a:extLst>
              <a:ext uri="{FF2B5EF4-FFF2-40B4-BE49-F238E27FC236}">
                <a16:creationId xmlns:a16="http://schemas.microsoft.com/office/drawing/2014/main" id="{3B9DC83C-02E1-41F5-ABD2-B1473560FAC3}"/>
              </a:ext>
            </a:extLst>
          </p:cNvPr>
          <p:cNvCxnSpPr/>
          <p:nvPr/>
        </p:nvCxnSpPr>
        <p:spPr>
          <a:xfrm>
            <a:off x="3436671" y="3035121"/>
            <a:ext cx="1594064" cy="94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4C67074-4D76-4783-B080-56F001A2C318}"/>
              </a:ext>
            </a:extLst>
          </p:cNvPr>
          <p:cNvCxnSpPr>
            <a:cxnSpLocks/>
          </p:cNvCxnSpPr>
          <p:nvPr/>
        </p:nvCxnSpPr>
        <p:spPr>
          <a:xfrm flipV="1">
            <a:off x="3386032" y="3745973"/>
            <a:ext cx="3301057" cy="1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1C67D6D-96E9-4227-AF61-45A1901F8C00}"/>
              </a:ext>
            </a:extLst>
          </p:cNvPr>
          <p:cNvSpPr/>
          <p:nvPr/>
        </p:nvSpPr>
        <p:spPr>
          <a:xfrm>
            <a:off x="6687089" y="3648796"/>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458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3E1D-E979-449D-93F2-6C695D049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B852A-4EF3-4A28-84DA-5FA1F758B58F}"/>
              </a:ext>
            </a:extLst>
          </p:cNvPr>
          <p:cNvSpPr>
            <a:spLocks noGrp="1"/>
          </p:cNvSpPr>
          <p:nvPr>
            <p:ph idx="1"/>
          </p:nvPr>
        </p:nvSpPr>
        <p:spPr/>
        <p:txBody>
          <a:bodyPr/>
          <a:lstStyle/>
          <a:p>
            <a:r>
              <a:rPr lang="en-US" dirty="0"/>
              <a:t>Class A{    x(){  y=b1.z(); c1.y()}</a:t>
            </a:r>
          </a:p>
          <a:p>
            <a:pPr marL="0" indent="0">
              <a:buNone/>
            </a:pPr>
            <a:r>
              <a:rPr lang="en-US" dirty="0"/>
              <a:t> }</a:t>
            </a:r>
          </a:p>
          <a:p>
            <a:pPr marL="0" indent="0">
              <a:buNone/>
            </a:pPr>
            <a:r>
              <a:rPr lang="en-US" dirty="0"/>
              <a:t>Class B(){</a:t>
            </a:r>
          </a:p>
          <a:p>
            <a:pPr marL="0" indent="0">
              <a:buNone/>
            </a:pPr>
            <a:r>
              <a:rPr lang="en-US" dirty="0"/>
              <a:t>  z(){ return y()}</a:t>
            </a:r>
          </a:p>
          <a:p>
            <a:pPr marL="0" indent="0">
              <a:buNone/>
            </a:pPr>
            <a:endParaRPr lang="en-US" dirty="0"/>
          </a:p>
        </p:txBody>
      </p:sp>
      <p:sp>
        <p:nvSpPr>
          <p:cNvPr id="4" name="Footer Placeholder 3">
            <a:extLst>
              <a:ext uri="{FF2B5EF4-FFF2-40B4-BE49-F238E27FC236}">
                <a16:creationId xmlns:a16="http://schemas.microsoft.com/office/drawing/2014/main" id="{D0CD162B-AD1D-4AD8-B4A1-0CAC99457EB2}"/>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853D1AEA-9A34-4457-AEF0-F79559097095}"/>
              </a:ext>
            </a:extLst>
          </p:cNvPr>
          <p:cNvSpPr>
            <a:spLocks noGrp="1"/>
          </p:cNvSpPr>
          <p:nvPr>
            <p:ph type="sldNum" sz="quarter" idx="12"/>
          </p:nvPr>
        </p:nvSpPr>
        <p:spPr/>
        <p:txBody>
          <a:bodyPr/>
          <a:lstStyle/>
          <a:p>
            <a:fld id="{5B9A10DB-2588-4CDA-9C0B-1AB0E2E10C24}" type="slidenum">
              <a:rPr lang="en-US" altLang="en-US" smtClean="0"/>
              <a:pPr/>
              <a:t>31</a:t>
            </a:fld>
            <a:endParaRPr lang="en-US" altLang="en-US"/>
          </a:p>
        </p:txBody>
      </p:sp>
      <p:cxnSp>
        <p:nvCxnSpPr>
          <p:cNvPr id="6" name="Straight Connector 5">
            <a:extLst>
              <a:ext uri="{FF2B5EF4-FFF2-40B4-BE49-F238E27FC236}">
                <a16:creationId xmlns:a16="http://schemas.microsoft.com/office/drawing/2014/main" id="{2DDC2522-99E0-4753-8F4D-C7DFECCEFD9A}"/>
              </a:ext>
            </a:extLst>
          </p:cNvPr>
          <p:cNvCxnSpPr>
            <a:cxnSpLocks/>
          </p:cNvCxnSpPr>
          <p:nvPr/>
        </p:nvCxnSpPr>
        <p:spPr>
          <a:xfrm flipH="1">
            <a:off x="3185058" y="2720175"/>
            <a:ext cx="55232" cy="250233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C34D6E-4EC2-4059-A8EA-97D5D2E89EAA}"/>
              </a:ext>
            </a:extLst>
          </p:cNvPr>
          <p:cNvSpPr txBox="1"/>
          <p:nvPr/>
        </p:nvSpPr>
        <p:spPr>
          <a:xfrm>
            <a:off x="2872075" y="2240187"/>
            <a:ext cx="1135325" cy="369332"/>
          </a:xfrm>
          <a:prstGeom prst="rect">
            <a:avLst/>
          </a:prstGeom>
          <a:noFill/>
        </p:spPr>
        <p:txBody>
          <a:bodyPr wrap="square" rtlCol="0">
            <a:spAutoFit/>
          </a:bodyPr>
          <a:lstStyle/>
          <a:p>
            <a:r>
              <a:rPr lang="en-US" u="sng" dirty="0"/>
              <a:t>a1: A</a:t>
            </a:r>
          </a:p>
        </p:txBody>
      </p:sp>
      <p:cxnSp>
        <p:nvCxnSpPr>
          <p:cNvPr id="8" name="Straight Arrow Connector 7">
            <a:extLst>
              <a:ext uri="{FF2B5EF4-FFF2-40B4-BE49-F238E27FC236}">
                <a16:creationId xmlns:a16="http://schemas.microsoft.com/office/drawing/2014/main" id="{3A366842-5855-4DF2-B6A9-24BB4772A04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0D63C97-5644-4AC2-B70D-57BCBF621E18}"/>
              </a:ext>
            </a:extLst>
          </p:cNvPr>
          <p:cNvSpPr/>
          <p:nvPr/>
        </p:nvSpPr>
        <p:spPr>
          <a:xfrm>
            <a:off x="3124201" y="2810705"/>
            <a:ext cx="217538" cy="1391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F3E1D4FE-F106-4FCE-BDCC-8247D22FC313}"/>
              </a:ext>
            </a:extLst>
          </p:cNvPr>
          <p:cNvCxnSpPr>
            <a:cxnSpLocks/>
          </p:cNvCxnSpPr>
          <p:nvPr/>
        </p:nvCxnSpPr>
        <p:spPr>
          <a:xfrm flipH="1" flipV="1">
            <a:off x="3436671" y="3418260"/>
            <a:ext cx="1810593" cy="15343"/>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E492D84-8FC4-4DA7-933B-C51B156A993A}"/>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07F06EA9-624C-4C2B-9CCB-946A0A0ED67F}"/>
              </a:ext>
            </a:extLst>
          </p:cNvPr>
          <p:cNvSpPr txBox="1"/>
          <p:nvPr/>
        </p:nvSpPr>
        <p:spPr>
          <a:xfrm>
            <a:off x="5758535" y="3708233"/>
            <a:ext cx="300082" cy="369332"/>
          </a:xfrm>
          <a:prstGeom prst="rect">
            <a:avLst/>
          </a:prstGeom>
          <a:noFill/>
        </p:spPr>
        <p:txBody>
          <a:bodyPr wrap="none" rtlCol="0">
            <a:spAutoFit/>
          </a:bodyPr>
          <a:lstStyle/>
          <a:p>
            <a:r>
              <a:rPr lang="en-US" dirty="0"/>
              <a:t>y</a:t>
            </a:r>
          </a:p>
        </p:txBody>
      </p:sp>
      <p:sp>
        <p:nvSpPr>
          <p:cNvPr id="15" name="Rectangle 14">
            <a:extLst>
              <a:ext uri="{FF2B5EF4-FFF2-40B4-BE49-F238E27FC236}">
                <a16:creationId xmlns:a16="http://schemas.microsoft.com/office/drawing/2014/main" id="{FAFB9EBF-7CD1-44FC-A1E1-632B75F34BB5}"/>
              </a:ext>
            </a:extLst>
          </p:cNvPr>
          <p:cNvSpPr/>
          <p:nvPr/>
        </p:nvSpPr>
        <p:spPr>
          <a:xfrm>
            <a:off x="5118389" y="3035121"/>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5E0D96-16EF-4861-93DF-AE2BCDEE2C3B}"/>
              </a:ext>
            </a:extLst>
          </p:cNvPr>
          <p:cNvSpPr txBox="1"/>
          <p:nvPr/>
        </p:nvSpPr>
        <p:spPr>
          <a:xfrm>
            <a:off x="5030735" y="2240187"/>
            <a:ext cx="1135325" cy="369332"/>
          </a:xfrm>
          <a:prstGeom prst="rect">
            <a:avLst/>
          </a:prstGeom>
          <a:noFill/>
        </p:spPr>
        <p:txBody>
          <a:bodyPr wrap="square" rtlCol="0">
            <a:spAutoFit/>
          </a:bodyPr>
          <a:lstStyle/>
          <a:p>
            <a:r>
              <a:rPr lang="en-US" u="sng" dirty="0"/>
              <a:t>b1: B</a:t>
            </a:r>
          </a:p>
        </p:txBody>
      </p:sp>
      <p:cxnSp>
        <p:nvCxnSpPr>
          <p:cNvPr id="17" name="Straight Connector 16">
            <a:extLst>
              <a:ext uri="{FF2B5EF4-FFF2-40B4-BE49-F238E27FC236}">
                <a16:creationId xmlns:a16="http://schemas.microsoft.com/office/drawing/2014/main" id="{F216B6D9-F1BB-4EA3-968E-9802F3A378AF}"/>
              </a:ext>
            </a:extLst>
          </p:cNvPr>
          <p:cNvCxnSpPr/>
          <p:nvPr/>
        </p:nvCxnSpPr>
        <p:spPr>
          <a:xfrm>
            <a:off x="5301270" y="2567900"/>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DB0805-7D2C-4088-AF36-D3F6C104D393}"/>
              </a:ext>
            </a:extLst>
          </p:cNvPr>
          <p:cNvCxnSpPr/>
          <p:nvPr/>
        </p:nvCxnSpPr>
        <p:spPr>
          <a:xfrm>
            <a:off x="6815964" y="2633242"/>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76BB4A9-89FE-4A94-BE84-891CD4B8B570}"/>
              </a:ext>
            </a:extLst>
          </p:cNvPr>
          <p:cNvSpPr txBox="1"/>
          <p:nvPr/>
        </p:nvSpPr>
        <p:spPr>
          <a:xfrm>
            <a:off x="6422274" y="2230729"/>
            <a:ext cx="1135325" cy="369332"/>
          </a:xfrm>
          <a:prstGeom prst="rect">
            <a:avLst/>
          </a:prstGeom>
          <a:noFill/>
        </p:spPr>
        <p:txBody>
          <a:bodyPr wrap="square" rtlCol="0">
            <a:spAutoFit/>
          </a:bodyPr>
          <a:lstStyle/>
          <a:p>
            <a:r>
              <a:rPr lang="en-US" u="sng" dirty="0"/>
              <a:t>c1: C</a:t>
            </a:r>
          </a:p>
        </p:txBody>
      </p:sp>
      <p:sp>
        <p:nvSpPr>
          <p:cNvPr id="22" name="TextBox 21">
            <a:extLst>
              <a:ext uri="{FF2B5EF4-FFF2-40B4-BE49-F238E27FC236}">
                <a16:creationId xmlns:a16="http://schemas.microsoft.com/office/drawing/2014/main" id="{316B663C-0515-4084-B15C-37A22559B12E}"/>
              </a:ext>
            </a:extLst>
          </p:cNvPr>
          <p:cNvSpPr txBox="1"/>
          <p:nvPr/>
        </p:nvSpPr>
        <p:spPr>
          <a:xfrm>
            <a:off x="4007399" y="2567900"/>
            <a:ext cx="357675" cy="369332"/>
          </a:xfrm>
          <a:prstGeom prst="rect">
            <a:avLst/>
          </a:prstGeom>
          <a:noFill/>
        </p:spPr>
        <p:txBody>
          <a:bodyPr wrap="square" rtlCol="0">
            <a:spAutoFit/>
          </a:bodyPr>
          <a:lstStyle/>
          <a:p>
            <a:r>
              <a:rPr lang="en-US" dirty="0"/>
              <a:t>z</a:t>
            </a:r>
          </a:p>
        </p:txBody>
      </p:sp>
      <p:cxnSp>
        <p:nvCxnSpPr>
          <p:cNvPr id="24" name="Straight Arrow Connector 23">
            <a:extLst>
              <a:ext uri="{FF2B5EF4-FFF2-40B4-BE49-F238E27FC236}">
                <a16:creationId xmlns:a16="http://schemas.microsoft.com/office/drawing/2014/main" id="{3B9DC83C-02E1-41F5-ABD2-B1473560FAC3}"/>
              </a:ext>
            </a:extLst>
          </p:cNvPr>
          <p:cNvCxnSpPr/>
          <p:nvPr/>
        </p:nvCxnSpPr>
        <p:spPr>
          <a:xfrm>
            <a:off x="3436671" y="3035121"/>
            <a:ext cx="1594064" cy="94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4C67074-4D76-4783-B080-56F001A2C318}"/>
              </a:ext>
            </a:extLst>
          </p:cNvPr>
          <p:cNvCxnSpPr>
            <a:cxnSpLocks/>
          </p:cNvCxnSpPr>
          <p:nvPr/>
        </p:nvCxnSpPr>
        <p:spPr>
          <a:xfrm flipV="1">
            <a:off x="3386032" y="3745973"/>
            <a:ext cx="3301057" cy="1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1C67D6D-96E9-4227-AF61-45A1901F8C00}"/>
              </a:ext>
            </a:extLst>
          </p:cNvPr>
          <p:cNvSpPr/>
          <p:nvPr/>
        </p:nvSpPr>
        <p:spPr>
          <a:xfrm>
            <a:off x="6687089" y="3648796"/>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354C53C-E0C4-4C35-8C59-5D1AFA470684}"/>
              </a:ext>
            </a:extLst>
          </p:cNvPr>
          <p:cNvSpPr txBox="1"/>
          <p:nvPr/>
        </p:nvSpPr>
        <p:spPr>
          <a:xfrm>
            <a:off x="4319364" y="3478607"/>
            <a:ext cx="300082" cy="369332"/>
          </a:xfrm>
          <a:prstGeom prst="rect">
            <a:avLst/>
          </a:prstGeom>
          <a:noFill/>
        </p:spPr>
        <p:txBody>
          <a:bodyPr wrap="none" rtlCol="0">
            <a:spAutoFit/>
          </a:bodyPr>
          <a:lstStyle/>
          <a:p>
            <a:r>
              <a:rPr lang="en-US" dirty="0"/>
              <a:t>y</a:t>
            </a:r>
          </a:p>
        </p:txBody>
      </p:sp>
    </p:spTree>
    <p:extLst>
      <p:ext uri="{BB962C8B-B14F-4D97-AF65-F5344CB8AC3E}">
        <p14:creationId xmlns:p14="http://schemas.microsoft.com/office/powerpoint/2010/main" val="1632649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3E1D-E979-449D-93F2-6C695D049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B852A-4EF3-4A28-84DA-5FA1F758B58F}"/>
              </a:ext>
            </a:extLst>
          </p:cNvPr>
          <p:cNvSpPr>
            <a:spLocks noGrp="1"/>
          </p:cNvSpPr>
          <p:nvPr>
            <p:ph idx="1"/>
          </p:nvPr>
        </p:nvSpPr>
        <p:spPr/>
        <p:txBody>
          <a:bodyPr/>
          <a:lstStyle/>
          <a:p>
            <a:r>
              <a:rPr lang="en-US" dirty="0"/>
              <a:t>Class A{    x(){  y=b1.z(); c1.y()}</a:t>
            </a:r>
          </a:p>
          <a:p>
            <a:pPr marL="0" indent="0">
              <a:buNone/>
            </a:pPr>
            <a:r>
              <a:rPr lang="en-US" dirty="0"/>
              <a:t> }</a:t>
            </a:r>
          </a:p>
          <a:p>
            <a:pPr marL="0" indent="0">
              <a:buNone/>
            </a:pPr>
            <a:r>
              <a:rPr lang="en-US" dirty="0"/>
              <a:t>Class B(){</a:t>
            </a:r>
          </a:p>
          <a:p>
            <a:pPr marL="0" indent="0">
              <a:buNone/>
            </a:pPr>
            <a:r>
              <a:rPr lang="en-US" dirty="0"/>
              <a:t>  z(){ return y()}</a:t>
            </a:r>
          </a:p>
          <a:p>
            <a:pPr marL="0" indent="0">
              <a:buNone/>
            </a:pPr>
            <a:endParaRPr lang="en-US" dirty="0"/>
          </a:p>
        </p:txBody>
      </p:sp>
      <p:sp>
        <p:nvSpPr>
          <p:cNvPr id="4" name="Footer Placeholder 3">
            <a:extLst>
              <a:ext uri="{FF2B5EF4-FFF2-40B4-BE49-F238E27FC236}">
                <a16:creationId xmlns:a16="http://schemas.microsoft.com/office/drawing/2014/main" id="{D0CD162B-AD1D-4AD8-B4A1-0CAC99457EB2}"/>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853D1AEA-9A34-4457-AEF0-F79559097095}"/>
              </a:ext>
            </a:extLst>
          </p:cNvPr>
          <p:cNvSpPr>
            <a:spLocks noGrp="1"/>
          </p:cNvSpPr>
          <p:nvPr>
            <p:ph type="sldNum" sz="quarter" idx="12"/>
          </p:nvPr>
        </p:nvSpPr>
        <p:spPr/>
        <p:txBody>
          <a:bodyPr/>
          <a:lstStyle/>
          <a:p>
            <a:fld id="{5B9A10DB-2588-4CDA-9C0B-1AB0E2E10C24}" type="slidenum">
              <a:rPr lang="en-US" altLang="en-US" smtClean="0"/>
              <a:pPr/>
              <a:t>32</a:t>
            </a:fld>
            <a:endParaRPr lang="en-US" altLang="en-US"/>
          </a:p>
        </p:txBody>
      </p:sp>
      <p:cxnSp>
        <p:nvCxnSpPr>
          <p:cNvPr id="6" name="Straight Connector 5">
            <a:extLst>
              <a:ext uri="{FF2B5EF4-FFF2-40B4-BE49-F238E27FC236}">
                <a16:creationId xmlns:a16="http://schemas.microsoft.com/office/drawing/2014/main" id="{2DDC2522-99E0-4753-8F4D-C7DFECCEFD9A}"/>
              </a:ext>
            </a:extLst>
          </p:cNvPr>
          <p:cNvCxnSpPr>
            <a:cxnSpLocks/>
          </p:cNvCxnSpPr>
          <p:nvPr/>
        </p:nvCxnSpPr>
        <p:spPr>
          <a:xfrm flipH="1">
            <a:off x="3185058" y="2720175"/>
            <a:ext cx="55232" cy="250233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C34D6E-4EC2-4059-A8EA-97D5D2E89EAA}"/>
              </a:ext>
            </a:extLst>
          </p:cNvPr>
          <p:cNvSpPr txBox="1"/>
          <p:nvPr/>
        </p:nvSpPr>
        <p:spPr>
          <a:xfrm>
            <a:off x="2872075" y="2240187"/>
            <a:ext cx="1135325" cy="369332"/>
          </a:xfrm>
          <a:prstGeom prst="rect">
            <a:avLst/>
          </a:prstGeom>
          <a:noFill/>
        </p:spPr>
        <p:txBody>
          <a:bodyPr wrap="square" rtlCol="0">
            <a:spAutoFit/>
          </a:bodyPr>
          <a:lstStyle/>
          <a:p>
            <a:r>
              <a:rPr lang="en-US" u="sng" dirty="0"/>
              <a:t>a1: A</a:t>
            </a:r>
          </a:p>
        </p:txBody>
      </p:sp>
      <p:cxnSp>
        <p:nvCxnSpPr>
          <p:cNvPr id="8" name="Straight Arrow Connector 7">
            <a:extLst>
              <a:ext uri="{FF2B5EF4-FFF2-40B4-BE49-F238E27FC236}">
                <a16:creationId xmlns:a16="http://schemas.microsoft.com/office/drawing/2014/main" id="{3A366842-5855-4DF2-B6A9-24BB4772A04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0D63C97-5644-4AC2-B70D-57BCBF621E18}"/>
              </a:ext>
            </a:extLst>
          </p:cNvPr>
          <p:cNvSpPr/>
          <p:nvPr/>
        </p:nvSpPr>
        <p:spPr>
          <a:xfrm>
            <a:off x="3124201" y="2810705"/>
            <a:ext cx="217538" cy="1391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492D84-8FC4-4DA7-933B-C51B156A993A}"/>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07F06EA9-624C-4C2B-9CCB-946A0A0ED67F}"/>
              </a:ext>
            </a:extLst>
          </p:cNvPr>
          <p:cNvSpPr txBox="1"/>
          <p:nvPr/>
        </p:nvSpPr>
        <p:spPr>
          <a:xfrm>
            <a:off x="5758535" y="3708233"/>
            <a:ext cx="300082" cy="369332"/>
          </a:xfrm>
          <a:prstGeom prst="rect">
            <a:avLst/>
          </a:prstGeom>
          <a:noFill/>
        </p:spPr>
        <p:txBody>
          <a:bodyPr wrap="none" rtlCol="0">
            <a:spAutoFit/>
          </a:bodyPr>
          <a:lstStyle/>
          <a:p>
            <a:r>
              <a:rPr lang="en-US" dirty="0"/>
              <a:t>y</a:t>
            </a:r>
          </a:p>
        </p:txBody>
      </p:sp>
      <p:sp>
        <p:nvSpPr>
          <p:cNvPr id="15" name="Rectangle 14">
            <a:extLst>
              <a:ext uri="{FF2B5EF4-FFF2-40B4-BE49-F238E27FC236}">
                <a16:creationId xmlns:a16="http://schemas.microsoft.com/office/drawing/2014/main" id="{FAFB9EBF-7CD1-44FC-A1E1-632B75F34BB5}"/>
              </a:ext>
            </a:extLst>
          </p:cNvPr>
          <p:cNvSpPr/>
          <p:nvPr/>
        </p:nvSpPr>
        <p:spPr>
          <a:xfrm>
            <a:off x="5118389" y="3035121"/>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5E0D96-16EF-4861-93DF-AE2BCDEE2C3B}"/>
              </a:ext>
            </a:extLst>
          </p:cNvPr>
          <p:cNvSpPr txBox="1"/>
          <p:nvPr/>
        </p:nvSpPr>
        <p:spPr>
          <a:xfrm>
            <a:off x="5030735" y="2240187"/>
            <a:ext cx="1135325" cy="369332"/>
          </a:xfrm>
          <a:prstGeom prst="rect">
            <a:avLst/>
          </a:prstGeom>
          <a:noFill/>
        </p:spPr>
        <p:txBody>
          <a:bodyPr wrap="square" rtlCol="0">
            <a:spAutoFit/>
          </a:bodyPr>
          <a:lstStyle/>
          <a:p>
            <a:r>
              <a:rPr lang="en-US" u="sng" dirty="0"/>
              <a:t>b1: B</a:t>
            </a:r>
          </a:p>
        </p:txBody>
      </p:sp>
      <p:cxnSp>
        <p:nvCxnSpPr>
          <p:cNvPr id="17" name="Straight Connector 16">
            <a:extLst>
              <a:ext uri="{FF2B5EF4-FFF2-40B4-BE49-F238E27FC236}">
                <a16:creationId xmlns:a16="http://schemas.microsoft.com/office/drawing/2014/main" id="{F216B6D9-F1BB-4EA3-968E-9802F3A378AF}"/>
              </a:ext>
            </a:extLst>
          </p:cNvPr>
          <p:cNvCxnSpPr/>
          <p:nvPr/>
        </p:nvCxnSpPr>
        <p:spPr>
          <a:xfrm>
            <a:off x="5301270" y="2567900"/>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DB0805-7D2C-4088-AF36-D3F6C104D393}"/>
              </a:ext>
            </a:extLst>
          </p:cNvPr>
          <p:cNvCxnSpPr/>
          <p:nvPr/>
        </p:nvCxnSpPr>
        <p:spPr>
          <a:xfrm>
            <a:off x="6815964" y="2633242"/>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76BB4A9-89FE-4A94-BE84-891CD4B8B570}"/>
              </a:ext>
            </a:extLst>
          </p:cNvPr>
          <p:cNvSpPr txBox="1"/>
          <p:nvPr/>
        </p:nvSpPr>
        <p:spPr>
          <a:xfrm>
            <a:off x="6422274" y="2230729"/>
            <a:ext cx="1135325" cy="369332"/>
          </a:xfrm>
          <a:prstGeom prst="rect">
            <a:avLst/>
          </a:prstGeom>
          <a:noFill/>
        </p:spPr>
        <p:txBody>
          <a:bodyPr wrap="square" rtlCol="0">
            <a:spAutoFit/>
          </a:bodyPr>
          <a:lstStyle/>
          <a:p>
            <a:r>
              <a:rPr lang="en-US" u="sng" dirty="0"/>
              <a:t>c1: C</a:t>
            </a:r>
          </a:p>
        </p:txBody>
      </p:sp>
      <p:sp>
        <p:nvSpPr>
          <p:cNvPr id="22" name="TextBox 21">
            <a:extLst>
              <a:ext uri="{FF2B5EF4-FFF2-40B4-BE49-F238E27FC236}">
                <a16:creationId xmlns:a16="http://schemas.microsoft.com/office/drawing/2014/main" id="{316B663C-0515-4084-B15C-37A22559B12E}"/>
              </a:ext>
            </a:extLst>
          </p:cNvPr>
          <p:cNvSpPr txBox="1"/>
          <p:nvPr/>
        </p:nvSpPr>
        <p:spPr>
          <a:xfrm>
            <a:off x="4007399" y="2567900"/>
            <a:ext cx="1171848" cy="369332"/>
          </a:xfrm>
          <a:prstGeom prst="rect">
            <a:avLst/>
          </a:prstGeom>
          <a:noFill/>
        </p:spPr>
        <p:txBody>
          <a:bodyPr wrap="square" rtlCol="0">
            <a:spAutoFit/>
          </a:bodyPr>
          <a:lstStyle/>
          <a:p>
            <a:r>
              <a:rPr lang="en-US" dirty="0"/>
              <a:t>y=z()</a:t>
            </a:r>
          </a:p>
        </p:txBody>
      </p:sp>
      <p:cxnSp>
        <p:nvCxnSpPr>
          <p:cNvPr id="24" name="Straight Arrow Connector 23">
            <a:extLst>
              <a:ext uri="{FF2B5EF4-FFF2-40B4-BE49-F238E27FC236}">
                <a16:creationId xmlns:a16="http://schemas.microsoft.com/office/drawing/2014/main" id="{3B9DC83C-02E1-41F5-ABD2-B1473560FAC3}"/>
              </a:ext>
            </a:extLst>
          </p:cNvPr>
          <p:cNvCxnSpPr/>
          <p:nvPr/>
        </p:nvCxnSpPr>
        <p:spPr>
          <a:xfrm>
            <a:off x="3436671" y="3035121"/>
            <a:ext cx="1594064" cy="94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4C67074-4D76-4783-B080-56F001A2C318}"/>
              </a:ext>
            </a:extLst>
          </p:cNvPr>
          <p:cNvCxnSpPr>
            <a:cxnSpLocks/>
          </p:cNvCxnSpPr>
          <p:nvPr/>
        </p:nvCxnSpPr>
        <p:spPr>
          <a:xfrm flipV="1">
            <a:off x="3386032" y="3745973"/>
            <a:ext cx="3301057" cy="1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1C67D6D-96E9-4227-AF61-45A1901F8C00}"/>
              </a:ext>
            </a:extLst>
          </p:cNvPr>
          <p:cNvSpPr/>
          <p:nvPr/>
        </p:nvSpPr>
        <p:spPr>
          <a:xfrm>
            <a:off x="6687089" y="3648796"/>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325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3E1D-E979-449D-93F2-6C695D049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B852A-4EF3-4A28-84DA-5FA1F758B58F}"/>
              </a:ext>
            </a:extLst>
          </p:cNvPr>
          <p:cNvSpPr>
            <a:spLocks noGrp="1"/>
          </p:cNvSpPr>
          <p:nvPr>
            <p:ph idx="1"/>
          </p:nvPr>
        </p:nvSpPr>
        <p:spPr/>
        <p:txBody>
          <a:bodyPr/>
          <a:lstStyle/>
          <a:p>
            <a:r>
              <a:rPr lang="en-US" dirty="0"/>
              <a:t>Class A{    x(){  y=b1.z();    r=c1.w(b1)}</a:t>
            </a:r>
          </a:p>
          <a:p>
            <a:pPr marL="0" indent="0">
              <a:buNone/>
            </a:pPr>
            <a:r>
              <a:rPr lang="en-US" dirty="0"/>
              <a:t> }</a:t>
            </a:r>
          </a:p>
          <a:p>
            <a:pPr marL="0" indent="0">
              <a:buNone/>
            </a:pPr>
            <a:r>
              <a:rPr lang="en-US" dirty="0"/>
              <a:t>Class B(){</a:t>
            </a:r>
          </a:p>
          <a:p>
            <a:pPr marL="0" indent="0">
              <a:buNone/>
            </a:pPr>
            <a:r>
              <a:rPr lang="en-US" dirty="0"/>
              <a:t>  z(){ return y()}</a:t>
            </a:r>
          </a:p>
          <a:p>
            <a:pPr marL="0" indent="0">
              <a:buNone/>
            </a:pPr>
            <a:endParaRPr lang="en-US" dirty="0"/>
          </a:p>
          <a:p>
            <a:pPr marL="0" indent="0">
              <a:buNone/>
            </a:pPr>
            <a:r>
              <a:rPr lang="en-US" dirty="0"/>
              <a:t>Class C{</a:t>
            </a:r>
          </a:p>
          <a:p>
            <a:pPr marL="0" indent="0">
              <a:buNone/>
            </a:pPr>
            <a:r>
              <a:rPr lang="en-US" dirty="0"/>
              <a:t> w(B b1) { return r;}</a:t>
            </a:r>
          </a:p>
          <a:p>
            <a:pPr marL="0" indent="0">
              <a:buNone/>
            </a:pPr>
            <a:endParaRPr lang="en-US" dirty="0"/>
          </a:p>
        </p:txBody>
      </p:sp>
      <p:sp>
        <p:nvSpPr>
          <p:cNvPr id="4" name="Footer Placeholder 3">
            <a:extLst>
              <a:ext uri="{FF2B5EF4-FFF2-40B4-BE49-F238E27FC236}">
                <a16:creationId xmlns:a16="http://schemas.microsoft.com/office/drawing/2014/main" id="{D0CD162B-AD1D-4AD8-B4A1-0CAC99457EB2}"/>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853D1AEA-9A34-4457-AEF0-F79559097095}"/>
              </a:ext>
            </a:extLst>
          </p:cNvPr>
          <p:cNvSpPr>
            <a:spLocks noGrp="1"/>
          </p:cNvSpPr>
          <p:nvPr>
            <p:ph type="sldNum" sz="quarter" idx="12"/>
          </p:nvPr>
        </p:nvSpPr>
        <p:spPr/>
        <p:txBody>
          <a:bodyPr/>
          <a:lstStyle/>
          <a:p>
            <a:fld id="{5B9A10DB-2588-4CDA-9C0B-1AB0E2E10C24}" type="slidenum">
              <a:rPr lang="en-US" altLang="en-US" smtClean="0"/>
              <a:pPr/>
              <a:t>33</a:t>
            </a:fld>
            <a:endParaRPr lang="en-US" altLang="en-US"/>
          </a:p>
        </p:txBody>
      </p:sp>
      <p:cxnSp>
        <p:nvCxnSpPr>
          <p:cNvPr id="6" name="Straight Connector 5">
            <a:extLst>
              <a:ext uri="{FF2B5EF4-FFF2-40B4-BE49-F238E27FC236}">
                <a16:creationId xmlns:a16="http://schemas.microsoft.com/office/drawing/2014/main" id="{2DDC2522-99E0-4753-8F4D-C7DFECCEFD9A}"/>
              </a:ext>
            </a:extLst>
          </p:cNvPr>
          <p:cNvCxnSpPr>
            <a:cxnSpLocks/>
          </p:cNvCxnSpPr>
          <p:nvPr/>
        </p:nvCxnSpPr>
        <p:spPr>
          <a:xfrm flipH="1">
            <a:off x="3185058" y="2720175"/>
            <a:ext cx="55232" cy="250233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C34D6E-4EC2-4059-A8EA-97D5D2E89EAA}"/>
              </a:ext>
            </a:extLst>
          </p:cNvPr>
          <p:cNvSpPr txBox="1"/>
          <p:nvPr/>
        </p:nvSpPr>
        <p:spPr>
          <a:xfrm>
            <a:off x="2872075" y="2240187"/>
            <a:ext cx="1135325" cy="369332"/>
          </a:xfrm>
          <a:prstGeom prst="rect">
            <a:avLst/>
          </a:prstGeom>
          <a:noFill/>
        </p:spPr>
        <p:txBody>
          <a:bodyPr wrap="square" rtlCol="0">
            <a:spAutoFit/>
          </a:bodyPr>
          <a:lstStyle/>
          <a:p>
            <a:r>
              <a:rPr lang="en-US" u="sng" dirty="0"/>
              <a:t>a1: A</a:t>
            </a:r>
          </a:p>
        </p:txBody>
      </p:sp>
      <p:cxnSp>
        <p:nvCxnSpPr>
          <p:cNvPr id="8" name="Straight Arrow Connector 7">
            <a:extLst>
              <a:ext uri="{FF2B5EF4-FFF2-40B4-BE49-F238E27FC236}">
                <a16:creationId xmlns:a16="http://schemas.microsoft.com/office/drawing/2014/main" id="{3A366842-5855-4DF2-B6A9-24BB4772A04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0D63C97-5644-4AC2-B70D-57BCBF621E18}"/>
              </a:ext>
            </a:extLst>
          </p:cNvPr>
          <p:cNvSpPr/>
          <p:nvPr/>
        </p:nvSpPr>
        <p:spPr>
          <a:xfrm>
            <a:off x="3124201" y="2810705"/>
            <a:ext cx="217538" cy="1391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492D84-8FC4-4DA7-933B-C51B156A993A}"/>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07F06EA9-624C-4C2B-9CCB-946A0A0ED67F}"/>
              </a:ext>
            </a:extLst>
          </p:cNvPr>
          <p:cNvSpPr txBox="1"/>
          <p:nvPr/>
        </p:nvSpPr>
        <p:spPr>
          <a:xfrm>
            <a:off x="5758535" y="3708233"/>
            <a:ext cx="973343" cy="369332"/>
          </a:xfrm>
          <a:prstGeom prst="rect">
            <a:avLst/>
          </a:prstGeom>
          <a:noFill/>
        </p:spPr>
        <p:txBody>
          <a:bodyPr wrap="none" rtlCol="0">
            <a:spAutoFit/>
          </a:bodyPr>
          <a:lstStyle/>
          <a:p>
            <a:r>
              <a:rPr lang="en-US" dirty="0"/>
              <a:t>r=w(b1)</a:t>
            </a:r>
          </a:p>
        </p:txBody>
      </p:sp>
      <p:sp>
        <p:nvSpPr>
          <p:cNvPr id="15" name="Rectangle 14">
            <a:extLst>
              <a:ext uri="{FF2B5EF4-FFF2-40B4-BE49-F238E27FC236}">
                <a16:creationId xmlns:a16="http://schemas.microsoft.com/office/drawing/2014/main" id="{FAFB9EBF-7CD1-44FC-A1E1-632B75F34BB5}"/>
              </a:ext>
            </a:extLst>
          </p:cNvPr>
          <p:cNvSpPr/>
          <p:nvPr/>
        </p:nvSpPr>
        <p:spPr>
          <a:xfrm>
            <a:off x="5118389" y="3035121"/>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5E0D96-16EF-4861-93DF-AE2BCDEE2C3B}"/>
              </a:ext>
            </a:extLst>
          </p:cNvPr>
          <p:cNvSpPr txBox="1"/>
          <p:nvPr/>
        </p:nvSpPr>
        <p:spPr>
          <a:xfrm>
            <a:off x="5030735" y="2240187"/>
            <a:ext cx="1135325" cy="369332"/>
          </a:xfrm>
          <a:prstGeom prst="rect">
            <a:avLst/>
          </a:prstGeom>
          <a:noFill/>
        </p:spPr>
        <p:txBody>
          <a:bodyPr wrap="square" rtlCol="0">
            <a:spAutoFit/>
          </a:bodyPr>
          <a:lstStyle/>
          <a:p>
            <a:r>
              <a:rPr lang="en-US" u="sng" dirty="0"/>
              <a:t>b1: B</a:t>
            </a:r>
          </a:p>
        </p:txBody>
      </p:sp>
      <p:cxnSp>
        <p:nvCxnSpPr>
          <p:cNvPr id="17" name="Straight Connector 16">
            <a:extLst>
              <a:ext uri="{FF2B5EF4-FFF2-40B4-BE49-F238E27FC236}">
                <a16:creationId xmlns:a16="http://schemas.microsoft.com/office/drawing/2014/main" id="{F216B6D9-F1BB-4EA3-968E-9802F3A378AF}"/>
              </a:ext>
            </a:extLst>
          </p:cNvPr>
          <p:cNvCxnSpPr/>
          <p:nvPr/>
        </p:nvCxnSpPr>
        <p:spPr>
          <a:xfrm>
            <a:off x="5301270" y="2567900"/>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DB0805-7D2C-4088-AF36-D3F6C104D393}"/>
              </a:ext>
            </a:extLst>
          </p:cNvPr>
          <p:cNvCxnSpPr/>
          <p:nvPr/>
        </p:nvCxnSpPr>
        <p:spPr>
          <a:xfrm>
            <a:off x="6815964" y="2633242"/>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76BB4A9-89FE-4A94-BE84-891CD4B8B570}"/>
              </a:ext>
            </a:extLst>
          </p:cNvPr>
          <p:cNvSpPr txBox="1"/>
          <p:nvPr/>
        </p:nvSpPr>
        <p:spPr>
          <a:xfrm>
            <a:off x="6422274" y="2230729"/>
            <a:ext cx="1135325" cy="369332"/>
          </a:xfrm>
          <a:prstGeom prst="rect">
            <a:avLst/>
          </a:prstGeom>
          <a:noFill/>
        </p:spPr>
        <p:txBody>
          <a:bodyPr wrap="square" rtlCol="0">
            <a:spAutoFit/>
          </a:bodyPr>
          <a:lstStyle/>
          <a:p>
            <a:r>
              <a:rPr lang="en-US" u="sng" dirty="0"/>
              <a:t>c1: C</a:t>
            </a:r>
          </a:p>
        </p:txBody>
      </p:sp>
      <p:sp>
        <p:nvSpPr>
          <p:cNvPr id="22" name="TextBox 21">
            <a:extLst>
              <a:ext uri="{FF2B5EF4-FFF2-40B4-BE49-F238E27FC236}">
                <a16:creationId xmlns:a16="http://schemas.microsoft.com/office/drawing/2014/main" id="{316B663C-0515-4084-B15C-37A22559B12E}"/>
              </a:ext>
            </a:extLst>
          </p:cNvPr>
          <p:cNvSpPr txBox="1"/>
          <p:nvPr/>
        </p:nvSpPr>
        <p:spPr>
          <a:xfrm>
            <a:off x="4007399" y="2567900"/>
            <a:ext cx="1171848" cy="369332"/>
          </a:xfrm>
          <a:prstGeom prst="rect">
            <a:avLst/>
          </a:prstGeom>
          <a:noFill/>
        </p:spPr>
        <p:txBody>
          <a:bodyPr wrap="square" rtlCol="0">
            <a:spAutoFit/>
          </a:bodyPr>
          <a:lstStyle/>
          <a:p>
            <a:r>
              <a:rPr lang="en-US" dirty="0"/>
              <a:t>y=z()</a:t>
            </a:r>
          </a:p>
        </p:txBody>
      </p:sp>
      <p:cxnSp>
        <p:nvCxnSpPr>
          <p:cNvPr id="24" name="Straight Arrow Connector 23">
            <a:extLst>
              <a:ext uri="{FF2B5EF4-FFF2-40B4-BE49-F238E27FC236}">
                <a16:creationId xmlns:a16="http://schemas.microsoft.com/office/drawing/2014/main" id="{3B9DC83C-02E1-41F5-ABD2-B1473560FAC3}"/>
              </a:ext>
            </a:extLst>
          </p:cNvPr>
          <p:cNvCxnSpPr/>
          <p:nvPr/>
        </p:nvCxnSpPr>
        <p:spPr>
          <a:xfrm>
            <a:off x="3436671" y="3035121"/>
            <a:ext cx="1594064" cy="94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4C67074-4D76-4783-B080-56F001A2C318}"/>
              </a:ext>
            </a:extLst>
          </p:cNvPr>
          <p:cNvCxnSpPr>
            <a:cxnSpLocks/>
          </p:cNvCxnSpPr>
          <p:nvPr/>
        </p:nvCxnSpPr>
        <p:spPr>
          <a:xfrm flipV="1">
            <a:off x="3386032" y="3745973"/>
            <a:ext cx="3301057" cy="1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1C67D6D-96E9-4227-AF61-45A1901F8C00}"/>
              </a:ext>
            </a:extLst>
          </p:cNvPr>
          <p:cNvSpPr/>
          <p:nvPr/>
        </p:nvSpPr>
        <p:spPr>
          <a:xfrm>
            <a:off x="6687089" y="3648796"/>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528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3E1D-E979-449D-93F2-6C695D049E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B852A-4EF3-4A28-84DA-5FA1F758B58F}"/>
              </a:ext>
            </a:extLst>
          </p:cNvPr>
          <p:cNvSpPr>
            <a:spLocks noGrp="1"/>
          </p:cNvSpPr>
          <p:nvPr>
            <p:ph idx="1"/>
          </p:nvPr>
        </p:nvSpPr>
        <p:spPr/>
        <p:txBody>
          <a:bodyPr/>
          <a:lstStyle/>
          <a:p>
            <a:r>
              <a:rPr lang="en-US" dirty="0"/>
              <a:t>Class A{    x(){  y=b1.z();    r=c1.w(b1)}</a:t>
            </a:r>
          </a:p>
          <a:p>
            <a:pPr marL="0" indent="0">
              <a:buNone/>
            </a:pPr>
            <a:r>
              <a:rPr lang="en-US" dirty="0"/>
              <a:t> }</a:t>
            </a:r>
          </a:p>
          <a:p>
            <a:pPr marL="0" indent="0">
              <a:buNone/>
            </a:pPr>
            <a:r>
              <a:rPr lang="en-US" dirty="0"/>
              <a:t>Class B(){</a:t>
            </a:r>
          </a:p>
          <a:p>
            <a:pPr marL="0" indent="0">
              <a:buNone/>
            </a:pPr>
            <a:r>
              <a:rPr lang="en-US" dirty="0"/>
              <a:t>  z(){ return y()}</a:t>
            </a:r>
          </a:p>
          <a:p>
            <a:pPr marL="0" indent="0">
              <a:buNone/>
            </a:pPr>
            <a:endParaRPr lang="en-US" dirty="0"/>
          </a:p>
          <a:p>
            <a:pPr marL="0" indent="0">
              <a:buNone/>
            </a:pPr>
            <a:r>
              <a:rPr lang="en-US" dirty="0"/>
              <a:t>Class C{</a:t>
            </a:r>
          </a:p>
          <a:p>
            <a:pPr marL="0" indent="0">
              <a:buNone/>
            </a:pPr>
            <a:r>
              <a:rPr lang="en-US" dirty="0"/>
              <a:t> w(B b1) { return r;}</a:t>
            </a:r>
          </a:p>
          <a:p>
            <a:pPr marL="0" indent="0">
              <a:buNone/>
            </a:pPr>
            <a:endParaRPr lang="en-US" dirty="0"/>
          </a:p>
        </p:txBody>
      </p:sp>
      <p:sp>
        <p:nvSpPr>
          <p:cNvPr id="4" name="Footer Placeholder 3">
            <a:extLst>
              <a:ext uri="{FF2B5EF4-FFF2-40B4-BE49-F238E27FC236}">
                <a16:creationId xmlns:a16="http://schemas.microsoft.com/office/drawing/2014/main" id="{D0CD162B-AD1D-4AD8-B4A1-0CAC99457EB2}"/>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853D1AEA-9A34-4457-AEF0-F79559097095}"/>
              </a:ext>
            </a:extLst>
          </p:cNvPr>
          <p:cNvSpPr>
            <a:spLocks noGrp="1"/>
          </p:cNvSpPr>
          <p:nvPr>
            <p:ph type="sldNum" sz="quarter" idx="12"/>
          </p:nvPr>
        </p:nvSpPr>
        <p:spPr/>
        <p:txBody>
          <a:bodyPr/>
          <a:lstStyle/>
          <a:p>
            <a:fld id="{5B9A10DB-2588-4CDA-9C0B-1AB0E2E10C24}" type="slidenum">
              <a:rPr lang="en-US" altLang="en-US" smtClean="0"/>
              <a:pPr/>
              <a:t>34</a:t>
            </a:fld>
            <a:endParaRPr lang="en-US" altLang="en-US"/>
          </a:p>
        </p:txBody>
      </p:sp>
      <p:cxnSp>
        <p:nvCxnSpPr>
          <p:cNvPr id="6" name="Straight Connector 5">
            <a:extLst>
              <a:ext uri="{FF2B5EF4-FFF2-40B4-BE49-F238E27FC236}">
                <a16:creationId xmlns:a16="http://schemas.microsoft.com/office/drawing/2014/main" id="{2DDC2522-99E0-4753-8F4D-C7DFECCEFD9A}"/>
              </a:ext>
            </a:extLst>
          </p:cNvPr>
          <p:cNvCxnSpPr>
            <a:cxnSpLocks/>
          </p:cNvCxnSpPr>
          <p:nvPr/>
        </p:nvCxnSpPr>
        <p:spPr>
          <a:xfrm flipH="1">
            <a:off x="3185058" y="2720175"/>
            <a:ext cx="55232" cy="250233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C34D6E-4EC2-4059-A8EA-97D5D2E89EAA}"/>
              </a:ext>
            </a:extLst>
          </p:cNvPr>
          <p:cNvSpPr txBox="1"/>
          <p:nvPr/>
        </p:nvSpPr>
        <p:spPr>
          <a:xfrm>
            <a:off x="2872075" y="2240187"/>
            <a:ext cx="1135325" cy="369332"/>
          </a:xfrm>
          <a:prstGeom prst="rect">
            <a:avLst/>
          </a:prstGeom>
          <a:noFill/>
        </p:spPr>
        <p:txBody>
          <a:bodyPr wrap="square" rtlCol="0">
            <a:spAutoFit/>
          </a:bodyPr>
          <a:lstStyle/>
          <a:p>
            <a:r>
              <a:rPr lang="en-US" u="sng" dirty="0"/>
              <a:t>a1: A</a:t>
            </a:r>
          </a:p>
        </p:txBody>
      </p:sp>
      <p:cxnSp>
        <p:nvCxnSpPr>
          <p:cNvPr id="8" name="Straight Arrow Connector 7">
            <a:extLst>
              <a:ext uri="{FF2B5EF4-FFF2-40B4-BE49-F238E27FC236}">
                <a16:creationId xmlns:a16="http://schemas.microsoft.com/office/drawing/2014/main" id="{3A366842-5855-4DF2-B6A9-24BB4772A043}"/>
              </a:ext>
            </a:extLst>
          </p:cNvPr>
          <p:cNvCxnSpPr/>
          <p:nvPr/>
        </p:nvCxnSpPr>
        <p:spPr>
          <a:xfrm>
            <a:off x="2062003" y="2810706"/>
            <a:ext cx="10621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0D63C97-5644-4AC2-B70D-57BCBF621E18}"/>
              </a:ext>
            </a:extLst>
          </p:cNvPr>
          <p:cNvSpPr/>
          <p:nvPr/>
        </p:nvSpPr>
        <p:spPr>
          <a:xfrm>
            <a:off x="3124201" y="2810705"/>
            <a:ext cx="217538" cy="13917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492D84-8FC4-4DA7-933B-C51B156A993A}"/>
              </a:ext>
            </a:extLst>
          </p:cNvPr>
          <p:cNvSpPr txBox="1"/>
          <p:nvPr/>
        </p:nvSpPr>
        <p:spPr>
          <a:xfrm>
            <a:off x="2405670" y="2700242"/>
            <a:ext cx="4571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07F06EA9-624C-4C2B-9CCB-946A0A0ED67F}"/>
              </a:ext>
            </a:extLst>
          </p:cNvPr>
          <p:cNvSpPr txBox="1"/>
          <p:nvPr/>
        </p:nvSpPr>
        <p:spPr>
          <a:xfrm>
            <a:off x="5758535" y="3708233"/>
            <a:ext cx="973343" cy="369332"/>
          </a:xfrm>
          <a:prstGeom prst="rect">
            <a:avLst/>
          </a:prstGeom>
          <a:noFill/>
        </p:spPr>
        <p:txBody>
          <a:bodyPr wrap="none" rtlCol="0">
            <a:spAutoFit/>
          </a:bodyPr>
          <a:lstStyle/>
          <a:p>
            <a:r>
              <a:rPr lang="en-US" dirty="0"/>
              <a:t>r=w(b1)</a:t>
            </a:r>
          </a:p>
        </p:txBody>
      </p:sp>
      <p:sp>
        <p:nvSpPr>
          <p:cNvPr id="15" name="Rectangle 14">
            <a:extLst>
              <a:ext uri="{FF2B5EF4-FFF2-40B4-BE49-F238E27FC236}">
                <a16:creationId xmlns:a16="http://schemas.microsoft.com/office/drawing/2014/main" id="{FAFB9EBF-7CD1-44FC-A1E1-632B75F34BB5}"/>
              </a:ext>
            </a:extLst>
          </p:cNvPr>
          <p:cNvSpPr/>
          <p:nvPr/>
        </p:nvSpPr>
        <p:spPr>
          <a:xfrm>
            <a:off x="5118389" y="3035121"/>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5E0D96-16EF-4861-93DF-AE2BCDEE2C3B}"/>
              </a:ext>
            </a:extLst>
          </p:cNvPr>
          <p:cNvSpPr txBox="1"/>
          <p:nvPr/>
        </p:nvSpPr>
        <p:spPr>
          <a:xfrm>
            <a:off x="5030735" y="2240187"/>
            <a:ext cx="1135325" cy="369332"/>
          </a:xfrm>
          <a:prstGeom prst="rect">
            <a:avLst/>
          </a:prstGeom>
          <a:noFill/>
        </p:spPr>
        <p:txBody>
          <a:bodyPr wrap="square" rtlCol="0">
            <a:spAutoFit/>
          </a:bodyPr>
          <a:lstStyle/>
          <a:p>
            <a:r>
              <a:rPr lang="en-US" u="sng" dirty="0"/>
              <a:t>b1: B</a:t>
            </a:r>
          </a:p>
        </p:txBody>
      </p:sp>
      <p:cxnSp>
        <p:nvCxnSpPr>
          <p:cNvPr id="17" name="Straight Connector 16">
            <a:extLst>
              <a:ext uri="{FF2B5EF4-FFF2-40B4-BE49-F238E27FC236}">
                <a16:creationId xmlns:a16="http://schemas.microsoft.com/office/drawing/2014/main" id="{F216B6D9-F1BB-4EA3-968E-9802F3A378AF}"/>
              </a:ext>
            </a:extLst>
          </p:cNvPr>
          <p:cNvCxnSpPr/>
          <p:nvPr/>
        </p:nvCxnSpPr>
        <p:spPr>
          <a:xfrm>
            <a:off x="5301270" y="2567900"/>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FDB0805-7D2C-4088-AF36-D3F6C104D393}"/>
              </a:ext>
            </a:extLst>
          </p:cNvPr>
          <p:cNvCxnSpPr/>
          <p:nvPr/>
        </p:nvCxnSpPr>
        <p:spPr>
          <a:xfrm>
            <a:off x="6815964" y="2633242"/>
            <a:ext cx="0" cy="1791979"/>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76BB4A9-89FE-4A94-BE84-891CD4B8B570}"/>
              </a:ext>
            </a:extLst>
          </p:cNvPr>
          <p:cNvSpPr txBox="1"/>
          <p:nvPr/>
        </p:nvSpPr>
        <p:spPr>
          <a:xfrm>
            <a:off x="6422274" y="2230729"/>
            <a:ext cx="1135325" cy="369332"/>
          </a:xfrm>
          <a:prstGeom prst="rect">
            <a:avLst/>
          </a:prstGeom>
          <a:noFill/>
        </p:spPr>
        <p:txBody>
          <a:bodyPr wrap="square" rtlCol="0">
            <a:spAutoFit/>
          </a:bodyPr>
          <a:lstStyle/>
          <a:p>
            <a:r>
              <a:rPr lang="en-US" u="sng" dirty="0"/>
              <a:t>c1: C</a:t>
            </a:r>
          </a:p>
        </p:txBody>
      </p:sp>
      <p:sp>
        <p:nvSpPr>
          <p:cNvPr id="22" name="TextBox 21">
            <a:extLst>
              <a:ext uri="{FF2B5EF4-FFF2-40B4-BE49-F238E27FC236}">
                <a16:creationId xmlns:a16="http://schemas.microsoft.com/office/drawing/2014/main" id="{316B663C-0515-4084-B15C-37A22559B12E}"/>
              </a:ext>
            </a:extLst>
          </p:cNvPr>
          <p:cNvSpPr txBox="1"/>
          <p:nvPr/>
        </p:nvSpPr>
        <p:spPr>
          <a:xfrm>
            <a:off x="4007399" y="2567900"/>
            <a:ext cx="1171848" cy="369332"/>
          </a:xfrm>
          <a:prstGeom prst="rect">
            <a:avLst/>
          </a:prstGeom>
          <a:noFill/>
        </p:spPr>
        <p:txBody>
          <a:bodyPr wrap="square" rtlCol="0">
            <a:spAutoFit/>
          </a:bodyPr>
          <a:lstStyle/>
          <a:p>
            <a:r>
              <a:rPr lang="en-US" dirty="0"/>
              <a:t>z()</a:t>
            </a:r>
          </a:p>
        </p:txBody>
      </p:sp>
      <p:cxnSp>
        <p:nvCxnSpPr>
          <p:cNvPr id="24" name="Straight Arrow Connector 23">
            <a:extLst>
              <a:ext uri="{FF2B5EF4-FFF2-40B4-BE49-F238E27FC236}">
                <a16:creationId xmlns:a16="http://schemas.microsoft.com/office/drawing/2014/main" id="{3B9DC83C-02E1-41F5-ABD2-B1473560FAC3}"/>
              </a:ext>
            </a:extLst>
          </p:cNvPr>
          <p:cNvCxnSpPr/>
          <p:nvPr/>
        </p:nvCxnSpPr>
        <p:spPr>
          <a:xfrm>
            <a:off x="3436671" y="3035121"/>
            <a:ext cx="1594064" cy="94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4C67074-4D76-4783-B080-56F001A2C318}"/>
              </a:ext>
            </a:extLst>
          </p:cNvPr>
          <p:cNvCxnSpPr>
            <a:cxnSpLocks/>
          </p:cNvCxnSpPr>
          <p:nvPr/>
        </p:nvCxnSpPr>
        <p:spPr>
          <a:xfrm flipV="1">
            <a:off x="3386032" y="3745973"/>
            <a:ext cx="3301057" cy="15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1C67D6D-96E9-4227-AF61-45A1901F8C00}"/>
              </a:ext>
            </a:extLst>
          </p:cNvPr>
          <p:cNvSpPr/>
          <p:nvPr/>
        </p:nvSpPr>
        <p:spPr>
          <a:xfrm>
            <a:off x="6687089" y="3648796"/>
            <a:ext cx="257751" cy="428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756B5C5-306B-4B7D-BF4B-23F342FE3440}"/>
              </a:ext>
            </a:extLst>
          </p:cNvPr>
          <p:cNvCxnSpPr>
            <a:cxnSpLocks/>
            <a:stCxn id="15" idx="2"/>
          </p:cNvCxnSpPr>
          <p:nvPr/>
        </p:nvCxnSpPr>
        <p:spPr>
          <a:xfrm flipH="1" flipV="1">
            <a:off x="3386032" y="3429000"/>
            <a:ext cx="1861233" cy="3489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4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40FF-DC0B-4370-8336-4BBA503CAC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1DBDC3-0EF9-4B4E-99EC-E01569B4BC20}"/>
              </a:ext>
            </a:extLst>
          </p:cNvPr>
          <p:cNvSpPr>
            <a:spLocks noGrp="1"/>
          </p:cNvSpPr>
          <p:nvPr>
            <p:ph idx="1"/>
          </p:nvPr>
        </p:nvSpPr>
        <p:spPr/>
        <p:txBody>
          <a:bodyPr/>
          <a:lstStyle/>
          <a:p>
            <a:r>
              <a:rPr lang="en-US" dirty="0"/>
              <a:t>Loop box</a:t>
            </a:r>
          </a:p>
          <a:p>
            <a:r>
              <a:rPr lang="en-US" dirty="0"/>
              <a:t>Alt box  (alternation)</a:t>
            </a:r>
          </a:p>
          <a:p>
            <a:r>
              <a:rPr lang="en-US" dirty="0"/>
              <a:t>Ref box </a:t>
            </a:r>
          </a:p>
        </p:txBody>
      </p:sp>
      <p:sp>
        <p:nvSpPr>
          <p:cNvPr id="4" name="Footer Placeholder 3">
            <a:extLst>
              <a:ext uri="{FF2B5EF4-FFF2-40B4-BE49-F238E27FC236}">
                <a16:creationId xmlns:a16="http://schemas.microsoft.com/office/drawing/2014/main" id="{6E256E6D-CE95-4219-9999-0985ADAE6644}"/>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1F1AF0D0-9A83-4F0B-9F3C-88A38A0B4918}"/>
              </a:ext>
            </a:extLst>
          </p:cNvPr>
          <p:cNvSpPr>
            <a:spLocks noGrp="1"/>
          </p:cNvSpPr>
          <p:nvPr>
            <p:ph type="sldNum" sz="quarter" idx="12"/>
          </p:nvPr>
        </p:nvSpPr>
        <p:spPr/>
        <p:txBody>
          <a:bodyPr/>
          <a:lstStyle/>
          <a:p>
            <a:fld id="{5B9A10DB-2588-4CDA-9C0B-1AB0E2E10C24}" type="slidenum">
              <a:rPr lang="en-US" altLang="en-US" smtClean="0"/>
              <a:pPr/>
              <a:t>35</a:t>
            </a:fld>
            <a:endParaRPr lang="en-US" altLang="en-US"/>
          </a:p>
        </p:txBody>
      </p:sp>
    </p:spTree>
    <p:extLst>
      <p:ext uri="{BB962C8B-B14F-4D97-AF65-F5344CB8AC3E}">
        <p14:creationId xmlns:p14="http://schemas.microsoft.com/office/powerpoint/2010/main" val="2494875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a:extLst>
              <a:ext uri="{FF2B5EF4-FFF2-40B4-BE49-F238E27FC236}">
                <a16:creationId xmlns:a16="http://schemas.microsoft.com/office/drawing/2014/main" id="{1787FAAF-BB81-4118-97BE-DF8B41A57984}"/>
              </a:ext>
            </a:extLst>
          </p:cNvPr>
          <p:cNvSpPr>
            <a:spLocks noGrp="1"/>
          </p:cNvSpPr>
          <p:nvPr>
            <p:ph type="title"/>
          </p:nvPr>
        </p:nvSpPr>
        <p:spPr/>
        <p:txBody>
          <a:bodyPr/>
          <a:lstStyle/>
          <a:p>
            <a:pPr eaLnBrk="1" hangingPunct="1"/>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28675" name="Content Placeholder 5">
            <a:extLst>
              <a:ext uri="{FF2B5EF4-FFF2-40B4-BE49-F238E27FC236}">
                <a16:creationId xmlns:a16="http://schemas.microsoft.com/office/drawing/2014/main" id="{E232A0BC-EA41-4033-9201-F5916C1FF0F6}"/>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The receptionist logs on to the PRS.</a:t>
            </a: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There are two options available. These allow the direct transfer of updated patient information to the PRS and the transfer of summary health data from the </a:t>
            </a:r>
            <a:r>
              <a:rPr lang="tr-TR" altLang="tr-TR" sz="2000">
                <a:latin typeface="Arial" panose="020B0604020202020204" pitchFamily="34" charset="0"/>
                <a:ea typeface="ＭＳ Ｐゴシック" panose="020B0600070205080204" pitchFamily="34" charset="-128"/>
                <a:cs typeface="Arial" panose="020B0604020202020204" pitchFamily="34" charset="0"/>
              </a:rPr>
              <a:t>MHC-PMS to the PRS.</a:t>
            </a: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In each case, the receptionist’s permissions are checked using the authorization </a:t>
            </a:r>
            <a:r>
              <a:rPr lang="tr-TR" altLang="tr-TR" sz="2000">
                <a:latin typeface="Arial" panose="020B0604020202020204" pitchFamily="34" charset="0"/>
                <a:ea typeface="ＭＳ Ｐゴシック" panose="020B0600070205080204" pitchFamily="34" charset="-128"/>
                <a:cs typeface="Arial" panose="020B0604020202020204" pitchFamily="34" charset="0"/>
              </a:rPr>
              <a:t>system.</a:t>
            </a: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 Personal information may be transferred directly from the user interface object to the PRS. Alternatively, a summary record may be created from the database and that record is then transferred.</a:t>
            </a:r>
          </a:p>
          <a:p>
            <a:pPr marL="457200" indent="-457200" eaLnBrk="1" hangingPunct="1">
              <a:buFont typeface="Calibri" panose="020F0502020204030204" pitchFamily="34" charset="0"/>
              <a:buAutoNum type="arabicPeriod"/>
            </a:pPr>
            <a:r>
              <a:rPr lang="en-US" altLang="tr-TR" sz="2000">
                <a:latin typeface="Arial" panose="020B0604020202020204" pitchFamily="34" charset="0"/>
                <a:ea typeface="ＭＳ Ｐゴシック" panose="020B0600070205080204" pitchFamily="34" charset="-128"/>
                <a:cs typeface="Arial" panose="020B0604020202020204" pitchFamily="34" charset="0"/>
              </a:rPr>
              <a:t>On completion of the transfer, the PRS issues a status message and the user </a:t>
            </a:r>
            <a:r>
              <a:rPr lang="tr-TR" altLang="tr-TR" sz="2000">
                <a:latin typeface="Arial" panose="020B0604020202020204" pitchFamily="34" charset="0"/>
                <a:ea typeface="ＭＳ Ｐゴシック" panose="020B0600070205080204" pitchFamily="34" charset="-128"/>
                <a:cs typeface="Arial" panose="020B0604020202020204" pitchFamily="34" charset="0"/>
              </a:rPr>
              <a:t>logs off.</a:t>
            </a:r>
          </a:p>
        </p:txBody>
      </p:sp>
      <p:sp>
        <p:nvSpPr>
          <p:cNvPr id="3" name="Footer Placeholder 2">
            <a:extLst>
              <a:ext uri="{FF2B5EF4-FFF2-40B4-BE49-F238E27FC236}">
                <a16:creationId xmlns:a16="http://schemas.microsoft.com/office/drawing/2014/main" id="{4657F7CD-6585-49DA-AEEF-A1627E8421D5}"/>
              </a:ext>
            </a:extLst>
          </p:cNvPr>
          <p:cNvSpPr>
            <a:spLocks noGrp="1"/>
          </p:cNvSpPr>
          <p:nvPr>
            <p:ph type="ftr" sz="quarter" idx="11"/>
          </p:nvPr>
        </p:nvSpPr>
        <p:spPr/>
        <p:txBody>
          <a:bodyPr/>
          <a:lstStyle/>
          <a:p>
            <a:pPr>
              <a:defRPr/>
            </a:pPr>
            <a:r>
              <a:rPr lang="en-US"/>
              <a:t>Chapter 5 System modeling</a:t>
            </a:r>
          </a:p>
        </p:txBody>
      </p:sp>
      <p:sp>
        <p:nvSpPr>
          <p:cNvPr id="28677" name="Slide Number Placeholder 3">
            <a:extLst>
              <a:ext uri="{FF2B5EF4-FFF2-40B4-BE49-F238E27FC236}">
                <a16:creationId xmlns:a16="http://schemas.microsoft.com/office/drawing/2014/main" id="{8E8561AE-6272-4B38-BD00-9692B9D1A8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A9F201-1526-485C-92B5-9F30FCE829E7}" type="slidenum">
              <a:rPr lang="en-US" altLang="en-US">
                <a:solidFill>
                  <a:srgbClr val="898989"/>
                </a:solidFill>
                <a:latin typeface="Calibri" panose="020F0502020204030204" pitchFamily="34" charset="0"/>
              </a:rPr>
              <a:pPr/>
              <a:t>36</a:t>
            </a:fld>
            <a:endParaRPr lang="en-US" altLang="en-US">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A1964C1-7A49-4BEF-A6A7-D6A42D942F10}"/>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Structural models</a:t>
            </a:r>
          </a:p>
        </p:txBody>
      </p:sp>
      <p:sp>
        <p:nvSpPr>
          <p:cNvPr id="3" name="Content Placeholder 2">
            <a:extLst>
              <a:ext uri="{FF2B5EF4-FFF2-40B4-BE49-F238E27FC236}">
                <a16:creationId xmlns:a16="http://schemas.microsoft.com/office/drawing/2014/main" id="{876545D4-062C-4012-868D-586552FE7F62}"/>
              </a:ext>
            </a:extLst>
          </p:cNvPr>
          <p:cNvSpPr>
            <a:spLocks noGrp="1"/>
          </p:cNvSpPr>
          <p:nvPr>
            <p:ph idx="1"/>
          </p:nvPr>
        </p:nvSpPr>
        <p:spPr/>
        <p:txBody>
          <a:bodyPr/>
          <a:lstStyle/>
          <a:p>
            <a:pPr eaLnBrk="1" hangingPunct="1">
              <a:defRPr/>
            </a:pPr>
            <a:r>
              <a:rPr lang="en-US" dirty="0"/>
              <a:t>Display the </a:t>
            </a:r>
            <a:r>
              <a:rPr lang="en-US" u="sng" dirty="0"/>
              <a:t>organization</a:t>
            </a:r>
            <a:r>
              <a:rPr lang="en-US" dirty="0"/>
              <a:t> of a system in terms of the </a:t>
            </a:r>
            <a:r>
              <a:rPr lang="en-US" u="sng" dirty="0"/>
              <a:t>components</a:t>
            </a:r>
            <a:r>
              <a:rPr lang="en-US" dirty="0"/>
              <a:t> that make up that system and their </a:t>
            </a:r>
            <a:r>
              <a:rPr lang="en-US" u="sng" dirty="0"/>
              <a:t>relationships.</a:t>
            </a:r>
            <a:r>
              <a:rPr lang="en-US" dirty="0"/>
              <a:t> </a:t>
            </a:r>
          </a:p>
          <a:p>
            <a:pPr eaLnBrk="1" hangingPunct="1">
              <a:defRPr/>
            </a:pPr>
            <a:r>
              <a:rPr lang="en-US" dirty="0"/>
              <a:t>2 types of structural models (we do both):</a:t>
            </a:r>
          </a:p>
          <a:p>
            <a:pPr marL="457200" indent="-457200" eaLnBrk="1" hangingPunct="1">
              <a:buFont typeface="+mj-lt"/>
              <a:buAutoNum type="arabicPeriod"/>
              <a:defRPr/>
            </a:pPr>
            <a:r>
              <a:rPr lang="en-US" dirty="0"/>
              <a:t>Static models:  show the structure of the system design,</a:t>
            </a:r>
          </a:p>
          <a:p>
            <a:pPr marL="857250" lvl="1" indent="-457200" eaLnBrk="1" hangingPunct="1">
              <a:defRPr/>
            </a:pPr>
            <a:r>
              <a:rPr lang="en-US" dirty="0"/>
              <a:t>Class, component, package, deployment diagrams</a:t>
            </a:r>
          </a:p>
          <a:p>
            <a:pPr marL="457200" indent="-457200" eaLnBrk="1" hangingPunct="1">
              <a:buFont typeface="+mj-lt"/>
              <a:buAutoNum type="arabicPeriod"/>
              <a:defRPr/>
            </a:pPr>
            <a:r>
              <a:rPr lang="en-US" dirty="0"/>
              <a:t>Dynamic models: show the organization of the system when it is executing. </a:t>
            </a:r>
          </a:p>
          <a:p>
            <a:pPr eaLnBrk="1" hangingPunct="1">
              <a:defRPr/>
            </a:pPr>
            <a:r>
              <a:rPr lang="en-US" dirty="0"/>
              <a:t>Create structural models of a system when you are discussing and designing the system architecture. </a:t>
            </a:r>
          </a:p>
        </p:txBody>
      </p:sp>
      <p:sp>
        <p:nvSpPr>
          <p:cNvPr id="29700" name="Slide Number Placeholder 3">
            <a:extLst>
              <a:ext uri="{FF2B5EF4-FFF2-40B4-BE49-F238E27FC236}">
                <a16:creationId xmlns:a16="http://schemas.microsoft.com/office/drawing/2014/main" id="{21D10377-76ED-47D6-89F2-A26D683D74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323560-B6B7-4F4F-8194-99ECE3FD5BC0}" type="slidenum">
              <a:rPr lang="en-US" altLang="en-US">
                <a:solidFill>
                  <a:srgbClr val="898989"/>
                </a:solidFill>
                <a:latin typeface="Calibri" panose="020F0502020204030204" pitchFamily="34" charset="0"/>
              </a:rPr>
              <a:pPr/>
              <a:t>37</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FF0D301A-E8EA-4E9A-AEB4-97FECA97FAC9}"/>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41C5033-3843-49A6-93F3-9D7EB3557095}"/>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Class diagrams</a:t>
            </a:r>
          </a:p>
        </p:txBody>
      </p:sp>
      <p:sp>
        <p:nvSpPr>
          <p:cNvPr id="30723" name="Content Placeholder 2">
            <a:extLst>
              <a:ext uri="{FF2B5EF4-FFF2-40B4-BE49-F238E27FC236}">
                <a16:creationId xmlns:a16="http://schemas.microsoft.com/office/drawing/2014/main" id="{75E16FD8-B807-4251-B755-9973C4061040}"/>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Class diagrams are used when developing an object-oriented system model </a:t>
            </a:r>
            <a:r>
              <a:rPr lang="en-US" altLang="tr-TR" u="sng">
                <a:latin typeface="Arial" panose="020B0604020202020204" pitchFamily="34" charset="0"/>
                <a:ea typeface="ＭＳ Ｐゴシック" panose="020B0600070205080204" pitchFamily="34" charset="-128"/>
                <a:cs typeface="Arial" panose="020B0604020202020204" pitchFamily="34" charset="0"/>
              </a:rPr>
              <a:t>to show the classes</a:t>
            </a:r>
            <a:r>
              <a:rPr lang="en-US" altLang="tr-TR">
                <a:latin typeface="Arial" panose="020B0604020202020204" pitchFamily="34" charset="0"/>
                <a:ea typeface="ＭＳ Ｐゴシック" panose="020B0600070205080204" pitchFamily="34" charset="-128"/>
                <a:cs typeface="Arial" panose="020B0604020202020204" pitchFamily="34" charset="0"/>
              </a:rPr>
              <a:t> in a system and </a:t>
            </a:r>
            <a:r>
              <a:rPr lang="en-US" altLang="tr-TR" u="sng">
                <a:latin typeface="Arial" panose="020B0604020202020204" pitchFamily="34" charset="0"/>
                <a:ea typeface="ＭＳ Ｐゴシック" panose="020B0600070205080204" pitchFamily="34" charset="-128"/>
                <a:cs typeface="Arial" panose="020B0604020202020204" pitchFamily="34" charset="0"/>
              </a:rPr>
              <a:t>the associations between these classes.</a:t>
            </a:r>
            <a:r>
              <a:rPr lang="en-US" altLang="tr-TR">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An object class can be thought of as a general definition of </a:t>
            </a:r>
            <a:r>
              <a:rPr lang="en-US" altLang="tr-TR" u="sng">
                <a:latin typeface="Arial" panose="020B0604020202020204" pitchFamily="34" charset="0"/>
                <a:ea typeface="ＭＳ Ｐゴシック" panose="020B0600070205080204" pitchFamily="34" charset="-128"/>
                <a:cs typeface="Arial" panose="020B0604020202020204" pitchFamily="34" charset="0"/>
              </a:rPr>
              <a:t>one kind of system object</a:t>
            </a:r>
            <a:r>
              <a:rPr lang="en-US" altLang="tr-TR">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An </a:t>
            </a:r>
            <a:r>
              <a:rPr lang="en-US" altLang="tr-TR" u="sng">
                <a:latin typeface="Arial" panose="020B0604020202020204" pitchFamily="34" charset="0"/>
                <a:ea typeface="ＭＳ Ｐゴシック" panose="020B0600070205080204" pitchFamily="34" charset="-128"/>
                <a:cs typeface="Arial" panose="020B0604020202020204" pitchFamily="34" charset="0"/>
              </a:rPr>
              <a:t>association</a:t>
            </a:r>
            <a:r>
              <a:rPr lang="en-US" altLang="tr-TR">
                <a:latin typeface="Arial" panose="020B0604020202020204" pitchFamily="34" charset="0"/>
                <a:ea typeface="ＭＳ Ｐゴシック" panose="020B0600070205080204" pitchFamily="34" charset="-128"/>
                <a:cs typeface="Arial" panose="020B0604020202020204" pitchFamily="34" charset="0"/>
              </a:rPr>
              <a:t> is a link between classes that indicates that there is some relationship between these classes.</a:t>
            </a:r>
            <a:r>
              <a:rPr lang="en-GB" altLang="tr-TR">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When you are developing models </a:t>
            </a:r>
            <a:r>
              <a:rPr lang="en-US" altLang="tr-TR">
                <a:solidFill>
                  <a:srgbClr val="FF0000"/>
                </a:solidFill>
                <a:latin typeface="Arial" panose="020B0604020202020204" pitchFamily="34" charset="0"/>
                <a:ea typeface="ＭＳ Ｐゴシック" panose="020B0600070205080204" pitchFamily="34" charset="-128"/>
                <a:cs typeface="Arial" panose="020B0604020202020204" pitchFamily="34" charset="0"/>
              </a:rPr>
              <a:t>during the early</a:t>
            </a:r>
            <a:r>
              <a:rPr lang="en-US" altLang="tr-TR">
                <a:latin typeface="Arial" panose="020B0604020202020204" pitchFamily="34" charset="0"/>
                <a:ea typeface="ＭＳ Ｐゴシック" panose="020B0600070205080204" pitchFamily="34" charset="-128"/>
                <a:cs typeface="Arial" panose="020B0604020202020204" pitchFamily="34" charset="0"/>
              </a:rPr>
              <a:t> stages of the software engineering process, </a:t>
            </a:r>
            <a:r>
              <a:rPr lang="en-US" altLang="tr-TR">
                <a:solidFill>
                  <a:srgbClr val="FF0000"/>
                </a:solidFill>
                <a:latin typeface="Arial" panose="020B0604020202020204" pitchFamily="34" charset="0"/>
                <a:ea typeface="ＭＳ Ｐゴシック" panose="020B0600070205080204" pitchFamily="34" charset="-128"/>
                <a:cs typeface="Arial" panose="020B0604020202020204" pitchFamily="34" charset="0"/>
              </a:rPr>
              <a:t>objects represent something in the real world</a:t>
            </a:r>
            <a:r>
              <a:rPr lang="en-US" altLang="tr-TR">
                <a:latin typeface="Arial" panose="020B0604020202020204" pitchFamily="34" charset="0"/>
                <a:ea typeface="ＭＳ Ｐゴシック" panose="020B0600070205080204" pitchFamily="34" charset="-128"/>
                <a:cs typeface="Arial" panose="020B0604020202020204" pitchFamily="34" charset="0"/>
              </a:rPr>
              <a:t>, such as a patient, a prescription, doctor, etc. </a:t>
            </a:r>
          </a:p>
        </p:txBody>
      </p:sp>
      <p:sp>
        <p:nvSpPr>
          <p:cNvPr id="30724" name="Slide Number Placeholder 3">
            <a:extLst>
              <a:ext uri="{FF2B5EF4-FFF2-40B4-BE49-F238E27FC236}">
                <a16:creationId xmlns:a16="http://schemas.microsoft.com/office/drawing/2014/main" id="{4D547CF5-D26A-48A0-9163-2E2A88781B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C6A016-1583-4B9A-951C-B3D057B84A56}" type="slidenum">
              <a:rPr lang="en-US" altLang="en-US">
                <a:solidFill>
                  <a:srgbClr val="898989"/>
                </a:solidFill>
                <a:latin typeface="Calibri" panose="020F0502020204030204" pitchFamily="34" charset="0"/>
              </a:rPr>
              <a:pPr/>
              <a:t>38</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BE0CD86F-85E2-4AE6-9CAC-207F3FD838FF}"/>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8C6BFAD-C4F4-463C-B247-ABAD62392E7D}"/>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UML classes and association</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1747" name="Content Placeholder 1">
            <a:extLst>
              <a:ext uri="{FF2B5EF4-FFF2-40B4-BE49-F238E27FC236}">
                <a16:creationId xmlns:a16="http://schemas.microsoft.com/office/drawing/2014/main" id="{88101D01-7FA2-487E-9BC3-1E08D66D1DBA}"/>
              </a:ext>
            </a:extLst>
          </p:cNvPr>
          <p:cNvSpPr>
            <a:spLocks noGrp="1"/>
          </p:cNvSpPr>
          <p:nvPr>
            <p:ph idx="1"/>
          </p:nvPr>
        </p:nvSpPr>
        <p:spPr bwMode="auto">
          <a:xfrm>
            <a:off x="457200" y="3727450"/>
            <a:ext cx="8229600" cy="2398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There are 2 classes: Patient and Patient Record</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No detail yet, early in the analysis</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Patient is associated with patient record</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i.e. for each patient there is a patient record</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i.e. every patient record is associated with a patient</a:t>
            </a:r>
          </a:p>
        </p:txBody>
      </p:sp>
      <p:sp>
        <p:nvSpPr>
          <p:cNvPr id="6" name="Footer Placeholder 5">
            <a:extLst>
              <a:ext uri="{FF2B5EF4-FFF2-40B4-BE49-F238E27FC236}">
                <a16:creationId xmlns:a16="http://schemas.microsoft.com/office/drawing/2014/main" id="{E0A9ECDC-1496-4C90-87E5-FA90D5F302BF}"/>
              </a:ext>
            </a:extLst>
          </p:cNvPr>
          <p:cNvSpPr>
            <a:spLocks noGrp="1"/>
          </p:cNvSpPr>
          <p:nvPr>
            <p:ph type="ftr" sz="quarter" idx="11"/>
          </p:nvPr>
        </p:nvSpPr>
        <p:spPr/>
        <p:txBody>
          <a:bodyPr/>
          <a:lstStyle/>
          <a:p>
            <a:pPr>
              <a:defRPr/>
            </a:pPr>
            <a:r>
              <a:rPr lang="en-US"/>
              <a:t>Chapter 5 System modeling</a:t>
            </a:r>
          </a:p>
        </p:txBody>
      </p:sp>
      <p:sp>
        <p:nvSpPr>
          <p:cNvPr id="31749" name="Slide Number Placeholder 4">
            <a:extLst>
              <a:ext uri="{FF2B5EF4-FFF2-40B4-BE49-F238E27FC236}">
                <a16:creationId xmlns:a16="http://schemas.microsoft.com/office/drawing/2014/main" id="{DEE7B6A3-75FD-43AF-A57E-C2B413EFDB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C3C0284-9FBA-49EE-8D14-79E07FC7F3A4}" type="slidenum">
              <a:rPr lang="en-US" altLang="en-US">
                <a:solidFill>
                  <a:srgbClr val="898989"/>
                </a:solidFill>
                <a:latin typeface="Calibri" panose="020F0502020204030204" pitchFamily="34" charset="0"/>
              </a:rPr>
              <a:pPr/>
              <a:t>39</a:t>
            </a:fld>
            <a:endParaRPr lang="en-US" altLang="en-US">
              <a:solidFill>
                <a:srgbClr val="898989"/>
              </a:solidFill>
              <a:latin typeface="Calibri" panose="020F0502020204030204" pitchFamily="34" charset="0"/>
            </a:endParaRPr>
          </a:p>
        </p:txBody>
      </p:sp>
      <p:pic>
        <p:nvPicPr>
          <p:cNvPr id="31750" name="Picture 2">
            <a:extLst>
              <a:ext uri="{FF2B5EF4-FFF2-40B4-BE49-F238E27FC236}">
                <a16:creationId xmlns:a16="http://schemas.microsoft.com/office/drawing/2014/main" id="{5779654E-779F-4D2F-9511-120F59898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413" y="2106613"/>
            <a:ext cx="65595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452D553-2267-436E-977B-C3687F137261}"/>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System modeling</a:t>
            </a:r>
          </a:p>
        </p:txBody>
      </p:sp>
      <p:sp>
        <p:nvSpPr>
          <p:cNvPr id="3" name="Content Placeholder 2">
            <a:extLst>
              <a:ext uri="{FF2B5EF4-FFF2-40B4-BE49-F238E27FC236}">
                <a16:creationId xmlns:a16="http://schemas.microsoft.com/office/drawing/2014/main" id="{FCDC74EB-4532-4164-967A-43C1FB155AFB}"/>
              </a:ext>
            </a:extLst>
          </p:cNvPr>
          <p:cNvSpPr>
            <a:spLocks noGrp="1"/>
          </p:cNvSpPr>
          <p:nvPr>
            <p:ph idx="1"/>
          </p:nvPr>
        </p:nvSpPr>
        <p:spPr>
          <a:xfrm>
            <a:off x="457200" y="1600200"/>
            <a:ext cx="8561388" cy="4525963"/>
          </a:xfrm>
        </p:spPr>
        <p:txBody>
          <a:bodyPr/>
          <a:lstStyle/>
          <a:p>
            <a:pPr eaLnBrk="1" hangingPunct="1">
              <a:defRPr/>
            </a:pPr>
            <a:r>
              <a:rPr lang="en-US" dirty="0"/>
              <a:t>The process of developing abstract models of a system</a:t>
            </a:r>
          </a:p>
          <a:p>
            <a:pPr eaLnBrk="1" hangingPunct="1">
              <a:defRPr/>
            </a:pPr>
            <a:r>
              <a:rPr lang="en-US" dirty="0"/>
              <a:t>Each model presents a different view or perspective of that system. </a:t>
            </a:r>
            <a:endParaRPr lang="en-US" sz="1050" dirty="0"/>
          </a:p>
          <a:p>
            <a:pPr eaLnBrk="1" hangingPunct="1">
              <a:defRPr/>
            </a:pPr>
            <a:r>
              <a:rPr lang="en-US" dirty="0"/>
              <a:t>System modeling ≈  representing a system using some kind of graphical notation,</a:t>
            </a:r>
          </a:p>
          <a:p>
            <a:pPr lvl="1" eaLnBrk="1" hangingPunct="1">
              <a:defRPr/>
            </a:pPr>
            <a:r>
              <a:rPr lang="en-US" dirty="0"/>
              <a:t>almost always based on notations in the Unified Modeling Language (UML).</a:t>
            </a:r>
          </a:p>
          <a:p>
            <a:pPr lvl="1" eaLnBrk="1" hangingPunct="1">
              <a:defRPr/>
            </a:pPr>
            <a:r>
              <a:rPr lang="en-US" dirty="0"/>
              <a:t>Mathematical </a:t>
            </a:r>
            <a:r>
              <a:rPr lang="en-US" dirty="0" err="1"/>
              <a:t>modelling</a:t>
            </a:r>
            <a:r>
              <a:rPr lang="en-US" dirty="0"/>
              <a:t> is also possible; usually at detailed specs </a:t>
            </a:r>
          </a:p>
          <a:p>
            <a:pPr eaLnBrk="1" hangingPunct="1">
              <a:defRPr/>
            </a:pPr>
            <a:r>
              <a:rPr lang="en-GB" dirty="0"/>
              <a:t>Uses of System modelling and models</a:t>
            </a:r>
          </a:p>
          <a:p>
            <a:pPr lvl="1" eaLnBrk="1" hangingPunct="1">
              <a:defRPr/>
            </a:pPr>
            <a:r>
              <a:rPr lang="en-GB" dirty="0"/>
              <a:t>Modelling helps the analyst to understand the functionality of the system </a:t>
            </a:r>
          </a:p>
          <a:p>
            <a:pPr lvl="1" eaLnBrk="1" hangingPunct="1">
              <a:defRPr/>
            </a:pPr>
            <a:r>
              <a:rPr lang="en-GB" dirty="0"/>
              <a:t>Models are used to communicate with customers.</a:t>
            </a:r>
          </a:p>
          <a:p>
            <a:pPr eaLnBrk="1" hangingPunct="1">
              <a:defRPr/>
            </a:pPr>
            <a:endParaRPr lang="en-US" dirty="0"/>
          </a:p>
        </p:txBody>
      </p:sp>
      <p:sp>
        <p:nvSpPr>
          <p:cNvPr id="6148" name="Slide Number Placeholder 3">
            <a:extLst>
              <a:ext uri="{FF2B5EF4-FFF2-40B4-BE49-F238E27FC236}">
                <a16:creationId xmlns:a16="http://schemas.microsoft.com/office/drawing/2014/main" id="{94C8336A-2072-444E-A4C7-6AF4CB0E3D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E06FDD-5778-4F30-921A-9A3D8A75878C}"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2CA47001-E9BE-4745-A950-A732D717795D}"/>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9E7BE16-75D7-45F7-AD4F-940581061328}"/>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Classes and associations in the MHC-PMS </a:t>
            </a:r>
          </a:p>
        </p:txBody>
      </p:sp>
      <p:sp>
        <p:nvSpPr>
          <p:cNvPr id="32771" name="Slide Number Placeholder 4">
            <a:extLst>
              <a:ext uri="{FF2B5EF4-FFF2-40B4-BE49-F238E27FC236}">
                <a16:creationId xmlns:a16="http://schemas.microsoft.com/office/drawing/2014/main" id="{4604232F-9A93-44C9-9969-836F75061C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E91814-57FE-498B-A0F9-71F24CB90264}" type="slidenum">
              <a:rPr lang="en-US" altLang="en-US">
                <a:solidFill>
                  <a:srgbClr val="898989"/>
                </a:solidFill>
                <a:latin typeface="Calibri" panose="020F0502020204030204" pitchFamily="34" charset="0"/>
              </a:rPr>
              <a:pPr/>
              <a:t>40</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A9A4695B-8172-4417-97D5-60761632B4EC}"/>
              </a:ext>
            </a:extLst>
          </p:cNvPr>
          <p:cNvSpPr>
            <a:spLocks noGrp="1"/>
          </p:cNvSpPr>
          <p:nvPr>
            <p:ph type="ftr" sz="quarter" idx="11"/>
          </p:nvPr>
        </p:nvSpPr>
        <p:spPr/>
        <p:txBody>
          <a:bodyPr/>
          <a:lstStyle/>
          <a:p>
            <a:pPr>
              <a:defRPr/>
            </a:pPr>
            <a:r>
              <a:rPr lang="en-US"/>
              <a:t>Chapter 5 System modeling</a:t>
            </a:r>
          </a:p>
        </p:txBody>
      </p:sp>
      <p:pic>
        <p:nvPicPr>
          <p:cNvPr id="32773" name="Picture 2">
            <a:extLst>
              <a:ext uri="{FF2B5EF4-FFF2-40B4-BE49-F238E27FC236}">
                <a16:creationId xmlns:a16="http://schemas.microsoft.com/office/drawing/2014/main" id="{3D24AF2F-B109-4CC6-8661-5764244ED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417638"/>
            <a:ext cx="7199313"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1">
            <a:extLst>
              <a:ext uri="{FF2B5EF4-FFF2-40B4-BE49-F238E27FC236}">
                <a16:creationId xmlns:a16="http://schemas.microsoft.com/office/drawing/2014/main" id="{516FFD7D-127D-4209-90CC-71746AB970C9}"/>
              </a:ext>
            </a:extLst>
          </p:cNvPr>
          <p:cNvSpPr txBox="1">
            <a:spLocks noChangeArrowheads="1"/>
          </p:cNvSpPr>
          <p:nvPr/>
        </p:nvSpPr>
        <p:spPr bwMode="auto">
          <a:xfrm>
            <a:off x="457200" y="4959350"/>
            <a:ext cx="26590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Name of the association</a:t>
            </a:r>
          </a:p>
          <a:p>
            <a:pPr eaLnBrk="1" hangingPunct="1"/>
            <a:r>
              <a:rPr lang="en-US" altLang="tr-TR">
                <a:solidFill>
                  <a:srgbClr val="FF0000"/>
                </a:solidFill>
              </a:rPr>
              <a:t>For better reading</a:t>
            </a:r>
          </a:p>
        </p:txBody>
      </p:sp>
      <p:cxnSp>
        <p:nvCxnSpPr>
          <p:cNvPr id="7" name="Straight Arrow Connector 6">
            <a:extLst>
              <a:ext uri="{FF2B5EF4-FFF2-40B4-BE49-F238E27FC236}">
                <a16:creationId xmlns:a16="http://schemas.microsoft.com/office/drawing/2014/main" id="{B5400EE1-5DC8-4E0E-BCB6-DEDB8B510BDD}"/>
              </a:ext>
            </a:extLst>
          </p:cNvPr>
          <p:cNvCxnSpPr>
            <a:stCxn id="32774" idx="0"/>
          </p:cNvCxnSpPr>
          <p:nvPr/>
        </p:nvCxnSpPr>
        <p:spPr>
          <a:xfrm flipV="1">
            <a:off x="1787525" y="3795713"/>
            <a:ext cx="982663" cy="11636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776" name="TextBox 7">
            <a:extLst>
              <a:ext uri="{FF2B5EF4-FFF2-40B4-BE49-F238E27FC236}">
                <a16:creationId xmlns:a16="http://schemas.microsoft.com/office/drawing/2014/main" id="{439838BD-5E3C-42A2-89DA-9B535BF011AA}"/>
              </a:ext>
            </a:extLst>
          </p:cNvPr>
          <p:cNvSpPr txBox="1">
            <a:spLocks noChangeArrowheads="1"/>
          </p:cNvSpPr>
          <p:nvPr/>
        </p:nvSpPr>
        <p:spPr bwMode="auto">
          <a:xfrm>
            <a:off x="650875" y="2022475"/>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multiplicity</a:t>
            </a:r>
            <a:endParaRPr lang="tr-TR" altLang="tr-TR">
              <a:solidFill>
                <a:srgbClr val="FF0000"/>
              </a:solidFill>
            </a:endParaRPr>
          </a:p>
        </p:txBody>
      </p:sp>
      <p:cxnSp>
        <p:nvCxnSpPr>
          <p:cNvPr id="10" name="Straight Arrow Connector 9">
            <a:extLst>
              <a:ext uri="{FF2B5EF4-FFF2-40B4-BE49-F238E27FC236}">
                <a16:creationId xmlns:a16="http://schemas.microsoft.com/office/drawing/2014/main" id="{EA40CB93-3607-4A5E-B51F-DCE595C2CF44}"/>
              </a:ext>
            </a:extLst>
          </p:cNvPr>
          <p:cNvCxnSpPr/>
          <p:nvPr/>
        </p:nvCxnSpPr>
        <p:spPr>
          <a:xfrm>
            <a:off x="1900238" y="2208213"/>
            <a:ext cx="379412" cy="5905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1">
            <a:extLst>
              <a:ext uri="{FF2B5EF4-FFF2-40B4-BE49-F238E27FC236}">
                <a16:creationId xmlns:a16="http://schemas.microsoft.com/office/drawing/2014/main" id="{43C52F67-C4CD-4EE8-8A87-93DB2864222D}"/>
              </a:ext>
            </a:extLst>
          </p:cNvPr>
          <p:cNvGrpSpPr>
            <a:grpSpLocks/>
          </p:cNvGrpSpPr>
          <p:nvPr/>
        </p:nvGrpSpPr>
        <p:grpSpPr bwMode="auto">
          <a:xfrm>
            <a:off x="1763713" y="1052513"/>
            <a:ext cx="1584325" cy="863600"/>
            <a:chOff x="1111" y="663"/>
            <a:chExt cx="998" cy="544"/>
          </a:xfrm>
        </p:grpSpPr>
        <p:grpSp>
          <p:nvGrpSpPr>
            <p:cNvPr id="11304" name="Group 12">
              <a:extLst>
                <a:ext uri="{FF2B5EF4-FFF2-40B4-BE49-F238E27FC236}">
                  <a16:creationId xmlns:a16="http://schemas.microsoft.com/office/drawing/2014/main" id="{8A6AFF28-2550-41C8-9A27-1ACFF6FD0FFC}"/>
                </a:ext>
              </a:extLst>
            </p:cNvPr>
            <p:cNvGrpSpPr>
              <a:grpSpLocks/>
            </p:cNvGrpSpPr>
            <p:nvPr/>
          </p:nvGrpSpPr>
          <p:grpSpPr bwMode="auto">
            <a:xfrm>
              <a:off x="1111" y="663"/>
              <a:ext cx="998" cy="544"/>
              <a:chOff x="1111" y="663"/>
              <a:chExt cx="998" cy="544"/>
            </a:xfrm>
          </p:grpSpPr>
          <p:sp>
            <p:nvSpPr>
              <p:cNvPr id="11306" name="Rectangle 9">
                <a:extLst>
                  <a:ext uri="{FF2B5EF4-FFF2-40B4-BE49-F238E27FC236}">
                    <a16:creationId xmlns:a16="http://schemas.microsoft.com/office/drawing/2014/main" id="{46030183-82A2-406A-B617-F85E2E39C0B0}"/>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307" name="Line 10">
                <a:extLst>
                  <a:ext uri="{FF2B5EF4-FFF2-40B4-BE49-F238E27FC236}">
                    <a16:creationId xmlns:a16="http://schemas.microsoft.com/office/drawing/2014/main" id="{3076A5D2-19F0-45C8-A511-AE896A331D39}"/>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Line 11">
                <a:extLst>
                  <a:ext uri="{FF2B5EF4-FFF2-40B4-BE49-F238E27FC236}">
                    <a16:creationId xmlns:a16="http://schemas.microsoft.com/office/drawing/2014/main" id="{CEF66EA3-8BDD-49AD-A9E0-073530227F1D}"/>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05" name="Text Box 4">
              <a:extLst>
                <a:ext uri="{FF2B5EF4-FFF2-40B4-BE49-F238E27FC236}">
                  <a16:creationId xmlns:a16="http://schemas.microsoft.com/office/drawing/2014/main" id="{67D2E73C-141A-45FD-9D7F-DB3A6915316E}"/>
                </a:ext>
              </a:extLst>
            </p:cNvPr>
            <p:cNvSpPr txBox="1">
              <a:spLocks noChangeArrowheads="1"/>
            </p:cNvSpPr>
            <p:nvPr/>
          </p:nvSpPr>
          <p:spPr bwMode="auto">
            <a:xfrm>
              <a:off x="1383" y="709"/>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Inbox</a:t>
              </a:r>
            </a:p>
          </p:txBody>
        </p:sp>
      </p:grpSp>
      <p:grpSp>
        <p:nvGrpSpPr>
          <p:cNvPr id="11267" name="Group 29">
            <a:extLst>
              <a:ext uri="{FF2B5EF4-FFF2-40B4-BE49-F238E27FC236}">
                <a16:creationId xmlns:a16="http://schemas.microsoft.com/office/drawing/2014/main" id="{FB2CE069-2487-4668-A7B2-5E2A78A06BC9}"/>
              </a:ext>
            </a:extLst>
          </p:cNvPr>
          <p:cNvGrpSpPr>
            <a:grpSpLocks/>
          </p:cNvGrpSpPr>
          <p:nvPr/>
        </p:nvGrpSpPr>
        <p:grpSpPr bwMode="auto">
          <a:xfrm>
            <a:off x="1763713" y="3068638"/>
            <a:ext cx="1584325" cy="863600"/>
            <a:chOff x="1247" y="1934"/>
            <a:chExt cx="998" cy="544"/>
          </a:xfrm>
        </p:grpSpPr>
        <p:grpSp>
          <p:nvGrpSpPr>
            <p:cNvPr id="11299" name="Group 13">
              <a:extLst>
                <a:ext uri="{FF2B5EF4-FFF2-40B4-BE49-F238E27FC236}">
                  <a16:creationId xmlns:a16="http://schemas.microsoft.com/office/drawing/2014/main" id="{5E37A0E4-CE05-40E3-8F84-80838F225D98}"/>
                </a:ext>
              </a:extLst>
            </p:cNvPr>
            <p:cNvGrpSpPr>
              <a:grpSpLocks/>
            </p:cNvGrpSpPr>
            <p:nvPr/>
          </p:nvGrpSpPr>
          <p:grpSpPr bwMode="auto">
            <a:xfrm>
              <a:off x="1247" y="1934"/>
              <a:ext cx="998" cy="544"/>
              <a:chOff x="1111" y="663"/>
              <a:chExt cx="998" cy="544"/>
            </a:xfrm>
          </p:grpSpPr>
          <p:sp>
            <p:nvSpPr>
              <p:cNvPr id="11301" name="Rectangle 14">
                <a:extLst>
                  <a:ext uri="{FF2B5EF4-FFF2-40B4-BE49-F238E27FC236}">
                    <a16:creationId xmlns:a16="http://schemas.microsoft.com/office/drawing/2014/main" id="{01B3866C-7624-42B5-B389-6443087FFD23}"/>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302" name="Line 15">
                <a:extLst>
                  <a:ext uri="{FF2B5EF4-FFF2-40B4-BE49-F238E27FC236}">
                    <a16:creationId xmlns:a16="http://schemas.microsoft.com/office/drawing/2014/main" id="{AA882CB1-82E9-474A-A9F6-6B228644AAC4}"/>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Line 16">
                <a:extLst>
                  <a:ext uri="{FF2B5EF4-FFF2-40B4-BE49-F238E27FC236}">
                    <a16:creationId xmlns:a16="http://schemas.microsoft.com/office/drawing/2014/main" id="{6304E8E5-52FF-4DDA-AC73-7DD64F7A1BFB}"/>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00" name="Text Box 5">
              <a:extLst>
                <a:ext uri="{FF2B5EF4-FFF2-40B4-BE49-F238E27FC236}">
                  <a16:creationId xmlns:a16="http://schemas.microsoft.com/office/drawing/2014/main" id="{281A917D-8121-4E6A-97BE-8C73B72EEFA9}"/>
                </a:ext>
              </a:extLst>
            </p:cNvPr>
            <p:cNvSpPr txBox="1">
              <a:spLocks noChangeArrowheads="1"/>
            </p:cNvSpPr>
            <p:nvPr/>
          </p:nvSpPr>
          <p:spPr bwMode="auto">
            <a:xfrm>
              <a:off x="1416" y="1988"/>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a:t>
              </a:r>
            </a:p>
          </p:txBody>
        </p:sp>
      </p:grpSp>
      <p:grpSp>
        <p:nvGrpSpPr>
          <p:cNvPr id="11268" name="Group 32">
            <a:extLst>
              <a:ext uri="{FF2B5EF4-FFF2-40B4-BE49-F238E27FC236}">
                <a16:creationId xmlns:a16="http://schemas.microsoft.com/office/drawing/2014/main" id="{F834C49C-83E0-47EC-B248-07D168AE27EF}"/>
              </a:ext>
            </a:extLst>
          </p:cNvPr>
          <p:cNvGrpSpPr>
            <a:grpSpLocks/>
          </p:cNvGrpSpPr>
          <p:nvPr/>
        </p:nvGrpSpPr>
        <p:grpSpPr bwMode="auto">
          <a:xfrm>
            <a:off x="5421313" y="3141663"/>
            <a:ext cx="1604962" cy="863600"/>
            <a:chOff x="3379" y="1979"/>
            <a:chExt cx="1011" cy="544"/>
          </a:xfrm>
        </p:grpSpPr>
        <p:grpSp>
          <p:nvGrpSpPr>
            <p:cNvPr id="11294" name="Group 17">
              <a:extLst>
                <a:ext uri="{FF2B5EF4-FFF2-40B4-BE49-F238E27FC236}">
                  <a16:creationId xmlns:a16="http://schemas.microsoft.com/office/drawing/2014/main" id="{08685092-9691-40FE-91C2-65F93F9B7B6A}"/>
                </a:ext>
              </a:extLst>
            </p:cNvPr>
            <p:cNvGrpSpPr>
              <a:grpSpLocks/>
            </p:cNvGrpSpPr>
            <p:nvPr/>
          </p:nvGrpSpPr>
          <p:grpSpPr bwMode="auto">
            <a:xfrm>
              <a:off x="3379" y="1979"/>
              <a:ext cx="998" cy="544"/>
              <a:chOff x="1111" y="663"/>
              <a:chExt cx="998" cy="544"/>
            </a:xfrm>
          </p:grpSpPr>
          <p:sp>
            <p:nvSpPr>
              <p:cNvPr id="11296" name="Rectangle 18">
                <a:extLst>
                  <a:ext uri="{FF2B5EF4-FFF2-40B4-BE49-F238E27FC236}">
                    <a16:creationId xmlns:a16="http://schemas.microsoft.com/office/drawing/2014/main" id="{CB54569A-F732-427A-8CFF-3F0D242249E7}"/>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97" name="Line 19">
                <a:extLst>
                  <a:ext uri="{FF2B5EF4-FFF2-40B4-BE49-F238E27FC236}">
                    <a16:creationId xmlns:a16="http://schemas.microsoft.com/office/drawing/2014/main" id="{AC2198ED-88A0-417D-9F60-0A095F1CB1AC}"/>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20">
                <a:extLst>
                  <a:ext uri="{FF2B5EF4-FFF2-40B4-BE49-F238E27FC236}">
                    <a16:creationId xmlns:a16="http://schemas.microsoft.com/office/drawing/2014/main" id="{102E3EE9-F0C5-4911-B757-2B910B3A2E01}"/>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95" name="Text Box 6">
              <a:extLst>
                <a:ext uri="{FF2B5EF4-FFF2-40B4-BE49-F238E27FC236}">
                  <a16:creationId xmlns:a16="http://schemas.microsoft.com/office/drawing/2014/main" id="{D5349073-F6DB-4568-ABB6-BBE5592B28EB}"/>
                </a:ext>
              </a:extLst>
            </p:cNvPr>
            <p:cNvSpPr txBox="1">
              <a:spLocks noChangeArrowheads="1"/>
            </p:cNvSpPr>
            <p:nvPr/>
          </p:nvSpPr>
          <p:spPr bwMode="auto">
            <a:xfrm>
              <a:off x="3412" y="2033"/>
              <a:ext cx="9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MessageBody</a:t>
              </a:r>
            </a:p>
          </p:txBody>
        </p:sp>
      </p:grpSp>
      <p:grpSp>
        <p:nvGrpSpPr>
          <p:cNvPr id="11269" name="Group 33">
            <a:extLst>
              <a:ext uri="{FF2B5EF4-FFF2-40B4-BE49-F238E27FC236}">
                <a16:creationId xmlns:a16="http://schemas.microsoft.com/office/drawing/2014/main" id="{6BCCD187-8591-406D-97BF-2135915B2722}"/>
              </a:ext>
            </a:extLst>
          </p:cNvPr>
          <p:cNvGrpSpPr>
            <a:grpSpLocks/>
          </p:cNvGrpSpPr>
          <p:nvPr/>
        </p:nvGrpSpPr>
        <p:grpSpPr bwMode="auto">
          <a:xfrm>
            <a:off x="5392738" y="5345113"/>
            <a:ext cx="1584325" cy="863600"/>
            <a:chOff x="3379" y="3430"/>
            <a:chExt cx="998" cy="544"/>
          </a:xfrm>
        </p:grpSpPr>
        <p:grpSp>
          <p:nvGrpSpPr>
            <p:cNvPr id="11289" name="Group 25">
              <a:extLst>
                <a:ext uri="{FF2B5EF4-FFF2-40B4-BE49-F238E27FC236}">
                  <a16:creationId xmlns:a16="http://schemas.microsoft.com/office/drawing/2014/main" id="{D8ADFB99-A0F5-4DE3-8247-B9BCFB7C83BC}"/>
                </a:ext>
              </a:extLst>
            </p:cNvPr>
            <p:cNvGrpSpPr>
              <a:grpSpLocks/>
            </p:cNvGrpSpPr>
            <p:nvPr/>
          </p:nvGrpSpPr>
          <p:grpSpPr bwMode="auto">
            <a:xfrm>
              <a:off x="3379" y="3430"/>
              <a:ext cx="998" cy="544"/>
              <a:chOff x="1111" y="663"/>
              <a:chExt cx="998" cy="544"/>
            </a:xfrm>
          </p:grpSpPr>
          <p:sp>
            <p:nvSpPr>
              <p:cNvPr id="11291" name="Rectangle 26">
                <a:extLst>
                  <a:ext uri="{FF2B5EF4-FFF2-40B4-BE49-F238E27FC236}">
                    <a16:creationId xmlns:a16="http://schemas.microsoft.com/office/drawing/2014/main" id="{9D907361-1284-49FC-BD33-17CBCB86EFAE}"/>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92" name="Line 27">
                <a:extLst>
                  <a:ext uri="{FF2B5EF4-FFF2-40B4-BE49-F238E27FC236}">
                    <a16:creationId xmlns:a16="http://schemas.microsoft.com/office/drawing/2014/main" id="{4CD0CE9E-21CA-4DD8-84FA-C0AAE164D869}"/>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3" name="Line 28">
                <a:extLst>
                  <a:ext uri="{FF2B5EF4-FFF2-40B4-BE49-F238E27FC236}">
                    <a16:creationId xmlns:a16="http://schemas.microsoft.com/office/drawing/2014/main" id="{E6D46BD8-D666-4B4A-AC46-1CDB2DFBC694}"/>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90" name="Text Box 7">
              <a:extLst>
                <a:ext uri="{FF2B5EF4-FFF2-40B4-BE49-F238E27FC236}">
                  <a16:creationId xmlns:a16="http://schemas.microsoft.com/office/drawing/2014/main" id="{30E8C788-C088-44B1-B14B-436329AF916E}"/>
                </a:ext>
              </a:extLst>
            </p:cNvPr>
            <p:cNvSpPr txBox="1">
              <a:spLocks noChangeArrowheads="1"/>
            </p:cNvSpPr>
            <p:nvPr/>
          </p:nvSpPr>
          <p:spPr bwMode="auto">
            <a:xfrm>
              <a:off x="3457" y="3530"/>
              <a:ext cx="8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Attachment</a:t>
              </a:r>
            </a:p>
          </p:txBody>
        </p:sp>
      </p:grpSp>
      <p:grpSp>
        <p:nvGrpSpPr>
          <p:cNvPr id="11270" name="Group 30">
            <a:extLst>
              <a:ext uri="{FF2B5EF4-FFF2-40B4-BE49-F238E27FC236}">
                <a16:creationId xmlns:a16="http://schemas.microsoft.com/office/drawing/2014/main" id="{E6A0D36E-2D6E-4253-96A6-20A7F5E6EB37}"/>
              </a:ext>
            </a:extLst>
          </p:cNvPr>
          <p:cNvGrpSpPr>
            <a:grpSpLocks/>
          </p:cNvGrpSpPr>
          <p:nvPr/>
        </p:nvGrpSpPr>
        <p:grpSpPr bwMode="auto">
          <a:xfrm>
            <a:off x="1736725" y="5300663"/>
            <a:ext cx="1584325" cy="863600"/>
            <a:chOff x="1202" y="3339"/>
            <a:chExt cx="998" cy="544"/>
          </a:xfrm>
        </p:grpSpPr>
        <p:grpSp>
          <p:nvGrpSpPr>
            <p:cNvPr id="11284" name="Group 21">
              <a:extLst>
                <a:ext uri="{FF2B5EF4-FFF2-40B4-BE49-F238E27FC236}">
                  <a16:creationId xmlns:a16="http://schemas.microsoft.com/office/drawing/2014/main" id="{A321F343-F30F-44ED-A072-EEEB11BE9200}"/>
                </a:ext>
              </a:extLst>
            </p:cNvPr>
            <p:cNvGrpSpPr>
              <a:grpSpLocks/>
            </p:cNvGrpSpPr>
            <p:nvPr/>
          </p:nvGrpSpPr>
          <p:grpSpPr bwMode="auto">
            <a:xfrm>
              <a:off x="1202" y="3339"/>
              <a:ext cx="998" cy="544"/>
              <a:chOff x="1111" y="663"/>
              <a:chExt cx="998" cy="544"/>
            </a:xfrm>
          </p:grpSpPr>
          <p:sp>
            <p:nvSpPr>
              <p:cNvPr id="11286" name="Rectangle 22">
                <a:extLst>
                  <a:ext uri="{FF2B5EF4-FFF2-40B4-BE49-F238E27FC236}">
                    <a16:creationId xmlns:a16="http://schemas.microsoft.com/office/drawing/2014/main" id="{02F50460-0C39-49A5-8579-175CE93A119E}"/>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87" name="Line 23">
                <a:extLst>
                  <a:ext uri="{FF2B5EF4-FFF2-40B4-BE49-F238E27FC236}">
                    <a16:creationId xmlns:a16="http://schemas.microsoft.com/office/drawing/2014/main" id="{8B199508-C144-4A48-B409-7D1095306A67}"/>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24">
                <a:extLst>
                  <a:ext uri="{FF2B5EF4-FFF2-40B4-BE49-F238E27FC236}">
                    <a16:creationId xmlns:a16="http://schemas.microsoft.com/office/drawing/2014/main" id="{EEA98CAC-7A65-467B-AD56-F51DD7191667}"/>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85" name="Text Box 8">
              <a:extLst>
                <a:ext uri="{FF2B5EF4-FFF2-40B4-BE49-F238E27FC236}">
                  <a16:creationId xmlns:a16="http://schemas.microsoft.com/office/drawing/2014/main" id="{52A08C5F-EC47-4D59-A7B4-0661F6B88BDD}"/>
                </a:ext>
              </a:extLst>
            </p:cNvPr>
            <p:cNvSpPr txBox="1">
              <a:spLocks noChangeArrowheads="1"/>
            </p:cNvSpPr>
            <p:nvPr/>
          </p:nvSpPr>
          <p:spPr bwMode="auto">
            <a:xfrm>
              <a:off x="1371" y="3394"/>
              <a:ext cx="5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Header</a:t>
              </a:r>
            </a:p>
          </p:txBody>
        </p:sp>
      </p:grpSp>
      <p:sp>
        <p:nvSpPr>
          <p:cNvPr id="11271" name="AutoShape 34">
            <a:extLst>
              <a:ext uri="{FF2B5EF4-FFF2-40B4-BE49-F238E27FC236}">
                <a16:creationId xmlns:a16="http://schemas.microsoft.com/office/drawing/2014/main" id="{82949DE5-D064-4E82-95EA-C7B93A9A8D98}"/>
              </a:ext>
            </a:extLst>
          </p:cNvPr>
          <p:cNvSpPr>
            <a:spLocks noChangeArrowheads="1"/>
          </p:cNvSpPr>
          <p:nvPr/>
        </p:nvSpPr>
        <p:spPr bwMode="auto">
          <a:xfrm>
            <a:off x="2411413" y="1916113"/>
            <a:ext cx="360362" cy="433387"/>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11272" name="AutoShape 35">
            <a:extLst>
              <a:ext uri="{FF2B5EF4-FFF2-40B4-BE49-F238E27FC236}">
                <a16:creationId xmlns:a16="http://schemas.microsoft.com/office/drawing/2014/main" id="{75496A86-A3F0-40B6-AA51-E3BD92A75826}"/>
              </a:ext>
            </a:extLst>
          </p:cNvPr>
          <p:cNvSpPr>
            <a:spLocks noChangeArrowheads="1"/>
          </p:cNvSpPr>
          <p:nvPr/>
        </p:nvSpPr>
        <p:spPr bwMode="auto">
          <a:xfrm>
            <a:off x="6011863" y="4005263"/>
            <a:ext cx="360362" cy="433387"/>
          </a:xfrm>
          <a:prstGeom prst="flowChartDecision">
            <a:avLst/>
          </a:prstGeom>
          <a:solidFill>
            <a:schemeClr val="tx1"/>
          </a:solidFill>
          <a:ln w="381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73" name="Line 36">
            <a:extLst>
              <a:ext uri="{FF2B5EF4-FFF2-40B4-BE49-F238E27FC236}">
                <a16:creationId xmlns:a16="http://schemas.microsoft.com/office/drawing/2014/main" id="{55BA8429-7E4F-4AFA-A658-5AEC2A7B320A}"/>
              </a:ext>
            </a:extLst>
          </p:cNvPr>
          <p:cNvSpPr>
            <a:spLocks noChangeShapeType="1"/>
          </p:cNvSpPr>
          <p:nvPr/>
        </p:nvSpPr>
        <p:spPr bwMode="auto">
          <a:xfrm>
            <a:off x="2598738" y="2349500"/>
            <a:ext cx="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37">
            <a:extLst>
              <a:ext uri="{FF2B5EF4-FFF2-40B4-BE49-F238E27FC236}">
                <a16:creationId xmlns:a16="http://schemas.microsoft.com/office/drawing/2014/main" id="{D7BB9A19-2BEF-4D3E-AC36-3E7F0A36C167}"/>
              </a:ext>
            </a:extLst>
          </p:cNvPr>
          <p:cNvSpPr>
            <a:spLocks noChangeShapeType="1"/>
          </p:cNvSpPr>
          <p:nvPr/>
        </p:nvSpPr>
        <p:spPr bwMode="auto">
          <a:xfrm flipH="1">
            <a:off x="6181725" y="4467225"/>
            <a:ext cx="14288" cy="865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38">
            <a:extLst>
              <a:ext uri="{FF2B5EF4-FFF2-40B4-BE49-F238E27FC236}">
                <a16:creationId xmlns:a16="http://schemas.microsoft.com/office/drawing/2014/main" id="{68883620-E92C-432E-9200-4B423FDC618C}"/>
              </a:ext>
            </a:extLst>
          </p:cNvPr>
          <p:cNvSpPr>
            <a:spLocks noChangeShapeType="1"/>
          </p:cNvSpPr>
          <p:nvPr/>
        </p:nvSpPr>
        <p:spPr bwMode="auto">
          <a:xfrm>
            <a:off x="3335338" y="3522663"/>
            <a:ext cx="2062162" cy="7937"/>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76" name="Line 39">
            <a:extLst>
              <a:ext uri="{FF2B5EF4-FFF2-40B4-BE49-F238E27FC236}">
                <a16:creationId xmlns:a16="http://schemas.microsoft.com/office/drawing/2014/main" id="{BCAABDDD-8080-46E3-B87E-D152B5F435BD}"/>
              </a:ext>
            </a:extLst>
          </p:cNvPr>
          <p:cNvSpPr>
            <a:spLocks noChangeShapeType="1"/>
          </p:cNvSpPr>
          <p:nvPr/>
        </p:nvSpPr>
        <p:spPr bwMode="auto">
          <a:xfrm flipH="1">
            <a:off x="2509838" y="3959225"/>
            <a:ext cx="0" cy="134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Text Box 40">
            <a:extLst>
              <a:ext uri="{FF2B5EF4-FFF2-40B4-BE49-F238E27FC236}">
                <a16:creationId xmlns:a16="http://schemas.microsoft.com/office/drawing/2014/main" id="{00F2E3F7-FB27-4546-A077-893F04C97C58}"/>
              </a:ext>
            </a:extLst>
          </p:cNvPr>
          <p:cNvSpPr txBox="1">
            <a:spLocks noChangeArrowheads="1"/>
          </p:cNvSpPr>
          <p:nvPr/>
        </p:nvSpPr>
        <p:spPr bwMode="auto">
          <a:xfrm>
            <a:off x="5562600" y="4937125"/>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
        <p:nvSpPr>
          <p:cNvPr id="19497" name="Text Box 41">
            <a:extLst>
              <a:ext uri="{FF2B5EF4-FFF2-40B4-BE49-F238E27FC236}">
                <a16:creationId xmlns:a16="http://schemas.microsoft.com/office/drawing/2014/main" id="{7726351E-6ED5-4E02-9019-41F9CA02327D}"/>
              </a:ext>
            </a:extLst>
          </p:cNvPr>
          <p:cNvSpPr txBox="1">
            <a:spLocks noChangeArrowheads="1"/>
          </p:cNvSpPr>
          <p:nvPr/>
        </p:nvSpPr>
        <p:spPr bwMode="auto">
          <a:xfrm>
            <a:off x="4044950" y="1309688"/>
            <a:ext cx="354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Inbox has a number of messages</a:t>
            </a:r>
          </a:p>
        </p:txBody>
      </p:sp>
      <p:sp>
        <p:nvSpPr>
          <p:cNvPr id="19498" name="Text Box 42">
            <a:extLst>
              <a:ext uri="{FF2B5EF4-FFF2-40B4-BE49-F238E27FC236}">
                <a16:creationId xmlns:a16="http://schemas.microsoft.com/office/drawing/2014/main" id="{FDDFA8CC-979C-41A8-A126-999EBFCBA302}"/>
              </a:ext>
            </a:extLst>
          </p:cNvPr>
          <p:cNvSpPr txBox="1">
            <a:spLocks noChangeArrowheads="1"/>
          </p:cNvSpPr>
          <p:nvPr/>
        </p:nvSpPr>
        <p:spPr bwMode="auto">
          <a:xfrm>
            <a:off x="6580188" y="4110038"/>
            <a:ext cx="2365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Each body has 0</a:t>
            </a:r>
          </a:p>
          <a:p>
            <a:pPr>
              <a:spcBef>
                <a:spcPct val="0"/>
              </a:spcBef>
              <a:buClrTx/>
              <a:buSzTx/>
              <a:buFontTx/>
              <a:buNone/>
            </a:pPr>
            <a:r>
              <a:rPr lang="en-US" altLang="tr-TR" sz="1800">
                <a:latin typeface="Tahoma" panose="020B0604030504040204" pitchFamily="34" charset="0"/>
              </a:rPr>
              <a:t>or more attachments.</a:t>
            </a:r>
          </a:p>
          <a:p>
            <a:pPr>
              <a:spcBef>
                <a:spcPct val="0"/>
              </a:spcBef>
              <a:buClrTx/>
              <a:buSzTx/>
              <a:buFontTx/>
              <a:buNone/>
            </a:pPr>
            <a:r>
              <a:rPr lang="en-US" altLang="tr-TR" sz="1800">
                <a:latin typeface="Tahoma" panose="020B0604030504040204" pitchFamily="34" charset="0"/>
              </a:rPr>
              <a:t>Attachments cannot </a:t>
            </a:r>
          </a:p>
          <a:p>
            <a:pPr>
              <a:spcBef>
                <a:spcPct val="0"/>
              </a:spcBef>
              <a:buClrTx/>
              <a:buSzTx/>
              <a:buFontTx/>
              <a:buNone/>
            </a:pPr>
            <a:r>
              <a:rPr lang="en-US" altLang="tr-TR" sz="1800">
                <a:latin typeface="Tahoma" panose="020B0604030504040204" pitchFamily="34" charset="0"/>
              </a:rPr>
              <a:t>exist without a body</a:t>
            </a:r>
          </a:p>
        </p:txBody>
      </p:sp>
      <p:sp>
        <p:nvSpPr>
          <p:cNvPr id="19499" name="Text Box 43">
            <a:extLst>
              <a:ext uri="{FF2B5EF4-FFF2-40B4-BE49-F238E27FC236}">
                <a16:creationId xmlns:a16="http://schemas.microsoft.com/office/drawing/2014/main" id="{E28C6C08-172F-40BB-B366-970863598A88}"/>
              </a:ext>
            </a:extLst>
          </p:cNvPr>
          <p:cNvSpPr txBox="1">
            <a:spLocks noChangeArrowheads="1"/>
          </p:cNvSpPr>
          <p:nvPr/>
        </p:nvSpPr>
        <p:spPr bwMode="auto">
          <a:xfrm>
            <a:off x="3797300" y="2614613"/>
            <a:ext cx="4868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From the message you can access to the body</a:t>
            </a:r>
          </a:p>
        </p:txBody>
      </p:sp>
      <p:sp>
        <p:nvSpPr>
          <p:cNvPr id="19500" name="Text Box 44">
            <a:extLst>
              <a:ext uri="{FF2B5EF4-FFF2-40B4-BE49-F238E27FC236}">
                <a16:creationId xmlns:a16="http://schemas.microsoft.com/office/drawing/2014/main" id="{AD1D5ECA-A102-495F-AC2F-45A424F1BFF7}"/>
              </a:ext>
            </a:extLst>
          </p:cNvPr>
          <p:cNvSpPr txBox="1">
            <a:spLocks noChangeArrowheads="1"/>
          </p:cNvSpPr>
          <p:nvPr/>
        </p:nvSpPr>
        <p:spPr bwMode="auto">
          <a:xfrm>
            <a:off x="227013" y="4284663"/>
            <a:ext cx="4954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You can navigate from a message to its header</a:t>
            </a:r>
          </a:p>
          <a:p>
            <a:pPr>
              <a:spcBef>
                <a:spcPct val="0"/>
              </a:spcBef>
              <a:buClrTx/>
              <a:buSzTx/>
              <a:buFontTx/>
              <a:buNone/>
            </a:pPr>
            <a:r>
              <a:rPr lang="en-US" altLang="tr-TR" sz="1800">
                <a:latin typeface="Tahoma" panose="020B0604030504040204" pitchFamily="34" charset="0"/>
              </a:rPr>
              <a:t>or from a header to the message</a:t>
            </a:r>
          </a:p>
        </p:txBody>
      </p:sp>
      <p:sp>
        <p:nvSpPr>
          <p:cNvPr id="11282" name="Rectangle 45">
            <a:extLst>
              <a:ext uri="{FF2B5EF4-FFF2-40B4-BE49-F238E27FC236}">
                <a16:creationId xmlns:a16="http://schemas.microsoft.com/office/drawing/2014/main" id="{E2C924FC-B997-4B51-81CB-B5E319642299}"/>
              </a:ext>
            </a:extLst>
          </p:cNvPr>
          <p:cNvSpPr>
            <a:spLocks noGrp="1" noChangeArrowheads="1"/>
          </p:cNvSpPr>
          <p:nvPr>
            <p:ph type="title"/>
          </p:nvPr>
        </p:nvSpPr>
        <p:spPr>
          <a:xfrm>
            <a:off x="441325" y="0"/>
            <a:ext cx="8229600" cy="1143000"/>
          </a:xfrm>
        </p:spPr>
        <p:txBody>
          <a:bodyPr/>
          <a:lstStyle/>
          <a:p>
            <a:pPr eaLnBrk="1" hangingPunct="1"/>
            <a:r>
              <a:rPr lang="en-US" altLang="tr-TR" dirty="0"/>
              <a:t>Association Relationships</a:t>
            </a:r>
          </a:p>
        </p:txBody>
      </p:sp>
      <p:sp>
        <p:nvSpPr>
          <p:cNvPr id="11283" name="Text Box 40">
            <a:extLst>
              <a:ext uri="{FF2B5EF4-FFF2-40B4-BE49-F238E27FC236}">
                <a16:creationId xmlns:a16="http://schemas.microsoft.com/office/drawing/2014/main" id="{F6A4B507-ECE7-4E64-91FE-3EF6D42DE289}"/>
              </a:ext>
            </a:extLst>
          </p:cNvPr>
          <p:cNvSpPr txBox="1">
            <a:spLocks noChangeArrowheads="1"/>
          </p:cNvSpPr>
          <p:nvPr/>
        </p:nvSpPr>
        <p:spPr bwMode="auto">
          <a:xfrm>
            <a:off x="2686050" y="240665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 grpId="0"/>
      <p:bldP spid="19498" grpId="0"/>
      <p:bldP spid="19499" grpId="0"/>
      <p:bldP spid="1950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DA35036F-D7F3-4C14-877B-905E657D370A}"/>
              </a:ext>
            </a:extLst>
          </p:cNvPr>
          <p:cNvGrpSpPr>
            <a:grpSpLocks/>
          </p:cNvGrpSpPr>
          <p:nvPr/>
        </p:nvGrpSpPr>
        <p:grpSpPr bwMode="auto">
          <a:xfrm>
            <a:off x="1420813" y="1052513"/>
            <a:ext cx="1584325" cy="863600"/>
            <a:chOff x="1111" y="663"/>
            <a:chExt cx="998" cy="544"/>
          </a:xfrm>
        </p:grpSpPr>
        <p:grpSp>
          <p:nvGrpSpPr>
            <p:cNvPr id="13351" name="Group 3">
              <a:extLst>
                <a:ext uri="{FF2B5EF4-FFF2-40B4-BE49-F238E27FC236}">
                  <a16:creationId xmlns:a16="http://schemas.microsoft.com/office/drawing/2014/main" id="{C93426A2-8E1A-4CBF-B3BE-A3D59CD4C235}"/>
                </a:ext>
              </a:extLst>
            </p:cNvPr>
            <p:cNvGrpSpPr>
              <a:grpSpLocks/>
            </p:cNvGrpSpPr>
            <p:nvPr/>
          </p:nvGrpSpPr>
          <p:grpSpPr bwMode="auto">
            <a:xfrm>
              <a:off x="1111" y="663"/>
              <a:ext cx="998" cy="544"/>
              <a:chOff x="1111" y="663"/>
              <a:chExt cx="998" cy="544"/>
            </a:xfrm>
          </p:grpSpPr>
          <p:sp>
            <p:nvSpPr>
              <p:cNvPr id="13353" name="Rectangle 4">
                <a:extLst>
                  <a:ext uri="{FF2B5EF4-FFF2-40B4-BE49-F238E27FC236}">
                    <a16:creationId xmlns:a16="http://schemas.microsoft.com/office/drawing/2014/main" id="{437FCB07-B51F-413B-94BF-E7D2E1C5613A}"/>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54" name="Line 5">
                <a:extLst>
                  <a:ext uri="{FF2B5EF4-FFF2-40B4-BE49-F238E27FC236}">
                    <a16:creationId xmlns:a16="http://schemas.microsoft.com/office/drawing/2014/main" id="{59942319-FE34-456A-88C5-291FF6AA8E55}"/>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Line 6">
                <a:extLst>
                  <a:ext uri="{FF2B5EF4-FFF2-40B4-BE49-F238E27FC236}">
                    <a16:creationId xmlns:a16="http://schemas.microsoft.com/office/drawing/2014/main" id="{A8DEBAFB-809A-49DF-A7A7-0D9A0A6979F0}"/>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52" name="Text Box 7">
              <a:extLst>
                <a:ext uri="{FF2B5EF4-FFF2-40B4-BE49-F238E27FC236}">
                  <a16:creationId xmlns:a16="http://schemas.microsoft.com/office/drawing/2014/main" id="{4B8615FC-E4B8-4053-84E8-EACC2E88B02D}"/>
                </a:ext>
              </a:extLst>
            </p:cNvPr>
            <p:cNvSpPr txBox="1">
              <a:spLocks noChangeArrowheads="1"/>
            </p:cNvSpPr>
            <p:nvPr/>
          </p:nvSpPr>
          <p:spPr bwMode="auto">
            <a:xfrm>
              <a:off x="1383" y="709"/>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Inbox</a:t>
              </a:r>
            </a:p>
          </p:txBody>
        </p:sp>
      </p:grpSp>
      <p:grpSp>
        <p:nvGrpSpPr>
          <p:cNvPr id="13315" name="Group 8">
            <a:extLst>
              <a:ext uri="{FF2B5EF4-FFF2-40B4-BE49-F238E27FC236}">
                <a16:creationId xmlns:a16="http://schemas.microsoft.com/office/drawing/2014/main" id="{192C732A-0081-43C2-BF4C-B47985B3AA27}"/>
              </a:ext>
            </a:extLst>
          </p:cNvPr>
          <p:cNvGrpSpPr>
            <a:grpSpLocks/>
          </p:cNvGrpSpPr>
          <p:nvPr/>
        </p:nvGrpSpPr>
        <p:grpSpPr bwMode="auto">
          <a:xfrm>
            <a:off x="1420813" y="3068638"/>
            <a:ext cx="1584325" cy="863600"/>
            <a:chOff x="1247" y="1934"/>
            <a:chExt cx="998" cy="544"/>
          </a:xfrm>
        </p:grpSpPr>
        <p:grpSp>
          <p:nvGrpSpPr>
            <p:cNvPr id="13346" name="Group 9">
              <a:extLst>
                <a:ext uri="{FF2B5EF4-FFF2-40B4-BE49-F238E27FC236}">
                  <a16:creationId xmlns:a16="http://schemas.microsoft.com/office/drawing/2014/main" id="{24D35311-801C-4150-BE7F-422BCA260FB5}"/>
                </a:ext>
              </a:extLst>
            </p:cNvPr>
            <p:cNvGrpSpPr>
              <a:grpSpLocks/>
            </p:cNvGrpSpPr>
            <p:nvPr/>
          </p:nvGrpSpPr>
          <p:grpSpPr bwMode="auto">
            <a:xfrm>
              <a:off x="1247" y="1934"/>
              <a:ext cx="998" cy="544"/>
              <a:chOff x="1111" y="663"/>
              <a:chExt cx="998" cy="544"/>
            </a:xfrm>
          </p:grpSpPr>
          <p:sp>
            <p:nvSpPr>
              <p:cNvPr id="13348" name="Rectangle 10">
                <a:extLst>
                  <a:ext uri="{FF2B5EF4-FFF2-40B4-BE49-F238E27FC236}">
                    <a16:creationId xmlns:a16="http://schemas.microsoft.com/office/drawing/2014/main" id="{DE631D62-9383-409A-B2D8-F54E640302A9}"/>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49" name="Line 11">
                <a:extLst>
                  <a:ext uri="{FF2B5EF4-FFF2-40B4-BE49-F238E27FC236}">
                    <a16:creationId xmlns:a16="http://schemas.microsoft.com/office/drawing/2014/main" id="{7CEE9F44-E47F-4C08-B7F5-E503EFFE6790}"/>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0" name="Line 12">
                <a:extLst>
                  <a:ext uri="{FF2B5EF4-FFF2-40B4-BE49-F238E27FC236}">
                    <a16:creationId xmlns:a16="http://schemas.microsoft.com/office/drawing/2014/main" id="{EA625420-1DE8-49FC-806C-771E8836BF8B}"/>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7" name="Text Box 13">
              <a:extLst>
                <a:ext uri="{FF2B5EF4-FFF2-40B4-BE49-F238E27FC236}">
                  <a16:creationId xmlns:a16="http://schemas.microsoft.com/office/drawing/2014/main" id="{3FED8851-63B5-42BE-82F4-F322D9C791C3}"/>
                </a:ext>
              </a:extLst>
            </p:cNvPr>
            <p:cNvSpPr txBox="1">
              <a:spLocks noChangeArrowheads="1"/>
            </p:cNvSpPr>
            <p:nvPr/>
          </p:nvSpPr>
          <p:spPr bwMode="auto">
            <a:xfrm>
              <a:off x="1416" y="1988"/>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a:t>
              </a:r>
            </a:p>
          </p:txBody>
        </p:sp>
      </p:grpSp>
      <p:grpSp>
        <p:nvGrpSpPr>
          <p:cNvPr id="13316" name="Group 14">
            <a:extLst>
              <a:ext uri="{FF2B5EF4-FFF2-40B4-BE49-F238E27FC236}">
                <a16:creationId xmlns:a16="http://schemas.microsoft.com/office/drawing/2014/main" id="{54B3664B-C969-4EA4-8416-693B6191CB66}"/>
              </a:ext>
            </a:extLst>
          </p:cNvPr>
          <p:cNvGrpSpPr>
            <a:grpSpLocks/>
          </p:cNvGrpSpPr>
          <p:nvPr/>
        </p:nvGrpSpPr>
        <p:grpSpPr bwMode="auto">
          <a:xfrm>
            <a:off x="5692775" y="3141663"/>
            <a:ext cx="1604963" cy="863600"/>
            <a:chOff x="3379" y="1979"/>
            <a:chExt cx="1011" cy="544"/>
          </a:xfrm>
        </p:grpSpPr>
        <p:grpSp>
          <p:nvGrpSpPr>
            <p:cNvPr id="13341" name="Group 15">
              <a:extLst>
                <a:ext uri="{FF2B5EF4-FFF2-40B4-BE49-F238E27FC236}">
                  <a16:creationId xmlns:a16="http://schemas.microsoft.com/office/drawing/2014/main" id="{E2CADAA9-60D8-439A-BF19-8EFF2DA7BCE1}"/>
                </a:ext>
              </a:extLst>
            </p:cNvPr>
            <p:cNvGrpSpPr>
              <a:grpSpLocks/>
            </p:cNvGrpSpPr>
            <p:nvPr/>
          </p:nvGrpSpPr>
          <p:grpSpPr bwMode="auto">
            <a:xfrm>
              <a:off x="3379" y="1979"/>
              <a:ext cx="998" cy="544"/>
              <a:chOff x="1111" y="663"/>
              <a:chExt cx="998" cy="544"/>
            </a:xfrm>
          </p:grpSpPr>
          <p:sp>
            <p:nvSpPr>
              <p:cNvPr id="13343" name="Rectangle 16">
                <a:extLst>
                  <a:ext uri="{FF2B5EF4-FFF2-40B4-BE49-F238E27FC236}">
                    <a16:creationId xmlns:a16="http://schemas.microsoft.com/office/drawing/2014/main" id="{C126D7AC-6798-4CC8-9641-A03CB51C6A1D}"/>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44" name="Line 17">
                <a:extLst>
                  <a:ext uri="{FF2B5EF4-FFF2-40B4-BE49-F238E27FC236}">
                    <a16:creationId xmlns:a16="http://schemas.microsoft.com/office/drawing/2014/main" id="{E9085F81-7668-4DA9-91A3-67896E5214CC}"/>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Line 18">
                <a:extLst>
                  <a:ext uri="{FF2B5EF4-FFF2-40B4-BE49-F238E27FC236}">
                    <a16:creationId xmlns:a16="http://schemas.microsoft.com/office/drawing/2014/main" id="{5374C629-8513-41D8-BFDA-EEFCAA94CAD2}"/>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2" name="Text Box 19">
              <a:extLst>
                <a:ext uri="{FF2B5EF4-FFF2-40B4-BE49-F238E27FC236}">
                  <a16:creationId xmlns:a16="http://schemas.microsoft.com/office/drawing/2014/main" id="{F6F1C16C-D65D-4D4A-A20F-F16AD249D1E0}"/>
                </a:ext>
              </a:extLst>
            </p:cNvPr>
            <p:cNvSpPr txBox="1">
              <a:spLocks noChangeArrowheads="1"/>
            </p:cNvSpPr>
            <p:nvPr/>
          </p:nvSpPr>
          <p:spPr bwMode="auto">
            <a:xfrm>
              <a:off x="3412" y="2033"/>
              <a:ext cx="9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MessageBody</a:t>
              </a:r>
            </a:p>
          </p:txBody>
        </p:sp>
      </p:grpSp>
      <p:grpSp>
        <p:nvGrpSpPr>
          <p:cNvPr id="13317" name="Group 20">
            <a:extLst>
              <a:ext uri="{FF2B5EF4-FFF2-40B4-BE49-F238E27FC236}">
                <a16:creationId xmlns:a16="http://schemas.microsoft.com/office/drawing/2014/main" id="{8D8E5C08-488A-4DE2-8940-D07685071BF1}"/>
              </a:ext>
            </a:extLst>
          </p:cNvPr>
          <p:cNvGrpSpPr>
            <a:grpSpLocks/>
          </p:cNvGrpSpPr>
          <p:nvPr/>
        </p:nvGrpSpPr>
        <p:grpSpPr bwMode="auto">
          <a:xfrm>
            <a:off x="5664200" y="5345113"/>
            <a:ext cx="1584325" cy="863600"/>
            <a:chOff x="3379" y="3430"/>
            <a:chExt cx="998" cy="544"/>
          </a:xfrm>
        </p:grpSpPr>
        <p:grpSp>
          <p:nvGrpSpPr>
            <p:cNvPr id="13336" name="Group 21">
              <a:extLst>
                <a:ext uri="{FF2B5EF4-FFF2-40B4-BE49-F238E27FC236}">
                  <a16:creationId xmlns:a16="http://schemas.microsoft.com/office/drawing/2014/main" id="{C557DF06-7613-4533-B41E-947B79DE702B}"/>
                </a:ext>
              </a:extLst>
            </p:cNvPr>
            <p:cNvGrpSpPr>
              <a:grpSpLocks/>
            </p:cNvGrpSpPr>
            <p:nvPr/>
          </p:nvGrpSpPr>
          <p:grpSpPr bwMode="auto">
            <a:xfrm>
              <a:off x="3379" y="3430"/>
              <a:ext cx="998" cy="544"/>
              <a:chOff x="1111" y="663"/>
              <a:chExt cx="998" cy="544"/>
            </a:xfrm>
          </p:grpSpPr>
          <p:sp>
            <p:nvSpPr>
              <p:cNvPr id="13338" name="Rectangle 22">
                <a:extLst>
                  <a:ext uri="{FF2B5EF4-FFF2-40B4-BE49-F238E27FC236}">
                    <a16:creationId xmlns:a16="http://schemas.microsoft.com/office/drawing/2014/main" id="{255D9D27-0385-42A7-8017-35D6BDAE8057}"/>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39" name="Line 23">
                <a:extLst>
                  <a:ext uri="{FF2B5EF4-FFF2-40B4-BE49-F238E27FC236}">
                    <a16:creationId xmlns:a16="http://schemas.microsoft.com/office/drawing/2014/main" id="{CB106C81-7BE0-4F68-BE49-27B0940598D7}"/>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24">
                <a:extLst>
                  <a:ext uri="{FF2B5EF4-FFF2-40B4-BE49-F238E27FC236}">
                    <a16:creationId xmlns:a16="http://schemas.microsoft.com/office/drawing/2014/main" id="{6272CF6C-8CAB-4786-87F9-EFFE7FF84FEB}"/>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7" name="Text Box 25">
              <a:extLst>
                <a:ext uri="{FF2B5EF4-FFF2-40B4-BE49-F238E27FC236}">
                  <a16:creationId xmlns:a16="http://schemas.microsoft.com/office/drawing/2014/main" id="{76FC8F39-38F1-41DC-8AB3-0A1576E4C9E1}"/>
                </a:ext>
              </a:extLst>
            </p:cNvPr>
            <p:cNvSpPr txBox="1">
              <a:spLocks noChangeArrowheads="1"/>
            </p:cNvSpPr>
            <p:nvPr/>
          </p:nvSpPr>
          <p:spPr bwMode="auto">
            <a:xfrm>
              <a:off x="3457" y="3530"/>
              <a:ext cx="8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Attachment</a:t>
              </a:r>
            </a:p>
          </p:txBody>
        </p:sp>
      </p:grpSp>
      <p:grpSp>
        <p:nvGrpSpPr>
          <p:cNvPr id="13318" name="Group 26">
            <a:extLst>
              <a:ext uri="{FF2B5EF4-FFF2-40B4-BE49-F238E27FC236}">
                <a16:creationId xmlns:a16="http://schemas.microsoft.com/office/drawing/2014/main" id="{7E8AEC4B-46C7-4ADC-8BD8-77573ABB0727}"/>
              </a:ext>
            </a:extLst>
          </p:cNvPr>
          <p:cNvGrpSpPr>
            <a:grpSpLocks/>
          </p:cNvGrpSpPr>
          <p:nvPr/>
        </p:nvGrpSpPr>
        <p:grpSpPr bwMode="auto">
          <a:xfrm>
            <a:off x="1393825" y="5300663"/>
            <a:ext cx="1584325" cy="863600"/>
            <a:chOff x="1202" y="3339"/>
            <a:chExt cx="998" cy="544"/>
          </a:xfrm>
        </p:grpSpPr>
        <p:grpSp>
          <p:nvGrpSpPr>
            <p:cNvPr id="13331" name="Group 27">
              <a:extLst>
                <a:ext uri="{FF2B5EF4-FFF2-40B4-BE49-F238E27FC236}">
                  <a16:creationId xmlns:a16="http://schemas.microsoft.com/office/drawing/2014/main" id="{642E1F7D-FDF0-4637-9770-2F2C51401A8E}"/>
                </a:ext>
              </a:extLst>
            </p:cNvPr>
            <p:cNvGrpSpPr>
              <a:grpSpLocks/>
            </p:cNvGrpSpPr>
            <p:nvPr/>
          </p:nvGrpSpPr>
          <p:grpSpPr bwMode="auto">
            <a:xfrm>
              <a:off x="1202" y="3339"/>
              <a:ext cx="998" cy="544"/>
              <a:chOff x="1111" y="663"/>
              <a:chExt cx="998" cy="544"/>
            </a:xfrm>
          </p:grpSpPr>
          <p:sp>
            <p:nvSpPr>
              <p:cNvPr id="13333" name="Rectangle 28">
                <a:extLst>
                  <a:ext uri="{FF2B5EF4-FFF2-40B4-BE49-F238E27FC236}">
                    <a16:creationId xmlns:a16="http://schemas.microsoft.com/office/drawing/2014/main" id="{8AFAAF27-8E6D-47AB-A618-AE015F46BCAC}"/>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34" name="Line 29">
                <a:extLst>
                  <a:ext uri="{FF2B5EF4-FFF2-40B4-BE49-F238E27FC236}">
                    <a16:creationId xmlns:a16="http://schemas.microsoft.com/office/drawing/2014/main" id="{D2F7444D-B456-425A-AF79-1E2481CF232E}"/>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Line 30">
                <a:extLst>
                  <a:ext uri="{FF2B5EF4-FFF2-40B4-BE49-F238E27FC236}">
                    <a16:creationId xmlns:a16="http://schemas.microsoft.com/office/drawing/2014/main" id="{9C804B31-E1AC-4C5D-818E-E51AFE474DAB}"/>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2" name="Text Box 31">
              <a:extLst>
                <a:ext uri="{FF2B5EF4-FFF2-40B4-BE49-F238E27FC236}">
                  <a16:creationId xmlns:a16="http://schemas.microsoft.com/office/drawing/2014/main" id="{89755106-4D54-424D-B02D-FD6983CD1F9C}"/>
                </a:ext>
              </a:extLst>
            </p:cNvPr>
            <p:cNvSpPr txBox="1">
              <a:spLocks noChangeArrowheads="1"/>
            </p:cNvSpPr>
            <p:nvPr/>
          </p:nvSpPr>
          <p:spPr bwMode="auto">
            <a:xfrm>
              <a:off x="1371" y="3394"/>
              <a:ext cx="5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Header</a:t>
              </a:r>
            </a:p>
          </p:txBody>
        </p:sp>
      </p:grpSp>
      <p:sp>
        <p:nvSpPr>
          <p:cNvPr id="30753" name="AutoShape 33">
            <a:extLst>
              <a:ext uri="{FF2B5EF4-FFF2-40B4-BE49-F238E27FC236}">
                <a16:creationId xmlns:a16="http://schemas.microsoft.com/office/drawing/2014/main" id="{085E3839-7E79-4D05-8ED3-1D8A469657EE}"/>
              </a:ext>
            </a:extLst>
          </p:cNvPr>
          <p:cNvSpPr>
            <a:spLocks noChangeArrowheads="1"/>
          </p:cNvSpPr>
          <p:nvPr/>
        </p:nvSpPr>
        <p:spPr bwMode="auto">
          <a:xfrm>
            <a:off x="6283325" y="4005263"/>
            <a:ext cx="360363" cy="433387"/>
          </a:xfrm>
          <a:prstGeom prst="flowChartDecision">
            <a:avLst/>
          </a:prstGeom>
          <a:solidFill>
            <a:schemeClr val="tx1"/>
          </a:solidFill>
          <a:ln w="381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0752" name="AutoShape 32">
            <a:extLst>
              <a:ext uri="{FF2B5EF4-FFF2-40B4-BE49-F238E27FC236}">
                <a16:creationId xmlns:a16="http://schemas.microsoft.com/office/drawing/2014/main" id="{39D0B1F1-4546-4DB4-A38B-C88473BDF320}"/>
              </a:ext>
            </a:extLst>
          </p:cNvPr>
          <p:cNvSpPr>
            <a:spLocks noChangeArrowheads="1"/>
          </p:cNvSpPr>
          <p:nvPr/>
        </p:nvSpPr>
        <p:spPr bwMode="auto">
          <a:xfrm>
            <a:off x="2068513" y="1916113"/>
            <a:ext cx="360362" cy="433387"/>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13321" name="Line 34">
            <a:extLst>
              <a:ext uri="{FF2B5EF4-FFF2-40B4-BE49-F238E27FC236}">
                <a16:creationId xmlns:a16="http://schemas.microsoft.com/office/drawing/2014/main" id="{167B3EC2-FAB0-4372-91BC-EE0B4AC6C3C9}"/>
              </a:ext>
            </a:extLst>
          </p:cNvPr>
          <p:cNvSpPr>
            <a:spLocks noChangeShapeType="1"/>
          </p:cNvSpPr>
          <p:nvPr/>
        </p:nvSpPr>
        <p:spPr bwMode="auto">
          <a:xfrm>
            <a:off x="2255838" y="2349500"/>
            <a:ext cx="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35">
            <a:extLst>
              <a:ext uri="{FF2B5EF4-FFF2-40B4-BE49-F238E27FC236}">
                <a16:creationId xmlns:a16="http://schemas.microsoft.com/office/drawing/2014/main" id="{896FF5D3-274D-4908-B44F-9D1B70B58E4A}"/>
              </a:ext>
            </a:extLst>
          </p:cNvPr>
          <p:cNvSpPr>
            <a:spLocks noChangeShapeType="1"/>
          </p:cNvSpPr>
          <p:nvPr/>
        </p:nvSpPr>
        <p:spPr bwMode="auto">
          <a:xfrm flipH="1">
            <a:off x="6453188" y="4467225"/>
            <a:ext cx="14287" cy="865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36">
            <a:extLst>
              <a:ext uri="{FF2B5EF4-FFF2-40B4-BE49-F238E27FC236}">
                <a16:creationId xmlns:a16="http://schemas.microsoft.com/office/drawing/2014/main" id="{F88DA71F-9C78-4E6A-BF43-50D07DBFC8B8}"/>
              </a:ext>
            </a:extLst>
          </p:cNvPr>
          <p:cNvSpPr>
            <a:spLocks noChangeShapeType="1"/>
          </p:cNvSpPr>
          <p:nvPr/>
        </p:nvSpPr>
        <p:spPr bwMode="auto">
          <a:xfrm>
            <a:off x="2971800" y="3522663"/>
            <a:ext cx="2700338" cy="7937"/>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4" name="Line 37">
            <a:extLst>
              <a:ext uri="{FF2B5EF4-FFF2-40B4-BE49-F238E27FC236}">
                <a16:creationId xmlns:a16="http://schemas.microsoft.com/office/drawing/2014/main" id="{E8273DD4-FDE3-404C-B812-B407778BC445}"/>
              </a:ext>
            </a:extLst>
          </p:cNvPr>
          <p:cNvSpPr>
            <a:spLocks noChangeShapeType="1"/>
          </p:cNvSpPr>
          <p:nvPr/>
        </p:nvSpPr>
        <p:spPr bwMode="auto">
          <a:xfrm flipH="1">
            <a:off x="2166938" y="3959225"/>
            <a:ext cx="0" cy="134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8" name="Text Box 38">
            <a:extLst>
              <a:ext uri="{FF2B5EF4-FFF2-40B4-BE49-F238E27FC236}">
                <a16:creationId xmlns:a16="http://schemas.microsoft.com/office/drawing/2014/main" id="{DB690AE4-75C2-46CD-BEF5-01C7932D277F}"/>
              </a:ext>
            </a:extLst>
          </p:cNvPr>
          <p:cNvSpPr txBox="1">
            <a:spLocks noChangeArrowheads="1"/>
          </p:cNvSpPr>
          <p:nvPr/>
        </p:nvSpPr>
        <p:spPr bwMode="auto">
          <a:xfrm>
            <a:off x="6492875" y="4922838"/>
            <a:ext cx="574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
        <p:nvSpPr>
          <p:cNvPr id="30759" name="Text Box 39">
            <a:extLst>
              <a:ext uri="{FF2B5EF4-FFF2-40B4-BE49-F238E27FC236}">
                <a16:creationId xmlns:a16="http://schemas.microsoft.com/office/drawing/2014/main" id="{CDA5AAA3-73E2-4675-849B-D2B7AB877064}"/>
              </a:ext>
            </a:extLst>
          </p:cNvPr>
          <p:cNvSpPr txBox="1">
            <a:spLocks noChangeArrowheads="1"/>
          </p:cNvSpPr>
          <p:nvPr/>
        </p:nvSpPr>
        <p:spPr bwMode="auto">
          <a:xfrm>
            <a:off x="2840038" y="2309813"/>
            <a:ext cx="1389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aggregation</a:t>
            </a:r>
          </a:p>
        </p:txBody>
      </p:sp>
      <p:sp>
        <p:nvSpPr>
          <p:cNvPr id="30760" name="Text Box 40">
            <a:extLst>
              <a:ext uri="{FF2B5EF4-FFF2-40B4-BE49-F238E27FC236}">
                <a16:creationId xmlns:a16="http://schemas.microsoft.com/office/drawing/2014/main" id="{D7F48C0A-73D1-42CB-A58B-4E104B16BF5E}"/>
              </a:ext>
            </a:extLst>
          </p:cNvPr>
          <p:cNvSpPr txBox="1">
            <a:spLocks noChangeArrowheads="1"/>
          </p:cNvSpPr>
          <p:nvPr/>
        </p:nvSpPr>
        <p:spPr bwMode="auto">
          <a:xfrm>
            <a:off x="6653213" y="4400550"/>
            <a:ext cx="1389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composition</a:t>
            </a:r>
          </a:p>
        </p:txBody>
      </p:sp>
      <p:sp>
        <p:nvSpPr>
          <p:cNvPr id="30761" name="Text Box 41">
            <a:extLst>
              <a:ext uri="{FF2B5EF4-FFF2-40B4-BE49-F238E27FC236}">
                <a16:creationId xmlns:a16="http://schemas.microsoft.com/office/drawing/2014/main" id="{51620819-AC89-4801-8869-8806B3749B94}"/>
              </a:ext>
            </a:extLst>
          </p:cNvPr>
          <p:cNvSpPr txBox="1">
            <a:spLocks noChangeArrowheads="1"/>
          </p:cNvSpPr>
          <p:nvPr/>
        </p:nvSpPr>
        <p:spPr bwMode="auto">
          <a:xfrm>
            <a:off x="7669213" y="5357813"/>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multiplicity</a:t>
            </a:r>
          </a:p>
        </p:txBody>
      </p:sp>
      <p:sp>
        <p:nvSpPr>
          <p:cNvPr id="30762" name="Text Box 42">
            <a:extLst>
              <a:ext uri="{FF2B5EF4-FFF2-40B4-BE49-F238E27FC236}">
                <a16:creationId xmlns:a16="http://schemas.microsoft.com/office/drawing/2014/main" id="{5A53893F-C5DC-41FC-879E-2598BAAAEA47}"/>
              </a:ext>
            </a:extLst>
          </p:cNvPr>
          <p:cNvSpPr txBox="1">
            <a:spLocks noChangeArrowheads="1"/>
          </p:cNvSpPr>
          <p:nvPr/>
        </p:nvSpPr>
        <p:spPr bwMode="auto">
          <a:xfrm>
            <a:off x="538163" y="451643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association</a:t>
            </a:r>
          </a:p>
        </p:txBody>
      </p:sp>
      <p:sp>
        <p:nvSpPr>
          <p:cNvPr id="30763" name="Text Box 43">
            <a:extLst>
              <a:ext uri="{FF2B5EF4-FFF2-40B4-BE49-F238E27FC236}">
                <a16:creationId xmlns:a16="http://schemas.microsoft.com/office/drawing/2014/main" id="{1D52F9DC-E9C6-4566-B834-7CAEACE3BCDF}"/>
              </a:ext>
            </a:extLst>
          </p:cNvPr>
          <p:cNvSpPr txBox="1">
            <a:spLocks noChangeArrowheads="1"/>
          </p:cNvSpPr>
          <p:nvPr/>
        </p:nvSpPr>
        <p:spPr bwMode="auto">
          <a:xfrm>
            <a:off x="3346450" y="2949575"/>
            <a:ext cx="217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directed association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9"/>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500" fill="hold"/>
                                        <p:tgtEl>
                                          <p:spTgt spid="30752"/>
                                        </p:tgtEl>
                                        <p:attrNameLst>
                                          <p:attrName>stroke.color</p:attrName>
                                        </p:attrNameLst>
                                      </p:cBhvr>
                                      <p:to>
                                        <a:srgbClr val="00FF00"/>
                                      </p:to>
                                    </p:animClr>
                                    <p:set>
                                      <p:cBhvr>
                                        <p:cTn id="9" dur="500" fill="hold"/>
                                        <p:tgtEl>
                                          <p:spTgt spid="30752"/>
                                        </p:tgtEl>
                                        <p:attrNameLst>
                                          <p:attrName>stroke.on</p:attrName>
                                        </p:attrNameLst>
                                      </p:cBhvr>
                                      <p:to>
                                        <p:strVal val="tru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76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7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760"/>
                                        </p:tgtEl>
                                        <p:attrNameLst>
                                          <p:attrName>style.visibility</p:attrName>
                                        </p:attrNameLst>
                                      </p:cBhvr>
                                      <p:to>
                                        <p:strVal val="visible"/>
                                      </p:to>
                                    </p:set>
                                  </p:childTnLst>
                                </p:cTn>
                              </p:par>
                              <p:par>
                                <p:cTn id="22" presetID="7" presetClass="emph" presetSubtype="2" fill="hold" nodeType="withEffect">
                                  <p:stCondLst>
                                    <p:cond delay="0"/>
                                  </p:stCondLst>
                                  <p:childTnLst>
                                    <p:animClr clrSpc="rgb" dir="cw">
                                      <p:cBhvr>
                                        <p:cTn id="23" dur="500" fill="hold"/>
                                        <p:tgtEl>
                                          <p:spTgt spid="30753"/>
                                        </p:tgtEl>
                                        <p:attrNameLst>
                                          <p:attrName>stroke.color</p:attrName>
                                        </p:attrNameLst>
                                      </p:cBhvr>
                                      <p:to>
                                        <a:srgbClr val="00FF00"/>
                                      </p:to>
                                    </p:animClr>
                                    <p:set>
                                      <p:cBhvr>
                                        <p:cTn id="24" dur="500" fill="hold"/>
                                        <p:tgtEl>
                                          <p:spTgt spid="30753"/>
                                        </p:tgtEl>
                                        <p:attrNameLst>
                                          <p:attrName>stroke.on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30753"/>
                                        </p:tgtEl>
                                        <p:attrNameLst>
                                          <p:attrName>fillcolor</p:attrName>
                                        </p:attrNameLst>
                                      </p:cBhvr>
                                      <p:to>
                                        <a:srgbClr val="00FF00"/>
                                      </p:to>
                                    </p:animClr>
                                    <p:set>
                                      <p:cBhvr>
                                        <p:cTn id="27" dur="500" fill="hold"/>
                                        <p:tgtEl>
                                          <p:spTgt spid="30753"/>
                                        </p:tgtEl>
                                        <p:attrNameLst>
                                          <p:attrName>fill.type</p:attrName>
                                        </p:attrNameLst>
                                      </p:cBhvr>
                                      <p:to>
                                        <p:strVal val="solid"/>
                                      </p:to>
                                    </p:set>
                                    <p:set>
                                      <p:cBhvr>
                                        <p:cTn id="28" dur="500" fill="hold"/>
                                        <p:tgtEl>
                                          <p:spTgt spid="30753"/>
                                        </p:tgtEl>
                                        <p:attrNameLst>
                                          <p:attrName>fill.on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61"/>
                                        </p:tgtEl>
                                        <p:attrNameLst>
                                          <p:attrName>style.visibility</p:attrName>
                                        </p:attrNameLst>
                                      </p:cBhvr>
                                      <p:to>
                                        <p:strVal val="visible"/>
                                      </p:to>
                                    </p:set>
                                  </p:childTnLst>
                                </p:cTn>
                              </p:par>
                              <p:par>
                                <p:cTn id="33" presetID="4" presetClass="emph" presetSubtype="2" fill="hold" grpId="0" nodeType="withEffect">
                                  <p:stCondLst>
                                    <p:cond delay="0"/>
                                  </p:stCondLst>
                                  <p:childTnLst>
                                    <p:anim to="1.5" calcmode="lin" valueType="num">
                                      <p:cBhvr override="childStyle">
                                        <p:cTn id="34" dur="500" fill="hold"/>
                                        <p:tgtEl>
                                          <p:spTgt spid="30758"/>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8" grpId="0"/>
      <p:bldP spid="30759" grpId="0"/>
      <p:bldP spid="30760" grpId="0"/>
      <p:bldP spid="30761" grpId="0"/>
      <p:bldP spid="30762" grpId="0"/>
      <p:bldP spid="307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C867BDC-2475-4EF6-944E-A3C9F5498E5D}"/>
              </a:ext>
            </a:extLst>
          </p:cNvPr>
          <p:cNvSpPr>
            <a:spLocks noGrp="1" noChangeArrowheads="1"/>
          </p:cNvSpPr>
          <p:nvPr>
            <p:ph type="title"/>
          </p:nvPr>
        </p:nvSpPr>
        <p:spPr/>
        <p:txBody>
          <a:bodyPr/>
          <a:lstStyle/>
          <a:p>
            <a:pPr eaLnBrk="1" hangingPunct="1"/>
            <a:r>
              <a:rPr lang="en-US" altLang="tr-TR"/>
              <a:t>Relationship Summary</a:t>
            </a:r>
          </a:p>
        </p:txBody>
      </p:sp>
      <p:sp>
        <p:nvSpPr>
          <p:cNvPr id="14339" name="Rectangle 3">
            <a:extLst>
              <a:ext uri="{FF2B5EF4-FFF2-40B4-BE49-F238E27FC236}">
                <a16:creationId xmlns:a16="http://schemas.microsoft.com/office/drawing/2014/main" id="{2CDD68FA-7754-4429-8545-C78E6D285772}"/>
              </a:ext>
            </a:extLst>
          </p:cNvPr>
          <p:cNvSpPr>
            <a:spLocks noGrp="1" noChangeArrowheads="1"/>
          </p:cNvSpPr>
          <p:nvPr>
            <p:ph type="body" idx="1"/>
          </p:nvPr>
        </p:nvSpPr>
        <p:spPr>
          <a:xfrm>
            <a:off x="457200" y="1443038"/>
            <a:ext cx="8472488" cy="5414962"/>
          </a:xfrm>
        </p:spPr>
        <p:txBody>
          <a:bodyPr/>
          <a:lstStyle/>
          <a:p>
            <a:pPr eaLnBrk="1" hangingPunct="1">
              <a:lnSpc>
                <a:spcPct val="80000"/>
              </a:lnSpc>
            </a:pPr>
            <a:r>
              <a:rPr lang="en-US" altLang="tr-TR" sz="2400" dirty="0"/>
              <a:t>Association</a:t>
            </a:r>
          </a:p>
          <a:p>
            <a:pPr lvl="1" eaLnBrk="1" hangingPunct="1">
              <a:lnSpc>
                <a:spcPct val="80000"/>
              </a:lnSpc>
            </a:pPr>
            <a:r>
              <a:rPr lang="en-US" altLang="tr-TR" sz="2000" dirty="0"/>
              <a:t>When two classes are connected to each other in any way</a:t>
            </a:r>
          </a:p>
          <a:p>
            <a:pPr lvl="1" eaLnBrk="1" hangingPunct="1">
              <a:lnSpc>
                <a:spcPct val="80000"/>
              </a:lnSpc>
            </a:pPr>
            <a:r>
              <a:rPr lang="en-US" altLang="tr-TR" sz="2000" dirty="0"/>
              <a:t>You can define the flow of the association by using a directed association. The arrowhead identifies the container-contained relationship </a:t>
            </a:r>
          </a:p>
          <a:p>
            <a:pPr eaLnBrk="1" hangingPunct="1">
              <a:lnSpc>
                <a:spcPct val="80000"/>
              </a:lnSpc>
            </a:pPr>
            <a:r>
              <a:rPr lang="en-US" altLang="tr-TR" sz="2400" dirty="0"/>
              <a:t>Aggregation</a:t>
            </a:r>
          </a:p>
          <a:p>
            <a:pPr lvl="1" eaLnBrk="1" hangingPunct="1">
              <a:lnSpc>
                <a:spcPct val="80000"/>
              </a:lnSpc>
            </a:pPr>
            <a:r>
              <a:rPr lang="en-US" altLang="tr-TR" sz="2000" dirty="0"/>
              <a:t>When a class is formed as a collection of other classes,</a:t>
            </a:r>
          </a:p>
          <a:p>
            <a:pPr lvl="1" eaLnBrk="1" hangingPunct="1">
              <a:lnSpc>
                <a:spcPct val="80000"/>
              </a:lnSpc>
            </a:pPr>
            <a:r>
              <a:rPr lang="en-US" altLang="tr-TR" sz="2000" dirty="0"/>
              <a:t>It is also called a "</a:t>
            </a:r>
            <a:r>
              <a:rPr lang="en-US" altLang="tr-TR" sz="2000" b="1" dirty="0"/>
              <a:t>has a</a:t>
            </a:r>
            <a:r>
              <a:rPr lang="en-US" altLang="tr-TR" sz="2000" dirty="0"/>
              <a:t>" relationship. </a:t>
            </a:r>
          </a:p>
          <a:p>
            <a:pPr eaLnBrk="1" hangingPunct="1">
              <a:lnSpc>
                <a:spcPct val="80000"/>
              </a:lnSpc>
            </a:pPr>
            <a:r>
              <a:rPr lang="en-US" altLang="tr-TR" sz="2400" dirty="0"/>
              <a:t>Composition</a:t>
            </a:r>
          </a:p>
          <a:p>
            <a:pPr lvl="1" eaLnBrk="1" hangingPunct="1">
              <a:lnSpc>
                <a:spcPct val="80000"/>
              </a:lnSpc>
            </a:pPr>
            <a:r>
              <a:rPr lang="en-US" altLang="tr-TR" sz="2000" dirty="0"/>
              <a:t>When there is a strong life cycle is associated between the classes.</a:t>
            </a:r>
          </a:p>
          <a:p>
            <a:pPr lvl="1" eaLnBrk="1" hangingPunct="1">
              <a:lnSpc>
                <a:spcPct val="80000"/>
              </a:lnSpc>
            </a:pPr>
            <a:r>
              <a:rPr lang="en-US" altLang="tr-TR" sz="2000" dirty="0"/>
              <a:t>part and whole live and die together </a:t>
            </a:r>
          </a:p>
          <a:p>
            <a:pPr eaLnBrk="1" hangingPunct="1">
              <a:lnSpc>
                <a:spcPct val="80000"/>
              </a:lnSpc>
            </a:pPr>
            <a:r>
              <a:rPr lang="en-US" altLang="tr-TR" sz="2400" dirty="0"/>
              <a:t>Multiplicity</a:t>
            </a:r>
          </a:p>
          <a:p>
            <a:pPr lvl="1" eaLnBrk="1" hangingPunct="1">
              <a:lnSpc>
                <a:spcPct val="80000"/>
              </a:lnSpc>
            </a:pPr>
            <a:r>
              <a:rPr lang="en-US" altLang="tr-TR" sz="2000" dirty="0"/>
              <a:t>one to many, many to many, many to one, one to one, etc.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16206B6-10B9-4287-AB94-E7F08EB4AB4B}"/>
              </a:ext>
            </a:extLst>
          </p:cNvPr>
          <p:cNvSpPr>
            <a:spLocks noGrp="1" noChangeArrowheads="1"/>
          </p:cNvSpPr>
          <p:nvPr>
            <p:ph type="title" idx="4294967295"/>
          </p:nvPr>
        </p:nvSpPr>
        <p:spPr>
          <a:xfrm>
            <a:off x="457200" y="114300"/>
            <a:ext cx="8229600" cy="1371600"/>
          </a:xfrm>
        </p:spPr>
        <p:txBody>
          <a:bodyPr/>
          <a:lstStyle/>
          <a:p>
            <a:pPr eaLnBrk="1" hangingPunct="1"/>
            <a:r>
              <a:rPr lang="en-US" altLang="tr-TR"/>
              <a:t>Composition - Aggregation</a:t>
            </a:r>
            <a:endParaRPr lang="tr-TR" altLang="tr-TR"/>
          </a:p>
        </p:txBody>
      </p:sp>
      <p:sp>
        <p:nvSpPr>
          <p:cNvPr id="16387" name="Rectangle 3">
            <a:extLst>
              <a:ext uri="{FF2B5EF4-FFF2-40B4-BE49-F238E27FC236}">
                <a16:creationId xmlns:a16="http://schemas.microsoft.com/office/drawing/2014/main" id="{85FC7F7F-A7E6-4BA0-8B90-E6A3AE6FD703}"/>
              </a:ext>
            </a:extLst>
          </p:cNvPr>
          <p:cNvSpPr>
            <a:spLocks noGrp="1" noChangeArrowheads="1"/>
          </p:cNvSpPr>
          <p:nvPr>
            <p:ph type="body" idx="4294967295"/>
          </p:nvPr>
        </p:nvSpPr>
        <p:spPr bwMode="auto">
          <a:xfrm>
            <a:off x="457200" y="1422741"/>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eaLnBrk="1" hangingPunct="1">
              <a:lnSpc>
                <a:spcPct val="80000"/>
              </a:lnSpc>
            </a:pPr>
            <a:r>
              <a:rPr lang="en-US" altLang="tr-TR" sz="2800" dirty="0">
                <a:solidFill>
                  <a:srgbClr val="FF0000"/>
                </a:solidFill>
              </a:rPr>
              <a:t>Aggregation: </a:t>
            </a:r>
            <a:r>
              <a:rPr lang="en-US" altLang="tr-TR" sz="2800" dirty="0"/>
              <a:t>A kind of association that </a:t>
            </a:r>
            <a:r>
              <a:rPr lang="en-US" altLang="tr-TR" sz="2800" u="sng" dirty="0"/>
              <a:t>loosely</a:t>
            </a:r>
            <a:r>
              <a:rPr lang="en-US" altLang="tr-TR" sz="2800" dirty="0"/>
              <a:t> suggests </a:t>
            </a:r>
            <a:r>
              <a:rPr lang="en-US" altLang="tr-TR" sz="2800" u="sng" dirty="0"/>
              <a:t>whole-part relationships</a:t>
            </a:r>
          </a:p>
          <a:p>
            <a:pPr eaLnBrk="1" hangingPunct="1">
              <a:lnSpc>
                <a:spcPct val="80000"/>
              </a:lnSpc>
            </a:pPr>
            <a:r>
              <a:rPr lang="en-US" altLang="tr-TR" sz="2800" dirty="0">
                <a:solidFill>
                  <a:srgbClr val="FF0000"/>
                </a:solidFill>
              </a:rPr>
              <a:t>Composition:</a:t>
            </a:r>
            <a:r>
              <a:rPr lang="en-US" altLang="tr-TR" sz="2800" dirty="0"/>
              <a:t> A </a:t>
            </a:r>
            <a:r>
              <a:rPr lang="en-US" altLang="tr-TR" sz="2800" u="sng" dirty="0"/>
              <a:t>strong</a:t>
            </a:r>
            <a:r>
              <a:rPr lang="en-US" altLang="tr-TR" sz="2800" dirty="0"/>
              <a:t> kind of </a:t>
            </a:r>
            <a:r>
              <a:rPr lang="en-US" altLang="tr-TR" sz="2800" u="sng" dirty="0"/>
              <a:t>whole-part aggregation</a:t>
            </a:r>
          </a:p>
          <a:p>
            <a:pPr lvl="1" eaLnBrk="1" hangingPunct="1">
              <a:lnSpc>
                <a:spcPct val="80000"/>
              </a:lnSpc>
            </a:pPr>
            <a:r>
              <a:rPr lang="en-US" altLang="tr-TR" sz="2400" dirty="0"/>
              <a:t>e.g., </a:t>
            </a:r>
            <a:r>
              <a:rPr lang="en-US" altLang="tr-TR" sz="2400" dirty="0" err="1"/>
              <a:t>GameBoard</a:t>
            </a:r>
            <a:r>
              <a:rPr lang="en-US" altLang="tr-TR" sz="2400" dirty="0"/>
              <a:t>-Square</a:t>
            </a:r>
          </a:p>
          <a:p>
            <a:pPr lvl="1" eaLnBrk="1" hangingPunct="1">
              <a:lnSpc>
                <a:spcPct val="80000"/>
              </a:lnSpc>
            </a:pPr>
            <a:r>
              <a:rPr lang="en-US" altLang="tr-TR" sz="2400" dirty="0"/>
              <a:t>A composition relationship implies</a:t>
            </a:r>
          </a:p>
          <a:p>
            <a:pPr lvl="2" eaLnBrk="1" hangingPunct="1">
              <a:lnSpc>
                <a:spcPct val="80000"/>
              </a:lnSpc>
            </a:pPr>
            <a:r>
              <a:rPr lang="en-US" altLang="tr-TR" sz="2000" dirty="0"/>
              <a:t>An instance of the part belongs to only one composite instance at a time</a:t>
            </a:r>
          </a:p>
          <a:p>
            <a:pPr lvl="2" eaLnBrk="1" hangingPunct="1">
              <a:lnSpc>
                <a:spcPct val="80000"/>
              </a:lnSpc>
            </a:pPr>
            <a:r>
              <a:rPr lang="en-US" altLang="tr-TR" sz="2000" dirty="0"/>
              <a:t>The part must always belong to a composite</a:t>
            </a:r>
          </a:p>
          <a:p>
            <a:pPr lvl="2" eaLnBrk="1" hangingPunct="1">
              <a:lnSpc>
                <a:spcPct val="80000"/>
              </a:lnSpc>
            </a:pPr>
            <a:r>
              <a:rPr lang="en-US" altLang="tr-TR" sz="2000" b="1" i="1" dirty="0"/>
              <a:t>The composite is responsible for the creation and deletion of parts</a:t>
            </a:r>
          </a:p>
          <a:p>
            <a:pPr lvl="3" eaLnBrk="1" hangingPunct="1">
              <a:lnSpc>
                <a:spcPct val="80000"/>
              </a:lnSpc>
            </a:pPr>
            <a:r>
              <a:rPr lang="en-US" altLang="tr-TR" sz="1600" dirty="0">
                <a:latin typeface="Comic Sans MS" panose="030F0702030302020204" pitchFamily="66" charset="0"/>
              </a:rPr>
              <a:t>either by itself or by collaborating with other objects</a:t>
            </a:r>
          </a:p>
          <a:p>
            <a:pPr lvl="1" eaLnBrk="1" hangingPunct="1">
              <a:lnSpc>
                <a:spcPct val="80000"/>
              </a:lnSpc>
            </a:pPr>
            <a:r>
              <a:rPr lang="en-US" altLang="tr-TR" sz="2000" dirty="0"/>
              <a:t>If the composite is destroyed, its parts must either be destroyed, or attached to another composite</a:t>
            </a:r>
            <a:endParaRPr lang="tr-TR" altLang="tr-TR" sz="2000" dirty="0"/>
          </a:p>
          <a:p>
            <a:endParaRPr lang="tr-TR" altLang="tr-TR" sz="2800" dirty="0"/>
          </a:p>
        </p:txBody>
      </p:sp>
      <p:grpSp>
        <p:nvGrpSpPr>
          <p:cNvPr id="16388" name="Group 30">
            <a:extLst>
              <a:ext uri="{FF2B5EF4-FFF2-40B4-BE49-F238E27FC236}">
                <a16:creationId xmlns:a16="http://schemas.microsoft.com/office/drawing/2014/main" id="{8C526F71-1D79-4D96-AD9C-A5F4CF05F4AE}"/>
              </a:ext>
            </a:extLst>
          </p:cNvPr>
          <p:cNvGrpSpPr>
            <a:grpSpLocks/>
          </p:cNvGrpSpPr>
          <p:nvPr/>
        </p:nvGrpSpPr>
        <p:grpSpPr bwMode="auto">
          <a:xfrm>
            <a:off x="2387600" y="5922963"/>
            <a:ext cx="5613400" cy="649287"/>
            <a:chOff x="774" y="3451"/>
            <a:chExt cx="4012" cy="450"/>
          </a:xfrm>
        </p:grpSpPr>
        <p:sp>
          <p:nvSpPr>
            <p:cNvPr id="16389" name="Rectangle 6">
              <a:extLst>
                <a:ext uri="{FF2B5EF4-FFF2-40B4-BE49-F238E27FC236}">
                  <a16:creationId xmlns:a16="http://schemas.microsoft.com/office/drawing/2014/main" id="{5187C1BF-4A29-43C4-954A-93EAFCD2A27E}"/>
                </a:ext>
              </a:extLst>
            </p:cNvPr>
            <p:cNvSpPr>
              <a:spLocks noChangeArrowheads="1"/>
            </p:cNvSpPr>
            <p:nvPr/>
          </p:nvSpPr>
          <p:spPr bwMode="auto">
            <a:xfrm>
              <a:off x="3528" y="3451"/>
              <a:ext cx="1258" cy="394"/>
            </a:xfrm>
            <a:prstGeom prst="rect">
              <a:avLst/>
            </a:prstGeom>
            <a:solidFill>
              <a:srgbClr val="FFFFFF"/>
            </a:solidFill>
            <a:ln w="6350">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16390" name="Rectangle 7">
              <a:extLst>
                <a:ext uri="{FF2B5EF4-FFF2-40B4-BE49-F238E27FC236}">
                  <a16:creationId xmlns:a16="http://schemas.microsoft.com/office/drawing/2014/main" id="{4C200060-F965-4D78-92EF-DF57E8D4CC83}"/>
                </a:ext>
              </a:extLst>
            </p:cNvPr>
            <p:cNvSpPr>
              <a:spLocks noChangeArrowheads="1"/>
            </p:cNvSpPr>
            <p:nvPr/>
          </p:nvSpPr>
          <p:spPr bwMode="auto">
            <a:xfrm>
              <a:off x="3710" y="3564"/>
              <a:ext cx="103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SalesLineItem</a:t>
              </a:r>
              <a:endParaRPr lang="tr-TR" altLang="tr-TR" sz="2400">
                <a:latin typeface="Times New Roman" panose="02020603050405020304" pitchFamily="18" charset="0"/>
              </a:endParaRPr>
            </a:p>
          </p:txBody>
        </p:sp>
        <p:sp>
          <p:nvSpPr>
            <p:cNvPr id="16391" name="Freeform 8">
              <a:extLst>
                <a:ext uri="{FF2B5EF4-FFF2-40B4-BE49-F238E27FC236}">
                  <a16:creationId xmlns:a16="http://schemas.microsoft.com/office/drawing/2014/main" id="{6FA00925-BF1B-43C2-B6F3-02853B24D76E}"/>
                </a:ext>
              </a:extLst>
            </p:cNvPr>
            <p:cNvSpPr>
              <a:spLocks/>
            </p:cNvSpPr>
            <p:nvPr/>
          </p:nvSpPr>
          <p:spPr bwMode="auto">
            <a:xfrm>
              <a:off x="2032" y="3594"/>
              <a:ext cx="216" cy="109"/>
            </a:xfrm>
            <a:custGeom>
              <a:avLst/>
              <a:gdLst>
                <a:gd name="T0" fmla="*/ 0 w 216"/>
                <a:gd name="T1" fmla="*/ 54 h 109"/>
                <a:gd name="T2" fmla="*/ 110 w 216"/>
                <a:gd name="T3" fmla="*/ 0 h 109"/>
                <a:gd name="T4" fmla="*/ 216 w 216"/>
                <a:gd name="T5" fmla="*/ 54 h 109"/>
                <a:gd name="T6" fmla="*/ 110 w 216"/>
                <a:gd name="T7" fmla="*/ 109 h 109"/>
                <a:gd name="T8" fmla="*/ 0 w 216"/>
                <a:gd name="T9" fmla="*/ 54 h 109"/>
                <a:gd name="T10" fmla="*/ 0 60000 65536"/>
                <a:gd name="T11" fmla="*/ 0 60000 65536"/>
                <a:gd name="T12" fmla="*/ 0 60000 65536"/>
                <a:gd name="T13" fmla="*/ 0 60000 65536"/>
                <a:gd name="T14" fmla="*/ 0 60000 65536"/>
                <a:gd name="T15" fmla="*/ 0 w 216"/>
                <a:gd name="T16" fmla="*/ 0 h 109"/>
                <a:gd name="T17" fmla="*/ 216 w 216"/>
                <a:gd name="T18" fmla="*/ 109 h 109"/>
              </a:gdLst>
              <a:ahLst/>
              <a:cxnLst>
                <a:cxn ang="T10">
                  <a:pos x="T0" y="T1"/>
                </a:cxn>
                <a:cxn ang="T11">
                  <a:pos x="T2" y="T3"/>
                </a:cxn>
                <a:cxn ang="T12">
                  <a:pos x="T4" y="T5"/>
                </a:cxn>
                <a:cxn ang="T13">
                  <a:pos x="T6" y="T7"/>
                </a:cxn>
                <a:cxn ang="T14">
                  <a:pos x="T8" y="T9"/>
                </a:cxn>
              </a:cxnLst>
              <a:rect l="T15" t="T16" r="T17" b="T18"/>
              <a:pathLst>
                <a:path w="216" h="109">
                  <a:moveTo>
                    <a:pt x="0" y="54"/>
                  </a:moveTo>
                  <a:lnTo>
                    <a:pt x="110" y="0"/>
                  </a:lnTo>
                  <a:lnTo>
                    <a:pt x="216" y="54"/>
                  </a:lnTo>
                  <a:lnTo>
                    <a:pt x="110" y="109"/>
                  </a:lnTo>
                  <a:lnTo>
                    <a:pt x="0" y="54"/>
                  </a:lnTo>
                  <a:close/>
                </a:path>
              </a:pathLst>
            </a:custGeom>
            <a:solidFill>
              <a:srgbClr val="000000"/>
            </a:solidFill>
            <a:ln w="6350">
              <a:solidFill>
                <a:srgbClr val="000000"/>
              </a:solidFill>
              <a:round/>
              <a:headEnd/>
              <a:tailEnd/>
            </a:ln>
          </p:spPr>
          <p:txBody>
            <a:bodyPr/>
            <a:lstStyle/>
            <a:p>
              <a:endParaRPr lang="en-US"/>
            </a:p>
          </p:txBody>
        </p:sp>
        <p:sp>
          <p:nvSpPr>
            <p:cNvPr id="16392" name="Freeform 9">
              <a:extLst>
                <a:ext uri="{FF2B5EF4-FFF2-40B4-BE49-F238E27FC236}">
                  <a16:creationId xmlns:a16="http://schemas.microsoft.com/office/drawing/2014/main" id="{E5459659-7CDD-4819-A385-9DAFD4B6FF49}"/>
                </a:ext>
              </a:extLst>
            </p:cNvPr>
            <p:cNvSpPr>
              <a:spLocks/>
            </p:cNvSpPr>
            <p:nvPr/>
          </p:nvSpPr>
          <p:spPr bwMode="auto">
            <a:xfrm>
              <a:off x="2242" y="3648"/>
              <a:ext cx="1286" cy="1"/>
            </a:xfrm>
            <a:custGeom>
              <a:avLst/>
              <a:gdLst>
                <a:gd name="T0" fmla="*/ 0 w 1286"/>
                <a:gd name="T1" fmla="*/ 0 h 1"/>
                <a:gd name="T2" fmla="*/ 642 w 1286"/>
                <a:gd name="T3" fmla="*/ 0 h 1"/>
                <a:gd name="T4" fmla="*/ 1286 w 1286"/>
                <a:gd name="T5" fmla="*/ 0 h 1"/>
                <a:gd name="T6" fmla="*/ 0 60000 65536"/>
                <a:gd name="T7" fmla="*/ 0 60000 65536"/>
                <a:gd name="T8" fmla="*/ 0 60000 65536"/>
                <a:gd name="T9" fmla="*/ 0 w 1286"/>
                <a:gd name="T10" fmla="*/ 0 h 1"/>
                <a:gd name="T11" fmla="*/ 1286 w 1286"/>
                <a:gd name="T12" fmla="*/ 1 h 1"/>
              </a:gdLst>
              <a:ahLst/>
              <a:cxnLst>
                <a:cxn ang="T6">
                  <a:pos x="T0" y="T1"/>
                </a:cxn>
                <a:cxn ang="T7">
                  <a:pos x="T2" y="T3"/>
                </a:cxn>
                <a:cxn ang="T8">
                  <a:pos x="T4" y="T5"/>
                </a:cxn>
              </a:cxnLst>
              <a:rect l="T9" t="T10" r="T11" b="T12"/>
              <a:pathLst>
                <a:path w="1286" h="1">
                  <a:moveTo>
                    <a:pt x="0" y="0"/>
                  </a:moveTo>
                  <a:lnTo>
                    <a:pt x="642" y="0"/>
                  </a:lnTo>
                  <a:lnTo>
                    <a:pt x="1286"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Freeform 10">
              <a:extLst>
                <a:ext uri="{FF2B5EF4-FFF2-40B4-BE49-F238E27FC236}">
                  <a16:creationId xmlns:a16="http://schemas.microsoft.com/office/drawing/2014/main" id="{7DBE8A95-2DEA-4ED9-9DB4-F58004F3CCC7}"/>
                </a:ext>
              </a:extLst>
            </p:cNvPr>
            <p:cNvSpPr>
              <a:spLocks/>
            </p:cNvSpPr>
            <p:nvPr/>
          </p:nvSpPr>
          <p:spPr bwMode="auto">
            <a:xfrm>
              <a:off x="2032" y="3594"/>
              <a:ext cx="219" cy="109"/>
            </a:xfrm>
            <a:custGeom>
              <a:avLst/>
              <a:gdLst>
                <a:gd name="T0" fmla="*/ 219 w 219"/>
                <a:gd name="T1" fmla="*/ 54 h 109"/>
                <a:gd name="T2" fmla="*/ 110 w 219"/>
                <a:gd name="T3" fmla="*/ 0 h 109"/>
                <a:gd name="T4" fmla="*/ 0 w 219"/>
                <a:gd name="T5" fmla="*/ 54 h 109"/>
                <a:gd name="T6" fmla="*/ 110 w 219"/>
                <a:gd name="T7" fmla="*/ 109 h 109"/>
                <a:gd name="T8" fmla="*/ 219 w 219"/>
                <a:gd name="T9" fmla="*/ 54 h 109"/>
                <a:gd name="T10" fmla="*/ 0 60000 65536"/>
                <a:gd name="T11" fmla="*/ 0 60000 65536"/>
                <a:gd name="T12" fmla="*/ 0 60000 65536"/>
                <a:gd name="T13" fmla="*/ 0 60000 65536"/>
                <a:gd name="T14" fmla="*/ 0 60000 65536"/>
                <a:gd name="T15" fmla="*/ 0 w 219"/>
                <a:gd name="T16" fmla="*/ 0 h 109"/>
                <a:gd name="T17" fmla="*/ 219 w 219"/>
                <a:gd name="T18" fmla="*/ 109 h 109"/>
              </a:gdLst>
              <a:ahLst/>
              <a:cxnLst>
                <a:cxn ang="T10">
                  <a:pos x="T0" y="T1"/>
                </a:cxn>
                <a:cxn ang="T11">
                  <a:pos x="T2" y="T3"/>
                </a:cxn>
                <a:cxn ang="T12">
                  <a:pos x="T4" y="T5"/>
                </a:cxn>
                <a:cxn ang="T13">
                  <a:pos x="T6" y="T7"/>
                </a:cxn>
                <a:cxn ang="T14">
                  <a:pos x="T8" y="T9"/>
                </a:cxn>
              </a:cxnLst>
              <a:rect l="T15" t="T16" r="T17" b="T18"/>
              <a:pathLst>
                <a:path w="219" h="109">
                  <a:moveTo>
                    <a:pt x="219" y="54"/>
                  </a:moveTo>
                  <a:lnTo>
                    <a:pt x="110" y="0"/>
                  </a:lnTo>
                  <a:lnTo>
                    <a:pt x="0" y="54"/>
                  </a:lnTo>
                  <a:lnTo>
                    <a:pt x="110" y="109"/>
                  </a:lnTo>
                  <a:lnTo>
                    <a:pt x="219" y="54"/>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4" name="Rectangle 11">
              <a:extLst>
                <a:ext uri="{FF2B5EF4-FFF2-40B4-BE49-F238E27FC236}">
                  <a16:creationId xmlns:a16="http://schemas.microsoft.com/office/drawing/2014/main" id="{3C7021AF-C78C-4692-A615-E26B1271DF95}"/>
                </a:ext>
              </a:extLst>
            </p:cNvPr>
            <p:cNvSpPr>
              <a:spLocks noChangeArrowheads="1"/>
            </p:cNvSpPr>
            <p:nvPr/>
          </p:nvSpPr>
          <p:spPr bwMode="auto">
            <a:xfrm>
              <a:off x="774" y="3451"/>
              <a:ext cx="1258" cy="394"/>
            </a:xfrm>
            <a:prstGeom prst="rect">
              <a:avLst/>
            </a:prstGeom>
            <a:solidFill>
              <a:srgbClr val="FFFFFF"/>
            </a:solidFill>
            <a:ln w="6350">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16395" name="Rectangle 12">
              <a:extLst>
                <a:ext uri="{FF2B5EF4-FFF2-40B4-BE49-F238E27FC236}">
                  <a16:creationId xmlns:a16="http://schemas.microsoft.com/office/drawing/2014/main" id="{DF3FE2C7-5DE9-475F-B4A5-2099F807621A}"/>
                </a:ext>
              </a:extLst>
            </p:cNvPr>
            <p:cNvSpPr>
              <a:spLocks noChangeArrowheads="1"/>
            </p:cNvSpPr>
            <p:nvPr/>
          </p:nvSpPr>
          <p:spPr bwMode="auto">
            <a:xfrm>
              <a:off x="1263" y="3564"/>
              <a:ext cx="3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Sale</a:t>
              </a:r>
              <a:endParaRPr lang="tr-TR" altLang="tr-TR" sz="2400">
                <a:latin typeface="Times New Roman" panose="02020603050405020304" pitchFamily="18" charset="0"/>
              </a:endParaRPr>
            </a:p>
          </p:txBody>
        </p:sp>
        <p:sp>
          <p:nvSpPr>
            <p:cNvPr id="16396" name="Freeform 13">
              <a:extLst>
                <a:ext uri="{FF2B5EF4-FFF2-40B4-BE49-F238E27FC236}">
                  <a16:creationId xmlns:a16="http://schemas.microsoft.com/office/drawing/2014/main" id="{1C18747A-C582-4041-A5BF-E1C73DD8F72D}"/>
                </a:ext>
              </a:extLst>
            </p:cNvPr>
            <p:cNvSpPr>
              <a:spLocks/>
            </p:cNvSpPr>
            <p:nvPr/>
          </p:nvSpPr>
          <p:spPr bwMode="auto">
            <a:xfrm>
              <a:off x="2032" y="3648"/>
              <a:ext cx="1496" cy="1"/>
            </a:xfrm>
            <a:custGeom>
              <a:avLst/>
              <a:gdLst>
                <a:gd name="T0" fmla="*/ 0 w 1496"/>
                <a:gd name="T1" fmla="*/ 0 h 1"/>
                <a:gd name="T2" fmla="*/ 747 w 1496"/>
                <a:gd name="T3" fmla="*/ 0 h 1"/>
                <a:gd name="T4" fmla="*/ 1496 w 1496"/>
                <a:gd name="T5" fmla="*/ 0 h 1"/>
                <a:gd name="T6" fmla="*/ 0 60000 65536"/>
                <a:gd name="T7" fmla="*/ 0 60000 65536"/>
                <a:gd name="T8" fmla="*/ 0 60000 65536"/>
                <a:gd name="T9" fmla="*/ 0 w 1496"/>
                <a:gd name="T10" fmla="*/ 0 h 1"/>
                <a:gd name="T11" fmla="*/ 1496 w 1496"/>
                <a:gd name="T12" fmla="*/ 1 h 1"/>
              </a:gdLst>
              <a:ahLst/>
              <a:cxnLst>
                <a:cxn ang="T6">
                  <a:pos x="T0" y="T1"/>
                </a:cxn>
                <a:cxn ang="T7">
                  <a:pos x="T2" y="T3"/>
                </a:cxn>
                <a:cxn ang="T8">
                  <a:pos x="T4" y="T5"/>
                </a:cxn>
              </a:cxnLst>
              <a:rect l="T9" t="T10" r="T11" b="T12"/>
              <a:pathLst>
                <a:path w="1496" h="1">
                  <a:moveTo>
                    <a:pt x="0" y="0"/>
                  </a:moveTo>
                  <a:lnTo>
                    <a:pt x="747" y="0"/>
                  </a:lnTo>
                  <a:lnTo>
                    <a:pt x="1496"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7" name="Rectangle 14">
              <a:extLst>
                <a:ext uri="{FF2B5EF4-FFF2-40B4-BE49-F238E27FC236}">
                  <a16:creationId xmlns:a16="http://schemas.microsoft.com/office/drawing/2014/main" id="{B52A9395-EE2A-489E-A8F2-70B6DF3964D9}"/>
                </a:ext>
              </a:extLst>
            </p:cNvPr>
            <p:cNvSpPr>
              <a:spLocks noChangeArrowheads="1"/>
            </p:cNvSpPr>
            <p:nvPr/>
          </p:nvSpPr>
          <p:spPr bwMode="auto">
            <a:xfrm>
              <a:off x="3255" y="3673"/>
              <a:ext cx="1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1..</a:t>
              </a:r>
              <a:endParaRPr lang="tr-TR" altLang="tr-TR" sz="2400">
                <a:latin typeface="Times New Roman" panose="02020603050405020304" pitchFamily="18" charset="0"/>
              </a:endParaRPr>
            </a:p>
          </p:txBody>
        </p:sp>
        <p:sp>
          <p:nvSpPr>
            <p:cNvPr id="16398" name="Rectangle 15">
              <a:extLst>
                <a:ext uri="{FF2B5EF4-FFF2-40B4-BE49-F238E27FC236}">
                  <a16:creationId xmlns:a16="http://schemas.microsoft.com/office/drawing/2014/main" id="{A5278590-76F5-426B-88AA-5FACB8108932}"/>
                </a:ext>
              </a:extLst>
            </p:cNvPr>
            <p:cNvSpPr>
              <a:spLocks noChangeArrowheads="1"/>
            </p:cNvSpPr>
            <p:nvPr/>
          </p:nvSpPr>
          <p:spPr bwMode="auto">
            <a:xfrm>
              <a:off x="3412" y="3644"/>
              <a:ext cx="7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2200">
                  <a:solidFill>
                    <a:srgbClr val="000000"/>
                  </a:solidFill>
                  <a:latin typeface="Helvetica" panose="020B0604020202020204" pitchFamily="34" charset="0"/>
                </a:rPr>
                <a:t>*</a:t>
              </a:r>
              <a:endParaRPr lang="tr-TR" altLang="tr-TR" sz="2400">
                <a:latin typeface="Times New Roman" panose="02020603050405020304" pitchFamily="18" charset="0"/>
              </a:endParaRPr>
            </a:p>
          </p:txBody>
        </p:sp>
        <p:sp>
          <p:nvSpPr>
            <p:cNvPr id="16399" name="Rectangle 28">
              <a:extLst>
                <a:ext uri="{FF2B5EF4-FFF2-40B4-BE49-F238E27FC236}">
                  <a16:creationId xmlns:a16="http://schemas.microsoft.com/office/drawing/2014/main" id="{611FAFBB-E17C-48EA-864E-E7A2BEB92B7E}"/>
                </a:ext>
              </a:extLst>
            </p:cNvPr>
            <p:cNvSpPr>
              <a:spLocks noChangeArrowheads="1"/>
            </p:cNvSpPr>
            <p:nvPr/>
          </p:nvSpPr>
          <p:spPr bwMode="auto">
            <a:xfrm>
              <a:off x="2151" y="3711"/>
              <a:ext cx="9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1</a:t>
              </a:r>
              <a:endParaRPr lang="tr-TR" altLang="tr-TR" sz="2400">
                <a:latin typeface="Times New Roman" panose="02020603050405020304" pitchFamily="18"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6CDF34C7-2DED-4926-A2AC-CFE4D942B2A6}"/>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The Consultation class</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3795" name="Slide Number Placeholder 4">
            <a:extLst>
              <a:ext uri="{FF2B5EF4-FFF2-40B4-BE49-F238E27FC236}">
                <a16:creationId xmlns:a16="http://schemas.microsoft.com/office/drawing/2014/main" id="{3EAA77EE-5D7D-4354-943B-FD7F407204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AD720C-6264-4C50-8962-A929A3AE4733}" type="slidenum">
              <a:rPr lang="en-US" altLang="en-US">
                <a:solidFill>
                  <a:srgbClr val="898989"/>
                </a:solidFill>
                <a:latin typeface="Calibri" panose="020F0502020204030204" pitchFamily="34" charset="0"/>
              </a:rPr>
              <a:pPr/>
              <a:t>45</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6A98BEA1-19AC-4653-A60B-33207E22E80A}"/>
              </a:ext>
            </a:extLst>
          </p:cNvPr>
          <p:cNvSpPr>
            <a:spLocks noGrp="1"/>
          </p:cNvSpPr>
          <p:nvPr>
            <p:ph type="ftr" sz="quarter" idx="11"/>
          </p:nvPr>
        </p:nvSpPr>
        <p:spPr/>
        <p:txBody>
          <a:bodyPr/>
          <a:lstStyle/>
          <a:p>
            <a:pPr>
              <a:defRPr/>
            </a:pPr>
            <a:r>
              <a:rPr lang="en-US"/>
              <a:t>Chapter 5 System modeling</a:t>
            </a:r>
          </a:p>
        </p:txBody>
      </p:sp>
      <p:pic>
        <p:nvPicPr>
          <p:cNvPr id="33797" name="Picture 2">
            <a:extLst>
              <a:ext uri="{FF2B5EF4-FFF2-40B4-BE49-F238E27FC236}">
                <a16:creationId xmlns:a16="http://schemas.microsoft.com/office/drawing/2014/main" id="{8224077F-4D97-4DA5-9FE6-2897240A4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509713"/>
            <a:ext cx="2890838"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1">
            <a:extLst>
              <a:ext uri="{FF2B5EF4-FFF2-40B4-BE49-F238E27FC236}">
                <a16:creationId xmlns:a16="http://schemas.microsoft.com/office/drawing/2014/main" id="{D802CA66-2B1B-43C7-B3D9-DC63F0A34750}"/>
              </a:ext>
            </a:extLst>
          </p:cNvPr>
          <p:cNvSpPr txBox="1">
            <a:spLocks noChangeArrowheads="1"/>
          </p:cNvSpPr>
          <p:nvPr/>
        </p:nvSpPr>
        <p:spPr bwMode="auto">
          <a:xfrm>
            <a:off x="568325" y="1758950"/>
            <a:ext cx="3070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t>Detailing a class</a:t>
            </a:r>
          </a:p>
          <a:p>
            <a:pPr eaLnBrk="1" hangingPunct="1"/>
            <a:r>
              <a:rPr lang="en-US" altLang="tr-TR"/>
              <a:t>Class NAME</a:t>
            </a:r>
          </a:p>
          <a:p>
            <a:pPr eaLnBrk="1" hangingPunct="1"/>
            <a:endParaRPr lang="en-US" altLang="tr-TR"/>
          </a:p>
          <a:p>
            <a:pPr eaLnBrk="1" hangingPunct="1"/>
            <a:r>
              <a:rPr lang="en-US" altLang="tr-TR"/>
              <a:t>Attributes</a:t>
            </a:r>
          </a:p>
          <a:p>
            <a:pPr eaLnBrk="1" hangingPunct="1"/>
            <a:r>
              <a:rPr lang="en-US" altLang="tr-TR"/>
              <a:t>(</a:t>
            </a:r>
            <a:r>
              <a:rPr lang="tr-TR" altLang="tr-TR"/>
              <a:t>characteristics of an object</a:t>
            </a:r>
            <a:r>
              <a:rPr lang="en-US" altLang="tr-TR"/>
              <a:t>)</a:t>
            </a:r>
          </a:p>
          <a:p>
            <a:pPr eaLnBrk="1" hangingPunct="1"/>
            <a:endParaRPr lang="en-US" altLang="tr-TR"/>
          </a:p>
          <a:p>
            <a:pPr eaLnBrk="1" hangingPunct="1"/>
            <a:endParaRPr lang="en-US" altLang="tr-TR"/>
          </a:p>
          <a:p>
            <a:pPr eaLnBrk="1" hangingPunct="1"/>
            <a:endParaRPr lang="en-US" altLang="tr-TR"/>
          </a:p>
          <a:p>
            <a:pPr eaLnBrk="1" hangingPunct="1"/>
            <a:endParaRPr lang="en-US" altLang="tr-TR"/>
          </a:p>
          <a:p>
            <a:pPr eaLnBrk="1" hangingPunct="1"/>
            <a:r>
              <a:rPr lang="en-US" altLang="tr-TR"/>
              <a:t>Services (or operations)</a:t>
            </a:r>
          </a:p>
          <a:p>
            <a:pPr eaLnBrk="1" hangingPunct="1"/>
            <a:r>
              <a:rPr lang="en-US" altLang="tr-TR"/>
              <a:t>(things that you can request</a:t>
            </a:r>
          </a:p>
          <a:p>
            <a:pPr eaLnBrk="1" hangingPunct="1"/>
            <a:r>
              <a:rPr lang="en-US" altLang="tr-TR"/>
              <a:t> from an object)</a:t>
            </a:r>
          </a:p>
        </p:txBody>
      </p:sp>
      <p:cxnSp>
        <p:nvCxnSpPr>
          <p:cNvPr id="7" name="Straight Arrow Connector 6">
            <a:extLst>
              <a:ext uri="{FF2B5EF4-FFF2-40B4-BE49-F238E27FC236}">
                <a16:creationId xmlns:a16="http://schemas.microsoft.com/office/drawing/2014/main" id="{823C29FB-0D7D-4C0E-BA45-A9A686010148}"/>
              </a:ext>
            </a:extLst>
          </p:cNvPr>
          <p:cNvCxnSpPr/>
          <p:nvPr/>
        </p:nvCxnSpPr>
        <p:spPr>
          <a:xfrm>
            <a:off x="1911350" y="2774950"/>
            <a:ext cx="16129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319F603-11E2-483E-80AB-1EB38A726EA3}"/>
              </a:ext>
            </a:extLst>
          </p:cNvPr>
          <p:cNvCxnSpPr/>
          <p:nvPr/>
        </p:nvCxnSpPr>
        <p:spPr>
          <a:xfrm>
            <a:off x="3121025" y="4973638"/>
            <a:ext cx="403225" cy="4302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F53A2BE-E392-4010-AD50-0B2237452802}"/>
              </a:ext>
            </a:extLst>
          </p:cNvPr>
          <p:cNvCxnSpPr/>
          <p:nvPr/>
        </p:nvCxnSpPr>
        <p:spPr>
          <a:xfrm flipV="1">
            <a:off x="1911350" y="2036763"/>
            <a:ext cx="1612900" cy="1666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10C3626-B4DE-4156-B3B8-3BDDD46C8FF4}"/>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Class diagram Exercise: rent video</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4819" name="Content Placeholder 2">
            <a:extLst>
              <a:ext uri="{FF2B5EF4-FFF2-40B4-BE49-F238E27FC236}">
                <a16:creationId xmlns:a16="http://schemas.microsoft.com/office/drawing/2014/main" id="{8D84B019-E80E-4C16-9EDA-33B41EC1B4F4}"/>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sz="2000" b="1" dirty="0">
                <a:latin typeface="Arial" panose="020B0604020202020204" pitchFamily="34" charset="0"/>
                <a:ea typeface="ＭＳ Ｐゴシック" panose="020B0600070205080204" pitchFamily="34" charset="-128"/>
                <a:cs typeface="Arial" panose="020B0604020202020204" pitchFamily="34" charset="0"/>
              </a:rPr>
              <a:t>Use case: rent video</a:t>
            </a:r>
            <a:endParaRPr lang="en-US" altLang="tr-TR" sz="2000"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0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The customer </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b</a:t>
            </a:r>
            <a:r>
              <a:rPr lang="en-US" altLang="tr-TR" sz="2000" dirty="0">
                <a:solidFill>
                  <a:schemeClr val="accent3">
                    <a:lumMod val="60000"/>
                    <a:lumOff val="40000"/>
                  </a:schemeClr>
                </a:solidFill>
                <a:latin typeface="Arial" panose="020B0604020202020204" pitchFamily="34" charset="0"/>
                <a:ea typeface="ＭＳ Ｐゴシック" panose="020B0600070205080204" pitchFamily="34" charset="-128"/>
                <a:cs typeface="Arial" panose="020B0604020202020204" pitchFamily="34" charset="0"/>
              </a:rPr>
              <a:t>rowse</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s through the </a:t>
            </a:r>
            <a:r>
              <a:rPr lang="en-US" altLang="tr-TR" sz="20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catalog</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 and s</a:t>
            </a:r>
            <a:r>
              <a:rPr lang="en-US" altLang="tr-TR" sz="2000" dirty="0">
                <a:solidFill>
                  <a:schemeClr val="accent3">
                    <a:lumMod val="60000"/>
                    <a:lumOff val="40000"/>
                  </a:schemeClr>
                </a:solidFill>
                <a:latin typeface="Arial" panose="020B0604020202020204" pitchFamily="34" charset="0"/>
                <a:ea typeface="ＭＳ Ｐゴシック" panose="020B0600070205080204" pitchFamily="34" charset="-128"/>
                <a:cs typeface="Arial" panose="020B0604020202020204" pitchFamily="34" charset="0"/>
              </a:rPr>
              <a:t>elects</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 a title. If the title is available, the system adds the </a:t>
            </a:r>
            <a:r>
              <a:rPr lang="en-US" altLang="tr-TR" sz="20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media </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for the title to the </a:t>
            </a:r>
            <a:r>
              <a:rPr lang="en-US" altLang="tr-TR" sz="20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cart </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and the media is pending rental. Otherwise, the customer must make another choice.</a:t>
            </a:r>
          </a:p>
          <a:p>
            <a:pPr eaLnBrk="1" hangingPunct="1">
              <a:buFont typeface="Wingdings" panose="05000000000000000000" pitchFamily="2" charset="2"/>
              <a:buChar char="²"/>
            </a:pPr>
            <a:r>
              <a:rPr lang="en-US" altLang="tr-TR" sz="2000" dirty="0">
                <a:latin typeface="Arial" panose="020B0604020202020204" pitchFamily="34" charset="0"/>
                <a:ea typeface="ＭＳ Ｐゴシック" panose="020B0600070205080204" pitchFamily="34" charset="-128"/>
                <a:cs typeface="Arial" panose="020B0604020202020204" pitchFamily="34" charset="0"/>
              </a:rPr>
              <a:t>When the customer is finished selecting media, he </a:t>
            </a:r>
            <a:r>
              <a:rPr lang="en-US" altLang="tr-TR" sz="2000" dirty="0">
                <a:solidFill>
                  <a:schemeClr val="accent3"/>
                </a:solidFill>
                <a:latin typeface="Arial" panose="020B0604020202020204" pitchFamily="34" charset="0"/>
                <a:ea typeface="ＭＳ Ｐゴシック" panose="020B0600070205080204" pitchFamily="34" charset="-128"/>
                <a:cs typeface="Arial" panose="020B0604020202020204" pitchFamily="34" charset="0"/>
              </a:rPr>
              <a:t>places</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 the </a:t>
            </a:r>
            <a:r>
              <a:rPr lang="en-US" altLang="tr-TR" sz="20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order. </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To place the order, the customer is </a:t>
            </a:r>
            <a:r>
              <a:rPr lang="en-US" altLang="tr-TR" sz="2000" dirty="0">
                <a:solidFill>
                  <a:schemeClr val="accent3"/>
                </a:solidFill>
                <a:latin typeface="Arial" panose="020B0604020202020204" pitchFamily="34" charset="0"/>
                <a:ea typeface="ＭＳ Ｐゴシック" panose="020B0600070205080204" pitchFamily="34" charset="-128"/>
                <a:cs typeface="Arial" panose="020B0604020202020204" pitchFamily="34" charset="0"/>
              </a:rPr>
              <a:t>authenticated</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 and the a</a:t>
            </a:r>
            <a:r>
              <a:rPr lang="en-US" altLang="tr-TR" sz="2000" dirty="0">
                <a:solidFill>
                  <a:srgbClr val="FF0000"/>
                </a:solidFill>
                <a:latin typeface="Arial" panose="020B0604020202020204" pitchFamily="34" charset="0"/>
                <a:ea typeface="ＭＳ Ｐゴシック" panose="020B0600070205080204" pitchFamily="34" charset="-128"/>
                <a:cs typeface="Arial" panose="020B0604020202020204" pitchFamily="34" charset="0"/>
              </a:rPr>
              <a:t>ccount</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 is </a:t>
            </a:r>
            <a:r>
              <a:rPr lang="en-US" altLang="tr-TR" sz="2000" dirty="0">
                <a:solidFill>
                  <a:schemeClr val="accent3"/>
                </a:solidFill>
                <a:latin typeface="Arial" panose="020B0604020202020204" pitchFamily="34" charset="0"/>
                <a:ea typeface="ＭＳ Ｐゴシック" panose="020B0600070205080204" pitchFamily="34" charset="-128"/>
                <a:cs typeface="Arial" panose="020B0604020202020204" pitchFamily="34" charset="0"/>
              </a:rPr>
              <a:t>validated</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 If the account is invalid due to an invalid credit card, the system prompts the customer for a valid credit card</a:t>
            </a:r>
          </a:p>
          <a:p>
            <a:pPr eaLnBrk="1" hangingPunct="1">
              <a:buFont typeface="Wingdings" panose="05000000000000000000" pitchFamily="2" charset="2"/>
              <a:buChar char="²"/>
            </a:pPr>
            <a:r>
              <a:rPr lang="en-US" altLang="tr-TR" sz="2000" dirty="0">
                <a:latin typeface="Arial" panose="020B0604020202020204" pitchFamily="34" charset="0"/>
                <a:ea typeface="ＭＳ Ｐゴシック" panose="020B0600070205080204" pitchFamily="34" charset="-128"/>
                <a:cs typeface="Arial" panose="020B0604020202020204" pitchFamily="34" charset="0"/>
              </a:rPr>
              <a:t>The cost of media is debited from the account. The media in the cart associated with the order is changed to Rented. The system </a:t>
            </a:r>
            <a:r>
              <a:rPr lang="en-US" altLang="tr-TR" sz="2000" dirty="0">
                <a:solidFill>
                  <a:schemeClr val="accent3"/>
                </a:solidFill>
                <a:latin typeface="Arial" panose="020B0604020202020204" pitchFamily="34" charset="0"/>
                <a:ea typeface="ＭＳ Ｐゴシック" panose="020B0600070205080204" pitchFamily="34" charset="-128"/>
                <a:cs typeface="Arial" panose="020B0604020202020204" pitchFamily="34" charset="0"/>
              </a:rPr>
              <a:t>acknowledge</a:t>
            </a:r>
            <a:r>
              <a:rPr lang="en-US" altLang="tr-TR" sz="2000" dirty="0">
                <a:latin typeface="Arial" panose="020B0604020202020204" pitchFamily="34" charset="0"/>
                <a:ea typeface="ＭＳ Ｐゴシック" panose="020B0600070205080204" pitchFamily="34" charset="-128"/>
                <a:cs typeface="Arial" panose="020B0604020202020204" pitchFamily="34" charset="0"/>
              </a:rPr>
              <a:t>s the order.</a:t>
            </a:r>
          </a:p>
        </p:txBody>
      </p:sp>
      <p:sp>
        <p:nvSpPr>
          <p:cNvPr id="34820" name="Slide Number Placeholder 4">
            <a:extLst>
              <a:ext uri="{FF2B5EF4-FFF2-40B4-BE49-F238E27FC236}">
                <a16:creationId xmlns:a16="http://schemas.microsoft.com/office/drawing/2014/main" id="{7FEA873A-000D-4AF0-98CC-14E2FD4B17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A7B88BF-B90A-4FF3-AB6D-66FB30DF1FE0}" type="slidenum">
              <a:rPr lang="en-US" altLang="en-US">
                <a:solidFill>
                  <a:srgbClr val="898989"/>
                </a:solidFill>
                <a:latin typeface="Calibri" panose="020F0502020204030204" pitchFamily="34" charset="0"/>
              </a:rPr>
              <a:pPr/>
              <a:t>46</a:t>
            </a:fld>
            <a:endParaRPr lang="en-US" altLang="en-US">
              <a:solidFill>
                <a:srgbClr val="898989"/>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D828-E2AE-4E0E-949C-CF2D4B959378}"/>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0A2236CD-DF15-4C69-B68B-1D398F11CF13}"/>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E9F77D7B-6E61-41D3-BD0B-BD2952F3BEB0}"/>
              </a:ext>
            </a:extLst>
          </p:cNvPr>
          <p:cNvSpPr>
            <a:spLocks noGrp="1"/>
          </p:cNvSpPr>
          <p:nvPr>
            <p:ph type="sldNum" sz="quarter" idx="12"/>
          </p:nvPr>
        </p:nvSpPr>
        <p:spPr/>
        <p:txBody>
          <a:bodyPr/>
          <a:lstStyle/>
          <a:p>
            <a:fld id="{5B9A10DB-2588-4CDA-9C0B-1AB0E2E10C24}" type="slidenum">
              <a:rPr lang="en-US" altLang="en-US" smtClean="0"/>
              <a:pPr/>
              <a:t>47</a:t>
            </a:fld>
            <a:endParaRPr lang="en-US" altLang="en-US"/>
          </a:p>
        </p:txBody>
      </p:sp>
      <p:sp>
        <p:nvSpPr>
          <p:cNvPr id="6" name="TextBox 5">
            <a:extLst>
              <a:ext uri="{FF2B5EF4-FFF2-40B4-BE49-F238E27FC236}">
                <a16:creationId xmlns:a16="http://schemas.microsoft.com/office/drawing/2014/main" id="{61614484-D738-40CC-9EA4-C9F2A09474B6}"/>
              </a:ext>
            </a:extLst>
          </p:cNvPr>
          <p:cNvSpPr txBox="1"/>
          <p:nvPr/>
        </p:nvSpPr>
        <p:spPr>
          <a:xfrm>
            <a:off x="908263" y="2301342"/>
            <a:ext cx="1184940" cy="369332"/>
          </a:xfrm>
          <a:prstGeom prst="rect">
            <a:avLst/>
          </a:prstGeom>
          <a:noFill/>
          <a:ln>
            <a:solidFill>
              <a:schemeClr val="tx1"/>
            </a:solidFill>
          </a:ln>
        </p:spPr>
        <p:txBody>
          <a:bodyPr wrap="none" rtlCol="0">
            <a:spAutoFit/>
          </a:bodyPr>
          <a:lstStyle/>
          <a:p>
            <a:r>
              <a:rPr lang="en-US" dirty="0"/>
              <a:t>Customer</a:t>
            </a:r>
          </a:p>
        </p:txBody>
      </p:sp>
      <p:sp>
        <p:nvSpPr>
          <p:cNvPr id="7" name="TextBox 6">
            <a:extLst>
              <a:ext uri="{FF2B5EF4-FFF2-40B4-BE49-F238E27FC236}">
                <a16:creationId xmlns:a16="http://schemas.microsoft.com/office/drawing/2014/main" id="{38E4710F-4C6E-4168-9F28-8BA603D3C19D}"/>
              </a:ext>
            </a:extLst>
          </p:cNvPr>
          <p:cNvSpPr txBox="1"/>
          <p:nvPr/>
        </p:nvSpPr>
        <p:spPr>
          <a:xfrm>
            <a:off x="5573445" y="2269635"/>
            <a:ext cx="2220434" cy="1200329"/>
          </a:xfrm>
          <a:prstGeom prst="rect">
            <a:avLst/>
          </a:prstGeom>
          <a:noFill/>
          <a:ln>
            <a:solidFill>
              <a:schemeClr val="tx1"/>
            </a:solidFill>
          </a:ln>
        </p:spPr>
        <p:txBody>
          <a:bodyPr wrap="square" rtlCol="0">
            <a:spAutoFit/>
          </a:bodyPr>
          <a:lstStyle/>
          <a:p>
            <a:r>
              <a:rPr lang="en-US" dirty="0"/>
              <a:t>Catalog</a:t>
            </a:r>
          </a:p>
          <a:p>
            <a:r>
              <a:rPr lang="en-US" dirty="0"/>
              <a:t>-------</a:t>
            </a:r>
          </a:p>
          <a:p>
            <a:r>
              <a:rPr lang="en-US" dirty="0"/>
              <a:t>+browse()</a:t>
            </a:r>
          </a:p>
          <a:p>
            <a:r>
              <a:rPr lang="en-US" dirty="0"/>
              <a:t>+</a:t>
            </a:r>
            <a:r>
              <a:rPr lang="en-US" dirty="0" err="1"/>
              <a:t>selectTitle</a:t>
            </a:r>
            <a:r>
              <a:rPr lang="en-US" dirty="0"/>
              <a:t>(title)</a:t>
            </a:r>
          </a:p>
        </p:txBody>
      </p:sp>
      <p:sp>
        <p:nvSpPr>
          <p:cNvPr id="8" name="TextBox 7">
            <a:extLst>
              <a:ext uri="{FF2B5EF4-FFF2-40B4-BE49-F238E27FC236}">
                <a16:creationId xmlns:a16="http://schemas.microsoft.com/office/drawing/2014/main" id="{05553D8F-3990-43D6-9D31-B31C7F78C7B2}"/>
              </a:ext>
            </a:extLst>
          </p:cNvPr>
          <p:cNvSpPr txBox="1"/>
          <p:nvPr/>
        </p:nvSpPr>
        <p:spPr>
          <a:xfrm>
            <a:off x="4572000" y="3700794"/>
            <a:ext cx="543739" cy="369332"/>
          </a:xfrm>
          <a:prstGeom prst="rect">
            <a:avLst/>
          </a:prstGeom>
          <a:noFill/>
          <a:ln>
            <a:solidFill>
              <a:schemeClr val="tx1"/>
            </a:solidFill>
          </a:ln>
        </p:spPr>
        <p:txBody>
          <a:bodyPr wrap="none" rtlCol="0">
            <a:spAutoFit/>
          </a:bodyPr>
          <a:lstStyle/>
          <a:p>
            <a:r>
              <a:rPr lang="en-US" dirty="0"/>
              <a:t>title</a:t>
            </a:r>
          </a:p>
        </p:txBody>
      </p:sp>
      <p:sp>
        <p:nvSpPr>
          <p:cNvPr id="9" name="TextBox 8">
            <a:extLst>
              <a:ext uri="{FF2B5EF4-FFF2-40B4-BE49-F238E27FC236}">
                <a16:creationId xmlns:a16="http://schemas.microsoft.com/office/drawing/2014/main" id="{B8834881-C1FD-4838-A393-593E744EE88C}"/>
              </a:ext>
            </a:extLst>
          </p:cNvPr>
          <p:cNvSpPr txBox="1"/>
          <p:nvPr/>
        </p:nvSpPr>
        <p:spPr>
          <a:xfrm>
            <a:off x="814791" y="4442102"/>
            <a:ext cx="723275" cy="369332"/>
          </a:xfrm>
          <a:prstGeom prst="rect">
            <a:avLst/>
          </a:prstGeom>
          <a:noFill/>
          <a:ln>
            <a:solidFill>
              <a:schemeClr val="tx1"/>
            </a:solidFill>
          </a:ln>
        </p:spPr>
        <p:txBody>
          <a:bodyPr wrap="none" rtlCol="0">
            <a:spAutoFit/>
          </a:bodyPr>
          <a:lstStyle/>
          <a:p>
            <a:r>
              <a:rPr lang="en-US" dirty="0"/>
              <a:t>order</a:t>
            </a:r>
          </a:p>
        </p:txBody>
      </p:sp>
      <p:sp>
        <p:nvSpPr>
          <p:cNvPr id="10" name="TextBox 9">
            <a:extLst>
              <a:ext uri="{FF2B5EF4-FFF2-40B4-BE49-F238E27FC236}">
                <a16:creationId xmlns:a16="http://schemas.microsoft.com/office/drawing/2014/main" id="{E847A9B7-A112-4312-AA28-2209796F2ED7}"/>
              </a:ext>
            </a:extLst>
          </p:cNvPr>
          <p:cNvSpPr txBox="1"/>
          <p:nvPr/>
        </p:nvSpPr>
        <p:spPr>
          <a:xfrm>
            <a:off x="2154861" y="3517662"/>
            <a:ext cx="569387" cy="369332"/>
          </a:xfrm>
          <a:prstGeom prst="rect">
            <a:avLst/>
          </a:prstGeom>
          <a:noFill/>
          <a:ln>
            <a:solidFill>
              <a:schemeClr val="tx1"/>
            </a:solidFill>
          </a:ln>
        </p:spPr>
        <p:txBody>
          <a:bodyPr wrap="none" rtlCol="0">
            <a:spAutoFit/>
          </a:bodyPr>
          <a:lstStyle/>
          <a:p>
            <a:r>
              <a:rPr lang="en-US" dirty="0"/>
              <a:t>cart</a:t>
            </a:r>
          </a:p>
        </p:txBody>
      </p:sp>
      <p:sp>
        <p:nvSpPr>
          <p:cNvPr id="11" name="TextBox 10">
            <a:extLst>
              <a:ext uri="{FF2B5EF4-FFF2-40B4-BE49-F238E27FC236}">
                <a16:creationId xmlns:a16="http://schemas.microsoft.com/office/drawing/2014/main" id="{C9237366-8476-4810-A6EB-170D2EA9A02D}"/>
              </a:ext>
            </a:extLst>
          </p:cNvPr>
          <p:cNvSpPr txBox="1"/>
          <p:nvPr/>
        </p:nvSpPr>
        <p:spPr>
          <a:xfrm>
            <a:off x="4572000" y="4815146"/>
            <a:ext cx="813043" cy="369332"/>
          </a:xfrm>
          <a:prstGeom prst="rect">
            <a:avLst/>
          </a:prstGeom>
          <a:noFill/>
          <a:ln>
            <a:solidFill>
              <a:schemeClr val="tx1"/>
            </a:solidFill>
          </a:ln>
        </p:spPr>
        <p:txBody>
          <a:bodyPr wrap="none" rtlCol="0">
            <a:spAutoFit/>
          </a:bodyPr>
          <a:lstStyle/>
          <a:p>
            <a:r>
              <a:rPr lang="en-US" dirty="0"/>
              <a:t>media</a:t>
            </a:r>
          </a:p>
        </p:txBody>
      </p:sp>
      <p:cxnSp>
        <p:nvCxnSpPr>
          <p:cNvPr id="13" name="Straight Connector 12">
            <a:extLst>
              <a:ext uri="{FF2B5EF4-FFF2-40B4-BE49-F238E27FC236}">
                <a16:creationId xmlns:a16="http://schemas.microsoft.com/office/drawing/2014/main" id="{8737B017-4BC3-47CF-93D7-49A97E66A1A6}"/>
              </a:ext>
            </a:extLst>
          </p:cNvPr>
          <p:cNvCxnSpPr>
            <a:stCxn id="7" idx="1"/>
            <a:endCxn id="8" idx="0"/>
          </p:cNvCxnSpPr>
          <p:nvPr/>
        </p:nvCxnSpPr>
        <p:spPr>
          <a:xfrm flipH="1">
            <a:off x="4843870" y="2869800"/>
            <a:ext cx="729575" cy="830994"/>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EFFF6D-6F87-480E-9BB6-501F9A192CF7}"/>
              </a:ext>
            </a:extLst>
          </p:cNvPr>
          <p:cNvSpPr txBox="1"/>
          <p:nvPr/>
        </p:nvSpPr>
        <p:spPr>
          <a:xfrm>
            <a:off x="4584824" y="3212517"/>
            <a:ext cx="530915" cy="369332"/>
          </a:xfrm>
          <a:prstGeom prst="rect">
            <a:avLst/>
          </a:prstGeom>
          <a:noFill/>
        </p:spPr>
        <p:txBody>
          <a:bodyPr wrap="none" rtlCol="0">
            <a:spAutoFit/>
          </a:bodyPr>
          <a:lstStyle/>
          <a:p>
            <a:r>
              <a:rPr lang="en-US" dirty="0"/>
              <a:t>1..*</a:t>
            </a:r>
          </a:p>
        </p:txBody>
      </p:sp>
      <p:cxnSp>
        <p:nvCxnSpPr>
          <p:cNvPr id="16" name="Straight Connector 15">
            <a:extLst>
              <a:ext uri="{FF2B5EF4-FFF2-40B4-BE49-F238E27FC236}">
                <a16:creationId xmlns:a16="http://schemas.microsoft.com/office/drawing/2014/main" id="{D74B5C2D-3982-4680-87C9-ECB791AEFCA5}"/>
              </a:ext>
            </a:extLst>
          </p:cNvPr>
          <p:cNvCxnSpPr>
            <a:cxnSpLocks/>
            <a:stCxn id="8" idx="2"/>
            <a:endCxn id="11" idx="3"/>
          </p:cNvCxnSpPr>
          <p:nvPr/>
        </p:nvCxnSpPr>
        <p:spPr>
          <a:xfrm>
            <a:off x="4843870" y="4070126"/>
            <a:ext cx="541173" cy="929686"/>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ACCD28C-6769-41E0-A2F4-6F3F3E1BE25E}"/>
              </a:ext>
            </a:extLst>
          </p:cNvPr>
          <p:cNvSpPr txBox="1"/>
          <p:nvPr/>
        </p:nvSpPr>
        <p:spPr>
          <a:xfrm>
            <a:off x="5208657" y="4376736"/>
            <a:ext cx="530915"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BFAD1A8A-B3E7-42A5-8AFF-196E13192125}"/>
              </a:ext>
            </a:extLst>
          </p:cNvPr>
          <p:cNvCxnSpPr>
            <a:cxnSpLocks/>
            <a:stCxn id="34" idx="2"/>
          </p:cNvCxnSpPr>
          <p:nvPr/>
        </p:nvCxnSpPr>
        <p:spPr>
          <a:xfrm flipH="1">
            <a:off x="1192981" y="4225705"/>
            <a:ext cx="961880" cy="335697"/>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E52D70C-7973-4CB1-801F-8D9C68AECD8C}"/>
              </a:ext>
            </a:extLst>
          </p:cNvPr>
          <p:cNvSpPr txBox="1"/>
          <p:nvPr/>
        </p:nvSpPr>
        <p:spPr>
          <a:xfrm>
            <a:off x="558459" y="4001267"/>
            <a:ext cx="530915" cy="369332"/>
          </a:xfrm>
          <a:prstGeom prst="rect">
            <a:avLst/>
          </a:prstGeom>
          <a:noFill/>
        </p:spPr>
        <p:txBody>
          <a:bodyPr wrap="none" rtlCol="0">
            <a:spAutoFit/>
          </a:bodyPr>
          <a:lstStyle/>
          <a:p>
            <a:r>
              <a:rPr lang="en-US" dirty="0"/>
              <a:t>0..*</a:t>
            </a:r>
          </a:p>
        </p:txBody>
      </p:sp>
      <p:sp>
        <p:nvSpPr>
          <p:cNvPr id="21" name="TextBox 20">
            <a:extLst>
              <a:ext uri="{FF2B5EF4-FFF2-40B4-BE49-F238E27FC236}">
                <a16:creationId xmlns:a16="http://schemas.microsoft.com/office/drawing/2014/main" id="{4AB12C50-1850-456C-A077-E45B8145990F}"/>
              </a:ext>
            </a:extLst>
          </p:cNvPr>
          <p:cNvSpPr txBox="1"/>
          <p:nvPr/>
        </p:nvSpPr>
        <p:spPr>
          <a:xfrm>
            <a:off x="2932265" y="2112224"/>
            <a:ext cx="1018227" cy="369332"/>
          </a:xfrm>
          <a:prstGeom prst="rect">
            <a:avLst/>
          </a:prstGeom>
          <a:noFill/>
          <a:ln>
            <a:solidFill>
              <a:schemeClr val="tx1"/>
            </a:solidFill>
          </a:ln>
        </p:spPr>
        <p:txBody>
          <a:bodyPr wrap="none" rtlCol="0">
            <a:spAutoFit/>
          </a:bodyPr>
          <a:lstStyle/>
          <a:p>
            <a:r>
              <a:rPr lang="en-US" dirty="0"/>
              <a:t>Account</a:t>
            </a:r>
          </a:p>
        </p:txBody>
      </p:sp>
      <p:cxnSp>
        <p:nvCxnSpPr>
          <p:cNvPr id="22" name="Straight Connector 21">
            <a:extLst>
              <a:ext uri="{FF2B5EF4-FFF2-40B4-BE49-F238E27FC236}">
                <a16:creationId xmlns:a16="http://schemas.microsoft.com/office/drawing/2014/main" id="{47D4E623-FE0D-4D4B-9352-DD20DC47833E}"/>
              </a:ext>
            </a:extLst>
          </p:cNvPr>
          <p:cNvCxnSpPr>
            <a:cxnSpLocks/>
            <a:stCxn id="6" idx="3"/>
            <a:endCxn id="21" idx="1"/>
          </p:cNvCxnSpPr>
          <p:nvPr/>
        </p:nvCxnSpPr>
        <p:spPr>
          <a:xfrm flipV="1">
            <a:off x="2093203" y="2296890"/>
            <a:ext cx="839062" cy="18911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50F0E0E-ACFA-4C97-ABCB-C21687BB5926}"/>
              </a:ext>
            </a:extLst>
          </p:cNvPr>
          <p:cNvCxnSpPr>
            <a:cxnSpLocks/>
            <a:endCxn id="10" idx="0"/>
          </p:cNvCxnSpPr>
          <p:nvPr/>
        </p:nvCxnSpPr>
        <p:spPr>
          <a:xfrm>
            <a:off x="1732281" y="2534545"/>
            <a:ext cx="707274" cy="983117"/>
          </a:xfrm>
          <a:prstGeom prst="line">
            <a:avLst/>
          </a:prstGeom>
        </p:spPr>
        <p:style>
          <a:lnRef idx="2">
            <a:schemeClr val="accent1"/>
          </a:lnRef>
          <a:fillRef idx="0">
            <a:schemeClr val="accent1"/>
          </a:fillRef>
          <a:effectRef idx="1">
            <a:schemeClr val="accent1"/>
          </a:effectRef>
          <a:fontRef idx="minor">
            <a:schemeClr val="tx1"/>
          </a:fontRef>
        </p:style>
      </p:cxnSp>
      <p:sp>
        <p:nvSpPr>
          <p:cNvPr id="34" name="Diamond 33">
            <a:extLst>
              <a:ext uri="{FF2B5EF4-FFF2-40B4-BE49-F238E27FC236}">
                <a16:creationId xmlns:a16="http://schemas.microsoft.com/office/drawing/2014/main" id="{8C6DF7E1-8402-4C63-920A-C825FDF55DC2}"/>
              </a:ext>
            </a:extLst>
          </p:cNvPr>
          <p:cNvSpPr/>
          <p:nvPr/>
        </p:nvSpPr>
        <p:spPr>
          <a:xfrm>
            <a:off x="1960238" y="3776829"/>
            <a:ext cx="389245" cy="448876"/>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EF1B74C-731E-4129-97FD-A23C07923AC8}"/>
              </a:ext>
            </a:extLst>
          </p:cNvPr>
          <p:cNvCxnSpPr>
            <a:cxnSpLocks/>
          </p:cNvCxnSpPr>
          <p:nvPr/>
        </p:nvCxnSpPr>
        <p:spPr>
          <a:xfrm flipH="1" flipV="1">
            <a:off x="1627543" y="4583854"/>
            <a:ext cx="3033934" cy="37304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329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C59F681-D782-42AB-84B3-453CB118CB76}"/>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Generalization</a:t>
            </a:r>
          </a:p>
        </p:txBody>
      </p:sp>
      <p:sp>
        <p:nvSpPr>
          <p:cNvPr id="35843" name="Content Placeholder 2">
            <a:extLst>
              <a:ext uri="{FF2B5EF4-FFF2-40B4-BE49-F238E27FC236}">
                <a16:creationId xmlns:a16="http://schemas.microsoft.com/office/drawing/2014/main" id="{5E856F8B-9DE0-4580-AE5B-7A5E2CAD861A}"/>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sz="2100">
                <a:latin typeface="Arial" panose="020B0604020202020204" pitchFamily="34" charset="0"/>
                <a:ea typeface="ＭＳ Ｐゴシック" panose="020B0600070205080204" pitchFamily="34" charset="-128"/>
                <a:cs typeface="Arial" panose="020B0604020202020204" pitchFamily="34" charset="0"/>
              </a:rPr>
              <a:t>In modeling systems, it is often useful to </a:t>
            </a:r>
            <a:r>
              <a:rPr lang="en-US" altLang="tr-TR" sz="2100" b="1">
                <a:latin typeface="Arial" panose="020B0604020202020204" pitchFamily="34" charset="0"/>
                <a:ea typeface="ＭＳ Ｐゴシック" panose="020B0600070205080204" pitchFamily="34" charset="-128"/>
                <a:cs typeface="Arial" panose="020B0604020202020204" pitchFamily="34" charset="0"/>
              </a:rPr>
              <a:t>examine the classes i</a:t>
            </a:r>
            <a:r>
              <a:rPr lang="en-US" altLang="tr-TR" sz="2100">
                <a:latin typeface="Arial" panose="020B0604020202020204" pitchFamily="34" charset="0"/>
                <a:ea typeface="ＭＳ Ｐゴシック" panose="020B0600070205080204" pitchFamily="34" charset="-128"/>
                <a:cs typeface="Arial" panose="020B0604020202020204" pitchFamily="34" charset="0"/>
              </a:rPr>
              <a:t>n a system to see if there is scope for generalization. </a:t>
            </a:r>
          </a:p>
          <a:p>
            <a:pPr eaLnBrk="1" hangingPunct="1">
              <a:buFont typeface="Wingdings" panose="05000000000000000000" pitchFamily="2" charset="2"/>
              <a:buChar char="²"/>
            </a:pPr>
            <a:r>
              <a:rPr lang="en-US" altLang="tr-TR" sz="2100">
                <a:solidFill>
                  <a:schemeClr val="tx1"/>
                </a:solidFill>
                <a:latin typeface="Arial" panose="020B0604020202020204" pitchFamily="34" charset="0"/>
                <a:ea typeface="ＭＳ Ｐゴシック" panose="020B0600070205080204" pitchFamily="34" charset="-128"/>
                <a:cs typeface="Arial" panose="020B0604020202020204" pitchFamily="34" charset="0"/>
              </a:rPr>
              <a:t>If changes are proposed, then you do not have to look at all classes in the system to see if they are affected by the change</a:t>
            </a:r>
            <a:r>
              <a:rPr lang="en-US" altLang="tr-TR" sz="2100" b="1">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tr-TR" sz="2100">
                <a:latin typeface="Arial" panose="020B0604020202020204" pitchFamily="34" charset="0"/>
                <a:ea typeface="ＭＳ Ｐゴシック" panose="020B0600070205080204" pitchFamily="34" charset="-128"/>
                <a:cs typeface="Arial" panose="020B0604020202020204" pitchFamily="34" charset="0"/>
              </a:rPr>
              <a:t>In object-oriented languages (Java, C++), generalization is the class inheritance mechanisms built into the language.</a:t>
            </a:r>
            <a:r>
              <a:rPr lang="en-GB" altLang="tr-TR" sz="2100">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tr-TR" sz="2100">
                <a:latin typeface="Arial" panose="020B0604020202020204" pitchFamily="34" charset="0"/>
                <a:ea typeface="ＭＳ Ｐゴシック" panose="020B0600070205080204" pitchFamily="34" charset="-128"/>
                <a:cs typeface="Arial" panose="020B0604020202020204" pitchFamily="34" charset="0"/>
              </a:rPr>
              <a:t>Attributes and operations associated with higher-level classes are also associated with the lower-level classes.</a:t>
            </a:r>
          </a:p>
          <a:p>
            <a:pPr eaLnBrk="1" hangingPunct="1">
              <a:buFont typeface="Wingdings" panose="05000000000000000000" pitchFamily="2" charset="2"/>
              <a:buChar char="²"/>
            </a:pPr>
            <a:r>
              <a:rPr lang="en-US" altLang="tr-TR" sz="2100">
                <a:latin typeface="Arial" panose="020B0604020202020204" pitchFamily="34" charset="0"/>
                <a:ea typeface="ＭＳ Ｐゴシック" panose="020B0600070205080204" pitchFamily="34" charset="-128"/>
                <a:cs typeface="Arial" panose="020B0604020202020204" pitchFamily="34" charset="0"/>
              </a:rPr>
              <a:t>The lower-level classes are subclasses inherit the attributes and operations from their superclasses. </a:t>
            </a:r>
          </a:p>
          <a:p>
            <a:pPr eaLnBrk="1" hangingPunct="1">
              <a:buFont typeface="Wingdings" panose="05000000000000000000" pitchFamily="2" charset="2"/>
              <a:buChar char="²"/>
            </a:pPr>
            <a:r>
              <a:rPr lang="en-US" altLang="tr-TR" sz="2100">
                <a:latin typeface="Arial" panose="020B0604020202020204" pitchFamily="34" charset="0"/>
                <a:ea typeface="ＭＳ Ｐゴシック" panose="020B0600070205080204" pitchFamily="34" charset="-128"/>
                <a:cs typeface="Arial" panose="020B0604020202020204" pitchFamily="34" charset="0"/>
              </a:rPr>
              <a:t>These lower-level classes then add more specific attributes and operations. </a:t>
            </a:r>
          </a:p>
        </p:txBody>
      </p:sp>
      <p:sp>
        <p:nvSpPr>
          <p:cNvPr id="4" name="Footer Placeholder 3">
            <a:extLst>
              <a:ext uri="{FF2B5EF4-FFF2-40B4-BE49-F238E27FC236}">
                <a16:creationId xmlns:a16="http://schemas.microsoft.com/office/drawing/2014/main" id="{6BE2D4D1-6EA2-4D66-B02F-93C4C8887796}"/>
              </a:ext>
            </a:extLst>
          </p:cNvPr>
          <p:cNvSpPr>
            <a:spLocks noGrp="1"/>
          </p:cNvSpPr>
          <p:nvPr>
            <p:ph type="ftr" sz="quarter" idx="11"/>
          </p:nvPr>
        </p:nvSpPr>
        <p:spPr/>
        <p:txBody>
          <a:bodyPr/>
          <a:lstStyle/>
          <a:p>
            <a:pPr>
              <a:defRPr/>
            </a:pPr>
            <a:r>
              <a:rPr lang="en-US" dirty="0"/>
              <a:t>Chapter 5 System modeling</a:t>
            </a:r>
          </a:p>
        </p:txBody>
      </p:sp>
      <p:sp>
        <p:nvSpPr>
          <p:cNvPr id="35845" name="Slide Number Placeholder 4">
            <a:extLst>
              <a:ext uri="{FF2B5EF4-FFF2-40B4-BE49-F238E27FC236}">
                <a16:creationId xmlns:a16="http://schemas.microsoft.com/office/drawing/2014/main" id="{58E163E1-DC7F-4F14-804E-A7D4144F65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3E1F7F-4B8B-4CBC-BC24-4BE7E8919CD1}" type="slidenum">
              <a:rPr lang="en-US" altLang="en-US">
                <a:solidFill>
                  <a:srgbClr val="898989"/>
                </a:solidFill>
                <a:latin typeface="Calibri" panose="020F0502020204030204" pitchFamily="34" charset="0"/>
              </a:rPr>
              <a:pPr/>
              <a:t>48</a:t>
            </a:fld>
            <a:endParaRPr lang="en-US" altLang="en-US">
              <a:solidFill>
                <a:srgbClr val="898989"/>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0B0F759-5917-425D-9452-C7AE46DE291D}"/>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A generalization hierarchy</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6867" name="Slide Number Placeholder 4">
            <a:extLst>
              <a:ext uri="{FF2B5EF4-FFF2-40B4-BE49-F238E27FC236}">
                <a16:creationId xmlns:a16="http://schemas.microsoft.com/office/drawing/2014/main" id="{C8B8C5B2-F524-4D2A-92C7-66B17C5F16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DB073EE-A4B8-47BB-B336-7068C211913A}" type="slidenum">
              <a:rPr lang="en-US" altLang="en-US">
                <a:solidFill>
                  <a:srgbClr val="898989"/>
                </a:solidFill>
                <a:latin typeface="Calibri" panose="020F0502020204030204" pitchFamily="34" charset="0"/>
              </a:rPr>
              <a:pPr/>
              <a:t>49</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11ADCB48-7D39-4935-BCF7-E1FBA7CB5BF4}"/>
              </a:ext>
            </a:extLst>
          </p:cNvPr>
          <p:cNvSpPr>
            <a:spLocks noGrp="1"/>
          </p:cNvSpPr>
          <p:nvPr>
            <p:ph type="ftr" sz="quarter" idx="11"/>
          </p:nvPr>
        </p:nvSpPr>
        <p:spPr/>
        <p:txBody>
          <a:bodyPr/>
          <a:lstStyle/>
          <a:p>
            <a:pPr>
              <a:defRPr/>
            </a:pPr>
            <a:r>
              <a:rPr lang="en-US"/>
              <a:t>Chapter 5 System modeling</a:t>
            </a:r>
          </a:p>
        </p:txBody>
      </p:sp>
      <p:pic>
        <p:nvPicPr>
          <p:cNvPr id="36869" name="Picture 2">
            <a:extLst>
              <a:ext uri="{FF2B5EF4-FFF2-40B4-BE49-F238E27FC236}">
                <a16:creationId xmlns:a16="http://schemas.microsoft.com/office/drawing/2014/main" id="{CBDDBEFD-C962-4A85-A3FF-D75E81318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306513"/>
            <a:ext cx="6467475"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C6869688-621B-4B82-92A3-D1AF759A206D}"/>
              </a:ext>
            </a:extLst>
          </p:cNvPr>
          <p:cNvSpPr/>
          <p:nvPr/>
        </p:nvSpPr>
        <p:spPr>
          <a:xfrm>
            <a:off x="4446588" y="1843088"/>
            <a:ext cx="638175" cy="554037"/>
          </a:xfrm>
          <a:prstGeom prst="ellipse">
            <a:avLst/>
          </a:prstGeom>
          <a:solidFill>
            <a:schemeClr val="accent1">
              <a:alpha val="2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tr-TR"/>
          </a:p>
        </p:txBody>
      </p:sp>
      <p:sp>
        <p:nvSpPr>
          <p:cNvPr id="36871" name="TextBox 2">
            <a:extLst>
              <a:ext uri="{FF2B5EF4-FFF2-40B4-BE49-F238E27FC236}">
                <a16:creationId xmlns:a16="http://schemas.microsoft.com/office/drawing/2014/main" id="{43E9DA60-A589-499C-AEAE-915804116C50}"/>
              </a:ext>
            </a:extLst>
          </p:cNvPr>
          <p:cNvSpPr txBox="1">
            <a:spLocks noChangeArrowheads="1"/>
          </p:cNvSpPr>
          <p:nvPr/>
        </p:nvSpPr>
        <p:spPr bwMode="auto">
          <a:xfrm>
            <a:off x="806450" y="1954213"/>
            <a:ext cx="162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generalization</a:t>
            </a:r>
            <a:endParaRPr lang="tr-TR" altLang="tr-TR">
              <a:solidFill>
                <a:srgbClr val="FF0000"/>
              </a:solidFill>
            </a:endParaRPr>
          </a:p>
        </p:txBody>
      </p:sp>
      <p:cxnSp>
        <p:nvCxnSpPr>
          <p:cNvPr id="8" name="Straight Arrow Connector 7">
            <a:extLst>
              <a:ext uri="{FF2B5EF4-FFF2-40B4-BE49-F238E27FC236}">
                <a16:creationId xmlns:a16="http://schemas.microsoft.com/office/drawing/2014/main" id="{98C538BF-72D5-49C1-A271-00BF4450E879}"/>
              </a:ext>
            </a:extLst>
          </p:cNvPr>
          <p:cNvCxnSpPr>
            <a:endCxn id="2" idx="2"/>
          </p:cNvCxnSpPr>
          <p:nvPr/>
        </p:nvCxnSpPr>
        <p:spPr>
          <a:xfrm>
            <a:off x="2576513" y="2119313"/>
            <a:ext cx="18700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B9E9FE5-51C0-4B57-A230-F3B9A57CC0C8}"/>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Use of graphical models</a:t>
            </a:r>
          </a:p>
        </p:txBody>
      </p:sp>
      <p:sp>
        <p:nvSpPr>
          <p:cNvPr id="7171" name="Content Placeholder 2">
            <a:extLst>
              <a:ext uri="{FF2B5EF4-FFF2-40B4-BE49-F238E27FC236}">
                <a16:creationId xmlns:a16="http://schemas.microsoft.com/office/drawing/2014/main" id="{2810AE20-A5AF-4B0D-B5B1-F2F558BFF164}"/>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As a means of facilitating discussion about an existing or proposed system</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Incomplete and incorrect models are OK as their role is to support discussion.</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As a way of documenting an existing system</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Models should be an accurate representation of the system but need not be complete.</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As a detailed system description that can be used to generate a system implementation</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Models have to be both correct and complete.</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Models are the basis for generating source</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7172" name="Slide Number Placeholder 3">
            <a:extLst>
              <a:ext uri="{FF2B5EF4-FFF2-40B4-BE49-F238E27FC236}">
                <a16:creationId xmlns:a16="http://schemas.microsoft.com/office/drawing/2014/main" id="{59AB52AC-7C79-4F2D-B00A-FCE0276262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624D250-53EA-441D-A0E7-824EED9AECFA}"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159D30A4-E5CE-4995-B0EF-BA427CF6C4F4}"/>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8A3E317-C4D2-43CE-87B7-86EE7E0AF6F6}"/>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A generalization hierarchy with added detail</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6" name="Footer Placeholder 5">
            <a:extLst>
              <a:ext uri="{FF2B5EF4-FFF2-40B4-BE49-F238E27FC236}">
                <a16:creationId xmlns:a16="http://schemas.microsoft.com/office/drawing/2014/main" id="{48A496E6-275A-45BD-B57B-82B45BA31474}"/>
              </a:ext>
            </a:extLst>
          </p:cNvPr>
          <p:cNvSpPr>
            <a:spLocks noGrp="1"/>
          </p:cNvSpPr>
          <p:nvPr>
            <p:ph type="ftr" sz="quarter" idx="11"/>
          </p:nvPr>
        </p:nvSpPr>
        <p:spPr/>
        <p:txBody>
          <a:bodyPr/>
          <a:lstStyle/>
          <a:p>
            <a:pPr>
              <a:defRPr/>
            </a:pPr>
            <a:r>
              <a:rPr lang="en-US"/>
              <a:t>Chapter 5 System modeling</a:t>
            </a:r>
          </a:p>
        </p:txBody>
      </p:sp>
      <p:sp>
        <p:nvSpPr>
          <p:cNvPr id="37892" name="Slide Number Placeholder 4">
            <a:extLst>
              <a:ext uri="{FF2B5EF4-FFF2-40B4-BE49-F238E27FC236}">
                <a16:creationId xmlns:a16="http://schemas.microsoft.com/office/drawing/2014/main" id="{77A4F0B0-F512-43B4-9BF8-BFB96D402B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297277-DFBE-439E-8ED8-B3628B4FECD8}" type="slidenum">
              <a:rPr lang="en-US" altLang="en-US">
                <a:solidFill>
                  <a:srgbClr val="898989"/>
                </a:solidFill>
                <a:latin typeface="Calibri" panose="020F0502020204030204" pitchFamily="34" charset="0"/>
              </a:rPr>
              <a:pPr/>
              <a:t>50</a:t>
            </a:fld>
            <a:endParaRPr lang="en-US" altLang="en-US">
              <a:solidFill>
                <a:srgbClr val="898989"/>
              </a:solidFill>
              <a:latin typeface="Calibri" panose="020F0502020204030204" pitchFamily="34" charset="0"/>
            </a:endParaRPr>
          </a:p>
        </p:txBody>
      </p:sp>
      <p:pic>
        <p:nvPicPr>
          <p:cNvPr id="37893" name="Picture 2">
            <a:extLst>
              <a:ext uri="{FF2B5EF4-FFF2-40B4-BE49-F238E27FC236}">
                <a16:creationId xmlns:a16="http://schemas.microsoft.com/office/drawing/2014/main" id="{3E32B047-7183-4346-A583-0D44D3FC1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88" y="1503363"/>
            <a:ext cx="515778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1">
            <a:extLst>
              <a:ext uri="{FF2B5EF4-FFF2-40B4-BE49-F238E27FC236}">
                <a16:creationId xmlns:a16="http://schemas.microsoft.com/office/drawing/2014/main" id="{D741490E-1DD8-44D2-A7A7-258B067E23F4}"/>
              </a:ext>
            </a:extLst>
          </p:cNvPr>
          <p:cNvSpPr txBox="1">
            <a:spLocks noChangeArrowheads="1"/>
          </p:cNvSpPr>
          <p:nvPr/>
        </p:nvSpPr>
        <p:spPr bwMode="auto">
          <a:xfrm>
            <a:off x="5708650" y="2133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tr-TR" altLang="tr-TR"/>
          </a:p>
        </p:txBody>
      </p:sp>
      <p:sp>
        <p:nvSpPr>
          <p:cNvPr id="37895" name="Rectangle 7">
            <a:extLst>
              <a:ext uri="{FF2B5EF4-FFF2-40B4-BE49-F238E27FC236}">
                <a16:creationId xmlns:a16="http://schemas.microsoft.com/office/drawing/2014/main" id="{AE01AFBB-CC9E-48D9-A89C-B1E5ED622F5B}"/>
              </a:ext>
            </a:extLst>
          </p:cNvPr>
          <p:cNvSpPr>
            <a:spLocks noChangeArrowheads="1"/>
          </p:cNvSpPr>
          <p:nvPr/>
        </p:nvSpPr>
        <p:spPr bwMode="auto">
          <a:xfrm>
            <a:off x="623888" y="1984375"/>
            <a:ext cx="2286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t>All doctors have a name,phone number, and email</a:t>
            </a:r>
          </a:p>
          <a:p>
            <a:pPr eaLnBrk="1" hangingPunct="1"/>
            <a:endParaRPr lang="en-US" altLang="tr-TR"/>
          </a:p>
          <a:p>
            <a:pPr eaLnBrk="1" hangingPunct="1"/>
            <a:r>
              <a:rPr lang="en-US" altLang="tr-TR"/>
              <a:t>All hospital doctors have a staff</a:t>
            </a:r>
          </a:p>
          <a:p>
            <a:pPr eaLnBrk="1" hangingPunct="1"/>
            <a:r>
              <a:rPr lang="en-US" altLang="tr-TR"/>
              <a:t>number and a department but general practitioners don’t have these attributes as they</a:t>
            </a:r>
          </a:p>
          <a:p>
            <a:pPr eaLnBrk="1" hangingPunct="1"/>
            <a:r>
              <a:rPr lang="en-US" altLang="tr-TR"/>
              <a:t>work independently. They do however, have a practice name and address</a:t>
            </a:r>
          </a:p>
        </p:txBody>
      </p:sp>
      <p:sp>
        <p:nvSpPr>
          <p:cNvPr id="8" name="Rectangle 7">
            <a:extLst>
              <a:ext uri="{FF2B5EF4-FFF2-40B4-BE49-F238E27FC236}">
                <a16:creationId xmlns:a16="http://schemas.microsoft.com/office/drawing/2014/main" id="{C5A420D1-F217-4098-A82B-C467C649924F}"/>
              </a:ext>
            </a:extLst>
          </p:cNvPr>
          <p:cNvSpPr/>
          <p:nvPr/>
        </p:nvSpPr>
        <p:spPr>
          <a:xfrm>
            <a:off x="3716338" y="4921250"/>
            <a:ext cx="593725" cy="25082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9" name="Rectangle 8">
            <a:extLst>
              <a:ext uri="{FF2B5EF4-FFF2-40B4-BE49-F238E27FC236}">
                <a16:creationId xmlns:a16="http://schemas.microsoft.com/office/drawing/2014/main" id="{43D74FCF-1BC8-432E-9C25-41E2DEC9A213}"/>
              </a:ext>
            </a:extLst>
          </p:cNvPr>
          <p:cNvSpPr/>
          <p:nvPr/>
        </p:nvSpPr>
        <p:spPr>
          <a:xfrm>
            <a:off x="3829050" y="5083175"/>
            <a:ext cx="593725" cy="25082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
        <p:nvSpPr>
          <p:cNvPr id="10" name="Rectangle 9">
            <a:extLst>
              <a:ext uri="{FF2B5EF4-FFF2-40B4-BE49-F238E27FC236}">
                <a16:creationId xmlns:a16="http://schemas.microsoft.com/office/drawing/2014/main" id="{D955C451-B040-4D29-BC1D-503A95E18EEE}"/>
              </a:ext>
            </a:extLst>
          </p:cNvPr>
          <p:cNvSpPr/>
          <p:nvPr/>
        </p:nvSpPr>
        <p:spPr>
          <a:xfrm>
            <a:off x="5464175" y="2338388"/>
            <a:ext cx="592138" cy="25082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F1C2CDE-9FA0-498E-ADAF-CF1061F3FBBF}"/>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The aggregation association</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8915" name="Slide Number Placeholder 4">
            <a:extLst>
              <a:ext uri="{FF2B5EF4-FFF2-40B4-BE49-F238E27FC236}">
                <a16:creationId xmlns:a16="http://schemas.microsoft.com/office/drawing/2014/main" id="{F1119623-5ABA-4456-8285-5DCAFEECC2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AA6D349-236B-46EE-8FFA-FC40D198D881}" type="slidenum">
              <a:rPr lang="en-US" altLang="en-US">
                <a:solidFill>
                  <a:srgbClr val="898989"/>
                </a:solidFill>
                <a:latin typeface="Calibri" panose="020F0502020204030204" pitchFamily="34" charset="0"/>
              </a:rPr>
              <a:pPr/>
              <a:t>51</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3DC6F231-763C-4988-B987-9F7B75C62C45}"/>
              </a:ext>
            </a:extLst>
          </p:cNvPr>
          <p:cNvSpPr>
            <a:spLocks noGrp="1"/>
          </p:cNvSpPr>
          <p:nvPr>
            <p:ph type="ftr" sz="quarter" idx="11"/>
          </p:nvPr>
        </p:nvSpPr>
        <p:spPr/>
        <p:txBody>
          <a:bodyPr/>
          <a:lstStyle/>
          <a:p>
            <a:pPr>
              <a:defRPr/>
            </a:pPr>
            <a:r>
              <a:rPr lang="en-US"/>
              <a:t>Chapter 5 System modeling</a:t>
            </a:r>
          </a:p>
        </p:txBody>
      </p:sp>
      <p:pic>
        <p:nvPicPr>
          <p:cNvPr id="38917" name="Picture 2">
            <a:extLst>
              <a:ext uri="{FF2B5EF4-FFF2-40B4-BE49-F238E27FC236}">
                <a16:creationId xmlns:a16="http://schemas.microsoft.com/office/drawing/2014/main" id="{247B9554-38ED-40BA-9B0A-42A346252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1514475"/>
            <a:ext cx="45847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3">
            <a:extLst>
              <a:ext uri="{FF2B5EF4-FFF2-40B4-BE49-F238E27FC236}">
                <a16:creationId xmlns:a16="http://schemas.microsoft.com/office/drawing/2014/main" id="{2D44FE37-CC7C-4A0D-84C8-4E31BCABEA5C}"/>
              </a:ext>
            </a:extLst>
          </p:cNvPr>
          <p:cNvSpPr txBox="1">
            <a:spLocks noChangeArrowheads="1"/>
          </p:cNvSpPr>
          <p:nvPr/>
        </p:nvSpPr>
        <p:spPr bwMode="auto">
          <a:xfrm>
            <a:off x="457200" y="4349750"/>
            <a:ext cx="822960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 typeface="Wingdings" panose="05000000000000000000" pitchFamily="2" charset="2"/>
              <a:buChar char="²"/>
            </a:pPr>
            <a:r>
              <a:rPr lang="en-GB" altLang="tr-TR" sz="2400">
                <a:cs typeface="Arial" panose="020B0604020202020204" pitchFamily="34" charset="0"/>
              </a:rPr>
              <a:t>An aggregation model shows how classes that are collections are composed of other classes.</a:t>
            </a:r>
          </a:p>
          <a:p>
            <a:pPr lvl="1" eaLnBrk="1" hangingPunct="1">
              <a:spcBef>
                <a:spcPct val="20000"/>
              </a:spcBef>
              <a:buFont typeface="Wingdings" panose="05000000000000000000" pitchFamily="2" charset="2"/>
              <a:buChar char="§"/>
            </a:pPr>
            <a:r>
              <a:rPr lang="en-GB" altLang="tr-TR" sz="2000">
                <a:cs typeface="Arial" panose="020B0604020202020204" pitchFamily="34" charset="0"/>
              </a:rPr>
              <a:t>A class is composed of other classes</a:t>
            </a:r>
          </a:p>
          <a:p>
            <a:pPr lvl="1" eaLnBrk="1" hangingPunct="1">
              <a:spcBef>
                <a:spcPct val="20000"/>
              </a:spcBef>
              <a:buFont typeface="Wingdings" panose="05000000000000000000" pitchFamily="2" charset="2"/>
              <a:buChar char="§"/>
            </a:pPr>
            <a:r>
              <a:rPr lang="en-GB" altLang="tr-TR" sz="2000">
                <a:cs typeface="Arial" panose="020B0604020202020204" pitchFamily="34" charset="0"/>
              </a:rPr>
              <a:t>Part-whole relationship</a:t>
            </a:r>
            <a:endParaRPr lang="en-GB" altLang="tr-TR" sz="2400">
              <a:cs typeface="Arial" panose="020B0604020202020204" pitchFamily="34" charset="0"/>
            </a:endParaRPr>
          </a:p>
          <a:p>
            <a:pPr eaLnBrk="1" hangingPunct="1">
              <a:spcBef>
                <a:spcPct val="20000"/>
              </a:spcBef>
              <a:buFont typeface="Wingdings" panose="05000000000000000000" pitchFamily="2" charset="2"/>
              <a:buChar char="²"/>
            </a:pPr>
            <a:r>
              <a:rPr lang="en-GB" altLang="tr-TR" sz="2400">
                <a:cs typeface="Arial" panose="020B0604020202020204" pitchFamily="34" charset="0"/>
              </a:rPr>
              <a:t>E.g. a patient record is composed of many consultation and a patient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BC9FF4A-7F07-4764-B88F-B58B3273069F}"/>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Behavioral models</a:t>
            </a:r>
          </a:p>
        </p:txBody>
      </p:sp>
      <p:sp>
        <p:nvSpPr>
          <p:cNvPr id="39939" name="Content Placeholder 2">
            <a:extLst>
              <a:ext uri="{FF2B5EF4-FFF2-40B4-BE49-F238E27FC236}">
                <a16:creationId xmlns:a16="http://schemas.microsoft.com/office/drawing/2014/main" id="{4ABBBBCE-FC10-430F-A528-5611F40FD29A}"/>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dynamic behavior of a system as it is executing.</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They show what happens or what is supposed to happen when a system responds to a stimulus from its environment.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You can think of these stimuli as being of two types:</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tr-TR" b="1">
                <a:solidFill>
                  <a:srgbClr val="FF0000"/>
                </a:solidFill>
                <a:latin typeface="Arial" panose="020B0604020202020204" pitchFamily="34" charset="0"/>
                <a:ea typeface="ＭＳ Ｐゴシック" panose="020B0600070205080204" pitchFamily="34" charset="-128"/>
                <a:cs typeface="Arial" panose="020B0604020202020204" pitchFamily="34" charset="0"/>
              </a:rPr>
              <a:t>Data</a:t>
            </a:r>
            <a:r>
              <a:rPr lang="en-US" altLang="tr-TR">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tr-TR">
                <a:latin typeface="Arial" panose="020B0604020202020204" pitchFamily="34" charset="0"/>
                <a:ea typeface="ＭＳ Ｐゴシック" panose="020B0600070205080204" pitchFamily="34" charset="-128"/>
                <a:cs typeface="Arial" panose="020B0604020202020204" pitchFamily="34" charset="0"/>
              </a:rPr>
              <a:t>Some data arrives that has to be processed by the system.</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a:p>
            <a:pPr lvl="1" eaLnBrk="1" hangingPunct="1">
              <a:buFont typeface="Wingdings" panose="05000000000000000000" pitchFamily="2" charset="2"/>
              <a:buChar char="§"/>
            </a:pPr>
            <a:r>
              <a:rPr lang="en-US" altLang="tr-TR" b="1">
                <a:solidFill>
                  <a:srgbClr val="FF0000"/>
                </a:solidFill>
                <a:latin typeface="Arial" panose="020B0604020202020204" pitchFamily="34" charset="0"/>
                <a:ea typeface="ＭＳ Ｐゴシック" panose="020B0600070205080204" pitchFamily="34" charset="-128"/>
                <a:cs typeface="Arial" panose="020B0604020202020204" pitchFamily="34" charset="0"/>
              </a:rPr>
              <a:t>Events</a:t>
            </a:r>
            <a:r>
              <a:rPr lang="en-US" altLang="tr-TR">
                <a:solidFill>
                  <a:srgbClr val="FF0000"/>
                </a:solidFill>
                <a:latin typeface="Arial" panose="020B0604020202020204" pitchFamily="34" charset="0"/>
                <a:ea typeface="ＭＳ Ｐゴシック" panose="020B0600070205080204" pitchFamily="34" charset="-128"/>
                <a:cs typeface="Arial" panose="020B0604020202020204" pitchFamily="34" charset="0"/>
              </a:rPr>
              <a:t> </a:t>
            </a:r>
            <a:r>
              <a:rPr lang="en-US" altLang="tr-TR">
                <a:latin typeface="Arial" panose="020B0604020202020204" pitchFamily="34" charset="0"/>
                <a:ea typeface="ＭＳ Ｐゴシック" panose="020B0600070205080204" pitchFamily="34" charset="-128"/>
                <a:cs typeface="Arial" panose="020B0604020202020204" pitchFamily="34" charset="0"/>
              </a:rPr>
              <a:t>Some event happens that triggers system processing. Events may have associated data, although this is not always the case.</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39940" name="Slide Number Placeholder 3">
            <a:extLst>
              <a:ext uri="{FF2B5EF4-FFF2-40B4-BE49-F238E27FC236}">
                <a16:creationId xmlns:a16="http://schemas.microsoft.com/office/drawing/2014/main" id="{2BA23A3F-B059-4D32-B14C-2F60895662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296207-BA27-4608-8977-401896030B2D}" type="slidenum">
              <a:rPr lang="en-US" altLang="en-US">
                <a:solidFill>
                  <a:srgbClr val="898989"/>
                </a:solidFill>
                <a:latin typeface="Calibri" panose="020F0502020204030204" pitchFamily="34" charset="0"/>
              </a:rPr>
              <a:pPr/>
              <a:t>52</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F90BEB7B-3571-4654-998E-5CD231C529FA}"/>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FB87037-88F5-4439-80C1-8742948FBA24}"/>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Data-driven modeling</a:t>
            </a:r>
          </a:p>
        </p:txBody>
      </p:sp>
      <p:sp>
        <p:nvSpPr>
          <p:cNvPr id="40963" name="Content Placeholder 2">
            <a:extLst>
              <a:ext uri="{FF2B5EF4-FFF2-40B4-BE49-F238E27FC236}">
                <a16:creationId xmlns:a16="http://schemas.microsoft.com/office/drawing/2014/main" id="{2B8B3525-C1F7-4C05-9D74-B4B419D2BDE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Many business systems are data-processing systems that are primarily driven by data. </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They are controlled by the data input to the system, with relatively little external event processing.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Data-driven models show the </a:t>
            </a:r>
            <a:r>
              <a:rPr lang="en-US" altLang="tr-TR" b="1">
                <a:latin typeface="Arial" panose="020B0604020202020204" pitchFamily="34" charset="0"/>
                <a:ea typeface="ＭＳ Ｐゴシック" panose="020B0600070205080204" pitchFamily="34" charset="-128"/>
                <a:cs typeface="Arial" panose="020B0604020202020204" pitchFamily="34" charset="0"/>
              </a:rPr>
              <a:t>sequence of actions </a:t>
            </a:r>
            <a:r>
              <a:rPr lang="en-US" altLang="tr-TR">
                <a:latin typeface="Arial" panose="020B0604020202020204" pitchFamily="34" charset="0"/>
                <a:ea typeface="ＭＳ Ｐゴシック" panose="020B0600070205080204" pitchFamily="34" charset="-128"/>
                <a:cs typeface="Arial" panose="020B0604020202020204" pitchFamily="34" charset="0"/>
              </a:rPr>
              <a:t>involved in processing </a:t>
            </a:r>
            <a:r>
              <a:rPr lang="en-US" altLang="tr-TR" b="1">
                <a:latin typeface="Arial" panose="020B0604020202020204" pitchFamily="34" charset="0"/>
                <a:ea typeface="ＭＳ Ｐゴシック" panose="020B0600070205080204" pitchFamily="34" charset="-128"/>
                <a:cs typeface="Arial" panose="020B0604020202020204" pitchFamily="34" charset="0"/>
              </a:rPr>
              <a:t>input data</a:t>
            </a:r>
            <a:r>
              <a:rPr lang="en-US" altLang="tr-TR">
                <a:latin typeface="Arial" panose="020B0604020202020204" pitchFamily="34" charset="0"/>
                <a:ea typeface="ＭＳ Ｐゴシック" panose="020B0600070205080204" pitchFamily="34" charset="-128"/>
                <a:cs typeface="Arial" panose="020B0604020202020204" pitchFamily="34" charset="0"/>
              </a:rPr>
              <a:t> and generating an associated </a:t>
            </a:r>
            <a:r>
              <a:rPr lang="en-US" altLang="tr-TR" b="1">
                <a:latin typeface="Arial" panose="020B0604020202020204" pitchFamily="34" charset="0"/>
                <a:ea typeface="ＭＳ Ｐゴシック" panose="020B0600070205080204" pitchFamily="34" charset="-128"/>
                <a:cs typeface="Arial" panose="020B0604020202020204" pitchFamily="34" charset="0"/>
              </a:rPr>
              <a:t>output</a:t>
            </a:r>
            <a:r>
              <a:rPr lang="en-US" altLang="tr-TR">
                <a:latin typeface="Arial" panose="020B0604020202020204" pitchFamily="34" charset="0"/>
                <a:ea typeface="ＭＳ Ｐゴシック" panose="020B0600070205080204" pitchFamily="34" charset="-128"/>
                <a:cs typeface="Arial" panose="020B0604020202020204" pitchFamily="34" charset="0"/>
              </a:rPr>
              <a:t>.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They are particularly useful during the analysis of requirements as they can be used to show end-to-end processing in a system.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DFD –not a part of UML</a:t>
            </a:r>
          </a:p>
        </p:txBody>
      </p:sp>
      <p:sp>
        <p:nvSpPr>
          <p:cNvPr id="40964" name="Slide Number Placeholder 3">
            <a:extLst>
              <a:ext uri="{FF2B5EF4-FFF2-40B4-BE49-F238E27FC236}">
                <a16:creationId xmlns:a16="http://schemas.microsoft.com/office/drawing/2014/main" id="{73170E6B-7C6B-457E-9736-29E6C425C4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F89F534-DA17-4EF3-9EE3-86833F2C1641}" type="slidenum">
              <a:rPr lang="en-US" altLang="en-US">
                <a:solidFill>
                  <a:srgbClr val="898989"/>
                </a:solidFill>
                <a:latin typeface="Calibri" panose="020F0502020204030204" pitchFamily="34" charset="0"/>
              </a:rPr>
              <a:pPr/>
              <a:t>53</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C62636FD-4C5B-4FF0-B41F-CE648DAEDD82}"/>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a:extLst>
              <a:ext uri="{FF2B5EF4-FFF2-40B4-BE49-F238E27FC236}">
                <a16:creationId xmlns:a16="http://schemas.microsoft.com/office/drawing/2014/main" id="{50D3826F-543A-40E7-9D41-3A4C5176D049}"/>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Data driven modelling in UML</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41987" name="Content Placeholder 4">
            <a:extLst>
              <a:ext uri="{FF2B5EF4-FFF2-40B4-BE49-F238E27FC236}">
                <a16:creationId xmlns:a16="http://schemas.microsoft.com/office/drawing/2014/main" id="{D3E40FD9-E114-4F1A-B008-87B42BE042E7}"/>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DFDs are not part of UML since DFDs focus on system functions and do not recognize system objects.</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However, because data-driven systems are so common in business, UML 2.0 introduced activity diagrams, which are similar to </a:t>
            </a:r>
            <a:r>
              <a:rPr lang="tr-TR" altLang="tr-TR">
                <a:latin typeface="Arial" panose="020B0604020202020204" pitchFamily="34" charset="0"/>
                <a:ea typeface="ＭＳ Ｐゴシック" panose="020B0600070205080204" pitchFamily="34" charset="-128"/>
                <a:cs typeface="Arial" panose="020B0604020202020204" pitchFamily="34" charset="0"/>
              </a:rPr>
              <a:t>data-flow diagrams.</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Sequence diagram are also used to show the sequence of processing. </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draw them so that messages are only sent from left to right, then they show the sequential data processing in the system</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Activity diagram could also be used instead</a:t>
            </a:r>
            <a:endParaRPr lang="tr-TR"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tr-TR"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2" name="Footer Placeholder 1">
            <a:extLst>
              <a:ext uri="{FF2B5EF4-FFF2-40B4-BE49-F238E27FC236}">
                <a16:creationId xmlns:a16="http://schemas.microsoft.com/office/drawing/2014/main" id="{89420034-B7D5-4AA0-9725-B99A996F0F98}"/>
              </a:ext>
            </a:extLst>
          </p:cNvPr>
          <p:cNvSpPr>
            <a:spLocks noGrp="1"/>
          </p:cNvSpPr>
          <p:nvPr>
            <p:ph type="ftr" sz="quarter" idx="11"/>
          </p:nvPr>
        </p:nvSpPr>
        <p:spPr/>
        <p:txBody>
          <a:bodyPr/>
          <a:lstStyle/>
          <a:p>
            <a:pPr>
              <a:defRPr/>
            </a:pPr>
            <a:r>
              <a:rPr lang="en-US"/>
              <a:t>Chapter 5 System modeling</a:t>
            </a:r>
          </a:p>
        </p:txBody>
      </p:sp>
      <p:sp>
        <p:nvSpPr>
          <p:cNvPr id="41989" name="Slide Number Placeholder 2">
            <a:extLst>
              <a:ext uri="{FF2B5EF4-FFF2-40B4-BE49-F238E27FC236}">
                <a16:creationId xmlns:a16="http://schemas.microsoft.com/office/drawing/2014/main" id="{EE145F01-3F75-4F4E-A099-42E7DFDC7D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BC23BF-7B60-4801-B594-F1CAAFCFAE17}" type="slidenum">
              <a:rPr lang="en-US" altLang="en-US">
                <a:solidFill>
                  <a:srgbClr val="898989"/>
                </a:solidFill>
                <a:latin typeface="Calibri" panose="020F0502020204030204" pitchFamily="34" charset="0"/>
              </a:rPr>
              <a:pPr/>
              <a:t>54</a:t>
            </a:fld>
            <a:endParaRPr lang="en-US" altLang="en-US">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B64103A-074F-42B0-9EC7-E961E80452E2}"/>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Example: Order processing</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43011" name="Content Placeholder 1">
            <a:extLst>
              <a:ext uri="{FF2B5EF4-FFF2-40B4-BE49-F238E27FC236}">
                <a16:creationId xmlns:a16="http://schemas.microsoft.com/office/drawing/2014/main" id="{3958C0C9-9809-4C92-8BC1-395E7E4B0D75}"/>
              </a:ext>
            </a:extLst>
          </p:cNvPr>
          <p:cNvSpPr>
            <a:spLocks noGrp="1"/>
          </p:cNvSpPr>
          <p:nvPr>
            <p:ph idx="1"/>
          </p:nvPr>
        </p:nvSpPr>
        <p:spPr bwMode="auto">
          <a:xfrm>
            <a:off x="457200" y="4964113"/>
            <a:ext cx="8520113" cy="930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tr-TR" altLang="tr-TR">
                <a:latin typeface="Arial" panose="020B0604020202020204" pitchFamily="34" charset="0"/>
                <a:ea typeface="ＭＳ Ｐゴシック" panose="020B0600070205080204" pitchFamily="34" charset="-128"/>
                <a:cs typeface="Arial" panose="020B0604020202020204" pitchFamily="34" charset="0"/>
              </a:rPr>
              <a:t>Sequence models highlight</a:t>
            </a:r>
            <a:r>
              <a:rPr lang="en-US" altLang="tr-TR">
                <a:latin typeface="Arial" panose="020B0604020202020204" pitchFamily="34" charset="0"/>
                <a:ea typeface="ＭＳ Ｐゴシック" panose="020B0600070205080204" pitchFamily="34" charset="-128"/>
                <a:cs typeface="Arial" panose="020B0604020202020204" pitchFamily="34" charset="0"/>
              </a:rPr>
              <a:t> objects in a system, whereas data-flow diagrams highlight the functions</a:t>
            </a:r>
            <a:endParaRPr lang="tr-TR" altLang="tr-TR" b="1">
              <a:latin typeface="Arial" panose="020B0604020202020204" pitchFamily="34" charset="0"/>
              <a:ea typeface="ＭＳ Ｐゴシック" panose="020B0600070205080204" pitchFamily="34" charset="-128"/>
              <a:cs typeface="Arial" panose="020B0604020202020204" pitchFamily="34" charset="0"/>
            </a:endParaRPr>
          </a:p>
        </p:txBody>
      </p:sp>
      <p:sp>
        <p:nvSpPr>
          <p:cNvPr id="6" name="Footer Placeholder 5">
            <a:extLst>
              <a:ext uri="{FF2B5EF4-FFF2-40B4-BE49-F238E27FC236}">
                <a16:creationId xmlns:a16="http://schemas.microsoft.com/office/drawing/2014/main" id="{388889AC-947F-47F1-AC74-8AC3CEB4C7B7}"/>
              </a:ext>
            </a:extLst>
          </p:cNvPr>
          <p:cNvSpPr>
            <a:spLocks noGrp="1"/>
          </p:cNvSpPr>
          <p:nvPr>
            <p:ph type="ftr" sz="quarter" idx="11"/>
          </p:nvPr>
        </p:nvSpPr>
        <p:spPr/>
        <p:txBody>
          <a:bodyPr/>
          <a:lstStyle/>
          <a:p>
            <a:pPr>
              <a:defRPr/>
            </a:pPr>
            <a:r>
              <a:rPr lang="en-US"/>
              <a:t>Chapter 5 System modeling</a:t>
            </a:r>
          </a:p>
        </p:txBody>
      </p:sp>
      <p:sp>
        <p:nvSpPr>
          <p:cNvPr id="43013" name="Slide Number Placeholder 4">
            <a:extLst>
              <a:ext uri="{FF2B5EF4-FFF2-40B4-BE49-F238E27FC236}">
                <a16:creationId xmlns:a16="http://schemas.microsoft.com/office/drawing/2014/main" id="{12699E33-C23B-4C68-8151-E0EBDD9C04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BF8892-F097-4A48-A1A5-EDF1743F3BCE}" type="slidenum">
              <a:rPr lang="en-US" altLang="en-US">
                <a:solidFill>
                  <a:srgbClr val="898989"/>
                </a:solidFill>
                <a:latin typeface="Calibri" panose="020F0502020204030204" pitchFamily="34" charset="0"/>
              </a:rPr>
              <a:pPr/>
              <a:t>55</a:t>
            </a:fld>
            <a:endParaRPr lang="en-US" altLang="en-US">
              <a:solidFill>
                <a:srgbClr val="898989"/>
              </a:solidFill>
              <a:latin typeface="Calibri" panose="020F0502020204030204" pitchFamily="34" charset="0"/>
            </a:endParaRPr>
          </a:p>
        </p:txBody>
      </p:sp>
      <p:pic>
        <p:nvPicPr>
          <p:cNvPr id="43014" name="Picture 2">
            <a:extLst>
              <a:ext uri="{FF2B5EF4-FFF2-40B4-BE49-F238E27FC236}">
                <a16:creationId xmlns:a16="http://schemas.microsoft.com/office/drawing/2014/main" id="{D7A977A8-A49E-4805-97F6-1C71B7256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492250"/>
            <a:ext cx="67437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F1D99E0-B7C0-4924-BB35-60C7596BE949}"/>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Event-driven modeling</a:t>
            </a:r>
          </a:p>
        </p:txBody>
      </p:sp>
      <p:sp>
        <p:nvSpPr>
          <p:cNvPr id="44035" name="Content Placeholder 4">
            <a:extLst>
              <a:ext uri="{FF2B5EF4-FFF2-40B4-BE49-F238E27FC236}">
                <a16:creationId xmlns:a16="http://schemas.microsoft.com/office/drawing/2014/main" id="{F12A9D9F-E41E-45B4-A85B-17A7E9BAAE8A}"/>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Real-time systems are often event-driven, with minimal data processing. </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For example, a landline phone switching system responds to events such as ‘receiver off hook’ by</a:t>
            </a:r>
            <a:r>
              <a:rPr lang="en-GB" altLang="tr-TR">
                <a:latin typeface="Arial" panose="020B0604020202020204" pitchFamily="34" charset="0"/>
                <a:ea typeface="ＭＳ Ｐゴシック" panose="020B0600070205080204" pitchFamily="34" charset="-128"/>
                <a:cs typeface="Arial" panose="020B0604020202020204" pitchFamily="34" charset="0"/>
              </a:rPr>
              <a:t> </a:t>
            </a:r>
            <a:r>
              <a:rPr lang="en-US" altLang="tr-TR">
                <a:latin typeface="Arial" panose="020B0604020202020204" pitchFamily="34" charset="0"/>
                <a:ea typeface="ＭＳ Ｐゴシック" panose="020B0600070205080204" pitchFamily="34" charset="-128"/>
                <a:cs typeface="Arial" panose="020B0604020202020204" pitchFamily="34" charset="0"/>
              </a:rPr>
              <a:t>generating a dial tone.</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Event-driven modeling shows how a system responds to external and internal events.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Based on the assumption that </a:t>
            </a:r>
            <a:r>
              <a:rPr lang="en-US" altLang="tr-TR" u="sng">
                <a:latin typeface="Arial" panose="020B0604020202020204" pitchFamily="34" charset="0"/>
                <a:ea typeface="ＭＳ Ｐゴシック" panose="020B0600070205080204" pitchFamily="34" charset="-128"/>
                <a:cs typeface="Arial" panose="020B0604020202020204" pitchFamily="34" charset="0"/>
              </a:rPr>
              <a:t>a system has a finite number of states and that events (stimuli) may cause a transition from one state to another. </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e,.g. </a:t>
            </a:r>
            <a:r>
              <a:rPr lang="tr-TR" altLang="tr-TR">
                <a:latin typeface="Arial" panose="020B0604020202020204" pitchFamily="34" charset="0"/>
                <a:ea typeface="ＭＳ Ｐゴシック" panose="020B0600070205080204" pitchFamily="34" charset="-128"/>
                <a:cs typeface="Arial" panose="020B0604020202020204" pitchFamily="34" charset="0"/>
              </a:rPr>
              <a:t>a system controlling a</a:t>
            </a:r>
            <a:r>
              <a:rPr lang="en-US" altLang="tr-TR">
                <a:latin typeface="Arial" panose="020B0604020202020204" pitchFamily="34" charset="0"/>
                <a:ea typeface="ＭＳ Ｐゴシック" panose="020B0600070205080204" pitchFamily="34" charset="-128"/>
                <a:cs typeface="Arial" panose="020B0604020202020204" pitchFamily="34" charset="0"/>
              </a:rPr>
              <a:t> valve may move from a state ‘Valve open’ to a state ‘Valve closed’ when an operator command (the stimulus) is received.</a:t>
            </a:r>
          </a:p>
        </p:txBody>
      </p:sp>
      <p:sp>
        <p:nvSpPr>
          <p:cNvPr id="3" name="Footer Placeholder 2">
            <a:extLst>
              <a:ext uri="{FF2B5EF4-FFF2-40B4-BE49-F238E27FC236}">
                <a16:creationId xmlns:a16="http://schemas.microsoft.com/office/drawing/2014/main" id="{5646EBEC-E784-4C50-868E-8A1D76BC99C1}"/>
              </a:ext>
            </a:extLst>
          </p:cNvPr>
          <p:cNvSpPr>
            <a:spLocks noGrp="1"/>
          </p:cNvSpPr>
          <p:nvPr>
            <p:ph type="ftr" sz="quarter" idx="11"/>
          </p:nvPr>
        </p:nvSpPr>
        <p:spPr/>
        <p:txBody>
          <a:bodyPr/>
          <a:lstStyle/>
          <a:p>
            <a:pPr>
              <a:defRPr/>
            </a:pPr>
            <a:r>
              <a:rPr lang="en-US"/>
              <a:t>Chapter 5 System modeling</a:t>
            </a:r>
          </a:p>
        </p:txBody>
      </p:sp>
      <p:sp>
        <p:nvSpPr>
          <p:cNvPr id="44037" name="Slide Number Placeholder 3">
            <a:extLst>
              <a:ext uri="{FF2B5EF4-FFF2-40B4-BE49-F238E27FC236}">
                <a16:creationId xmlns:a16="http://schemas.microsoft.com/office/drawing/2014/main" id="{07B25C89-9517-4D2F-AF3D-BB08356997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CC2A98-43A6-4162-8B1F-608E7068A4B7}" type="slidenum">
              <a:rPr lang="en-US" altLang="en-US">
                <a:solidFill>
                  <a:srgbClr val="898989"/>
                </a:solidFill>
                <a:latin typeface="Calibri" panose="020F0502020204030204" pitchFamily="34" charset="0"/>
              </a:rPr>
              <a:pPr/>
              <a:t>56</a:t>
            </a:fld>
            <a:endParaRPr lang="en-US" altLang="en-US">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F61BA0E-66C1-468B-9239-F58048DFA52B}"/>
              </a:ext>
            </a:extLst>
          </p:cNvPr>
          <p:cNvSpPr>
            <a:spLocks noGrp="1" noChangeArrowheads="1"/>
          </p:cNvSpPr>
          <p:nvPr>
            <p:ph type="title"/>
          </p:nvPr>
        </p:nvSpPr>
        <p:spPr/>
        <p:txBody>
          <a:bodyPr/>
          <a:lstStyle/>
          <a:p>
            <a:pPr eaLnBrk="1" hangingPunct="1"/>
            <a:r>
              <a:rPr lang="en-GB" altLang="tr-TR">
                <a:latin typeface="Arial" panose="020B0604020202020204" pitchFamily="34" charset="0"/>
                <a:ea typeface="ＭＳ Ｐゴシック" panose="020B0600070205080204" pitchFamily="34" charset="-128"/>
                <a:cs typeface="Arial" panose="020B0604020202020204" pitchFamily="34" charset="0"/>
              </a:rPr>
              <a:t>State machine models</a:t>
            </a:r>
          </a:p>
        </p:txBody>
      </p:sp>
      <p:sp>
        <p:nvSpPr>
          <p:cNvPr id="45059" name="Rectangle 3">
            <a:extLst>
              <a:ext uri="{FF2B5EF4-FFF2-40B4-BE49-F238E27FC236}">
                <a16:creationId xmlns:a16="http://schemas.microsoft.com/office/drawing/2014/main" id="{D177D66F-9D72-48E0-A30B-A67FD1AD4A89}"/>
              </a:ext>
            </a:extLst>
          </p:cNvPr>
          <p:cNvSpPr>
            <a:spLocks noGrp="1" noChangeArrowheads="1"/>
          </p:cNvSpPr>
          <p:nvPr>
            <p:ph idx="1"/>
          </p:nvPr>
        </p:nvSpPr>
        <p:spPr bwMode="auto">
          <a:xfrm>
            <a:off x="457200" y="1600200"/>
            <a:ext cx="8396288" cy="4967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GB" altLang="tr-TR">
                <a:latin typeface="Arial" panose="020B0604020202020204" pitchFamily="34" charset="0"/>
                <a:ea typeface="ＭＳ Ｐゴシック" panose="020B0600070205080204" pitchFamily="34" charset="-128"/>
                <a:cs typeface="Arial" panose="020B0604020202020204" pitchFamily="34" charset="0"/>
              </a:rPr>
              <a:t>UML has state diagrams for event-driven modelling</a:t>
            </a:r>
          </a:p>
          <a:p>
            <a:pPr lvl="1" eaLnBrk="1" hangingPunct="1">
              <a:buFont typeface="Wingdings" panose="05000000000000000000" pitchFamily="2" charset="2"/>
              <a:buChar char="§"/>
            </a:pPr>
            <a:r>
              <a:rPr lang="en-GB" altLang="tr-TR">
                <a:latin typeface="Arial" panose="020B0604020202020204" pitchFamily="34" charset="0"/>
                <a:ea typeface="ＭＳ Ｐゴシック" panose="020B0600070205080204" pitchFamily="34" charset="-128"/>
                <a:cs typeface="Arial" panose="020B0604020202020204" pitchFamily="34" charset="0"/>
              </a:rPr>
              <a:t>Based on Statecharts (Harell87), similar to state machines</a:t>
            </a:r>
          </a:p>
          <a:p>
            <a:pPr eaLnBrk="1" hangingPunct="1">
              <a:buFont typeface="Wingdings" panose="05000000000000000000" pitchFamily="2" charset="2"/>
              <a:buChar char="²"/>
            </a:pPr>
            <a:r>
              <a:rPr lang="en-GB" altLang="tr-TR">
                <a:latin typeface="Arial" panose="020B0604020202020204" pitchFamily="34" charset="0"/>
                <a:ea typeface="ＭＳ Ｐゴシック" panose="020B0600070205080204" pitchFamily="34" charset="-128"/>
                <a:cs typeface="Arial" panose="020B0604020202020204" pitchFamily="34" charset="0"/>
              </a:rPr>
              <a:t>Model the behaviour of the system in response to external and internal events.</a:t>
            </a:r>
          </a:p>
          <a:p>
            <a:pPr lvl="1" eaLnBrk="1" hangingPunct="1">
              <a:buFont typeface="Wingdings" panose="05000000000000000000" pitchFamily="2" charset="2"/>
              <a:buChar char="§"/>
            </a:pPr>
            <a:r>
              <a:rPr lang="en-GB" altLang="tr-TR">
                <a:latin typeface="Arial" panose="020B0604020202020204" pitchFamily="34" charset="0"/>
                <a:ea typeface="ＭＳ Ｐゴシック" panose="020B0600070205080204" pitchFamily="34" charset="-128"/>
                <a:cs typeface="Arial" panose="020B0604020202020204" pitchFamily="34" charset="0"/>
              </a:rPr>
              <a:t>often used for modelling real-time systems.</a:t>
            </a:r>
          </a:p>
          <a:p>
            <a:pPr eaLnBrk="1" hangingPunct="1">
              <a:buFont typeface="Wingdings" panose="05000000000000000000" pitchFamily="2" charset="2"/>
              <a:buChar char="²"/>
            </a:pPr>
            <a:r>
              <a:rPr lang="en-GB" altLang="tr-TR">
                <a:latin typeface="Arial" panose="020B0604020202020204" pitchFamily="34" charset="0"/>
                <a:ea typeface="ＭＳ Ｐゴシック" panose="020B0600070205080204" pitchFamily="34" charset="-128"/>
                <a:cs typeface="Arial" panose="020B0604020202020204" pitchFamily="34" charset="0"/>
              </a:rPr>
              <a:t>Notation: </a:t>
            </a:r>
          </a:p>
          <a:p>
            <a:pPr lvl="1" eaLnBrk="1" hangingPunct="1">
              <a:buFont typeface="Wingdings" panose="05000000000000000000" pitchFamily="2" charset="2"/>
              <a:buChar char="§"/>
            </a:pPr>
            <a:r>
              <a:rPr lang="en-GB" altLang="tr-TR">
                <a:latin typeface="Arial" panose="020B0604020202020204" pitchFamily="34" charset="0"/>
                <a:ea typeface="ＭＳ Ｐゴシック" panose="020B0600070205080204" pitchFamily="34" charset="-128"/>
                <a:cs typeface="Arial" panose="020B0604020202020204" pitchFamily="34" charset="0"/>
              </a:rPr>
              <a:t>System states as </a:t>
            </a:r>
            <a:r>
              <a:rPr lang="en-GB" altLang="tr-TR" u="sng">
                <a:latin typeface="Arial" panose="020B0604020202020204" pitchFamily="34" charset="0"/>
                <a:ea typeface="ＭＳ Ｐゴシック" panose="020B0600070205080204" pitchFamily="34" charset="-128"/>
                <a:cs typeface="Arial" panose="020B0604020202020204" pitchFamily="34" charset="0"/>
              </a:rPr>
              <a:t>nodes</a:t>
            </a:r>
            <a:r>
              <a:rPr lang="en-GB" altLang="tr-TR">
                <a:latin typeface="Arial" panose="020B0604020202020204" pitchFamily="34" charset="0"/>
                <a:ea typeface="ＭＳ Ｐゴシック" panose="020B0600070205080204" pitchFamily="34" charset="-128"/>
                <a:cs typeface="Arial" panose="020B0604020202020204" pitchFamily="34" charset="0"/>
              </a:rPr>
              <a:t> and events as </a:t>
            </a:r>
            <a:r>
              <a:rPr lang="en-GB" altLang="tr-TR" u="sng">
                <a:latin typeface="Arial" panose="020B0604020202020204" pitchFamily="34" charset="0"/>
                <a:ea typeface="ＭＳ Ｐゴシック" panose="020B0600070205080204" pitchFamily="34" charset="-128"/>
                <a:cs typeface="Arial" panose="020B0604020202020204" pitchFamily="34" charset="0"/>
              </a:rPr>
              <a:t>arcs</a:t>
            </a:r>
            <a:r>
              <a:rPr lang="en-GB" altLang="tr-TR">
                <a:latin typeface="Arial" panose="020B0604020202020204" pitchFamily="34" charset="0"/>
                <a:ea typeface="ＭＳ Ｐゴシック" panose="020B0600070205080204" pitchFamily="34" charset="-128"/>
                <a:cs typeface="Arial" panose="020B0604020202020204" pitchFamily="34" charset="0"/>
              </a:rPr>
              <a:t> between these nodes. </a:t>
            </a:r>
          </a:p>
          <a:p>
            <a:pPr lvl="1" eaLnBrk="1" hangingPunct="1">
              <a:buFont typeface="Wingdings" panose="05000000000000000000" pitchFamily="2" charset="2"/>
              <a:buChar char="§"/>
            </a:pPr>
            <a:r>
              <a:rPr lang="en-GB" altLang="tr-TR">
                <a:latin typeface="Arial" panose="020B0604020202020204" pitchFamily="34" charset="0"/>
                <a:ea typeface="ＭＳ Ｐゴシック" panose="020B0600070205080204" pitchFamily="34" charset="-128"/>
                <a:cs typeface="Arial" panose="020B0604020202020204" pitchFamily="34" charset="0"/>
              </a:rPr>
              <a:t>When an event occurs, the system moves from one state to another. (</a:t>
            </a:r>
            <a:r>
              <a:rPr lang="en-GB" altLang="tr-TR" u="sng">
                <a:latin typeface="Arial" panose="020B0604020202020204" pitchFamily="34" charset="0"/>
                <a:ea typeface="ＭＳ Ｐゴシック" panose="020B0600070205080204" pitchFamily="34" charset="-128"/>
                <a:cs typeface="Arial" panose="020B0604020202020204" pitchFamily="34" charset="0"/>
              </a:rPr>
              <a:t>state transition</a:t>
            </a:r>
            <a:r>
              <a:rPr lang="en-GB" altLang="tr-TR">
                <a:latin typeface="Arial" panose="020B0604020202020204" pitchFamily="34" charset="0"/>
                <a:ea typeface="ＭＳ Ｐゴシック" panose="020B0600070205080204" pitchFamily="34" charset="-128"/>
                <a:cs typeface="Arial" panose="020B0604020202020204" pitchFamily="34" charset="0"/>
              </a:rPr>
              <a:t>)</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They do not show the flow of data within the system but may include additional information on the computations carried out in each state</a:t>
            </a:r>
            <a:endParaRPr lang="en-GB"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45060" name="Slide Number Placeholder 3">
            <a:extLst>
              <a:ext uri="{FF2B5EF4-FFF2-40B4-BE49-F238E27FC236}">
                <a16:creationId xmlns:a16="http://schemas.microsoft.com/office/drawing/2014/main" id="{21A87D60-3EC2-4312-B88F-7E8741A17D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2495688-611F-433E-99C9-39D3800F9762}" type="slidenum">
              <a:rPr lang="en-US" altLang="en-US">
                <a:solidFill>
                  <a:srgbClr val="898989"/>
                </a:solidFill>
                <a:latin typeface="Calibri" panose="020F0502020204030204" pitchFamily="34" charset="0"/>
              </a:rPr>
              <a:pPr/>
              <a:t>57</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60862517-82BD-4790-96D9-B132A6295670}"/>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EED0F41C-43D9-48D9-AA86-94D8C020A385}"/>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State diagram of a microwave oven</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46083" name="Slide Number Placeholder 4">
            <a:extLst>
              <a:ext uri="{FF2B5EF4-FFF2-40B4-BE49-F238E27FC236}">
                <a16:creationId xmlns:a16="http://schemas.microsoft.com/office/drawing/2014/main" id="{18C582A6-7742-4459-AA4A-E861C416EB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90286F6-9D2E-48F0-915F-6C241B060C55}" type="slidenum">
              <a:rPr lang="en-US" altLang="en-US">
                <a:solidFill>
                  <a:srgbClr val="898989"/>
                </a:solidFill>
                <a:latin typeface="Calibri" panose="020F0502020204030204" pitchFamily="34" charset="0"/>
              </a:rPr>
              <a:pPr/>
              <a:t>58</a:t>
            </a:fld>
            <a:endParaRPr lang="en-US" altLang="en-US">
              <a:solidFill>
                <a:srgbClr val="898989"/>
              </a:solidFill>
              <a:latin typeface="Calibri" panose="020F0502020204030204" pitchFamily="34" charset="0"/>
            </a:endParaRPr>
          </a:p>
        </p:txBody>
      </p:sp>
      <p:sp>
        <p:nvSpPr>
          <p:cNvPr id="6" name="Footer Placeholder 5">
            <a:extLst>
              <a:ext uri="{FF2B5EF4-FFF2-40B4-BE49-F238E27FC236}">
                <a16:creationId xmlns:a16="http://schemas.microsoft.com/office/drawing/2014/main" id="{62C4EDEE-FD71-4E8C-A578-B87013CF1B0F}"/>
              </a:ext>
            </a:extLst>
          </p:cNvPr>
          <p:cNvSpPr>
            <a:spLocks noGrp="1"/>
          </p:cNvSpPr>
          <p:nvPr>
            <p:ph type="ftr" sz="quarter" idx="11"/>
          </p:nvPr>
        </p:nvSpPr>
        <p:spPr/>
        <p:txBody>
          <a:bodyPr/>
          <a:lstStyle/>
          <a:p>
            <a:pPr>
              <a:defRPr/>
            </a:pPr>
            <a:r>
              <a:rPr lang="en-US"/>
              <a:t>Chapter 5 System modeling</a:t>
            </a:r>
          </a:p>
        </p:txBody>
      </p:sp>
      <p:pic>
        <p:nvPicPr>
          <p:cNvPr id="46085" name="Picture 2">
            <a:extLst>
              <a:ext uri="{FF2B5EF4-FFF2-40B4-BE49-F238E27FC236}">
                <a16:creationId xmlns:a16="http://schemas.microsoft.com/office/drawing/2014/main" id="{BC580102-2215-4E1A-B4E9-8A5D95473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9975"/>
            <a:ext cx="9201150"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Box 1">
            <a:extLst>
              <a:ext uri="{FF2B5EF4-FFF2-40B4-BE49-F238E27FC236}">
                <a16:creationId xmlns:a16="http://schemas.microsoft.com/office/drawing/2014/main" id="{EBED0FAF-B020-4F43-BF57-40DE9BE11EE3}"/>
              </a:ext>
            </a:extLst>
          </p:cNvPr>
          <p:cNvSpPr txBox="1">
            <a:spLocks noChangeArrowheads="1"/>
          </p:cNvSpPr>
          <p:nvPr/>
        </p:nvSpPr>
        <p:spPr bwMode="auto">
          <a:xfrm>
            <a:off x="6122988" y="1417638"/>
            <a:ext cx="3224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Do</a:t>
            </a:r>
            <a:r>
              <a:rPr lang="en-US" altLang="tr-TR"/>
              <a:t>: actions taken in that state</a:t>
            </a:r>
            <a:endParaRPr lang="tr-TR" altLang="tr-TR"/>
          </a:p>
        </p:txBody>
      </p:sp>
      <p:sp>
        <p:nvSpPr>
          <p:cNvPr id="46087" name="TextBox 2">
            <a:extLst>
              <a:ext uri="{FF2B5EF4-FFF2-40B4-BE49-F238E27FC236}">
                <a16:creationId xmlns:a16="http://schemas.microsoft.com/office/drawing/2014/main" id="{7FB560E3-FB14-4CAE-9278-F89A886849ED}"/>
              </a:ext>
            </a:extLst>
          </p:cNvPr>
          <p:cNvSpPr txBox="1">
            <a:spLocks noChangeArrowheads="1"/>
          </p:cNvSpPr>
          <p:nvPr/>
        </p:nvSpPr>
        <p:spPr bwMode="auto">
          <a:xfrm>
            <a:off x="6122988" y="2244725"/>
            <a:ext cx="15065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Stimuli/event</a:t>
            </a:r>
            <a:endParaRPr lang="tr-TR" altLang="tr-TR">
              <a:solidFill>
                <a:srgbClr val="FF0000"/>
              </a:solidFill>
            </a:endParaRPr>
          </a:p>
        </p:txBody>
      </p:sp>
      <p:cxnSp>
        <p:nvCxnSpPr>
          <p:cNvPr id="8" name="Straight Arrow Connector 7">
            <a:extLst>
              <a:ext uri="{FF2B5EF4-FFF2-40B4-BE49-F238E27FC236}">
                <a16:creationId xmlns:a16="http://schemas.microsoft.com/office/drawing/2014/main" id="{8469C646-FB47-4626-9367-D8378A9271AC}"/>
              </a:ext>
            </a:extLst>
          </p:cNvPr>
          <p:cNvCxnSpPr/>
          <p:nvPr/>
        </p:nvCxnSpPr>
        <p:spPr>
          <a:xfrm flipH="1">
            <a:off x="5832475" y="2428875"/>
            <a:ext cx="290513" cy="184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089" name="TextBox 8">
            <a:extLst>
              <a:ext uri="{FF2B5EF4-FFF2-40B4-BE49-F238E27FC236}">
                <a16:creationId xmlns:a16="http://schemas.microsoft.com/office/drawing/2014/main" id="{DF18B377-26A8-4722-B051-4875CBD9ABC2}"/>
              </a:ext>
            </a:extLst>
          </p:cNvPr>
          <p:cNvSpPr txBox="1">
            <a:spLocks noChangeArrowheads="1"/>
          </p:cNvSpPr>
          <p:nvPr/>
        </p:nvSpPr>
        <p:spPr bwMode="auto">
          <a:xfrm>
            <a:off x="4257675" y="1417638"/>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tr-TR">
                <a:solidFill>
                  <a:srgbClr val="FF0000"/>
                </a:solidFill>
              </a:rPr>
              <a:t>state</a:t>
            </a:r>
            <a:endParaRPr lang="tr-TR" altLang="tr-TR">
              <a:solidFill>
                <a:srgbClr val="FF0000"/>
              </a:solidFill>
            </a:endParaRPr>
          </a:p>
        </p:txBody>
      </p:sp>
      <p:cxnSp>
        <p:nvCxnSpPr>
          <p:cNvPr id="11" name="Straight Arrow Connector 10">
            <a:extLst>
              <a:ext uri="{FF2B5EF4-FFF2-40B4-BE49-F238E27FC236}">
                <a16:creationId xmlns:a16="http://schemas.microsoft.com/office/drawing/2014/main" id="{3B969610-B6B9-45F7-8C91-3B71B3C24516}"/>
              </a:ext>
            </a:extLst>
          </p:cNvPr>
          <p:cNvCxnSpPr/>
          <p:nvPr/>
        </p:nvCxnSpPr>
        <p:spPr>
          <a:xfrm flipH="1">
            <a:off x="3713163" y="1601788"/>
            <a:ext cx="4984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3ABFB552-808D-4629-A09C-A4CFC1B2A65D}"/>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States and stimuli for the microwave oven (a)</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3" name="Table 2">
            <a:extLst>
              <a:ext uri="{FF2B5EF4-FFF2-40B4-BE49-F238E27FC236}">
                <a16:creationId xmlns:a16="http://schemas.microsoft.com/office/drawing/2014/main" id="{3538579B-DC88-41C2-9F24-3C727F49237F}"/>
              </a:ext>
            </a:extLst>
          </p:cNvPr>
          <p:cNvGraphicFramePr>
            <a:graphicFrameLocks noGrp="1"/>
          </p:cNvGraphicFramePr>
          <p:nvPr/>
        </p:nvGraphicFramePr>
        <p:xfrm>
          <a:off x="431800" y="1727200"/>
          <a:ext cx="8089900" cy="4344988"/>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42668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23"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23"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0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0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0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791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5791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5791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0667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7136" name="Slide Number Placeholder 3">
            <a:extLst>
              <a:ext uri="{FF2B5EF4-FFF2-40B4-BE49-F238E27FC236}">
                <a16:creationId xmlns:a16="http://schemas.microsoft.com/office/drawing/2014/main" id="{D61D694A-E5B9-4B02-A50B-C5D6D022B7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25EA391-BEBA-4A0D-A7A7-D01E41D01547}" type="slidenum">
              <a:rPr lang="en-US" altLang="en-US">
                <a:solidFill>
                  <a:srgbClr val="898989"/>
                </a:solidFill>
                <a:latin typeface="Calibri" panose="020F0502020204030204" pitchFamily="34" charset="0"/>
              </a:rPr>
              <a:pPr/>
              <a:t>59</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38C302F4-82A6-48A8-9B48-47B1738918E7}"/>
              </a:ext>
            </a:extLst>
          </p:cNvPr>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A1A1EBA-B5FD-4C81-AC22-8ADC1E9F9E25}"/>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System perspectives</a:t>
            </a:r>
          </a:p>
        </p:txBody>
      </p:sp>
      <p:sp>
        <p:nvSpPr>
          <p:cNvPr id="8195" name="Content Placeholder 2">
            <a:extLst>
              <a:ext uri="{FF2B5EF4-FFF2-40B4-BE49-F238E27FC236}">
                <a16:creationId xmlns:a16="http://schemas.microsoft.com/office/drawing/2014/main" id="{27B5B8FE-DE86-4B7C-97A7-C464EA0893BD}"/>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An external perspective,</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 model the context or environment of the system.</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An interaction perspective, </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 model the interactions between a system and its environment, or between the components of a system.</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A structural perspective, </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model the organization of a system or the structure of the data that is processed by the system.</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A behavioral perspective,</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model the dynamic behavior of the system and how it responds to events. </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p:txBody>
      </p:sp>
      <p:sp>
        <p:nvSpPr>
          <p:cNvPr id="8196" name="Slide Number Placeholder 3">
            <a:extLst>
              <a:ext uri="{FF2B5EF4-FFF2-40B4-BE49-F238E27FC236}">
                <a16:creationId xmlns:a16="http://schemas.microsoft.com/office/drawing/2014/main" id="{ABBCFC9A-3244-4BD4-BDB4-E1C87DAE46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608F03-4873-41F3-93A0-2549E896B4A5}" type="slidenum">
              <a:rPr lang="en-US" altLang="en-US">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ABEB02C8-8FB2-45A1-8C7D-EF7C669AF405}"/>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C1F42DA-8052-4C1C-8C98-A461CE218856}"/>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States and stimuli for the microwave oven (b)</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graphicFrame>
        <p:nvGraphicFramePr>
          <p:cNvPr id="3" name="Table 2">
            <a:extLst>
              <a:ext uri="{FF2B5EF4-FFF2-40B4-BE49-F238E27FC236}">
                <a16:creationId xmlns:a16="http://schemas.microsoft.com/office/drawing/2014/main" id="{B70B1397-2B16-431C-9DA0-021FA948998F}"/>
              </a:ext>
            </a:extLst>
          </p:cNvPr>
          <p:cNvGraphicFramePr>
            <a:graphicFrameLocks noGrp="1"/>
          </p:cNvGraphicFramePr>
          <p:nvPr/>
        </p:nvGraphicFramePr>
        <p:xfrm>
          <a:off x="1419225" y="1841500"/>
          <a:ext cx="6330950" cy="3760788"/>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42675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8"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8"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81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81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3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8163" name="Slide Number Placeholder 3">
            <a:extLst>
              <a:ext uri="{FF2B5EF4-FFF2-40B4-BE49-F238E27FC236}">
                <a16:creationId xmlns:a16="http://schemas.microsoft.com/office/drawing/2014/main" id="{00EFB8F2-25D3-4C75-A6B0-D5B18A21F3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5623AE1-9B3C-4F95-8C80-889D8D6DDFA0}" type="slidenum">
              <a:rPr lang="en-US" altLang="en-US">
                <a:solidFill>
                  <a:srgbClr val="898989"/>
                </a:solidFill>
                <a:latin typeface="Calibri" panose="020F0502020204030204" pitchFamily="34" charset="0"/>
              </a:rPr>
              <a:pPr/>
              <a:t>60</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C5F06FA3-3ADC-4BE3-AAC9-7A10C57B70E9}"/>
              </a:ext>
            </a:extLst>
          </p:cNvPr>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4202ADA-3165-45C0-9DCD-E4222E4A8D18}"/>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Microwave oven operation</a:t>
            </a:r>
            <a:r>
              <a:rPr lang="en-GB" altLang="tr-TR">
                <a:latin typeface="Arial" panose="020B0604020202020204" pitchFamily="34" charset="0"/>
                <a:ea typeface="ＭＳ Ｐゴシック" panose="020B0600070205080204" pitchFamily="34" charset="-128"/>
                <a:cs typeface="Arial" panose="020B0604020202020204" pitchFamily="34" charset="0"/>
              </a:rPr>
              <a:t> </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p:txBody>
      </p:sp>
      <p:sp>
        <p:nvSpPr>
          <p:cNvPr id="49155" name="Content Placeholder 1">
            <a:extLst>
              <a:ext uri="{FF2B5EF4-FFF2-40B4-BE49-F238E27FC236}">
                <a16:creationId xmlns:a16="http://schemas.microsoft.com/office/drawing/2014/main" id="{C212F3BE-16E5-4786-9229-EF1635E5E2CE}"/>
              </a:ext>
            </a:extLst>
          </p:cNvPr>
          <p:cNvSpPr>
            <a:spLocks noGrp="1"/>
          </p:cNvSpPr>
          <p:nvPr>
            <p:ph idx="1"/>
          </p:nvPr>
        </p:nvSpPr>
        <p:spPr bwMode="auto">
          <a:xfrm>
            <a:off x="457200" y="1600200"/>
            <a:ext cx="22225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 number of possible states </a:t>
            </a:r>
            <a:r>
              <a:rPr lang="tr-TR" altLang="tr-TR">
                <a:latin typeface="Arial" panose="020B0604020202020204" pitchFamily="34" charset="0"/>
                <a:ea typeface="ＭＳ Ｐゴシック" panose="020B0600070205080204" pitchFamily="34" charset="-128"/>
                <a:cs typeface="Arial" panose="020B0604020202020204" pitchFamily="34" charset="0"/>
              </a:rPr>
              <a:t>increases rapidly.</a:t>
            </a:r>
            <a:endParaRPr lang="en-US"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US" altLang="tr-TR">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a:solidFill>
                  <a:srgbClr val="FF0000"/>
                </a:solidFill>
                <a:latin typeface="Arial" panose="020B0604020202020204" pitchFamily="34" charset="0"/>
                <a:ea typeface="ＭＳ Ｐゴシック" panose="020B0600070205080204" pitchFamily="34" charset="-128"/>
                <a:cs typeface="Arial" panose="020B0604020202020204" pitchFamily="34" charset="0"/>
              </a:rPr>
              <a:t>Superstate</a:t>
            </a:r>
            <a:endParaRPr lang="tr-TR" altLang="tr-TR">
              <a:solidFill>
                <a:srgbClr val="FF0000"/>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6" name="Footer Placeholder 5">
            <a:extLst>
              <a:ext uri="{FF2B5EF4-FFF2-40B4-BE49-F238E27FC236}">
                <a16:creationId xmlns:a16="http://schemas.microsoft.com/office/drawing/2014/main" id="{629B5938-D4B6-4FE1-8302-A3D1921506F2}"/>
              </a:ext>
            </a:extLst>
          </p:cNvPr>
          <p:cNvSpPr>
            <a:spLocks noGrp="1"/>
          </p:cNvSpPr>
          <p:nvPr>
            <p:ph type="ftr" sz="quarter" idx="11"/>
          </p:nvPr>
        </p:nvSpPr>
        <p:spPr/>
        <p:txBody>
          <a:bodyPr/>
          <a:lstStyle/>
          <a:p>
            <a:pPr>
              <a:defRPr/>
            </a:pPr>
            <a:r>
              <a:rPr lang="en-US"/>
              <a:t>Chapter 5 System modeling</a:t>
            </a:r>
          </a:p>
        </p:txBody>
      </p:sp>
      <p:sp>
        <p:nvSpPr>
          <p:cNvPr id="49157" name="Slide Number Placeholder 4">
            <a:extLst>
              <a:ext uri="{FF2B5EF4-FFF2-40B4-BE49-F238E27FC236}">
                <a16:creationId xmlns:a16="http://schemas.microsoft.com/office/drawing/2014/main" id="{B31E9564-8A64-47CC-8B63-6E5FFBA4A5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2C5A47-3F91-4458-B5F4-1D86ECE00031}" type="slidenum">
              <a:rPr lang="en-US" altLang="en-US">
                <a:solidFill>
                  <a:srgbClr val="898989"/>
                </a:solidFill>
                <a:latin typeface="Calibri" panose="020F0502020204030204" pitchFamily="34" charset="0"/>
              </a:rPr>
              <a:pPr/>
              <a:t>61</a:t>
            </a:fld>
            <a:endParaRPr lang="en-US" altLang="en-US">
              <a:solidFill>
                <a:srgbClr val="898989"/>
              </a:solidFill>
              <a:latin typeface="Calibri" panose="020F0502020204030204" pitchFamily="34" charset="0"/>
            </a:endParaRPr>
          </a:p>
        </p:txBody>
      </p:sp>
      <p:pic>
        <p:nvPicPr>
          <p:cNvPr id="49158" name="Picture 2">
            <a:extLst>
              <a:ext uri="{FF2B5EF4-FFF2-40B4-BE49-F238E27FC236}">
                <a16:creationId xmlns:a16="http://schemas.microsoft.com/office/drawing/2014/main" id="{CAA0E860-FBA5-44D7-903D-67949637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1677988"/>
            <a:ext cx="53625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4604DB7-5EAC-4FF9-966D-D3A1AD37CAA9}"/>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Most used UML diagrams (out of 14)</a:t>
            </a:r>
          </a:p>
        </p:txBody>
      </p:sp>
      <p:sp>
        <p:nvSpPr>
          <p:cNvPr id="9219" name="Content Placeholder 2">
            <a:extLst>
              <a:ext uri="{FF2B5EF4-FFF2-40B4-BE49-F238E27FC236}">
                <a16:creationId xmlns:a16="http://schemas.microsoft.com/office/drawing/2014/main" id="{1F929C56-AB52-456B-98D7-0707A651A1DD}"/>
              </a:ext>
            </a:extLst>
          </p:cNvPr>
          <p:cNvSpPr>
            <a:spLocks noGrp="1"/>
          </p:cNvSpPr>
          <p:nvPr>
            <p:ph idx="1"/>
          </p:nvPr>
        </p:nvSpPr>
        <p:spPr bwMode="auto">
          <a:xfrm>
            <a:off x="457200" y="1503363"/>
            <a:ext cx="86868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Activity diagrams:</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 show the activities involved in a process or in data processing </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Use case diagrams: </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show the interactions between a system and its environment. </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Sequence diagrams: </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show interactions between actors and the system and between system components.</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Class diagrams: </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show the object classes in the system and the associations between these classes.</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tr-TR" sz="2200">
                <a:latin typeface="Arial" panose="020B0604020202020204" pitchFamily="34" charset="0"/>
                <a:ea typeface="ＭＳ Ｐゴシック" panose="020B0600070205080204" pitchFamily="34" charset="-128"/>
                <a:cs typeface="Arial" panose="020B0604020202020204" pitchFamily="34" charset="0"/>
              </a:rPr>
              <a:t>State diagrams: </a:t>
            </a:r>
          </a:p>
          <a:p>
            <a:pPr lvl="1" eaLnBrk="1" hangingPunct="1">
              <a:buFont typeface="Wingdings" panose="05000000000000000000" pitchFamily="2" charset="2"/>
              <a:buChar char="§"/>
            </a:pPr>
            <a:r>
              <a:rPr lang="en-US" altLang="tr-TR" sz="2200">
                <a:latin typeface="Arial" panose="020B0604020202020204" pitchFamily="34" charset="0"/>
                <a:ea typeface="ＭＳ Ｐゴシック" panose="020B0600070205080204" pitchFamily="34" charset="-128"/>
                <a:cs typeface="Arial" panose="020B0604020202020204" pitchFamily="34" charset="0"/>
              </a:rPr>
              <a:t>show how the system reacts to internal and external events. </a:t>
            </a:r>
            <a:endParaRPr lang="en-GB" altLang="tr-TR" sz="2200">
              <a:latin typeface="Arial" panose="020B0604020202020204" pitchFamily="34" charset="0"/>
              <a:ea typeface="ＭＳ Ｐゴシック" panose="020B0600070205080204" pitchFamily="34" charset="-128"/>
              <a:cs typeface="Arial" panose="020B0604020202020204" pitchFamily="34" charset="0"/>
            </a:endParaRPr>
          </a:p>
        </p:txBody>
      </p:sp>
      <p:sp>
        <p:nvSpPr>
          <p:cNvPr id="9220" name="Slide Number Placeholder 3">
            <a:extLst>
              <a:ext uri="{FF2B5EF4-FFF2-40B4-BE49-F238E27FC236}">
                <a16:creationId xmlns:a16="http://schemas.microsoft.com/office/drawing/2014/main" id="{7F5445FC-912D-4553-9820-D92BD3B6E6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D51AB0-50A9-496D-8BA6-23ADF3E273DC}" type="slidenum">
              <a:rPr lang="en-US" altLang="en-US">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A93FD34-6352-4BDB-B3D4-0F6ABBF223E2}"/>
              </a:ext>
            </a:extLst>
          </p:cNvPr>
          <p:cNvSpPr>
            <a:spLocks noGrp="1" noChangeArrowheads="1"/>
          </p:cNvSpPr>
          <p:nvPr>
            <p:ph type="title"/>
          </p:nvPr>
        </p:nvSpPr>
        <p:spPr/>
        <p:txBody>
          <a:bodyPr/>
          <a:lstStyle/>
          <a:p>
            <a:pPr eaLnBrk="1" hangingPunct="1"/>
            <a:r>
              <a:rPr lang="en-GB" altLang="tr-TR">
                <a:latin typeface="Arial" panose="020B0604020202020204" pitchFamily="34" charset="0"/>
                <a:ea typeface="ＭＳ Ｐゴシック" panose="020B0600070205080204" pitchFamily="34" charset="-128"/>
                <a:cs typeface="Arial" panose="020B0604020202020204" pitchFamily="34" charset="0"/>
              </a:rPr>
              <a:t>Context models</a:t>
            </a:r>
          </a:p>
        </p:txBody>
      </p:sp>
      <p:sp>
        <p:nvSpPr>
          <p:cNvPr id="10243" name="Rectangle 3">
            <a:extLst>
              <a:ext uri="{FF2B5EF4-FFF2-40B4-BE49-F238E27FC236}">
                <a16:creationId xmlns:a16="http://schemas.microsoft.com/office/drawing/2014/main" id="{FF437545-3F2E-4A4F-9766-5BF80A4B39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GB" altLang="tr-TR">
                <a:latin typeface="Arial" panose="020B0604020202020204" pitchFamily="34" charset="0"/>
                <a:ea typeface="ＭＳ Ｐゴシック" panose="020B0600070205080204" pitchFamily="34" charset="-128"/>
                <a:cs typeface="Arial" panose="020B0604020202020204" pitchFamily="34" charset="0"/>
              </a:rPr>
              <a:t>Context models are used to illustrate the operational context of a system</a:t>
            </a:r>
          </a:p>
          <a:p>
            <a:pPr lvl="1" eaLnBrk="1" hangingPunct="1">
              <a:buFont typeface="Wingdings" panose="05000000000000000000" pitchFamily="2" charset="2"/>
              <a:buChar char="§"/>
            </a:pPr>
            <a:r>
              <a:rPr lang="en-GB" altLang="tr-TR">
                <a:latin typeface="Arial" panose="020B0604020202020204" pitchFamily="34" charset="0"/>
                <a:ea typeface="ＭＳ Ｐゴシック" panose="020B0600070205080204" pitchFamily="34" charset="-128"/>
                <a:cs typeface="Arial" panose="020B0604020202020204" pitchFamily="34" charset="0"/>
              </a:rPr>
              <a:t>show the system and its relationship with other systems.</a:t>
            </a:r>
          </a:p>
          <a:p>
            <a:pPr eaLnBrk="1" hangingPunct="1">
              <a:buFont typeface="Wingdings" panose="05000000000000000000" pitchFamily="2" charset="2"/>
              <a:buChar char="²"/>
            </a:pPr>
            <a:r>
              <a:rPr lang="en-GB" altLang="tr-TR" b="1">
                <a:latin typeface="Arial" panose="020B0604020202020204" pitchFamily="34" charset="0"/>
                <a:ea typeface="ＭＳ Ｐゴシック" panose="020B0600070205080204" pitchFamily="34" charset="-128"/>
                <a:cs typeface="Arial" panose="020B0604020202020204" pitchFamily="34" charset="0"/>
              </a:rPr>
              <a:t>they show what lies outside the system boundaries.</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Once system boundaries are decided, part of the analysis activity is the definition of that context and the dependencies that a system </a:t>
            </a:r>
            <a:r>
              <a:rPr lang="tr-TR" altLang="tr-TR">
                <a:latin typeface="Arial" panose="020B0604020202020204" pitchFamily="34" charset="0"/>
                <a:ea typeface="ＭＳ Ｐゴシック" panose="020B0600070205080204" pitchFamily="34" charset="-128"/>
                <a:cs typeface="Arial" panose="020B0604020202020204" pitchFamily="34" charset="0"/>
              </a:rPr>
              <a:t>has on its environment</a:t>
            </a:r>
            <a:endParaRPr lang="en-GB" altLang="tr-TR" b="1">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endParaRPr lang="en-GB" altLang="tr-TR" b="1">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GB" altLang="tr-TR">
                <a:latin typeface="Arial" panose="020B0604020202020204" pitchFamily="34" charset="0"/>
                <a:ea typeface="ＭＳ Ｐゴシック" panose="020B0600070205080204" pitchFamily="34" charset="-128"/>
                <a:cs typeface="Arial" panose="020B0604020202020204" pitchFamily="34" charset="0"/>
              </a:rPr>
              <a:t>Social and organisational concerns may affect the decision on where to position system boundaries.</a:t>
            </a:r>
          </a:p>
        </p:txBody>
      </p:sp>
      <p:sp>
        <p:nvSpPr>
          <p:cNvPr id="10244" name="Slide Number Placeholder 3">
            <a:extLst>
              <a:ext uri="{FF2B5EF4-FFF2-40B4-BE49-F238E27FC236}">
                <a16:creationId xmlns:a16="http://schemas.microsoft.com/office/drawing/2014/main" id="{2E713CE1-37A9-4D70-B775-B7E3B10AB82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895FD9E-EF92-420D-84BC-4205F579CDB8}"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7109F9DB-436D-4075-8FAC-E99B02A302D6}"/>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652878E-93C3-409E-96F1-F92E62069A99}"/>
              </a:ext>
            </a:extLst>
          </p:cNvPr>
          <p:cNvSpPr>
            <a:spLocks noGrp="1"/>
          </p:cNvSpPr>
          <p:nvPr>
            <p:ph type="title"/>
          </p:nvPr>
        </p:nvSpPr>
        <p:spPr/>
        <p:txBody>
          <a:bodyPr/>
          <a:lstStyle/>
          <a:p>
            <a:pPr eaLnBrk="1" hangingPunct="1"/>
            <a:r>
              <a:rPr lang="en-US" altLang="tr-TR">
                <a:latin typeface="Arial" panose="020B0604020202020204" pitchFamily="34" charset="0"/>
                <a:ea typeface="ＭＳ Ｐゴシック" panose="020B0600070205080204" pitchFamily="34" charset="-128"/>
                <a:cs typeface="Arial" panose="020B0604020202020204" pitchFamily="34" charset="0"/>
              </a:rPr>
              <a:t>System boundaries</a:t>
            </a:r>
          </a:p>
        </p:txBody>
      </p:sp>
      <p:sp>
        <p:nvSpPr>
          <p:cNvPr id="11267" name="Content Placeholder 2">
            <a:extLst>
              <a:ext uri="{FF2B5EF4-FFF2-40B4-BE49-F238E27FC236}">
                <a16:creationId xmlns:a16="http://schemas.microsoft.com/office/drawing/2014/main" id="{90F4112D-51F7-4665-9818-0A5DF6ABE00A}"/>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System boundaries are established to define what is inside and what is outside the system.</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They show other systems that are used or depend on the system being developed.</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The position of the system boundary has a profound effect on the system requirements. </a:t>
            </a:r>
          </a:p>
          <a:p>
            <a:pPr eaLnBrk="1" hangingPunct="1">
              <a:buFont typeface="Wingdings" panose="05000000000000000000" pitchFamily="2" charset="2"/>
              <a:buChar char="²"/>
            </a:pPr>
            <a:r>
              <a:rPr lang="en-US" altLang="tr-TR">
                <a:latin typeface="Arial" panose="020B0604020202020204" pitchFamily="34" charset="0"/>
                <a:ea typeface="ＭＳ Ｐゴシック" panose="020B0600070205080204" pitchFamily="34" charset="-128"/>
                <a:cs typeface="Arial" panose="020B0604020202020204" pitchFamily="34" charset="0"/>
              </a:rPr>
              <a:t>Defining a system boundary is a political judgment</a:t>
            </a:r>
          </a:p>
          <a:p>
            <a:pPr lvl="1" eaLnBrk="1" hangingPunct="1">
              <a:buFont typeface="Wingdings" panose="05000000000000000000" pitchFamily="2" charset="2"/>
              <a:buChar char="§"/>
            </a:pPr>
            <a:r>
              <a:rPr lang="en-US" altLang="tr-TR">
                <a:latin typeface="Arial" panose="020B0604020202020204" pitchFamily="34" charset="0"/>
                <a:ea typeface="ＭＳ Ｐゴシック" panose="020B0600070205080204" pitchFamily="34" charset="-128"/>
                <a:cs typeface="Arial" panose="020B0604020202020204" pitchFamily="34" charset="0"/>
              </a:rPr>
              <a:t>There may be pressures to develop system boundaries that increase / decrease the influence or workload of different parts of an organization.</a:t>
            </a:r>
          </a:p>
        </p:txBody>
      </p:sp>
      <p:sp>
        <p:nvSpPr>
          <p:cNvPr id="11268" name="Slide Number Placeholder 3">
            <a:extLst>
              <a:ext uri="{FF2B5EF4-FFF2-40B4-BE49-F238E27FC236}">
                <a16:creationId xmlns:a16="http://schemas.microsoft.com/office/drawing/2014/main" id="{272E8CF8-7A98-4F9D-97F1-0A73EF4E4F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D7CD604-DDCC-4373-9D3B-B11D22A89E3C}"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sp>
        <p:nvSpPr>
          <p:cNvPr id="5" name="Footer Placeholder 4">
            <a:extLst>
              <a:ext uri="{FF2B5EF4-FFF2-40B4-BE49-F238E27FC236}">
                <a16:creationId xmlns:a16="http://schemas.microsoft.com/office/drawing/2014/main" id="{5F4C775E-F63E-4F22-86FB-48CB4628D719}"/>
              </a:ext>
            </a:extLst>
          </p:cNvPr>
          <p:cNvSpPr>
            <a:spLocks noGrp="1"/>
          </p:cNvSpPr>
          <p:nvPr>
            <p:ph type="ftr" sz="quarter" idx="11"/>
          </p:nvPr>
        </p:nvSpPr>
        <p:spPr/>
        <p:txBody>
          <a:bodyPr/>
          <a:lstStyle/>
          <a:p>
            <a:pPr>
              <a:defRPr/>
            </a:pPr>
            <a:r>
              <a:rPr lang="en-US"/>
              <a:t>Chapter 5 System modeling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14147</TotalTime>
  <Words>3987</Words>
  <Application>Microsoft Office PowerPoint</Application>
  <PresentationFormat>On-screen Show (4:3)</PresentationFormat>
  <Paragraphs>622</Paragraphs>
  <Slides>61</Slides>
  <Notes>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ＭＳ Ｐゴシック</vt:lpstr>
      <vt:lpstr>Calibri</vt:lpstr>
      <vt:lpstr>Wingdings</vt:lpstr>
      <vt:lpstr>Times New Roman</vt:lpstr>
      <vt:lpstr>SE9</vt:lpstr>
      <vt:lpstr>Chapter 5 – System Modeling</vt:lpstr>
      <vt:lpstr>PowerPoint Presentation</vt:lpstr>
      <vt:lpstr>Topics covered</vt:lpstr>
      <vt:lpstr>System modeling</vt:lpstr>
      <vt:lpstr>Use of graphical models</vt:lpstr>
      <vt:lpstr>System perspectives</vt:lpstr>
      <vt:lpstr>Most used UML diagrams (out of 14)</vt:lpstr>
      <vt:lpstr>Context models</vt:lpstr>
      <vt:lpstr>System boundaries</vt:lpstr>
      <vt:lpstr>Example: patient information system for mental healthcare (MHC-PMS)</vt:lpstr>
      <vt:lpstr>The context of the MHC-PMS  (Mental Health Care-Patient Management System)</vt:lpstr>
      <vt:lpstr>Context models: external entities</vt:lpstr>
      <vt:lpstr>Process perspective</vt:lpstr>
      <vt:lpstr>Process model of involuntary detention </vt:lpstr>
      <vt:lpstr>Activity Diagram – Basic Syntax</vt:lpstr>
      <vt:lpstr>PowerPoint Presentation</vt:lpstr>
      <vt:lpstr>PowerPoint Presentation</vt:lpstr>
      <vt:lpstr>exercise</vt:lpstr>
      <vt:lpstr>PowerPoint Presentation</vt:lpstr>
      <vt:lpstr>Interaction models</vt:lpstr>
      <vt:lpstr>Sequence diagrams</vt:lpstr>
      <vt:lpstr>Sequence diagram for View patient information </vt:lpstr>
      <vt:lpstr>Reading the sequence diagram</vt:lpstr>
      <vt:lpstr>Messages</vt:lpstr>
      <vt:lpstr>PowerPoint Presentation</vt:lpstr>
      <vt:lpstr>Representing Iteractions</vt:lpstr>
      <vt:lpstr>Lifeline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Structural models</vt:lpstr>
      <vt:lpstr>Class diagrams</vt:lpstr>
      <vt:lpstr>UML classes and association </vt:lpstr>
      <vt:lpstr>Classes and associations in the MHC-PMS </vt:lpstr>
      <vt:lpstr>Association Relationships</vt:lpstr>
      <vt:lpstr>PowerPoint Presentation</vt:lpstr>
      <vt:lpstr>Relationship Summary</vt:lpstr>
      <vt:lpstr>Composition - Aggregation</vt:lpstr>
      <vt:lpstr>The Consultation class </vt:lpstr>
      <vt:lpstr>Class diagram Exercise: rent video</vt:lpstr>
      <vt:lpstr>PowerPoint Presentation</vt:lpstr>
      <vt:lpstr>Generalization</vt:lpstr>
      <vt:lpstr>A generalization hierarchy </vt:lpstr>
      <vt:lpstr>A generalization hierarchy with added detail </vt:lpstr>
      <vt:lpstr>The aggregation association </vt:lpstr>
      <vt:lpstr>Behavioral models</vt:lpstr>
      <vt:lpstr>Data-driven modeling</vt:lpstr>
      <vt:lpstr>Data driven modelling in UML</vt:lpstr>
      <vt:lpstr>Example: 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informatics</cp:lastModifiedBy>
  <cp:revision>91</cp:revision>
  <dcterms:created xsi:type="dcterms:W3CDTF">2010-01-15T13:50:47Z</dcterms:created>
  <dcterms:modified xsi:type="dcterms:W3CDTF">2020-03-25T14:16:14Z</dcterms:modified>
</cp:coreProperties>
</file>