
<file path=[Content_Types].xml><?xml version="1.0" encoding="utf-8"?>
<Types xmlns="http://schemas.openxmlformats.org/package/2006/content-types">
  <Default Extension="png" ContentType="image/png"/>
  <Default Extension="pdf" ContentType="application/pdf"/>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 id="2147483950" r:id="rId2"/>
    <p:sldMasterId id="2147483989" r:id="rId3"/>
  </p:sldMasterIdLst>
  <p:notesMasterIdLst>
    <p:notesMasterId r:id="rId5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61" Type="http://schemas.openxmlformats.org/officeDocument/2006/relationships/viewProps" Target="view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830323-1229-4601-9A6D-53D45F4EBFAF}" type="datetimeFigureOut">
              <a:rPr lang="en-US" smtClean="0"/>
              <a:t>3/13/2018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65CAB4-6261-423D-8396-D4FA081BF037}" type="slidenum">
              <a:rPr lang="en-US" smtClean="0"/>
              <a:t>‹#›</a:t>
            </a:fld>
            <a:endParaRPr lang="en-US"/>
          </a:p>
        </p:txBody>
      </p:sp>
    </p:spTree>
    <p:extLst>
      <p:ext uri="{BB962C8B-B14F-4D97-AF65-F5344CB8AC3E}">
        <p14:creationId xmlns:p14="http://schemas.microsoft.com/office/powerpoint/2010/main" val="242385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ＭＳ Ｐゴシック" charset="-128"/>
                <a:cs typeface="ＭＳ Ｐゴシック" charset="-128"/>
              </a:rPr>
              <a:t>RE processes in Ch2: assessing if the system is useful to the business</a:t>
            </a:r>
          </a:p>
          <a:p>
            <a:r>
              <a:rPr lang="en-US" sz="1200" b="0" i="0" u="none" strike="noStrike" kern="1200" baseline="0" dirty="0" smtClean="0">
                <a:solidFill>
                  <a:schemeClr val="tx1"/>
                </a:solidFill>
                <a:latin typeface="+mn-lt"/>
                <a:ea typeface="ＭＳ Ｐゴシック" charset="-128"/>
                <a:cs typeface="ＭＳ Ｐゴシック" charset="-128"/>
              </a:rPr>
              <a:t>(feasibility study), discovering requirements (elicitation and analysis), converting</a:t>
            </a:r>
          </a:p>
          <a:p>
            <a:r>
              <a:rPr lang="en-US" sz="1200" b="0" i="0" u="none" strike="noStrike" kern="1200" baseline="0" dirty="0" smtClean="0">
                <a:solidFill>
                  <a:schemeClr val="tx1"/>
                </a:solidFill>
                <a:latin typeface="+mn-lt"/>
                <a:ea typeface="ＭＳ Ｐゴシック" charset="-128"/>
                <a:cs typeface="ＭＳ Ｐゴシック" charset="-128"/>
              </a:rPr>
              <a:t>these requirements into some standard form (specification), and checking that the</a:t>
            </a:r>
          </a:p>
          <a:p>
            <a:r>
              <a:rPr lang="en-US" sz="1200" b="0" i="0" u="none" strike="noStrike" kern="1200" baseline="0" dirty="0" smtClean="0">
                <a:solidFill>
                  <a:schemeClr val="tx1"/>
                </a:solidFill>
                <a:latin typeface="+mn-lt"/>
                <a:ea typeface="ＭＳ Ｐゴシック" charset="-128"/>
                <a:cs typeface="ＭＳ Ｐゴシック" charset="-128"/>
              </a:rPr>
              <a:t>requirements actually define the system that the customer wants (validation</a:t>
            </a:r>
            <a:endParaRPr lang="tr-TR" dirty="0"/>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2</a:t>
            </a:fld>
            <a:endParaRPr lang="en-US"/>
          </a:p>
        </p:txBody>
      </p:sp>
    </p:spTree>
    <p:extLst>
      <p:ext uri="{BB962C8B-B14F-4D97-AF65-F5344CB8AC3E}">
        <p14:creationId xmlns:p14="http://schemas.microsoft.com/office/powerpoint/2010/main" val="1452214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186B742A-BF3B-47D5-A22E-44F0AA6AE628}" type="slidenum">
              <a:rPr lang="en-GB" altLang="tr-TR">
                <a:latin typeface="Arial" charset="0"/>
              </a:rPr>
              <a:pPr/>
              <a:t>48</a:t>
            </a:fld>
            <a:endParaRPr lang="en-GB" altLang="tr-TR">
              <a:latin typeface="Arial"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Tree>
    <p:extLst>
      <p:ext uri="{BB962C8B-B14F-4D97-AF65-F5344CB8AC3E}">
        <p14:creationId xmlns:p14="http://schemas.microsoft.com/office/powerpoint/2010/main" val="4080142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ＭＳ Ｐゴシック" charset="-128"/>
                <a:cs typeface="ＭＳ Ｐゴシック" charset="-128"/>
              </a:rPr>
              <a:t>Change management is essential because you need to decide if the benefits of implementing new requirements are justified by the costs of implementation. </a:t>
            </a:r>
            <a:endParaRPr lang="tr-TR" dirty="0"/>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54</a:t>
            </a:fld>
            <a:endParaRPr lang="en-US"/>
          </a:p>
        </p:txBody>
      </p:sp>
    </p:spTree>
    <p:extLst>
      <p:ext uri="{BB962C8B-B14F-4D97-AF65-F5344CB8AC3E}">
        <p14:creationId xmlns:p14="http://schemas.microsoft.com/office/powerpoint/2010/main" val="1295289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ＭＳ Ｐゴシック" charset="-128"/>
                <a:cs typeface="ＭＳ Ｐゴシック" charset="-128"/>
              </a:rPr>
              <a:t>In addition to system stakeholders, we have already seen that requirements may</a:t>
            </a:r>
          </a:p>
          <a:p>
            <a:r>
              <a:rPr lang="en-US" sz="1200" b="0" i="0" u="none" strike="noStrike" kern="1200" baseline="0" dirty="0" smtClean="0">
                <a:solidFill>
                  <a:schemeClr val="tx1"/>
                </a:solidFill>
                <a:latin typeface="+mn-lt"/>
                <a:ea typeface="ＭＳ Ｐゴシック" charset="-128"/>
                <a:cs typeface="ＭＳ Ｐゴシック" charset="-128"/>
              </a:rPr>
              <a:t>also come from the application domain and from other systems that interact with the</a:t>
            </a:r>
          </a:p>
          <a:p>
            <a:r>
              <a:rPr lang="en-US" sz="1200" b="0" i="0" u="none" strike="noStrike" kern="1200" baseline="0" dirty="0" smtClean="0">
                <a:solidFill>
                  <a:schemeClr val="tx1"/>
                </a:solidFill>
                <a:latin typeface="+mn-lt"/>
                <a:ea typeface="ＭＳ Ｐゴシック" charset="-128"/>
                <a:cs typeface="ＭＳ Ｐゴシック" charset="-128"/>
              </a:rPr>
              <a:t>system being specified. All of these must be considered during the requirements</a:t>
            </a:r>
          </a:p>
          <a:p>
            <a:r>
              <a:rPr lang="tr-TR" sz="1200" b="0" i="0" u="none" strike="noStrike" kern="1200" baseline="0" dirty="0" smtClean="0">
                <a:solidFill>
                  <a:schemeClr val="tx1"/>
                </a:solidFill>
                <a:latin typeface="+mn-lt"/>
                <a:ea typeface="ＭＳ Ｐゴシック" charset="-128"/>
                <a:cs typeface="ＭＳ Ｐゴシック" charset="-128"/>
              </a:rPr>
              <a:t>elicitation process</a:t>
            </a:r>
            <a:endParaRPr lang="tr-TR" dirty="0"/>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12</a:t>
            </a:fld>
            <a:endParaRPr lang="en-US"/>
          </a:p>
        </p:txBody>
      </p:sp>
    </p:spTree>
    <p:extLst>
      <p:ext uri="{BB962C8B-B14F-4D97-AF65-F5344CB8AC3E}">
        <p14:creationId xmlns:p14="http://schemas.microsoft.com/office/powerpoint/2010/main" val="3994760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F9388B78-F097-43AE-8E51-6E18308622B8}" type="slidenum">
              <a:rPr lang="en-GB" altLang="tr-TR">
                <a:latin typeface="Arial" charset="0"/>
              </a:rPr>
              <a:pPr/>
              <a:t>19</a:t>
            </a:fld>
            <a:endParaRPr lang="en-GB" altLang="tr-TR">
              <a:latin typeface="Arial"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Tree>
    <p:extLst>
      <p:ext uri="{BB962C8B-B14F-4D97-AF65-F5344CB8AC3E}">
        <p14:creationId xmlns:p14="http://schemas.microsoft.com/office/powerpoint/2010/main" val="2082806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12A95A9A-ADC6-42AF-9374-6DDBF748A1BA}" type="slidenum">
              <a:rPr lang="en-GB" altLang="tr-TR">
                <a:latin typeface="Arial" charset="0"/>
              </a:rPr>
              <a:pPr/>
              <a:t>21</a:t>
            </a:fld>
            <a:endParaRPr lang="en-GB" altLang="tr-TR">
              <a:latin typeface="Arial"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tr-TR" smtClean="0"/>
          </a:p>
          <a:p>
            <a:r>
              <a:rPr lang="en-US" altLang="tr-TR" smtClean="0"/>
              <a:t>The use case model may include a UML use case diagram to show the names of use cases and actors, and their relationships</a:t>
            </a:r>
            <a:endParaRPr lang="tr-TR" altLang="tr-TR" smtClean="0"/>
          </a:p>
          <a:p>
            <a:pPr lvl="1"/>
            <a:r>
              <a:rPr lang="en-US" altLang="tr-TR" smtClean="0"/>
              <a:t>Context Diagram of a system and its environment</a:t>
            </a:r>
            <a:endParaRPr lang="tr-TR" altLang="tr-TR" smtClean="0"/>
          </a:p>
          <a:p>
            <a:endParaRPr lang="en-GB" altLang="tr-TR" smtClean="0"/>
          </a:p>
        </p:txBody>
      </p:sp>
    </p:spTree>
    <p:extLst>
      <p:ext uri="{BB962C8B-B14F-4D97-AF65-F5344CB8AC3E}">
        <p14:creationId xmlns:p14="http://schemas.microsoft.com/office/powerpoint/2010/main" val="1018789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76D14AFC-B77A-4FD4-B508-0B8018764CC2}" type="slidenum">
              <a:rPr lang="en-GB" altLang="tr-TR">
                <a:latin typeface="Arial" charset="0"/>
              </a:rPr>
              <a:pPr/>
              <a:t>24</a:t>
            </a:fld>
            <a:endParaRPr lang="en-GB" altLang="tr-TR">
              <a:latin typeface="Arial"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Tree>
    <p:extLst>
      <p:ext uri="{BB962C8B-B14F-4D97-AF65-F5344CB8AC3E}">
        <p14:creationId xmlns:p14="http://schemas.microsoft.com/office/powerpoint/2010/main" val="3775386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FE3578E3-FA2C-4B03-86BA-C6740B450924}" type="slidenum">
              <a:rPr lang="en-GB" altLang="tr-TR">
                <a:latin typeface="Arial" charset="0"/>
              </a:rPr>
              <a:pPr/>
              <a:t>26</a:t>
            </a:fld>
            <a:endParaRPr lang="en-GB" altLang="tr-TR">
              <a:latin typeface="Arial"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tr-TR" smtClean="0"/>
              <a:t>A scenario is a specific sequence of actions and interactions between actors and the system</a:t>
            </a:r>
          </a:p>
          <a:p>
            <a:endParaRPr lang="tr-TR" altLang="tr-TR" smtClean="0"/>
          </a:p>
        </p:txBody>
      </p:sp>
    </p:spTree>
    <p:extLst>
      <p:ext uri="{BB962C8B-B14F-4D97-AF65-F5344CB8AC3E}">
        <p14:creationId xmlns:p14="http://schemas.microsoft.com/office/powerpoint/2010/main" val="1378071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F68A363E-CDC8-4D96-91D0-4BA5A585C559}" type="slidenum">
              <a:rPr lang="en-GB" altLang="tr-TR">
                <a:latin typeface="Arial" charset="0"/>
              </a:rPr>
              <a:pPr/>
              <a:t>44</a:t>
            </a:fld>
            <a:endParaRPr lang="en-GB" altLang="tr-TR">
              <a:latin typeface="Arial"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Tree>
    <p:extLst>
      <p:ext uri="{BB962C8B-B14F-4D97-AF65-F5344CB8AC3E}">
        <p14:creationId xmlns:p14="http://schemas.microsoft.com/office/powerpoint/2010/main" val="510614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C6D195A6-31D8-4631-ACED-B7EB86673011}" type="slidenum">
              <a:rPr lang="en-GB" altLang="tr-TR">
                <a:latin typeface="Arial" charset="0"/>
              </a:rPr>
              <a:pPr/>
              <a:t>45</a:t>
            </a:fld>
            <a:endParaRPr lang="en-GB" altLang="tr-TR">
              <a:latin typeface="Arial"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Tree>
    <p:extLst>
      <p:ext uri="{BB962C8B-B14F-4D97-AF65-F5344CB8AC3E}">
        <p14:creationId xmlns:p14="http://schemas.microsoft.com/office/powerpoint/2010/main" val="2958617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7B2B4B31-B46C-48FC-9D42-8B6F4D3C6731}" type="slidenum">
              <a:rPr lang="en-GB" altLang="tr-TR">
                <a:latin typeface="Arial" charset="0"/>
              </a:rPr>
              <a:pPr/>
              <a:t>47</a:t>
            </a:fld>
            <a:endParaRPr lang="en-GB" altLang="tr-TR">
              <a:latin typeface="Arial"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Tree>
    <p:extLst>
      <p:ext uri="{BB962C8B-B14F-4D97-AF65-F5344CB8AC3E}">
        <p14:creationId xmlns:p14="http://schemas.microsoft.com/office/powerpoint/2010/main" val="3698423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9D581A-32C5-461B-AFFC-B614CC02A4F1}"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F53CD-8E27-4E4E-9063-185538E78ACE}" type="slidenum">
              <a:rPr lang="en-US" smtClean="0"/>
              <a:t>‹#›</a:t>
            </a:fld>
            <a:endParaRPr lang="en-US"/>
          </a:p>
        </p:txBody>
      </p:sp>
    </p:spTree>
    <p:extLst>
      <p:ext uri="{BB962C8B-B14F-4D97-AF65-F5344CB8AC3E}">
        <p14:creationId xmlns:p14="http://schemas.microsoft.com/office/powerpoint/2010/main" val="2505515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9D581A-32C5-461B-AFFC-B614CC02A4F1}"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F53CD-8E27-4E4E-9063-185538E78ACE}" type="slidenum">
              <a:rPr lang="en-US" smtClean="0"/>
              <a:t>‹#›</a:t>
            </a:fld>
            <a:endParaRPr lang="en-US"/>
          </a:p>
        </p:txBody>
      </p:sp>
    </p:spTree>
    <p:extLst>
      <p:ext uri="{BB962C8B-B14F-4D97-AF65-F5344CB8AC3E}">
        <p14:creationId xmlns:p14="http://schemas.microsoft.com/office/powerpoint/2010/main" val="368714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9D581A-32C5-461B-AFFC-B614CC02A4F1}"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F53CD-8E27-4E4E-9063-185538E78ACE}" type="slidenum">
              <a:rPr lang="en-US" smtClean="0"/>
              <a:t>‹#›</a:t>
            </a:fld>
            <a:endParaRPr lang="en-US"/>
          </a:p>
        </p:txBody>
      </p:sp>
    </p:spTree>
    <p:extLst>
      <p:ext uri="{BB962C8B-B14F-4D97-AF65-F5344CB8AC3E}">
        <p14:creationId xmlns:p14="http://schemas.microsoft.com/office/powerpoint/2010/main" val="3761300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30725"/>
          </a:xfrm>
        </p:spPr>
        <p:txBody>
          <a:bodyPr/>
          <a:lstStyle/>
          <a:p>
            <a:pPr lvl="0"/>
            <a:endParaRPr lang="en-US" noProof="0"/>
          </a:p>
        </p:txBody>
      </p:sp>
      <p:sp>
        <p:nvSpPr>
          <p:cNvPr id="4" name="Rectangle 4"/>
          <p:cNvSpPr>
            <a:spLocks noGrp="1" noChangeArrowheads="1"/>
          </p:cNvSpPr>
          <p:nvPr>
            <p:ph type="dt" sz="half" idx="10"/>
          </p:nvPr>
        </p:nvSpPr>
        <p:spPr>
          <a:xfrm>
            <a:off x="609600" y="6248400"/>
            <a:ext cx="2844800" cy="457200"/>
          </a:xfrm>
          <a:prstGeom prst="rect">
            <a:avLst/>
          </a:prstGeom>
          <a:ln/>
        </p:spPr>
        <p:txBody>
          <a:bodyPr/>
          <a:lstStyle>
            <a:lvl1pPr>
              <a:defRPr/>
            </a:lvl1pPr>
          </a:lstStyle>
          <a:p>
            <a:endParaRPr lang="tr-TR" altLang="tr-TR"/>
          </a:p>
        </p:txBody>
      </p:sp>
      <p:sp>
        <p:nvSpPr>
          <p:cNvPr id="5" name="Rectangle 5"/>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endParaRPr lang="tr-TR" altLang="tr-TR"/>
          </a:p>
        </p:txBody>
      </p:sp>
      <p:sp>
        <p:nvSpPr>
          <p:cNvPr id="6" name="Rectangle 6"/>
          <p:cNvSpPr>
            <a:spLocks noGrp="1" noChangeArrowheads="1"/>
          </p:cNvSpPr>
          <p:nvPr>
            <p:ph type="sldNum" sz="quarter" idx="12"/>
          </p:nvPr>
        </p:nvSpPr>
        <p:spPr>
          <a:xfrm>
            <a:off x="8737600" y="6248400"/>
            <a:ext cx="2844800" cy="457200"/>
          </a:xfrm>
          <a:prstGeom prst="rect">
            <a:avLst/>
          </a:prstGeom>
          <a:ln/>
        </p:spPr>
        <p:txBody>
          <a:bodyPr/>
          <a:lstStyle>
            <a:lvl1pPr>
              <a:defRPr/>
            </a:lvl1pPr>
          </a:lstStyle>
          <a:p>
            <a:fld id="{0DE1EFBA-BD88-48B1-8A02-3D22B40B0F41}" type="slidenum">
              <a:rPr lang="en-US" altLang="tr-TR"/>
              <a:pPr/>
              <a:t>‹#›</a:t>
            </a:fld>
            <a:endParaRPr lang="en-US" altLang="tr-TR"/>
          </a:p>
        </p:txBody>
      </p:sp>
    </p:spTree>
    <p:extLst>
      <p:ext uri="{BB962C8B-B14F-4D97-AF65-F5344CB8AC3E}">
        <p14:creationId xmlns:p14="http://schemas.microsoft.com/office/powerpoint/2010/main" val="3932656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9D581A-32C5-461B-AFFC-B614CC02A4F1}"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F53CD-8E27-4E4E-9063-185538E78ACE}" type="slidenum">
              <a:rPr lang="en-US" smtClean="0"/>
              <a:t>‹#›</a:t>
            </a:fld>
            <a:endParaRPr lang="en-US"/>
          </a:p>
        </p:txBody>
      </p:sp>
    </p:spTree>
    <p:extLst>
      <p:ext uri="{BB962C8B-B14F-4D97-AF65-F5344CB8AC3E}">
        <p14:creationId xmlns:p14="http://schemas.microsoft.com/office/powerpoint/2010/main" val="1533889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9D581A-32C5-461B-AFFC-B614CC02A4F1}"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F53CD-8E27-4E4E-9063-185538E78ACE}" type="slidenum">
              <a:rPr lang="en-US" smtClean="0"/>
              <a:t>‹#›</a:t>
            </a:fld>
            <a:endParaRPr lang="en-US"/>
          </a:p>
        </p:txBody>
      </p:sp>
    </p:spTree>
    <p:extLst>
      <p:ext uri="{BB962C8B-B14F-4D97-AF65-F5344CB8AC3E}">
        <p14:creationId xmlns:p14="http://schemas.microsoft.com/office/powerpoint/2010/main" val="4196502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9D581A-32C5-461B-AFFC-B614CC02A4F1}"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F53CD-8E27-4E4E-9063-185538E78ACE}" type="slidenum">
              <a:rPr lang="en-US" smtClean="0"/>
              <a:t>‹#›</a:t>
            </a:fld>
            <a:endParaRPr lang="en-US"/>
          </a:p>
        </p:txBody>
      </p:sp>
    </p:spTree>
    <p:extLst>
      <p:ext uri="{BB962C8B-B14F-4D97-AF65-F5344CB8AC3E}">
        <p14:creationId xmlns:p14="http://schemas.microsoft.com/office/powerpoint/2010/main" val="2024901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9D581A-32C5-461B-AFFC-B614CC02A4F1}"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F53CD-8E27-4E4E-9063-185538E78ACE}" type="slidenum">
              <a:rPr lang="en-US" smtClean="0"/>
              <a:t>‹#›</a:t>
            </a:fld>
            <a:endParaRPr lang="en-US"/>
          </a:p>
        </p:txBody>
      </p:sp>
    </p:spTree>
    <p:extLst>
      <p:ext uri="{BB962C8B-B14F-4D97-AF65-F5344CB8AC3E}">
        <p14:creationId xmlns:p14="http://schemas.microsoft.com/office/powerpoint/2010/main" val="2279455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9D581A-32C5-461B-AFFC-B614CC02A4F1}" type="datetimeFigureOut">
              <a:rPr lang="en-US" smtClean="0"/>
              <a:t>3/13/2018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EF53CD-8E27-4E4E-9063-185538E78ACE}"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2896049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19D581A-32C5-461B-AFFC-B614CC02A4F1}" type="datetimeFigureOut">
              <a:rPr lang="en-US" smtClean="0"/>
              <a:t>3/13/2018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EF53CD-8E27-4E4E-9063-185538E78ACE}"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57350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9D581A-32C5-461B-AFFC-B614CC02A4F1}" type="datetimeFigureOut">
              <a:rPr lang="en-US" smtClean="0"/>
              <a:t>3/13/2018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EF53CD-8E27-4E4E-9063-185538E78ACE}" type="slidenum">
              <a:rPr lang="en-US" smtClean="0"/>
              <a:t>‹#›</a:t>
            </a:fld>
            <a:endParaRPr lang="en-US"/>
          </a:p>
        </p:txBody>
      </p:sp>
    </p:spTree>
    <p:extLst>
      <p:ext uri="{BB962C8B-B14F-4D97-AF65-F5344CB8AC3E}">
        <p14:creationId xmlns:p14="http://schemas.microsoft.com/office/powerpoint/2010/main" val="983269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9D581A-32C5-461B-AFFC-B614CC02A4F1}"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F53CD-8E27-4E4E-9063-185538E78ACE}" type="slidenum">
              <a:rPr lang="en-US" smtClean="0"/>
              <a:t>‹#›</a:t>
            </a:fld>
            <a:endParaRPr lang="en-US"/>
          </a:p>
        </p:txBody>
      </p:sp>
    </p:spTree>
    <p:extLst>
      <p:ext uri="{BB962C8B-B14F-4D97-AF65-F5344CB8AC3E}">
        <p14:creationId xmlns:p14="http://schemas.microsoft.com/office/powerpoint/2010/main" val="7842924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9D581A-32C5-461B-AFFC-B614CC02A4F1}"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F53CD-8E27-4E4E-9063-185538E78ACE}" type="slidenum">
              <a:rPr lang="en-US" smtClean="0"/>
              <a:t>‹#›</a:t>
            </a:fld>
            <a:endParaRPr lang="en-US"/>
          </a:p>
        </p:txBody>
      </p:sp>
    </p:spTree>
    <p:extLst>
      <p:ext uri="{BB962C8B-B14F-4D97-AF65-F5344CB8AC3E}">
        <p14:creationId xmlns:p14="http://schemas.microsoft.com/office/powerpoint/2010/main" val="7632403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9D581A-32C5-461B-AFFC-B614CC02A4F1}"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F53CD-8E27-4E4E-9063-185538E78ACE}" type="slidenum">
              <a:rPr lang="en-US" smtClean="0"/>
              <a:t>‹#›</a:t>
            </a:fld>
            <a:endParaRPr lang="en-US"/>
          </a:p>
        </p:txBody>
      </p:sp>
    </p:spTree>
    <p:extLst>
      <p:ext uri="{BB962C8B-B14F-4D97-AF65-F5344CB8AC3E}">
        <p14:creationId xmlns:p14="http://schemas.microsoft.com/office/powerpoint/2010/main" val="3985085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9D581A-32C5-461B-AFFC-B614CC02A4F1}"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F53CD-8E27-4E4E-9063-185538E78ACE}" type="slidenum">
              <a:rPr lang="en-US" smtClean="0"/>
              <a:t>‹#›</a:t>
            </a:fld>
            <a:endParaRPr lang="en-US"/>
          </a:p>
        </p:txBody>
      </p:sp>
    </p:spTree>
    <p:extLst>
      <p:ext uri="{BB962C8B-B14F-4D97-AF65-F5344CB8AC3E}">
        <p14:creationId xmlns:p14="http://schemas.microsoft.com/office/powerpoint/2010/main" val="34410294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9D581A-32C5-461B-AFFC-B614CC02A4F1}"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F53CD-8E27-4E4E-9063-185538E78ACE}" type="slidenum">
              <a:rPr lang="en-US" smtClean="0"/>
              <a:t>‹#›</a:t>
            </a:fld>
            <a:endParaRPr lang="en-US"/>
          </a:p>
        </p:txBody>
      </p:sp>
    </p:spTree>
    <p:extLst>
      <p:ext uri="{BB962C8B-B14F-4D97-AF65-F5344CB8AC3E}">
        <p14:creationId xmlns:p14="http://schemas.microsoft.com/office/powerpoint/2010/main" val="23571215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30725"/>
          </a:xfrm>
        </p:spPr>
        <p:txBody>
          <a:bodyPr/>
          <a:lstStyle/>
          <a:p>
            <a:pPr lvl="0"/>
            <a:endParaRPr lang="en-US" noProof="0"/>
          </a:p>
        </p:txBody>
      </p:sp>
      <p:sp>
        <p:nvSpPr>
          <p:cNvPr id="4" name="Rectangle 4"/>
          <p:cNvSpPr>
            <a:spLocks noGrp="1" noChangeArrowheads="1"/>
          </p:cNvSpPr>
          <p:nvPr>
            <p:ph type="dt" sz="half" idx="10"/>
          </p:nvPr>
        </p:nvSpPr>
        <p:spPr>
          <a:xfrm>
            <a:off x="609600" y="6248400"/>
            <a:ext cx="2844800" cy="457200"/>
          </a:xfrm>
          <a:prstGeom prst="rect">
            <a:avLst/>
          </a:prstGeom>
          <a:ln/>
        </p:spPr>
        <p:txBody>
          <a:bodyPr/>
          <a:lstStyle>
            <a:lvl1pPr>
              <a:defRPr/>
            </a:lvl1pPr>
          </a:lstStyle>
          <a:p>
            <a:endParaRPr lang="tr-TR" altLang="tr-TR"/>
          </a:p>
        </p:txBody>
      </p:sp>
      <p:sp>
        <p:nvSpPr>
          <p:cNvPr id="5" name="Rectangle 5"/>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endParaRPr lang="tr-TR" altLang="tr-TR"/>
          </a:p>
        </p:txBody>
      </p:sp>
      <p:sp>
        <p:nvSpPr>
          <p:cNvPr id="6" name="Rectangle 6"/>
          <p:cNvSpPr>
            <a:spLocks noGrp="1" noChangeArrowheads="1"/>
          </p:cNvSpPr>
          <p:nvPr>
            <p:ph type="sldNum" sz="quarter" idx="12"/>
          </p:nvPr>
        </p:nvSpPr>
        <p:spPr>
          <a:xfrm>
            <a:off x="8737600" y="6248400"/>
            <a:ext cx="2844800" cy="457200"/>
          </a:xfrm>
          <a:prstGeom prst="rect">
            <a:avLst/>
          </a:prstGeom>
          <a:ln/>
        </p:spPr>
        <p:txBody>
          <a:bodyPr/>
          <a:lstStyle>
            <a:lvl1pPr>
              <a:defRPr/>
            </a:lvl1pPr>
          </a:lstStyle>
          <a:p>
            <a:fld id="{0DE1EFBA-BD88-48B1-8A02-3D22B40B0F41}" type="slidenum">
              <a:rPr lang="en-US" altLang="tr-TR"/>
              <a:pPr/>
              <a:t>‹#›</a:t>
            </a:fld>
            <a:endParaRPr lang="en-US" altLang="tr-TR"/>
          </a:p>
        </p:txBody>
      </p:sp>
    </p:spTree>
    <p:extLst>
      <p:ext uri="{BB962C8B-B14F-4D97-AF65-F5344CB8AC3E}">
        <p14:creationId xmlns:p14="http://schemas.microsoft.com/office/powerpoint/2010/main" val="38803427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9D581A-32C5-461B-AFFC-B614CC02A4F1}"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F53CD-8E27-4E4E-9063-185538E78ACE}" type="slidenum">
              <a:rPr lang="en-US" smtClean="0"/>
              <a:t>‹#›</a:t>
            </a:fld>
            <a:endParaRPr lang="en-US"/>
          </a:p>
        </p:txBody>
      </p:sp>
    </p:spTree>
    <p:extLst>
      <p:ext uri="{BB962C8B-B14F-4D97-AF65-F5344CB8AC3E}">
        <p14:creationId xmlns:p14="http://schemas.microsoft.com/office/powerpoint/2010/main" val="1192936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9D581A-32C5-461B-AFFC-B614CC02A4F1}"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F53CD-8E27-4E4E-9063-185538E78ACE}" type="slidenum">
              <a:rPr lang="en-US" smtClean="0"/>
              <a:t>‹#›</a:t>
            </a:fld>
            <a:endParaRPr lang="en-US"/>
          </a:p>
        </p:txBody>
      </p:sp>
    </p:spTree>
    <p:extLst>
      <p:ext uri="{BB962C8B-B14F-4D97-AF65-F5344CB8AC3E}">
        <p14:creationId xmlns:p14="http://schemas.microsoft.com/office/powerpoint/2010/main" val="42284384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9D581A-32C5-461B-AFFC-B614CC02A4F1}"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F53CD-8E27-4E4E-9063-185538E78ACE}" type="slidenum">
              <a:rPr lang="en-US" smtClean="0"/>
              <a:t>‹#›</a:t>
            </a:fld>
            <a:endParaRPr lang="en-US"/>
          </a:p>
        </p:txBody>
      </p:sp>
    </p:spTree>
    <p:extLst>
      <p:ext uri="{BB962C8B-B14F-4D97-AF65-F5344CB8AC3E}">
        <p14:creationId xmlns:p14="http://schemas.microsoft.com/office/powerpoint/2010/main" val="18394869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9D581A-32C5-461B-AFFC-B614CC02A4F1}"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F53CD-8E27-4E4E-9063-185538E78ACE}" type="slidenum">
              <a:rPr lang="en-US" smtClean="0"/>
              <a:t>‹#›</a:t>
            </a:fld>
            <a:endParaRPr lang="en-US"/>
          </a:p>
        </p:txBody>
      </p:sp>
    </p:spTree>
    <p:extLst>
      <p:ext uri="{BB962C8B-B14F-4D97-AF65-F5344CB8AC3E}">
        <p14:creationId xmlns:p14="http://schemas.microsoft.com/office/powerpoint/2010/main" val="27261904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9D581A-32C5-461B-AFFC-B614CC02A4F1}" type="datetimeFigureOut">
              <a:rPr lang="en-US" smtClean="0"/>
              <a:t>3/13/2018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EF53CD-8E27-4E4E-9063-185538E78ACE}" type="slidenum">
              <a:rPr lang="en-US" smtClean="0"/>
              <a:t>‹#›</a:t>
            </a:fld>
            <a:endParaRPr lang="en-US"/>
          </a:p>
        </p:txBody>
      </p:sp>
    </p:spTree>
    <p:extLst>
      <p:ext uri="{BB962C8B-B14F-4D97-AF65-F5344CB8AC3E}">
        <p14:creationId xmlns:p14="http://schemas.microsoft.com/office/powerpoint/2010/main" val="1674876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9D581A-32C5-461B-AFFC-B614CC02A4F1}"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F53CD-8E27-4E4E-9063-185538E78ACE}" type="slidenum">
              <a:rPr lang="en-US" smtClean="0"/>
              <a:t>‹#›</a:t>
            </a:fld>
            <a:endParaRPr lang="en-US"/>
          </a:p>
        </p:txBody>
      </p:sp>
    </p:spTree>
    <p:extLst>
      <p:ext uri="{BB962C8B-B14F-4D97-AF65-F5344CB8AC3E}">
        <p14:creationId xmlns:p14="http://schemas.microsoft.com/office/powerpoint/2010/main" val="18800620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19D581A-32C5-461B-AFFC-B614CC02A4F1}" type="datetimeFigureOut">
              <a:rPr lang="en-US" smtClean="0"/>
              <a:t>3/13/2018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EF53CD-8E27-4E4E-9063-185538E78ACE}" type="slidenum">
              <a:rPr lang="en-US" smtClean="0"/>
              <a:t>‹#›</a:t>
            </a:fld>
            <a:endParaRPr lang="en-US"/>
          </a:p>
        </p:txBody>
      </p:sp>
    </p:spTree>
    <p:extLst>
      <p:ext uri="{BB962C8B-B14F-4D97-AF65-F5344CB8AC3E}">
        <p14:creationId xmlns:p14="http://schemas.microsoft.com/office/powerpoint/2010/main" val="27392148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9D581A-32C5-461B-AFFC-B614CC02A4F1}" type="datetimeFigureOut">
              <a:rPr lang="en-US" smtClean="0"/>
              <a:t>3/13/2018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EF53CD-8E27-4E4E-9063-185538E78ACE}" type="slidenum">
              <a:rPr lang="en-US" smtClean="0"/>
              <a:t>‹#›</a:t>
            </a:fld>
            <a:endParaRPr lang="en-US"/>
          </a:p>
        </p:txBody>
      </p:sp>
    </p:spTree>
    <p:extLst>
      <p:ext uri="{BB962C8B-B14F-4D97-AF65-F5344CB8AC3E}">
        <p14:creationId xmlns:p14="http://schemas.microsoft.com/office/powerpoint/2010/main" val="17278082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9D581A-32C5-461B-AFFC-B614CC02A4F1}"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F53CD-8E27-4E4E-9063-185538E78ACE}" type="slidenum">
              <a:rPr lang="en-US" smtClean="0"/>
              <a:t>‹#›</a:t>
            </a:fld>
            <a:endParaRPr lang="en-US"/>
          </a:p>
        </p:txBody>
      </p:sp>
    </p:spTree>
    <p:extLst>
      <p:ext uri="{BB962C8B-B14F-4D97-AF65-F5344CB8AC3E}">
        <p14:creationId xmlns:p14="http://schemas.microsoft.com/office/powerpoint/2010/main" val="40799642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9D581A-32C5-461B-AFFC-B614CC02A4F1}"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F53CD-8E27-4E4E-9063-185538E78ACE}" type="slidenum">
              <a:rPr lang="en-US" smtClean="0"/>
              <a:t>‹#›</a:t>
            </a:fld>
            <a:endParaRPr lang="en-US"/>
          </a:p>
        </p:txBody>
      </p:sp>
    </p:spTree>
    <p:extLst>
      <p:ext uri="{BB962C8B-B14F-4D97-AF65-F5344CB8AC3E}">
        <p14:creationId xmlns:p14="http://schemas.microsoft.com/office/powerpoint/2010/main" val="13523602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9D581A-32C5-461B-AFFC-B614CC02A4F1}"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F53CD-8E27-4E4E-9063-185538E78ACE}" type="slidenum">
              <a:rPr lang="en-US" smtClean="0"/>
              <a:t>‹#›</a:t>
            </a:fld>
            <a:endParaRPr lang="en-US"/>
          </a:p>
        </p:txBody>
      </p:sp>
    </p:spTree>
    <p:extLst>
      <p:ext uri="{BB962C8B-B14F-4D97-AF65-F5344CB8AC3E}">
        <p14:creationId xmlns:p14="http://schemas.microsoft.com/office/powerpoint/2010/main" val="5982493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9D581A-32C5-461B-AFFC-B614CC02A4F1}"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F53CD-8E27-4E4E-9063-185538E78ACE}" type="slidenum">
              <a:rPr lang="en-US" smtClean="0"/>
              <a:t>‹#›</a:t>
            </a:fld>
            <a:endParaRPr lang="en-US"/>
          </a:p>
        </p:txBody>
      </p:sp>
    </p:spTree>
    <p:extLst>
      <p:ext uri="{BB962C8B-B14F-4D97-AF65-F5344CB8AC3E}">
        <p14:creationId xmlns:p14="http://schemas.microsoft.com/office/powerpoint/2010/main" val="21053681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30725"/>
          </a:xfrm>
        </p:spPr>
        <p:txBody>
          <a:bodyPr/>
          <a:lstStyle/>
          <a:p>
            <a:pPr lvl="0"/>
            <a:endParaRPr lang="en-US" noProof="0"/>
          </a:p>
        </p:txBody>
      </p:sp>
      <p:sp>
        <p:nvSpPr>
          <p:cNvPr id="4" name="Rectangle 4"/>
          <p:cNvSpPr>
            <a:spLocks noGrp="1" noChangeArrowheads="1"/>
          </p:cNvSpPr>
          <p:nvPr>
            <p:ph type="dt" sz="half" idx="10"/>
          </p:nvPr>
        </p:nvSpPr>
        <p:spPr>
          <a:xfrm>
            <a:off x="609600" y="6248400"/>
            <a:ext cx="2844800" cy="457200"/>
          </a:xfrm>
          <a:prstGeom prst="rect">
            <a:avLst/>
          </a:prstGeom>
          <a:ln/>
        </p:spPr>
        <p:txBody>
          <a:bodyPr/>
          <a:lstStyle>
            <a:lvl1pPr>
              <a:defRPr/>
            </a:lvl1pPr>
          </a:lstStyle>
          <a:p>
            <a:endParaRPr lang="tr-TR" altLang="tr-TR"/>
          </a:p>
        </p:txBody>
      </p:sp>
      <p:sp>
        <p:nvSpPr>
          <p:cNvPr id="5" name="Rectangle 5"/>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endParaRPr lang="tr-TR" altLang="tr-TR"/>
          </a:p>
        </p:txBody>
      </p:sp>
      <p:sp>
        <p:nvSpPr>
          <p:cNvPr id="6" name="Rectangle 6"/>
          <p:cNvSpPr>
            <a:spLocks noGrp="1" noChangeArrowheads="1"/>
          </p:cNvSpPr>
          <p:nvPr>
            <p:ph type="sldNum" sz="quarter" idx="12"/>
          </p:nvPr>
        </p:nvSpPr>
        <p:spPr>
          <a:xfrm>
            <a:off x="8737600" y="6248400"/>
            <a:ext cx="2844800" cy="457200"/>
          </a:xfrm>
          <a:prstGeom prst="rect">
            <a:avLst/>
          </a:prstGeom>
          <a:ln/>
        </p:spPr>
        <p:txBody>
          <a:bodyPr/>
          <a:lstStyle>
            <a:lvl1pPr>
              <a:defRPr/>
            </a:lvl1pPr>
          </a:lstStyle>
          <a:p>
            <a:fld id="{0DE1EFBA-BD88-48B1-8A02-3D22B40B0F41}" type="slidenum">
              <a:rPr lang="en-US" altLang="tr-TR"/>
              <a:pPr/>
              <a:t>‹#›</a:t>
            </a:fld>
            <a:endParaRPr lang="en-US" altLang="tr-TR"/>
          </a:p>
        </p:txBody>
      </p:sp>
    </p:spTree>
    <p:extLst>
      <p:ext uri="{BB962C8B-B14F-4D97-AF65-F5344CB8AC3E}">
        <p14:creationId xmlns:p14="http://schemas.microsoft.com/office/powerpoint/2010/main" val="1687896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9D581A-32C5-461B-AFFC-B614CC02A4F1}"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F53CD-8E27-4E4E-9063-185538E78ACE}" type="slidenum">
              <a:rPr lang="en-US" smtClean="0"/>
              <a:t>‹#›</a:t>
            </a:fld>
            <a:endParaRPr lang="en-US"/>
          </a:p>
        </p:txBody>
      </p:sp>
    </p:spTree>
    <p:extLst>
      <p:ext uri="{BB962C8B-B14F-4D97-AF65-F5344CB8AC3E}">
        <p14:creationId xmlns:p14="http://schemas.microsoft.com/office/powerpoint/2010/main" val="1423596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9D581A-32C5-461B-AFFC-B614CC02A4F1}" type="datetimeFigureOut">
              <a:rPr lang="en-US" smtClean="0"/>
              <a:t>3/13/2018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EF53CD-8E27-4E4E-9063-185538E78ACE}"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387401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19D581A-32C5-461B-AFFC-B614CC02A4F1}" type="datetimeFigureOut">
              <a:rPr lang="en-US" smtClean="0"/>
              <a:t>3/13/2018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EF53CD-8E27-4E4E-9063-185538E78ACE}"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5179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9D581A-32C5-461B-AFFC-B614CC02A4F1}" type="datetimeFigureOut">
              <a:rPr lang="en-US" smtClean="0"/>
              <a:t>3/13/2018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EF53CD-8E27-4E4E-9063-185538E78ACE}" type="slidenum">
              <a:rPr lang="en-US" smtClean="0"/>
              <a:t>‹#›</a:t>
            </a:fld>
            <a:endParaRPr lang="en-US"/>
          </a:p>
        </p:txBody>
      </p:sp>
    </p:spTree>
    <p:extLst>
      <p:ext uri="{BB962C8B-B14F-4D97-AF65-F5344CB8AC3E}">
        <p14:creationId xmlns:p14="http://schemas.microsoft.com/office/powerpoint/2010/main" val="3412240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9D581A-32C5-461B-AFFC-B614CC02A4F1}"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F53CD-8E27-4E4E-9063-185538E78ACE}" type="slidenum">
              <a:rPr lang="en-US" smtClean="0"/>
              <a:t>‹#›</a:t>
            </a:fld>
            <a:endParaRPr lang="en-US"/>
          </a:p>
        </p:txBody>
      </p:sp>
    </p:spTree>
    <p:extLst>
      <p:ext uri="{BB962C8B-B14F-4D97-AF65-F5344CB8AC3E}">
        <p14:creationId xmlns:p14="http://schemas.microsoft.com/office/powerpoint/2010/main" val="212426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9D581A-32C5-461B-AFFC-B614CC02A4F1}"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F53CD-8E27-4E4E-9063-185538E78ACE}" type="slidenum">
              <a:rPr lang="en-US" smtClean="0"/>
              <a:t>‹#›</a:t>
            </a:fld>
            <a:endParaRPr lang="en-US"/>
          </a:p>
        </p:txBody>
      </p:sp>
    </p:spTree>
    <p:extLst>
      <p:ext uri="{BB962C8B-B14F-4D97-AF65-F5344CB8AC3E}">
        <p14:creationId xmlns:p14="http://schemas.microsoft.com/office/powerpoint/2010/main" val="1421337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919D581A-32C5-461B-AFFC-B614CC02A4F1}" type="datetimeFigureOut">
              <a:rPr lang="en-US" smtClean="0"/>
              <a:t>3/13/2018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EEF53CD-8E27-4E4E-9063-185538E78ACE}" type="slidenum">
              <a:rPr lang="en-US" smtClean="0"/>
              <a:t>‹#›</a:t>
            </a:fld>
            <a:endParaRPr lang="en-US"/>
          </a:p>
        </p:txBody>
      </p:sp>
    </p:spTree>
    <p:extLst>
      <p:ext uri="{BB962C8B-B14F-4D97-AF65-F5344CB8AC3E}">
        <p14:creationId xmlns:p14="http://schemas.microsoft.com/office/powerpoint/2010/main" val="3429352293"/>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919D581A-32C5-461B-AFFC-B614CC02A4F1}" type="datetimeFigureOut">
              <a:rPr lang="en-US" smtClean="0"/>
              <a:t>3/13/2018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EEF53CD-8E27-4E4E-9063-185538E78ACE}" type="slidenum">
              <a:rPr lang="en-US" smtClean="0"/>
              <a:t>‹#›</a:t>
            </a:fld>
            <a:endParaRPr lang="en-US"/>
          </a:p>
        </p:txBody>
      </p:sp>
    </p:spTree>
    <p:extLst>
      <p:ext uri="{BB962C8B-B14F-4D97-AF65-F5344CB8AC3E}">
        <p14:creationId xmlns:p14="http://schemas.microsoft.com/office/powerpoint/2010/main" val="2826178202"/>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 id="21474839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9D581A-32C5-461B-AFFC-B614CC02A4F1}" type="datetimeFigureOut">
              <a:rPr lang="en-US" smtClean="0"/>
              <a:t>3/13/2018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EF53CD-8E27-4E4E-9063-185538E78ACE}" type="slidenum">
              <a:rPr lang="en-US" smtClean="0"/>
              <a:t>‹#›</a:t>
            </a:fld>
            <a:endParaRPr lang="en-US"/>
          </a:p>
        </p:txBody>
      </p:sp>
    </p:spTree>
    <p:extLst>
      <p:ext uri="{BB962C8B-B14F-4D97-AF65-F5344CB8AC3E}">
        <p14:creationId xmlns:p14="http://schemas.microsoft.com/office/powerpoint/2010/main" val="1252262109"/>
      </p:ext>
    </p:extLst>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 id="214748400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6.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6.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df"/><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Requirement Engineering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25315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Requirements discovery</a:t>
            </a:r>
            <a:endParaRPr lang="en-US" b="1" dirty="0"/>
          </a:p>
        </p:txBody>
      </p:sp>
      <p:sp>
        <p:nvSpPr>
          <p:cNvPr id="3" name="Content Placeholder 2"/>
          <p:cNvSpPr>
            <a:spLocks noGrp="1"/>
          </p:cNvSpPr>
          <p:nvPr>
            <p:ph idx="1"/>
          </p:nvPr>
        </p:nvSpPr>
        <p:spPr/>
        <p:txBody>
          <a:bodyPr/>
          <a:lstStyle/>
          <a:p>
            <a:r>
              <a:rPr lang="en-US" dirty="0" smtClean="0"/>
              <a:t>The process of gathering information about the required and existing systems and distilling the user and system requirements from this information.</a:t>
            </a:r>
          </a:p>
          <a:p>
            <a:r>
              <a:rPr lang="en-US" dirty="0" smtClean="0"/>
              <a:t>Interaction is with system stakeholders from managers to external regulators</a:t>
            </a:r>
            <a:r>
              <a:rPr lang="en-US" dirty="0" smtClean="0"/>
              <a:t>. Examples:</a:t>
            </a:r>
            <a:endParaRPr lang="en-US" dirty="0" smtClean="0"/>
          </a:p>
          <a:p>
            <a:pPr lvl="1"/>
            <a:r>
              <a:rPr lang="en-US" dirty="0" smtClean="0"/>
              <a:t>Interviews</a:t>
            </a:r>
          </a:p>
          <a:p>
            <a:pPr lvl="1"/>
            <a:r>
              <a:rPr lang="en-US" dirty="0" smtClean="0"/>
              <a:t>Observations</a:t>
            </a:r>
          </a:p>
          <a:p>
            <a:pPr lvl="1"/>
            <a:r>
              <a:rPr lang="en-US" dirty="0" smtClean="0"/>
              <a:t>Scenarios or prototypes</a:t>
            </a:r>
          </a:p>
          <a:p>
            <a:r>
              <a:rPr lang="en-US" dirty="0" smtClean="0"/>
              <a:t>Systems normally have a range of stakeholders.</a:t>
            </a:r>
            <a:endParaRPr lang="en-US" dirty="0"/>
          </a:p>
        </p:txBody>
      </p:sp>
      <p:sp>
        <p:nvSpPr>
          <p:cNvPr id="4" name="Footer Placeholder 3"/>
          <p:cNvSpPr>
            <a:spLocks noGrp="1"/>
          </p:cNvSpPr>
          <p:nvPr>
            <p:ph type="ftr" sz="quarter" idx="11"/>
          </p:nvPr>
        </p:nvSpPr>
        <p:spPr>
          <a:xfrm>
            <a:off x="4648200" y="6356351"/>
            <a:ext cx="2895600" cy="365125"/>
          </a:xfrm>
          <a:prstGeom prst="rect">
            <a:avLst/>
          </a:prstGeom>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a:xfrm>
            <a:off x="8077200" y="6356351"/>
            <a:ext cx="2133600" cy="365125"/>
          </a:xfrm>
          <a:prstGeom prst="rect">
            <a:avLst/>
          </a:prstGeom>
        </p:spPr>
        <p:txBody>
          <a:bodyPr/>
          <a:lstStyle/>
          <a:p>
            <a:pPr>
              <a:defRPr/>
            </a:pPr>
            <a:fld id="{825F70CE-84E9-D04C-9B15-10C693AA0F2A}" type="slidenum">
              <a:rPr lang="en-US" smtClean="0"/>
              <a:pPr>
                <a:defRPr/>
              </a:pPr>
              <a:t>10</a:t>
            </a:fld>
            <a:endParaRPr lang="en-US"/>
          </a:p>
        </p:txBody>
      </p:sp>
    </p:spTree>
    <p:extLst>
      <p:ext uri="{BB962C8B-B14F-4D97-AF65-F5344CB8AC3E}">
        <p14:creationId xmlns:p14="http://schemas.microsoft.com/office/powerpoint/2010/main" val="1236361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MHC-PMS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Doctors</a:t>
            </a:r>
            <a:r>
              <a:rPr lang="en-US" i="1" dirty="0" smtClean="0"/>
              <a:t> </a:t>
            </a:r>
            <a:r>
              <a:rPr lang="en-US" dirty="0" smtClean="0"/>
              <a:t>who are responsible for assessing and treating patients.</a:t>
            </a:r>
            <a:endParaRPr lang="en-GB" dirty="0" smtClean="0"/>
          </a:p>
          <a:p>
            <a:r>
              <a:rPr lang="en-US" dirty="0" smtClean="0"/>
              <a:t>Nurses who coordinate the consultations with doctors and administer some treatments.</a:t>
            </a:r>
          </a:p>
          <a:p>
            <a:r>
              <a:rPr lang="en-US" dirty="0"/>
              <a:t>Patients</a:t>
            </a:r>
            <a:r>
              <a:rPr lang="en-US" i="1" dirty="0"/>
              <a:t> </a:t>
            </a:r>
            <a:r>
              <a:rPr lang="en-US" dirty="0"/>
              <a:t>whose information is recorded in the system</a:t>
            </a:r>
            <a:r>
              <a:rPr lang="en-US" dirty="0" smtClean="0"/>
              <a:t>.</a:t>
            </a:r>
            <a:endParaRPr lang="en-GB" dirty="0" smtClean="0"/>
          </a:p>
          <a:p>
            <a:r>
              <a:rPr lang="en-US" dirty="0" smtClean="0"/>
              <a:t>Medical receptionists</a:t>
            </a:r>
            <a:r>
              <a:rPr lang="en-US" i="1" dirty="0" smtClean="0"/>
              <a:t> </a:t>
            </a:r>
            <a:r>
              <a:rPr lang="en-US" dirty="0" smtClean="0"/>
              <a:t>who manage patients’ appointments.</a:t>
            </a:r>
            <a:endParaRPr lang="en-GB" dirty="0" smtClean="0"/>
          </a:p>
          <a:p>
            <a:r>
              <a:rPr lang="en-US" dirty="0" smtClean="0"/>
              <a:t>IT staff who are responsible for installing and maintaining the system.</a:t>
            </a:r>
          </a:p>
          <a:p>
            <a:r>
              <a:rPr lang="en-US" dirty="0"/>
              <a:t>A medical ethics manager who must ensure that the system meets current ethical guidelines for patient care.</a:t>
            </a:r>
            <a:endParaRPr lang="en-GB" dirty="0"/>
          </a:p>
          <a:p>
            <a:r>
              <a:rPr lang="en-US" dirty="0"/>
              <a:t>Health care managers</a:t>
            </a:r>
            <a:r>
              <a:rPr lang="en-US" i="1" dirty="0"/>
              <a:t> </a:t>
            </a:r>
            <a:r>
              <a:rPr lang="en-US" dirty="0"/>
              <a:t>who obtain management information from the system.</a:t>
            </a:r>
            <a:endParaRPr lang="en-GB" dirty="0"/>
          </a:p>
          <a:p>
            <a:r>
              <a:rPr lang="en-US" dirty="0"/>
              <a:t>Medical records staff</a:t>
            </a:r>
            <a:r>
              <a:rPr lang="en-US" i="1" dirty="0"/>
              <a:t> </a:t>
            </a:r>
            <a:r>
              <a:rPr lang="en-US" dirty="0"/>
              <a:t>who are responsible for ensuring that system information can be maintained and preserved, and that record keeping procedures have been properly implemented</a:t>
            </a:r>
            <a:r>
              <a:rPr lang="en-US" dirty="0" smtClean="0"/>
              <a:t>.</a:t>
            </a:r>
            <a:endParaRPr lang="en-GB" dirty="0"/>
          </a:p>
        </p:txBody>
      </p:sp>
      <p:sp>
        <p:nvSpPr>
          <p:cNvPr id="4" name="Footer Placeholder 3"/>
          <p:cNvSpPr>
            <a:spLocks noGrp="1"/>
          </p:cNvSpPr>
          <p:nvPr>
            <p:ph type="ftr" sz="quarter" idx="11"/>
          </p:nvPr>
        </p:nvSpPr>
        <p:spPr>
          <a:xfrm>
            <a:off x="4648200" y="6356351"/>
            <a:ext cx="2895600" cy="365125"/>
          </a:xfrm>
          <a:prstGeom prst="rect">
            <a:avLst/>
          </a:prstGeom>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a:xfrm>
            <a:off x="8077200" y="6356351"/>
            <a:ext cx="2133600" cy="365125"/>
          </a:xfrm>
          <a:prstGeom prst="rect">
            <a:avLst/>
          </a:prstGeom>
        </p:spPr>
        <p:txBody>
          <a:bodyPr/>
          <a:lstStyle/>
          <a:p>
            <a:pPr>
              <a:defRPr/>
            </a:pPr>
            <a:fld id="{825F70CE-84E9-D04C-9B15-10C693AA0F2A}" type="slidenum">
              <a:rPr lang="en-US" smtClean="0"/>
              <a:pPr>
                <a:defRPr/>
              </a:pPr>
              <a:t>11</a:t>
            </a:fld>
            <a:endParaRPr lang="en-US"/>
          </a:p>
        </p:txBody>
      </p:sp>
      <p:sp>
        <p:nvSpPr>
          <p:cNvPr id="6" name="5-Point Star 5"/>
          <p:cNvSpPr/>
          <p:nvPr/>
        </p:nvSpPr>
        <p:spPr>
          <a:xfrm>
            <a:off x="9982200" y="0"/>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697408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normAutofit/>
          </a:bodyPr>
          <a:lstStyle/>
          <a:p>
            <a:r>
              <a:rPr lang="en-US" dirty="0" smtClean="0"/>
              <a:t>Formal or informal interviews with stakeholders are part of most RE processes.</a:t>
            </a:r>
          </a:p>
          <a:p>
            <a:r>
              <a:rPr lang="en-US" dirty="0" smtClean="0"/>
              <a:t>Types of interview</a:t>
            </a:r>
          </a:p>
          <a:p>
            <a:pPr lvl="1"/>
            <a:r>
              <a:rPr lang="en-US" dirty="0" smtClean="0"/>
              <a:t>Closed interviews based on pre-determined list of questions</a:t>
            </a:r>
          </a:p>
          <a:p>
            <a:pPr lvl="1"/>
            <a:r>
              <a:rPr lang="en-US" dirty="0" smtClean="0"/>
              <a:t>Open interviews where various issues are explored with stakeholders.</a:t>
            </a:r>
          </a:p>
          <a:p>
            <a:r>
              <a:rPr lang="en-US" dirty="0" smtClean="0"/>
              <a:t>Effective interviewing</a:t>
            </a:r>
          </a:p>
          <a:p>
            <a:pPr lvl="1"/>
            <a:r>
              <a:rPr lang="en-US" dirty="0" smtClean="0"/>
              <a:t>Be open-minded, avoid pre-conceived ideas about the requirements and are willing to listen to stakeholders. </a:t>
            </a:r>
            <a:endParaRPr lang="en-GB" dirty="0" smtClean="0"/>
          </a:p>
          <a:p>
            <a:pPr lvl="1"/>
            <a:r>
              <a:rPr lang="en-US" dirty="0" smtClean="0"/>
              <a:t>Prompt the interviewee to get discussions going using a startup question, a requirements proposal, or by working together on a prototype system. </a:t>
            </a:r>
          </a:p>
        </p:txBody>
      </p:sp>
      <p:sp>
        <p:nvSpPr>
          <p:cNvPr id="4" name="Footer Placeholder 3"/>
          <p:cNvSpPr>
            <a:spLocks noGrp="1"/>
          </p:cNvSpPr>
          <p:nvPr>
            <p:ph type="ftr" sz="quarter" idx="11"/>
          </p:nvPr>
        </p:nvSpPr>
        <p:spPr>
          <a:xfrm>
            <a:off x="4648200" y="6356351"/>
            <a:ext cx="2895600" cy="365125"/>
          </a:xfrm>
          <a:prstGeom prst="rect">
            <a:avLst/>
          </a:prstGeom>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a:xfrm>
            <a:off x="8077200" y="6356351"/>
            <a:ext cx="2133600" cy="365125"/>
          </a:xfrm>
          <a:prstGeom prst="rect">
            <a:avLst/>
          </a:prstGeom>
        </p:spPr>
        <p:txBody>
          <a:bodyPr/>
          <a:lstStyle/>
          <a:p>
            <a:pPr>
              <a:defRPr/>
            </a:pPr>
            <a:fld id="{825F70CE-84E9-D04C-9B15-10C693AA0F2A}" type="slidenum">
              <a:rPr lang="en-US" smtClean="0"/>
              <a:pPr>
                <a:defRPr/>
              </a:pPr>
              <a:t>12</a:t>
            </a:fld>
            <a:endParaRPr lang="en-US" dirty="0"/>
          </a:p>
        </p:txBody>
      </p:sp>
    </p:spTree>
    <p:extLst>
      <p:ext uri="{BB962C8B-B14F-4D97-AF65-F5344CB8AC3E}">
        <p14:creationId xmlns:p14="http://schemas.microsoft.com/office/powerpoint/2010/main" val="3267848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idx="1"/>
          </p:nvPr>
        </p:nvSpPr>
        <p:spPr/>
        <p:txBody>
          <a:bodyPr>
            <a:normAutofit/>
          </a:bodyPr>
          <a:lstStyle/>
          <a:p>
            <a:pPr>
              <a:lnSpc>
                <a:spcPct val="90000"/>
              </a:lnSpc>
            </a:pPr>
            <a:r>
              <a:rPr lang="en-US" sz="2400" dirty="0"/>
              <a:t>Normally a mix of closed and open-ended interviewing.</a:t>
            </a:r>
          </a:p>
          <a:p>
            <a:pPr>
              <a:lnSpc>
                <a:spcPct val="90000"/>
              </a:lnSpc>
            </a:pPr>
            <a:r>
              <a:rPr lang="en-US" sz="2400" dirty="0"/>
              <a:t>Interviews are good for getting an overall understanding of what stakeholders do and how they might interact with the system.</a:t>
            </a:r>
          </a:p>
          <a:p>
            <a:pPr>
              <a:lnSpc>
                <a:spcPct val="90000"/>
              </a:lnSpc>
            </a:pPr>
            <a:r>
              <a:rPr lang="en-US" sz="2400" dirty="0"/>
              <a:t>Interviews are not good for understanding domain requirements</a:t>
            </a:r>
          </a:p>
          <a:p>
            <a:pPr lvl="1">
              <a:lnSpc>
                <a:spcPct val="90000"/>
              </a:lnSpc>
            </a:pPr>
            <a:r>
              <a:rPr lang="en-US" sz="2000" dirty="0"/>
              <a:t>Requirements engineers cannot understand specific domain terminology;</a:t>
            </a:r>
          </a:p>
          <a:p>
            <a:pPr lvl="1">
              <a:lnSpc>
                <a:spcPct val="90000"/>
              </a:lnSpc>
            </a:pPr>
            <a:r>
              <a:rPr lang="en-US" sz="2000" dirty="0"/>
              <a:t>Some domain knowledge is so familiar that people find it hard to articulate or think that it isn’t worth articulating.</a:t>
            </a:r>
          </a:p>
          <a:p>
            <a:pPr lvl="1">
              <a:lnSpc>
                <a:spcPct val="90000"/>
              </a:lnSpc>
            </a:pPr>
            <a:endParaRPr lang="en-US" dirty="0"/>
          </a:p>
          <a:p>
            <a:pPr>
              <a:lnSpc>
                <a:spcPct val="90000"/>
              </a:lnSpc>
            </a:pPr>
            <a:r>
              <a:rPr lang="en-US" sz="2400" dirty="0"/>
              <a:t>Interviews are effective BUT use in conjunction with other requirement elicitations techniques</a:t>
            </a:r>
          </a:p>
        </p:txBody>
      </p:sp>
    </p:spTree>
    <p:extLst>
      <p:ext uri="{BB962C8B-B14F-4D97-AF65-F5344CB8AC3E}">
        <p14:creationId xmlns:p14="http://schemas.microsoft.com/office/powerpoint/2010/main" val="2295419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vert="horz" lIns="90487" tIns="44450" rIns="90487" bIns="44450" rtlCol="0" anchor="ctr">
            <a:normAutofit/>
          </a:bodyPr>
          <a:lstStyle/>
          <a:p>
            <a:r>
              <a:rPr lang="en-GB"/>
              <a:t>Ethnography</a:t>
            </a:r>
          </a:p>
        </p:txBody>
      </p:sp>
      <p:sp>
        <p:nvSpPr>
          <p:cNvPr id="36867" name="Rectangle 3"/>
          <p:cNvSpPr>
            <a:spLocks noGrp="1" noChangeArrowheads="1"/>
          </p:cNvSpPr>
          <p:nvPr>
            <p:ph idx="1"/>
          </p:nvPr>
        </p:nvSpPr>
        <p:spPr>
          <a:xfrm>
            <a:off x="1981200" y="1219201"/>
            <a:ext cx="8435280" cy="4525963"/>
          </a:xfrm>
          <a:noFill/>
          <a:ln/>
        </p:spPr>
        <p:txBody>
          <a:bodyPr vert="horz" lIns="90487" tIns="44450" rIns="90487" bIns="44450" rtlCol="0">
            <a:normAutofit/>
          </a:bodyPr>
          <a:lstStyle/>
          <a:p>
            <a:r>
              <a:rPr lang="en-GB" sz="2000" dirty="0"/>
              <a:t>A social scientist spends a considerable time observing and analysing how people actually work.</a:t>
            </a:r>
          </a:p>
          <a:p>
            <a:pPr lvl="1"/>
            <a:r>
              <a:rPr lang="en-GB" sz="1800" dirty="0"/>
              <a:t>People do not have to explain or articulate their work.</a:t>
            </a:r>
          </a:p>
          <a:p>
            <a:pPr lvl="1"/>
            <a:r>
              <a:rPr lang="en-GB" sz="1800" dirty="0"/>
              <a:t>Social and organisational factors of importance may be observed.</a:t>
            </a:r>
          </a:p>
          <a:p>
            <a:r>
              <a:rPr lang="en-GB" sz="2000" dirty="0"/>
              <a:t>Requirements derived from the way that people actually work rather than the way the process definitions suggest that they ought to work.</a:t>
            </a:r>
            <a:endParaRPr lang="en-GB" dirty="0"/>
          </a:p>
          <a:p>
            <a:pPr lvl="1"/>
            <a:r>
              <a:rPr lang="en-GB" sz="1800" dirty="0"/>
              <a:t>Basis: Work is usually richer and more complex than suggested by simple system models.</a:t>
            </a:r>
          </a:p>
          <a:p>
            <a:r>
              <a:rPr lang="en-GB" sz="2000" dirty="0"/>
              <a:t>Ethnography is effective for understanding existing processes </a:t>
            </a:r>
          </a:p>
          <a:p>
            <a:r>
              <a:rPr lang="en-GB" sz="2000" dirty="0"/>
              <a:t>problems with ethnography:</a:t>
            </a:r>
          </a:p>
          <a:p>
            <a:pPr lvl="1"/>
            <a:r>
              <a:rPr lang="en-GB" sz="1800" dirty="0"/>
              <a:t>it studies existing practices which may have some historical basis which is no longer relevant.</a:t>
            </a:r>
          </a:p>
          <a:p>
            <a:pPr lvl="1"/>
            <a:r>
              <a:rPr lang="en-GB" sz="1800" dirty="0"/>
              <a:t>cannot identify new features that should be added to a system.</a:t>
            </a:r>
          </a:p>
        </p:txBody>
      </p:sp>
      <p:sp>
        <p:nvSpPr>
          <p:cNvPr id="5" name="Footer Placeholder 4"/>
          <p:cNvSpPr>
            <a:spLocks noGrp="1"/>
          </p:cNvSpPr>
          <p:nvPr>
            <p:ph type="ftr" sz="quarter" idx="11"/>
          </p:nvPr>
        </p:nvSpPr>
        <p:spPr>
          <a:xfrm>
            <a:off x="4648200" y="6356351"/>
            <a:ext cx="2895600" cy="365125"/>
          </a:xfrm>
          <a:prstGeom prst="rect">
            <a:avLst/>
          </a:prstGeom>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a:xfrm>
            <a:off x="8077200" y="6356351"/>
            <a:ext cx="2133600" cy="365125"/>
          </a:xfrm>
          <a:prstGeom prst="rect">
            <a:avLst/>
          </a:prstGeom>
        </p:spPr>
        <p:txBody>
          <a:bodyPr/>
          <a:lstStyle/>
          <a:p>
            <a:pPr>
              <a:defRPr/>
            </a:pPr>
            <a:fld id="{825F70CE-84E9-D04C-9B15-10C693AA0F2A}" type="slidenum">
              <a:rPr lang="en-US" smtClean="0"/>
              <a:pPr>
                <a:defRPr/>
              </a:pPr>
              <a:t>14</a:t>
            </a:fld>
            <a:endParaRPr lang="en-US"/>
          </a:p>
        </p:txBody>
      </p:sp>
    </p:spTree>
    <p:extLst>
      <p:ext uri="{BB962C8B-B14F-4D97-AF65-F5344CB8AC3E}">
        <p14:creationId xmlns:p14="http://schemas.microsoft.com/office/powerpoint/2010/main" val="352929814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Scenarios</a:t>
            </a:r>
          </a:p>
        </p:txBody>
      </p:sp>
      <p:sp>
        <p:nvSpPr>
          <p:cNvPr id="90115" name="Rectangle 3"/>
          <p:cNvSpPr>
            <a:spLocks noGrp="1" noChangeArrowheads="1"/>
          </p:cNvSpPr>
          <p:nvPr>
            <p:ph idx="1"/>
          </p:nvPr>
        </p:nvSpPr>
        <p:spPr/>
        <p:txBody>
          <a:bodyPr>
            <a:normAutofit fontScale="70000" lnSpcReduction="20000"/>
          </a:bodyPr>
          <a:lstStyle/>
          <a:p>
            <a:r>
              <a:rPr lang="en-US" dirty="0"/>
              <a:t>Scenarios are real-life examples of how a system can be used</a:t>
            </a:r>
            <a:r>
              <a:rPr lang="en-US" dirty="0" smtClean="0"/>
              <a:t>.</a:t>
            </a:r>
          </a:p>
          <a:p>
            <a:r>
              <a:rPr lang="en-US" dirty="0"/>
              <a:t>They should include</a:t>
            </a:r>
          </a:p>
          <a:p>
            <a:pPr lvl="1"/>
            <a:r>
              <a:rPr lang="en-US" dirty="0"/>
              <a:t>A description of the starting situation;</a:t>
            </a:r>
          </a:p>
          <a:p>
            <a:pPr lvl="1"/>
            <a:r>
              <a:rPr lang="en-US" dirty="0"/>
              <a:t>A description of the normal flow of events;</a:t>
            </a:r>
          </a:p>
          <a:p>
            <a:pPr lvl="1"/>
            <a:r>
              <a:rPr lang="en-US" dirty="0"/>
              <a:t>A description of what can go wrong;</a:t>
            </a:r>
          </a:p>
          <a:p>
            <a:pPr lvl="1"/>
            <a:r>
              <a:rPr lang="en-US" dirty="0"/>
              <a:t>Information about other concurrent activities;</a:t>
            </a:r>
          </a:p>
          <a:p>
            <a:pPr lvl="1"/>
            <a:r>
              <a:rPr lang="en-US" dirty="0"/>
              <a:t>A description of the state when the scenario finishes.</a:t>
            </a:r>
          </a:p>
          <a:p>
            <a:endParaRPr lang="en-US" dirty="0" smtClean="0"/>
          </a:p>
          <a:p>
            <a:r>
              <a:rPr lang="en-US" dirty="0"/>
              <a:t>Scenario-base elicitation involves working with stakeholders to identify scenarios and to capture details to be included in these scenarios. </a:t>
            </a:r>
            <a:endParaRPr lang="en-US" dirty="0" smtClean="0"/>
          </a:p>
          <a:p>
            <a:r>
              <a:rPr lang="en-US" dirty="0" smtClean="0"/>
              <a:t>stakeholders </a:t>
            </a:r>
            <a:r>
              <a:rPr lang="en-US" dirty="0"/>
              <a:t>can understand and criticize a scenario of how they might </a:t>
            </a:r>
            <a:r>
              <a:rPr lang="en-US" dirty="0" smtClean="0"/>
              <a:t>interact </a:t>
            </a:r>
            <a:r>
              <a:rPr lang="tr-TR" dirty="0" smtClean="0"/>
              <a:t>with </a:t>
            </a:r>
            <a:r>
              <a:rPr lang="tr-TR" dirty="0"/>
              <a:t>a software system.</a:t>
            </a:r>
            <a:endParaRPr lang="en-US" dirty="0" smtClean="0"/>
          </a:p>
          <a:p>
            <a:r>
              <a:rPr lang="en-US" dirty="0" smtClean="0"/>
              <a:t>Scenarios </a:t>
            </a:r>
            <a:r>
              <a:rPr lang="en-US" dirty="0"/>
              <a:t>may be </a:t>
            </a:r>
            <a:r>
              <a:rPr lang="en-US" dirty="0" smtClean="0"/>
              <a:t>written as </a:t>
            </a:r>
            <a:r>
              <a:rPr lang="en-US" dirty="0"/>
              <a:t>text, supplemented by diagrams, screen shots, etc. Alternatively, a more </a:t>
            </a:r>
            <a:r>
              <a:rPr lang="en-US" dirty="0" smtClean="0"/>
              <a:t>structured approach </a:t>
            </a:r>
            <a:r>
              <a:rPr lang="en-US" dirty="0"/>
              <a:t>such as event scenarios or use cases may be </a:t>
            </a:r>
            <a:r>
              <a:rPr lang="en-US" dirty="0" smtClean="0"/>
              <a:t>used</a:t>
            </a:r>
            <a:endParaRPr lang="en-US" dirty="0"/>
          </a:p>
        </p:txBody>
      </p:sp>
    </p:spTree>
    <p:extLst>
      <p:ext uri="{BB962C8B-B14F-4D97-AF65-F5344CB8AC3E}">
        <p14:creationId xmlns:p14="http://schemas.microsoft.com/office/powerpoint/2010/main" val="223072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smtClean="0"/>
              <a:t>Scenario for collecting medical history in MHC-PMS</a:t>
            </a:r>
            <a:r>
              <a:rPr lang="en-GB" dirty="0" smtClean="0"/>
              <a:t> </a:t>
            </a:r>
            <a:endParaRPr lang="en-US" dirty="0" smtClean="0"/>
          </a:p>
        </p:txBody>
      </p:sp>
      <p:sp>
        <p:nvSpPr>
          <p:cNvPr id="5" name="Footer Placeholder 4"/>
          <p:cNvSpPr>
            <a:spLocks noGrp="1"/>
          </p:cNvSpPr>
          <p:nvPr>
            <p:ph type="ftr" sz="quarter" idx="11"/>
          </p:nvPr>
        </p:nvSpPr>
        <p:spPr>
          <a:xfrm>
            <a:off x="4648200" y="6356351"/>
            <a:ext cx="2895600" cy="365125"/>
          </a:xfrm>
          <a:prstGeom prst="rect">
            <a:avLst/>
          </a:prstGeom>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a:xfrm>
            <a:off x="8077200" y="6356351"/>
            <a:ext cx="2133600" cy="365125"/>
          </a:xfrm>
          <a:prstGeom prst="rect">
            <a:avLst/>
          </a:prstGeom>
        </p:spPr>
        <p:txBody>
          <a:bodyPr/>
          <a:lstStyle/>
          <a:p>
            <a:pPr>
              <a:defRPr/>
            </a:pPr>
            <a:fld id="{825F70CE-84E9-D04C-9B15-10C693AA0F2A}" type="slidenum">
              <a:rPr lang="en-US" smtClean="0"/>
              <a:pPr>
                <a:defRPr/>
              </a:pPr>
              <a:t>16</a:t>
            </a:fld>
            <a:endParaRPr lang="en-US"/>
          </a:p>
        </p:txBody>
      </p:sp>
      <p:graphicFrame>
        <p:nvGraphicFramePr>
          <p:cNvPr id="31746" name="Object 2"/>
          <p:cNvGraphicFramePr>
            <a:graphicFrameLocks noChangeAspect="1"/>
          </p:cNvGraphicFramePr>
          <p:nvPr>
            <p:extLst/>
          </p:nvPr>
        </p:nvGraphicFramePr>
        <p:xfrm>
          <a:off x="1981200" y="1524000"/>
          <a:ext cx="8229600" cy="4394200"/>
        </p:xfrm>
        <a:graphic>
          <a:graphicData uri="http://schemas.openxmlformats.org/presentationml/2006/ole">
            <mc:AlternateContent xmlns:mc="http://schemas.openxmlformats.org/markup-compatibility/2006">
              <mc:Choice xmlns:v="urn:schemas-microsoft-com:vml" Requires="v">
                <p:oleObj spid="_x0000_s1028" name="Document" r:id="rId3" imgW="5942119" imgH="3510911" progId="Word.Document.12">
                  <p:embed/>
                </p:oleObj>
              </mc:Choice>
              <mc:Fallback>
                <p:oleObj name="Document" r:id="rId3" imgW="5942119" imgH="3510911" progId="Word.Document.12">
                  <p:embed/>
                  <p:pic>
                    <p:nvPicPr>
                      <p:cNvPr id="0" name=""/>
                      <p:cNvPicPr>
                        <a:picLocks noChangeAspect="1" noChangeArrowheads="1"/>
                      </p:cNvPicPr>
                      <p:nvPr/>
                    </p:nvPicPr>
                    <p:blipFill>
                      <a:blip r:embed="rId4"/>
                      <a:srcRect/>
                      <a:stretch>
                        <a:fillRect/>
                      </a:stretch>
                    </p:blipFill>
                    <p:spPr bwMode="auto">
                      <a:xfrm>
                        <a:off x="1981200" y="1524000"/>
                        <a:ext cx="8229600" cy="439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266169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smtClean="0"/>
              <a:t>Scenario for collecting medical history in MHC-PMS</a:t>
            </a:r>
            <a:r>
              <a:rPr lang="en-GB" dirty="0" smtClean="0"/>
              <a:t> </a:t>
            </a:r>
            <a:endParaRPr lang="en-US" dirty="0" smtClean="0"/>
          </a:p>
        </p:txBody>
      </p:sp>
      <p:sp>
        <p:nvSpPr>
          <p:cNvPr id="5" name="Footer Placeholder 4"/>
          <p:cNvSpPr>
            <a:spLocks noGrp="1"/>
          </p:cNvSpPr>
          <p:nvPr>
            <p:ph type="ftr" sz="quarter" idx="11"/>
          </p:nvPr>
        </p:nvSpPr>
        <p:spPr>
          <a:xfrm>
            <a:off x="4648200" y="6356351"/>
            <a:ext cx="2895600" cy="365125"/>
          </a:xfrm>
          <a:prstGeom prst="rect">
            <a:avLst/>
          </a:prstGeom>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a:xfrm>
            <a:off x="8077200" y="6356351"/>
            <a:ext cx="2133600" cy="365125"/>
          </a:xfrm>
          <a:prstGeom prst="rect">
            <a:avLst/>
          </a:prstGeom>
        </p:spPr>
        <p:txBody>
          <a:bodyPr/>
          <a:lstStyle/>
          <a:p>
            <a:pPr>
              <a:defRPr/>
            </a:pPr>
            <a:fld id="{825F70CE-84E9-D04C-9B15-10C693AA0F2A}" type="slidenum">
              <a:rPr lang="en-US" smtClean="0"/>
              <a:pPr>
                <a:defRPr/>
              </a:pPr>
              <a:t>17</a:t>
            </a:fld>
            <a:endParaRPr lang="en-US"/>
          </a:p>
        </p:txBody>
      </p:sp>
      <p:graphicFrame>
        <p:nvGraphicFramePr>
          <p:cNvPr id="31746" name="Object 2"/>
          <p:cNvGraphicFramePr>
            <a:graphicFrameLocks noChangeAspect="1"/>
          </p:cNvGraphicFramePr>
          <p:nvPr/>
        </p:nvGraphicFramePr>
        <p:xfrm>
          <a:off x="1828800" y="1776412"/>
          <a:ext cx="8534400" cy="4319588"/>
        </p:xfrm>
        <a:graphic>
          <a:graphicData uri="http://schemas.openxmlformats.org/presentationml/2006/ole">
            <mc:AlternateContent xmlns:mc="http://schemas.openxmlformats.org/markup-compatibility/2006">
              <mc:Choice xmlns:v="urn:schemas-microsoft-com:vml" Requires="v">
                <p:oleObj spid="_x0000_s2052" name="Document" r:id="rId3" imgW="5943600" imgH="3937000" progId="Word.Document.12">
                  <p:embed/>
                </p:oleObj>
              </mc:Choice>
              <mc:Fallback>
                <p:oleObj name="Document" r:id="rId3" imgW="5943600" imgH="39370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776412"/>
                        <a:ext cx="8534400" cy="4319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686493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normAutofit lnSpcReduction="10000"/>
          </a:bodyPr>
          <a:lstStyle/>
          <a:p>
            <a:r>
              <a:rPr lang="en-GB" dirty="0"/>
              <a:t>Use-cases are a scenario based technique in the UML which identify the actors in an interaction and which describe the interaction itself.</a:t>
            </a:r>
          </a:p>
          <a:p>
            <a:r>
              <a:rPr lang="en-GB" dirty="0"/>
              <a:t>A set of use cases should describe all possible interactions with the system</a:t>
            </a:r>
            <a:r>
              <a:rPr lang="en-GB" dirty="0" smtClean="0"/>
              <a:t>.</a:t>
            </a:r>
          </a:p>
          <a:p>
            <a:r>
              <a:rPr lang="en-US" altLang="tr-TR" dirty="0"/>
              <a:t>De facto standard in object oriented analysis</a:t>
            </a:r>
          </a:p>
          <a:p>
            <a:r>
              <a:rPr lang="en-US" altLang="tr-TR" dirty="0"/>
              <a:t>Use case diagram accompanied with a use case specification</a:t>
            </a:r>
          </a:p>
          <a:p>
            <a:pPr lvl="1"/>
            <a:r>
              <a:rPr lang="en-GB" dirty="0" smtClean="0"/>
              <a:t>High-level graphical model supplemented by more detailed tabular description </a:t>
            </a:r>
          </a:p>
          <a:p>
            <a:r>
              <a:rPr lang="en-GB" dirty="0" smtClean="0"/>
              <a:t>UML Sequence </a:t>
            </a:r>
            <a:r>
              <a:rPr lang="en-GB" dirty="0"/>
              <a:t>diagrams may be used to add detail to use-cases by showing the sequence of event processing in the system</a:t>
            </a:r>
            <a:r>
              <a:rPr lang="en-GB" dirty="0" smtClean="0"/>
              <a:t>.</a:t>
            </a:r>
          </a:p>
        </p:txBody>
      </p:sp>
      <p:sp>
        <p:nvSpPr>
          <p:cNvPr id="5" name="Footer Placeholder 4"/>
          <p:cNvSpPr>
            <a:spLocks noGrp="1"/>
          </p:cNvSpPr>
          <p:nvPr>
            <p:ph type="ftr" sz="quarter" idx="11"/>
          </p:nvPr>
        </p:nvSpPr>
        <p:spPr>
          <a:xfrm>
            <a:off x="4648200" y="6356351"/>
            <a:ext cx="2895600" cy="365125"/>
          </a:xfrm>
          <a:prstGeom prst="rect">
            <a:avLst/>
          </a:prstGeom>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a:xfrm>
            <a:off x="8077200" y="6356351"/>
            <a:ext cx="2133600" cy="365125"/>
          </a:xfrm>
          <a:prstGeom prst="rect">
            <a:avLst/>
          </a:prstGeom>
        </p:spPr>
        <p:txBody>
          <a:bodyPr/>
          <a:lstStyle/>
          <a:p>
            <a:pPr>
              <a:defRPr/>
            </a:pPr>
            <a:fld id="{825F70CE-84E9-D04C-9B15-10C693AA0F2A}" type="slidenum">
              <a:rPr lang="en-US" smtClean="0"/>
              <a:pPr>
                <a:defRPr/>
              </a:pPr>
              <a:t>18</a:t>
            </a:fld>
            <a:endParaRPr lang="en-US"/>
          </a:p>
        </p:txBody>
      </p:sp>
    </p:spTree>
    <p:extLst>
      <p:ext uri="{BB962C8B-B14F-4D97-AF65-F5344CB8AC3E}">
        <p14:creationId xmlns:p14="http://schemas.microsoft.com/office/powerpoint/2010/main" val="25619163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tr-TR" smtClean="0"/>
              <a:t>Use cases</a:t>
            </a:r>
            <a:endParaRPr lang="en-US" altLang="tr-TR" sz="2800">
              <a:sym typeface="Wingdings" pitchFamily="2" charset="2"/>
            </a:endParaRPr>
          </a:p>
        </p:txBody>
      </p:sp>
      <p:sp>
        <p:nvSpPr>
          <p:cNvPr id="25603" name="Rectangle 3"/>
          <p:cNvSpPr>
            <a:spLocks noGrp="1" noChangeArrowheads="1"/>
          </p:cNvSpPr>
          <p:nvPr>
            <p:ph idx="1"/>
          </p:nvPr>
        </p:nvSpPr>
        <p:spPr/>
        <p:txBody>
          <a:bodyPr/>
          <a:lstStyle/>
          <a:p>
            <a:r>
              <a:rPr lang="en-US" altLang="tr-TR" smtClean="0"/>
              <a:t>Use cases document the behavior of the system from the users’ point of view. </a:t>
            </a:r>
          </a:p>
          <a:p>
            <a:pPr lvl="1"/>
            <a:r>
              <a:rPr lang="en-US" altLang="tr-TR" smtClean="0"/>
              <a:t>User: anything external to the system</a:t>
            </a:r>
          </a:p>
          <a:p>
            <a:r>
              <a:rPr lang="en-US" altLang="tr-TR" smtClean="0"/>
              <a:t>A use case involves a sequence of interactions between the initiator and the system</a:t>
            </a:r>
          </a:p>
          <a:p>
            <a:r>
              <a:rPr lang="en-US" altLang="tr-TR" smtClean="0"/>
              <a:t>In a use case, the system is considered as a black-box. We are only interested in externally visible behavior</a:t>
            </a:r>
          </a:p>
        </p:txBody>
      </p:sp>
      <p:sp>
        <p:nvSpPr>
          <p:cNvPr id="25604" name="Text Box 4"/>
          <p:cNvSpPr txBox="1">
            <a:spLocks noChangeArrowheads="1"/>
          </p:cNvSpPr>
          <p:nvPr/>
        </p:nvSpPr>
        <p:spPr bwMode="auto">
          <a:xfrm>
            <a:off x="2057400" y="6035675"/>
            <a:ext cx="78958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sz="1400">
                <a:solidFill>
                  <a:schemeClr val="tx2"/>
                </a:solidFill>
                <a:sym typeface="Wingdings" pitchFamily="2" charset="2"/>
              </a:rPr>
              <a:t>“Getting started: Using use cases to capture requirements”, James Rumbaugh, 1994 </a:t>
            </a:r>
          </a:p>
          <a:p>
            <a:r>
              <a:rPr lang="en-US" altLang="tr-TR" sz="1400">
                <a:solidFill>
                  <a:schemeClr val="tx2"/>
                </a:solidFill>
                <a:sym typeface="Wingdings" pitchFamily="2" charset="2"/>
              </a:rPr>
              <a:t>“Using UML”,  Perdita Stevens, Rob Pooley, 2000</a:t>
            </a:r>
          </a:p>
        </p:txBody>
      </p:sp>
    </p:spTree>
    <p:extLst>
      <p:ext uri="{BB962C8B-B14F-4D97-AF65-F5344CB8AC3E}">
        <p14:creationId xmlns:p14="http://schemas.microsoft.com/office/powerpoint/2010/main" val="4055036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a:t>
            </a:r>
            <a:r>
              <a:rPr lang="en-GB" dirty="0" smtClean="0"/>
              <a:t>depending </a:t>
            </a:r>
            <a:r>
              <a:rPr lang="en-GB" dirty="0"/>
              <a:t>on the application domain, the people involved and the organisation developing the </a:t>
            </a:r>
            <a:r>
              <a:rPr lang="en-GB" dirty="0" smtClean="0"/>
              <a:t>requirements.</a:t>
            </a:r>
          </a:p>
          <a:p>
            <a:pPr>
              <a:lnSpc>
                <a:spcPct val="90000"/>
              </a:lnSpc>
            </a:pPr>
            <a:r>
              <a:rPr lang="en-GB" dirty="0"/>
              <a:t>However, there are a number of generic activities common to all processes</a:t>
            </a:r>
          </a:p>
          <a:p>
            <a:pPr lvl="1">
              <a:lnSpc>
                <a:spcPct val="90000"/>
              </a:lnSpc>
            </a:pPr>
            <a:r>
              <a:rPr lang="en-GB" dirty="0"/>
              <a:t>Requirements elicitation and  analysis</a:t>
            </a:r>
            <a:r>
              <a:rPr lang="en-GB" dirty="0" smtClean="0"/>
              <a:t>; (next)</a:t>
            </a:r>
            <a:endParaRPr lang="en-GB" dirty="0"/>
          </a:p>
          <a:p>
            <a:pPr lvl="1">
              <a:lnSpc>
                <a:spcPct val="90000"/>
              </a:lnSpc>
            </a:pPr>
            <a:r>
              <a:rPr lang="en-GB" dirty="0"/>
              <a:t>Requirements validation</a:t>
            </a:r>
            <a:r>
              <a:rPr lang="en-GB" dirty="0" smtClean="0"/>
              <a:t>;  (see previous slides)</a:t>
            </a:r>
            <a:endParaRPr lang="en-GB" dirty="0"/>
          </a:p>
          <a:p>
            <a:pPr lvl="1">
              <a:lnSpc>
                <a:spcPct val="90000"/>
              </a:lnSpc>
            </a:pPr>
            <a:r>
              <a:rPr lang="en-GB" dirty="0"/>
              <a:t>Requirements management</a:t>
            </a:r>
            <a:r>
              <a:rPr lang="en-GB" dirty="0" smtClean="0"/>
              <a:t>. (reading, last slides)</a:t>
            </a:r>
          </a:p>
          <a:p>
            <a:pPr>
              <a:lnSpc>
                <a:spcPct val="90000"/>
              </a:lnSpc>
            </a:pPr>
            <a:r>
              <a:rPr lang="en-GB" dirty="0" smtClean="0"/>
              <a:t>RE is an iterative activity in which these processes are interleaved.</a:t>
            </a:r>
          </a:p>
        </p:txBody>
      </p:sp>
      <p:sp>
        <p:nvSpPr>
          <p:cNvPr id="5" name="Footer Placeholder 4"/>
          <p:cNvSpPr>
            <a:spLocks noGrp="1"/>
          </p:cNvSpPr>
          <p:nvPr>
            <p:ph type="ftr" sz="quarter" idx="11"/>
          </p:nvPr>
        </p:nvSpPr>
        <p:spPr>
          <a:xfrm>
            <a:off x="4648200" y="6356351"/>
            <a:ext cx="2895600" cy="365125"/>
          </a:xfrm>
          <a:prstGeom prst="rect">
            <a:avLst/>
          </a:prstGeom>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a:xfrm>
            <a:off x="8077200" y="6356351"/>
            <a:ext cx="2133600" cy="365125"/>
          </a:xfrm>
          <a:prstGeom prst="rect">
            <a:avLst/>
          </a:prstGeom>
        </p:spPr>
        <p:txBody>
          <a:bodyPr/>
          <a:lstStyle/>
          <a:p>
            <a:pPr>
              <a:defRPr/>
            </a:pPr>
            <a:fld id="{825F70CE-84E9-D04C-9B15-10C693AA0F2A}" type="slidenum">
              <a:rPr lang="en-US" smtClean="0"/>
              <a:pPr>
                <a:defRPr/>
              </a:pPr>
              <a:t>2</a:t>
            </a:fld>
            <a:endParaRPr lang="en-US"/>
          </a:p>
        </p:txBody>
      </p:sp>
    </p:spTree>
    <p:extLst>
      <p:ext uri="{BB962C8B-B14F-4D97-AF65-F5344CB8AC3E}">
        <p14:creationId xmlns:p14="http://schemas.microsoft.com/office/powerpoint/2010/main" val="9289374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tr-TR" smtClean="0"/>
              <a:t>Use Cases</a:t>
            </a:r>
            <a:endParaRPr lang="tr-TR" altLang="tr-TR" smtClean="0"/>
          </a:p>
        </p:txBody>
      </p:sp>
      <p:sp>
        <p:nvSpPr>
          <p:cNvPr id="27651" name="Rectangle 3"/>
          <p:cNvSpPr>
            <a:spLocks noGrp="1" noChangeArrowheads="1"/>
          </p:cNvSpPr>
          <p:nvPr>
            <p:ph idx="1"/>
          </p:nvPr>
        </p:nvSpPr>
        <p:spPr/>
        <p:txBody>
          <a:bodyPr/>
          <a:lstStyle/>
          <a:p>
            <a:pPr>
              <a:lnSpc>
                <a:spcPct val="90000"/>
              </a:lnSpc>
              <a:buSzTx/>
            </a:pPr>
            <a:r>
              <a:rPr lang="en-US" altLang="tr-TR" dirty="0" smtClean="0"/>
              <a:t>Text stories, widely used to discover and record requirements</a:t>
            </a:r>
            <a:endParaRPr lang="tr-TR" altLang="tr-TR" dirty="0" smtClean="0"/>
          </a:p>
          <a:p>
            <a:pPr lvl="1">
              <a:lnSpc>
                <a:spcPct val="90000"/>
              </a:lnSpc>
              <a:buSzTx/>
              <a:buFont typeface="Wingdings" pitchFamily="2" charset="2"/>
              <a:buChar char="q"/>
            </a:pPr>
            <a:r>
              <a:rPr lang="en-US" altLang="tr-TR" dirty="0" smtClean="0">
                <a:solidFill>
                  <a:srgbClr val="FF0000"/>
                </a:solidFill>
              </a:rPr>
              <a:t>Stories</a:t>
            </a:r>
            <a:r>
              <a:rPr lang="en-US" altLang="tr-TR" dirty="0" smtClean="0"/>
              <a:t> of some </a:t>
            </a:r>
            <a:r>
              <a:rPr lang="en-US" altLang="tr-TR" dirty="0" smtClean="0">
                <a:solidFill>
                  <a:srgbClr val="FF0000"/>
                </a:solidFill>
              </a:rPr>
              <a:t>actor</a:t>
            </a:r>
            <a:r>
              <a:rPr lang="en-US" altLang="tr-TR" dirty="0" smtClean="0"/>
              <a:t> using a system to </a:t>
            </a:r>
            <a:r>
              <a:rPr lang="en-US" altLang="tr-TR" dirty="0" smtClean="0">
                <a:solidFill>
                  <a:srgbClr val="FF0000"/>
                </a:solidFill>
              </a:rPr>
              <a:t>meet goals</a:t>
            </a:r>
          </a:p>
          <a:p>
            <a:pPr lvl="1">
              <a:lnSpc>
                <a:spcPct val="90000"/>
              </a:lnSpc>
              <a:buSzTx/>
              <a:buFont typeface="Wingdings" pitchFamily="2" charset="2"/>
              <a:buChar char="q"/>
            </a:pPr>
            <a:r>
              <a:rPr lang="en-US" altLang="tr-TR" dirty="0" smtClean="0"/>
              <a:t>A simple and familiar model that many people, especially non-technical, can easily relate to</a:t>
            </a:r>
            <a:endParaRPr lang="tr-TR" altLang="tr-TR" dirty="0" smtClean="0">
              <a:solidFill>
                <a:srgbClr val="FF0000"/>
              </a:solidFill>
            </a:endParaRPr>
          </a:p>
          <a:p>
            <a:pPr lvl="1">
              <a:lnSpc>
                <a:spcPct val="90000"/>
              </a:lnSpc>
              <a:buSzTx/>
              <a:buFont typeface="Wingdings" pitchFamily="2" charset="2"/>
              <a:buChar char="q"/>
            </a:pPr>
            <a:r>
              <a:rPr lang="en-US" altLang="tr-TR" dirty="0" smtClean="0"/>
              <a:t>There is nothing object oriented about use cases</a:t>
            </a:r>
          </a:p>
          <a:p>
            <a:pPr lvl="2">
              <a:lnSpc>
                <a:spcPct val="90000"/>
              </a:lnSpc>
              <a:buFont typeface="Wingdings" pitchFamily="2" charset="2"/>
              <a:buChar char="q"/>
            </a:pPr>
            <a:r>
              <a:rPr lang="en-US" altLang="tr-TR" dirty="0" smtClean="0"/>
              <a:t>kind of requirements input for the design steps.</a:t>
            </a:r>
          </a:p>
          <a:p>
            <a:pPr>
              <a:lnSpc>
                <a:spcPct val="90000"/>
              </a:lnSpc>
              <a:buSzTx/>
            </a:pPr>
            <a:r>
              <a:rPr lang="en-US" altLang="tr-TR" dirty="0" smtClean="0"/>
              <a:t>They influence and will be input to many subsequent artifacts</a:t>
            </a:r>
          </a:p>
        </p:txBody>
      </p:sp>
    </p:spTree>
    <p:extLst>
      <p:ext uri="{BB962C8B-B14F-4D97-AF65-F5344CB8AC3E}">
        <p14:creationId xmlns:p14="http://schemas.microsoft.com/office/powerpoint/2010/main" val="33125732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tr-TR" smtClean="0"/>
              <a:t>Use Cases are not Diagrams</a:t>
            </a:r>
            <a:endParaRPr lang="tr-TR" altLang="tr-TR" smtClean="0"/>
          </a:p>
        </p:txBody>
      </p:sp>
      <p:sp>
        <p:nvSpPr>
          <p:cNvPr id="28675" name="Rectangle 3"/>
          <p:cNvSpPr>
            <a:spLocks noGrp="1" noChangeArrowheads="1"/>
          </p:cNvSpPr>
          <p:nvPr>
            <p:ph idx="1"/>
          </p:nvPr>
        </p:nvSpPr>
        <p:spPr/>
        <p:txBody>
          <a:bodyPr/>
          <a:lstStyle/>
          <a:p>
            <a:pPr>
              <a:buSzTx/>
            </a:pPr>
            <a:r>
              <a:rPr lang="en-US" altLang="tr-TR" dirty="0" smtClean="0"/>
              <a:t>Use cases are not only diagrams, they are text</a:t>
            </a:r>
            <a:endParaRPr lang="tr-TR" altLang="tr-TR" dirty="0" smtClean="0"/>
          </a:p>
          <a:p>
            <a:pPr>
              <a:buSzTx/>
            </a:pPr>
            <a:endParaRPr lang="en-US" altLang="tr-TR" dirty="0" smtClean="0"/>
          </a:p>
          <a:p>
            <a:pPr>
              <a:buSzTx/>
            </a:pPr>
            <a:r>
              <a:rPr lang="en-US" altLang="tr-TR" dirty="0" smtClean="0"/>
              <a:t>Use case modeling is primarily an act of writing text</a:t>
            </a:r>
          </a:p>
          <a:p>
            <a:pPr>
              <a:buSzTx/>
            </a:pPr>
            <a:endParaRPr lang="tr-TR" altLang="tr-TR" dirty="0" smtClean="0"/>
          </a:p>
          <a:p>
            <a:pPr>
              <a:buSzTx/>
            </a:pPr>
            <a:r>
              <a:rPr lang="en-US" altLang="tr-TR" dirty="0" smtClean="0"/>
              <a:t>But a </a:t>
            </a:r>
            <a:r>
              <a:rPr lang="en-US" altLang="tr-TR" i="1" dirty="0" smtClean="0"/>
              <a:t>short</a:t>
            </a:r>
            <a:r>
              <a:rPr lang="en-US" altLang="tr-TR" dirty="0" smtClean="0"/>
              <a:t> time drawing a use case diagram provides a context for:</a:t>
            </a:r>
          </a:p>
          <a:p>
            <a:pPr lvl="1">
              <a:buSzTx/>
              <a:buFont typeface="Wingdings" pitchFamily="2" charset="2"/>
              <a:buChar char="q"/>
            </a:pPr>
            <a:r>
              <a:rPr lang="en-US" altLang="tr-TR" dirty="0" smtClean="0"/>
              <a:t>identifying use cases by name</a:t>
            </a:r>
          </a:p>
          <a:p>
            <a:pPr lvl="1">
              <a:buSzTx/>
              <a:buFont typeface="Wingdings" pitchFamily="2" charset="2"/>
              <a:buChar char="q"/>
            </a:pPr>
            <a:r>
              <a:rPr lang="en-US" altLang="tr-TR" dirty="0" smtClean="0"/>
              <a:t>creating a “context diagram”</a:t>
            </a:r>
          </a:p>
        </p:txBody>
      </p:sp>
    </p:spTree>
    <p:extLst>
      <p:ext uri="{BB962C8B-B14F-4D97-AF65-F5344CB8AC3E}">
        <p14:creationId xmlns:p14="http://schemas.microsoft.com/office/powerpoint/2010/main" val="2175909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tr-TR" smtClean="0"/>
              <a:t>Use Case: Definition</a:t>
            </a:r>
            <a:endParaRPr lang="tr-TR" altLang="tr-TR" smtClean="0"/>
          </a:p>
        </p:txBody>
      </p:sp>
      <p:sp>
        <p:nvSpPr>
          <p:cNvPr id="30723" name="Rectangle 3"/>
          <p:cNvSpPr>
            <a:spLocks noGrp="1" noChangeArrowheads="1"/>
          </p:cNvSpPr>
          <p:nvPr>
            <p:ph idx="1"/>
          </p:nvPr>
        </p:nvSpPr>
        <p:spPr/>
        <p:txBody>
          <a:bodyPr/>
          <a:lstStyle/>
          <a:p>
            <a:endParaRPr lang="en-US" altLang="tr-TR" smtClean="0"/>
          </a:p>
          <a:p>
            <a:endParaRPr lang="en-US" altLang="tr-TR" smtClean="0"/>
          </a:p>
          <a:p>
            <a:r>
              <a:rPr lang="en-US" altLang="tr-TR" smtClean="0"/>
              <a:t>A set of </a:t>
            </a:r>
            <a:r>
              <a:rPr lang="en-US" altLang="tr-TR" u="sng" smtClean="0"/>
              <a:t>use case instances</a:t>
            </a:r>
            <a:r>
              <a:rPr lang="en-US" altLang="tr-TR" smtClean="0"/>
              <a:t>, where each instance is </a:t>
            </a:r>
            <a:r>
              <a:rPr lang="en-US" altLang="tr-TR" u="sng" smtClean="0"/>
              <a:t>a sequence of actions</a:t>
            </a:r>
            <a:r>
              <a:rPr lang="en-US" altLang="tr-TR" smtClean="0"/>
              <a:t> a system performs that yields </a:t>
            </a:r>
            <a:r>
              <a:rPr lang="en-US" altLang="tr-TR" u="sng" smtClean="0"/>
              <a:t>an observable result of value</a:t>
            </a:r>
            <a:r>
              <a:rPr lang="en-US" altLang="tr-TR" smtClean="0"/>
              <a:t> to </a:t>
            </a:r>
            <a:r>
              <a:rPr lang="en-US" altLang="tr-TR" u="sng" smtClean="0"/>
              <a:t>a particular actor</a:t>
            </a:r>
            <a:endParaRPr lang="tr-TR" altLang="tr-TR" u="sng" smtClean="0"/>
          </a:p>
          <a:p>
            <a:pPr>
              <a:buFont typeface="Wingdings" pitchFamily="2" charset="2"/>
              <a:buNone/>
            </a:pPr>
            <a:endParaRPr lang="tr-TR" altLang="tr-TR" u="sng" smtClean="0"/>
          </a:p>
        </p:txBody>
      </p:sp>
    </p:spTree>
    <p:extLst>
      <p:ext uri="{BB962C8B-B14F-4D97-AF65-F5344CB8AC3E}">
        <p14:creationId xmlns:p14="http://schemas.microsoft.com/office/powerpoint/2010/main" val="25840531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tr-TR" smtClean="0"/>
              <a:t>A Use Case for NextGen POS</a:t>
            </a:r>
            <a:endParaRPr lang="tr-TR" altLang="tr-TR" smtClean="0"/>
          </a:p>
        </p:txBody>
      </p:sp>
      <p:sp>
        <p:nvSpPr>
          <p:cNvPr id="29699" name="Rectangle 3"/>
          <p:cNvSpPr>
            <a:spLocks noGrp="1" noChangeArrowheads="1"/>
          </p:cNvSpPr>
          <p:nvPr>
            <p:ph idx="1"/>
          </p:nvPr>
        </p:nvSpPr>
        <p:spPr/>
        <p:txBody>
          <a:bodyPr/>
          <a:lstStyle/>
          <a:p>
            <a:r>
              <a:rPr lang="en-US" altLang="tr-TR" smtClean="0">
                <a:solidFill>
                  <a:srgbClr val="FF0000"/>
                </a:solidFill>
              </a:rPr>
              <a:t>Process Sale:</a:t>
            </a:r>
            <a:r>
              <a:rPr lang="en-US" altLang="tr-TR" smtClean="0"/>
              <a:t> A customer arrives at a checkout with items to purchase. The cashier uses the POS system to record Each purchased item. The system presents a running total and line-item details. The customer enters payment information, which the system validates and records. The system updates inventory. The customer receives a receipt from the system and then leaves with the items.</a:t>
            </a:r>
            <a:endParaRPr lang="tr-TR" altLang="tr-TR" smtClean="0"/>
          </a:p>
        </p:txBody>
      </p:sp>
    </p:spTree>
    <p:extLst>
      <p:ext uri="{BB962C8B-B14F-4D97-AF65-F5344CB8AC3E}">
        <p14:creationId xmlns:p14="http://schemas.microsoft.com/office/powerpoint/2010/main" val="15063310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tr-TR" smtClean="0"/>
              <a:t>Use cases diagrams: Actors</a:t>
            </a:r>
            <a:endParaRPr lang="en-US" altLang="tr-TR" sz="2800">
              <a:sym typeface="Wingdings" pitchFamily="2" charset="2"/>
            </a:endParaRPr>
          </a:p>
        </p:txBody>
      </p:sp>
      <p:sp>
        <p:nvSpPr>
          <p:cNvPr id="31747" name="Rectangle 3"/>
          <p:cNvSpPr>
            <a:spLocks noGrp="1" noChangeArrowheads="1"/>
          </p:cNvSpPr>
          <p:nvPr>
            <p:ph idx="1"/>
          </p:nvPr>
        </p:nvSpPr>
        <p:spPr/>
        <p:txBody>
          <a:bodyPr>
            <a:normAutofit fontScale="85000" lnSpcReduction="10000"/>
          </a:bodyPr>
          <a:lstStyle/>
          <a:p>
            <a:r>
              <a:rPr lang="en-US" altLang="tr-TR" dirty="0" smtClean="0"/>
              <a:t>An</a:t>
            </a:r>
            <a:r>
              <a:rPr lang="en-US" altLang="tr-TR" b="1" dirty="0" smtClean="0"/>
              <a:t> actor </a:t>
            </a:r>
            <a:r>
              <a:rPr lang="en-US" altLang="tr-TR" dirty="0" smtClean="0"/>
              <a:t>is a role played by an outside entity that interacts directly with the system</a:t>
            </a:r>
          </a:p>
          <a:p>
            <a:pPr lvl="1"/>
            <a:r>
              <a:rPr lang="en-US" altLang="tr-TR" dirty="0" smtClean="0"/>
              <a:t>An actor can be a human, or a machine or program</a:t>
            </a:r>
          </a:p>
          <a:p>
            <a:pPr lvl="1"/>
            <a:r>
              <a:rPr lang="en-US" altLang="tr-TR" dirty="0" smtClean="0">
                <a:solidFill>
                  <a:srgbClr val="FF0000"/>
                </a:solidFill>
              </a:rPr>
              <a:t>An actor is something with behavior</a:t>
            </a:r>
            <a:endParaRPr lang="tr-TR" altLang="tr-TR" dirty="0" smtClean="0">
              <a:solidFill>
                <a:srgbClr val="FF0000"/>
              </a:solidFill>
            </a:endParaRPr>
          </a:p>
          <a:p>
            <a:pPr lvl="1"/>
            <a:endParaRPr lang="en-US" altLang="tr-TR" dirty="0" smtClean="0"/>
          </a:p>
          <a:p>
            <a:pPr lvl="1"/>
            <a:endParaRPr lang="en-US" altLang="tr-TR" dirty="0" smtClean="0"/>
          </a:p>
          <a:p>
            <a:r>
              <a:rPr lang="en-US" altLang="tr-TR" dirty="0"/>
              <a:t>Guideline questions for identifying </a:t>
            </a:r>
            <a:r>
              <a:rPr lang="en-US" altLang="tr-TR" dirty="0" smtClean="0"/>
              <a:t>actors</a:t>
            </a:r>
            <a:endParaRPr lang="en-US" altLang="tr-TR" dirty="0"/>
          </a:p>
          <a:p>
            <a:pPr marL="457200" indent="-457200">
              <a:buFont typeface="+mj-lt"/>
              <a:buAutoNum type="arabicPeriod"/>
            </a:pPr>
            <a:r>
              <a:rPr lang="en-US" altLang="tr-TR" dirty="0" smtClean="0"/>
              <a:t>Which </a:t>
            </a:r>
            <a:r>
              <a:rPr lang="en-US" altLang="tr-TR" dirty="0"/>
              <a:t>user groups are supported by the system to perform their work? </a:t>
            </a:r>
          </a:p>
          <a:p>
            <a:pPr marL="457200" indent="-457200">
              <a:buFont typeface="+mj-lt"/>
              <a:buAutoNum type="arabicPeriod"/>
            </a:pPr>
            <a:r>
              <a:rPr lang="en-US" altLang="tr-TR" dirty="0"/>
              <a:t>Which user groups execute the system's main functions? </a:t>
            </a:r>
          </a:p>
          <a:p>
            <a:pPr marL="457200" indent="-457200">
              <a:buFont typeface="+mj-lt"/>
              <a:buAutoNum type="arabicPeriod"/>
            </a:pPr>
            <a:r>
              <a:rPr lang="en-US" altLang="tr-TR" dirty="0"/>
              <a:t>Which user groups perform secondary functions, such as maintenance and administration? </a:t>
            </a:r>
          </a:p>
          <a:p>
            <a:pPr marL="457200" indent="-457200">
              <a:buFont typeface="+mj-lt"/>
              <a:buAutoNum type="arabicPeriod"/>
            </a:pPr>
            <a:r>
              <a:rPr lang="en-US" altLang="tr-TR" dirty="0"/>
              <a:t>With what external hardware or software system will your system interact? </a:t>
            </a:r>
          </a:p>
          <a:p>
            <a:endParaRPr lang="en-US" altLang="tr-TR" dirty="0" smtClean="0"/>
          </a:p>
        </p:txBody>
      </p:sp>
      <p:grpSp>
        <p:nvGrpSpPr>
          <p:cNvPr id="31748" name="Group 4"/>
          <p:cNvGrpSpPr>
            <a:grpSpLocks/>
          </p:cNvGrpSpPr>
          <p:nvPr/>
        </p:nvGrpSpPr>
        <p:grpSpPr bwMode="auto">
          <a:xfrm>
            <a:off x="9205913" y="1676400"/>
            <a:ext cx="942975" cy="1022350"/>
            <a:chOff x="3888" y="2832"/>
            <a:chExt cx="594" cy="644"/>
          </a:xfrm>
        </p:grpSpPr>
        <p:grpSp>
          <p:nvGrpSpPr>
            <p:cNvPr id="31749" name="Group 5"/>
            <p:cNvGrpSpPr>
              <a:grpSpLocks/>
            </p:cNvGrpSpPr>
            <p:nvPr/>
          </p:nvGrpSpPr>
          <p:grpSpPr bwMode="auto">
            <a:xfrm>
              <a:off x="4032" y="2832"/>
              <a:ext cx="192" cy="384"/>
              <a:chOff x="768" y="2976"/>
              <a:chExt cx="192" cy="384"/>
            </a:xfrm>
          </p:grpSpPr>
          <p:sp>
            <p:nvSpPr>
              <p:cNvPr id="31751" name="Oval 6"/>
              <p:cNvSpPr>
                <a:spLocks noChangeArrowheads="1"/>
              </p:cNvSpPr>
              <p:nvPr/>
            </p:nvSpPr>
            <p:spPr bwMode="auto">
              <a:xfrm>
                <a:off x="816" y="2976"/>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31752" name="Line 7"/>
              <p:cNvSpPr>
                <a:spLocks noChangeShapeType="1"/>
              </p:cNvSpPr>
              <p:nvPr/>
            </p:nvSpPr>
            <p:spPr bwMode="auto">
              <a:xfrm>
                <a:off x="864"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1753" name="Line 8"/>
              <p:cNvSpPr>
                <a:spLocks noChangeShapeType="1"/>
              </p:cNvSpPr>
              <p:nvPr/>
            </p:nvSpPr>
            <p:spPr bwMode="auto">
              <a:xfrm>
                <a:off x="768" y="3120"/>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1754" name="Line 9"/>
              <p:cNvSpPr>
                <a:spLocks noChangeShapeType="1"/>
              </p:cNvSpPr>
              <p:nvPr/>
            </p:nvSpPr>
            <p:spPr bwMode="auto">
              <a:xfrm flipH="1">
                <a:off x="768" y="3216"/>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1755" name="Line 10"/>
              <p:cNvSpPr>
                <a:spLocks noChangeShapeType="1"/>
              </p:cNvSpPr>
              <p:nvPr/>
            </p:nvSpPr>
            <p:spPr bwMode="auto">
              <a:xfrm>
                <a:off x="864" y="3216"/>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grpSp>
        <p:sp>
          <p:nvSpPr>
            <p:cNvPr id="31750" name="Rectangle 11"/>
            <p:cNvSpPr>
              <a:spLocks noChangeArrowheads="1"/>
            </p:cNvSpPr>
            <p:nvPr/>
          </p:nvSpPr>
          <p:spPr bwMode="auto">
            <a:xfrm>
              <a:off x="3888" y="3264"/>
              <a:ext cx="5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sz="1600">
                  <a:latin typeface="Times New Roman" pitchFamily="18" charset="0"/>
                </a:rPr>
                <a:t>Librarian</a:t>
              </a:r>
            </a:p>
          </p:txBody>
        </p:sp>
      </p:grpSp>
    </p:spTree>
    <p:extLst>
      <p:ext uri="{BB962C8B-B14F-4D97-AF65-F5344CB8AC3E}">
        <p14:creationId xmlns:p14="http://schemas.microsoft.com/office/powerpoint/2010/main" val="24437971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tr-TR" smtClean="0"/>
              <a:t>Actors</a:t>
            </a:r>
            <a:endParaRPr lang="tr-TR" altLang="tr-TR" smtClean="0"/>
          </a:p>
        </p:txBody>
      </p:sp>
      <p:sp>
        <p:nvSpPr>
          <p:cNvPr id="35843" name="Rectangle 3"/>
          <p:cNvSpPr>
            <a:spLocks noGrp="1" noChangeArrowheads="1"/>
          </p:cNvSpPr>
          <p:nvPr>
            <p:ph idx="1"/>
          </p:nvPr>
        </p:nvSpPr>
        <p:spPr/>
        <p:txBody>
          <a:bodyPr>
            <a:normAutofit/>
          </a:bodyPr>
          <a:lstStyle/>
          <a:p>
            <a:pPr algn="ctr">
              <a:lnSpc>
                <a:spcPct val="80000"/>
              </a:lnSpc>
              <a:buFont typeface="Wingdings" pitchFamily="2" charset="2"/>
              <a:buNone/>
            </a:pPr>
            <a:r>
              <a:rPr lang="en-US" altLang="tr-TR" sz="2400">
                <a:solidFill>
                  <a:srgbClr val="FF0000"/>
                </a:solidFill>
              </a:rPr>
              <a:t>An actor is something with behavior</a:t>
            </a:r>
            <a:endParaRPr lang="tr-TR" altLang="tr-TR" sz="2400">
              <a:solidFill>
                <a:srgbClr val="FF0000"/>
              </a:solidFill>
            </a:endParaRPr>
          </a:p>
          <a:p>
            <a:pPr lvl="1" algn="ctr">
              <a:lnSpc>
                <a:spcPct val="80000"/>
              </a:lnSpc>
              <a:buFont typeface="Wingdings" pitchFamily="2" charset="2"/>
              <a:buNone/>
            </a:pPr>
            <a:r>
              <a:rPr lang="en-US" altLang="tr-TR" sz="2000"/>
              <a:t>Person identified by role, computer system, or organization</a:t>
            </a:r>
            <a:endParaRPr lang="tr-TR" altLang="tr-TR" sz="2000"/>
          </a:p>
          <a:p>
            <a:pPr>
              <a:lnSpc>
                <a:spcPct val="80000"/>
              </a:lnSpc>
            </a:pPr>
            <a:endParaRPr lang="en-US" altLang="tr-TR" sz="2400"/>
          </a:p>
          <a:p>
            <a:pPr>
              <a:lnSpc>
                <a:spcPct val="80000"/>
              </a:lnSpc>
            </a:pPr>
            <a:endParaRPr lang="en-US" altLang="tr-TR" sz="2000">
              <a:solidFill>
                <a:schemeClr val="accent2"/>
              </a:solidFill>
            </a:endParaRPr>
          </a:p>
          <a:p>
            <a:pPr>
              <a:lnSpc>
                <a:spcPct val="80000"/>
              </a:lnSpc>
            </a:pPr>
            <a:endParaRPr lang="en-US" altLang="tr-TR" sz="2000">
              <a:solidFill>
                <a:schemeClr val="accent2"/>
              </a:solidFill>
            </a:endParaRPr>
          </a:p>
          <a:p>
            <a:pPr>
              <a:lnSpc>
                <a:spcPct val="80000"/>
              </a:lnSpc>
              <a:buSzTx/>
            </a:pPr>
            <a:r>
              <a:rPr lang="en-US" altLang="tr-TR" sz="2000">
                <a:solidFill>
                  <a:schemeClr val="accent2"/>
                </a:solidFill>
              </a:rPr>
              <a:t>Primary Actor:</a:t>
            </a:r>
            <a:r>
              <a:rPr lang="en-US" altLang="tr-TR" sz="2000"/>
              <a:t> has goals fulfilled through using services of the system (e.g., cashier)</a:t>
            </a:r>
            <a:endParaRPr lang="tr-TR" altLang="tr-TR" sz="2000"/>
          </a:p>
          <a:p>
            <a:pPr lvl="1">
              <a:lnSpc>
                <a:spcPct val="80000"/>
              </a:lnSpc>
              <a:buSzTx/>
              <a:buFont typeface="Wingdings" pitchFamily="2" charset="2"/>
              <a:buChar char="q"/>
            </a:pPr>
            <a:r>
              <a:rPr lang="en-US" altLang="tr-TR" sz="1800"/>
              <a:t>Why identify? To find user goals, which drive the use cases</a:t>
            </a:r>
            <a:endParaRPr lang="tr-TR" altLang="tr-TR" sz="1800"/>
          </a:p>
          <a:p>
            <a:pPr>
              <a:lnSpc>
                <a:spcPct val="80000"/>
              </a:lnSpc>
              <a:buSzTx/>
            </a:pPr>
            <a:r>
              <a:rPr lang="en-US" altLang="tr-TR" sz="2000">
                <a:solidFill>
                  <a:schemeClr val="accent2"/>
                </a:solidFill>
              </a:rPr>
              <a:t>Supporting Actor:</a:t>
            </a:r>
            <a:r>
              <a:rPr lang="en-US" altLang="tr-TR" sz="2000"/>
              <a:t> Provides a service  to the system (e.g., The automated payment authorization service)</a:t>
            </a:r>
            <a:endParaRPr lang="tr-TR" altLang="tr-TR" sz="2000"/>
          </a:p>
          <a:p>
            <a:pPr lvl="1">
              <a:lnSpc>
                <a:spcPct val="80000"/>
              </a:lnSpc>
              <a:buSzTx/>
              <a:buFont typeface="Wingdings" pitchFamily="2" charset="2"/>
              <a:buChar char="q"/>
            </a:pPr>
            <a:r>
              <a:rPr lang="en-US" altLang="tr-TR" sz="1800"/>
              <a:t>Why identify? To clarify external interfaces and protocols </a:t>
            </a:r>
            <a:endParaRPr lang="tr-TR" altLang="tr-TR" sz="1800"/>
          </a:p>
          <a:p>
            <a:pPr>
              <a:lnSpc>
                <a:spcPct val="80000"/>
              </a:lnSpc>
              <a:buSzTx/>
            </a:pPr>
            <a:r>
              <a:rPr lang="en-US" altLang="tr-TR" sz="2000">
                <a:solidFill>
                  <a:schemeClr val="accent2"/>
                </a:solidFill>
              </a:rPr>
              <a:t>Offstage Actor:</a:t>
            </a:r>
            <a:r>
              <a:rPr lang="en-US" altLang="tr-TR" sz="2000"/>
              <a:t> Has an interest in the behavior of the use case (e.g., Government tax agency)</a:t>
            </a:r>
            <a:endParaRPr lang="tr-TR" altLang="tr-TR" sz="2000"/>
          </a:p>
          <a:p>
            <a:pPr lvl="1">
              <a:lnSpc>
                <a:spcPct val="80000"/>
              </a:lnSpc>
              <a:buFont typeface="Wingdings" pitchFamily="2" charset="2"/>
              <a:buChar char="q"/>
            </a:pPr>
            <a:r>
              <a:rPr lang="en-US" altLang="tr-TR" sz="1800"/>
              <a:t> Why Identify? To ensure that all necessary interests are identified and satisfied</a:t>
            </a:r>
            <a:endParaRPr lang="tr-TR" altLang="tr-TR" sz="1800"/>
          </a:p>
        </p:txBody>
      </p:sp>
    </p:spTree>
    <p:extLst>
      <p:ext uri="{BB962C8B-B14F-4D97-AF65-F5344CB8AC3E}">
        <p14:creationId xmlns:p14="http://schemas.microsoft.com/office/powerpoint/2010/main" val="232223651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tr-TR" smtClean="0"/>
              <a:t>Scenarios and Use Cases</a:t>
            </a:r>
            <a:endParaRPr lang="tr-TR" altLang="tr-TR" smtClean="0"/>
          </a:p>
        </p:txBody>
      </p:sp>
      <p:sp>
        <p:nvSpPr>
          <p:cNvPr id="33795" name="Rectangle 3"/>
          <p:cNvSpPr>
            <a:spLocks noGrp="1" noChangeArrowheads="1"/>
          </p:cNvSpPr>
          <p:nvPr>
            <p:ph idx="1"/>
          </p:nvPr>
        </p:nvSpPr>
        <p:spPr/>
        <p:txBody>
          <a:bodyPr>
            <a:normAutofit fontScale="92500" lnSpcReduction="20000"/>
          </a:bodyPr>
          <a:lstStyle/>
          <a:p>
            <a:pPr>
              <a:buSzTx/>
            </a:pPr>
            <a:r>
              <a:rPr lang="en-US" altLang="tr-TR" dirty="0" smtClean="0"/>
              <a:t>A scenario = A use case instance</a:t>
            </a:r>
            <a:endParaRPr lang="tr-TR" altLang="tr-TR" dirty="0" smtClean="0"/>
          </a:p>
          <a:p>
            <a:pPr lvl="1">
              <a:buSzTx/>
              <a:buFont typeface="Wingdings" pitchFamily="2" charset="2"/>
              <a:buChar char="q"/>
            </a:pPr>
            <a:r>
              <a:rPr lang="en-US" altLang="tr-TR" dirty="0" smtClean="0"/>
              <a:t>One particular story of using a system</a:t>
            </a:r>
          </a:p>
          <a:p>
            <a:pPr lvl="2">
              <a:buFont typeface="Wingdings" pitchFamily="2" charset="2"/>
              <a:buChar char="q"/>
            </a:pPr>
            <a:r>
              <a:rPr lang="en-US" altLang="tr-TR" dirty="0" smtClean="0"/>
              <a:t>E.g., successfully purchasing items with cash.</a:t>
            </a:r>
          </a:p>
          <a:p>
            <a:pPr lvl="1">
              <a:buFont typeface="Wingdings" pitchFamily="2" charset="2"/>
              <a:buChar char="q"/>
            </a:pPr>
            <a:r>
              <a:rPr lang="en-US" altLang="tr-TR" dirty="0" smtClean="0"/>
              <a:t>Each way of using the system is called a use case</a:t>
            </a:r>
          </a:p>
          <a:p>
            <a:pPr lvl="1">
              <a:buSzTx/>
              <a:buFont typeface="Wingdings" pitchFamily="2" charset="2"/>
              <a:buChar char="q"/>
            </a:pPr>
            <a:endParaRPr lang="en-US" altLang="tr-TR" dirty="0" smtClean="0"/>
          </a:p>
          <a:p>
            <a:pPr lvl="1">
              <a:buSzTx/>
              <a:buFont typeface="Wingdings" pitchFamily="2" charset="2"/>
              <a:buChar char="q"/>
            </a:pPr>
            <a:endParaRPr lang="en-US" altLang="tr-TR" dirty="0"/>
          </a:p>
          <a:p>
            <a:pPr lvl="1">
              <a:buSzTx/>
              <a:buFont typeface="Wingdings" pitchFamily="2" charset="2"/>
              <a:buChar char="q"/>
            </a:pPr>
            <a:endParaRPr lang="en-US" altLang="tr-TR" dirty="0" smtClean="0"/>
          </a:p>
          <a:p>
            <a:pPr lvl="1">
              <a:buSzTx/>
              <a:buFont typeface="Wingdings" pitchFamily="2" charset="2"/>
              <a:buChar char="q"/>
            </a:pPr>
            <a:endParaRPr lang="en-US" altLang="tr-TR" dirty="0"/>
          </a:p>
          <a:p>
            <a:pPr lvl="1">
              <a:buSzTx/>
              <a:buFont typeface="Wingdings" pitchFamily="2" charset="2"/>
              <a:buChar char="q"/>
            </a:pPr>
            <a:endParaRPr lang="en-US" altLang="tr-TR" dirty="0" smtClean="0"/>
          </a:p>
          <a:p>
            <a:pPr lvl="1">
              <a:buSzTx/>
              <a:buFont typeface="Wingdings" pitchFamily="2" charset="2"/>
              <a:buChar char="q"/>
            </a:pPr>
            <a:endParaRPr lang="en-US" altLang="tr-TR" dirty="0" smtClean="0"/>
          </a:p>
          <a:p>
            <a:pPr>
              <a:buSzTx/>
            </a:pPr>
            <a:r>
              <a:rPr lang="en-US" altLang="tr-TR" dirty="0" smtClean="0"/>
              <a:t>A use case is a collection of </a:t>
            </a:r>
            <a:r>
              <a:rPr lang="en-US" altLang="tr-TR" i="1" dirty="0" smtClean="0"/>
              <a:t>related</a:t>
            </a:r>
            <a:r>
              <a:rPr lang="en-US" altLang="tr-TR" dirty="0" smtClean="0"/>
              <a:t> success and failure scenarios describing an actor using a system to support a goal</a:t>
            </a:r>
          </a:p>
          <a:p>
            <a:pPr lvl="1">
              <a:buSzTx/>
              <a:buFont typeface="Wingdings" pitchFamily="2" charset="2"/>
              <a:buChar char="q"/>
            </a:pPr>
            <a:r>
              <a:rPr lang="en-US" altLang="tr-TR" dirty="0" smtClean="0"/>
              <a:t>So, a scenario is one path through the use case</a:t>
            </a:r>
            <a:endParaRPr lang="tr-TR" altLang="tr-TR" dirty="0" smtClean="0"/>
          </a:p>
        </p:txBody>
      </p:sp>
      <p:grpSp>
        <p:nvGrpSpPr>
          <p:cNvPr id="33796" name="Group 3"/>
          <p:cNvGrpSpPr>
            <a:grpSpLocks/>
          </p:cNvGrpSpPr>
          <p:nvPr/>
        </p:nvGrpSpPr>
        <p:grpSpPr bwMode="auto">
          <a:xfrm>
            <a:off x="5334000" y="3429000"/>
            <a:ext cx="1752600" cy="685800"/>
            <a:chOff x="4038600" y="5486400"/>
            <a:chExt cx="1752600" cy="685800"/>
          </a:xfrm>
        </p:grpSpPr>
        <p:sp>
          <p:nvSpPr>
            <p:cNvPr id="33797" name="Oval 4"/>
            <p:cNvSpPr>
              <a:spLocks noChangeArrowheads="1"/>
            </p:cNvSpPr>
            <p:nvPr/>
          </p:nvSpPr>
          <p:spPr bwMode="auto">
            <a:xfrm>
              <a:off x="4038600" y="5486400"/>
              <a:ext cx="16002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33798" name="Rectangle 5"/>
            <p:cNvSpPr>
              <a:spLocks noChangeArrowheads="1"/>
            </p:cNvSpPr>
            <p:nvPr/>
          </p:nvSpPr>
          <p:spPr bwMode="auto">
            <a:xfrm>
              <a:off x="4267200" y="5486400"/>
              <a:ext cx="152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i="1">
                  <a:latin typeface="Times New Roman" pitchFamily="18" charset="0"/>
                </a:rPr>
                <a:t>Installing </a:t>
              </a:r>
            </a:p>
            <a:p>
              <a:r>
                <a:rPr lang="en-US" altLang="tr-TR" i="1">
                  <a:latin typeface="Times New Roman" pitchFamily="18" charset="0"/>
                </a:rPr>
                <a:t>a Database</a:t>
              </a:r>
            </a:p>
          </p:txBody>
        </p:sp>
      </p:grpSp>
    </p:spTree>
    <p:extLst>
      <p:ext uri="{BB962C8B-B14F-4D97-AF65-F5344CB8AC3E}">
        <p14:creationId xmlns:p14="http://schemas.microsoft.com/office/powerpoint/2010/main" val="1992823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tr-TR" dirty="0" smtClean="0"/>
              <a:t>Success and Failure Scenarios</a:t>
            </a:r>
            <a:br>
              <a:rPr lang="en-US" altLang="tr-TR" dirty="0" smtClean="0"/>
            </a:br>
            <a:r>
              <a:rPr lang="en-US" altLang="tr-TR" dirty="0" smtClean="0"/>
              <a:t>Example: Handle Returns</a:t>
            </a:r>
            <a:endParaRPr lang="tr-TR" altLang="tr-TR" dirty="0" smtClean="0"/>
          </a:p>
        </p:txBody>
      </p:sp>
      <p:sp>
        <p:nvSpPr>
          <p:cNvPr id="34819" name="Rectangle 3"/>
          <p:cNvSpPr>
            <a:spLocks noGrp="1" noChangeArrowheads="1"/>
          </p:cNvSpPr>
          <p:nvPr>
            <p:ph idx="1"/>
          </p:nvPr>
        </p:nvSpPr>
        <p:spPr/>
        <p:txBody>
          <a:bodyPr/>
          <a:lstStyle/>
          <a:p>
            <a:pPr>
              <a:lnSpc>
                <a:spcPct val="90000"/>
              </a:lnSpc>
              <a:buSzTx/>
            </a:pPr>
            <a:r>
              <a:rPr lang="en-US" altLang="tr-TR" smtClean="0"/>
              <a:t>Handle Returns</a:t>
            </a:r>
          </a:p>
          <a:p>
            <a:pPr lvl="1">
              <a:lnSpc>
                <a:spcPct val="90000"/>
              </a:lnSpc>
              <a:buSzTx/>
              <a:buFont typeface="Wingdings" pitchFamily="2" charset="2"/>
              <a:buChar char="q"/>
            </a:pPr>
            <a:r>
              <a:rPr lang="en-US" altLang="tr-TR" smtClean="0"/>
              <a:t>Main Success Scenario: A customer arrives at a checkout with items to return. The cashier uses the POS system to record each returned item …</a:t>
            </a:r>
          </a:p>
          <a:p>
            <a:pPr lvl="1">
              <a:lnSpc>
                <a:spcPct val="90000"/>
              </a:lnSpc>
              <a:buSzTx/>
              <a:buFont typeface="Wingdings" pitchFamily="2" charset="2"/>
              <a:buChar char="q"/>
            </a:pPr>
            <a:r>
              <a:rPr lang="en-US" altLang="tr-TR" smtClean="0"/>
              <a:t>Alternative Scenarios</a:t>
            </a:r>
          </a:p>
          <a:p>
            <a:pPr lvl="2">
              <a:lnSpc>
                <a:spcPct val="90000"/>
              </a:lnSpc>
              <a:buFont typeface="Wingdings" pitchFamily="2" charset="2"/>
              <a:buChar char="q"/>
            </a:pPr>
            <a:r>
              <a:rPr lang="en-US" altLang="tr-TR" smtClean="0"/>
              <a:t>If the customer paid by credit, and the reimbursement transaction to his/her credit account is rejected, inform the customer and pay them with cash</a:t>
            </a:r>
          </a:p>
          <a:p>
            <a:pPr lvl="2">
              <a:lnSpc>
                <a:spcPct val="90000"/>
              </a:lnSpc>
              <a:buFont typeface="Wingdings" pitchFamily="2" charset="2"/>
              <a:buChar char="q"/>
            </a:pPr>
            <a:r>
              <a:rPr lang="en-US" altLang="tr-TR" smtClean="0"/>
              <a:t>If the item identifier is not found in the system, notify the Cashier and suggest manual entry of the identifier code</a:t>
            </a:r>
          </a:p>
          <a:p>
            <a:pPr lvl="2">
              <a:lnSpc>
                <a:spcPct val="90000"/>
              </a:lnSpc>
              <a:buFont typeface="Wingdings" pitchFamily="2" charset="2"/>
              <a:buChar char="q"/>
            </a:pPr>
            <a:r>
              <a:rPr lang="en-US" altLang="tr-TR" smtClean="0"/>
              <a:t>If the system detects failure to communicate with the external accounting system, …</a:t>
            </a:r>
            <a:endParaRPr lang="tr-TR" altLang="tr-TR" smtClean="0"/>
          </a:p>
        </p:txBody>
      </p:sp>
    </p:spTree>
    <p:extLst>
      <p:ext uri="{BB962C8B-B14F-4D97-AF65-F5344CB8AC3E}">
        <p14:creationId xmlns:p14="http://schemas.microsoft.com/office/powerpoint/2010/main" val="19334237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tr-TR" smtClean="0"/>
              <a:t>Notation</a:t>
            </a:r>
            <a:endParaRPr lang="tr-TR" altLang="tr-TR" smtClean="0"/>
          </a:p>
        </p:txBody>
      </p:sp>
      <p:sp>
        <p:nvSpPr>
          <p:cNvPr id="23555" name="Rectangle 3"/>
          <p:cNvSpPr>
            <a:spLocks noGrp="1" noChangeArrowheads="1"/>
          </p:cNvSpPr>
          <p:nvPr>
            <p:ph idx="1"/>
          </p:nvPr>
        </p:nvSpPr>
        <p:spPr/>
        <p:txBody>
          <a:bodyPr>
            <a:normAutofit/>
          </a:bodyPr>
          <a:lstStyle/>
          <a:p>
            <a:pPr>
              <a:lnSpc>
                <a:spcPct val="90000"/>
              </a:lnSpc>
              <a:buSzTx/>
            </a:pPr>
            <a:r>
              <a:rPr lang="en-US" altLang="tr-TR" sz="2400" dirty="0">
                <a:solidFill>
                  <a:schemeClr val="accent2"/>
                </a:solidFill>
              </a:rPr>
              <a:t>Brief:</a:t>
            </a:r>
            <a:r>
              <a:rPr lang="en-US" altLang="tr-TR" sz="2400" dirty="0"/>
              <a:t> one-paragraph summary </a:t>
            </a:r>
          </a:p>
          <a:p>
            <a:pPr lvl="1">
              <a:lnSpc>
                <a:spcPct val="90000"/>
              </a:lnSpc>
              <a:buSzTx/>
              <a:buFont typeface="Wingdings" pitchFamily="2" charset="2"/>
              <a:buChar char="q"/>
            </a:pPr>
            <a:r>
              <a:rPr lang="en-US" altLang="tr-TR" sz="2000" dirty="0"/>
              <a:t>Written during early requirements analysis, to get a quick sense of subject and scope</a:t>
            </a:r>
          </a:p>
          <a:p>
            <a:pPr lvl="2">
              <a:lnSpc>
                <a:spcPct val="90000"/>
              </a:lnSpc>
              <a:buFont typeface="Wingdings" pitchFamily="2" charset="2"/>
              <a:buChar char="q"/>
            </a:pPr>
            <a:r>
              <a:rPr lang="en-US" altLang="tr-TR" sz="1800" dirty="0"/>
              <a:t>May take only a few minutes to create</a:t>
            </a:r>
          </a:p>
          <a:p>
            <a:pPr>
              <a:lnSpc>
                <a:spcPct val="90000"/>
              </a:lnSpc>
              <a:buSzTx/>
            </a:pPr>
            <a:r>
              <a:rPr lang="en-US" altLang="tr-TR" sz="2400" dirty="0">
                <a:solidFill>
                  <a:schemeClr val="accent2"/>
                </a:solidFill>
              </a:rPr>
              <a:t>Casual:</a:t>
            </a:r>
            <a:r>
              <a:rPr lang="en-US" altLang="tr-TR" sz="2400" dirty="0">
                <a:latin typeface="Times New Roman" panose="02020603050405020304" pitchFamily="18" charset="0"/>
              </a:rPr>
              <a:t> </a:t>
            </a:r>
            <a:r>
              <a:rPr lang="en-US" altLang="tr-TR" sz="2400" dirty="0">
                <a:latin typeface="Arial" panose="020B0604020202020204" pitchFamily="34" charset="0"/>
              </a:rPr>
              <a:t>Informal paragraph format. Multiple paragraphs that cover various scenarios</a:t>
            </a:r>
          </a:p>
          <a:p>
            <a:pPr lvl="1">
              <a:lnSpc>
                <a:spcPct val="90000"/>
              </a:lnSpc>
              <a:buSzTx/>
              <a:buFont typeface="Wingdings" pitchFamily="2" charset="2"/>
              <a:buChar char="q"/>
            </a:pPr>
            <a:r>
              <a:rPr lang="en-US" altLang="tr-TR" sz="2000" dirty="0">
                <a:latin typeface="Arial" panose="020B0604020202020204" pitchFamily="34" charset="0"/>
              </a:rPr>
              <a:t>Written during early requirements analysis, to get a quick sense of subject and scope</a:t>
            </a:r>
          </a:p>
          <a:p>
            <a:pPr>
              <a:lnSpc>
                <a:spcPct val="90000"/>
              </a:lnSpc>
              <a:buSzTx/>
            </a:pPr>
            <a:r>
              <a:rPr lang="en-US" altLang="tr-TR" sz="2400" dirty="0">
                <a:solidFill>
                  <a:srgbClr val="0070C0"/>
                </a:solidFill>
                <a:latin typeface="Arial" panose="020B0604020202020204" pitchFamily="34" charset="0"/>
              </a:rPr>
              <a:t>Fully Dressed:</a:t>
            </a:r>
            <a:r>
              <a:rPr lang="en-US" altLang="tr-TR" sz="2400" dirty="0">
                <a:latin typeface="Arial" panose="020B0604020202020204" pitchFamily="34" charset="0"/>
              </a:rPr>
              <a:t> All steps and variations are written in detail, and there are supporting sections.</a:t>
            </a:r>
          </a:p>
          <a:p>
            <a:pPr lvl="1">
              <a:lnSpc>
                <a:spcPct val="90000"/>
              </a:lnSpc>
              <a:buSzTx/>
              <a:buFont typeface="Wingdings" pitchFamily="2" charset="2"/>
              <a:buChar char="q"/>
            </a:pPr>
            <a:r>
              <a:rPr lang="en-US" altLang="tr-TR" sz="2000" dirty="0">
                <a:latin typeface="Arial" panose="020B0604020202020204" pitchFamily="34" charset="0"/>
              </a:rPr>
              <a:t>After many use cases have been identified in a brief format, a few of them are written in detail at each iteration</a:t>
            </a:r>
            <a:endParaRPr lang="tr-TR" altLang="tr-TR" sz="2000" dirty="0">
              <a:latin typeface="Arial" panose="020B0604020202020204" pitchFamily="34" charset="0"/>
            </a:endParaRPr>
          </a:p>
        </p:txBody>
      </p:sp>
    </p:spTree>
    <p:extLst>
      <p:ext uri="{BB962C8B-B14F-4D97-AF65-F5344CB8AC3E}">
        <p14:creationId xmlns:p14="http://schemas.microsoft.com/office/powerpoint/2010/main" val="13288391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tr-TR" smtClean="0"/>
              <a:t>A Use Case for NextGen POS</a:t>
            </a:r>
            <a:endParaRPr lang="tr-TR" altLang="tr-TR" smtClean="0"/>
          </a:p>
        </p:txBody>
      </p:sp>
      <p:sp>
        <p:nvSpPr>
          <p:cNvPr id="29699" name="Rectangle 3"/>
          <p:cNvSpPr>
            <a:spLocks noGrp="1" noChangeArrowheads="1"/>
          </p:cNvSpPr>
          <p:nvPr>
            <p:ph idx="1"/>
          </p:nvPr>
        </p:nvSpPr>
        <p:spPr/>
        <p:txBody>
          <a:bodyPr/>
          <a:lstStyle/>
          <a:p>
            <a:r>
              <a:rPr lang="en-US" altLang="tr-TR" smtClean="0">
                <a:solidFill>
                  <a:srgbClr val="FF0000"/>
                </a:solidFill>
              </a:rPr>
              <a:t>Process Sale:</a:t>
            </a:r>
            <a:r>
              <a:rPr lang="en-US" altLang="tr-TR" smtClean="0"/>
              <a:t> A customer arrives at a checkout with items to purchase. The cashier uses the POS system to record Each purchased item. The system presents a running total and line-item details. The customer enters payment information, which the system validates and records. The system updates inventory. The customer receives a receipt from the system and then leaves with the items.</a:t>
            </a:r>
            <a:endParaRPr lang="tr-TR" altLang="tr-TR" smtClean="0"/>
          </a:p>
        </p:txBody>
      </p:sp>
    </p:spTree>
    <p:extLst>
      <p:ext uri="{BB962C8B-B14F-4D97-AF65-F5344CB8AC3E}">
        <p14:creationId xmlns:p14="http://schemas.microsoft.com/office/powerpoint/2010/main" val="3422196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209800" y="152400"/>
            <a:ext cx="8077200" cy="609600"/>
          </a:xfrm>
        </p:spPr>
        <p:txBody>
          <a:bodyPr>
            <a:normAutofit fontScale="90000"/>
          </a:bodyPr>
          <a:lstStyle/>
          <a:p>
            <a:pPr eaLnBrk="1" hangingPunct="1"/>
            <a:r>
              <a:rPr lang="en-US" dirty="0" smtClean="0"/>
              <a:t>A spiral view of the requirements engineering process</a:t>
            </a:r>
            <a:r>
              <a:rPr lang="en-GB" dirty="0" smtClean="0"/>
              <a:t> </a:t>
            </a:r>
            <a:endParaRPr lang="en-US" dirty="0" smtClean="0"/>
          </a:p>
        </p:txBody>
      </p:sp>
      <p:sp>
        <p:nvSpPr>
          <p:cNvPr id="6" name="Footer Placeholder 5"/>
          <p:cNvSpPr>
            <a:spLocks noGrp="1"/>
          </p:cNvSpPr>
          <p:nvPr>
            <p:ph type="ftr" sz="quarter" idx="11"/>
          </p:nvPr>
        </p:nvSpPr>
        <p:spPr>
          <a:xfrm>
            <a:off x="4648200" y="6356351"/>
            <a:ext cx="2895600" cy="365125"/>
          </a:xfrm>
          <a:prstGeom prst="rect">
            <a:avLst/>
          </a:prstGeom>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a:xfrm>
            <a:off x="8077200" y="6356351"/>
            <a:ext cx="2133600" cy="365125"/>
          </a:xfrm>
          <a:prstGeom prst="rect">
            <a:avLst/>
          </a:prstGeom>
        </p:spPr>
        <p:txBody>
          <a:bodyPr/>
          <a:lstStyle/>
          <a:p>
            <a:pPr>
              <a:defRPr/>
            </a:pPr>
            <a:fld id="{825F70CE-84E9-D04C-9B15-10C693AA0F2A}" type="slidenum">
              <a:rPr lang="en-US" smtClean="0"/>
              <a:pPr>
                <a:defRPr/>
              </a:pPr>
              <a:t>3</a:t>
            </a:fld>
            <a:endParaRPr lang="en-US"/>
          </a:p>
        </p:txBody>
      </p:sp>
      <p:pic>
        <p:nvPicPr>
          <p:cNvPr id="136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1" y="864590"/>
            <a:ext cx="6761297" cy="5882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491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tr-TR" dirty="0" smtClean="0"/>
              <a:t>Success and Failure Scenarios</a:t>
            </a:r>
            <a:br>
              <a:rPr lang="en-US" altLang="tr-TR" dirty="0" smtClean="0"/>
            </a:br>
            <a:r>
              <a:rPr lang="en-US" altLang="tr-TR" dirty="0" smtClean="0"/>
              <a:t>Example: Handle Returns</a:t>
            </a:r>
            <a:endParaRPr lang="tr-TR" altLang="tr-TR" dirty="0" smtClean="0"/>
          </a:p>
        </p:txBody>
      </p:sp>
      <p:sp>
        <p:nvSpPr>
          <p:cNvPr id="34819" name="Rectangle 3"/>
          <p:cNvSpPr>
            <a:spLocks noGrp="1" noChangeArrowheads="1"/>
          </p:cNvSpPr>
          <p:nvPr>
            <p:ph idx="1"/>
          </p:nvPr>
        </p:nvSpPr>
        <p:spPr/>
        <p:txBody>
          <a:bodyPr/>
          <a:lstStyle/>
          <a:p>
            <a:pPr>
              <a:lnSpc>
                <a:spcPct val="90000"/>
              </a:lnSpc>
              <a:buSzTx/>
            </a:pPr>
            <a:r>
              <a:rPr lang="en-US" altLang="tr-TR" smtClean="0"/>
              <a:t>Handle Returns</a:t>
            </a:r>
          </a:p>
          <a:p>
            <a:pPr lvl="1">
              <a:lnSpc>
                <a:spcPct val="90000"/>
              </a:lnSpc>
              <a:buSzTx/>
              <a:buFont typeface="Wingdings" pitchFamily="2" charset="2"/>
              <a:buChar char="q"/>
            </a:pPr>
            <a:r>
              <a:rPr lang="en-US" altLang="tr-TR" smtClean="0"/>
              <a:t>Main Success Scenario: A customer arrives at a checkout with items to return. The cashier uses the POS system to record each returned item …</a:t>
            </a:r>
          </a:p>
          <a:p>
            <a:pPr lvl="1">
              <a:lnSpc>
                <a:spcPct val="90000"/>
              </a:lnSpc>
              <a:buSzTx/>
              <a:buFont typeface="Wingdings" pitchFamily="2" charset="2"/>
              <a:buChar char="q"/>
            </a:pPr>
            <a:r>
              <a:rPr lang="en-US" altLang="tr-TR" smtClean="0"/>
              <a:t>Alternative Scenarios</a:t>
            </a:r>
          </a:p>
          <a:p>
            <a:pPr lvl="2">
              <a:lnSpc>
                <a:spcPct val="90000"/>
              </a:lnSpc>
              <a:buFont typeface="Wingdings" pitchFamily="2" charset="2"/>
              <a:buChar char="q"/>
            </a:pPr>
            <a:r>
              <a:rPr lang="en-US" altLang="tr-TR" smtClean="0"/>
              <a:t>If the customer paid by credit, and the reimbursement transaction to his/her credit account is rejected, inform the customer and pay them with cash</a:t>
            </a:r>
          </a:p>
          <a:p>
            <a:pPr lvl="2">
              <a:lnSpc>
                <a:spcPct val="90000"/>
              </a:lnSpc>
              <a:buFont typeface="Wingdings" pitchFamily="2" charset="2"/>
              <a:buChar char="q"/>
            </a:pPr>
            <a:r>
              <a:rPr lang="en-US" altLang="tr-TR" smtClean="0"/>
              <a:t>If the item identifier is not found in the system, notify the Cashier and suggest manual entry of the identifier code</a:t>
            </a:r>
          </a:p>
          <a:p>
            <a:pPr lvl="2">
              <a:lnSpc>
                <a:spcPct val="90000"/>
              </a:lnSpc>
              <a:buFont typeface="Wingdings" pitchFamily="2" charset="2"/>
              <a:buChar char="q"/>
            </a:pPr>
            <a:r>
              <a:rPr lang="en-US" altLang="tr-TR" smtClean="0"/>
              <a:t>If the system detects failure to communicate with the external accounting system, …</a:t>
            </a:r>
            <a:endParaRPr lang="tr-TR" altLang="tr-TR" smtClean="0"/>
          </a:p>
        </p:txBody>
      </p:sp>
    </p:spTree>
    <p:extLst>
      <p:ext uri="{BB962C8B-B14F-4D97-AF65-F5344CB8AC3E}">
        <p14:creationId xmlns:p14="http://schemas.microsoft.com/office/powerpoint/2010/main" val="3181640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981200" y="-76200"/>
            <a:ext cx="8229600" cy="1139825"/>
          </a:xfrm>
        </p:spPr>
        <p:txBody>
          <a:bodyPr>
            <a:normAutofit/>
          </a:bodyPr>
          <a:lstStyle/>
          <a:p>
            <a:r>
              <a:rPr lang="en-US" altLang="tr-TR" sz="4000" dirty="0"/>
              <a:t>Fully Dressed Style: A Template</a:t>
            </a:r>
            <a:endParaRPr lang="tr-TR" altLang="tr-TR" sz="4000" dirty="0"/>
          </a:p>
        </p:txBody>
      </p:sp>
      <p:graphicFrame>
        <p:nvGraphicFramePr>
          <p:cNvPr id="28675" name="Group 3"/>
          <p:cNvGraphicFramePr>
            <a:graphicFrameLocks noGrp="1"/>
          </p:cNvGraphicFramePr>
          <p:nvPr>
            <p:ph type="tbl" idx="1"/>
          </p:nvPr>
        </p:nvGraphicFramePr>
        <p:xfrm>
          <a:off x="2057401" y="1228725"/>
          <a:ext cx="8378825" cy="5295776"/>
        </p:xfrm>
        <a:graphic>
          <a:graphicData uri="http://schemas.openxmlformats.org/drawingml/2006/table">
            <a:tbl>
              <a:tblPr/>
              <a:tblGrid>
                <a:gridCol w="2906713"/>
                <a:gridCol w="5472112"/>
              </a:tblGrid>
              <a:tr h="361950">
                <a:tc>
                  <a:txBody>
                    <a:bodyPr/>
                    <a:lstStyle>
                      <a:lvl1pPr>
                        <a:spcBef>
                          <a:spcPct val="20000"/>
                        </a:spcBef>
                        <a:buClr>
                          <a:schemeClr val="bg2"/>
                        </a:buClr>
                        <a:buSzPct val="75000"/>
                        <a:buFont typeface="Wingdings" pitchFamily="2" charset="2"/>
                        <a:defRPr sz="2400">
                          <a:solidFill>
                            <a:schemeClr val="tx1"/>
                          </a:solidFill>
                          <a:latin typeface="Verdana" pitchFamily="34" charset="0"/>
                        </a:defRPr>
                      </a:lvl1pPr>
                      <a:lvl2pPr marL="742950" indent="-285750">
                        <a:spcBef>
                          <a:spcPct val="20000"/>
                        </a:spcBef>
                        <a:buClr>
                          <a:schemeClr val="tx2"/>
                        </a:buClr>
                        <a:buSzPct val="75000"/>
                        <a:buFont typeface="Wingdings" pitchFamily="2" charset="2"/>
                        <a:defRPr sz="2000">
                          <a:solidFill>
                            <a:schemeClr val="tx1"/>
                          </a:solidFill>
                          <a:latin typeface="Verdana" pitchFamily="34" charset="0"/>
                        </a:defRPr>
                      </a:lvl2pPr>
                      <a:lvl3pPr marL="1143000" indent="-228600">
                        <a:spcBef>
                          <a:spcPct val="20000"/>
                        </a:spcBef>
                        <a:buClr>
                          <a:schemeClr val="accent1"/>
                        </a:buClr>
                        <a:buSzPct val="65000"/>
                        <a:buFont typeface="Wingdings" pitchFamily="2" charset="2"/>
                        <a:defRPr>
                          <a:solidFill>
                            <a:schemeClr val="tx1"/>
                          </a:solidFill>
                          <a:latin typeface="Verdana" pitchFamily="34" charset="0"/>
                        </a:defRPr>
                      </a:lvl3pPr>
                      <a:lvl4pPr marL="1600200" indent="-228600">
                        <a:spcBef>
                          <a:spcPct val="20000"/>
                        </a:spcBef>
                        <a:buClr>
                          <a:schemeClr val="bg2"/>
                        </a:buClr>
                        <a:buFont typeface="Wingdings" pitchFamily="2" charset="2"/>
                        <a:defRPr sz="1600">
                          <a:solidFill>
                            <a:schemeClr val="tx1"/>
                          </a:solidFill>
                          <a:latin typeface="Verdana" pitchFamily="34" charset="0"/>
                        </a:defRPr>
                      </a:lvl4pPr>
                      <a:lvl5pPr marL="2057400" indent="-228600">
                        <a:spcBef>
                          <a:spcPct val="20000"/>
                        </a:spcBef>
                        <a:buClr>
                          <a:schemeClr val="tx2"/>
                        </a:buClr>
                        <a:buSzPct val="80000"/>
                        <a:buFont typeface="Wingdings" pitchFamily="2" charset="2"/>
                        <a:defRPr sz="16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tr-TR" sz="1800" b="1" i="0" u="none" strike="noStrike" cap="none" normalizeH="0" baseline="0" smtClean="0">
                          <a:ln>
                            <a:noFill/>
                          </a:ln>
                          <a:solidFill>
                            <a:srgbClr val="FF0000"/>
                          </a:solidFill>
                          <a:effectLst/>
                          <a:latin typeface="Arial" charset="0"/>
                        </a:rPr>
                        <a:t>Use Case Section</a:t>
                      </a:r>
                      <a:endParaRPr kumimoji="0" lang="tr-TR" altLang="tr-TR" sz="1800" b="1" i="0" u="none" strike="noStrike" cap="none" normalizeH="0" baseline="0" smtClean="0">
                        <a:ln>
                          <a:noFill/>
                        </a:ln>
                        <a:solidFill>
                          <a:srgbClr val="FF0000"/>
                        </a:solidFill>
                        <a:effectLst/>
                        <a:latin typeface="Arial"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itchFamily="34" charset="0"/>
                        </a:defRPr>
                      </a:lvl1pPr>
                      <a:lvl2pPr marL="742950" indent="-285750">
                        <a:spcBef>
                          <a:spcPct val="20000"/>
                        </a:spcBef>
                        <a:buClr>
                          <a:schemeClr val="tx2"/>
                        </a:buClr>
                        <a:buSzPct val="75000"/>
                        <a:buFont typeface="Wingdings" pitchFamily="2" charset="2"/>
                        <a:defRPr sz="2000">
                          <a:solidFill>
                            <a:schemeClr val="tx1"/>
                          </a:solidFill>
                          <a:latin typeface="Verdana" pitchFamily="34" charset="0"/>
                        </a:defRPr>
                      </a:lvl2pPr>
                      <a:lvl3pPr marL="1143000" indent="-228600">
                        <a:spcBef>
                          <a:spcPct val="20000"/>
                        </a:spcBef>
                        <a:buClr>
                          <a:schemeClr val="accent1"/>
                        </a:buClr>
                        <a:buSzPct val="65000"/>
                        <a:buFont typeface="Wingdings" pitchFamily="2" charset="2"/>
                        <a:defRPr>
                          <a:solidFill>
                            <a:schemeClr val="tx1"/>
                          </a:solidFill>
                          <a:latin typeface="Verdana" pitchFamily="34" charset="0"/>
                        </a:defRPr>
                      </a:lvl3pPr>
                      <a:lvl4pPr marL="1600200" indent="-228600">
                        <a:spcBef>
                          <a:spcPct val="20000"/>
                        </a:spcBef>
                        <a:buClr>
                          <a:schemeClr val="bg2"/>
                        </a:buClr>
                        <a:buFont typeface="Wingdings" pitchFamily="2" charset="2"/>
                        <a:defRPr sz="1600">
                          <a:solidFill>
                            <a:schemeClr val="tx1"/>
                          </a:solidFill>
                          <a:latin typeface="Verdana" pitchFamily="34" charset="0"/>
                        </a:defRPr>
                      </a:lvl4pPr>
                      <a:lvl5pPr marL="2057400" indent="-228600">
                        <a:spcBef>
                          <a:spcPct val="20000"/>
                        </a:spcBef>
                        <a:buClr>
                          <a:schemeClr val="tx2"/>
                        </a:buClr>
                        <a:buSzPct val="80000"/>
                        <a:buFont typeface="Wingdings" pitchFamily="2" charset="2"/>
                        <a:defRPr sz="16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tr-TR" sz="1800" b="1" i="0" u="none" strike="noStrike" cap="none" normalizeH="0" baseline="0" smtClean="0">
                          <a:ln>
                            <a:noFill/>
                          </a:ln>
                          <a:solidFill>
                            <a:srgbClr val="FF0000"/>
                          </a:solidFill>
                          <a:effectLst/>
                          <a:latin typeface="Arial" charset="0"/>
                        </a:rPr>
                        <a:t>Comment</a:t>
                      </a:r>
                      <a:endParaRPr kumimoji="0" lang="tr-TR" altLang="tr-TR" sz="1800" b="1" i="0" u="none" strike="noStrike" cap="none" normalizeH="0" baseline="0" smtClean="0">
                        <a:ln>
                          <a:noFill/>
                        </a:ln>
                        <a:solidFill>
                          <a:srgbClr val="FF0000"/>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lvl1pPr>
                        <a:spcBef>
                          <a:spcPct val="20000"/>
                        </a:spcBef>
                        <a:buClr>
                          <a:schemeClr val="bg2"/>
                        </a:buClr>
                        <a:buSzPct val="75000"/>
                        <a:buFont typeface="Wingdings" pitchFamily="2" charset="2"/>
                        <a:defRPr sz="2400">
                          <a:solidFill>
                            <a:schemeClr val="tx1"/>
                          </a:solidFill>
                          <a:latin typeface="Verdana" pitchFamily="34" charset="0"/>
                        </a:defRPr>
                      </a:lvl1pPr>
                      <a:lvl2pPr marL="742950" indent="-285750">
                        <a:spcBef>
                          <a:spcPct val="20000"/>
                        </a:spcBef>
                        <a:buClr>
                          <a:schemeClr val="tx2"/>
                        </a:buClr>
                        <a:buSzPct val="75000"/>
                        <a:buFont typeface="Wingdings" pitchFamily="2" charset="2"/>
                        <a:defRPr sz="2000">
                          <a:solidFill>
                            <a:schemeClr val="tx1"/>
                          </a:solidFill>
                          <a:latin typeface="Verdana" pitchFamily="34" charset="0"/>
                        </a:defRPr>
                      </a:lvl2pPr>
                      <a:lvl3pPr marL="1143000" indent="-228600">
                        <a:spcBef>
                          <a:spcPct val="20000"/>
                        </a:spcBef>
                        <a:buClr>
                          <a:schemeClr val="accent1"/>
                        </a:buClr>
                        <a:buSzPct val="65000"/>
                        <a:buFont typeface="Wingdings" pitchFamily="2" charset="2"/>
                        <a:defRPr>
                          <a:solidFill>
                            <a:schemeClr val="tx1"/>
                          </a:solidFill>
                          <a:latin typeface="Verdana" pitchFamily="34" charset="0"/>
                        </a:defRPr>
                      </a:lvl3pPr>
                      <a:lvl4pPr marL="1600200" indent="-228600">
                        <a:spcBef>
                          <a:spcPct val="20000"/>
                        </a:spcBef>
                        <a:buClr>
                          <a:schemeClr val="bg2"/>
                        </a:buClr>
                        <a:buFont typeface="Wingdings" pitchFamily="2" charset="2"/>
                        <a:defRPr sz="1600">
                          <a:solidFill>
                            <a:schemeClr val="tx1"/>
                          </a:solidFill>
                          <a:latin typeface="Verdana" pitchFamily="34" charset="0"/>
                        </a:defRPr>
                      </a:lvl4pPr>
                      <a:lvl5pPr marL="2057400" indent="-228600">
                        <a:spcBef>
                          <a:spcPct val="20000"/>
                        </a:spcBef>
                        <a:buClr>
                          <a:schemeClr val="tx2"/>
                        </a:buClr>
                        <a:buSzPct val="80000"/>
                        <a:buFont typeface="Wingdings" pitchFamily="2" charset="2"/>
                        <a:defRPr sz="16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tr-TR" sz="1600" b="0" i="0" u="none" strike="noStrike" cap="none" normalizeH="0" baseline="0" smtClean="0">
                          <a:ln>
                            <a:noFill/>
                          </a:ln>
                          <a:solidFill>
                            <a:srgbClr val="FF0000"/>
                          </a:solidFill>
                          <a:effectLst/>
                          <a:latin typeface="Arial" charset="0"/>
                        </a:rPr>
                        <a:t>Use Case Name</a:t>
                      </a:r>
                      <a:endParaRPr kumimoji="0" lang="tr-TR" altLang="tr-TR" sz="1600" b="0" i="0" u="none" strike="noStrike" cap="none" normalizeH="0" baseline="0" smtClean="0">
                        <a:ln>
                          <a:noFill/>
                        </a:ln>
                        <a:solidFill>
                          <a:srgbClr val="FF0000"/>
                        </a:solidFill>
                        <a:effectLst/>
                        <a:latin typeface="Arial"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itchFamily="34" charset="0"/>
                        </a:defRPr>
                      </a:lvl1pPr>
                      <a:lvl2pPr marL="742950" indent="-285750">
                        <a:spcBef>
                          <a:spcPct val="20000"/>
                        </a:spcBef>
                        <a:buClr>
                          <a:schemeClr val="tx2"/>
                        </a:buClr>
                        <a:buSzPct val="75000"/>
                        <a:buFont typeface="Wingdings" pitchFamily="2" charset="2"/>
                        <a:defRPr sz="2000">
                          <a:solidFill>
                            <a:schemeClr val="tx1"/>
                          </a:solidFill>
                          <a:latin typeface="Verdana" pitchFamily="34" charset="0"/>
                        </a:defRPr>
                      </a:lvl2pPr>
                      <a:lvl3pPr marL="1143000" indent="-228600">
                        <a:spcBef>
                          <a:spcPct val="20000"/>
                        </a:spcBef>
                        <a:buClr>
                          <a:schemeClr val="accent1"/>
                        </a:buClr>
                        <a:buSzPct val="65000"/>
                        <a:buFont typeface="Wingdings" pitchFamily="2" charset="2"/>
                        <a:defRPr>
                          <a:solidFill>
                            <a:schemeClr val="tx1"/>
                          </a:solidFill>
                          <a:latin typeface="Verdana" pitchFamily="34" charset="0"/>
                        </a:defRPr>
                      </a:lvl3pPr>
                      <a:lvl4pPr marL="1600200" indent="-228600">
                        <a:spcBef>
                          <a:spcPct val="20000"/>
                        </a:spcBef>
                        <a:buClr>
                          <a:schemeClr val="bg2"/>
                        </a:buClr>
                        <a:buFont typeface="Wingdings" pitchFamily="2" charset="2"/>
                        <a:defRPr sz="1600">
                          <a:solidFill>
                            <a:schemeClr val="tx1"/>
                          </a:solidFill>
                          <a:latin typeface="Verdana" pitchFamily="34" charset="0"/>
                        </a:defRPr>
                      </a:lvl4pPr>
                      <a:lvl5pPr marL="2057400" indent="-228600">
                        <a:spcBef>
                          <a:spcPct val="20000"/>
                        </a:spcBef>
                        <a:buClr>
                          <a:schemeClr val="tx2"/>
                        </a:buClr>
                        <a:buSzPct val="80000"/>
                        <a:buFont typeface="Wingdings" pitchFamily="2" charset="2"/>
                        <a:defRPr sz="16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tr-TR" sz="1600" b="0" i="0" u="none" strike="noStrike" cap="none" normalizeH="0" baseline="0" smtClean="0">
                          <a:ln>
                            <a:noFill/>
                          </a:ln>
                          <a:solidFill>
                            <a:schemeClr val="tx1"/>
                          </a:solidFill>
                          <a:effectLst/>
                          <a:latin typeface="Arial" charset="0"/>
                        </a:rPr>
                        <a:t>Should be the goal as a short active verb phrase</a:t>
                      </a:r>
                      <a:endParaRPr kumimoji="0" lang="tr-TR" altLang="tr-TR" sz="1600" b="0" i="0" u="none" strike="noStrike" cap="none" normalizeH="0" baseline="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lvl1pPr>
                        <a:spcBef>
                          <a:spcPct val="20000"/>
                        </a:spcBef>
                        <a:buClr>
                          <a:schemeClr val="bg2"/>
                        </a:buClr>
                        <a:buSzPct val="75000"/>
                        <a:buFont typeface="Wingdings" pitchFamily="2" charset="2"/>
                        <a:defRPr sz="2400">
                          <a:solidFill>
                            <a:schemeClr val="tx1"/>
                          </a:solidFill>
                          <a:latin typeface="Verdana" pitchFamily="34" charset="0"/>
                        </a:defRPr>
                      </a:lvl1pPr>
                      <a:lvl2pPr marL="742950" indent="-285750">
                        <a:spcBef>
                          <a:spcPct val="20000"/>
                        </a:spcBef>
                        <a:buClr>
                          <a:schemeClr val="tx2"/>
                        </a:buClr>
                        <a:buSzPct val="75000"/>
                        <a:buFont typeface="Wingdings" pitchFamily="2" charset="2"/>
                        <a:defRPr sz="2000">
                          <a:solidFill>
                            <a:schemeClr val="tx1"/>
                          </a:solidFill>
                          <a:latin typeface="Verdana" pitchFamily="34" charset="0"/>
                        </a:defRPr>
                      </a:lvl2pPr>
                      <a:lvl3pPr marL="1143000" indent="-228600">
                        <a:spcBef>
                          <a:spcPct val="20000"/>
                        </a:spcBef>
                        <a:buClr>
                          <a:schemeClr val="accent1"/>
                        </a:buClr>
                        <a:buSzPct val="65000"/>
                        <a:buFont typeface="Wingdings" pitchFamily="2" charset="2"/>
                        <a:defRPr>
                          <a:solidFill>
                            <a:schemeClr val="tx1"/>
                          </a:solidFill>
                          <a:latin typeface="Verdana" pitchFamily="34" charset="0"/>
                        </a:defRPr>
                      </a:lvl3pPr>
                      <a:lvl4pPr marL="1600200" indent="-228600">
                        <a:spcBef>
                          <a:spcPct val="20000"/>
                        </a:spcBef>
                        <a:buClr>
                          <a:schemeClr val="bg2"/>
                        </a:buClr>
                        <a:buFont typeface="Wingdings" pitchFamily="2" charset="2"/>
                        <a:defRPr sz="1600">
                          <a:solidFill>
                            <a:schemeClr val="tx1"/>
                          </a:solidFill>
                          <a:latin typeface="Verdana" pitchFamily="34" charset="0"/>
                        </a:defRPr>
                      </a:lvl4pPr>
                      <a:lvl5pPr marL="2057400" indent="-228600">
                        <a:spcBef>
                          <a:spcPct val="20000"/>
                        </a:spcBef>
                        <a:buClr>
                          <a:schemeClr val="tx2"/>
                        </a:buClr>
                        <a:buSzPct val="80000"/>
                        <a:buFont typeface="Wingdings" pitchFamily="2" charset="2"/>
                        <a:defRPr sz="16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tr-TR" sz="1600" b="0" i="0" u="none" strike="noStrike" cap="none" normalizeH="0" baseline="0" smtClean="0">
                          <a:ln>
                            <a:noFill/>
                          </a:ln>
                          <a:solidFill>
                            <a:srgbClr val="FF0000"/>
                          </a:solidFill>
                          <a:effectLst/>
                          <a:latin typeface="Arial" charset="0"/>
                        </a:rPr>
                        <a:t>Scope</a:t>
                      </a:r>
                      <a:endParaRPr kumimoji="0" lang="tr-TR" altLang="tr-TR" sz="1600" b="0" i="0" u="none" strike="noStrike" cap="none" normalizeH="0" baseline="0" smtClean="0">
                        <a:ln>
                          <a:noFill/>
                        </a:ln>
                        <a:solidFill>
                          <a:srgbClr val="FF0000"/>
                        </a:solidFill>
                        <a:effectLst/>
                        <a:latin typeface="Arial"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itchFamily="34" charset="0"/>
                        </a:defRPr>
                      </a:lvl1pPr>
                      <a:lvl2pPr marL="742950" indent="-285750">
                        <a:spcBef>
                          <a:spcPct val="20000"/>
                        </a:spcBef>
                        <a:buClr>
                          <a:schemeClr val="tx2"/>
                        </a:buClr>
                        <a:buSzPct val="75000"/>
                        <a:buFont typeface="Wingdings" pitchFamily="2" charset="2"/>
                        <a:defRPr sz="2000">
                          <a:solidFill>
                            <a:schemeClr val="tx1"/>
                          </a:solidFill>
                          <a:latin typeface="Verdana" pitchFamily="34" charset="0"/>
                        </a:defRPr>
                      </a:lvl2pPr>
                      <a:lvl3pPr marL="1143000" indent="-228600">
                        <a:spcBef>
                          <a:spcPct val="20000"/>
                        </a:spcBef>
                        <a:buClr>
                          <a:schemeClr val="accent1"/>
                        </a:buClr>
                        <a:buSzPct val="65000"/>
                        <a:buFont typeface="Wingdings" pitchFamily="2" charset="2"/>
                        <a:defRPr>
                          <a:solidFill>
                            <a:schemeClr val="tx1"/>
                          </a:solidFill>
                          <a:latin typeface="Verdana" pitchFamily="34" charset="0"/>
                        </a:defRPr>
                      </a:lvl3pPr>
                      <a:lvl4pPr marL="1600200" indent="-228600">
                        <a:spcBef>
                          <a:spcPct val="20000"/>
                        </a:spcBef>
                        <a:buClr>
                          <a:schemeClr val="bg2"/>
                        </a:buClr>
                        <a:buFont typeface="Wingdings" pitchFamily="2" charset="2"/>
                        <a:defRPr sz="1600">
                          <a:solidFill>
                            <a:schemeClr val="tx1"/>
                          </a:solidFill>
                          <a:latin typeface="Verdana" pitchFamily="34" charset="0"/>
                        </a:defRPr>
                      </a:lvl4pPr>
                      <a:lvl5pPr marL="2057400" indent="-228600">
                        <a:spcBef>
                          <a:spcPct val="20000"/>
                        </a:spcBef>
                        <a:buClr>
                          <a:schemeClr val="tx2"/>
                        </a:buClr>
                        <a:buSzPct val="80000"/>
                        <a:buFont typeface="Wingdings" pitchFamily="2" charset="2"/>
                        <a:defRPr sz="16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tr-TR" sz="1600" b="0" i="0" u="none" strike="noStrike" cap="none" normalizeH="0" baseline="0" smtClean="0">
                          <a:ln>
                            <a:noFill/>
                          </a:ln>
                          <a:solidFill>
                            <a:schemeClr val="tx1"/>
                          </a:solidFill>
                          <a:effectLst/>
                          <a:latin typeface="Arial" charset="0"/>
                        </a:rPr>
                        <a:t>What system is being considered black-box</a:t>
                      </a:r>
                      <a:endParaRPr kumimoji="0" lang="tr-TR" altLang="tr-TR" sz="1600" b="0" i="0" u="none" strike="noStrike" cap="none" normalizeH="0" baseline="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lvl1pPr>
                        <a:spcBef>
                          <a:spcPct val="20000"/>
                        </a:spcBef>
                        <a:buClr>
                          <a:schemeClr val="bg2"/>
                        </a:buClr>
                        <a:buSzPct val="75000"/>
                        <a:buFont typeface="Wingdings" pitchFamily="2" charset="2"/>
                        <a:defRPr sz="2400">
                          <a:solidFill>
                            <a:schemeClr val="tx1"/>
                          </a:solidFill>
                          <a:latin typeface="Verdana" pitchFamily="34" charset="0"/>
                        </a:defRPr>
                      </a:lvl1pPr>
                      <a:lvl2pPr marL="742950" indent="-285750">
                        <a:spcBef>
                          <a:spcPct val="20000"/>
                        </a:spcBef>
                        <a:buClr>
                          <a:schemeClr val="tx2"/>
                        </a:buClr>
                        <a:buSzPct val="75000"/>
                        <a:buFont typeface="Wingdings" pitchFamily="2" charset="2"/>
                        <a:defRPr sz="2000">
                          <a:solidFill>
                            <a:schemeClr val="tx1"/>
                          </a:solidFill>
                          <a:latin typeface="Verdana" pitchFamily="34" charset="0"/>
                        </a:defRPr>
                      </a:lvl2pPr>
                      <a:lvl3pPr marL="1143000" indent="-228600">
                        <a:spcBef>
                          <a:spcPct val="20000"/>
                        </a:spcBef>
                        <a:buClr>
                          <a:schemeClr val="accent1"/>
                        </a:buClr>
                        <a:buSzPct val="65000"/>
                        <a:buFont typeface="Wingdings" pitchFamily="2" charset="2"/>
                        <a:defRPr>
                          <a:solidFill>
                            <a:schemeClr val="tx1"/>
                          </a:solidFill>
                          <a:latin typeface="Verdana" pitchFamily="34" charset="0"/>
                        </a:defRPr>
                      </a:lvl3pPr>
                      <a:lvl4pPr marL="1600200" indent="-228600">
                        <a:spcBef>
                          <a:spcPct val="20000"/>
                        </a:spcBef>
                        <a:buClr>
                          <a:schemeClr val="bg2"/>
                        </a:buClr>
                        <a:buFont typeface="Wingdings" pitchFamily="2" charset="2"/>
                        <a:defRPr sz="1600">
                          <a:solidFill>
                            <a:schemeClr val="tx1"/>
                          </a:solidFill>
                          <a:latin typeface="Verdana" pitchFamily="34" charset="0"/>
                        </a:defRPr>
                      </a:lvl4pPr>
                      <a:lvl5pPr marL="2057400" indent="-228600">
                        <a:spcBef>
                          <a:spcPct val="20000"/>
                        </a:spcBef>
                        <a:buClr>
                          <a:schemeClr val="tx2"/>
                        </a:buClr>
                        <a:buSzPct val="80000"/>
                        <a:buFont typeface="Wingdings" pitchFamily="2" charset="2"/>
                        <a:defRPr sz="16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tr-TR" sz="1600" b="0" i="0" u="none" strike="noStrike" cap="none" normalizeH="0" baseline="0" smtClean="0">
                          <a:ln>
                            <a:noFill/>
                          </a:ln>
                          <a:solidFill>
                            <a:srgbClr val="FF0000"/>
                          </a:solidFill>
                          <a:effectLst/>
                          <a:latin typeface="Arial" charset="0"/>
                        </a:rPr>
                        <a:t>Level</a:t>
                      </a:r>
                      <a:endParaRPr kumimoji="0" lang="tr-TR" altLang="tr-TR" sz="1600" b="0" i="0" u="none" strike="noStrike" cap="none" normalizeH="0" baseline="0" smtClean="0">
                        <a:ln>
                          <a:noFill/>
                        </a:ln>
                        <a:solidFill>
                          <a:srgbClr val="FF0000"/>
                        </a:solidFill>
                        <a:effectLst/>
                        <a:latin typeface="Arial"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itchFamily="34" charset="0"/>
                        </a:defRPr>
                      </a:lvl1pPr>
                      <a:lvl2pPr marL="742950" indent="-285750">
                        <a:spcBef>
                          <a:spcPct val="20000"/>
                        </a:spcBef>
                        <a:buClr>
                          <a:schemeClr val="tx2"/>
                        </a:buClr>
                        <a:buSzPct val="75000"/>
                        <a:buFont typeface="Wingdings" pitchFamily="2" charset="2"/>
                        <a:defRPr sz="2000">
                          <a:solidFill>
                            <a:schemeClr val="tx1"/>
                          </a:solidFill>
                          <a:latin typeface="Verdana" pitchFamily="34" charset="0"/>
                        </a:defRPr>
                      </a:lvl2pPr>
                      <a:lvl3pPr marL="1143000" indent="-228600">
                        <a:spcBef>
                          <a:spcPct val="20000"/>
                        </a:spcBef>
                        <a:buClr>
                          <a:schemeClr val="accent1"/>
                        </a:buClr>
                        <a:buSzPct val="65000"/>
                        <a:buFont typeface="Wingdings" pitchFamily="2" charset="2"/>
                        <a:defRPr>
                          <a:solidFill>
                            <a:schemeClr val="tx1"/>
                          </a:solidFill>
                          <a:latin typeface="Verdana" pitchFamily="34" charset="0"/>
                        </a:defRPr>
                      </a:lvl3pPr>
                      <a:lvl4pPr marL="1600200" indent="-228600">
                        <a:spcBef>
                          <a:spcPct val="20000"/>
                        </a:spcBef>
                        <a:buClr>
                          <a:schemeClr val="bg2"/>
                        </a:buClr>
                        <a:buFont typeface="Wingdings" pitchFamily="2" charset="2"/>
                        <a:defRPr sz="1600">
                          <a:solidFill>
                            <a:schemeClr val="tx1"/>
                          </a:solidFill>
                          <a:latin typeface="Verdana" pitchFamily="34" charset="0"/>
                        </a:defRPr>
                      </a:lvl4pPr>
                      <a:lvl5pPr marL="2057400" indent="-228600">
                        <a:spcBef>
                          <a:spcPct val="20000"/>
                        </a:spcBef>
                        <a:buClr>
                          <a:schemeClr val="tx2"/>
                        </a:buClr>
                        <a:buSzPct val="80000"/>
                        <a:buFont typeface="Wingdings" pitchFamily="2" charset="2"/>
                        <a:defRPr sz="16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tr-TR" sz="1600" b="0" i="0" u="none" strike="noStrike" cap="none" normalizeH="0" baseline="0" smtClean="0">
                          <a:ln>
                            <a:noFill/>
                          </a:ln>
                          <a:solidFill>
                            <a:schemeClr val="tx1"/>
                          </a:solidFill>
                          <a:effectLst/>
                          <a:latin typeface="Arial" charset="0"/>
                        </a:rPr>
                        <a:t>Summary, User-goal, or Subfunction</a:t>
                      </a:r>
                      <a:endParaRPr kumimoji="0" lang="tr-TR" altLang="tr-TR" sz="1600" b="0" i="0" u="none" strike="noStrike" cap="none" normalizeH="0" baseline="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lvl1pPr>
                        <a:spcBef>
                          <a:spcPct val="20000"/>
                        </a:spcBef>
                        <a:buClr>
                          <a:schemeClr val="bg2"/>
                        </a:buClr>
                        <a:buSzPct val="75000"/>
                        <a:buFont typeface="Wingdings" pitchFamily="2" charset="2"/>
                        <a:defRPr sz="2400">
                          <a:solidFill>
                            <a:schemeClr val="tx1"/>
                          </a:solidFill>
                          <a:latin typeface="Verdana" pitchFamily="34" charset="0"/>
                        </a:defRPr>
                      </a:lvl1pPr>
                      <a:lvl2pPr marL="742950" indent="-285750">
                        <a:spcBef>
                          <a:spcPct val="20000"/>
                        </a:spcBef>
                        <a:buClr>
                          <a:schemeClr val="tx2"/>
                        </a:buClr>
                        <a:buSzPct val="75000"/>
                        <a:buFont typeface="Wingdings" pitchFamily="2" charset="2"/>
                        <a:defRPr sz="2000">
                          <a:solidFill>
                            <a:schemeClr val="tx1"/>
                          </a:solidFill>
                          <a:latin typeface="Verdana" pitchFamily="34" charset="0"/>
                        </a:defRPr>
                      </a:lvl2pPr>
                      <a:lvl3pPr marL="1143000" indent="-228600">
                        <a:spcBef>
                          <a:spcPct val="20000"/>
                        </a:spcBef>
                        <a:buClr>
                          <a:schemeClr val="accent1"/>
                        </a:buClr>
                        <a:buSzPct val="65000"/>
                        <a:buFont typeface="Wingdings" pitchFamily="2" charset="2"/>
                        <a:defRPr>
                          <a:solidFill>
                            <a:schemeClr val="tx1"/>
                          </a:solidFill>
                          <a:latin typeface="Verdana" pitchFamily="34" charset="0"/>
                        </a:defRPr>
                      </a:lvl3pPr>
                      <a:lvl4pPr marL="1600200" indent="-228600">
                        <a:spcBef>
                          <a:spcPct val="20000"/>
                        </a:spcBef>
                        <a:buClr>
                          <a:schemeClr val="bg2"/>
                        </a:buClr>
                        <a:buFont typeface="Wingdings" pitchFamily="2" charset="2"/>
                        <a:defRPr sz="1600">
                          <a:solidFill>
                            <a:schemeClr val="tx1"/>
                          </a:solidFill>
                          <a:latin typeface="Verdana" pitchFamily="34" charset="0"/>
                        </a:defRPr>
                      </a:lvl4pPr>
                      <a:lvl5pPr marL="2057400" indent="-228600">
                        <a:spcBef>
                          <a:spcPct val="20000"/>
                        </a:spcBef>
                        <a:buClr>
                          <a:schemeClr val="tx2"/>
                        </a:buClr>
                        <a:buSzPct val="80000"/>
                        <a:buFont typeface="Wingdings" pitchFamily="2" charset="2"/>
                        <a:defRPr sz="16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tr-TR" sz="1600" b="0" i="0" u="none" strike="noStrike" cap="none" normalizeH="0" baseline="0" smtClean="0">
                          <a:ln>
                            <a:noFill/>
                          </a:ln>
                          <a:solidFill>
                            <a:srgbClr val="FF0000"/>
                          </a:solidFill>
                          <a:effectLst/>
                          <a:latin typeface="Arial" charset="0"/>
                        </a:rPr>
                        <a:t>Primary Actor</a:t>
                      </a:r>
                      <a:endParaRPr kumimoji="0" lang="tr-TR" altLang="tr-TR" sz="1600" b="0" i="0" u="none" strike="noStrike" cap="none" normalizeH="0" baseline="0" smtClean="0">
                        <a:ln>
                          <a:noFill/>
                        </a:ln>
                        <a:solidFill>
                          <a:srgbClr val="FF0000"/>
                        </a:solidFill>
                        <a:effectLst/>
                        <a:latin typeface="Arial"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itchFamily="34" charset="0"/>
                        </a:defRPr>
                      </a:lvl1pPr>
                      <a:lvl2pPr marL="742950" indent="-285750">
                        <a:spcBef>
                          <a:spcPct val="20000"/>
                        </a:spcBef>
                        <a:buClr>
                          <a:schemeClr val="tx2"/>
                        </a:buClr>
                        <a:buSzPct val="75000"/>
                        <a:buFont typeface="Wingdings" pitchFamily="2" charset="2"/>
                        <a:defRPr sz="2000">
                          <a:solidFill>
                            <a:schemeClr val="tx1"/>
                          </a:solidFill>
                          <a:latin typeface="Verdana" pitchFamily="34" charset="0"/>
                        </a:defRPr>
                      </a:lvl2pPr>
                      <a:lvl3pPr marL="1143000" indent="-228600">
                        <a:spcBef>
                          <a:spcPct val="20000"/>
                        </a:spcBef>
                        <a:buClr>
                          <a:schemeClr val="accent1"/>
                        </a:buClr>
                        <a:buSzPct val="65000"/>
                        <a:buFont typeface="Wingdings" pitchFamily="2" charset="2"/>
                        <a:defRPr>
                          <a:solidFill>
                            <a:schemeClr val="tx1"/>
                          </a:solidFill>
                          <a:latin typeface="Verdana" pitchFamily="34" charset="0"/>
                        </a:defRPr>
                      </a:lvl3pPr>
                      <a:lvl4pPr marL="1600200" indent="-228600">
                        <a:spcBef>
                          <a:spcPct val="20000"/>
                        </a:spcBef>
                        <a:buClr>
                          <a:schemeClr val="bg2"/>
                        </a:buClr>
                        <a:buFont typeface="Wingdings" pitchFamily="2" charset="2"/>
                        <a:defRPr sz="1600">
                          <a:solidFill>
                            <a:schemeClr val="tx1"/>
                          </a:solidFill>
                          <a:latin typeface="Verdana" pitchFamily="34" charset="0"/>
                        </a:defRPr>
                      </a:lvl4pPr>
                      <a:lvl5pPr marL="2057400" indent="-228600">
                        <a:spcBef>
                          <a:spcPct val="20000"/>
                        </a:spcBef>
                        <a:buClr>
                          <a:schemeClr val="tx2"/>
                        </a:buClr>
                        <a:buSzPct val="80000"/>
                        <a:buFont typeface="Wingdings" pitchFamily="2" charset="2"/>
                        <a:defRPr sz="16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tr-TR" sz="1600" b="0" i="0" u="none" strike="noStrike" cap="none" normalizeH="0" baseline="0" smtClean="0">
                          <a:ln>
                            <a:noFill/>
                          </a:ln>
                          <a:solidFill>
                            <a:schemeClr val="tx1"/>
                          </a:solidFill>
                          <a:effectLst/>
                          <a:latin typeface="Arial" charset="0"/>
                        </a:rPr>
                        <a:t>A role name for the primary actor</a:t>
                      </a:r>
                      <a:endParaRPr kumimoji="0" lang="tr-TR" altLang="tr-TR" sz="1600" b="0" i="0" u="none" strike="noStrike" cap="none" normalizeH="0" baseline="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lvl1pPr>
                        <a:spcBef>
                          <a:spcPct val="20000"/>
                        </a:spcBef>
                        <a:buClr>
                          <a:schemeClr val="bg2"/>
                        </a:buClr>
                        <a:buSzPct val="75000"/>
                        <a:buFont typeface="Wingdings" pitchFamily="2" charset="2"/>
                        <a:defRPr sz="2400">
                          <a:solidFill>
                            <a:schemeClr val="tx1"/>
                          </a:solidFill>
                          <a:latin typeface="Verdana" pitchFamily="34" charset="0"/>
                        </a:defRPr>
                      </a:lvl1pPr>
                      <a:lvl2pPr marL="742950" indent="-285750">
                        <a:spcBef>
                          <a:spcPct val="20000"/>
                        </a:spcBef>
                        <a:buClr>
                          <a:schemeClr val="tx2"/>
                        </a:buClr>
                        <a:buSzPct val="75000"/>
                        <a:buFont typeface="Wingdings" pitchFamily="2" charset="2"/>
                        <a:defRPr sz="2000">
                          <a:solidFill>
                            <a:schemeClr val="tx1"/>
                          </a:solidFill>
                          <a:latin typeface="Verdana" pitchFamily="34" charset="0"/>
                        </a:defRPr>
                      </a:lvl2pPr>
                      <a:lvl3pPr marL="1143000" indent="-228600">
                        <a:spcBef>
                          <a:spcPct val="20000"/>
                        </a:spcBef>
                        <a:buClr>
                          <a:schemeClr val="accent1"/>
                        </a:buClr>
                        <a:buSzPct val="65000"/>
                        <a:buFont typeface="Wingdings" pitchFamily="2" charset="2"/>
                        <a:defRPr>
                          <a:solidFill>
                            <a:schemeClr val="tx1"/>
                          </a:solidFill>
                          <a:latin typeface="Verdana" pitchFamily="34" charset="0"/>
                        </a:defRPr>
                      </a:lvl3pPr>
                      <a:lvl4pPr marL="1600200" indent="-228600">
                        <a:spcBef>
                          <a:spcPct val="20000"/>
                        </a:spcBef>
                        <a:buClr>
                          <a:schemeClr val="bg2"/>
                        </a:buClr>
                        <a:buFont typeface="Wingdings" pitchFamily="2" charset="2"/>
                        <a:defRPr sz="1600">
                          <a:solidFill>
                            <a:schemeClr val="tx1"/>
                          </a:solidFill>
                          <a:latin typeface="Verdana" pitchFamily="34" charset="0"/>
                        </a:defRPr>
                      </a:lvl4pPr>
                      <a:lvl5pPr marL="2057400" indent="-228600">
                        <a:spcBef>
                          <a:spcPct val="20000"/>
                        </a:spcBef>
                        <a:buClr>
                          <a:schemeClr val="tx2"/>
                        </a:buClr>
                        <a:buSzPct val="80000"/>
                        <a:buFont typeface="Wingdings" pitchFamily="2" charset="2"/>
                        <a:defRPr sz="16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tr-TR" sz="1600" b="0" i="0" u="none" strike="noStrike" cap="none" normalizeH="0" baseline="0" smtClean="0">
                          <a:ln>
                            <a:noFill/>
                          </a:ln>
                          <a:solidFill>
                            <a:srgbClr val="FF0000"/>
                          </a:solidFill>
                          <a:effectLst/>
                          <a:latin typeface="Arial" charset="0"/>
                        </a:rPr>
                        <a:t>Stakeholders &amp; Interests</a:t>
                      </a:r>
                      <a:endParaRPr kumimoji="0" lang="tr-TR" altLang="tr-TR" sz="1600" b="0" i="0" u="none" strike="noStrike" cap="none" normalizeH="0" baseline="0" smtClean="0">
                        <a:ln>
                          <a:noFill/>
                        </a:ln>
                        <a:solidFill>
                          <a:srgbClr val="FF0000"/>
                        </a:solidFill>
                        <a:effectLst/>
                        <a:latin typeface="Arial"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itchFamily="34" charset="0"/>
                        </a:defRPr>
                      </a:lvl1pPr>
                      <a:lvl2pPr marL="742950" indent="-285750">
                        <a:spcBef>
                          <a:spcPct val="20000"/>
                        </a:spcBef>
                        <a:buClr>
                          <a:schemeClr val="tx2"/>
                        </a:buClr>
                        <a:buSzPct val="75000"/>
                        <a:buFont typeface="Wingdings" pitchFamily="2" charset="2"/>
                        <a:defRPr sz="2000">
                          <a:solidFill>
                            <a:schemeClr val="tx1"/>
                          </a:solidFill>
                          <a:latin typeface="Verdana" pitchFamily="34" charset="0"/>
                        </a:defRPr>
                      </a:lvl2pPr>
                      <a:lvl3pPr marL="1143000" indent="-228600">
                        <a:spcBef>
                          <a:spcPct val="20000"/>
                        </a:spcBef>
                        <a:buClr>
                          <a:schemeClr val="accent1"/>
                        </a:buClr>
                        <a:buSzPct val="65000"/>
                        <a:buFont typeface="Wingdings" pitchFamily="2" charset="2"/>
                        <a:defRPr>
                          <a:solidFill>
                            <a:schemeClr val="tx1"/>
                          </a:solidFill>
                          <a:latin typeface="Verdana" pitchFamily="34" charset="0"/>
                        </a:defRPr>
                      </a:lvl3pPr>
                      <a:lvl4pPr marL="1600200" indent="-228600">
                        <a:spcBef>
                          <a:spcPct val="20000"/>
                        </a:spcBef>
                        <a:buClr>
                          <a:schemeClr val="bg2"/>
                        </a:buClr>
                        <a:buFont typeface="Wingdings" pitchFamily="2" charset="2"/>
                        <a:defRPr sz="1600">
                          <a:solidFill>
                            <a:schemeClr val="tx1"/>
                          </a:solidFill>
                          <a:latin typeface="Verdana" pitchFamily="34" charset="0"/>
                        </a:defRPr>
                      </a:lvl4pPr>
                      <a:lvl5pPr marL="2057400" indent="-228600">
                        <a:spcBef>
                          <a:spcPct val="20000"/>
                        </a:spcBef>
                        <a:buClr>
                          <a:schemeClr val="tx2"/>
                        </a:buClr>
                        <a:buSzPct val="80000"/>
                        <a:buFont typeface="Wingdings" pitchFamily="2" charset="2"/>
                        <a:defRPr sz="16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tr-TR" sz="1600" b="0" i="0" u="none" strike="noStrike" cap="none" normalizeH="0" baseline="0" smtClean="0">
                          <a:ln>
                            <a:noFill/>
                          </a:ln>
                          <a:solidFill>
                            <a:schemeClr val="tx1"/>
                          </a:solidFill>
                          <a:effectLst/>
                          <a:latin typeface="Arial" charset="0"/>
                        </a:rPr>
                        <a:t>List of stakeholders and key interests in the use case</a:t>
                      </a:r>
                      <a:endParaRPr kumimoji="0" lang="tr-TR" altLang="tr-TR" sz="1600" b="0" i="0" u="none" strike="noStrike" cap="none" normalizeH="0" baseline="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lvl1pPr>
                        <a:spcBef>
                          <a:spcPct val="20000"/>
                        </a:spcBef>
                        <a:buClr>
                          <a:schemeClr val="bg2"/>
                        </a:buClr>
                        <a:buSzPct val="75000"/>
                        <a:buFont typeface="Wingdings" pitchFamily="2" charset="2"/>
                        <a:defRPr sz="2400">
                          <a:solidFill>
                            <a:schemeClr val="tx1"/>
                          </a:solidFill>
                          <a:latin typeface="Verdana" pitchFamily="34" charset="0"/>
                        </a:defRPr>
                      </a:lvl1pPr>
                      <a:lvl2pPr marL="742950" indent="-285750">
                        <a:spcBef>
                          <a:spcPct val="20000"/>
                        </a:spcBef>
                        <a:buClr>
                          <a:schemeClr val="tx2"/>
                        </a:buClr>
                        <a:buSzPct val="75000"/>
                        <a:buFont typeface="Wingdings" pitchFamily="2" charset="2"/>
                        <a:defRPr sz="2000">
                          <a:solidFill>
                            <a:schemeClr val="tx1"/>
                          </a:solidFill>
                          <a:latin typeface="Verdana" pitchFamily="34" charset="0"/>
                        </a:defRPr>
                      </a:lvl2pPr>
                      <a:lvl3pPr marL="1143000" indent="-228600">
                        <a:spcBef>
                          <a:spcPct val="20000"/>
                        </a:spcBef>
                        <a:buClr>
                          <a:schemeClr val="accent1"/>
                        </a:buClr>
                        <a:buSzPct val="65000"/>
                        <a:buFont typeface="Wingdings" pitchFamily="2" charset="2"/>
                        <a:defRPr>
                          <a:solidFill>
                            <a:schemeClr val="tx1"/>
                          </a:solidFill>
                          <a:latin typeface="Verdana" pitchFamily="34" charset="0"/>
                        </a:defRPr>
                      </a:lvl3pPr>
                      <a:lvl4pPr marL="1600200" indent="-228600">
                        <a:spcBef>
                          <a:spcPct val="20000"/>
                        </a:spcBef>
                        <a:buClr>
                          <a:schemeClr val="bg2"/>
                        </a:buClr>
                        <a:buFont typeface="Wingdings" pitchFamily="2" charset="2"/>
                        <a:defRPr sz="1600">
                          <a:solidFill>
                            <a:schemeClr val="tx1"/>
                          </a:solidFill>
                          <a:latin typeface="Verdana" pitchFamily="34" charset="0"/>
                        </a:defRPr>
                      </a:lvl4pPr>
                      <a:lvl5pPr marL="2057400" indent="-228600">
                        <a:spcBef>
                          <a:spcPct val="20000"/>
                        </a:spcBef>
                        <a:buClr>
                          <a:schemeClr val="tx2"/>
                        </a:buClr>
                        <a:buSzPct val="80000"/>
                        <a:buFont typeface="Wingdings" pitchFamily="2" charset="2"/>
                        <a:defRPr sz="16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tr-TR" sz="1600" b="0" i="0" u="none" strike="noStrike" cap="none" normalizeH="0" baseline="0" smtClean="0">
                          <a:ln>
                            <a:noFill/>
                          </a:ln>
                          <a:solidFill>
                            <a:schemeClr val="accent2"/>
                          </a:solidFill>
                          <a:effectLst/>
                          <a:latin typeface="Arial" charset="0"/>
                        </a:rPr>
                        <a:t>Preconditions</a:t>
                      </a:r>
                      <a:endParaRPr kumimoji="0" lang="tr-TR" altLang="tr-TR" sz="1600" b="0" i="0" u="none" strike="noStrike" cap="none" normalizeH="0" baseline="0" smtClean="0">
                        <a:ln>
                          <a:noFill/>
                        </a:ln>
                        <a:solidFill>
                          <a:schemeClr val="accent2"/>
                        </a:solidFill>
                        <a:effectLst/>
                        <a:latin typeface="Arial"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itchFamily="34" charset="0"/>
                        </a:defRPr>
                      </a:lvl1pPr>
                      <a:lvl2pPr marL="742950" indent="-285750">
                        <a:spcBef>
                          <a:spcPct val="20000"/>
                        </a:spcBef>
                        <a:buClr>
                          <a:schemeClr val="tx2"/>
                        </a:buClr>
                        <a:buSzPct val="75000"/>
                        <a:buFont typeface="Wingdings" pitchFamily="2" charset="2"/>
                        <a:defRPr sz="2000">
                          <a:solidFill>
                            <a:schemeClr val="tx1"/>
                          </a:solidFill>
                          <a:latin typeface="Verdana" pitchFamily="34" charset="0"/>
                        </a:defRPr>
                      </a:lvl2pPr>
                      <a:lvl3pPr marL="1143000" indent="-228600">
                        <a:spcBef>
                          <a:spcPct val="20000"/>
                        </a:spcBef>
                        <a:buClr>
                          <a:schemeClr val="accent1"/>
                        </a:buClr>
                        <a:buSzPct val="65000"/>
                        <a:buFont typeface="Wingdings" pitchFamily="2" charset="2"/>
                        <a:defRPr>
                          <a:solidFill>
                            <a:schemeClr val="tx1"/>
                          </a:solidFill>
                          <a:latin typeface="Verdana" pitchFamily="34" charset="0"/>
                        </a:defRPr>
                      </a:lvl3pPr>
                      <a:lvl4pPr marL="1600200" indent="-228600">
                        <a:spcBef>
                          <a:spcPct val="20000"/>
                        </a:spcBef>
                        <a:buClr>
                          <a:schemeClr val="bg2"/>
                        </a:buClr>
                        <a:buFont typeface="Wingdings" pitchFamily="2" charset="2"/>
                        <a:defRPr sz="1600">
                          <a:solidFill>
                            <a:schemeClr val="tx1"/>
                          </a:solidFill>
                          <a:latin typeface="Verdana" pitchFamily="34" charset="0"/>
                        </a:defRPr>
                      </a:lvl4pPr>
                      <a:lvl5pPr marL="2057400" indent="-228600">
                        <a:spcBef>
                          <a:spcPct val="20000"/>
                        </a:spcBef>
                        <a:buClr>
                          <a:schemeClr val="tx2"/>
                        </a:buClr>
                        <a:buSzPct val="80000"/>
                        <a:buFont typeface="Wingdings" pitchFamily="2" charset="2"/>
                        <a:defRPr sz="16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tr-TR" sz="1600" b="0" i="0" u="none" strike="noStrike" cap="none" normalizeH="0" baseline="0" smtClean="0">
                          <a:ln>
                            <a:noFill/>
                          </a:ln>
                          <a:solidFill>
                            <a:schemeClr val="tx1"/>
                          </a:solidFill>
                          <a:effectLst/>
                          <a:latin typeface="Arial" charset="0"/>
                        </a:rPr>
                        <a:t>What must be true on start</a:t>
                      </a:r>
                      <a:endParaRPr kumimoji="0" lang="tr-TR" altLang="tr-TR" sz="1600" b="0" i="0" u="none" strike="noStrike" cap="none" normalizeH="0" baseline="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lvl1pPr>
                        <a:spcBef>
                          <a:spcPct val="20000"/>
                        </a:spcBef>
                        <a:buClr>
                          <a:schemeClr val="bg2"/>
                        </a:buClr>
                        <a:buSzPct val="75000"/>
                        <a:buFont typeface="Wingdings" pitchFamily="2" charset="2"/>
                        <a:defRPr sz="2400">
                          <a:solidFill>
                            <a:schemeClr val="tx1"/>
                          </a:solidFill>
                          <a:latin typeface="Verdana" pitchFamily="34" charset="0"/>
                        </a:defRPr>
                      </a:lvl1pPr>
                      <a:lvl2pPr marL="742950" indent="-285750">
                        <a:spcBef>
                          <a:spcPct val="20000"/>
                        </a:spcBef>
                        <a:buClr>
                          <a:schemeClr val="tx2"/>
                        </a:buClr>
                        <a:buSzPct val="75000"/>
                        <a:buFont typeface="Wingdings" pitchFamily="2" charset="2"/>
                        <a:defRPr sz="2000">
                          <a:solidFill>
                            <a:schemeClr val="tx1"/>
                          </a:solidFill>
                          <a:latin typeface="Verdana" pitchFamily="34" charset="0"/>
                        </a:defRPr>
                      </a:lvl2pPr>
                      <a:lvl3pPr marL="1143000" indent="-228600">
                        <a:spcBef>
                          <a:spcPct val="20000"/>
                        </a:spcBef>
                        <a:buClr>
                          <a:schemeClr val="accent1"/>
                        </a:buClr>
                        <a:buSzPct val="65000"/>
                        <a:buFont typeface="Wingdings" pitchFamily="2" charset="2"/>
                        <a:defRPr>
                          <a:solidFill>
                            <a:schemeClr val="tx1"/>
                          </a:solidFill>
                          <a:latin typeface="Verdana" pitchFamily="34" charset="0"/>
                        </a:defRPr>
                      </a:lvl3pPr>
                      <a:lvl4pPr marL="1600200" indent="-228600">
                        <a:spcBef>
                          <a:spcPct val="20000"/>
                        </a:spcBef>
                        <a:buClr>
                          <a:schemeClr val="bg2"/>
                        </a:buClr>
                        <a:buFont typeface="Wingdings" pitchFamily="2" charset="2"/>
                        <a:defRPr sz="1600">
                          <a:solidFill>
                            <a:schemeClr val="tx1"/>
                          </a:solidFill>
                          <a:latin typeface="Verdana" pitchFamily="34" charset="0"/>
                        </a:defRPr>
                      </a:lvl4pPr>
                      <a:lvl5pPr marL="2057400" indent="-228600">
                        <a:spcBef>
                          <a:spcPct val="20000"/>
                        </a:spcBef>
                        <a:buClr>
                          <a:schemeClr val="tx2"/>
                        </a:buClr>
                        <a:buSzPct val="80000"/>
                        <a:buFont typeface="Wingdings" pitchFamily="2" charset="2"/>
                        <a:defRPr sz="16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tr-TR" sz="1600" b="0" i="0" u="none" strike="noStrike" cap="none" normalizeH="0" baseline="0" smtClean="0">
                          <a:ln>
                            <a:noFill/>
                          </a:ln>
                          <a:solidFill>
                            <a:schemeClr val="accent2"/>
                          </a:solidFill>
                          <a:effectLst/>
                          <a:latin typeface="Arial" charset="0"/>
                        </a:rPr>
                        <a:t>Success Guarantees</a:t>
                      </a:r>
                      <a:endParaRPr kumimoji="0" lang="tr-TR" altLang="tr-TR" sz="1600" b="0" i="0" u="none" strike="noStrike" cap="none" normalizeH="0" baseline="0" smtClean="0">
                        <a:ln>
                          <a:noFill/>
                        </a:ln>
                        <a:solidFill>
                          <a:schemeClr val="accent2"/>
                        </a:solidFill>
                        <a:effectLst/>
                        <a:latin typeface="Arial"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itchFamily="34" charset="0"/>
                        </a:defRPr>
                      </a:lvl1pPr>
                      <a:lvl2pPr marL="742950" indent="-285750">
                        <a:spcBef>
                          <a:spcPct val="20000"/>
                        </a:spcBef>
                        <a:buClr>
                          <a:schemeClr val="tx2"/>
                        </a:buClr>
                        <a:buSzPct val="75000"/>
                        <a:buFont typeface="Wingdings" pitchFamily="2" charset="2"/>
                        <a:defRPr sz="2000">
                          <a:solidFill>
                            <a:schemeClr val="tx1"/>
                          </a:solidFill>
                          <a:latin typeface="Verdana" pitchFamily="34" charset="0"/>
                        </a:defRPr>
                      </a:lvl2pPr>
                      <a:lvl3pPr marL="1143000" indent="-228600">
                        <a:spcBef>
                          <a:spcPct val="20000"/>
                        </a:spcBef>
                        <a:buClr>
                          <a:schemeClr val="accent1"/>
                        </a:buClr>
                        <a:buSzPct val="65000"/>
                        <a:buFont typeface="Wingdings" pitchFamily="2" charset="2"/>
                        <a:defRPr>
                          <a:solidFill>
                            <a:schemeClr val="tx1"/>
                          </a:solidFill>
                          <a:latin typeface="Verdana" pitchFamily="34" charset="0"/>
                        </a:defRPr>
                      </a:lvl3pPr>
                      <a:lvl4pPr marL="1600200" indent="-228600">
                        <a:spcBef>
                          <a:spcPct val="20000"/>
                        </a:spcBef>
                        <a:buClr>
                          <a:schemeClr val="bg2"/>
                        </a:buClr>
                        <a:buFont typeface="Wingdings" pitchFamily="2" charset="2"/>
                        <a:defRPr sz="1600">
                          <a:solidFill>
                            <a:schemeClr val="tx1"/>
                          </a:solidFill>
                          <a:latin typeface="Verdana" pitchFamily="34" charset="0"/>
                        </a:defRPr>
                      </a:lvl4pPr>
                      <a:lvl5pPr marL="2057400" indent="-228600">
                        <a:spcBef>
                          <a:spcPct val="20000"/>
                        </a:spcBef>
                        <a:buClr>
                          <a:schemeClr val="tx2"/>
                        </a:buClr>
                        <a:buSzPct val="80000"/>
                        <a:buFont typeface="Wingdings" pitchFamily="2" charset="2"/>
                        <a:defRPr sz="16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tr-TR" sz="1600" b="0" i="0" u="none" strike="noStrike" cap="none" normalizeH="0" baseline="0" smtClean="0">
                          <a:ln>
                            <a:noFill/>
                          </a:ln>
                          <a:solidFill>
                            <a:schemeClr val="tx1"/>
                          </a:solidFill>
                          <a:effectLst/>
                          <a:latin typeface="Arial" charset="0"/>
                        </a:rPr>
                        <a:t>What must be true on successful completion</a:t>
                      </a:r>
                      <a:endParaRPr kumimoji="0" lang="tr-TR" altLang="tr-TR" sz="1600" b="0" i="0" u="none" strike="noStrike" cap="none" normalizeH="0" baseline="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lvl1pPr>
                        <a:spcBef>
                          <a:spcPct val="20000"/>
                        </a:spcBef>
                        <a:buClr>
                          <a:schemeClr val="bg2"/>
                        </a:buClr>
                        <a:buSzPct val="75000"/>
                        <a:buFont typeface="Wingdings" pitchFamily="2" charset="2"/>
                        <a:defRPr sz="2400">
                          <a:solidFill>
                            <a:schemeClr val="tx1"/>
                          </a:solidFill>
                          <a:latin typeface="Verdana" pitchFamily="34" charset="0"/>
                        </a:defRPr>
                      </a:lvl1pPr>
                      <a:lvl2pPr marL="742950" indent="-285750">
                        <a:spcBef>
                          <a:spcPct val="20000"/>
                        </a:spcBef>
                        <a:buClr>
                          <a:schemeClr val="tx2"/>
                        </a:buClr>
                        <a:buSzPct val="75000"/>
                        <a:buFont typeface="Wingdings" pitchFamily="2" charset="2"/>
                        <a:defRPr sz="2000">
                          <a:solidFill>
                            <a:schemeClr val="tx1"/>
                          </a:solidFill>
                          <a:latin typeface="Verdana" pitchFamily="34" charset="0"/>
                        </a:defRPr>
                      </a:lvl2pPr>
                      <a:lvl3pPr marL="1143000" indent="-228600">
                        <a:spcBef>
                          <a:spcPct val="20000"/>
                        </a:spcBef>
                        <a:buClr>
                          <a:schemeClr val="accent1"/>
                        </a:buClr>
                        <a:buSzPct val="65000"/>
                        <a:buFont typeface="Wingdings" pitchFamily="2" charset="2"/>
                        <a:defRPr>
                          <a:solidFill>
                            <a:schemeClr val="tx1"/>
                          </a:solidFill>
                          <a:latin typeface="Verdana" pitchFamily="34" charset="0"/>
                        </a:defRPr>
                      </a:lvl3pPr>
                      <a:lvl4pPr marL="1600200" indent="-228600">
                        <a:spcBef>
                          <a:spcPct val="20000"/>
                        </a:spcBef>
                        <a:buClr>
                          <a:schemeClr val="bg2"/>
                        </a:buClr>
                        <a:buFont typeface="Wingdings" pitchFamily="2" charset="2"/>
                        <a:defRPr sz="1600">
                          <a:solidFill>
                            <a:schemeClr val="tx1"/>
                          </a:solidFill>
                          <a:latin typeface="Verdana" pitchFamily="34" charset="0"/>
                        </a:defRPr>
                      </a:lvl4pPr>
                      <a:lvl5pPr marL="2057400" indent="-228600">
                        <a:spcBef>
                          <a:spcPct val="20000"/>
                        </a:spcBef>
                        <a:buClr>
                          <a:schemeClr val="tx2"/>
                        </a:buClr>
                        <a:buSzPct val="80000"/>
                        <a:buFont typeface="Wingdings" pitchFamily="2" charset="2"/>
                        <a:defRPr sz="16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tr-TR" sz="1600" b="0" i="0" u="none" strike="noStrike" cap="none" normalizeH="0" baseline="0" smtClean="0">
                          <a:ln>
                            <a:noFill/>
                          </a:ln>
                          <a:solidFill>
                            <a:srgbClr val="FF0000"/>
                          </a:solidFill>
                          <a:effectLst/>
                          <a:latin typeface="Arial" charset="0"/>
                        </a:rPr>
                        <a:t>Main Success Scenario</a:t>
                      </a:r>
                      <a:endParaRPr kumimoji="0" lang="tr-TR" altLang="tr-TR" sz="1600" b="0" i="0" u="none" strike="noStrike" cap="none" normalizeH="0" baseline="0" smtClean="0">
                        <a:ln>
                          <a:noFill/>
                        </a:ln>
                        <a:solidFill>
                          <a:srgbClr val="FF0000"/>
                        </a:solidFill>
                        <a:effectLst/>
                        <a:latin typeface="Arial"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itchFamily="34" charset="0"/>
                        </a:defRPr>
                      </a:lvl1pPr>
                      <a:lvl2pPr marL="742950" indent="-285750">
                        <a:spcBef>
                          <a:spcPct val="20000"/>
                        </a:spcBef>
                        <a:buClr>
                          <a:schemeClr val="tx2"/>
                        </a:buClr>
                        <a:buSzPct val="75000"/>
                        <a:buFont typeface="Wingdings" pitchFamily="2" charset="2"/>
                        <a:defRPr sz="2000">
                          <a:solidFill>
                            <a:schemeClr val="tx1"/>
                          </a:solidFill>
                          <a:latin typeface="Verdana" pitchFamily="34" charset="0"/>
                        </a:defRPr>
                      </a:lvl2pPr>
                      <a:lvl3pPr marL="1143000" indent="-228600">
                        <a:spcBef>
                          <a:spcPct val="20000"/>
                        </a:spcBef>
                        <a:buClr>
                          <a:schemeClr val="accent1"/>
                        </a:buClr>
                        <a:buSzPct val="65000"/>
                        <a:buFont typeface="Wingdings" pitchFamily="2" charset="2"/>
                        <a:defRPr>
                          <a:solidFill>
                            <a:schemeClr val="tx1"/>
                          </a:solidFill>
                          <a:latin typeface="Verdana" pitchFamily="34" charset="0"/>
                        </a:defRPr>
                      </a:lvl3pPr>
                      <a:lvl4pPr marL="1600200" indent="-228600">
                        <a:spcBef>
                          <a:spcPct val="20000"/>
                        </a:spcBef>
                        <a:buClr>
                          <a:schemeClr val="bg2"/>
                        </a:buClr>
                        <a:buFont typeface="Wingdings" pitchFamily="2" charset="2"/>
                        <a:defRPr sz="1600">
                          <a:solidFill>
                            <a:schemeClr val="tx1"/>
                          </a:solidFill>
                          <a:latin typeface="Verdana" pitchFamily="34" charset="0"/>
                        </a:defRPr>
                      </a:lvl4pPr>
                      <a:lvl5pPr marL="2057400" indent="-228600">
                        <a:spcBef>
                          <a:spcPct val="20000"/>
                        </a:spcBef>
                        <a:buClr>
                          <a:schemeClr val="tx2"/>
                        </a:buClr>
                        <a:buSzPct val="80000"/>
                        <a:buFont typeface="Wingdings" pitchFamily="2" charset="2"/>
                        <a:defRPr sz="16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tr-TR" sz="1600" b="0" i="0" u="none" strike="noStrike" cap="none" normalizeH="0" baseline="0" smtClean="0">
                          <a:ln>
                            <a:noFill/>
                          </a:ln>
                          <a:solidFill>
                            <a:schemeClr val="tx1"/>
                          </a:solidFill>
                          <a:effectLst/>
                          <a:latin typeface="Arial" charset="0"/>
                        </a:rPr>
                        <a:t>A typical, unconditional happy path scenario of success</a:t>
                      </a:r>
                      <a:endParaRPr kumimoji="0" lang="tr-TR" altLang="tr-TR" sz="1600" b="0" i="0" u="none" strike="noStrike" cap="none" normalizeH="0" baseline="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lvl1pPr>
                        <a:spcBef>
                          <a:spcPct val="20000"/>
                        </a:spcBef>
                        <a:buClr>
                          <a:schemeClr val="bg2"/>
                        </a:buClr>
                        <a:buSzPct val="75000"/>
                        <a:buFont typeface="Wingdings" pitchFamily="2" charset="2"/>
                        <a:defRPr sz="2400">
                          <a:solidFill>
                            <a:schemeClr val="tx1"/>
                          </a:solidFill>
                          <a:latin typeface="Verdana" pitchFamily="34" charset="0"/>
                        </a:defRPr>
                      </a:lvl1pPr>
                      <a:lvl2pPr marL="742950" indent="-285750">
                        <a:spcBef>
                          <a:spcPct val="20000"/>
                        </a:spcBef>
                        <a:buClr>
                          <a:schemeClr val="tx2"/>
                        </a:buClr>
                        <a:buSzPct val="75000"/>
                        <a:buFont typeface="Wingdings" pitchFamily="2" charset="2"/>
                        <a:defRPr sz="2000">
                          <a:solidFill>
                            <a:schemeClr val="tx1"/>
                          </a:solidFill>
                          <a:latin typeface="Verdana" pitchFamily="34" charset="0"/>
                        </a:defRPr>
                      </a:lvl2pPr>
                      <a:lvl3pPr marL="1143000" indent="-228600">
                        <a:spcBef>
                          <a:spcPct val="20000"/>
                        </a:spcBef>
                        <a:buClr>
                          <a:schemeClr val="accent1"/>
                        </a:buClr>
                        <a:buSzPct val="65000"/>
                        <a:buFont typeface="Wingdings" pitchFamily="2" charset="2"/>
                        <a:defRPr>
                          <a:solidFill>
                            <a:schemeClr val="tx1"/>
                          </a:solidFill>
                          <a:latin typeface="Verdana" pitchFamily="34" charset="0"/>
                        </a:defRPr>
                      </a:lvl3pPr>
                      <a:lvl4pPr marL="1600200" indent="-228600">
                        <a:spcBef>
                          <a:spcPct val="20000"/>
                        </a:spcBef>
                        <a:buClr>
                          <a:schemeClr val="bg2"/>
                        </a:buClr>
                        <a:buFont typeface="Wingdings" pitchFamily="2" charset="2"/>
                        <a:defRPr sz="1600">
                          <a:solidFill>
                            <a:schemeClr val="tx1"/>
                          </a:solidFill>
                          <a:latin typeface="Verdana" pitchFamily="34" charset="0"/>
                        </a:defRPr>
                      </a:lvl4pPr>
                      <a:lvl5pPr marL="2057400" indent="-228600">
                        <a:spcBef>
                          <a:spcPct val="20000"/>
                        </a:spcBef>
                        <a:buClr>
                          <a:schemeClr val="tx2"/>
                        </a:buClr>
                        <a:buSzPct val="80000"/>
                        <a:buFont typeface="Wingdings" pitchFamily="2" charset="2"/>
                        <a:defRPr sz="16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tr-TR" sz="1600" b="0" i="0" u="none" strike="noStrike" cap="none" normalizeH="0" baseline="0" smtClean="0">
                          <a:ln>
                            <a:noFill/>
                          </a:ln>
                          <a:solidFill>
                            <a:srgbClr val="FF0000"/>
                          </a:solidFill>
                          <a:effectLst/>
                          <a:latin typeface="Arial" charset="0"/>
                        </a:rPr>
                        <a:t>Extensions</a:t>
                      </a:r>
                      <a:endParaRPr kumimoji="0" lang="tr-TR" altLang="tr-TR" sz="1600" b="0" i="0" u="none" strike="noStrike" cap="none" normalizeH="0" baseline="0" smtClean="0">
                        <a:ln>
                          <a:noFill/>
                        </a:ln>
                        <a:solidFill>
                          <a:srgbClr val="FF0000"/>
                        </a:solidFill>
                        <a:effectLst/>
                        <a:latin typeface="Arial"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itchFamily="34" charset="0"/>
                        </a:defRPr>
                      </a:lvl1pPr>
                      <a:lvl2pPr marL="742950" indent="-285750">
                        <a:spcBef>
                          <a:spcPct val="20000"/>
                        </a:spcBef>
                        <a:buClr>
                          <a:schemeClr val="tx2"/>
                        </a:buClr>
                        <a:buSzPct val="75000"/>
                        <a:buFont typeface="Wingdings" pitchFamily="2" charset="2"/>
                        <a:defRPr sz="2000">
                          <a:solidFill>
                            <a:schemeClr val="tx1"/>
                          </a:solidFill>
                          <a:latin typeface="Verdana" pitchFamily="34" charset="0"/>
                        </a:defRPr>
                      </a:lvl2pPr>
                      <a:lvl3pPr marL="1143000" indent="-228600">
                        <a:spcBef>
                          <a:spcPct val="20000"/>
                        </a:spcBef>
                        <a:buClr>
                          <a:schemeClr val="accent1"/>
                        </a:buClr>
                        <a:buSzPct val="65000"/>
                        <a:buFont typeface="Wingdings" pitchFamily="2" charset="2"/>
                        <a:defRPr>
                          <a:solidFill>
                            <a:schemeClr val="tx1"/>
                          </a:solidFill>
                          <a:latin typeface="Verdana" pitchFamily="34" charset="0"/>
                        </a:defRPr>
                      </a:lvl3pPr>
                      <a:lvl4pPr marL="1600200" indent="-228600">
                        <a:spcBef>
                          <a:spcPct val="20000"/>
                        </a:spcBef>
                        <a:buClr>
                          <a:schemeClr val="bg2"/>
                        </a:buClr>
                        <a:buFont typeface="Wingdings" pitchFamily="2" charset="2"/>
                        <a:defRPr sz="1600">
                          <a:solidFill>
                            <a:schemeClr val="tx1"/>
                          </a:solidFill>
                          <a:latin typeface="Verdana" pitchFamily="34" charset="0"/>
                        </a:defRPr>
                      </a:lvl4pPr>
                      <a:lvl5pPr marL="2057400" indent="-228600">
                        <a:spcBef>
                          <a:spcPct val="20000"/>
                        </a:spcBef>
                        <a:buClr>
                          <a:schemeClr val="tx2"/>
                        </a:buClr>
                        <a:buSzPct val="80000"/>
                        <a:buFont typeface="Wingdings" pitchFamily="2" charset="2"/>
                        <a:defRPr sz="16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tr-TR" sz="1600" b="0" i="0" u="none" strike="noStrike" cap="none" normalizeH="0" baseline="0" smtClean="0">
                          <a:ln>
                            <a:noFill/>
                          </a:ln>
                          <a:solidFill>
                            <a:schemeClr val="tx1"/>
                          </a:solidFill>
                          <a:effectLst/>
                          <a:latin typeface="Arial" charset="0"/>
                        </a:rPr>
                        <a:t>Alternate scenarios of success or failure</a:t>
                      </a:r>
                      <a:endParaRPr kumimoji="0" lang="tr-TR" altLang="tr-TR" sz="1600" b="0" i="0" u="none" strike="noStrike" cap="none" normalizeH="0" baseline="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lvl1pPr>
                        <a:spcBef>
                          <a:spcPct val="20000"/>
                        </a:spcBef>
                        <a:buClr>
                          <a:schemeClr val="bg2"/>
                        </a:buClr>
                        <a:buSzPct val="75000"/>
                        <a:buFont typeface="Wingdings" pitchFamily="2" charset="2"/>
                        <a:defRPr sz="2400">
                          <a:solidFill>
                            <a:schemeClr val="tx1"/>
                          </a:solidFill>
                          <a:latin typeface="Verdana" pitchFamily="34" charset="0"/>
                        </a:defRPr>
                      </a:lvl1pPr>
                      <a:lvl2pPr marL="742950" indent="-285750">
                        <a:spcBef>
                          <a:spcPct val="20000"/>
                        </a:spcBef>
                        <a:buClr>
                          <a:schemeClr val="tx2"/>
                        </a:buClr>
                        <a:buSzPct val="75000"/>
                        <a:buFont typeface="Wingdings" pitchFamily="2" charset="2"/>
                        <a:defRPr sz="2000">
                          <a:solidFill>
                            <a:schemeClr val="tx1"/>
                          </a:solidFill>
                          <a:latin typeface="Verdana" pitchFamily="34" charset="0"/>
                        </a:defRPr>
                      </a:lvl2pPr>
                      <a:lvl3pPr marL="1143000" indent="-228600">
                        <a:spcBef>
                          <a:spcPct val="20000"/>
                        </a:spcBef>
                        <a:buClr>
                          <a:schemeClr val="accent1"/>
                        </a:buClr>
                        <a:buSzPct val="65000"/>
                        <a:buFont typeface="Wingdings" pitchFamily="2" charset="2"/>
                        <a:defRPr>
                          <a:solidFill>
                            <a:schemeClr val="tx1"/>
                          </a:solidFill>
                          <a:latin typeface="Verdana" pitchFamily="34" charset="0"/>
                        </a:defRPr>
                      </a:lvl3pPr>
                      <a:lvl4pPr marL="1600200" indent="-228600">
                        <a:spcBef>
                          <a:spcPct val="20000"/>
                        </a:spcBef>
                        <a:buClr>
                          <a:schemeClr val="bg2"/>
                        </a:buClr>
                        <a:buFont typeface="Wingdings" pitchFamily="2" charset="2"/>
                        <a:defRPr sz="1600">
                          <a:solidFill>
                            <a:schemeClr val="tx1"/>
                          </a:solidFill>
                          <a:latin typeface="Verdana" pitchFamily="34" charset="0"/>
                        </a:defRPr>
                      </a:lvl4pPr>
                      <a:lvl5pPr marL="2057400" indent="-228600">
                        <a:spcBef>
                          <a:spcPct val="20000"/>
                        </a:spcBef>
                        <a:buClr>
                          <a:schemeClr val="tx2"/>
                        </a:buClr>
                        <a:buSzPct val="80000"/>
                        <a:buFont typeface="Wingdings" pitchFamily="2" charset="2"/>
                        <a:defRPr sz="16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tr-TR" sz="1600" b="0" i="0" u="none" strike="noStrike" cap="none" normalizeH="0" baseline="0" smtClean="0">
                          <a:ln>
                            <a:noFill/>
                          </a:ln>
                          <a:solidFill>
                            <a:schemeClr val="accent2"/>
                          </a:solidFill>
                          <a:effectLst/>
                          <a:latin typeface="Arial" charset="0"/>
                        </a:rPr>
                        <a:t>Special Requirements</a:t>
                      </a:r>
                      <a:endParaRPr kumimoji="0" lang="tr-TR" altLang="tr-TR" sz="1600" b="0" i="0" u="none" strike="noStrike" cap="none" normalizeH="0" baseline="0" smtClean="0">
                        <a:ln>
                          <a:noFill/>
                        </a:ln>
                        <a:solidFill>
                          <a:schemeClr val="accent2"/>
                        </a:solidFill>
                        <a:effectLst/>
                        <a:latin typeface="Arial"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itchFamily="34" charset="0"/>
                        </a:defRPr>
                      </a:lvl1pPr>
                      <a:lvl2pPr marL="742950" indent="-285750">
                        <a:spcBef>
                          <a:spcPct val="20000"/>
                        </a:spcBef>
                        <a:buClr>
                          <a:schemeClr val="tx2"/>
                        </a:buClr>
                        <a:buSzPct val="75000"/>
                        <a:buFont typeface="Wingdings" pitchFamily="2" charset="2"/>
                        <a:defRPr sz="2000">
                          <a:solidFill>
                            <a:schemeClr val="tx1"/>
                          </a:solidFill>
                          <a:latin typeface="Verdana" pitchFamily="34" charset="0"/>
                        </a:defRPr>
                      </a:lvl2pPr>
                      <a:lvl3pPr marL="1143000" indent="-228600">
                        <a:spcBef>
                          <a:spcPct val="20000"/>
                        </a:spcBef>
                        <a:buClr>
                          <a:schemeClr val="accent1"/>
                        </a:buClr>
                        <a:buSzPct val="65000"/>
                        <a:buFont typeface="Wingdings" pitchFamily="2" charset="2"/>
                        <a:defRPr>
                          <a:solidFill>
                            <a:schemeClr val="tx1"/>
                          </a:solidFill>
                          <a:latin typeface="Verdana" pitchFamily="34" charset="0"/>
                        </a:defRPr>
                      </a:lvl3pPr>
                      <a:lvl4pPr marL="1600200" indent="-228600">
                        <a:spcBef>
                          <a:spcPct val="20000"/>
                        </a:spcBef>
                        <a:buClr>
                          <a:schemeClr val="bg2"/>
                        </a:buClr>
                        <a:buFont typeface="Wingdings" pitchFamily="2" charset="2"/>
                        <a:defRPr sz="1600">
                          <a:solidFill>
                            <a:schemeClr val="tx1"/>
                          </a:solidFill>
                          <a:latin typeface="Verdana" pitchFamily="34" charset="0"/>
                        </a:defRPr>
                      </a:lvl4pPr>
                      <a:lvl5pPr marL="2057400" indent="-228600">
                        <a:spcBef>
                          <a:spcPct val="20000"/>
                        </a:spcBef>
                        <a:buClr>
                          <a:schemeClr val="tx2"/>
                        </a:buClr>
                        <a:buSzPct val="80000"/>
                        <a:buFont typeface="Wingdings" pitchFamily="2" charset="2"/>
                        <a:defRPr sz="16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tr-TR" sz="1600" b="0" i="0" u="none" strike="noStrike" cap="none" normalizeH="0" baseline="0" smtClean="0">
                          <a:ln>
                            <a:noFill/>
                          </a:ln>
                          <a:solidFill>
                            <a:schemeClr val="tx1"/>
                          </a:solidFill>
                          <a:effectLst/>
                          <a:latin typeface="Arial" charset="0"/>
                        </a:rPr>
                        <a:t>Related non-functional requirements</a:t>
                      </a:r>
                      <a:endParaRPr kumimoji="0" lang="tr-TR" altLang="tr-TR" sz="1600" b="0" i="0" u="none" strike="noStrike" cap="none" normalizeH="0" baseline="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lvl1pPr>
                        <a:spcBef>
                          <a:spcPct val="20000"/>
                        </a:spcBef>
                        <a:buClr>
                          <a:schemeClr val="bg2"/>
                        </a:buClr>
                        <a:buSzPct val="75000"/>
                        <a:buFont typeface="Wingdings" pitchFamily="2" charset="2"/>
                        <a:defRPr sz="2400">
                          <a:solidFill>
                            <a:schemeClr val="tx1"/>
                          </a:solidFill>
                          <a:latin typeface="Verdana" pitchFamily="34" charset="0"/>
                        </a:defRPr>
                      </a:lvl1pPr>
                      <a:lvl2pPr marL="742950" indent="-285750">
                        <a:spcBef>
                          <a:spcPct val="20000"/>
                        </a:spcBef>
                        <a:buClr>
                          <a:schemeClr val="tx2"/>
                        </a:buClr>
                        <a:buSzPct val="75000"/>
                        <a:buFont typeface="Wingdings" pitchFamily="2" charset="2"/>
                        <a:defRPr sz="2000">
                          <a:solidFill>
                            <a:schemeClr val="tx1"/>
                          </a:solidFill>
                          <a:latin typeface="Verdana" pitchFamily="34" charset="0"/>
                        </a:defRPr>
                      </a:lvl2pPr>
                      <a:lvl3pPr marL="1143000" indent="-228600">
                        <a:spcBef>
                          <a:spcPct val="20000"/>
                        </a:spcBef>
                        <a:buClr>
                          <a:schemeClr val="accent1"/>
                        </a:buClr>
                        <a:buSzPct val="65000"/>
                        <a:buFont typeface="Wingdings" pitchFamily="2" charset="2"/>
                        <a:defRPr>
                          <a:solidFill>
                            <a:schemeClr val="tx1"/>
                          </a:solidFill>
                          <a:latin typeface="Verdana" pitchFamily="34" charset="0"/>
                        </a:defRPr>
                      </a:lvl3pPr>
                      <a:lvl4pPr marL="1600200" indent="-228600">
                        <a:spcBef>
                          <a:spcPct val="20000"/>
                        </a:spcBef>
                        <a:buClr>
                          <a:schemeClr val="bg2"/>
                        </a:buClr>
                        <a:buFont typeface="Wingdings" pitchFamily="2" charset="2"/>
                        <a:defRPr sz="1600">
                          <a:solidFill>
                            <a:schemeClr val="tx1"/>
                          </a:solidFill>
                          <a:latin typeface="Verdana" pitchFamily="34" charset="0"/>
                        </a:defRPr>
                      </a:lvl4pPr>
                      <a:lvl5pPr marL="2057400" indent="-228600">
                        <a:spcBef>
                          <a:spcPct val="20000"/>
                        </a:spcBef>
                        <a:buClr>
                          <a:schemeClr val="tx2"/>
                        </a:buClr>
                        <a:buSzPct val="80000"/>
                        <a:buFont typeface="Wingdings" pitchFamily="2" charset="2"/>
                        <a:defRPr sz="16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tr-TR" sz="1600" b="0" i="0" u="none" strike="noStrike" cap="none" normalizeH="0" baseline="0" smtClean="0">
                          <a:ln>
                            <a:noFill/>
                          </a:ln>
                          <a:solidFill>
                            <a:schemeClr val="accent2"/>
                          </a:solidFill>
                          <a:effectLst/>
                          <a:latin typeface="Arial" charset="0"/>
                        </a:rPr>
                        <a:t>Technology and Data Var. List</a:t>
                      </a:r>
                      <a:endParaRPr kumimoji="0" lang="tr-TR" altLang="tr-TR" sz="1600" b="0" i="0" u="none" strike="noStrike" cap="none" normalizeH="0" baseline="0" smtClean="0">
                        <a:ln>
                          <a:noFill/>
                        </a:ln>
                        <a:solidFill>
                          <a:schemeClr val="accent2"/>
                        </a:solidFill>
                        <a:effectLst/>
                        <a:latin typeface="Arial"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itchFamily="34" charset="0"/>
                        </a:defRPr>
                      </a:lvl1pPr>
                      <a:lvl2pPr marL="742950" indent="-285750">
                        <a:spcBef>
                          <a:spcPct val="20000"/>
                        </a:spcBef>
                        <a:buClr>
                          <a:schemeClr val="tx2"/>
                        </a:buClr>
                        <a:buSzPct val="75000"/>
                        <a:buFont typeface="Wingdings" pitchFamily="2" charset="2"/>
                        <a:defRPr sz="2000">
                          <a:solidFill>
                            <a:schemeClr val="tx1"/>
                          </a:solidFill>
                          <a:latin typeface="Verdana" pitchFamily="34" charset="0"/>
                        </a:defRPr>
                      </a:lvl2pPr>
                      <a:lvl3pPr marL="1143000" indent="-228600">
                        <a:spcBef>
                          <a:spcPct val="20000"/>
                        </a:spcBef>
                        <a:buClr>
                          <a:schemeClr val="accent1"/>
                        </a:buClr>
                        <a:buSzPct val="65000"/>
                        <a:buFont typeface="Wingdings" pitchFamily="2" charset="2"/>
                        <a:defRPr>
                          <a:solidFill>
                            <a:schemeClr val="tx1"/>
                          </a:solidFill>
                          <a:latin typeface="Verdana" pitchFamily="34" charset="0"/>
                        </a:defRPr>
                      </a:lvl3pPr>
                      <a:lvl4pPr marL="1600200" indent="-228600">
                        <a:spcBef>
                          <a:spcPct val="20000"/>
                        </a:spcBef>
                        <a:buClr>
                          <a:schemeClr val="bg2"/>
                        </a:buClr>
                        <a:buFont typeface="Wingdings" pitchFamily="2" charset="2"/>
                        <a:defRPr sz="1600">
                          <a:solidFill>
                            <a:schemeClr val="tx1"/>
                          </a:solidFill>
                          <a:latin typeface="Verdana" pitchFamily="34" charset="0"/>
                        </a:defRPr>
                      </a:lvl4pPr>
                      <a:lvl5pPr marL="2057400" indent="-228600">
                        <a:spcBef>
                          <a:spcPct val="20000"/>
                        </a:spcBef>
                        <a:buClr>
                          <a:schemeClr val="tx2"/>
                        </a:buClr>
                        <a:buSzPct val="80000"/>
                        <a:buFont typeface="Wingdings" pitchFamily="2" charset="2"/>
                        <a:defRPr sz="16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tr-TR" sz="1600" b="0" i="0" u="none" strike="noStrike" cap="none" normalizeH="0" baseline="0" smtClean="0">
                          <a:ln>
                            <a:noFill/>
                          </a:ln>
                          <a:solidFill>
                            <a:schemeClr val="tx1"/>
                          </a:solidFill>
                          <a:effectLst/>
                          <a:latin typeface="Arial" charset="0"/>
                        </a:rPr>
                        <a:t>Varying I/O methods and data formats</a:t>
                      </a:r>
                      <a:endParaRPr kumimoji="0" lang="tr-TR" altLang="tr-TR" sz="1600" b="0" i="0" u="none" strike="noStrike" cap="none" normalizeH="0" baseline="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lvl1pPr>
                        <a:spcBef>
                          <a:spcPct val="20000"/>
                        </a:spcBef>
                        <a:buClr>
                          <a:schemeClr val="bg2"/>
                        </a:buClr>
                        <a:buSzPct val="75000"/>
                        <a:buFont typeface="Wingdings" pitchFamily="2" charset="2"/>
                        <a:defRPr sz="2400">
                          <a:solidFill>
                            <a:schemeClr val="tx1"/>
                          </a:solidFill>
                          <a:latin typeface="Verdana" pitchFamily="34" charset="0"/>
                        </a:defRPr>
                      </a:lvl1pPr>
                      <a:lvl2pPr marL="742950" indent="-285750">
                        <a:spcBef>
                          <a:spcPct val="20000"/>
                        </a:spcBef>
                        <a:buClr>
                          <a:schemeClr val="tx2"/>
                        </a:buClr>
                        <a:buSzPct val="75000"/>
                        <a:buFont typeface="Wingdings" pitchFamily="2" charset="2"/>
                        <a:defRPr sz="2000">
                          <a:solidFill>
                            <a:schemeClr val="tx1"/>
                          </a:solidFill>
                          <a:latin typeface="Verdana" pitchFamily="34" charset="0"/>
                        </a:defRPr>
                      </a:lvl2pPr>
                      <a:lvl3pPr marL="1143000" indent="-228600">
                        <a:spcBef>
                          <a:spcPct val="20000"/>
                        </a:spcBef>
                        <a:buClr>
                          <a:schemeClr val="accent1"/>
                        </a:buClr>
                        <a:buSzPct val="65000"/>
                        <a:buFont typeface="Wingdings" pitchFamily="2" charset="2"/>
                        <a:defRPr>
                          <a:solidFill>
                            <a:schemeClr val="tx1"/>
                          </a:solidFill>
                          <a:latin typeface="Verdana" pitchFamily="34" charset="0"/>
                        </a:defRPr>
                      </a:lvl3pPr>
                      <a:lvl4pPr marL="1600200" indent="-228600">
                        <a:spcBef>
                          <a:spcPct val="20000"/>
                        </a:spcBef>
                        <a:buClr>
                          <a:schemeClr val="bg2"/>
                        </a:buClr>
                        <a:buFont typeface="Wingdings" pitchFamily="2" charset="2"/>
                        <a:defRPr sz="1600">
                          <a:solidFill>
                            <a:schemeClr val="tx1"/>
                          </a:solidFill>
                          <a:latin typeface="Verdana" pitchFamily="34" charset="0"/>
                        </a:defRPr>
                      </a:lvl4pPr>
                      <a:lvl5pPr marL="2057400" indent="-228600">
                        <a:spcBef>
                          <a:spcPct val="20000"/>
                        </a:spcBef>
                        <a:buClr>
                          <a:schemeClr val="tx2"/>
                        </a:buClr>
                        <a:buSzPct val="80000"/>
                        <a:buFont typeface="Wingdings" pitchFamily="2" charset="2"/>
                        <a:defRPr sz="16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tr-TR" sz="1600" b="0" i="0" u="none" strike="noStrike" cap="none" normalizeH="0" baseline="0" smtClean="0">
                          <a:ln>
                            <a:noFill/>
                          </a:ln>
                          <a:solidFill>
                            <a:schemeClr val="accent2"/>
                          </a:solidFill>
                          <a:effectLst/>
                          <a:latin typeface="Arial" charset="0"/>
                        </a:rPr>
                        <a:t>Frequency of occurrence</a:t>
                      </a:r>
                      <a:endParaRPr kumimoji="0" lang="tr-TR" altLang="tr-TR" sz="1600" b="0" i="0" u="none" strike="noStrike" cap="none" normalizeH="0" baseline="0" smtClean="0">
                        <a:ln>
                          <a:noFill/>
                        </a:ln>
                        <a:solidFill>
                          <a:schemeClr val="accent2"/>
                        </a:solidFill>
                        <a:effectLst/>
                        <a:latin typeface="Arial"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itchFamily="34" charset="0"/>
                        </a:defRPr>
                      </a:lvl1pPr>
                      <a:lvl2pPr marL="742950" indent="-285750">
                        <a:spcBef>
                          <a:spcPct val="20000"/>
                        </a:spcBef>
                        <a:buClr>
                          <a:schemeClr val="tx2"/>
                        </a:buClr>
                        <a:buSzPct val="75000"/>
                        <a:buFont typeface="Wingdings" pitchFamily="2" charset="2"/>
                        <a:defRPr sz="2000">
                          <a:solidFill>
                            <a:schemeClr val="tx1"/>
                          </a:solidFill>
                          <a:latin typeface="Verdana" pitchFamily="34" charset="0"/>
                        </a:defRPr>
                      </a:lvl2pPr>
                      <a:lvl3pPr marL="1143000" indent="-228600">
                        <a:spcBef>
                          <a:spcPct val="20000"/>
                        </a:spcBef>
                        <a:buClr>
                          <a:schemeClr val="accent1"/>
                        </a:buClr>
                        <a:buSzPct val="65000"/>
                        <a:buFont typeface="Wingdings" pitchFamily="2" charset="2"/>
                        <a:defRPr>
                          <a:solidFill>
                            <a:schemeClr val="tx1"/>
                          </a:solidFill>
                          <a:latin typeface="Verdana" pitchFamily="34" charset="0"/>
                        </a:defRPr>
                      </a:lvl3pPr>
                      <a:lvl4pPr marL="1600200" indent="-228600">
                        <a:spcBef>
                          <a:spcPct val="20000"/>
                        </a:spcBef>
                        <a:buClr>
                          <a:schemeClr val="bg2"/>
                        </a:buClr>
                        <a:buFont typeface="Wingdings" pitchFamily="2" charset="2"/>
                        <a:defRPr sz="1600">
                          <a:solidFill>
                            <a:schemeClr val="tx1"/>
                          </a:solidFill>
                          <a:latin typeface="Verdana" pitchFamily="34" charset="0"/>
                        </a:defRPr>
                      </a:lvl4pPr>
                      <a:lvl5pPr marL="2057400" indent="-228600">
                        <a:spcBef>
                          <a:spcPct val="20000"/>
                        </a:spcBef>
                        <a:buClr>
                          <a:schemeClr val="tx2"/>
                        </a:buClr>
                        <a:buSzPct val="80000"/>
                        <a:buFont typeface="Wingdings" pitchFamily="2" charset="2"/>
                        <a:defRPr sz="16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tr-TR" sz="1600" b="0" i="0" u="none" strike="noStrike" cap="none" normalizeH="0" baseline="0" smtClean="0">
                          <a:ln>
                            <a:noFill/>
                          </a:ln>
                          <a:solidFill>
                            <a:schemeClr val="tx1"/>
                          </a:solidFill>
                          <a:effectLst/>
                          <a:latin typeface="Arial" charset="0"/>
                        </a:rPr>
                        <a:t>Influences investigation, testing, and timing of implementation</a:t>
                      </a:r>
                      <a:endParaRPr kumimoji="0" lang="tr-TR" altLang="tr-TR" sz="1600" b="0" i="0" u="none" strike="noStrike" cap="none" normalizeH="0" baseline="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lvl1pPr>
                        <a:spcBef>
                          <a:spcPct val="20000"/>
                        </a:spcBef>
                        <a:buClr>
                          <a:schemeClr val="bg2"/>
                        </a:buClr>
                        <a:buSzPct val="75000"/>
                        <a:buFont typeface="Wingdings" pitchFamily="2" charset="2"/>
                        <a:defRPr sz="2400">
                          <a:solidFill>
                            <a:schemeClr val="tx1"/>
                          </a:solidFill>
                          <a:latin typeface="Verdana" pitchFamily="34" charset="0"/>
                        </a:defRPr>
                      </a:lvl1pPr>
                      <a:lvl2pPr marL="742950" indent="-285750">
                        <a:spcBef>
                          <a:spcPct val="20000"/>
                        </a:spcBef>
                        <a:buClr>
                          <a:schemeClr val="tx2"/>
                        </a:buClr>
                        <a:buSzPct val="75000"/>
                        <a:buFont typeface="Wingdings" pitchFamily="2" charset="2"/>
                        <a:defRPr sz="2000">
                          <a:solidFill>
                            <a:schemeClr val="tx1"/>
                          </a:solidFill>
                          <a:latin typeface="Verdana" pitchFamily="34" charset="0"/>
                        </a:defRPr>
                      </a:lvl2pPr>
                      <a:lvl3pPr marL="1143000" indent="-228600">
                        <a:spcBef>
                          <a:spcPct val="20000"/>
                        </a:spcBef>
                        <a:buClr>
                          <a:schemeClr val="accent1"/>
                        </a:buClr>
                        <a:buSzPct val="65000"/>
                        <a:buFont typeface="Wingdings" pitchFamily="2" charset="2"/>
                        <a:defRPr>
                          <a:solidFill>
                            <a:schemeClr val="tx1"/>
                          </a:solidFill>
                          <a:latin typeface="Verdana" pitchFamily="34" charset="0"/>
                        </a:defRPr>
                      </a:lvl3pPr>
                      <a:lvl4pPr marL="1600200" indent="-228600">
                        <a:spcBef>
                          <a:spcPct val="20000"/>
                        </a:spcBef>
                        <a:buClr>
                          <a:schemeClr val="bg2"/>
                        </a:buClr>
                        <a:buFont typeface="Wingdings" pitchFamily="2" charset="2"/>
                        <a:defRPr sz="1600">
                          <a:solidFill>
                            <a:schemeClr val="tx1"/>
                          </a:solidFill>
                          <a:latin typeface="Verdana" pitchFamily="34" charset="0"/>
                        </a:defRPr>
                      </a:lvl4pPr>
                      <a:lvl5pPr marL="2057400" indent="-228600">
                        <a:spcBef>
                          <a:spcPct val="20000"/>
                        </a:spcBef>
                        <a:buClr>
                          <a:schemeClr val="tx2"/>
                        </a:buClr>
                        <a:buSzPct val="80000"/>
                        <a:buFont typeface="Wingdings" pitchFamily="2" charset="2"/>
                        <a:defRPr sz="16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tr-TR" sz="1600" b="0" i="0" u="none" strike="noStrike" cap="none" normalizeH="0" baseline="0" smtClean="0">
                          <a:ln>
                            <a:noFill/>
                          </a:ln>
                          <a:solidFill>
                            <a:schemeClr val="accent2"/>
                          </a:solidFill>
                          <a:effectLst/>
                          <a:latin typeface="Arial" charset="0"/>
                        </a:rPr>
                        <a:t>Miscellaneous</a:t>
                      </a:r>
                      <a:endParaRPr kumimoji="0" lang="tr-TR" altLang="tr-TR" sz="1600" b="0" i="0" u="none" strike="noStrike" cap="none" normalizeH="0" baseline="0" smtClean="0">
                        <a:ln>
                          <a:noFill/>
                        </a:ln>
                        <a:solidFill>
                          <a:schemeClr val="accent2"/>
                        </a:solidFill>
                        <a:effectLst/>
                        <a:latin typeface="Arial"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itchFamily="34" charset="0"/>
                        </a:defRPr>
                      </a:lvl1pPr>
                      <a:lvl2pPr marL="742950" indent="-285750">
                        <a:spcBef>
                          <a:spcPct val="20000"/>
                        </a:spcBef>
                        <a:buClr>
                          <a:schemeClr val="tx2"/>
                        </a:buClr>
                        <a:buSzPct val="75000"/>
                        <a:buFont typeface="Wingdings" pitchFamily="2" charset="2"/>
                        <a:defRPr sz="2000">
                          <a:solidFill>
                            <a:schemeClr val="tx1"/>
                          </a:solidFill>
                          <a:latin typeface="Verdana" pitchFamily="34" charset="0"/>
                        </a:defRPr>
                      </a:lvl2pPr>
                      <a:lvl3pPr marL="1143000" indent="-228600">
                        <a:spcBef>
                          <a:spcPct val="20000"/>
                        </a:spcBef>
                        <a:buClr>
                          <a:schemeClr val="accent1"/>
                        </a:buClr>
                        <a:buSzPct val="65000"/>
                        <a:buFont typeface="Wingdings" pitchFamily="2" charset="2"/>
                        <a:defRPr>
                          <a:solidFill>
                            <a:schemeClr val="tx1"/>
                          </a:solidFill>
                          <a:latin typeface="Verdana" pitchFamily="34" charset="0"/>
                        </a:defRPr>
                      </a:lvl3pPr>
                      <a:lvl4pPr marL="1600200" indent="-228600">
                        <a:spcBef>
                          <a:spcPct val="20000"/>
                        </a:spcBef>
                        <a:buClr>
                          <a:schemeClr val="bg2"/>
                        </a:buClr>
                        <a:buFont typeface="Wingdings" pitchFamily="2" charset="2"/>
                        <a:defRPr sz="1600">
                          <a:solidFill>
                            <a:schemeClr val="tx1"/>
                          </a:solidFill>
                          <a:latin typeface="Verdana" pitchFamily="34" charset="0"/>
                        </a:defRPr>
                      </a:lvl4pPr>
                      <a:lvl5pPr marL="2057400" indent="-228600">
                        <a:spcBef>
                          <a:spcPct val="20000"/>
                        </a:spcBef>
                        <a:buClr>
                          <a:schemeClr val="tx2"/>
                        </a:buClr>
                        <a:buSzPct val="80000"/>
                        <a:buFont typeface="Wingdings" pitchFamily="2" charset="2"/>
                        <a:defRPr sz="1600">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tr-TR" sz="1600" b="0" i="0" u="none" strike="noStrike" cap="none" normalizeH="0" baseline="0" smtClean="0">
                          <a:ln>
                            <a:noFill/>
                          </a:ln>
                          <a:solidFill>
                            <a:schemeClr val="tx1"/>
                          </a:solidFill>
                          <a:effectLst/>
                          <a:latin typeface="Arial" charset="0"/>
                        </a:rPr>
                        <a:t>Open issues</a:t>
                      </a:r>
                      <a:endParaRPr kumimoji="0" lang="tr-TR" altLang="tr-TR" sz="1600" b="0" i="0" u="none" strike="noStrike" cap="none" normalizeH="0" baseline="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06722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endParaRPr lang="tr-TR" altLang="tr-TR" smtClean="0"/>
          </a:p>
        </p:txBody>
      </p:sp>
      <p:sp>
        <p:nvSpPr>
          <p:cNvPr id="30723" name="Rectangle 3"/>
          <p:cNvSpPr>
            <a:spLocks noGrp="1" noChangeArrowheads="1"/>
          </p:cNvSpPr>
          <p:nvPr>
            <p:ph idx="1"/>
          </p:nvPr>
        </p:nvSpPr>
        <p:spPr/>
        <p:txBody>
          <a:bodyPr>
            <a:normAutofit fontScale="85000" lnSpcReduction="20000"/>
          </a:bodyPr>
          <a:lstStyle/>
          <a:p>
            <a:pPr marL="533400" indent="-533400">
              <a:lnSpc>
                <a:spcPct val="80000"/>
              </a:lnSpc>
            </a:pPr>
            <a:r>
              <a:rPr lang="en-US" altLang="tr-TR" sz="1800"/>
              <a:t>Number the steps (1..N)</a:t>
            </a:r>
          </a:p>
          <a:p>
            <a:pPr marL="533400" indent="-533400">
              <a:lnSpc>
                <a:spcPct val="80000"/>
              </a:lnSpc>
            </a:pPr>
            <a:r>
              <a:rPr lang="en-US" altLang="tr-TR" sz="1800"/>
              <a:t>Capitalize the actors’ names</a:t>
            </a:r>
          </a:p>
          <a:p>
            <a:pPr marL="533400" indent="-533400">
              <a:lnSpc>
                <a:spcPct val="80000"/>
              </a:lnSpc>
            </a:pPr>
            <a:r>
              <a:rPr lang="en-US" altLang="tr-TR" sz="1800"/>
              <a:t>There may be repetitions of steps </a:t>
            </a:r>
            <a:r>
              <a:rPr lang="en-US" altLang="tr-TR" sz="1600"/>
              <a:t>(without number)</a:t>
            </a:r>
          </a:p>
          <a:p>
            <a:pPr marL="533400" indent="-533400">
              <a:lnSpc>
                <a:spcPct val="80000"/>
              </a:lnSpc>
            </a:pPr>
            <a:endParaRPr lang="en-US" altLang="tr-TR" sz="1600"/>
          </a:p>
          <a:p>
            <a:pPr marL="533400" indent="-533400">
              <a:lnSpc>
                <a:spcPct val="80000"/>
              </a:lnSpc>
              <a:buNone/>
            </a:pPr>
            <a:r>
              <a:rPr lang="en-US" altLang="tr-TR" sz="1600" b="1">
                <a:solidFill>
                  <a:srgbClr val="FF0000"/>
                </a:solidFill>
                <a:latin typeface="Courier New" pitchFamily="49" charset="0"/>
              </a:rPr>
              <a:t>Main Success Scenario:</a:t>
            </a:r>
          </a:p>
          <a:p>
            <a:pPr marL="533400" indent="-533400">
              <a:lnSpc>
                <a:spcPct val="80000"/>
              </a:lnSpc>
              <a:buFont typeface="Wingdings" pitchFamily="2" charset="2"/>
              <a:buAutoNum type="arabicPeriod"/>
            </a:pPr>
            <a:r>
              <a:rPr lang="en-US" altLang="tr-TR" sz="1600">
                <a:solidFill>
                  <a:srgbClr val="FF0000"/>
                </a:solidFill>
                <a:latin typeface="Courier New" pitchFamily="49" charset="0"/>
              </a:rPr>
              <a:t>Customer arrives at a POS checkout with items to purchase.</a:t>
            </a:r>
          </a:p>
          <a:p>
            <a:pPr marL="533400" indent="-533400">
              <a:lnSpc>
                <a:spcPct val="80000"/>
              </a:lnSpc>
              <a:buFont typeface="Wingdings" pitchFamily="2" charset="2"/>
              <a:buAutoNum type="arabicPeriod"/>
            </a:pPr>
            <a:r>
              <a:rPr lang="en-US" altLang="tr-TR" sz="1600">
                <a:solidFill>
                  <a:srgbClr val="FF0000"/>
                </a:solidFill>
                <a:latin typeface="Courier New" pitchFamily="49" charset="0"/>
              </a:rPr>
              <a:t>Cashier starts a new sale.</a:t>
            </a:r>
          </a:p>
          <a:p>
            <a:pPr marL="533400" indent="-533400">
              <a:lnSpc>
                <a:spcPct val="80000"/>
              </a:lnSpc>
              <a:buFont typeface="Wingdings" pitchFamily="2" charset="2"/>
              <a:buAutoNum type="arabicPeriod"/>
            </a:pPr>
            <a:r>
              <a:rPr lang="en-US" altLang="tr-TR" sz="1600">
                <a:solidFill>
                  <a:srgbClr val="FF0000"/>
                </a:solidFill>
                <a:latin typeface="Courier New" pitchFamily="49" charset="0"/>
              </a:rPr>
              <a:t>Cashier enters item identifier.</a:t>
            </a:r>
          </a:p>
          <a:p>
            <a:pPr marL="533400" indent="-533400">
              <a:lnSpc>
                <a:spcPct val="80000"/>
              </a:lnSpc>
              <a:buFont typeface="Wingdings" pitchFamily="2" charset="2"/>
              <a:buAutoNum type="arabicPeriod"/>
            </a:pPr>
            <a:r>
              <a:rPr lang="en-US" altLang="tr-TR" sz="1600">
                <a:solidFill>
                  <a:srgbClr val="FF0000"/>
                </a:solidFill>
                <a:latin typeface="Courier New" pitchFamily="49" charset="0"/>
              </a:rPr>
              <a:t>System records sale line item and presents item description, price, and running total. Price calculated from a set of price rules.</a:t>
            </a:r>
          </a:p>
          <a:p>
            <a:pPr marL="533400" indent="-533400">
              <a:lnSpc>
                <a:spcPct val="80000"/>
              </a:lnSpc>
              <a:buNone/>
            </a:pPr>
            <a:r>
              <a:rPr lang="en-US" altLang="tr-TR" sz="1600">
                <a:solidFill>
                  <a:srgbClr val="FF0000"/>
                </a:solidFill>
                <a:latin typeface="Courier New" pitchFamily="49" charset="0"/>
              </a:rPr>
              <a:t>Cashier repeats steps 3-4 until indicates done.</a:t>
            </a:r>
          </a:p>
          <a:p>
            <a:pPr marL="533400" indent="-533400">
              <a:lnSpc>
                <a:spcPct val="80000"/>
              </a:lnSpc>
              <a:buFont typeface="Wingdings" pitchFamily="2" charset="2"/>
              <a:buAutoNum type="arabicPeriod" startAt="5"/>
            </a:pPr>
            <a:r>
              <a:rPr lang="en-US" altLang="tr-TR" sz="1600">
                <a:solidFill>
                  <a:srgbClr val="FF0000"/>
                </a:solidFill>
                <a:latin typeface="Courier New" pitchFamily="49" charset="0"/>
              </a:rPr>
              <a:t>System presents total with taxes calculated.</a:t>
            </a:r>
          </a:p>
          <a:p>
            <a:pPr marL="533400" indent="-533400">
              <a:lnSpc>
                <a:spcPct val="80000"/>
              </a:lnSpc>
              <a:buFont typeface="Wingdings" pitchFamily="2" charset="2"/>
              <a:buAutoNum type="arabicPeriod" startAt="5"/>
            </a:pPr>
            <a:r>
              <a:rPr lang="en-US" altLang="tr-TR" sz="1600">
                <a:solidFill>
                  <a:srgbClr val="FF0000"/>
                </a:solidFill>
                <a:latin typeface="Courier New" pitchFamily="49" charset="0"/>
              </a:rPr>
              <a:t>Cashier tells Customer the total, and asks for payment</a:t>
            </a:r>
          </a:p>
          <a:p>
            <a:pPr marL="533400" indent="-533400">
              <a:lnSpc>
                <a:spcPct val="80000"/>
              </a:lnSpc>
              <a:buFont typeface="Wingdings" pitchFamily="2" charset="2"/>
              <a:buAutoNum type="arabicPeriod" startAt="5"/>
            </a:pPr>
            <a:r>
              <a:rPr lang="en-US" altLang="tr-TR" sz="1600">
                <a:solidFill>
                  <a:srgbClr val="FF0000"/>
                </a:solidFill>
                <a:latin typeface="Courier New" pitchFamily="49" charset="0"/>
              </a:rPr>
              <a:t>Customer pays and System handles payment</a:t>
            </a:r>
          </a:p>
          <a:p>
            <a:pPr marL="533400" indent="-533400">
              <a:lnSpc>
                <a:spcPct val="80000"/>
              </a:lnSpc>
              <a:buFont typeface="Wingdings" pitchFamily="2" charset="2"/>
              <a:buAutoNum type="arabicPeriod" startAt="5"/>
            </a:pPr>
            <a:r>
              <a:rPr lang="en-US" altLang="tr-TR" sz="1600">
                <a:solidFill>
                  <a:srgbClr val="FF0000"/>
                </a:solidFill>
                <a:latin typeface="Courier New" pitchFamily="49" charset="0"/>
              </a:rPr>
              <a:t>System logs completed sale and sends sale and payment information to the external accounting system and inventory system</a:t>
            </a:r>
          </a:p>
          <a:p>
            <a:pPr marL="533400" indent="-533400">
              <a:lnSpc>
                <a:spcPct val="80000"/>
              </a:lnSpc>
              <a:buFont typeface="Wingdings" pitchFamily="2" charset="2"/>
              <a:buAutoNum type="arabicPeriod" startAt="5"/>
            </a:pPr>
            <a:r>
              <a:rPr lang="en-US" altLang="tr-TR" sz="1600">
                <a:solidFill>
                  <a:srgbClr val="FF0000"/>
                </a:solidFill>
                <a:latin typeface="Courier New" pitchFamily="49" charset="0"/>
              </a:rPr>
              <a:t>System presents receipt</a:t>
            </a:r>
          </a:p>
          <a:p>
            <a:pPr marL="533400" indent="-533400">
              <a:lnSpc>
                <a:spcPct val="80000"/>
              </a:lnSpc>
              <a:buFont typeface="Wingdings" pitchFamily="2" charset="2"/>
              <a:buAutoNum type="arabicPeriod" startAt="5"/>
            </a:pPr>
            <a:r>
              <a:rPr lang="en-US" altLang="tr-TR" sz="1600">
                <a:solidFill>
                  <a:srgbClr val="FF0000"/>
                </a:solidFill>
                <a:latin typeface="Courier New" pitchFamily="49" charset="0"/>
              </a:rPr>
              <a:t>Customer leaves with receipt and goods (if any)</a:t>
            </a:r>
            <a:endParaRPr lang="tr-TR" altLang="tr-TR" sz="1600">
              <a:solidFill>
                <a:srgbClr val="FF0000"/>
              </a:solidFill>
              <a:latin typeface="Courier New" pitchFamily="49" charset="0"/>
            </a:endParaRPr>
          </a:p>
        </p:txBody>
      </p:sp>
    </p:spTree>
    <p:extLst>
      <p:ext uri="{BB962C8B-B14F-4D97-AF65-F5344CB8AC3E}">
        <p14:creationId xmlns:p14="http://schemas.microsoft.com/office/powerpoint/2010/main" val="20261512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tr-TR" smtClean="0"/>
              <a:t>Extensions (or Alternate Flows)</a:t>
            </a:r>
            <a:endParaRPr lang="tr-TR" altLang="tr-TR" smtClean="0"/>
          </a:p>
        </p:txBody>
      </p:sp>
      <p:sp>
        <p:nvSpPr>
          <p:cNvPr id="31747" name="Rectangle 3"/>
          <p:cNvSpPr>
            <a:spLocks noGrp="1" noChangeArrowheads="1"/>
          </p:cNvSpPr>
          <p:nvPr>
            <p:ph idx="1"/>
          </p:nvPr>
        </p:nvSpPr>
        <p:spPr/>
        <p:txBody>
          <a:bodyPr>
            <a:normAutofit/>
          </a:bodyPr>
          <a:lstStyle/>
          <a:p>
            <a:pPr>
              <a:lnSpc>
                <a:spcPct val="80000"/>
              </a:lnSpc>
              <a:buSzTx/>
            </a:pPr>
            <a:r>
              <a:rPr lang="en-US" altLang="tr-TR" sz="2400"/>
              <a:t>Extensions indicate all other scenarios or branches, both success and failure</a:t>
            </a:r>
          </a:p>
          <a:p>
            <a:pPr>
              <a:lnSpc>
                <a:spcPct val="80000"/>
              </a:lnSpc>
              <a:buSzTx/>
            </a:pPr>
            <a:r>
              <a:rPr lang="en-US" altLang="tr-TR" sz="2400"/>
              <a:t>Below the main success scenario, for every place where the behavior branch due to a particular condition</a:t>
            </a:r>
          </a:p>
          <a:p>
            <a:pPr lvl="1">
              <a:lnSpc>
                <a:spcPct val="80000"/>
              </a:lnSpc>
              <a:buSzTx/>
              <a:buFont typeface="Wingdings" pitchFamily="2" charset="2"/>
              <a:buChar char="q"/>
            </a:pPr>
            <a:r>
              <a:rPr lang="en-US" altLang="tr-TR" sz="2000"/>
              <a:t>Write the condition</a:t>
            </a:r>
          </a:p>
          <a:p>
            <a:pPr lvl="1">
              <a:lnSpc>
                <a:spcPct val="80000"/>
              </a:lnSpc>
              <a:buSzTx/>
              <a:buFont typeface="Wingdings" pitchFamily="2" charset="2"/>
              <a:buChar char="q"/>
            </a:pPr>
            <a:r>
              <a:rPr lang="en-US" altLang="tr-TR" sz="2000"/>
              <a:t>Write the steps that handle it</a:t>
            </a:r>
          </a:p>
          <a:p>
            <a:pPr>
              <a:lnSpc>
                <a:spcPct val="80000"/>
              </a:lnSpc>
              <a:buSzTx/>
            </a:pPr>
            <a:r>
              <a:rPr lang="en-US" altLang="tr-TR" sz="2400"/>
              <a:t>Extension scenarios are branches from the main success scenario</a:t>
            </a:r>
          </a:p>
          <a:p>
            <a:pPr lvl="1">
              <a:lnSpc>
                <a:spcPct val="80000"/>
              </a:lnSpc>
              <a:buSzTx/>
              <a:buFont typeface="Wingdings" pitchFamily="2" charset="2"/>
              <a:buChar char="q"/>
            </a:pPr>
            <a:r>
              <a:rPr lang="en-US" altLang="tr-TR" sz="2000"/>
              <a:t>Numbered with respect to main scenario’s steps</a:t>
            </a:r>
          </a:p>
          <a:p>
            <a:pPr>
              <a:lnSpc>
                <a:spcPct val="80000"/>
              </a:lnSpc>
              <a:buSzTx/>
            </a:pPr>
            <a:r>
              <a:rPr lang="en-US" altLang="tr-TR" sz="2400"/>
              <a:t>Many extensions end by simply merging back to the main success scenario</a:t>
            </a:r>
          </a:p>
          <a:p>
            <a:pPr lvl="1">
              <a:lnSpc>
                <a:spcPct val="80000"/>
              </a:lnSpc>
              <a:buSzTx/>
              <a:buFont typeface="Wingdings" pitchFamily="2" charset="2"/>
              <a:buChar char="q"/>
            </a:pPr>
            <a:r>
              <a:rPr lang="en-US" altLang="tr-TR" sz="2000"/>
              <a:t>At the end of extension handling, by default the scenario merges back with the main success scenario, unless the extension indicates otherwise</a:t>
            </a:r>
            <a:endParaRPr lang="tr-TR" altLang="tr-TR" sz="2000"/>
          </a:p>
        </p:txBody>
      </p:sp>
    </p:spTree>
    <p:extLst>
      <p:ext uri="{BB962C8B-B14F-4D97-AF65-F5344CB8AC3E}">
        <p14:creationId xmlns:p14="http://schemas.microsoft.com/office/powerpoint/2010/main" val="31421711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endParaRPr lang="tr-TR" altLang="tr-TR" smtClean="0"/>
          </a:p>
        </p:txBody>
      </p:sp>
      <p:sp>
        <p:nvSpPr>
          <p:cNvPr id="32771" name="Rectangle 3"/>
          <p:cNvSpPr>
            <a:spLocks noGrp="1" noChangeArrowheads="1"/>
          </p:cNvSpPr>
          <p:nvPr>
            <p:ph idx="1"/>
          </p:nvPr>
        </p:nvSpPr>
        <p:spPr/>
        <p:txBody>
          <a:bodyPr>
            <a:normAutofit/>
          </a:bodyPr>
          <a:lstStyle/>
          <a:p>
            <a:pPr>
              <a:lnSpc>
                <a:spcPct val="80000"/>
              </a:lnSpc>
            </a:pPr>
            <a:r>
              <a:rPr lang="en-US" altLang="tr-TR" sz="2400"/>
              <a:t>An extension branching at step 3 is labeled 3a; it first identifies the condition and then the response</a:t>
            </a:r>
          </a:p>
          <a:p>
            <a:pPr lvl="1">
              <a:lnSpc>
                <a:spcPct val="80000"/>
              </a:lnSpc>
              <a:buFont typeface="Wingdings" pitchFamily="2" charset="2"/>
              <a:buChar char="q"/>
            </a:pPr>
            <a:r>
              <a:rPr lang="en-US" altLang="tr-TR" sz="2000"/>
              <a:t>When possible, write the condition as something that can be detected by the system or an actor</a:t>
            </a:r>
          </a:p>
          <a:p>
            <a:pPr>
              <a:lnSpc>
                <a:spcPct val="80000"/>
              </a:lnSpc>
            </a:pPr>
            <a:r>
              <a:rPr lang="en-US" altLang="tr-TR" sz="2400"/>
              <a:t>Alternate extensions at step 3 are labeled 3b and so forth</a:t>
            </a:r>
          </a:p>
          <a:p>
            <a:pPr>
              <a:lnSpc>
                <a:spcPct val="80000"/>
              </a:lnSpc>
              <a:buFont typeface="Wingdings" pitchFamily="2" charset="2"/>
              <a:buNone/>
            </a:pPr>
            <a:r>
              <a:rPr lang="en-US" altLang="tr-TR" sz="1600" b="1">
                <a:solidFill>
                  <a:srgbClr val="FF0000"/>
                </a:solidFill>
                <a:latin typeface="Courier New" pitchFamily="49" charset="0"/>
              </a:rPr>
              <a:t>Extensions:</a:t>
            </a:r>
          </a:p>
          <a:p>
            <a:pPr>
              <a:lnSpc>
                <a:spcPct val="80000"/>
              </a:lnSpc>
              <a:buFont typeface="Wingdings" pitchFamily="2" charset="2"/>
              <a:buNone/>
            </a:pPr>
            <a:r>
              <a:rPr lang="en-US" altLang="tr-TR" sz="1600" b="1">
                <a:solidFill>
                  <a:srgbClr val="FF0000"/>
                </a:solidFill>
                <a:latin typeface="Courier New" pitchFamily="49" charset="0"/>
              </a:rPr>
              <a:t>…</a:t>
            </a:r>
          </a:p>
          <a:p>
            <a:pPr>
              <a:lnSpc>
                <a:spcPct val="80000"/>
              </a:lnSpc>
              <a:buFont typeface="Wingdings" pitchFamily="2" charset="2"/>
              <a:buNone/>
            </a:pPr>
            <a:r>
              <a:rPr lang="en-US" altLang="tr-TR" sz="1600">
                <a:solidFill>
                  <a:srgbClr val="FF0000"/>
                </a:solidFill>
                <a:latin typeface="Courier New" pitchFamily="49" charset="0"/>
              </a:rPr>
              <a:t>3a. Invalid identifier:</a:t>
            </a:r>
          </a:p>
          <a:p>
            <a:pPr>
              <a:lnSpc>
                <a:spcPct val="80000"/>
              </a:lnSpc>
              <a:buFont typeface="Wingdings" pitchFamily="2" charset="2"/>
              <a:buNone/>
            </a:pPr>
            <a:r>
              <a:rPr lang="en-US" altLang="tr-TR" sz="1600">
                <a:solidFill>
                  <a:srgbClr val="FF0000"/>
                </a:solidFill>
                <a:latin typeface="Courier New" pitchFamily="49" charset="0"/>
              </a:rPr>
              <a:t>	1. System signals error and rejects entry</a:t>
            </a:r>
          </a:p>
          <a:p>
            <a:pPr>
              <a:lnSpc>
                <a:spcPct val="80000"/>
              </a:lnSpc>
              <a:buFont typeface="Wingdings" pitchFamily="2" charset="2"/>
              <a:buNone/>
            </a:pPr>
            <a:r>
              <a:rPr lang="en-US" altLang="tr-TR" sz="1600">
                <a:solidFill>
                  <a:srgbClr val="FF0000"/>
                </a:solidFill>
                <a:latin typeface="Courier New" pitchFamily="49" charset="0"/>
              </a:rPr>
              <a:t>3b. There are multiple of same item category and tracking unique item identity not important:</a:t>
            </a:r>
          </a:p>
          <a:p>
            <a:pPr>
              <a:lnSpc>
                <a:spcPct val="80000"/>
              </a:lnSpc>
              <a:buFont typeface="Wingdings" pitchFamily="2" charset="2"/>
              <a:buNone/>
            </a:pPr>
            <a:r>
              <a:rPr lang="en-US" altLang="tr-TR" sz="1600">
                <a:solidFill>
                  <a:srgbClr val="FF0000"/>
                </a:solidFill>
                <a:latin typeface="Courier New" pitchFamily="49" charset="0"/>
              </a:rPr>
              <a:t>	1. Cashier can enter item category identifier and the quantity.</a:t>
            </a:r>
          </a:p>
          <a:p>
            <a:pPr>
              <a:lnSpc>
                <a:spcPct val="80000"/>
              </a:lnSpc>
              <a:buFont typeface="Wingdings" pitchFamily="2" charset="2"/>
              <a:buNone/>
            </a:pPr>
            <a:r>
              <a:rPr lang="en-US" altLang="tr-TR" sz="1600">
                <a:solidFill>
                  <a:srgbClr val="FF0000"/>
                </a:solidFill>
                <a:latin typeface="Courier New" pitchFamily="49" charset="0"/>
              </a:rPr>
              <a:t>…</a:t>
            </a:r>
            <a:endParaRPr lang="tr-TR" altLang="tr-TR" sz="2400"/>
          </a:p>
        </p:txBody>
      </p:sp>
    </p:spTree>
    <p:extLst>
      <p:ext uri="{BB962C8B-B14F-4D97-AF65-F5344CB8AC3E}">
        <p14:creationId xmlns:p14="http://schemas.microsoft.com/office/powerpoint/2010/main" val="32854612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endParaRPr lang="tr-TR" altLang="tr-TR" smtClean="0"/>
          </a:p>
        </p:txBody>
      </p:sp>
      <p:sp>
        <p:nvSpPr>
          <p:cNvPr id="33795" name="Rectangle 3"/>
          <p:cNvSpPr>
            <a:spLocks noGrp="1" noChangeArrowheads="1"/>
          </p:cNvSpPr>
          <p:nvPr>
            <p:ph idx="1"/>
          </p:nvPr>
        </p:nvSpPr>
        <p:spPr/>
        <p:txBody>
          <a:bodyPr/>
          <a:lstStyle/>
          <a:p>
            <a:r>
              <a:rPr lang="en-US" altLang="tr-TR" smtClean="0"/>
              <a:t>Extension handling can be summarized in one step, or include a sequence</a:t>
            </a:r>
          </a:p>
          <a:p>
            <a:r>
              <a:rPr lang="en-US" altLang="tr-TR" smtClean="0"/>
              <a:t>A condition may occur within a range of steps</a:t>
            </a:r>
          </a:p>
          <a:p>
            <a:pPr>
              <a:buFont typeface="Wingdings" pitchFamily="2" charset="2"/>
              <a:buNone/>
            </a:pPr>
            <a:r>
              <a:rPr lang="en-US" altLang="tr-TR" sz="1800">
                <a:solidFill>
                  <a:srgbClr val="FF0000"/>
                </a:solidFill>
                <a:latin typeface="Courier New" pitchFamily="49" charset="0"/>
              </a:rPr>
              <a:t>…</a:t>
            </a:r>
          </a:p>
          <a:p>
            <a:pPr>
              <a:buFont typeface="Wingdings" pitchFamily="2" charset="2"/>
              <a:buNone/>
            </a:pPr>
            <a:r>
              <a:rPr lang="en-US" altLang="tr-TR" sz="1800">
                <a:solidFill>
                  <a:srgbClr val="FF0000"/>
                </a:solidFill>
                <a:latin typeface="Courier New" pitchFamily="49" charset="0"/>
              </a:rPr>
              <a:t>3-6a: Customer asks Cashier to remove an item from the purchase:</a:t>
            </a:r>
          </a:p>
          <a:p>
            <a:pPr>
              <a:buFont typeface="Wingdings" pitchFamily="2" charset="2"/>
              <a:buNone/>
            </a:pPr>
            <a:r>
              <a:rPr lang="en-US" altLang="tr-TR" sz="1800">
                <a:solidFill>
                  <a:srgbClr val="FF0000"/>
                </a:solidFill>
                <a:latin typeface="Courier New" pitchFamily="49" charset="0"/>
              </a:rPr>
              <a:t>	1. Cashier enters the item identifier for removal from sale</a:t>
            </a:r>
          </a:p>
          <a:p>
            <a:pPr>
              <a:buFont typeface="Wingdings" pitchFamily="2" charset="2"/>
              <a:buNone/>
            </a:pPr>
            <a:r>
              <a:rPr lang="en-US" altLang="tr-TR" sz="1800">
                <a:solidFill>
                  <a:srgbClr val="FF0000"/>
                </a:solidFill>
                <a:latin typeface="Courier New" pitchFamily="49" charset="0"/>
              </a:rPr>
              <a:t>	2. System displays updated running total</a:t>
            </a:r>
          </a:p>
          <a:p>
            <a:pPr>
              <a:buFont typeface="Wingdings" pitchFamily="2" charset="2"/>
              <a:buNone/>
            </a:pPr>
            <a:r>
              <a:rPr lang="en-US" altLang="tr-TR" sz="1800">
                <a:solidFill>
                  <a:srgbClr val="FF0000"/>
                </a:solidFill>
                <a:latin typeface="Courier New" pitchFamily="49" charset="0"/>
              </a:rPr>
              <a:t>…</a:t>
            </a:r>
          </a:p>
          <a:p>
            <a:pPr>
              <a:buFont typeface="Wingdings" pitchFamily="2" charset="2"/>
              <a:buNone/>
            </a:pPr>
            <a:endParaRPr lang="tr-TR" altLang="tr-TR" smtClean="0"/>
          </a:p>
        </p:txBody>
      </p:sp>
    </p:spTree>
    <p:extLst>
      <p:ext uri="{BB962C8B-B14F-4D97-AF65-F5344CB8AC3E}">
        <p14:creationId xmlns:p14="http://schemas.microsoft.com/office/powerpoint/2010/main" val="33861552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endParaRPr lang="tr-TR" altLang="tr-TR" smtClean="0"/>
          </a:p>
        </p:txBody>
      </p:sp>
      <p:sp>
        <p:nvSpPr>
          <p:cNvPr id="34819" name="Rectangle 3"/>
          <p:cNvSpPr>
            <a:spLocks noGrp="1" noChangeArrowheads="1"/>
          </p:cNvSpPr>
          <p:nvPr>
            <p:ph idx="1"/>
          </p:nvPr>
        </p:nvSpPr>
        <p:spPr/>
        <p:txBody>
          <a:bodyPr>
            <a:normAutofit/>
          </a:bodyPr>
          <a:lstStyle/>
          <a:p>
            <a:pPr>
              <a:lnSpc>
                <a:spcPct val="80000"/>
              </a:lnSpc>
            </a:pPr>
            <a:r>
              <a:rPr lang="en-US" altLang="tr-TR" smtClean="0"/>
              <a:t>Sometimes a particular extension point is quite complex</a:t>
            </a:r>
          </a:p>
          <a:p>
            <a:pPr>
              <a:lnSpc>
                <a:spcPct val="80000"/>
              </a:lnSpc>
              <a:buFont typeface="Wingdings" pitchFamily="2" charset="2"/>
              <a:buNone/>
            </a:pPr>
            <a:r>
              <a:rPr lang="en-US" altLang="tr-TR" sz="1800">
                <a:solidFill>
                  <a:srgbClr val="FF0000"/>
                </a:solidFill>
                <a:latin typeface="Courier New" pitchFamily="49" charset="0"/>
              </a:rPr>
              <a:t>…</a:t>
            </a:r>
          </a:p>
          <a:p>
            <a:pPr>
              <a:lnSpc>
                <a:spcPct val="80000"/>
              </a:lnSpc>
              <a:buFont typeface="Wingdings" pitchFamily="2" charset="2"/>
              <a:buNone/>
            </a:pPr>
            <a:r>
              <a:rPr lang="en-US" altLang="tr-TR" sz="1800">
                <a:solidFill>
                  <a:srgbClr val="FF0000"/>
                </a:solidFill>
                <a:latin typeface="Courier New" pitchFamily="49" charset="0"/>
              </a:rPr>
              <a:t>7b. Paying by credit:</a:t>
            </a:r>
          </a:p>
          <a:p>
            <a:pPr>
              <a:lnSpc>
                <a:spcPct val="80000"/>
              </a:lnSpc>
              <a:buFont typeface="Wingdings" pitchFamily="2" charset="2"/>
              <a:buNone/>
            </a:pPr>
            <a:r>
              <a:rPr lang="en-US" altLang="tr-TR" sz="1800">
                <a:solidFill>
                  <a:srgbClr val="FF0000"/>
                </a:solidFill>
                <a:latin typeface="Courier New" pitchFamily="49" charset="0"/>
              </a:rPr>
              <a:t>	1. Customer enters their credit account information</a:t>
            </a:r>
          </a:p>
          <a:p>
            <a:pPr>
              <a:lnSpc>
                <a:spcPct val="80000"/>
              </a:lnSpc>
              <a:buFont typeface="Wingdings" pitchFamily="2" charset="2"/>
              <a:buNone/>
            </a:pPr>
            <a:r>
              <a:rPr lang="en-US" altLang="tr-TR" sz="1800">
                <a:solidFill>
                  <a:srgbClr val="FF0000"/>
                </a:solidFill>
                <a:latin typeface="Courier New" pitchFamily="49" charset="0"/>
              </a:rPr>
              <a:t>	2. System sends payment authorization request to an external Payment Authorization Service System, and requests payment approval</a:t>
            </a:r>
          </a:p>
          <a:p>
            <a:pPr>
              <a:lnSpc>
                <a:spcPct val="80000"/>
              </a:lnSpc>
              <a:buFont typeface="Wingdings" pitchFamily="2" charset="2"/>
              <a:buNone/>
            </a:pPr>
            <a:r>
              <a:rPr lang="en-US" altLang="tr-TR" sz="1800">
                <a:solidFill>
                  <a:srgbClr val="FF0000"/>
                </a:solidFill>
                <a:latin typeface="Courier New" pitchFamily="49" charset="0"/>
              </a:rPr>
              <a:t>	2a. System detects failure to collaborate with external system</a:t>
            </a:r>
          </a:p>
          <a:p>
            <a:pPr>
              <a:lnSpc>
                <a:spcPct val="80000"/>
              </a:lnSpc>
              <a:buFont typeface="Wingdings" pitchFamily="2" charset="2"/>
              <a:buNone/>
            </a:pPr>
            <a:r>
              <a:rPr lang="en-US" altLang="tr-TR" sz="1800">
                <a:solidFill>
                  <a:srgbClr val="FF0000"/>
                </a:solidFill>
                <a:latin typeface="Courier New" pitchFamily="49" charset="0"/>
              </a:rPr>
              <a:t>		1. System signals error to Cashier</a:t>
            </a:r>
          </a:p>
          <a:p>
            <a:pPr>
              <a:lnSpc>
                <a:spcPct val="80000"/>
              </a:lnSpc>
              <a:buFont typeface="Wingdings" pitchFamily="2" charset="2"/>
              <a:buNone/>
            </a:pPr>
            <a:r>
              <a:rPr lang="en-US" altLang="tr-TR" sz="1800">
                <a:solidFill>
                  <a:srgbClr val="FF0000"/>
                </a:solidFill>
                <a:latin typeface="Courier New" pitchFamily="49" charset="0"/>
              </a:rPr>
              <a:t>		2. Cashier asks Customer for alternate payment.</a:t>
            </a:r>
          </a:p>
          <a:p>
            <a:pPr>
              <a:lnSpc>
                <a:spcPct val="80000"/>
              </a:lnSpc>
              <a:buFont typeface="Wingdings" pitchFamily="2" charset="2"/>
              <a:buNone/>
            </a:pPr>
            <a:r>
              <a:rPr lang="en-US" altLang="tr-TR" sz="1800">
                <a:solidFill>
                  <a:srgbClr val="FF0000"/>
                </a:solidFill>
                <a:latin typeface="Courier New" pitchFamily="49" charset="0"/>
              </a:rPr>
              <a:t>…</a:t>
            </a:r>
          </a:p>
          <a:p>
            <a:pPr lvl="1">
              <a:lnSpc>
                <a:spcPct val="80000"/>
              </a:lnSpc>
              <a:buFont typeface="Wingdings" pitchFamily="2" charset="2"/>
              <a:buChar char="q"/>
            </a:pPr>
            <a:r>
              <a:rPr lang="en-US" altLang="tr-TR" smtClean="0"/>
              <a:t>This can be a motivation to express the extension as a separate use case (subfunction level)</a:t>
            </a:r>
            <a:endParaRPr lang="en-US" altLang="tr-TR" sz="1600">
              <a:solidFill>
                <a:srgbClr val="FF0000"/>
              </a:solidFill>
              <a:latin typeface="Courier New" pitchFamily="49" charset="0"/>
            </a:endParaRPr>
          </a:p>
        </p:txBody>
      </p:sp>
    </p:spTree>
    <p:extLst>
      <p:ext uri="{BB962C8B-B14F-4D97-AF65-F5344CB8AC3E}">
        <p14:creationId xmlns:p14="http://schemas.microsoft.com/office/powerpoint/2010/main" val="17069727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endParaRPr lang="tr-TR" altLang="tr-TR" smtClean="0"/>
          </a:p>
        </p:txBody>
      </p:sp>
      <p:sp>
        <p:nvSpPr>
          <p:cNvPr id="35843" name="Rectangle 3"/>
          <p:cNvSpPr>
            <a:spLocks noGrp="1" noChangeArrowheads="1"/>
          </p:cNvSpPr>
          <p:nvPr>
            <p:ph idx="1"/>
          </p:nvPr>
        </p:nvSpPr>
        <p:spPr/>
        <p:txBody>
          <a:bodyPr>
            <a:normAutofit/>
          </a:bodyPr>
          <a:lstStyle/>
          <a:p>
            <a:r>
              <a:rPr lang="en-US" altLang="tr-TR" smtClean="0"/>
              <a:t>It is desirable to describe an extension condition as possible during any steps, the labels *a, *b, … can be used</a:t>
            </a:r>
          </a:p>
          <a:p>
            <a:pPr>
              <a:buFont typeface="Wingdings" pitchFamily="2" charset="2"/>
              <a:buNone/>
            </a:pPr>
            <a:r>
              <a:rPr lang="en-US" altLang="tr-TR" sz="1800">
                <a:solidFill>
                  <a:srgbClr val="FF0000"/>
                </a:solidFill>
                <a:latin typeface="Courier New" pitchFamily="49" charset="0"/>
              </a:rPr>
              <a:t>…</a:t>
            </a:r>
          </a:p>
          <a:p>
            <a:pPr>
              <a:buFont typeface="Wingdings" pitchFamily="2" charset="2"/>
              <a:buNone/>
            </a:pPr>
            <a:r>
              <a:rPr lang="en-US" altLang="tr-TR" sz="1800">
                <a:solidFill>
                  <a:srgbClr val="FF0000"/>
                </a:solidFill>
                <a:latin typeface="Courier New" pitchFamily="49" charset="0"/>
              </a:rPr>
              <a:t>*a: At any time, System crashes:</a:t>
            </a:r>
          </a:p>
          <a:p>
            <a:pPr>
              <a:buFont typeface="Wingdings" pitchFamily="2" charset="2"/>
              <a:buNone/>
            </a:pPr>
            <a:r>
              <a:rPr lang="en-US" altLang="tr-TR" sz="1800">
                <a:solidFill>
                  <a:srgbClr val="FF0000"/>
                </a:solidFill>
                <a:latin typeface="Courier New" pitchFamily="49" charset="0"/>
              </a:rPr>
              <a:t>	In order to support recovery and correct accounting, ensure all transaction sensitive state and events can be recovered at any step in the scenario</a:t>
            </a:r>
          </a:p>
          <a:p>
            <a:pPr>
              <a:buFont typeface="Wingdings" pitchFamily="2" charset="2"/>
              <a:buNone/>
            </a:pPr>
            <a:r>
              <a:rPr lang="en-US" altLang="tr-TR" sz="1800">
                <a:solidFill>
                  <a:srgbClr val="FF0000"/>
                </a:solidFill>
                <a:latin typeface="Courier New" pitchFamily="49" charset="0"/>
              </a:rPr>
              <a:t>	1. Cashier restarts the System, logs in, and requests recovery of prior state.</a:t>
            </a:r>
          </a:p>
          <a:p>
            <a:pPr>
              <a:buFont typeface="Wingdings" pitchFamily="2" charset="2"/>
              <a:buNone/>
            </a:pPr>
            <a:r>
              <a:rPr lang="en-US" altLang="tr-TR" sz="1800">
                <a:solidFill>
                  <a:srgbClr val="FF0000"/>
                </a:solidFill>
                <a:latin typeface="Courier New" pitchFamily="49" charset="0"/>
              </a:rPr>
              <a:t>	2. System reconstructs prior state</a:t>
            </a:r>
          </a:p>
          <a:p>
            <a:pPr>
              <a:buFont typeface="Wingdings" pitchFamily="2" charset="2"/>
              <a:buNone/>
            </a:pPr>
            <a:r>
              <a:rPr lang="en-US" altLang="tr-TR" sz="1800">
                <a:solidFill>
                  <a:srgbClr val="FF0000"/>
                </a:solidFill>
                <a:latin typeface="Courier New" pitchFamily="49" charset="0"/>
              </a:rPr>
              <a:t>…</a:t>
            </a:r>
            <a:endParaRPr lang="tr-TR" altLang="tr-TR" sz="1800">
              <a:solidFill>
                <a:srgbClr val="FF0000"/>
              </a:solidFill>
              <a:latin typeface="Courier New" pitchFamily="49" charset="0"/>
            </a:endParaRPr>
          </a:p>
        </p:txBody>
      </p:sp>
    </p:spTree>
    <p:extLst>
      <p:ext uri="{BB962C8B-B14F-4D97-AF65-F5344CB8AC3E}">
        <p14:creationId xmlns:p14="http://schemas.microsoft.com/office/powerpoint/2010/main" val="19284963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tr-TR" sz="3600"/>
              <a:t>Performing Another Use Case Scenario</a:t>
            </a:r>
            <a:endParaRPr lang="tr-TR" altLang="tr-TR" sz="3600"/>
          </a:p>
        </p:txBody>
      </p:sp>
      <p:sp>
        <p:nvSpPr>
          <p:cNvPr id="36867" name="Rectangle 3"/>
          <p:cNvSpPr>
            <a:spLocks noGrp="1" noChangeArrowheads="1"/>
          </p:cNvSpPr>
          <p:nvPr>
            <p:ph idx="1"/>
          </p:nvPr>
        </p:nvSpPr>
        <p:spPr/>
        <p:txBody>
          <a:bodyPr>
            <a:normAutofit/>
          </a:bodyPr>
          <a:lstStyle/>
          <a:p>
            <a:r>
              <a:rPr lang="en-US" altLang="tr-TR" smtClean="0"/>
              <a:t>Sometimes, a use case branches to perform another use case scenario</a:t>
            </a:r>
          </a:p>
          <a:p>
            <a:pPr lvl="1">
              <a:buFont typeface="Wingdings" pitchFamily="2" charset="2"/>
              <a:buChar char="q"/>
            </a:pPr>
            <a:r>
              <a:rPr lang="en-US" altLang="tr-TR" smtClean="0"/>
              <a:t>Performing this second use case is shown with underlining</a:t>
            </a:r>
          </a:p>
          <a:p>
            <a:pPr>
              <a:buFont typeface="Wingdings" pitchFamily="2" charset="2"/>
              <a:buNone/>
            </a:pPr>
            <a:r>
              <a:rPr lang="en-US" altLang="tr-TR" sz="1800">
                <a:solidFill>
                  <a:srgbClr val="FF0000"/>
                </a:solidFill>
                <a:latin typeface="Courier New" pitchFamily="49" charset="0"/>
              </a:rPr>
              <a:t>…</a:t>
            </a:r>
          </a:p>
          <a:p>
            <a:pPr>
              <a:buFont typeface="Wingdings" pitchFamily="2" charset="2"/>
              <a:buNone/>
            </a:pPr>
            <a:r>
              <a:rPr lang="en-US" altLang="tr-TR" sz="1800">
                <a:solidFill>
                  <a:srgbClr val="FF0000"/>
                </a:solidFill>
                <a:latin typeface="Courier New" pitchFamily="49" charset="0"/>
              </a:rPr>
              <a:t>3a. Invalid item ID (not found in system):</a:t>
            </a:r>
          </a:p>
          <a:p>
            <a:pPr>
              <a:buFont typeface="Wingdings" pitchFamily="2" charset="2"/>
              <a:buNone/>
            </a:pPr>
            <a:r>
              <a:rPr lang="en-US" altLang="tr-TR" sz="1800">
                <a:solidFill>
                  <a:srgbClr val="FF0000"/>
                </a:solidFill>
                <a:latin typeface="Courier New" pitchFamily="49" charset="0"/>
              </a:rPr>
              <a:t>	1. System signals error and rejects entry.</a:t>
            </a:r>
          </a:p>
          <a:p>
            <a:pPr>
              <a:buFont typeface="Wingdings" pitchFamily="2" charset="2"/>
              <a:buNone/>
            </a:pPr>
            <a:r>
              <a:rPr lang="en-US" altLang="tr-TR" sz="1800">
                <a:solidFill>
                  <a:srgbClr val="FF0000"/>
                </a:solidFill>
                <a:latin typeface="Courier New" pitchFamily="49" charset="0"/>
              </a:rPr>
              <a:t>	2. Cashier responds to the error.</a:t>
            </a:r>
          </a:p>
          <a:p>
            <a:pPr>
              <a:buFont typeface="Wingdings" pitchFamily="2" charset="2"/>
              <a:buNone/>
            </a:pPr>
            <a:r>
              <a:rPr lang="en-US" altLang="tr-TR" sz="1800">
                <a:solidFill>
                  <a:srgbClr val="FF0000"/>
                </a:solidFill>
                <a:latin typeface="Courier New" pitchFamily="49" charset="0"/>
              </a:rPr>
              <a:t>		2a. …</a:t>
            </a:r>
          </a:p>
          <a:p>
            <a:pPr>
              <a:buFont typeface="Wingdings" pitchFamily="2" charset="2"/>
              <a:buNone/>
            </a:pPr>
            <a:r>
              <a:rPr lang="en-US" altLang="tr-TR" sz="1800">
                <a:solidFill>
                  <a:srgbClr val="FF0000"/>
                </a:solidFill>
                <a:latin typeface="Courier New" pitchFamily="49" charset="0"/>
              </a:rPr>
              <a:t>		2b. Cashier performs </a:t>
            </a:r>
            <a:r>
              <a:rPr lang="en-US" altLang="tr-TR" sz="1800" u="sng">
                <a:solidFill>
                  <a:srgbClr val="FF0000"/>
                </a:solidFill>
                <a:latin typeface="Courier New" pitchFamily="49" charset="0"/>
              </a:rPr>
              <a:t>Find Product Help</a:t>
            </a:r>
            <a:r>
              <a:rPr lang="en-US" altLang="tr-TR" sz="1800">
                <a:solidFill>
                  <a:srgbClr val="FF0000"/>
                </a:solidFill>
                <a:latin typeface="Courier New" pitchFamily="49" charset="0"/>
              </a:rPr>
              <a:t> to obtain true item ID and price</a:t>
            </a:r>
          </a:p>
          <a:p>
            <a:pPr>
              <a:buFont typeface="Wingdings" pitchFamily="2" charset="2"/>
              <a:buNone/>
            </a:pPr>
            <a:r>
              <a:rPr lang="en-US" altLang="tr-TR" sz="1800">
                <a:solidFill>
                  <a:srgbClr val="FF0000"/>
                </a:solidFill>
                <a:latin typeface="Courier New" pitchFamily="49" charset="0"/>
              </a:rPr>
              <a:t>…</a:t>
            </a:r>
          </a:p>
          <a:p>
            <a:pPr lvl="1"/>
            <a:endParaRPr lang="tr-TR" altLang="tr-TR" smtClean="0"/>
          </a:p>
        </p:txBody>
      </p:sp>
    </p:spTree>
    <p:extLst>
      <p:ext uri="{BB962C8B-B14F-4D97-AF65-F5344CB8AC3E}">
        <p14:creationId xmlns:p14="http://schemas.microsoft.com/office/powerpoint/2010/main" val="13789159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tr-TR" smtClean="0"/>
              <a:t>Special Requirements</a:t>
            </a:r>
            <a:endParaRPr lang="tr-TR" altLang="tr-TR" smtClean="0"/>
          </a:p>
        </p:txBody>
      </p:sp>
      <p:sp>
        <p:nvSpPr>
          <p:cNvPr id="37891" name="Rectangle 3"/>
          <p:cNvSpPr>
            <a:spLocks noGrp="1" noChangeArrowheads="1"/>
          </p:cNvSpPr>
          <p:nvPr>
            <p:ph idx="1"/>
          </p:nvPr>
        </p:nvSpPr>
        <p:spPr/>
        <p:txBody>
          <a:bodyPr/>
          <a:lstStyle/>
          <a:p>
            <a:r>
              <a:rPr lang="en-US" altLang="tr-TR" smtClean="0"/>
              <a:t>A non-functional requirement, quality attribute, or constraint relates specifically to a use case</a:t>
            </a:r>
          </a:p>
          <a:p>
            <a:pPr>
              <a:buFont typeface="Wingdings" pitchFamily="2" charset="2"/>
              <a:buNone/>
            </a:pPr>
            <a:r>
              <a:rPr lang="en-US" altLang="tr-TR" sz="1800" b="1">
                <a:solidFill>
                  <a:srgbClr val="FF0000"/>
                </a:solidFill>
                <a:latin typeface="Courier New" pitchFamily="49" charset="0"/>
              </a:rPr>
              <a:t>Special Requirements:</a:t>
            </a:r>
          </a:p>
          <a:p>
            <a:pPr>
              <a:buFontTx/>
              <a:buChar char="•"/>
            </a:pPr>
            <a:r>
              <a:rPr lang="en-US" altLang="tr-TR" sz="1800">
                <a:solidFill>
                  <a:srgbClr val="FF0000"/>
                </a:solidFill>
                <a:latin typeface="Courier New" pitchFamily="49" charset="0"/>
              </a:rPr>
              <a:t>Touch screen UI on a large flat panel monitor. Text must be visible from 1 meter.</a:t>
            </a:r>
          </a:p>
          <a:p>
            <a:pPr>
              <a:buFontTx/>
              <a:buChar char="•"/>
            </a:pPr>
            <a:r>
              <a:rPr lang="en-US" altLang="tr-TR" sz="1800">
                <a:solidFill>
                  <a:srgbClr val="FF0000"/>
                </a:solidFill>
                <a:latin typeface="Courier New" pitchFamily="49" charset="0"/>
              </a:rPr>
              <a:t>Credit authorization response within 30 seconds 90% of the time</a:t>
            </a:r>
          </a:p>
          <a:p>
            <a:pPr>
              <a:buFontTx/>
              <a:buChar char="•"/>
            </a:pPr>
            <a:r>
              <a:rPr lang="en-US" altLang="tr-TR" sz="1800">
                <a:solidFill>
                  <a:srgbClr val="FF0000"/>
                </a:solidFill>
                <a:latin typeface="Courier New" pitchFamily="49" charset="0"/>
              </a:rPr>
              <a:t>Language internationalization on the text displayed.</a:t>
            </a:r>
          </a:p>
          <a:p>
            <a:pPr>
              <a:buFontTx/>
              <a:buChar char="•"/>
            </a:pPr>
            <a:r>
              <a:rPr lang="en-US" altLang="tr-TR" sz="1800">
                <a:solidFill>
                  <a:srgbClr val="FF0000"/>
                </a:solidFill>
                <a:latin typeface="Courier New" pitchFamily="49" charset="0"/>
              </a:rPr>
              <a:t>…</a:t>
            </a:r>
            <a:endParaRPr lang="tr-TR" altLang="tr-TR" sz="1800">
              <a:solidFill>
                <a:srgbClr val="FF0000"/>
              </a:solidFill>
              <a:latin typeface="Courier New" pitchFamily="49" charset="0"/>
            </a:endParaRPr>
          </a:p>
        </p:txBody>
      </p:sp>
    </p:spTree>
    <p:extLst>
      <p:ext uri="{BB962C8B-B14F-4D97-AF65-F5344CB8AC3E}">
        <p14:creationId xmlns:p14="http://schemas.microsoft.com/office/powerpoint/2010/main" val="404920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GB" altLang="tr-TR" dirty="0" smtClean="0"/>
              <a:t>Feasibility </a:t>
            </a:r>
            <a:r>
              <a:rPr lang="en-GB" altLang="tr-TR" dirty="0"/>
              <a:t>studies</a:t>
            </a:r>
          </a:p>
        </p:txBody>
      </p:sp>
      <p:sp>
        <p:nvSpPr>
          <p:cNvPr id="160771" name="Rectangle 3"/>
          <p:cNvSpPr>
            <a:spLocks noGrp="1" noChangeArrowheads="1"/>
          </p:cNvSpPr>
          <p:nvPr>
            <p:ph idx="1"/>
          </p:nvPr>
        </p:nvSpPr>
        <p:spPr/>
        <p:txBody>
          <a:bodyPr/>
          <a:lstStyle/>
          <a:p>
            <a:r>
              <a:rPr lang="en-GB" altLang="tr-TR"/>
              <a:t>A feasibility study decides whether or not the proposed system is worthwhile</a:t>
            </a:r>
          </a:p>
          <a:p>
            <a:r>
              <a:rPr lang="en-GB" altLang="tr-TR"/>
              <a:t>A short focused study that checks</a:t>
            </a:r>
          </a:p>
          <a:p>
            <a:pPr lvl="1"/>
            <a:r>
              <a:rPr lang="en-GB" altLang="tr-TR"/>
              <a:t>If the system contributes to organizational objectives</a:t>
            </a:r>
          </a:p>
          <a:p>
            <a:pPr lvl="1"/>
            <a:r>
              <a:rPr lang="en-GB" altLang="tr-TR"/>
              <a:t>If the system can be engineered using current technology and within budget</a:t>
            </a:r>
          </a:p>
          <a:p>
            <a:pPr lvl="1"/>
            <a:r>
              <a:rPr lang="en-GB" altLang="tr-TR"/>
              <a:t>If the system can be integrated with other systems that are used</a:t>
            </a:r>
          </a:p>
        </p:txBody>
      </p:sp>
    </p:spTree>
    <p:extLst>
      <p:ext uri="{BB962C8B-B14F-4D97-AF65-F5344CB8AC3E}">
        <p14:creationId xmlns:p14="http://schemas.microsoft.com/office/powerpoint/2010/main" val="30603362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tr-TR" sz="3600"/>
              <a:t>Technology and Data Variations List</a:t>
            </a:r>
            <a:endParaRPr lang="tr-TR" altLang="tr-TR" sz="3600"/>
          </a:p>
        </p:txBody>
      </p:sp>
      <p:sp>
        <p:nvSpPr>
          <p:cNvPr id="38915" name="Rectangle 3"/>
          <p:cNvSpPr>
            <a:spLocks noGrp="1" noChangeArrowheads="1"/>
          </p:cNvSpPr>
          <p:nvPr>
            <p:ph idx="1"/>
          </p:nvPr>
        </p:nvSpPr>
        <p:spPr/>
        <p:txBody>
          <a:bodyPr/>
          <a:lstStyle/>
          <a:p>
            <a:r>
              <a:rPr lang="en-US" altLang="tr-TR" smtClean="0"/>
              <a:t>Often there are technical variation in how something must be done</a:t>
            </a:r>
          </a:p>
          <a:p>
            <a:r>
              <a:rPr lang="en-US" altLang="tr-TR" smtClean="0"/>
              <a:t>It is noteworthy to record this in the use case</a:t>
            </a:r>
          </a:p>
          <a:p>
            <a:pPr>
              <a:buFont typeface="Wingdings" pitchFamily="2" charset="2"/>
              <a:buNone/>
            </a:pPr>
            <a:r>
              <a:rPr lang="en-US" altLang="tr-TR" sz="1600" b="1">
                <a:solidFill>
                  <a:srgbClr val="FF0000"/>
                </a:solidFill>
                <a:latin typeface="Courier New" pitchFamily="49" charset="0"/>
              </a:rPr>
              <a:t>Technology and Data Variations List:</a:t>
            </a:r>
          </a:p>
          <a:p>
            <a:pPr>
              <a:buFont typeface="Wingdings" pitchFamily="2" charset="2"/>
              <a:buNone/>
            </a:pPr>
            <a:r>
              <a:rPr lang="en-US" altLang="tr-TR" sz="1600">
                <a:solidFill>
                  <a:srgbClr val="FF0000"/>
                </a:solidFill>
                <a:latin typeface="Courier New" pitchFamily="49" charset="0"/>
              </a:rPr>
              <a:t>3a. Item identifier entered by laser scanner or keyboard.</a:t>
            </a:r>
          </a:p>
          <a:p>
            <a:pPr>
              <a:buFont typeface="Wingdings" pitchFamily="2" charset="2"/>
              <a:buNone/>
            </a:pPr>
            <a:r>
              <a:rPr lang="en-US" altLang="tr-TR" sz="1600">
                <a:solidFill>
                  <a:srgbClr val="FF0000"/>
                </a:solidFill>
                <a:latin typeface="Courier New" pitchFamily="49" charset="0"/>
              </a:rPr>
              <a:t>3b. Item identifier may be any UPC, EAN, JAN, or SKU coding scheme.</a:t>
            </a:r>
          </a:p>
          <a:p>
            <a:pPr>
              <a:buFont typeface="Wingdings" pitchFamily="2" charset="2"/>
              <a:buNone/>
            </a:pPr>
            <a:r>
              <a:rPr lang="en-US" altLang="tr-TR" sz="1600">
                <a:solidFill>
                  <a:srgbClr val="FF0000"/>
                </a:solidFill>
                <a:latin typeface="Courier New" pitchFamily="49" charset="0"/>
              </a:rPr>
              <a:t>7a. Credit account information entered by card reader or keyboard.</a:t>
            </a:r>
          </a:p>
          <a:p>
            <a:pPr>
              <a:buFont typeface="Wingdings" pitchFamily="2" charset="2"/>
              <a:buNone/>
            </a:pPr>
            <a:r>
              <a:rPr lang="en-US" altLang="tr-TR" sz="1600">
                <a:solidFill>
                  <a:srgbClr val="FF0000"/>
                </a:solidFill>
                <a:latin typeface="Courier New" pitchFamily="49" charset="0"/>
              </a:rPr>
              <a:t>…</a:t>
            </a:r>
            <a:endParaRPr lang="tr-TR" altLang="tr-TR" sz="2400"/>
          </a:p>
        </p:txBody>
      </p:sp>
    </p:spTree>
    <p:extLst>
      <p:ext uri="{BB962C8B-B14F-4D97-AF65-F5344CB8AC3E}">
        <p14:creationId xmlns:p14="http://schemas.microsoft.com/office/powerpoint/2010/main" val="23919123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Use cases for the MHC-PMS</a:t>
            </a:r>
            <a:r>
              <a:rPr lang="en-GB" dirty="0" smtClean="0"/>
              <a:t> </a:t>
            </a:r>
            <a:endParaRPr lang="en-US" dirty="0" smtClean="0"/>
          </a:p>
        </p:txBody>
      </p:sp>
      <p:sp>
        <p:nvSpPr>
          <p:cNvPr id="6" name="Footer Placeholder 5"/>
          <p:cNvSpPr>
            <a:spLocks noGrp="1"/>
          </p:cNvSpPr>
          <p:nvPr>
            <p:ph type="ftr" sz="quarter" idx="11"/>
          </p:nvPr>
        </p:nvSpPr>
        <p:spPr>
          <a:xfrm>
            <a:off x="4648200" y="6356351"/>
            <a:ext cx="2895600" cy="365125"/>
          </a:xfrm>
          <a:prstGeom prst="rect">
            <a:avLst/>
          </a:prstGeom>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a:xfrm>
            <a:off x="8077200" y="6356351"/>
            <a:ext cx="2133600" cy="365125"/>
          </a:xfrm>
          <a:prstGeom prst="rect">
            <a:avLst/>
          </a:prstGeom>
        </p:spPr>
        <p:txBody>
          <a:bodyPr/>
          <a:lstStyle/>
          <a:p>
            <a:pPr>
              <a:defRPr/>
            </a:pPr>
            <a:fld id="{825F70CE-84E9-D04C-9B15-10C693AA0F2A}" type="slidenum">
              <a:rPr lang="en-US" smtClean="0"/>
              <a:pPr>
                <a:defRPr/>
              </a:pPr>
              <a:t>41</a:t>
            </a:fld>
            <a:endParaRPr lang="en-US"/>
          </a:p>
        </p:txBody>
      </p:sp>
      <p:pic>
        <p:nvPicPr>
          <p:cNvPr id="4" name="Picture 3" descr="4.15 UseCase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438401" y="1828800"/>
            <a:ext cx="7239001" cy="4291384"/>
          </a:xfrm>
          <a:prstGeom prst="rect">
            <a:avLst/>
          </a:prstGeom>
        </p:spPr>
      </p:pic>
    </p:spTree>
    <p:extLst>
      <p:ext uri="{BB962C8B-B14F-4D97-AF65-F5344CB8AC3E}">
        <p14:creationId xmlns:p14="http://schemas.microsoft.com/office/powerpoint/2010/main" val="29126053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
            <a:ext cx="8077200" cy="629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Oval 4"/>
          <p:cNvSpPr>
            <a:spLocks noChangeArrowheads="1"/>
          </p:cNvSpPr>
          <p:nvPr/>
        </p:nvSpPr>
        <p:spPr bwMode="auto">
          <a:xfrm>
            <a:off x="4495800" y="1524000"/>
            <a:ext cx="1828800" cy="762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Tree>
    <p:extLst>
      <p:ext uri="{BB962C8B-B14F-4D97-AF65-F5344CB8AC3E}">
        <p14:creationId xmlns:p14="http://schemas.microsoft.com/office/powerpoint/2010/main" val="16219160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en-US" dirty="0"/>
              <a:t>&lt;&lt;uses&gt;&gt; relation</a:t>
            </a:r>
          </a:p>
          <a:p>
            <a:endParaRPr lang="en-US" dirty="0" smtClean="0"/>
          </a:p>
          <a:p>
            <a:pPr lvl="1"/>
            <a:r>
              <a:rPr lang="en-US" dirty="0" smtClean="0"/>
              <a:t>When there are repetitions in the scenarios, we make a use-case instance for the repetition part. Then let the other use-cases invoke this sub-</a:t>
            </a:r>
            <a:r>
              <a:rPr lang="en-US" dirty="0" err="1" smtClean="0"/>
              <a:t>usecase</a:t>
            </a:r>
            <a:r>
              <a:rPr lang="en-US" dirty="0" smtClean="0"/>
              <a:t> instance.</a:t>
            </a:r>
          </a:p>
          <a:p>
            <a:pPr lvl="1"/>
            <a:r>
              <a:rPr lang="en-US" dirty="0" smtClean="0"/>
              <a:t>E.g. payment with credit card use case</a:t>
            </a:r>
          </a:p>
          <a:p>
            <a:pPr lvl="2"/>
            <a:r>
              <a:rPr lang="en-US" altLang="tr-TR" dirty="0"/>
              <a:t>In some texts this relationship is called </a:t>
            </a:r>
            <a:r>
              <a:rPr lang="en-US" altLang="tr-TR" b="1" dirty="0"/>
              <a:t>includes</a:t>
            </a:r>
            <a:r>
              <a:rPr lang="en-US" altLang="tr-TR" dirty="0"/>
              <a:t> instead of </a:t>
            </a:r>
            <a:r>
              <a:rPr lang="en-US" altLang="tr-TR" b="1" dirty="0"/>
              <a:t>uses</a:t>
            </a:r>
            <a:endParaRPr lang="en-US" altLang="tr-TR" dirty="0"/>
          </a:p>
          <a:p>
            <a:pPr lvl="1"/>
            <a:r>
              <a:rPr lang="en-US" altLang="tr-TR" b="1" dirty="0"/>
              <a:t>uses</a:t>
            </a:r>
            <a:r>
              <a:rPr lang="en-US" altLang="tr-TR" dirty="0"/>
              <a:t> relationship permits the same behavior to be embedded in many otherwise unrelated use cases</a:t>
            </a:r>
          </a:p>
          <a:p>
            <a:pPr marL="0" indent="0">
              <a:buNone/>
            </a:pPr>
            <a:endParaRPr lang="en-US" dirty="0"/>
          </a:p>
          <a:p>
            <a:pPr marL="0" indent="0">
              <a:buNone/>
            </a:pPr>
            <a:endParaRPr lang="tr-TR" dirty="0"/>
          </a:p>
        </p:txBody>
      </p:sp>
    </p:spTree>
    <p:extLst>
      <p:ext uri="{BB962C8B-B14F-4D97-AF65-F5344CB8AC3E}">
        <p14:creationId xmlns:p14="http://schemas.microsoft.com/office/powerpoint/2010/main" val="19537286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tr-TR" smtClean="0"/>
              <a:t>Combining use cases</a:t>
            </a:r>
          </a:p>
        </p:txBody>
      </p:sp>
      <p:sp>
        <p:nvSpPr>
          <p:cNvPr id="43011" name="Rectangle 3"/>
          <p:cNvSpPr>
            <a:spLocks noGrp="1" noChangeArrowheads="1"/>
          </p:cNvSpPr>
          <p:nvPr>
            <p:ph idx="1"/>
          </p:nvPr>
        </p:nvSpPr>
        <p:spPr/>
        <p:txBody>
          <a:bodyPr/>
          <a:lstStyle/>
          <a:p>
            <a:r>
              <a:rPr lang="en-US" altLang="tr-TR" dirty="0" smtClean="0"/>
              <a:t>What does A uses B mean?</a:t>
            </a:r>
          </a:p>
          <a:p>
            <a:pPr lvl="1"/>
            <a:r>
              <a:rPr lang="en-US" altLang="tr-TR" dirty="0" smtClean="0"/>
              <a:t>A use case </a:t>
            </a:r>
            <a:r>
              <a:rPr lang="en-US" altLang="tr-TR" b="1" dirty="0" smtClean="0"/>
              <a:t>uses</a:t>
            </a:r>
            <a:r>
              <a:rPr lang="en-US" altLang="tr-TR" dirty="0" smtClean="0"/>
              <a:t> another use case when it embeds a subsequence as a necessary part of a larger case </a:t>
            </a:r>
          </a:p>
          <a:p>
            <a:pPr lvl="2"/>
            <a:r>
              <a:rPr lang="en-US" altLang="tr-TR" dirty="0" smtClean="0"/>
              <a:t>In some texts this relationship is called </a:t>
            </a:r>
            <a:r>
              <a:rPr lang="en-US" altLang="tr-TR" b="1" dirty="0" smtClean="0"/>
              <a:t>includes</a:t>
            </a:r>
            <a:r>
              <a:rPr lang="en-US" altLang="tr-TR" dirty="0" smtClean="0"/>
              <a:t> instead of </a:t>
            </a:r>
            <a:r>
              <a:rPr lang="en-US" altLang="tr-TR" b="1" dirty="0" smtClean="0"/>
              <a:t>uses</a:t>
            </a:r>
            <a:endParaRPr lang="en-US" altLang="tr-TR" dirty="0" smtClean="0"/>
          </a:p>
          <a:p>
            <a:pPr lvl="1"/>
            <a:r>
              <a:rPr lang="en-US" altLang="tr-TR" b="1" dirty="0" smtClean="0"/>
              <a:t>uses</a:t>
            </a:r>
            <a:r>
              <a:rPr lang="en-US" altLang="tr-TR" dirty="0" smtClean="0"/>
              <a:t> relationship permits the same behavior to be embedded in many otherwise unrelated use cases</a:t>
            </a:r>
          </a:p>
        </p:txBody>
      </p:sp>
    </p:spTree>
    <p:extLst>
      <p:ext uri="{BB962C8B-B14F-4D97-AF65-F5344CB8AC3E}">
        <p14:creationId xmlns:p14="http://schemas.microsoft.com/office/powerpoint/2010/main" val="3908780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tr-TR" smtClean="0"/>
              <a:t>Example</a:t>
            </a:r>
          </a:p>
        </p:txBody>
      </p:sp>
      <p:sp>
        <p:nvSpPr>
          <p:cNvPr id="40963" name="Oval 3"/>
          <p:cNvSpPr>
            <a:spLocks noChangeArrowheads="1"/>
          </p:cNvSpPr>
          <p:nvPr/>
        </p:nvSpPr>
        <p:spPr bwMode="auto">
          <a:xfrm>
            <a:off x="2819400" y="2057400"/>
            <a:ext cx="1371600" cy="60960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40964" name="Text Box 4"/>
          <p:cNvSpPr txBox="1">
            <a:spLocks noChangeArrowheads="1"/>
          </p:cNvSpPr>
          <p:nvPr/>
        </p:nvSpPr>
        <p:spPr bwMode="auto">
          <a:xfrm>
            <a:off x="2895600" y="2209800"/>
            <a:ext cx="11509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sz="1600">
                <a:latin typeface="Times New Roman" pitchFamily="18" charset="0"/>
              </a:rPr>
              <a:t>Assign Seat</a:t>
            </a:r>
          </a:p>
        </p:txBody>
      </p:sp>
      <p:sp>
        <p:nvSpPr>
          <p:cNvPr id="40965" name="Oval 5"/>
          <p:cNvSpPr>
            <a:spLocks noChangeArrowheads="1"/>
          </p:cNvSpPr>
          <p:nvPr/>
        </p:nvSpPr>
        <p:spPr bwMode="auto">
          <a:xfrm>
            <a:off x="5562600" y="1981200"/>
            <a:ext cx="1371600" cy="60960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40966" name="Oval 6"/>
          <p:cNvSpPr>
            <a:spLocks noChangeArrowheads="1"/>
          </p:cNvSpPr>
          <p:nvPr/>
        </p:nvSpPr>
        <p:spPr bwMode="auto">
          <a:xfrm>
            <a:off x="4495800" y="3657600"/>
            <a:ext cx="1371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40967" name="Oval 7"/>
          <p:cNvSpPr>
            <a:spLocks noChangeArrowheads="1"/>
          </p:cNvSpPr>
          <p:nvPr/>
        </p:nvSpPr>
        <p:spPr bwMode="auto">
          <a:xfrm>
            <a:off x="6934200" y="3429000"/>
            <a:ext cx="1371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cxnSp>
        <p:nvCxnSpPr>
          <p:cNvPr id="40968" name="AutoShape 8"/>
          <p:cNvCxnSpPr>
            <a:cxnSpLocks noChangeShapeType="1"/>
            <a:stCxn id="40966" idx="0"/>
            <a:endCxn id="40965" idx="3"/>
          </p:cNvCxnSpPr>
          <p:nvPr/>
        </p:nvCxnSpPr>
        <p:spPr bwMode="auto">
          <a:xfrm flipV="1">
            <a:off x="5181601" y="2501900"/>
            <a:ext cx="582613" cy="1155700"/>
          </a:xfrm>
          <a:prstGeom prst="straightConnector1">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cxnSp>
        <p:nvCxnSpPr>
          <p:cNvPr id="40969" name="AutoShape 9"/>
          <p:cNvCxnSpPr>
            <a:cxnSpLocks noChangeShapeType="1"/>
            <a:stCxn id="40967" idx="0"/>
            <a:endCxn id="40965" idx="5"/>
          </p:cNvCxnSpPr>
          <p:nvPr/>
        </p:nvCxnSpPr>
        <p:spPr bwMode="auto">
          <a:xfrm flipH="1" flipV="1">
            <a:off x="6732588" y="2501900"/>
            <a:ext cx="887412" cy="927100"/>
          </a:xfrm>
          <a:prstGeom prst="straightConnector1">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40970" name="Text Box 10"/>
          <p:cNvSpPr txBox="1">
            <a:spLocks noChangeArrowheads="1"/>
          </p:cNvSpPr>
          <p:nvPr/>
        </p:nvSpPr>
        <p:spPr bwMode="auto">
          <a:xfrm>
            <a:off x="5791201" y="1981201"/>
            <a:ext cx="9636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sz="1600">
                <a:latin typeface="Times New Roman" pitchFamily="18" charset="0"/>
              </a:rPr>
              <a:t>Check in </a:t>
            </a:r>
          </a:p>
          <a:p>
            <a:r>
              <a:rPr lang="en-US" altLang="tr-TR" sz="1600">
                <a:latin typeface="Times New Roman" pitchFamily="18" charset="0"/>
              </a:rPr>
              <a:t>for Flight</a:t>
            </a:r>
          </a:p>
        </p:txBody>
      </p:sp>
      <p:sp>
        <p:nvSpPr>
          <p:cNvPr id="40971" name="Text Box 11"/>
          <p:cNvSpPr txBox="1">
            <a:spLocks noChangeArrowheads="1"/>
          </p:cNvSpPr>
          <p:nvPr/>
        </p:nvSpPr>
        <p:spPr bwMode="auto">
          <a:xfrm>
            <a:off x="4800600" y="3657601"/>
            <a:ext cx="8953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sz="1600">
                <a:latin typeface="Times New Roman" pitchFamily="18" charset="0"/>
              </a:rPr>
              <a:t>Check</a:t>
            </a:r>
          </a:p>
          <a:p>
            <a:r>
              <a:rPr lang="en-US" altLang="tr-TR" sz="1600">
                <a:latin typeface="Times New Roman" pitchFamily="18" charset="0"/>
              </a:rPr>
              <a:t>Baggage</a:t>
            </a:r>
          </a:p>
        </p:txBody>
      </p:sp>
      <p:sp>
        <p:nvSpPr>
          <p:cNvPr id="40972" name="Text Box 12"/>
          <p:cNvSpPr txBox="1">
            <a:spLocks noChangeArrowheads="1"/>
          </p:cNvSpPr>
          <p:nvPr/>
        </p:nvSpPr>
        <p:spPr bwMode="auto">
          <a:xfrm>
            <a:off x="7239000" y="3429001"/>
            <a:ext cx="8842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sz="1600">
                <a:latin typeface="Times New Roman" pitchFamily="18" charset="0"/>
              </a:rPr>
              <a:t>Upgrade</a:t>
            </a:r>
          </a:p>
          <a:p>
            <a:r>
              <a:rPr lang="en-US" altLang="tr-TR" sz="1600">
                <a:latin typeface="Times New Roman" pitchFamily="18" charset="0"/>
              </a:rPr>
              <a:t>Seat</a:t>
            </a:r>
          </a:p>
        </p:txBody>
      </p:sp>
      <p:sp>
        <p:nvSpPr>
          <p:cNvPr id="40973" name="Text Box 13"/>
          <p:cNvSpPr txBox="1">
            <a:spLocks noChangeArrowheads="1"/>
          </p:cNvSpPr>
          <p:nvPr/>
        </p:nvSpPr>
        <p:spPr bwMode="auto">
          <a:xfrm>
            <a:off x="4267200" y="2895600"/>
            <a:ext cx="1263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sz="1600">
                <a:latin typeface="Times New Roman" pitchFamily="18" charset="0"/>
              </a:rPr>
              <a:t>&lt;&lt;extends&gt;&gt;</a:t>
            </a:r>
          </a:p>
        </p:txBody>
      </p:sp>
      <p:sp>
        <p:nvSpPr>
          <p:cNvPr id="40974" name="Text Box 14"/>
          <p:cNvSpPr txBox="1">
            <a:spLocks noChangeArrowheads="1"/>
          </p:cNvSpPr>
          <p:nvPr/>
        </p:nvSpPr>
        <p:spPr bwMode="auto">
          <a:xfrm>
            <a:off x="7239000" y="2743200"/>
            <a:ext cx="1263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sz="1600">
                <a:latin typeface="Times New Roman" pitchFamily="18" charset="0"/>
              </a:rPr>
              <a:t>&lt;&lt;extends&gt;&gt;</a:t>
            </a:r>
          </a:p>
        </p:txBody>
      </p:sp>
      <p:sp>
        <p:nvSpPr>
          <p:cNvPr id="40975" name="Text Box 15"/>
          <p:cNvSpPr txBox="1">
            <a:spLocks noChangeArrowheads="1"/>
          </p:cNvSpPr>
          <p:nvPr/>
        </p:nvSpPr>
        <p:spPr bwMode="auto">
          <a:xfrm>
            <a:off x="4267200" y="1981200"/>
            <a:ext cx="992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sz="1600">
                <a:latin typeface="Times New Roman" pitchFamily="18" charset="0"/>
              </a:rPr>
              <a:t>&lt;&lt;uses&gt;&gt;</a:t>
            </a:r>
          </a:p>
        </p:txBody>
      </p:sp>
      <p:grpSp>
        <p:nvGrpSpPr>
          <p:cNvPr id="40976" name="Group 16"/>
          <p:cNvGrpSpPr>
            <a:grpSpLocks/>
          </p:cNvGrpSpPr>
          <p:nvPr/>
        </p:nvGrpSpPr>
        <p:grpSpPr bwMode="auto">
          <a:xfrm>
            <a:off x="3124200" y="3276600"/>
            <a:ext cx="304800" cy="609600"/>
            <a:chOff x="768" y="2976"/>
            <a:chExt cx="192" cy="384"/>
          </a:xfrm>
        </p:grpSpPr>
        <p:sp>
          <p:nvSpPr>
            <p:cNvPr id="40996" name="Oval 17"/>
            <p:cNvSpPr>
              <a:spLocks noChangeArrowheads="1"/>
            </p:cNvSpPr>
            <p:nvPr/>
          </p:nvSpPr>
          <p:spPr bwMode="auto">
            <a:xfrm>
              <a:off x="816" y="2976"/>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40997" name="Line 18"/>
            <p:cNvSpPr>
              <a:spLocks noChangeShapeType="1"/>
            </p:cNvSpPr>
            <p:nvPr/>
          </p:nvSpPr>
          <p:spPr bwMode="auto">
            <a:xfrm>
              <a:off x="864"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0998" name="Line 19"/>
            <p:cNvSpPr>
              <a:spLocks noChangeShapeType="1"/>
            </p:cNvSpPr>
            <p:nvPr/>
          </p:nvSpPr>
          <p:spPr bwMode="auto">
            <a:xfrm>
              <a:off x="768" y="3120"/>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0999" name="Line 20"/>
            <p:cNvSpPr>
              <a:spLocks noChangeShapeType="1"/>
            </p:cNvSpPr>
            <p:nvPr/>
          </p:nvSpPr>
          <p:spPr bwMode="auto">
            <a:xfrm flipH="1">
              <a:off x="768" y="3216"/>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1000" name="Line 21"/>
            <p:cNvSpPr>
              <a:spLocks noChangeShapeType="1"/>
            </p:cNvSpPr>
            <p:nvPr/>
          </p:nvSpPr>
          <p:spPr bwMode="auto">
            <a:xfrm>
              <a:off x="864" y="3216"/>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40977" name="Group 22"/>
          <p:cNvGrpSpPr>
            <a:grpSpLocks/>
          </p:cNvGrpSpPr>
          <p:nvPr/>
        </p:nvGrpSpPr>
        <p:grpSpPr bwMode="auto">
          <a:xfrm>
            <a:off x="6477000" y="4876800"/>
            <a:ext cx="304800" cy="609600"/>
            <a:chOff x="768" y="2976"/>
            <a:chExt cx="192" cy="384"/>
          </a:xfrm>
        </p:grpSpPr>
        <p:sp>
          <p:nvSpPr>
            <p:cNvPr id="40991" name="Oval 23"/>
            <p:cNvSpPr>
              <a:spLocks noChangeArrowheads="1"/>
            </p:cNvSpPr>
            <p:nvPr/>
          </p:nvSpPr>
          <p:spPr bwMode="auto">
            <a:xfrm>
              <a:off x="816" y="2976"/>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40992" name="Line 24"/>
            <p:cNvSpPr>
              <a:spLocks noChangeShapeType="1"/>
            </p:cNvSpPr>
            <p:nvPr/>
          </p:nvSpPr>
          <p:spPr bwMode="auto">
            <a:xfrm>
              <a:off x="864"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0993" name="Line 25"/>
            <p:cNvSpPr>
              <a:spLocks noChangeShapeType="1"/>
            </p:cNvSpPr>
            <p:nvPr/>
          </p:nvSpPr>
          <p:spPr bwMode="auto">
            <a:xfrm>
              <a:off x="768" y="3120"/>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0994" name="Line 26"/>
            <p:cNvSpPr>
              <a:spLocks noChangeShapeType="1"/>
            </p:cNvSpPr>
            <p:nvPr/>
          </p:nvSpPr>
          <p:spPr bwMode="auto">
            <a:xfrm flipH="1">
              <a:off x="768" y="3216"/>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0995" name="Line 27"/>
            <p:cNvSpPr>
              <a:spLocks noChangeShapeType="1"/>
            </p:cNvSpPr>
            <p:nvPr/>
          </p:nvSpPr>
          <p:spPr bwMode="auto">
            <a:xfrm>
              <a:off x="864" y="3216"/>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grpSp>
      <p:sp>
        <p:nvSpPr>
          <p:cNvPr id="40978" name="Text Box 28"/>
          <p:cNvSpPr txBox="1">
            <a:spLocks noChangeArrowheads="1"/>
          </p:cNvSpPr>
          <p:nvPr/>
        </p:nvSpPr>
        <p:spPr bwMode="auto">
          <a:xfrm>
            <a:off x="6172201" y="5486400"/>
            <a:ext cx="976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sz="1600">
                <a:latin typeface="Times New Roman" pitchFamily="18" charset="0"/>
              </a:rPr>
              <a:t>Customer</a:t>
            </a:r>
          </a:p>
        </p:txBody>
      </p:sp>
      <p:sp>
        <p:nvSpPr>
          <p:cNvPr id="40979" name="Text Box 29"/>
          <p:cNvSpPr txBox="1">
            <a:spLocks noChangeArrowheads="1"/>
          </p:cNvSpPr>
          <p:nvPr/>
        </p:nvSpPr>
        <p:spPr bwMode="auto">
          <a:xfrm>
            <a:off x="2514600" y="3962400"/>
            <a:ext cx="1525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sz="1600">
                <a:latin typeface="Times New Roman" pitchFamily="18" charset="0"/>
              </a:rPr>
              <a:t>Flight Attendant</a:t>
            </a:r>
          </a:p>
        </p:txBody>
      </p:sp>
      <p:sp>
        <p:nvSpPr>
          <p:cNvPr id="40980" name="Line 30"/>
          <p:cNvSpPr>
            <a:spLocks noChangeShapeType="1"/>
          </p:cNvSpPr>
          <p:nvPr/>
        </p:nvSpPr>
        <p:spPr bwMode="auto">
          <a:xfrm flipV="1">
            <a:off x="3352800" y="2667000"/>
            <a:ext cx="152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0981" name="Line 31"/>
          <p:cNvSpPr>
            <a:spLocks noChangeShapeType="1"/>
          </p:cNvSpPr>
          <p:nvPr/>
        </p:nvSpPr>
        <p:spPr bwMode="auto">
          <a:xfrm flipV="1">
            <a:off x="3505200" y="2438400"/>
            <a:ext cx="2133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0982" name="Line 32"/>
          <p:cNvSpPr>
            <a:spLocks noChangeShapeType="1"/>
          </p:cNvSpPr>
          <p:nvPr/>
        </p:nvSpPr>
        <p:spPr bwMode="auto">
          <a:xfrm>
            <a:off x="3505200" y="3429000"/>
            <a:ext cx="1066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0983" name="Line 33"/>
          <p:cNvSpPr>
            <a:spLocks noChangeShapeType="1"/>
          </p:cNvSpPr>
          <p:nvPr/>
        </p:nvSpPr>
        <p:spPr bwMode="auto">
          <a:xfrm>
            <a:off x="3581400" y="3352800"/>
            <a:ext cx="3352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0984" name="Line 34"/>
          <p:cNvSpPr>
            <a:spLocks noChangeShapeType="1"/>
          </p:cNvSpPr>
          <p:nvPr/>
        </p:nvSpPr>
        <p:spPr bwMode="auto">
          <a:xfrm flipH="1" flipV="1">
            <a:off x="5638800" y="4191000"/>
            <a:ext cx="838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0985" name="Line 35"/>
          <p:cNvSpPr>
            <a:spLocks noChangeShapeType="1"/>
          </p:cNvSpPr>
          <p:nvPr/>
        </p:nvSpPr>
        <p:spPr bwMode="auto">
          <a:xfrm flipH="1" flipV="1">
            <a:off x="6324600" y="2590800"/>
            <a:ext cx="304800" cy="2209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0986" name="Line 36"/>
          <p:cNvSpPr>
            <a:spLocks noChangeShapeType="1"/>
          </p:cNvSpPr>
          <p:nvPr/>
        </p:nvSpPr>
        <p:spPr bwMode="auto">
          <a:xfrm flipV="1">
            <a:off x="6781800" y="4038600"/>
            <a:ext cx="762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0987" name="Text Box 37"/>
          <p:cNvSpPr txBox="1">
            <a:spLocks noChangeArrowheads="1"/>
          </p:cNvSpPr>
          <p:nvPr/>
        </p:nvSpPr>
        <p:spPr bwMode="auto">
          <a:xfrm>
            <a:off x="6934200" y="5029200"/>
            <a:ext cx="592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sz="1600">
                <a:solidFill>
                  <a:srgbClr val="FF3300"/>
                </a:solidFill>
                <a:latin typeface="Times New Roman" pitchFamily="18" charset="0"/>
              </a:rPr>
              <a:t>actor</a:t>
            </a:r>
          </a:p>
        </p:txBody>
      </p:sp>
      <p:sp>
        <p:nvSpPr>
          <p:cNvPr id="40988" name="Text Box 38"/>
          <p:cNvSpPr txBox="1">
            <a:spLocks noChangeArrowheads="1"/>
          </p:cNvSpPr>
          <p:nvPr/>
        </p:nvSpPr>
        <p:spPr bwMode="auto">
          <a:xfrm>
            <a:off x="8366125" y="3567113"/>
            <a:ext cx="857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sz="1600">
                <a:solidFill>
                  <a:srgbClr val="FF3300"/>
                </a:solidFill>
                <a:latin typeface="Times New Roman" pitchFamily="18" charset="0"/>
              </a:rPr>
              <a:t>use case</a:t>
            </a:r>
          </a:p>
        </p:txBody>
      </p:sp>
      <p:cxnSp>
        <p:nvCxnSpPr>
          <p:cNvPr id="40989" name="AutoShape 39"/>
          <p:cNvCxnSpPr>
            <a:cxnSpLocks noChangeShapeType="1"/>
            <a:stCxn id="40965" idx="2"/>
            <a:endCxn id="40963" idx="6"/>
          </p:cNvCxnSpPr>
          <p:nvPr/>
        </p:nvCxnSpPr>
        <p:spPr bwMode="auto">
          <a:xfrm flipH="1">
            <a:off x="4191000" y="2286000"/>
            <a:ext cx="1371600" cy="76200"/>
          </a:xfrm>
          <a:prstGeom prst="straightConnector1">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40990" name="Text Box 40"/>
          <p:cNvSpPr txBox="1">
            <a:spLocks noChangeArrowheads="1"/>
          </p:cNvSpPr>
          <p:nvPr/>
        </p:nvSpPr>
        <p:spPr bwMode="auto">
          <a:xfrm>
            <a:off x="2012950" y="5951539"/>
            <a:ext cx="591185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nSpc>
                <a:spcPct val="90000"/>
              </a:lnSpc>
              <a:spcBef>
                <a:spcPct val="20000"/>
              </a:spcBef>
              <a:buClr>
                <a:schemeClr val="tx1"/>
              </a:buClr>
            </a:pPr>
            <a:r>
              <a:rPr lang="en-US" altLang="tr-TR">
                <a:latin typeface="Arial" charset="0"/>
              </a:rPr>
              <a:t>C</a:t>
            </a:r>
            <a:r>
              <a:rPr lang="en-US" altLang="tr-TR" i="1">
                <a:latin typeface="Arial" charset="0"/>
              </a:rPr>
              <a:t>heck in for Flight</a:t>
            </a:r>
            <a:r>
              <a:rPr lang="en-US" altLang="tr-TR">
                <a:latin typeface="Arial" charset="0"/>
              </a:rPr>
              <a:t> use case </a:t>
            </a:r>
            <a:r>
              <a:rPr lang="en-US" altLang="tr-TR" b="1">
                <a:latin typeface="Arial" charset="0"/>
              </a:rPr>
              <a:t>uses</a:t>
            </a:r>
            <a:r>
              <a:rPr lang="en-US" altLang="tr-TR">
                <a:latin typeface="Arial" charset="0"/>
              </a:rPr>
              <a:t> </a:t>
            </a:r>
            <a:r>
              <a:rPr lang="en-US" altLang="tr-TR" i="1">
                <a:latin typeface="Arial" charset="0"/>
              </a:rPr>
              <a:t>Assign Seat</a:t>
            </a:r>
            <a:r>
              <a:rPr lang="en-US" altLang="tr-TR">
                <a:latin typeface="Arial" charset="0"/>
              </a:rPr>
              <a:t> use case.</a:t>
            </a:r>
          </a:p>
          <a:p>
            <a:pPr>
              <a:lnSpc>
                <a:spcPct val="90000"/>
              </a:lnSpc>
              <a:spcBef>
                <a:spcPct val="20000"/>
              </a:spcBef>
              <a:buClr>
                <a:schemeClr val="tx1"/>
              </a:buClr>
            </a:pPr>
            <a:r>
              <a:rPr lang="en-US" altLang="tr-TR">
                <a:latin typeface="Arial" charset="0"/>
              </a:rPr>
              <a:t>To perform check in, a seat must be assigned</a:t>
            </a:r>
          </a:p>
        </p:txBody>
      </p:sp>
    </p:spTree>
    <p:extLst>
      <p:ext uri="{BB962C8B-B14F-4D97-AF65-F5344CB8AC3E}">
        <p14:creationId xmlns:p14="http://schemas.microsoft.com/office/powerpoint/2010/main" val="26552870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en-US" dirty="0" smtClean="0"/>
              <a:t>&lt;&lt;extends&gt;&gt; relationship</a:t>
            </a:r>
          </a:p>
          <a:p>
            <a:pPr lvl="1"/>
            <a:r>
              <a:rPr lang="en-US" dirty="0" smtClean="0"/>
              <a:t>Adds new behavior to a complete base use case</a:t>
            </a:r>
          </a:p>
          <a:p>
            <a:pPr lvl="1"/>
            <a:r>
              <a:rPr lang="en-US" dirty="0" smtClean="0"/>
              <a:t>Used for adding alternative scenarios explicitly</a:t>
            </a:r>
          </a:p>
          <a:p>
            <a:pPr lvl="2"/>
            <a:r>
              <a:rPr lang="en-US" dirty="0" smtClean="0"/>
              <a:t>Alternative: add a new scenario to the extension part instead</a:t>
            </a:r>
          </a:p>
          <a:p>
            <a:pPr lvl="1"/>
            <a:r>
              <a:rPr lang="en-US" dirty="0" smtClean="0"/>
              <a:t>Use &lt;&lt;extends&gt;&gt; if you want to make the extension scenario explicit</a:t>
            </a:r>
          </a:p>
          <a:p>
            <a:pPr lvl="1"/>
            <a:endParaRPr lang="en-US" dirty="0" smtClean="0"/>
          </a:p>
        </p:txBody>
      </p:sp>
    </p:spTree>
    <p:extLst>
      <p:ext uri="{BB962C8B-B14F-4D97-AF65-F5344CB8AC3E}">
        <p14:creationId xmlns:p14="http://schemas.microsoft.com/office/powerpoint/2010/main" val="6345916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Oval 3"/>
          <p:cNvSpPr>
            <a:spLocks noChangeArrowheads="1"/>
          </p:cNvSpPr>
          <p:nvPr/>
        </p:nvSpPr>
        <p:spPr bwMode="auto">
          <a:xfrm>
            <a:off x="2819400" y="2057400"/>
            <a:ext cx="1371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41987" name="Text Box 4"/>
          <p:cNvSpPr txBox="1">
            <a:spLocks noChangeArrowheads="1"/>
          </p:cNvSpPr>
          <p:nvPr/>
        </p:nvSpPr>
        <p:spPr bwMode="auto">
          <a:xfrm>
            <a:off x="2895600" y="2209800"/>
            <a:ext cx="11509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sz="1600">
                <a:latin typeface="Times New Roman" pitchFamily="18" charset="0"/>
              </a:rPr>
              <a:t>Assign Seat</a:t>
            </a:r>
          </a:p>
        </p:txBody>
      </p:sp>
      <p:sp>
        <p:nvSpPr>
          <p:cNvPr id="41988" name="Oval 5"/>
          <p:cNvSpPr>
            <a:spLocks noChangeArrowheads="1"/>
          </p:cNvSpPr>
          <p:nvPr/>
        </p:nvSpPr>
        <p:spPr bwMode="auto">
          <a:xfrm>
            <a:off x="5562600" y="1981200"/>
            <a:ext cx="1371600" cy="60960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41989" name="Oval 6"/>
          <p:cNvSpPr>
            <a:spLocks noChangeArrowheads="1"/>
          </p:cNvSpPr>
          <p:nvPr/>
        </p:nvSpPr>
        <p:spPr bwMode="auto">
          <a:xfrm>
            <a:off x="4495800" y="3657600"/>
            <a:ext cx="1371600" cy="60960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41990" name="Oval 7"/>
          <p:cNvSpPr>
            <a:spLocks noChangeArrowheads="1"/>
          </p:cNvSpPr>
          <p:nvPr/>
        </p:nvSpPr>
        <p:spPr bwMode="auto">
          <a:xfrm>
            <a:off x="6934200" y="3429000"/>
            <a:ext cx="1371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cxnSp>
        <p:nvCxnSpPr>
          <p:cNvPr id="41991" name="AutoShape 8"/>
          <p:cNvCxnSpPr>
            <a:cxnSpLocks noChangeShapeType="1"/>
            <a:stCxn id="41989" idx="0"/>
            <a:endCxn id="41988" idx="3"/>
          </p:cNvCxnSpPr>
          <p:nvPr/>
        </p:nvCxnSpPr>
        <p:spPr bwMode="auto">
          <a:xfrm flipV="1">
            <a:off x="5181601" y="2501900"/>
            <a:ext cx="582613" cy="1155700"/>
          </a:xfrm>
          <a:prstGeom prst="straightConnector1">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cxnSp>
        <p:nvCxnSpPr>
          <p:cNvPr id="41992" name="AutoShape 9"/>
          <p:cNvCxnSpPr>
            <a:cxnSpLocks noChangeShapeType="1"/>
            <a:stCxn id="41990" idx="0"/>
            <a:endCxn id="41988" idx="5"/>
          </p:cNvCxnSpPr>
          <p:nvPr/>
        </p:nvCxnSpPr>
        <p:spPr bwMode="auto">
          <a:xfrm flipH="1" flipV="1">
            <a:off x="6732588" y="2501900"/>
            <a:ext cx="887412" cy="927100"/>
          </a:xfrm>
          <a:prstGeom prst="straightConnector1">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41993" name="Text Box 10"/>
          <p:cNvSpPr txBox="1">
            <a:spLocks noChangeArrowheads="1"/>
          </p:cNvSpPr>
          <p:nvPr/>
        </p:nvSpPr>
        <p:spPr bwMode="auto">
          <a:xfrm>
            <a:off x="5791201" y="1981201"/>
            <a:ext cx="9636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sz="1600">
                <a:latin typeface="Times New Roman" pitchFamily="18" charset="0"/>
              </a:rPr>
              <a:t>Check in </a:t>
            </a:r>
          </a:p>
          <a:p>
            <a:r>
              <a:rPr lang="en-US" altLang="tr-TR" sz="1600">
                <a:latin typeface="Times New Roman" pitchFamily="18" charset="0"/>
              </a:rPr>
              <a:t>for Flight</a:t>
            </a:r>
          </a:p>
        </p:txBody>
      </p:sp>
      <p:sp>
        <p:nvSpPr>
          <p:cNvPr id="41994" name="Text Box 11"/>
          <p:cNvSpPr txBox="1">
            <a:spLocks noChangeArrowheads="1"/>
          </p:cNvSpPr>
          <p:nvPr/>
        </p:nvSpPr>
        <p:spPr bwMode="auto">
          <a:xfrm>
            <a:off x="4800600" y="3657601"/>
            <a:ext cx="8953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sz="1600">
                <a:latin typeface="Times New Roman" pitchFamily="18" charset="0"/>
              </a:rPr>
              <a:t>Check</a:t>
            </a:r>
          </a:p>
          <a:p>
            <a:r>
              <a:rPr lang="en-US" altLang="tr-TR" sz="1600">
                <a:latin typeface="Times New Roman" pitchFamily="18" charset="0"/>
              </a:rPr>
              <a:t>Baggage</a:t>
            </a:r>
          </a:p>
        </p:txBody>
      </p:sp>
      <p:sp>
        <p:nvSpPr>
          <p:cNvPr id="41995" name="Text Box 12"/>
          <p:cNvSpPr txBox="1">
            <a:spLocks noChangeArrowheads="1"/>
          </p:cNvSpPr>
          <p:nvPr/>
        </p:nvSpPr>
        <p:spPr bwMode="auto">
          <a:xfrm>
            <a:off x="7239000" y="3429001"/>
            <a:ext cx="8842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sz="1600">
                <a:latin typeface="Times New Roman" pitchFamily="18" charset="0"/>
              </a:rPr>
              <a:t>Upgrade</a:t>
            </a:r>
          </a:p>
          <a:p>
            <a:r>
              <a:rPr lang="en-US" altLang="tr-TR" sz="1600">
                <a:latin typeface="Times New Roman" pitchFamily="18" charset="0"/>
              </a:rPr>
              <a:t>Seat</a:t>
            </a:r>
          </a:p>
        </p:txBody>
      </p:sp>
      <p:sp>
        <p:nvSpPr>
          <p:cNvPr id="41996" name="Text Box 13"/>
          <p:cNvSpPr txBox="1">
            <a:spLocks noChangeArrowheads="1"/>
          </p:cNvSpPr>
          <p:nvPr/>
        </p:nvSpPr>
        <p:spPr bwMode="auto">
          <a:xfrm>
            <a:off x="4267200" y="2895600"/>
            <a:ext cx="1263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sz="1600">
                <a:latin typeface="Times New Roman" pitchFamily="18" charset="0"/>
              </a:rPr>
              <a:t>&lt;&lt;extends&gt;&gt;</a:t>
            </a:r>
          </a:p>
        </p:txBody>
      </p:sp>
      <p:sp>
        <p:nvSpPr>
          <p:cNvPr id="41997" name="Text Box 14"/>
          <p:cNvSpPr txBox="1">
            <a:spLocks noChangeArrowheads="1"/>
          </p:cNvSpPr>
          <p:nvPr/>
        </p:nvSpPr>
        <p:spPr bwMode="auto">
          <a:xfrm>
            <a:off x="7239000" y="2743200"/>
            <a:ext cx="1263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sz="1600">
                <a:latin typeface="Times New Roman" pitchFamily="18" charset="0"/>
              </a:rPr>
              <a:t>&lt;&lt;extends&gt;&gt;</a:t>
            </a:r>
          </a:p>
        </p:txBody>
      </p:sp>
      <p:sp>
        <p:nvSpPr>
          <p:cNvPr id="41998" name="Text Box 15"/>
          <p:cNvSpPr txBox="1">
            <a:spLocks noChangeArrowheads="1"/>
          </p:cNvSpPr>
          <p:nvPr/>
        </p:nvSpPr>
        <p:spPr bwMode="auto">
          <a:xfrm>
            <a:off x="4267200" y="1981200"/>
            <a:ext cx="992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sz="1600">
                <a:latin typeface="Times New Roman" pitchFamily="18" charset="0"/>
              </a:rPr>
              <a:t>&lt;&lt;uses&gt;&gt;</a:t>
            </a:r>
          </a:p>
        </p:txBody>
      </p:sp>
      <p:grpSp>
        <p:nvGrpSpPr>
          <p:cNvPr id="41999" name="Group 16"/>
          <p:cNvGrpSpPr>
            <a:grpSpLocks/>
          </p:cNvGrpSpPr>
          <p:nvPr/>
        </p:nvGrpSpPr>
        <p:grpSpPr bwMode="auto">
          <a:xfrm>
            <a:off x="3124200" y="3276600"/>
            <a:ext cx="304800" cy="609600"/>
            <a:chOff x="768" y="2976"/>
            <a:chExt cx="192" cy="384"/>
          </a:xfrm>
        </p:grpSpPr>
        <p:sp>
          <p:nvSpPr>
            <p:cNvPr id="42020" name="Oval 17"/>
            <p:cNvSpPr>
              <a:spLocks noChangeArrowheads="1"/>
            </p:cNvSpPr>
            <p:nvPr/>
          </p:nvSpPr>
          <p:spPr bwMode="auto">
            <a:xfrm>
              <a:off x="816" y="2976"/>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42021" name="Line 18"/>
            <p:cNvSpPr>
              <a:spLocks noChangeShapeType="1"/>
            </p:cNvSpPr>
            <p:nvPr/>
          </p:nvSpPr>
          <p:spPr bwMode="auto">
            <a:xfrm>
              <a:off x="864"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2022" name="Line 19"/>
            <p:cNvSpPr>
              <a:spLocks noChangeShapeType="1"/>
            </p:cNvSpPr>
            <p:nvPr/>
          </p:nvSpPr>
          <p:spPr bwMode="auto">
            <a:xfrm>
              <a:off x="768" y="3120"/>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2023" name="Line 20"/>
            <p:cNvSpPr>
              <a:spLocks noChangeShapeType="1"/>
            </p:cNvSpPr>
            <p:nvPr/>
          </p:nvSpPr>
          <p:spPr bwMode="auto">
            <a:xfrm flipH="1">
              <a:off x="768" y="3216"/>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2024" name="Line 21"/>
            <p:cNvSpPr>
              <a:spLocks noChangeShapeType="1"/>
            </p:cNvSpPr>
            <p:nvPr/>
          </p:nvSpPr>
          <p:spPr bwMode="auto">
            <a:xfrm>
              <a:off x="864" y="3216"/>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42000" name="Group 22"/>
          <p:cNvGrpSpPr>
            <a:grpSpLocks/>
          </p:cNvGrpSpPr>
          <p:nvPr/>
        </p:nvGrpSpPr>
        <p:grpSpPr bwMode="auto">
          <a:xfrm>
            <a:off x="6477000" y="4876800"/>
            <a:ext cx="304800" cy="609600"/>
            <a:chOff x="768" y="2976"/>
            <a:chExt cx="192" cy="384"/>
          </a:xfrm>
        </p:grpSpPr>
        <p:sp>
          <p:nvSpPr>
            <p:cNvPr id="42015" name="Oval 23"/>
            <p:cNvSpPr>
              <a:spLocks noChangeArrowheads="1"/>
            </p:cNvSpPr>
            <p:nvPr/>
          </p:nvSpPr>
          <p:spPr bwMode="auto">
            <a:xfrm>
              <a:off x="816" y="2976"/>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42016" name="Line 24"/>
            <p:cNvSpPr>
              <a:spLocks noChangeShapeType="1"/>
            </p:cNvSpPr>
            <p:nvPr/>
          </p:nvSpPr>
          <p:spPr bwMode="auto">
            <a:xfrm>
              <a:off x="864"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2017" name="Line 25"/>
            <p:cNvSpPr>
              <a:spLocks noChangeShapeType="1"/>
            </p:cNvSpPr>
            <p:nvPr/>
          </p:nvSpPr>
          <p:spPr bwMode="auto">
            <a:xfrm>
              <a:off x="768" y="3120"/>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2018" name="Line 26"/>
            <p:cNvSpPr>
              <a:spLocks noChangeShapeType="1"/>
            </p:cNvSpPr>
            <p:nvPr/>
          </p:nvSpPr>
          <p:spPr bwMode="auto">
            <a:xfrm flipH="1">
              <a:off x="768" y="3216"/>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2019" name="Line 27"/>
            <p:cNvSpPr>
              <a:spLocks noChangeShapeType="1"/>
            </p:cNvSpPr>
            <p:nvPr/>
          </p:nvSpPr>
          <p:spPr bwMode="auto">
            <a:xfrm>
              <a:off x="864" y="3216"/>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grpSp>
      <p:sp>
        <p:nvSpPr>
          <p:cNvPr id="42001" name="Text Box 28"/>
          <p:cNvSpPr txBox="1">
            <a:spLocks noChangeArrowheads="1"/>
          </p:cNvSpPr>
          <p:nvPr/>
        </p:nvSpPr>
        <p:spPr bwMode="auto">
          <a:xfrm>
            <a:off x="6172201" y="5486400"/>
            <a:ext cx="976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sz="1600">
                <a:latin typeface="Times New Roman" pitchFamily="18" charset="0"/>
              </a:rPr>
              <a:t>Customer</a:t>
            </a:r>
          </a:p>
        </p:txBody>
      </p:sp>
      <p:sp>
        <p:nvSpPr>
          <p:cNvPr id="42002" name="Text Box 29"/>
          <p:cNvSpPr txBox="1">
            <a:spLocks noChangeArrowheads="1"/>
          </p:cNvSpPr>
          <p:nvPr/>
        </p:nvSpPr>
        <p:spPr bwMode="auto">
          <a:xfrm>
            <a:off x="2514600" y="3962400"/>
            <a:ext cx="1525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sz="1600">
                <a:latin typeface="Times New Roman" pitchFamily="18" charset="0"/>
              </a:rPr>
              <a:t>Flight Attendant</a:t>
            </a:r>
          </a:p>
        </p:txBody>
      </p:sp>
      <p:sp>
        <p:nvSpPr>
          <p:cNvPr id="42003" name="Line 30"/>
          <p:cNvSpPr>
            <a:spLocks noChangeShapeType="1"/>
          </p:cNvSpPr>
          <p:nvPr/>
        </p:nvSpPr>
        <p:spPr bwMode="auto">
          <a:xfrm flipV="1">
            <a:off x="3352800" y="2667000"/>
            <a:ext cx="152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2004" name="Line 31"/>
          <p:cNvSpPr>
            <a:spLocks noChangeShapeType="1"/>
          </p:cNvSpPr>
          <p:nvPr/>
        </p:nvSpPr>
        <p:spPr bwMode="auto">
          <a:xfrm flipV="1">
            <a:off x="3505200" y="2438400"/>
            <a:ext cx="2133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2005" name="Line 32"/>
          <p:cNvSpPr>
            <a:spLocks noChangeShapeType="1"/>
          </p:cNvSpPr>
          <p:nvPr/>
        </p:nvSpPr>
        <p:spPr bwMode="auto">
          <a:xfrm>
            <a:off x="3505200" y="3429000"/>
            <a:ext cx="1066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2006" name="Line 33"/>
          <p:cNvSpPr>
            <a:spLocks noChangeShapeType="1"/>
          </p:cNvSpPr>
          <p:nvPr/>
        </p:nvSpPr>
        <p:spPr bwMode="auto">
          <a:xfrm>
            <a:off x="3581400" y="3352800"/>
            <a:ext cx="3352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2007" name="Line 34"/>
          <p:cNvSpPr>
            <a:spLocks noChangeShapeType="1"/>
          </p:cNvSpPr>
          <p:nvPr/>
        </p:nvSpPr>
        <p:spPr bwMode="auto">
          <a:xfrm flipH="1" flipV="1">
            <a:off x="5638800" y="4191000"/>
            <a:ext cx="838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2008" name="Line 35"/>
          <p:cNvSpPr>
            <a:spLocks noChangeShapeType="1"/>
          </p:cNvSpPr>
          <p:nvPr/>
        </p:nvSpPr>
        <p:spPr bwMode="auto">
          <a:xfrm flipH="1" flipV="1">
            <a:off x="6324600" y="2590800"/>
            <a:ext cx="304800" cy="2209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2009" name="Line 36"/>
          <p:cNvSpPr>
            <a:spLocks noChangeShapeType="1"/>
          </p:cNvSpPr>
          <p:nvPr/>
        </p:nvSpPr>
        <p:spPr bwMode="auto">
          <a:xfrm flipV="1">
            <a:off x="6781800" y="4038600"/>
            <a:ext cx="762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2010" name="Text Box 37"/>
          <p:cNvSpPr txBox="1">
            <a:spLocks noChangeArrowheads="1"/>
          </p:cNvSpPr>
          <p:nvPr/>
        </p:nvSpPr>
        <p:spPr bwMode="auto">
          <a:xfrm>
            <a:off x="6934200" y="5029200"/>
            <a:ext cx="592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sz="1600">
                <a:solidFill>
                  <a:srgbClr val="FF3300"/>
                </a:solidFill>
                <a:latin typeface="Times New Roman" pitchFamily="18" charset="0"/>
              </a:rPr>
              <a:t>actor</a:t>
            </a:r>
          </a:p>
        </p:txBody>
      </p:sp>
      <p:sp>
        <p:nvSpPr>
          <p:cNvPr id="42011" name="Text Box 38"/>
          <p:cNvSpPr txBox="1">
            <a:spLocks noChangeArrowheads="1"/>
          </p:cNvSpPr>
          <p:nvPr/>
        </p:nvSpPr>
        <p:spPr bwMode="auto">
          <a:xfrm>
            <a:off x="8366125" y="3567113"/>
            <a:ext cx="857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sz="1600">
                <a:solidFill>
                  <a:srgbClr val="FF3300"/>
                </a:solidFill>
                <a:latin typeface="Times New Roman" pitchFamily="18" charset="0"/>
              </a:rPr>
              <a:t>use case</a:t>
            </a:r>
          </a:p>
        </p:txBody>
      </p:sp>
      <p:cxnSp>
        <p:nvCxnSpPr>
          <p:cNvPr id="42012" name="AutoShape 39"/>
          <p:cNvCxnSpPr>
            <a:cxnSpLocks noChangeShapeType="1"/>
            <a:stCxn id="41988" idx="2"/>
            <a:endCxn id="41986" idx="6"/>
          </p:cNvCxnSpPr>
          <p:nvPr/>
        </p:nvCxnSpPr>
        <p:spPr bwMode="auto">
          <a:xfrm flipH="1">
            <a:off x="4191000" y="2286000"/>
            <a:ext cx="1371600" cy="76200"/>
          </a:xfrm>
          <a:prstGeom prst="straightConnector1">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42013" name="Text Box 40"/>
          <p:cNvSpPr txBox="1">
            <a:spLocks noChangeArrowheads="1"/>
          </p:cNvSpPr>
          <p:nvPr/>
        </p:nvSpPr>
        <p:spPr bwMode="auto">
          <a:xfrm>
            <a:off x="2012950" y="5929313"/>
            <a:ext cx="6584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Verdana" pitchFamily="34" charset="0"/>
              </a:defRPr>
            </a:lvl1pPr>
            <a:lvl2pPr>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lvl="1"/>
            <a:r>
              <a:rPr lang="en-US" altLang="tr-TR" i="1">
                <a:latin typeface="Arial" charset="0"/>
              </a:rPr>
              <a:t>Check Baggage</a:t>
            </a:r>
            <a:r>
              <a:rPr lang="en-US" altLang="tr-TR">
                <a:latin typeface="Arial" charset="0"/>
              </a:rPr>
              <a:t> </a:t>
            </a:r>
            <a:r>
              <a:rPr lang="en-US" altLang="tr-TR" b="1">
                <a:latin typeface="Arial" charset="0"/>
              </a:rPr>
              <a:t>extends</a:t>
            </a:r>
            <a:r>
              <a:rPr lang="en-US" altLang="tr-TR">
                <a:latin typeface="Arial" charset="0"/>
              </a:rPr>
              <a:t> the base case </a:t>
            </a:r>
            <a:r>
              <a:rPr lang="en-US" altLang="tr-TR" i="1">
                <a:latin typeface="Arial" charset="0"/>
              </a:rPr>
              <a:t>Check in for Flight</a:t>
            </a:r>
          </a:p>
          <a:p>
            <a:pPr lvl="1"/>
            <a:r>
              <a:rPr lang="en-US" altLang="tr-TR">
                <a:latin typeface="Arial" charset="0"/>
              </a:rPr>
              <a:t>You do not have to check baggage to check in for flight.</a:t>
            </a:r>
          </a:p>
        </p:txBody>
      </p:sp>
      <p:sp>
        <p:nvSpPr>
          <p:cNvPr id="42014" name="TextBox 40"/>
          <p:cNvSpPr txBox="1">
            <a:spLocks noChangeArrowheads="1"/>
          </p:cNvSpPr>
          <p:nvPr/>
        </p:nvSpPr>
        <p:spPr bwMode="auto">
          <a:xfrm>
            <a:off x="2057400" y="457201"/>
            <a:ext cx="74866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Verdana" pitchFamily="34" charset="0"/>
              </a:defRPr>
            </a:lvl1pPr>
            <a:lvl2pPr>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marL="0" lvl="1"/>
            <a:r>
              <a:rPr lang="en-US" altLang="tr-TR" sz="2000"/>
              <a:t>A use case </a:t>
            </a:r>
            <a:r>
              <a:rPr lang="en-US" altLang="tr-TR" sz="2000" b="1"/>
              <a:t>extends</a:t>
            </a:r>
            <a:r>
              <a:rPr lang="en-US" altLang="tr-TR" sz="2000"/>
              <a:t> another use case </a:t>
            </a:r>
          </a:p>
          <a:p>
            <a:pPr marL="0" lvl="1"/>
            <a:r>
              <a:rPr lang="en-US" altLang="tr-TR" sz="2000"/>
              <a:t>when it embeds new behavior into a complete base case</a:t>
            </a:r>
          </a:p>
        </p:txBody>
      </p:sp>
    </p:spTree>
    <p:extLst>
      <p:ext uri="{BB962C8B-B14F-4D97-AF65-F5344CB8AC3E}">
        <p14:creationId xmlns:p14="http://schemas.microsoft.com/office/powerpoint/2010/main" val="1062549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tr-TR" smtClean="0"/>
              <a:t>Combining use cases</a:t>
            </a:r>
          </a:p>
        </p:txBody>
      </p:sp>
      <p:sp>
        <p:nvSpPr>
          <p:cNvPr id="47107" name="Rectangle 3"/>
          <p:cNvSpPr>
            <a:spLocks noGrp="1" noChangeArrowheads="1"/>
          </p:cNvSpPr>
          <p:nvPr>
            <p:ph idx="1"/>
          </p:nvPr>
        </p:nvSpPr>
        <p:spPr/>
        <p:txBody>
          <a:bodyPr/>
          <a:lstStyle/>
          <a:p>
            <a:pPr>
              <a:lnSpc>
                <a:spcPct val="90000"/>
              </a:lnSpc>
            </a:pPr>
            <a:r>
              <a:rPr lang="en-US" altLang="tr-TR" smtClean="0"/>
              <a:t>What is the difference ?</a:t>
            </a:r>
          </a:p>
          <a:p>
            <a:pPr>
              <a:lnSpc>
                <a:spcPct val="90000"/>
              </a:lnSpc>
              <a:buFont typeface="Wingdings" pitchFamily="2" charset="2"/>
              <a:buNone/>
            </a:pPr>
            <a:endParaRPr lang="en-US" altLang="tr-TR" smtClean="0"/>
          </a:p>
          <a:p>
            <a:pPr lvl="1">
              <a:lnSpc>
                <a:spcPct val="90000"/>
              </a:lnSpc>
            </a:pPr>
            <a:r>
              <a:rPr lang="en-US" altLang="tr-TR" smtClean="0"/>
              <a:t>In the </a:t>
            </a:r>
            <a:r>
              <a:rPr lang="en-US" altLang="tr-TR" b="1" smtClean="0"/>
              <a:t>extends</a:t>
            </a:r>
            <a:r>
              <a:rPr lang="en-US" altLang="tr-TR" smtClean="0"/>
              <a:t> the extended use case is a valid use case by itself</a:t>
            </a:r>
          </a:p>
          <a:p>
            <a:pPr lvl="2">
              <a:lnSpc>
                <a:spcPct val="90000"/>
              </a:lnSpc>
            </a:pPr>
            <a:r>
              <a:rPr lang="en-US" altLang="tr-TR" smtClean="0"/>
              <a:t>The subsequence is optional</a:t>
            </a:r>
          </a:p>
          <a:p>
            <a:pPr lvl="1">
              <a:lnSpc>
                <a:spcPct val="90000"/>
              </a:lnSpc>
            </a:pPr>
            <a:r>
              <a:rPr lang="en-US" altLang="tr-TR" smtClean="0"/>
              <a:t>In the </a:t>
            </a:r>
            <a:r>
              <a:rPr lang="en-US" altLang="tr-TR" b="1" smtClean="0"/>
              <a:t>uses </a:t>
            </a:r>
            <a:r>
              <a:rPr lang="en-US" altLang="tr-TR" smtClean="0"/>
              <a:t>the use case which is using the other use case is not complete without it</a:t>
            </a:r>
          </a:p>
          <a:p>
            <a:pPr lvl="2">
              <a:lnSpc>
                <a:spcPct val="90000"/>
              </a:lnSpc>
            </a:pPr>
            <a:r>
              <a:rPr lang="en-US" altLang="tr-TR" smtClean="0"/>
              <a:t>The subsequence is mandatory</a:t>
            </a:r>
          </a:p>
        </p:txBody>
      </p:sp>
    </p:spTree>
    <p:extLst>
      <p:ext uri="{BB962C8B-B14F-4D97-AF65-F5344CB8AC3E}">
        <p14:creationId xmlns:p14="http://schemas.microsoft.com/office/powerpoint/2010/main" val="389356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endParaRPr lang="tr-TR"/>
          </a:p>
        </p:txBody>
      </p:sp>
    </p:spTree>
    <p:extLst>
      <p:ext uri="{BB962C8B-B14F-4D97-AF65-F5344CB8AC3E}">
        <p14:creationId xmlns:p14="http://schemas.microsoft.com/office/powerpoint/2010/main" val="539423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GB" altLang="tr-TR"/>
              <a:t>Feasibility study implementation</a:t>
            </a:r>
          </a:p>
        </p:txBody>
      </p:sp>
      <p:sp>
        <p:nvSpPr>
          <p:cNvPr id="161795" name="Rectangle 3"/>
          <p:cNvSpPr>
            <a:spLocks noGrp="1" noChangeArrowheads="1"/>
          </p:cNvSpPr>
          <p:nvPr>
            <p:ph idx="1"/>
          </p:nvPr>
        </p:nvSpPr>
        <p:spPr/>
        <p:txBody>
          <a:bodyPr/>
          <a:lstStyle/>
          <a:p>
            <a:r>
              <a:rPr lang="en-GB" altLang="tr-TR"/>
              <a:t>Based on information assessment (what is required), information collection and report writing</a:t>
            </a:r>
          </a:p>
          <a:p>
            <a:r>
              <a:rPr lang="en-GB" altLang="tr-TR"/>
              <a:t>Questions for people in the organisation</a:t>
            </a:r>
          </a:p>
          <a:p>
            <a:pPr lvl="1"/>
            <a:r>
              <a:rPr lang="en-GB" altLang="tr-TR"/>
              <a:t>What if the system wasn’t implemented?</a:t>
            </a:r>
          </a:p>
          <a:p>
            <a:pPr lvl="1"/>
            <a:r>
              <a:rPr lang="en-GB" altLang="tr-TR"/>
              <a:t>What are current process problems?</a:t>
            </a:r>
          </a:p>
          <a:p>
            <a:pPr lvl="1"/>
            <a:r>
              <a:rPr lang="en-GB" altLang="tr-TR"/>
              <a:t>How will the proposed system help?</a:t>
            </a:r>
          </a:p>
          <a:p>
            <a:pPr lvl="1"/>
            <a:r>
              <a:rPr lang="en-GB" altLang="tr-TR"/>
              <a:t>What will be the integration problems?</a:t>
            </a:r>
          </a:p>
          <a:p>
            <a:pPr lvl="1"/>
            <a:r>
              <a:rPr lang="en-GB" altLang="tr-TR"/>
              <a:t>Is new technology needed? What skills?</a:t>
            </a:r>
          </a:p>
          <a:p>
            <a:pPr lvl="1"/>
            <a:r>
              <a:rPr lang="en-GB" altLang="tr-TR"/>
              <a:t>What facilities must be supported by the proposed system?</a:t>
            </a:r>
          </a:p>
        </p:txBody>
      </p:sp>
    </p:spTree>
    <p:extLst>
      <p:ext uri="{BB962C8B-B14F-4D97-AF65-F5344CB8AC3E}">
        <p14:creationId xmlns:p14="http://schemas.microsoft.com/office/powerpoint/2010/main" val="5593754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b="1" dirty="0" smtClean="0"/>
              <a:t>Requirements </a:t>
            </a:r>
            <a:r>
              <a:rPr lang="en-GB" b="1" dirty="0"/>
              <a:t>management</a:t>
            </a:r>
          </a:p>
        </p:txBody>
      </p:sp>
      <p:sp>
        <p:nvSpPr>
          <p:cNvPr id="55299" name="Rectangle 3"/>
          <p:cNvSpPr>
            <a:spLocks noGrp="1" noChangeArrowheads="1"/>
          </p:cNvSpPr>
          <p:nvPr>
            <p:ph idx="1"/>
          </p:nvPr>
        </p:nvSpPr>
        <p:spPr/>
        <p:txBody>
          <a:bodyPr>
            <a:normAutofit/>
          </a:bodyPr>
          <a:lstStyle/>
          <a:p>
            <a:r>
              <a:rPr lang="en-GB" dirty="0"/>
              <a:t>New requirements emerge as a system is being developed and after it has gone into use.</a:t>
            </a:r>
          </a:p>
          <a:p>
            <a:r>
              <a:rPr lang="en-GB" sz="2400" dirty="0"/>
              <a:t>Requirements management is the process of managing (understanding and controlling) changing requirements </a:t>
            </a:r>
          </a:p>
          <a:p>
            <a:pPr lvl="1"/>
            <a:r>
              <a:rPr lang="en-GB" sz="2000" dirty="0"/>
              <a:t>during the requirements engineering process and system development.</a:t>
            </a:r>
          </a:p>
          <a:p>
            <a:r>
              <a:rPr lang="en-US" dirty="0" smtClean="0"/>
              <a:t>You need to keep track of individual requirements and maintain links between dependent requirements so that you can assess the impact of requirements changes. </a:t>
            </a:r>
          </a:p>
          <a:p>
            <a:r>
              <a:rPr lang="en-US" dirty="0" smtClean="0"/>
              <a:t>You need to establish a formal process for making change proposals and linking these to system requirements.</a:t>
            </a:r>
            <a:r>
              <a:rPr lang="en-GB" dirty="0" smtClean="0"/>
              <a:t> </a:t>
            </a:r>
            <a:endParaRPr lang="en-GB" sz="2400" dirty="0"/>
          </a:p>
        </p:txBody>
      </p:sp>
      <p:sp>
        <p:nvSpPr>
          <p:cNvPr id="5" name="Footer Placeholder 4"/>
          <p:cNvSpPr>
            <a:spLocks noGrp="1"/>
          </p:cNvSpPr>
          <p:nvPr>
            <p:ph type="ftr" sz="quarter" idx="11"/>
          </p:nvPr>
        </p:nvSpPr>
        <p:spPr>
          <a:xfrm>
            <a:off x="4648200" y="6356351"/>
            <a:ext cx="2895600" cy="365125"/>
          </a:xfrm>
          <a:prstGeom prst="rect">
            <a:avLst/>
          </a:prstGeom>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a:xfrm>
            <a:off x="8077200" y="6356351"/>
            <a:ext cx="2133600" cy="365125"/>
          </a:xfrm>
          <a:prstGeom prst="rect">
            <a:avLst/>
          </a:prstGeom>
        </p:spPr>
        <p:txBody>
          <a:bodyPr/>
          <a:lstStyle/>
          <a:p>
            <a:pPr>
              <a:defRPr/>
            </a:pPr>
            <a:fld id="{825F70CE-84E9-D04C-9B15-10C693AA0F2A}" type="slidenum">
              <a:rPr lang="en-US" smtClean="0"/>
              <a:pPr>
                <a:defRPr/>
              </a:pPr>
              <a:t>50</a:t>
            </a:fld>
            <a:endParaRPr lang="en-US"/>
          </a:p>
        </p:txBody>
      </p:sp>
    </p:spTree>
    <p:extLst>
      <p:ext uri="{BB962C8B-B14F-4D97-AF65-F5344CB8AC3E}">
        <p14:creationId xmlns:p14="http://schemas.microsoft.com/office/powerpoint/2010/main" val="31642489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normAutofit lnSpcReduction="10000"/>
          </a:bodyPr>
          <a:lstStyle/>
          <a:p>
            <a:r>
              <a:rPr lang="en-US" dirty="0" smtClean="0"/>
              <a:t>The business and technical environment of the system always changes after installation. </a:t>
            </a:r>
          </a:p>
          <a:p>
            <a:pPr lvl="1"/>
            <a:r>
              <a:rPr lang="en-US" dirty="0" smtClean="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smtClean="0"/>
          </a:p>
          <a:p>
            <a:r>
              <a:rPr lang="en-US" dirty="0" smtClean="0"/>
              <a:t>The people who pay for a system and the users of that system are rarely the same people. </a:t>
            </a:r>
          </a:p>
          <a:p>
            <a:pPr lvl="1"/>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4" name="Footer Placeholder 3"/>
          <p:cNvSpPr>
            <a:spLocks noGrp="1"/>
          </p:cNvSpPr>
          <p:nvPr>
            <p:ph type="ftr" sz="quarter" idx="11"/>
          </p:nvPr>
        </p:nvSpPr>
        <p:spPr>
          <a:xfrm>
            <a:off x="4648200" y="6356351"/>
            <a:ext cx="2895600" cy="365125"/>
          </a:xfrm>
          <a:prstGeom prst="rect">
            <a:avLst/>
          </a:prstGeom>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a:xfrm>
            <a:off x="8077200" y="6356351"/>
            <a:ext cx="2133600" cy="365125"/>
          </a:xfrm>
          <a:prstGeom prst="rect">
            <a:avLst/>
          </a:prstGeom>
        </p:spPr>
        <p:txBody>
          <a:bodyPr/>
          <a:lstStyle/>
          <a:p>
            <a:pPr>
              <a:defRPr/>
            </a:pPr>
            <a:fld id="{825F70CE-84E9-D04C-9B15-10C693AA0F2A}" type="slidenum">
              <a:rPr lang="en-US" smtClean="0"/>
              <a:pPr>
                <a:defRPr/>
              </a:pPr>
              <a:t>51</a:t>
            </a:fld>
            <a:endParaRPr lang="en-US"/>
          </a:p>
        </p:txBody>
      </p:sp>
    </p:spTree>
    <p:extLst>
      <p:ext uri="{BB962C8B-B14F-4D97-AF65-F5344CB8AC3E}">
        <p14:creationId xmlns:p14="http://schemas.microsoft.com/office/powerpoint/2010/main" val="1307710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Large systems usually have a diverse user community, with many users having different requirements and priorities that may be conflicting or contradictory. </a:t>
            </a:r>
          </a:p>
          <a:p>
            <a:pPr lvl="1"/>
            <a:r>
              <a:rPr lang="en-US" dirty="0" smtClean="0"/>
              <a:t>The final system requirements are inevitably a compromise between them and, with experience, it is often discovered that the balance of support given to different users has to be changed.</a:t>
            </a:r>
            <a:endParaRPr lang="en-US" dirty="0"/>
          </a:p>
        </p:txBody>
      </p:sp>
      <p:sp>
        <p:nvSpPr>
          <p:cNvPr id="4" name="Footer Placeholder 3"/>
          <p:cNvSpPr>
            <a:spLocks noGrp="1"/>
          </p:cNvSpPr>
          <p:nvPr>
            <p:ph type="ftr" sz="quarter" idx="11"/>
          </p:nvPr>
        </p:nvSpPr>
        <p:spPr>
          <a:xfrm>
            <a:off x="4648200" y="6356351"/>
            <a:ext cx="2895600" cy="365125"/>
          </a:xfrm>
          <a:prstGeom prst="rect">
            <a:avLst/>
          </a:prstGeom>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a:xfrm>
            <a:off x="8077200" y="6356351"/>
            <a:ext cx="2133600" cy="365125"/>
          </a:xfrm>
          <a:prstGeom prst="rect">
            <a:avLst/>
          </a:prstGeom>
        </p:spPr>
        <p:txBody>
          <a:bodyPr/>
          <a:lstStyle/>
          <a:p>
            <a:pPr>
              <a:defRPr/>
            </a:pPr>
            <a:fld id="{825F70CE-84E9-D04C-9B15-10C693AA0F2A}" type="slidenum">
              <a:rPr lang="en-US" smtClean="0"/>
              <a:pPr>
                <a:defRPr/>
              </a:pPr>
              <a:t>52</a:t>
            </a:fld>
            <a:endParaRPr lang="en-US"/>
          </a:p>
        </p:txBody>
      </p:sp>
    </p:spTree>
    <p:extLst>
      <p:ext uri="{BB962C8B-B14F-4D97-AF65-F5344CB8AC3E}">
        <p14:creationId xmlns:p14="http://schemas.microsoft.com/office/powerpoint/2010/main" val="1137820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1828800" y="1524001"/>
            <a:ext cx="8686800" cy="4525963"/>
          </a:xfrm>
        </p:spPr>
        <p:txBody>
          <a:bodyPr>
            <a:normAutofit fontScale="92500" lnSpcReduction="10000"/>
          </a:bodyPr>
          <a:lstStyle/>
          <a:p>
            <a:r>
              <a:rPr lang="en-US" dirty="0" smtClean="0"/>
              <a:t>Establishes the level of requirements management detail that is required.</a:t>
            </a:r>
          </a:p>
          <a:p>
            <a:r>
              <a:rPr lang="en-US" dirty="0" smtClean="0"/>
              <a:t>Requirements management decisions:</a:t>
            </a:r>
          </a:p>
          <a:p>
            <a:pPr lvl="1"/>
            <a:r>
              <a:rPr lang="en-US" i="1" dirty="0" smtClean="0">
                <a:solidFill>
                  <a:srgbClr val="FF0000"/>
                </a:solidFill>
              </a:rPr>
              <a:t>Requirements identification</a:t>
            </a:r>
            <a:r>
              <a:rPr lang="en-US" dirty="0" smtClean="0">
                <a:solidFill>
                  <a:srgbClr val="FF0000"/>
                </a:solidFill>
              </a:rPr>
              <a:t> </a:t>
            </a:r>
            <a:r>
              <a:rPr lang="en-US" dirty="0" smtClean="0"/>
              <a:t>Each requirement must be uniquely identified so that it can be cross-referenced with other requirements. </a:t>
            </a:r>
            <a:endParaRPr lang="en-GB" dirty="0" smtClean="0"/>
          </a:p>
          <a:p>
            <a:pPr lvl="1"/>
            <a:r>
              <a:rPr lang="en-US" i="1" dirty="0" smtClean="0">
                <a:solidFill>
                  <a:srgbClr val="FF0000"/>
                </a:solidFill>
              </a:rPr>
              <a:t>A change management process</a:t>
            </a:r>
            <a:r>
              <a:rPr lang="en-US" dirty="0" smtClean="0">
                <a:solidFill>
                  <a:srgbClr val="FF0000"/>
                </a:solidFill>
              </a:rPr>
              <a:t> </a:t>
            </a:r>
            <a:r>
              <a:rPr lang="en-US" dirty="0" smtClean="0"/>
              <a:t>This is the set of activities that assess the impact and cost of changes. </a:t>
            </a:r>
            <a:endParaRPr lang="en-GB" dirty="0" smtClean="0"/>
          </a:p>
          <a:p>
            <a:pPr lvl="1"/>
            <a:r>
              <a:rPr lang="en-US" i="1" dirty="0" smtClean="0">
                <a:solidFill>
                  <a:srgbClr val="FF0000"/>
                </a:solidFill>
              </a:rPr>
              <a:t>Traceability policies</a:t>
            </a:r>
            <a:r>
              <a:rPr lang="en-US" dirty="0" smtClean="0">
                <a:solidFill>
                  <a:srgbClr val="FF0000"/>
                </a:solidFill>
              </a:rPr>
              <a:t> </a:t>
            </a:r>
            <a:r>
              <a:rPr lang="en-US" dirty="0" smtClean="0"/>
              <a:t>These policies define the relationships between each requirement and between the requirements and the system design that should be recorded. </a:t>
            </a:r>
            <a:endParaRPr lang="en-GB" dirty="0" smtClean="0"/>
          </a:p>
          <a:p>
            <a:pPr lvl="1"/>
            <a:r>
              <a:rPr lang="en-US" i="1" dirty="0" smtClean="0">
                <a:solidFill>
                  <a:srgbClr val="FF0000"/>
                </a:solidFill>
              </a:rPr>
              <a:t>Tool support</a:t>
            </a:r>
            <a:r>
              <a:rPr lang="en-US" dirty="0" smtClean="0">
                <a:solidFill>
                  <a:srgbClr val="FF0000"/>
                </a:solidFill>
              </a:rPr>
              <a:t> </a:t>
            </a:r>
            <a:r>
              <a:rPr lang="en-US" dirty="0" smtClean="0"/>
              <a:t>Tools that may be used range from specialist requirements management systems to spreadsheets and simple database systems.</a:t>
            </a:r>
            <a:endParaRPr lang="en-GB" dirty="0" smtClean="0"/>
          </a:p>
          <a:p>
            <a:endParaRPr lang="en-US" dirty="0"/>
          </a:p>
        </p:txBody>
      </p:sp>
      <p:sp>
        <p:nvSpPr>
          <p:cNvPr id="4" name="Footer Placeholder 3"/>
          <p:cNvSpPr>
            <a:spLocks noGrp="1"/>
          </p:cNvSpPr>
          <p:nvPr>
            <p:ph type="ftr" sz="quarter" idx="11"/>
          </p:nvPr>
        </p:nvSpPr>
        <p:spPr>
          <a:xfrm>
            <a:off x="4648200" y="6356351"/>
            <a:ext cx="2895600" cy="365125"/>
          </a:xfrm>
          <a:prstGeom prst="rect">
            <a:avLst/>
          </a:prstGeom>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a:xfrm>
            <a:off x="8077200" y="6356351"/>
            <a:ext cx="2133600" cy="365125"/>
          </a:xfrm>
          <a:prstGeom prst="rect">
            <a:avLst/>
          </a:prstGeom>
        </p:spPr>
        <p:txBody>
          <a:bodyPr/>
          <a:lstStyle/>
          <a:p>
            <a:pPr>
              <a:defRPr/>
            </a:pPr>
            <a:fld id="{825F70CE-84E9-D04C-9B15-10C693AA0F2A}" type="slidenum">
              <a:rPr lang="en-US" smtClean="0"/>
              <a:pPr>
                <a:defRPr/>
              </a:pPr>
              <a:t>53</a:t>
            </a:fld>
            <a:endParaRPr lang="en-US" dirty="0"/>
          </a:p>
        </p:txBody>
      </p:sp>
    </p:spTree>
    <p:extLst>
      <p:ext uri="{BB962C8B-B14F-4D97-AF65-F5344CB8AC3E}">
        <p14:creationId xmlns:p14="http://schemas.microsoft.com/office/powerpoint/2010/main" val="12420747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a:xfrm>
            <a:off x="1981200" y="838201"/>
            <a:ext cx="8507288" cy="4525963"/>
          </a:xfrm>
        </p:spPr>
        <p:txBody>
          <a:bodyPr>
            <a:normAutofit fontScale="92500" lnSpcReduction="10000"/>
          </a:bodyPr>
          <a:lstStyle/>
          <a:p>
            <a:r>
              <a:rPr lang="en-US" dirty="0" smtClean="0"/>
              <a:t>Deciding if a requirements change should be accepted</a:t>
            </a:r>
          </a:p>
          <a:p>
            <a:pPr lvl="1"/>
            <a:r>
              <a:rPr lang="en-US" i="1" dirty="0" smtClean="0">
                <a:solidFill>
                  <a:srgbClr val="FF0000"/>
                </a:solidFill>
              </a:rPr>
              <a:t>Problem analysis and change specification</a:t>
            </a:r>
            <a:r>
              <a:rPr lang="en-US" dirty="0" smtClean="0">
                <a:solidFill>
                  <a:srgbClr val="FF0000"/>
                </a:solidFill>
              </a:rPr>
              <a:t> </a:t>
            </a:r>
          </a:p>
          <a:p>
            <a:pPr lvl="2"/>
            <a:r>
              <a:rPr lang="en-US" dirty="0" smtClean="0"/>
              <a:t>Analyze the problem or the change proposal to check that it is valid. This analysis is fed back to the change requestor who may respond with a more specific requirements change proposal, or decide to withdraw the request.</a:t>
            </a:r>
            <a:endParaRPr lang="en-GB" dirty="0" smtClean="0"/>
          </a:p>
          <a:p>
            <a:pPr lvl="1"/>
            <a:r>
              <a:rPr lang="en-US" i="1" dirty="0" smtClean="0">
                <a:solidFill>
                  <a:srgbClr val="FF0000"/>
                </a:solidFill>
              </a:rPr>
              <a:t>Change analysis and costing</a:t>
            </a:r>
            <a:r>
              <a:rPr lang="en-US" dirty="0" smtClean="0">
                <a:solidFill>
                  <a:srgbClr val="FF0000"/>
                </a:solidFill>
              </a:rPr>
              <a:t> </a:t>
            </a:r>
          </a:p>
          <a:p>
            <a:pPr lvl="2"/>
            <a:r>
              <a:rPr lang="en-US" dirty="0" smtClean="0"/>
              <a:t>The effect of the proposed change is assessed using traceability information and general knowledge of the system requirements. Estimate the cost of modification on the requirements document, design, implementation. Then decide whether or not to proceed with the requirements change.</a:t>
            </a:r>
            <a:endParaRPr lang="en-GB" dirty="0" smtClean="0"/>
          </a:p>
          <a:p>
            <a:pPr lvl="1"/>
            <a:r>
              <a:rPr lang="en-US" dirty="0" smtClean="0">
                <a:solidFill>
                  <a:srgbClr val="FF0000"/>
                </a:solidFill>
              </a:rPr>
              <a:t>Change implementation</a:t>
            </a:r>
            <a:r>
              <a:rPr lang="en-US" dirty="0" smtClean="0"/>
              <a:t> </a:t>
            </a:r>
          </a:p>
          <a:p>
            <a:pPr lvl="2"/>
            <a:r>
              <a:rPr lang="en-US" dirty="0" smtClean="0"/>
              <a:t>The requirements document and, where necessary, the system design and implementation, are modified. Ideally, the requirements document should be organized so that changes can be easily implemented.</a:t>
            </a:r>
            <a:endParaRPr lang="en-US" dirty="0"/>
          </a:p>
        </p:txBody>
      </p:sp>
      <p:sp>
        <p:nvSpPr>
          <p:cNvPr id="5" name="Slide Number Placeholder 4"/>
          <p:cNvSpPr>
            <a:spLocks noGrp="1"/>
          </p:cNvSpPr>
          <p:nvPr>
            <p:ph type="sldNum" sz="quarter" idx="12"/>
          </p:nvPr>
        </p:nvSpPr>
        <p:spPr>
          <a:xfrm>
            <a:off x="8077200" y="6356351"/>
            <a:ext cx="2133600" cy="365125"/>
          </a:xfrm>
          <a:prstGeom prst="rect">
            <a:avLst/>
          </a:prstGeom>
        </p:spPr>
        <p:txBody>
          <a:bodyPr/>
          <a:lstStyle/>
          <a:p>
            <a:pPr>
              <a:defRPr/>
            </a:pPr>
            <a:fld id="{825F70CE-84E9-D04C-9B15-10C693AA0F2A}" type="slidenum">
              <a:rPr lang="en-US" smtClean="0"/>
              <a:pPr>
                <a:defRPr/>
              </a:pPr>
              <a:t>54</a:t>
            </a:fld>
            <a:endParaRPr lang="en-US"/>
          </a:p>
        </p:txBody>
      </p:sp>
    </p:spTree>
    <p:extLst>
      <p:ext uri="{BB962C8B-B14F-4D97-AF65-F5344CB8AC3E}">
        <p14:creationId xmlns:p14="http://schemas.microsoft.com/office/powerpoint/2010/main" val="8447717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sp>
        <p:nvSpPr>
          <p:cNvPr id="6" name="Footer Placeholder 5"/>
          <p:cNvSpPr>
            <a:spLocks noGrp="1"/>
          </p:cNvSpPr>
          <p:nvPr>
            <p:ph type="ftr" sz="quarter" idx="11"/>
          </p:nvPr>
        </p:nvSpPr>
        <p:spPr>
          <a:xfrm>
            <a:off x="4648200" y="6356351"/>
            <a:ext cx="2895600" cy="365125"/>
          </a:xfrm>
          <a:prstGeom prst="rect">
            <a:avLst/>
          </a:prstGeom>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a:xfrm>
            <a:off x="8077200" y="6356351"/>
            <a:ext cx="2133600" cy="365125"/>
          </a:xfrm>
          <a:prstGeom prst="rect">
            <a:avLst/>
          </a:prstGeom>
        </p:spPr>
        <p:txBody>
          <a:bodyPr/>
          <a:lstStyle/>
          <a:p>
            <a:pPr>
              <a:defRPr/>
            </a:pPr>
            <a:fld id="{825F70CE-84E9-D04C-9B15-10C693AA0F2A}" type="slidenum">
              <a:rPr lang="en-US" smtClean="0"/>
              <a:pPr>
                <a:defRPr/>
              </a:pPr>
              <a:t>55</a:t>
            </a:fld>
            <a:endParaRPr lang="en-US"/>
          </a:p>
        </p:txBody>
      </p:sp>
      <p:pic>
        <p:nvPicPr>
          <p:cNvPr id="132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513" y="2824093"/>
            <a:ext cx="8507288" cy="11436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47934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vert="horz" lIns="90487" tIns="44450" rIns="90487" bIns="44450" rtlCol="0" anchor="ctr">
            <a:normAutofit/>
          </a:bodyPr>
          <a:lstStyle/>
          <a:p>
            <a:r>
              <a:rPr lang="en-GB" b="1" dirty="0" smtClean="0"/>
              <a:t>Requirements elicitation </a:t>
            </a:r>
            <a:r>
              <a:rPr lang="en-GB" b="1" dirty="0"/>
              <a:t>and analysis</a:t>
            </a:r>
          </a:p>
        </p:txBody>
      </p:sp>
      <p:sp>
        <p:nvSpPr>
          <p:cNvPr id="7171" name="Rectangle 3"/>
          <p:cNvSpPr>
            <a:spLocks noGrp="1" noChangeArrowheads="1"/>
          </p:cNvSpPr>
          <p:nvPr>
            <p:ph idx="1"/>
          </p:nvPr>
        </p:nvSpPr>
        <p:spPr>
          <a:noFill/>
          <a:ln/>
        </p:spPr>
        <p:txBody>
          <a:bodyPr vert="horz" lIns="90487" tIns="44450" rIns="90487" bIns="44450" rtlCol="0">
            <a:normAutofit/>
          </a:bodyPr>
          <a:lstStyle/>
          <a:p>
            <a:r>
              <a:rPr lang="en-GB" sz="2400" dirty="0"/>
              <a:t>Technical staff  working with customers to find out about</a:t>
            </a:r>
          </a:p>
          <a:p>
            <a:pPr lvl="1"/>
            <a:r>
              <a:rPr lang="en-GB" dirty="0"/>
              <a:t> the application domain,</a:t>
            </a:r>
          </a:p>
          <a:p>
            <a:pPr lvl="1"/>
            <a:r>
              <a:rPr lang="en-GB" dirty="0"/>
              <a:t> the services that the system should provide and</a:t>
            </a:r>
          </a:p>
          <a:p>
            <a:pPr lvl="1"/>
            <a:r>
              <a:rPr lang="en-GB" dirty="0"/>
              <a:t> the system’s operational constraints.</a:t>
            </a:r>
          </a:p>
          <a:p>
            <a:pPr lvl="1"/>
            <a:endParaRPr lang="en-GB" sz="2000" dirty="0"/>
          </a:p>
          <a:p>
            <a:r>
              <a:rPr lang="en-GB" sz="2400" dirty="0"/>
              <a:t>May involve end-users, managers, engineers involved in maintenance, domain experts, trade unions, etc. These are called </a:t>
            </a:r>
            <a:r>
              <a:rPr lang="en-GB" sz="2400" b="1" i="1" dirty="0"/>
              <a:t>stakeholders.</a:t>
            </a:r>
          </a:p>
        </p:txBody>
      </p:sp>
      <p:sp>
        <p:nvSpPr>
          <p:cNvPr id="5" name="Footer Placeholder 4"/>
          <p:cNvSpPr>
            <a:spLocks noGrp="1"/>
          </p:cNvSpPr>
          <p:nvPr>
            <p:ph type="ftr" sz="quarter" idx="11"/>
          </p:nvPr>
        </p:nvSpPr>
        <p:spPr>
          <a:xfrm>
            <a:off x="4648200" y="6356351"/>
            <a:ext cx="2895600" cy="365125"/>
          </a:xfrm>
          <a:prstGeom prst="rect">
            <a:avLst/>
          </a:prstGeom>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a:xfrm>
            <a:off x="8077200" y="6356351"/>
            <a:ext cx="2133600" cy="365125"/>
          </a:xfrm>
          <a:prstGeom prst="rect">
            <a:avLst/>
          </a:prstGeom>
        </p:spPr>
        <p:txBody>
          <a:bodyPr/>
          <a:lstStyle/>
          <a:p>
            <a:pPr>
              <a:defRPr/>
            </a:pPr>
            <a:fld id="{825F70CE-84E9-D04C-9B15-10C693AA0F2A}" type="slidenum">
              <a:rPr lang="en-US" smtClean="0"/>
              <a:pPr>
                <a:defRPr/>
              </a:pPr>
              <a:t>6</a:t>
            </a:fld>
            <a:endParaRPr lang="en-US"/>
          </a:p>
        </p:txBody>
      </p:sp>
    </p:spTree>
    <p:extLst>
      <p:ext uri="{BB962C8B-B14F-4D97-AF65-F5344CB8AC3E}">
        <p14:creationId xmlns:p14="http://schemas.microsoft.com/office/powerpoint/2010/main" val="43121005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The</a:t>
            </a:r>
            <a:r>
              <a:rPr lang="en-US" b="1" dirty="0" smtClean="0"/>
              <a:t> </a:t>
            </a:r>
            <a:r>
              <a:rPr lang="en-US" dirty="0" smtClean="0"/>
              <a:t>requirements elicitation and analysis process</a:t>
            </a:r>
            <a:r>
              <a:rPr lang="en-GB" dirty="0" smtClean="0"/>
              <a:t> </a:t>
            </a:r>
            <a:endParaRPr lang="en-US" dirty="0" smtClean="0"/>
          </a:p>
        </p:txBody>
      </p:sp>
      <p:sp>
        <p:nvSpPr>
          <p:cNvPr id="6" name="Footer Placeholder 5"/>
          <p:cNvSpPr>
            <a:spLocks noGrp="1"/>
          </p:cNvSpPr>
          <p:nvPr>
            <p:ph type="ftr" sz="quarter" idx="11"/>
          </p:nvPr>
        </p:nvSpPr>
        <p:spPr>
          <a:xfrm>
            <a:off x="4648200" y="6356351"/>
            <a:ext cx="2895600" cy="365125"/>
          </a:xfrm>
          <a:prstGeom prst="rect">
            <a:avLst/>
          </a:prstGeom>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a:xfrm>
            <a:off x="8077200" y="6356351"/>
            <a:ext cx="2133600" cy="365125"/>
          </a:xfrm>
          <a:prstGeom prst="rect">
            <a:avLst/>
          </a:prstGeom>
        </p:spPr>
        <p:txBody>
          <a:bodyPr/>
          <a:lstStyle/>
          <a:p>
            <a:pPr>
              <a:defRPr/>
            </a:pPr>
            <a:fld id="{825F70CE-84E9-D04C-9B15-10C693AA0F2A}" type="slidenum">
              <a:rPr lang="en-US" smtClean="0"/>
              <a:pPr>
                <a:defRPr/>
              </a:pPr>
              <a:t>7</a:t>
            </a:fld>
            <a:endParaRPr lang="en-US"/>
          </a:p>
        </p:txBody>
      </p:sp>
      <p:pic>
        <p:nvPicPr>
          <p:cNvPr id="137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640" y="1700808"/>
            <a:ext cx="6315996"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4625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09800" y="457200"/>
            <a:ext cx="8001000" cy="609600"/>
          </a:xfrm>
          <a:noFill/>
          <a:ln/>
        </p:spPr>
        <p:txBody>
          <a:bodyPr vert="horz" lIns="90487" tIns="44450" rIns="90487" bIns="44450" rtlCol="0" anchor="ctr">
            <a:normAutofit fontScale="90000"/>
          </a:bodyPr>
          <a:lstStyle/>
          <a:p>
            <a:r>
              <a:rPr lang="en-US" dirty="0" smtClean="0"/>
              <a:t>Requirements </a:t>
            </a:r>
            <a:r>
              <a:rPr lang="en-US" dirty="0"/>
              <a:t>elicitation and </a:t>
            </a:r>
            <a:r>
              <a:rPr lang="en-US" dirty="0" smtClean="0"/>
              <a:t>analysis </a:t>
            </a:r>
            <a:br>
              <a:rPr lang="en-US" dirty="0" smtClean="0"/>
            </a:br>
            <a:r>
              <a:rPr lang="en-GB" dirty="0" smtClean="0"/>
              <a:t>Process </a:t>
            </a:r>
            <a:r>
              <a:rPr lang="en-GB" dirty="0"/>
              <a:t>activities</a:t>
            </a:r>
          </a:p>
        </p:txBody>
      </p:sp>
      <p:sp>
        <p:nvSpPr>
          <p:cNvPr id="10243" name="Rectangle 3"/>
          <p:cNvSpPr>
            <a:spLocks noGrp="1" noChangeArrowheads="1"/>
          </p:cNvSpPr>
          <p:nvPr>
            <p:ph idx="1"/>
          </p:nvPr>
        </p:nvSpPr>
        <p:spPr>
          <a:xfrm>
            <a:off x="1905000" y="1371600"/>
            <a:ext cx="8382000" cy="5562600"/>
          </a:xfrm>
          <a:noFill/>
          <a:ln/>
        </p:spPr>
        <p:txBody>
          <a:bodyPr vert="horz" lIns="90487" tIns="44450" rIns="90487" bIns="44450" rtlCol="0">
            <a:normAutofit/>
          </a:bodyPr>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lvl="1">
              <a:lnSpc>
                <a:spcPct val="90000"/>
              </a:lnSpc>
            </a:pPr>
            <a:r>
              <a:rPr lang="en-GB" dirty="0" smtClean="0"/>
              <a:t>Multiple stakeholders result in conflicts, so resolve them</a:t>
            </a:r>
            <a:endParaRPr lang="en-GB" sz="2000" dirty="0"/>
          </a:p>
          <a:p>
            <a:pPr>
              <a:lnSpc>
                <a:spcPct val="90000"/>
              </a:lnSpc>
            </a:pPr>
            <a:r>
              <a:rPr lang="en-GB" sz="2400" dirty="0"/>
              <a:t>Requirements specification</a:t>
            </a:r>
          </a:p>
          <a:p>
            <a:pPr lvl="1">
              <a:lnSpc>
                <a:spcPct val="90000"/>
              </a:lnSpc>
            </a:pPr>
            <a:r>
              <a:rPr lang="en-GB" sz="2000" dirty="0"/>
              <a:t>Requirements are documented and input into the next round of the spiral.</a:t>
            </a:r>
          </a:p>
        </p:txBody>
      </p:sp>
    </p:spTree>
    <p:extLst>
      <p:ext uri="{BB962C8B-B14F-4D97-AF65-F5344CB8AC3E}">
        <p14:creationId xmlns:p14="http://schemas.microsoft.com/office/powerpoint/2010/main" val="43578609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05000" y="-76200"/>
            <a:ext cx="8458200" cy="1104900"/>
          </a:xfrm>
          <a:noFill/>
          <a:ln/>
        </p:spPr>
        <p:txBody>
          <a:bodyPr vert="horz" lIns="90487" tIns="44450" rIns="90487" bIns="44450" rtlCol="0" anchor="ctr">
            <a:normAutofit fontScale="90000"/>
          </a:bodyPr>
          <a:lstStyle/>
          <a:p>
            <a:r>
              <a:rPr lang="en-GB" dirty="0"/>
              <a:t>Problems of requirements </a:t>
            </a:r>
            <a:r>
              <a:rPr lang="en-GB" dirty="0" smtClean="0"/>
              <a:t>elicitation &amp; analysis</a:t>
            </a:r>
            <a:endParaRPr lang="en-GB" dirty="0"/>
          </a:p>
        </p:txBody>
      </p:sp>
      <p:sp>
        <p:nvSpPr>
          <p:cNvPr id="8195" name="Rectangle 3"/>
          <p:cNvSpPr>
            <a:spLocks noGrp="1" noChangeArrowheads="1"/>
          </p:cNvSpPr>
          <p:nvPr>
            <p:ph idx="1"/>
          </p:nvPr>
        </p:nvSpPr>
        <p:spPr>
          <a:noFill/>
          <a:ln/>
        </p:spPr>
        <p:txBody>
          <a:bodyPr vert="horz" lIns="90487" tIns="44450" rIns="90487" bIns="44450" rtlCol="0">
            <a:normAutofit/>
          </a:bodyPr>
          <a:lstStyle/>
          <a:p>
            <a:r>
              <a:rPr lang="en-GB" sz="2400" dirty="0"/>
              <a:t>Stakeholders don’t know what they really </a:t>
            </a:r>
            <a:r>
              <a:rPr lang="en-GB" sz="2400" dirty="0" smtClean="0"/>
              <a:t>need.</a:t>
            </a:r>
            <a:endParaRPr lang="en-GB" sz="2400" dirty="0"/>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 may change.</a:t>
            </a:r>
          </a:p>
          <a:p>
            <a:pPr lvl="1"/>
            <a:r>
              <a:rPr lang="en-GB" sz="2000" dirty="0"/>
              <a:t>We need requirement management</a:t>
            </a:r>
          </a:p>
        </p:txBody>
      </p:sp>
      <p:sp>
        <p:nvSpPr>
          <p:cNvPr id="5" name="Footer Placeholder 4"/>
          <p:cNvSpPr>
            <a:spLocks noGrp="1"/>
          </p:cNvSpPr>
          <p:nvPr>
            <p:ph type="ftr" sz="quarter" idx="11"/>
          </p:nvPr>
        </p:nvSpPr>
        <p:spPr>
          <a:xfrm>
            <a:off x="4648200" y="6356351"/>
            <a:ext cx="2895600" cy="365125"/>
          </a:xfrm>
          <a:prstGeom prst="rect">
            <a:avLst/>
          </a:prstGeom>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a:xfrm>
            <a:off x="8077200" y="6356351"/>
            <a:ext cx="2133600" cy="365125"/>
          </a:xfrm>
          <a:prstGeom prst="rect">
            <a:avLst/>
          </a:prstGeom>
        </p:spPr>
        <p:txBody>
          <a:bodyPr/>
          <a:lstStyle/>
          <a:p>
            <a:pPr>
              <a:defRPr/>
            </a:pPr>
            <a:fld id="{825F70CE-84E9-D04C-9B15-10C693AA0F2A}" type="slidenum">
              <a:rPr lang="en-US" smtClean="0"/>
              <a:pPr>
                <a:defRPr/>
              </a:pPr>
              <a:t>9</a:t>
            </a:fld>
            <a:endParaRPr lang="en-US"/>
          </a:p>
        </p:txBody>
      </p:sp>
    </p:spTree>
    <p:extLst>
      <p:ext uri="{BB962C8B-B14F-4D97-AF65-F5344CB8AC3E}">
        <p14:creationId xmlns:p14="http://schemas.microsoft.com/office/powerpoint/2010/main" val="69466457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11</TotalTime>
  <Words>3788</Words>
  <Application>Microsoft Office PowerPoint</Application>
  <PresentationFormat>Widescreen</PresentationFormat>
  <Paragraphs>466</Paragraphs>
  <Slides>55</Slides>
  <Notes>11</Notes>
  <HiddenSlides>4</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55</vt:i4>
      </vt:variant>
    </vt:vector>
  </HeadingPairs>
  <TitlesOfParts>
    <vt:vector size="68" baseType="lpstr">
      <vt:lpstr>ＭＳ Ｐゴシック</vt:lpstr>
      <vt:lpstr>Arial</vt:lpstr>
      <vt:lpstr>Calibri</vt:lpstr>
      <vt:lpstr>Calibri Light</vt:lpstr>
      <vt:lpstr>Courier New</vt:lpstr>
      <vt:lpstr>Times New Roman</vt:lpstr>
      <vt:lpstr>Verdana</vt:lpstr>
      <vt:lpstr>Wingdings</vt:lpstr>
      <vt:lpstr>Wingdings 2</vt:lpstr>
      <vt:lpstr>HDOfficeLightV0</vt:lpstr>
      <vt:lpstr>1_HDOfficeLightV0</vt:lpstr>
      <vt:lpstr>Office Theme</vt:lpstr>
      <vt:lpstr>Document</vt:lpstr>
      <vt:lpstr>Requirement Engineering</vt:lpstr>
      <vt:lpstr>Requirements engineering processes</vt:lpstr>
      <vt:lpstr>A spiral view of the requirements engineering process </vt:lpstr>
      <vt:lpstr>Feasibility studies</vt:lpstr>
      <vt:lpstr>Feasibility study implementation</vt:lpstr>
      <vt:lpstr>Requirements elicitation and analysis</vt:lpstr>
      <vt:lpstr>The requirements elicitation and analysis process </vt:lpstr>
      <vt:lpstr>Requirements elicitation and analysis  Process activities</vt:lpstr>
      <vt:lpstr>Problems of requirements elicitation &amp; analysis</vt:lpstr>
      <vt:lpstr> Requirements discovery</vt:lpstr>
      <vt:lpstr>Stakeholders in the MHC-PMS</vt:lpstr>
      <vt:lpstr>Interviewing</vt:lpstr>
      <vt:lpstr>Interviews in practice</vt:lpstr>
      <vt:lpstr>Ethnography</vt:lpstr>
      <vt:lpstr>Scenarios</vt:lpstr>
      <vt:lpstr>Scenario for collecting medical history in MHC-PMS </vt:lpstr>
      <vt:lpstr>Scenario for collecting medical history in MHC-PMS </vt:lpstr>
      <vt:lpstr>Use cases</vt:lpstr>
      <vt:lpstr>Use cases</vt:lpstr>
      <vt:lpstr>Use Cases</vt:lpstr>
      <vt:lpstr>Use Cases are not Diagrams</vt:lpstr>
      <vt:lpstr>Use Case: Definition</vt:lpstr>
      <vt:lpstr>A Use Case for NextGen POS</vt:lpstr>
      <vt:lpstr>Use cases diagrams: Actors</vt:lpstr>
      <vt:lpstr>Actors</vt:lpstr>
      <vt:lpstr>Scenarios and Use Cases</vt:lpstr>
      <vt:lpstr>Success and Failure Scenarios Example: Handle Returns</vt:lpstr>
      <vt:lpstr>Notation</vt:lpstr>
      <vt:lpstr>A Use Case for NextGen POS</vt:lpstr>
      <vt:lpstr>Success and Failure Scenarios Example: Handle Returns</vt:lpstr>
      <vt:lpstr>Fully Dressed Style: A Template</vt:lpstr>
      <vt:lpstr>PowerPoint Presentation</vt:lpstr>
      <vt:lpstr>Extensions (or Alternate Flows)</vt:lpstr>
      <vt:lpstr>PowerPoint Presentation</vt:lpstr>
      <vt:lpstr>PowerPoint Presentation</vt:lpstr>
      <vt:lpstr>PowerPoint Presentation</vt:lpstr>
      <vt:lpstr>PowerPoint Presentation</vt:lpstr>
      <vt:lpstr>Performing Another Use Case Scenario</vt:lpstr>
      <vt:lpstr>Special Requirements</vt:lpstr>
      <vt:lpstr>Technology and Data Variations List</vt:lpstr>
      <vt:lpstr>Use cases for the MHC-PMS </vt:lpstr>
      <vt:lpstr>PowerPoint Presentation</vt:lpstr>
      <vt:lpstr>PowerPoint Presentation</vt:lpstr>
      <vt:lpstr>Combining use cases</vt:lpstr>
      <vt:lpstr>Example</vt:lpstr>
      <vt:lpstr>PowerPoint Presentation</vt:lpstr>
      <vt:lpstr>PowerPoint Presentation</vt:lpstr>
      <vt:lpstr>Combining use cases</vt:lpstr>
      <vt:lpstr>PowerPoint Presentation</vt:lpstr>
      <vt:lpstr>Requirements management</vt:lpstr>
      <vt:lpstr>Changing requirements</vt:lpstr>
      <vt:lpstr>Changing requirements</vt:lpstr>
      <vt:lpstr>Requirements management planning</vt:lpstr>
      <vt:lpstr>Requirements change management</vt:lpstr>
      <vt:lpstr>Requirements change management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Engineering</dc:title>
  <dc:creator>INFORMATICS</dc:creator>
  <cp:lastModifiedBy>INFORMATICS</cp:lastModifiedBy>
  <cp:revision>2</cp:revision>
  <dcterms:created xsi:type="dcterms:W3CDTF">2016-03-21T11:09:52Z</dcterms:created>
  <dcterms:modified xsi:type="dcterms:W3CDTF">2018-03-13T06:20:36Z</dcterms:modified>
</cp:coreProperties>
</file>