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66"/>
  </p:notesMasterIdLst>
  <p:sldIdLst>
    <p:sldId id="256" r:id="rId2"/>
    <p:sldId id="257" r:id="rId3"/>
    <p:sldId id="398" r:id="rId4"/>
    <p:sldId id="259" r:id="rId5"/>
    <p:sldId id="261" r:id="rId6"/>
    <p:sldId id="269" r:id="rId7"/>
    <p:sldId id="399" r:id="rId8"/>
    <p:sldId id="268" r:id="rId9"/>
    <p:sldId id="291" r:id="rId10"/>
    <p:sldId id="263" r:id="rId11"/>
    <p:sldId id="266" r:id="rId12"/>
    <p:sldId id="264" r:id="rId13"/>
    <p:sldId id="395" r:id="rId14"/>
    <p:sldId id="267" r:id="rId15"/>
    <p:sldId id="271" r:id="rId16"/>
    <p:sldId id="272" r:id="rId17"/>
    <p:sldId id="273" r:id="rId18"/>
    <p:sldId id="274" r:id="rId19"/>
    <p:sldId id="276" r:id="rId20"/>
    <p:sldId id="277" r:id="rId21"/>
    <p:sldId id="396" r:id="rId22"/>
    <p:sldId id="278" r:id="rId23"/>
    <p:sldId id="281" r:id="rId24"/>
    <p:sldId id="282" r:id="rId25"/>
    <p:sldId id="283" r:id="rId26"/>
    <p:sldId id="284" r:id="rId27"/>
    <p:sldId id="397" r:id="rId28"/>
    <p:sldId id="285" r:id="rId29"/>
    <p:sldId id="286" r:id="rId30"/>
    <p:sldId id="287" r:id="rId31"/>
    <p:sldId id="288" r:id="rId32"/>
    <p:sldId id="289" r:id="rId33"/>
    <p:sldId id="290"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55" r:id="rId51"/>
    <p:sldId id="356" r:id="rId52"/>
    <p:sldId id="357" r:id="rId53"/>
    <p:sldId id="292" r:id="rId54"/>
    <p:sldId id="293" r:id="rId55"/>
    <p:sldId id="294" r:id="rId56"/>
    <p:sldId id="295" r:id="rId57"/>
    <p:sldId id="296" r:id="rId58"/>
    <p:sldId id="297" r:id="rId59"/>
    <p:sldId id="298" r:id="rId60"/>
    <p:sldId id="299" r:id="rId61"/>
    <p:sldId id="334" r:id="rId62"/>
    <p:sldId id="335" r:id="rId63"/>
    <p:sldId id="336" r:id="rId64"/>
    <p:sldId id="337"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72" autoAdjust="0"/>
  </p:normalViewPr>
  <p:slideViewPr>
    <p:cSldViewPr>
      <p:cViewPr varScale="1">
        <p:scale>
          <a:sx n="94" d="100"/>
          <a:sy n="94" d="100"/>
        </p:scale>
        <p:origin x="20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F26654-0F4F-4082-95A8-945D6668DD01}" type="datetimeFigureOut">
              <a:rPr lang="tr-TR" smtClean="0"/>
              <a:t>04.11.2019</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DD50F5-B0C1-44B1-9880-EF0094262C91}" type="slidenum">
              <a:rPr lang="tr-TR" smtClean="0"/>
              <a:t>‹#›</a:t>
            </a:fld>
            <a:endParaRPr lang="tr-TR"/>
          </a:p>
        </p:txBody>
      </p:sp>
    </p:spTree>
    <p:extLst>
      <p:ext uri="{BB962C8B-B14F-4D97-AF65-F5344CB8AC3E}">
        <p14:creationId xmlns:p14="http://schemas.microsoft.com/office/powerpoint/2010/main" val="2343690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4008CA1C-07A0-47EF-B1C7-879EA4218936}" type="slidenum">
              <a:rPr lang="en-US" altLang="tr-TR">
                <a:latin typeface="Arial" charset="0"/>
              </a:rPr>
              <a:pPr/>
              <a:t>4</a:t>
            </a:fld>
            <a:endParaRPr lang="en-US" altLang="tr-TR">
              <a:latin typeface="Arial" charset="0"/>
            </a:endParaRPr>
          </a:p>
        </p:txBody>
      </p:sp>
      <p:sp>
        <p:nvSpPr>
          <p:cNvPr id="39939" name="Rectangle 2"/>
          <p:cNvSpPr>
            <a:spLocks noGrp="1" noRot="1" noChangeAspect="1" noChangeArrowheads="1" noTextEdit="1"/>
          </p:cNvSpPr>
          <p:nvPr>
            <p:ph type="sldImg"/>
          </p:nvPr>
        </p:nvSpPr>
        <p:spPr>
          <a:xfrm>
            <a:off x="1146175" y="687388"/>
            <a:ext cx="4565650" cy="3424237"/>
          </a:xfrm>
          <a:ln/>
        </p:spPr>
      </p:sp>
      <p:sp>
        <p:nvSpPr>
          <p:cNvPr id="399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tr-TR" altLang="tr-TR" dirty="0" smtClean="0"/>
              <a:t>recognize if something is a "requirement" </a:t>
            </a:r>
            <a:r>
              <a:rPr lang="en-US" altLang="tr-TR" dirty="0" smtClean="0"/>
              <a:t> </a:t>
            </a:r>
          </a:p>
          <a:p>
            <a:pPr eaLnBrk="1" hangingPunct="1">
              <a:lnSpc>
                <a:spcPct val="80000"/>
              </a:lnSpc>
            </a:pPr>
            <a:r>
              <a:rPr lang="tr-TR" altLang="tr-TR" dirty="0" smtClean="0"/>
              <a:t>but </a:t>
            </a:r>
            <a:r>
              <a:rPr lang="en-US" altLang="tr-TR" dirty="0" smtClean="0"/>
              <a:t>does not state what </a:t>
            </a:r>
            <a:r>
              <a:rPr lang="tr-TR" altLang="tr-TR" dirty="0" smtClean="0"/>
              <a:t>must be </a:t>
            </a:r>
            <a:r>
              <a:rPr lang="en-US" altLang="tr-TR" dirty="0" smtClean="0"/>
              <a:t> included in requirements, and what </a:t>
            </a:r>
            <a:r>
              <a:rPr lang="tr-TR" altLang="tr-TR" dirty="0" smtClean="0"/>
              <a:t>should be excluded!</a:t>
            </a:r>
            <a:endParaRPr lang="en-US" altLang="tr-TR" dirty="0" smtClean="0"/>
          </a:p>
          <a:p>
            <a:pPr eaLnBrk="1" hangingPunct="1"/>
            <a:endParaRPr lang="en-US" altLang="tr-TR" dirty="0" smtClean="0"/>
          </a:p>
          <a:p>
            <a:pPr eaLnBrk="1" hangingPunct="1"/>
            <a:r>
              <a:rPr lang="en-GB" altLang="tr-TR" dirty="0" smtClean="0"/>
              <a:t>a requirement may be </a:t>
            </a:r>
          </a:p>
          <a:p>
            <a:pPr lvl="1" eaLnBrk="1" hangingPunct="1"/>
            <a:r>
              <a:rPr lang="en-GB" altLang="tr-TR" dirty="0" smtClean="0"/>
              <a:t>a high-level abstract statement of a service or of a system constraint </a:t>
            </a:r>
          </a:p>
          <a:p>
            <a:pPr lvl="1" eaLnBrk="1" hangingPunct="1"/>
            <a:r>
              <a:rPr lang="en-GB" altLang="tr-TR" dirty="0" smtClean="0"/>
              <a:t>a detailed mathematical functional specification</a:t>
            </a:r>
            <a:r>
              <a:rPr lang="tr-TR" altLang="tr-TR" dirty="0" smtClean="0"/>
              <a:t>. </a:t>
            </a:r>
            <a:endParaRPr lang="en-GB" altLang="tr-TR" dirty="0" smtClean="0"/>
          </a:p>
          <a:p>
            <a:pPr eaLnBrk="1" hangingPunct="1"/>
            <a:endParaRPr lang="en-US" altLang="tr-TR" dirty="0" smtClean="0"/>
          </a:p>
        </p:txBody>
      </p:sp>
    </p:spTree>
    <p:extLst>
      <p:ext uri="{BB962C8B-B14F-4D97-AF65-F5344CB8AC3E}">
        <p14:creationId xmlns:p14="http://schemas.microsoft.com/office/powerpoint/2010/main" val="1675136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4F0274-5DDA-48E3-B870-DE96D011C1A1}" type="slidenum">
              <a:rPr lang="en-US" altLang="tr-TR"/>
              <a:pPr/>
              <a:t>42</a:t>
            </a:fld>
            <a:endParaRPr lang="en-US" altLang="tr-TR"/>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pPr marL="228600" indent="-228600">
              <a:buFontTx/>
              <a:buAutoNum type="arabicParenR"/>
            </a:pPr>
            <a:r>
              <a:rPr lang="en-US" altLang="tr-TR"/>
              <a:t>Poor software</a:t>
            </a:r>
          </a:p>
          <a:p>
            <a:pPr marL="228600" indent="-228600">
              <a:buFontTx/>
              <a:buAutoNum type="arabicParenR"/>
            </a:pPr>
            <a:r>
              <a:rPr lang="en-US" altLang="tr-TR"/>
              <a:t>Good sw</a:t>
            </a:r>
            <a:endParaRPr lang="en-GB" altLang="tr-TR"/>
          </a:p>
        </p:txBody>
      </p:sp>
    </p:spTree>
    <p:extLst>
      <p:ext uri="{BB962C8B-B14F-4D97-AF65-F5344CB8AC3E}">
        <p14:creationId xmlns:p14="http://schemas.microsoft.com/office/powerpoint/2010/main" val="2349317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B3E47E-5D52-4F42-880C-A0257054EED8}" type="slidenum">
              <a:rPr lang="en-US" altLang="tr-TR"/>
              <a:pPr/>
              <a:t>46</a:t>
            </a:fld>
            <a:endParaRPr lang="en-US" altLang="tr-TR"/>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pPr marL="228600" indent="-228600">
              <a:buFontTx/>
              <a:buAutoNum type="arabicParenR"/>
            </a:pPr>
            <a:r>
              <a:rPr lang="en-US" altLang="tr-TR"/>
              <a:t>Enter a fatal state (this will happen when developers ignore the case that the capacity exceeded)</a:t>
            </a:r>
          </a:p>
          <a:p>
            <a:pPr marL="228600" indent="-228600">
              <a:buFontTx/>
              <a:buAutoNum type="arabicParenR"/>
            </a:pPr>
            <a:r>
              <a:rPr lang="en-US" altLang="tr-TR"/>
              <a:t>Track the first 50 planes and ignore the 51</a:t>
            </a:r>
            <a:r>
              <a:rPr lang="en-US" altLang="tr-TR" baseline="30000"/>
              <a:t>st</a:t>
            </a:r>
            <a:r>
              <a:rPr lang="en-US" altLang="tr-TR"/>
              <a:t> </a:t>
            </a:r>
          </a:p>
          <a:p>
            <a:pPr marL="228600" indent="-228600">
              <a:buFontTx/>
              <a:buAutoNum type="arabicParenR"/>
            </a:pPr>
            <a:r>
              <a:rPr lang="en-US" altLang="tr-TR"/>
              <a:t>Print an error message that the requirement (or assumption) is violated</a:t>
            </a:r>
          </a:p>
          <a:p>
            <a:pPr marL="228600" indent="-228600">
              <a:buFontTx/>
              <a:buAutoNum type="arabicParenR"/>
            </a:pPr>
            <a:r>
              <a:rPr lang="en-US" altLang="tr-TR"/>
              <a:t>Notify the pilot to exit the sector immediately</a:t>
            </a:r>
          </a:p>
          <a:p>
            <a:pPr marL="228600" indent="-228600">
              <a:buFontTx/>
              <a:buAutoNum type="arabicParenR"/>
            </a:pPr>
            <a:r>
              <a:rPr lang="en-US" altLang="tr-TR"/>
              <a:t>Track all 51 planes but update the positions in every 7 seconds instead of 5 seconds</a:t>
            </a:r>
            <a:endParaRPr lang="en-GB" altLang="tr-TR"/>
          </a:p>
          <a:p>
            <a:pPr marL="228600" indent="-228600">
              <a:buFontTx/>
              <a:buAutoNum type="arabicParenR"/>
            </a:pPr>
            <a:endParaRPr lang="en-GB" altLang="tr-TR"/>
          </a:p>
        </p:txBody>
      </p:sp>
    </p:spTree>
    <p:extLst>
      <p:ext uri="{BB962C8B-B14F-4D97-AF65-F5344CB8AC3E}">
        <p14:creationId xmlns:p14="http://schemas.microsoft.com/office/powerpoint/2010/main" val="2565802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619D0A-70AD-4EC2-B476-3FF33BCAB5DE}" type="slidenum">
              <a:rPr lang="en-US" altLang="tr-TR"/>
              <a:pPr/>
              <a:t>49</a:t>
            </a:fld>
            <a:endParaRPr lang="en-US" altLang="tr-TR"/>
          </a:p>
        </p:txBody>
      </p:sp>
      <p:sp>
        <p:nvSpPr>
          <p:cNvPr id="229378" name="Rectangle 2"/>
          <p:cNvSpPr>
            <a:spLocks noGrp="1" noRot="1" noChangeAspect="1" noChangeArrowheads="1" noTextEdit="1"/>
          </p:cNvSpPr>
          <p:nvPr>
            <p:ph type="sldImg"/>
          </p:nvPr>
        </p:nvSpPr>
        <p:spPr>
          <a:xfrm>
            <a:off x="1146175" y="687388"/>
            <a:ext cx="4567238" cy="3425825"/>
          </a:xfrm>
          <a:ln/>
        </p:spPr>
      </p:sp>
      <p:sp>
        <p:nvSpPr>
          <p:cNvPr id="229379" name="Rectangle 3"/>
          <p:cNvSpPr>
            <a:spLocks noGrp="1" noChangeArrowheads="1"/>
          </p:cNvSpPr>
          <p:nvPr>
            <p:ph type="body" idx="1"/>
          </p:nvPr>
        </p:nvSpPr>
        <p:spPr>
          <a:xfrm>
            <a:off x="914400" y="4341813"/>
            <a:ext cx="5029200" cy="4116387"/>
          </a:xfrm>
        </p:spPr>
        <p:txBody>
          <a:bodyPr/>
          <a:lstStyle/>
          <a:p>
            <a:r>
              <a:rPr lang="tr-TR" altLang="tr-TR"/>
              <a:t>The first level is clearly ambigusous and inadequate.</a:t>
            </a:r>
          </a:p>
          <a:p>
            <a:r>
              <a:rPr lang="tr-TR" altLang="tr-TR"/>
              <a:t>The second leaves mush interpretation to the designer.</a:t>
            </a:r>
          </a:p>
          <a:p>
            <a:r>
              <a:rPr lang="tr-TR" altLang="tr-TR"/>
              <a:t>The third and fourth are just right. They leave no doubt in designers.</a:t>
            </a:r>
            <a:endParaRPr lang="en-US" altLang="tr-TR"/>
          </a:p>
        </p:txBody>
      </p:sp>
    </p:spTree>
    <p:extLst>
      <p:ext uri="{BB962C8B-B14F-4D97-AF65-F5344CB8AC3E}">
        <p14:creationId xmlns:p14="http://schemas.microsoft.com/office/powerpoint/2010/main" val="1772574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tr-TR" dirty="0" smtClean="0"/>
              <a:t>The quantitative results demonstrates that we do not pay enough attention to the requirements process</a:t>
            </a:r>
          </a:p>
          <a:p>
            <a:r>
              <a:rPr lang="en-US" altLang="tr-TR" dirty="0" smtClean="0"/>
              <a:t>These studies also emphasize that the cost to correct software errors multiplies during the software development process</a:t>
            </a:r>
          </a:p>
          <a:p>
            <a:endParaRPr lang="tr-TR" dirty="0"/>
          </a:p>
        </p:txBody>
      </p:sp>
      <p:sp>
        <p:nvSpPr>
          <p:cNvPr id="4" name="Slide Number Placeholder 3"/>
          <p:cNvSpPr>
            <a:spLocks noGrp="1"/>
          </p:cNvSpPr>
          <p:nvPr>
            <p:ph type="sldNum" sz="quarter" idx="10"/>
          </p:nvPr>
        </p:nvSpPr>
        <p:spPr/>
        <p:txBody>
          <a:bodyPr/>
          <a:lstStyle/>
          <a:p>
            <a:fld id="{36DD50F5-B0C1-44B1-9880-EF0094262C91}" type="slidenum">
              <a:rPr lang="tr-TR" smtClean="0"/>
              <a:t>60</a:t>
            </a:fld>
            <a:endParaRPr lang="tr-TR"/>
          </a:p>
        </p:txBody>
      </p:sp>
    </p:spTree>
    <p:extLst>
      <p:ext uri="{BB962C8B-B14F-4D97-AF65-F5344CB8AC3E}">
        <p14:creationId xmlns:p14="http://schemas.microsoft.com/office/powerpoint/2010/main" val="475222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ＭＳ Ｐゴシック" charset="-128"/>
                <a:cs typeface="ＭＳ Ｐゴシック" charset="-128"/>
              </a:rPr>
              <a:t>To reduce the potential for dispute between customer and contractor,</a:t>
            </a:r>
          </a:p>
          <a:p>
            <a:r>
              <a:rPr lang="en-US" sz="1200" b="0" i="0" u="none" strike="noStrike" kern="1200" baseline="0" dirty="0" smtClean="0">
                <a:solidFill>
                  <a:schemeClr val="tx1"/>
                </a:solidFill>
                <a:latin typeface="+mn-lt"/>
                <a:ea typeface="ＭＳ Ｐゴシック" charset="-128"/>
                <a:cs typeface="ＭＳ Ｐゴシック" charset="-128"/>
              </a:rPr>
              <a:t>system requirements should always be written so that they are verifiable.</a:t>
            </a:r>
            <a:endParaRPr lang="tr-TR"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62</a:t>
            </a:fld>
            <a:endParaRPr lang="en-US"/>
          </a:p>
        </p:txBody>
      </p:sp>
    </p:spTree>
    <p:extLst>
      <p:ext uri="{BB962C8B-B14F-4D97-AF65-F5344CB8AC3E}">
        <p14:creationId xmlns:p14="http://schemas.microsoft.com/office/powerpoint/2010/main" val="22750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BE4D7B49-D782-4B21-89B5-C0D5EB332CFB}" type="slidenum">
              <a:rPr lang="en-US" altLang="tr-TR">
                <a:latin typeface="Arial" charset="0"/>
              </a:rPr>
              <a:pPr/>
              <a:t>21</a:t>
            </a:fld>
            <a:endParaRPr lang="en-US" altLang="tr-TR">
              <a:latin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smtClean="0"/>
              <a:t>1: product req.  Nfr’de goreceklerimiz</a:t>
            </a:r>
          </a:p>
          <a:p>
            <a:pPr eaLnBrk="1" hangingPunct="1"/>
            <a:r>
              <a:rPr lang="en-US" altLang="tr-TR" smtClean="0"/>
              <a:t>2:organizational:</a:t>
            </a:r>
          </a:p>
        </p:txBody>
      </p:sp>
    </p:spTree>
    <p:extLst>
      <p:ext uri="{BB962C8B-B14F-4D97-AF65-F5344CB8AC3E}">
        <p14:creationId xmlns:p14="http://schemas.microsoft.com/office/powerpoint/2010/main" val="2996624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32C9F55D-2C05-4032-8A89-7B89897380EC}" type="slidenum">
              <a:rPr lang="en-US" altLang="tr-TR">
                <a:latin typeface="Arial" charset="0"/>
              </a:rPr>
              <a:pPr/>
              <a:t>27</a:t>
            </a:fld>
            <a:endParaRPr lang="en-US" altLang="tr-TR">
              <a:latin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smtClean="0"/>
              <a:t>● </a:t>
            </a:r>
            <a:r>
              <a:rPr lang="en-US" altLang="tr-TR" b="1" smtClean="0"/>
              <a:t>A verifiable non-functional requirement</a:t>
            </a:r>
          </a:p>
        </p:txBody>
      </p:sp>
    </p:spTree>
    <p:extLst>
      <p:ext uri="{BB962C8B-B14F-4D97-AF65-F5344CB8AC3E}">
        <p14:creationId xmlns:p14="http://schemas.microsoft.com/office/powerpoint/2010/main" val="599327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AB315ECA-386A-476D-903A-31EE11091D3A}" type="slidenum">
              <a:rPr lang="en-US" altLang="tr-TR">
                <a:latin typeface="Arial" charset="0"/>
              </a:rPr>
              <a:pPr/>
              <a:t>30</a:t>
            </a:fld>
            <a:endParaRPr lang="en-US" altLang="tr-TR">
              <a:latin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smtClean="0"/>
              <a:t>1: design constraint. Find the standard before doing the interface design</a:t>
            </a:r>
          </a:p>
          <a:p>
            <a:pPr eaLnBrk="1" hangingPunct="1"/>
            <a:r>
              <a:rPr lang="en-US" altLang="tr-TR" smtClean="0"/>
              <a:t>2:  copyright law.</a:t>
            </a:r>
          </a:p>
        </p:txBody>
      </p:sp>
    </p:spTree>
    <p:extLst>
      <p:ext uri="{BB962C8B-B14F-4D97-AF65-F5344CB8AC3E}">
        <p14:creationId xmlns:p14="http://schemas.microsoft.com/office/powerpoint/2010/main" val="866430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77105C-060D-49EE-9298-4C59F4909568}" type="slidenum">
              <a:rPr lang="en-US" altLang="tr-TR"/>
              <a:pPr/>
              <a:t>35</a:t>
            </a:fld>
            <a:endParaRPr lang="en-US" altLang="tr-TR"/>
          </a:p>
        </p:txBody>
      </p:sp>
      <p:sp>
        <p:nvSpPr>
          <p:cNvPr id="217090" name="Rectangle 2"/>
          <p:cNvSpPr>
            <a:spLocks noGrp="1" noRot="1" noChangeAspect="1" noChangeArrowheads="1" noTextEdit="1"/>
          </p:cNvSpPr>
          <p:nvPr>
            <p:ph type="sldImg"/>
          </p:nvPr>
        </p:nvSpPr>
        <p:spPr>
          <a:xfrm>
            <a:off x="1146175" y="687388"/>
            <a:ext cx="4567238" cy="3425825"/>
          </a:xfrm>
          <a:ln/>
        </p:spPr>
      </p:sp>
      <p:sp>
        <p:nvSpPr>
          <p:cNvPr id="217091" name="Rectangle 3"/>
          <p:cNvSpPr>
            <a:spLocks noGrp="1" noChangeArrowheads="1"/>
          </p:cNvSpPr>
          <p:nvPr>
            <p:ph type="body" idx="1"/>
          </p:nvPr>
        </p:nvSpPr>
        <p:spPr>
          <a:xfrm>
            <a:off x="914400" y="4341813"/>
            <a:ext cx="5029200" cy="4116387"/>
          </a:xfrm>
        </p:spPr>
        <p:txBody>
          <a:bodyPr/>
          <a:lstStyle/>
          <a:p>
            <a:r>
              <a:rPr lang="en-US" altLang="tr-TR" dirty="0"/>
              <a:t>The goals of portability requirements usually will not create a testable requirement. For example stating that: </a:t>
            </a:r>
          </a:p>
          <a:p>
            <a:r>
              <a:rPr lang="tr-TR" altLang="tr-TR" dirty="0"/>
              <a:t>We raraley know the next generation host. Maximum time is relatively meaningless.</a:t>
            </a:r>
          </a:p>
          <a:p>
            <a:r>
              <a:rPr lang="tr-TR" altLang="tr-TR" dirty="0"/>
              <a:t>Would you design your sofrware any differently if it had to be ported in two weeks rather than one day?</a:t>
            </a:r>
          </a:p>
          <a:p>
            <a:endParaRPr lang="tr-TR" altLang="tr-TR" dirty="0"/>
          </a:p>
          <a:p>
            <a:r>
              <a:rPr lang="en-US" altLang="tr-TR" dirty="0"/>
              <a:t>Quantifiable statements such as</a:t>
            </a:r>
            <a:r>
              <a:rPr lang="tr-TR" altLang="tr-TR" dirty="0"/>
              <a:t>;</a:t>
            </a:r>
            <a:endParaRPr lang="en-US" altLang="tr-TR" dirty="0"/>
          </a:p>
          <a:p>
            <a:r>
              <a:rPr lang="tr-TR" altLang="tr-TR" dirty="0"/>
              <a:t>- </a:t>
            </a:r>
            <a:r>
              <a:rPr lang="en-US" altLang="tr-TR" dirty="0"/>
              <a:t>Percentage of components with host-dependent code or </a:t>
            </a:r>
          </a:p>
          <a:p>
            <a:r>
              <a:rPr lang="tr-TR" altLang="tr-TR" dirty="0"/>
              <a:t>- </a:t>
            </a:r>
            <a:r>
              <a:rPr lang="en-US" altLang="tr-TR" dirty="0"/>
              <a:t>Percentage of code that is host dependent </a:t>
            </a:r>
          </a:p>
          <a:p>
            <a:r>
              <a:rPr lang="en-US" altLang="tr-TR" dirty="0"/>
              <a:t>can be more useful but can not guarantee actual requirements. </a:t>
            </a:r>
            <a:endParaRPr lang="tr-TR" altLang="tr-TR" dirty="0"/>
          </a:p>
          <a:p>
            <a:endParaRPr lang="tr-TR" altLang="tr-TR" dirty="0"/>
          </a:p>
          <a:p>
            <a:r>
              <a:rPr lang="en-US" altLang="tr-TR" dirty="0"/>
              <a:t>Another approach to define portability requirements is to specify design constraints: </a:t>
            </a:r>
          </a:p>
          <a:p>
            <a:r>
              <a:rPr lang="en-US" altLang="tr-TR" dirty="0"/>
              <a:t>Use of a proven language, language subset or operating system. </a:t>
            </a:r>
          </a:p>
          <a:p>
            <a:r>
              <a:rPr lang="en-US" altLang="tr-TR" dirty="0"/>
              <a:t>However, this brings the risk of taking premature design decisions</a:t>
            </a:r>
          </a:p>
        </p:txBody>
      </p:sp>
    </p:spTree>
    <p:extLst>
      <p:ext uri="{BB962C8B-B14F-4D97-AF65-F5344CB8AC3E}">
        <p14:creationId xmlns:p14="http://schemas.microsoft.com/office/powerpoint/2010/main" val="1872615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E700ED-76A6-4447-BDBA-3FD086A4929F}" type="slidenum">
              <a:rPr lang="en-US" altLang="tr-TR"/>
              <a:pPr/>
              <a:t>36</a:t>
            </a:fld>
            <a:endParaRPr lang="en-US" altLang="tr-TR"/>
          </a:p>
        </p:txBody>
      </p:sp>
      <p:sp>
        <p:nvSpPr>
          <p:cNvPr id="219138" name="Rectangle 2"/>
          <p:cNvSpPr>
            <a:spLocks noGrp="1" noRot="1" noChangeAspect="1" noChangeArrowheads="1" noTextEdit="1"/>
          </p:cNvSpPr>
          <p:nvPr>
            <p:ph type="sldImg"/>
          </p:nvPr>
        </p:nvSpPr>
        <p:spPr>
          <a:xfrm>
            <a:off x="1146175" y="687388"/>
            <a:ext cx="4567238" cy="3425825"/>
          </a:xfrm>
          <a:ln/>
        </p:spPr>
      </p:sp>
      <p:sp>
        <p:nvSpPr>
          <p:cNvPr id="219139" name="Rectangle 3"/>
          <p:cNvSpPr>
            <a:spLocks noGrp="1" noChangeArrowheads="1"/>
          </p:cNvSpPr>
          <p:nvPr>
            <p:ph type="body" idx="1"/>
          </p:nvPr>
        </p:nvSpPr>
        <p:spPr>
          <a:xfrm>
            <a:off x="914400" y="4341813"/>
            <a:ext cx="5029200" cy="4116387"/>
          </a:xfrm>
        </p:spPr>
        <p:txBody>
          <a:bodyPr/>
          <a:lstStyle/>
          <a:p>
            <a:pPr>
              <a:lnSpc>
                <a:spcPct val="90000"/>
              </a:lnSpc>
            </a:pPr>
            <a:r>
              <a:rPr lang="tr-TR" altLang="tr-TR" sz="900"/>
              <a:t>In telephony it means that the telsphone system may loose a phone call, but not go down completely more than 5 min every year.</a:t>
            </a:r>
          </a:p>
          <a:p>
            <a:pPr>
              <a:lnSpc>
                <a:spcPct val="90000"/>
              </a:lnSpc>
            </a:pPr>
            <a:r>
              <a:rPr lang="tr-TR" altLang="tr-TR" sz="900"/>
              <a:t>Patient-monitoring system: Does it mean that it may be okay occasionally to loose a patient provided that the system does not go down completely?</a:t>
            </a:r>
          </a:p>
          <a:p>
            <a:pPr>
              <a:lnSpc>
                <a:spcPct val="90000"/>
              </a:lnSpc>
            </a:pPr>
            <a:r>
              <a:rPr lang="tr-TR" altLang="tr-TR" sz="900"/>
              <a:t>It may go down completely provided that it alerts the medical staff so that patients can be monitored manually. The 99.999 percent implies that when it is operating, it may not incorrectly monitor more than 1 patient out of every hundred thousand.</a:t>
            </a:r>
          </a:p>
          <a:p>
            <a:pPr>
              <a:lnSpc>
                <a:spcPct val="90000"/>
              </a:lnSpc>
            </a:pPr>
            <a:endParaRPr lang="tr-TR" altLang="tr-TR" sz="900"/>
          </a:p>
        </p:txBody>
      </p:sp>
    </p:spTree>
    <p:extLst>
      <p:ext uri="{BB962C8B-B14F-4D97-AF65-F5344CB8AC3E}">
        <p14:creationId xmlns:p14="http://schemas.microsoft.com/office/powerpoint/2010/main" val="3492294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B96170-2A7F-4652-9479-DAE87B9CAEB2}" type="slidenum">
              <a:rPr lang="en-US" altLang="tr-TR"/>
              <a:pPr/>
              <a:t>37</a:t>
            </a:fld>
            <a:endParaRPr lang="en-US" altLang="tr-TR"/>
          </a:p>
        </p:txBody>
      </p:sp>
      <p:sp>
        <p:nvSpPr>
          <p:cNvPr id="283650" name="Rectangle 2"/>
          <p:cNvSpPr>
            <a:spLocks noGrp="1" noRot="1" noChangeAspect="1" noChangeArrowheads="1" noTextEdit="1"/>
          </p:cNvSpPr>
          <p:nvPr>
            <p:ph type="sldImg"/>
          </p:nvPr>
        </p:nvSpPr>
        <p:spPr>
          <a:xfrm>
            <a:off x="1146175" y="687388"/>
            <a:ext cx="4567238" cy="3425825"/>
          </a:xfrm>
          <a:ln/>
        </p:spPr>
      </p:sp>
      <p:sp>
        <p:nvSpPr>
          <p:cNvPr id="283651" name="Rectangle 3"/>
          <p:cNvSpPr>
            <a:spLocks noGrp="1" noChangeArrowheads="1"/>
          </p:cNvSpPr>
          <p:nvPr>
            <p:ph type="body" idx="1"/>
          </p:nvPr>
        </p:nvSpPr>
        <p:spPr>
          <a:xfrm>
            <a:off x="914400" y="4341813"/>
            <a:ext cx="5029200" cy="4116387"/>
          </a:xfrm>
        </p:spPr>
        <p:txBody>
          <a:bodyPr/>
          <a:lstStyle/>
          <a:p>
            <a:pPr>
              <a:lnSpc>
                <a:spcPct val="90000"/>
              </a:lnSpc>
            </a:pPr>
            <a:r>
              <a:rPr lang="tr-TR" altLang="tr-TR" sz="900"/>
              <a:t>MTTF and MTTR assumes time as factor to cause reliability problems. This is valid for HW as parts wear out in time. </a:t>
            </a:r>
          </a:p>
          <a:p>
            <a:pPr>
              <a:lnSpc>
                <a:spcPct val="90000"/>
              </a:lnSpc>
            </a:pPr>
            <a:endParaRPr lang="tr-TR" altLang="tr-TR" sz="900"/>
          </a:p>
          <a:p>
            <a:pPr>
              <a:lnSpc>
                <a:spcPct val="90000"/>
              </a:lnSpc>
            </a:pPr>
            <a:r>
              <a:rPr lang="tr-TR" altLang="tr-TR" sz="900"/>
              <a:t>For example, one circuit might have a MTTF of 100,000 hours, meaning that on the average, it can be expected to fail after about 11.5 years of relatively constant operation. </a:t>
            </a:r>
          </a:p>
          <a:p>
            <a:pPr>
              <a:lnSpc>
                <a:spcPct val="90000"/>
              </a:lnSpc>
            </a:pPr>
            <a:endParaRPr lang="tr-TR" altLang="tr-TR" sz="900"/>
          </a:p>
          <a:p>
            <a:pPr>
              <a:lnSpc>
                <a:spcPct val="90000"/>
              </a:lnSpc>
            </a:pPr>
            <a:r>
              <a:rPr lang="tr-TR" altLang="tr-TR" sz="900"/>
              <a:t>Let us say we have a piece fo SW and it runs for 11.5 years without failure, then the SW suddenly stops working. Two possible explanations:</a:t>
            </a:r>
          </a:p>
          <a:p>
            <a:pPr>
              <a:lnSpc>
                <a:spcPct val="90000"/>
              </a:lnSpc>
              <a:buFontTx/>
              <a:buChar char="-"/>
            </a:pPr>
            <a:r>
              <a:rPr lang="tr-TR" altLang="tr-TR" sz="900"/>
              <a:t>A SW maintenance person has made an error and introduced a new bug or (no relation with the initial level of reliability)</a:t>
            </a:r>
          </a:p>
          <a:p>
            <a:pPr>
              <a:lnSpc>
                <a:spcPct val="90000"/>
              </a:lnSpc>
              <a:buFontTx/>
              <a:buChar char="-"/>
            </a:pPr>
            <a:r>
              <a:rPr lang="tr-TR" altLang="tr-TR" sz="900"/>
              <a:t>The software user eployed the SW in a way which it had never been used and thus uncovered a bug that has been there. (reliability of the user)</a:t>
            </a:r>
          </a:p>
          <a:p>
            <a:pPr>
              <a:lnSpc>
                <a:spcPct val="90000"/>
              </a:lnSpc>
            </a:pPr>
            <a:r>
              <a:rPr lang="tr-TR" altLang="tr-TR" sz="900"/>
              <a:t>The two programs solved the same problem and have the same number og bugs would demonstrate different MTTF.</a:t>
            </a:r>
          </a:p>
          <a:p>
            <a:pPr>
              <a:lnSpc>
                <a:spcPct val="90000"/>
              </a:lnSpc>
              <a:buFontTx/>
              <a:buChar char="-"/>
            </a:pPr>
            <a:endParaRPr lang="tr-TR" altLang="tr-TR" sz="900"/>
          </a:p>
          <a:p>
            <a:pPr>
              <a:lnSpc>
                <a:spcPct val="90000"/>
              </a:lnSpc>
            </a:pPr>
            <a:endParaRPr lang="en-US" altLang="tr-TR" sz="900"/>
          </a:p>
        </p:txBody>
      </p:sp>
    </p:spTree>
    <p:extLst>
      <p:ext uri="{BB962C8B-B14F-4D97-AF65-F5344CB8AC3E}">
        <p14:creationId xmlns:p14="http://schemas.microsoft.com/office/powerpoint/2010/main" val="3999497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1F3749-4660-44AA-BFDC-DA45403722FC}" type="slidenum">
              <a:rPr lang="en-US" altLang="tr-TR"/>
              <a:pPr/>
              <a:t>38</a:t>
            </a:fld>
            <a:endParaRPr lang="en-US" altLang="tr-TR"/>
          </a:p>
        </p:txBody>
      </p:sp>
      <p:sp>
        <p:nvSpPr>
          <p:cNvPr id="281602" name="Rectangle 2"/>
          <p:cNvSpPr>
            <a:spLocks noGrp="1" noRot="1" noChangeAspect="1" noChangeArrowheads="1" noTextEdit="1"/>
          </p:cNvSpPr>
          <p:nvPr>
            <p:ph type="sldImg"/>
          </p:nvPr>
        </p:nvSpPr>
        <p:spPr>
          <a:xfrm>
            <a:off x="1146175" y="687388"/>
            <a:ext cx="4567238" cy="3425825"/>
          </a:xfrm>
          <a:ln/>
        </p:spPr>
      </p:sp>
      <p:sp>
        <p:nvSpPr>
          <p:cNvPr id="281603" name="Rectangle 3"/>
          <p:cNvSpPr>
            <a:spLocks noGrp="1" noChangeArrowheads="1"/>
          </p:cNvSpPr>
          <p:nvPr>
            <p:ph type="body" idx="1"/>
          </p:nvPr>
        </p:nvSpPr>
        <p:spPr>
          <a:xfrm>
            <a:off x="914400" y="4341813"/>
            <a:ext cx="5029200" cy="4116387"/>
          </a:xfrm>
        </p:spPr>
        <p:txBody>
          <a:bodyPr/>
          <a:lstStyle/>
          <a:p>
            <a:pPr>
              <a:lnSpc>
                <a:spcPct val="90000"/>
              </a:lnSpc>
            </a:pPr>
            <a:r>
              <a:rPr lang="tr-TR" altLang="tr-TR" sz="900" dirty="0"/>
              <a:t>Statement concerning lenght of the testing interval or number of bugs found during testing would not be appropriate for an SRS. These are the attributes of the software development process rather than the SW product itself.</a:t>
            </a:r>
          </a:p>
          <a:p>
            <a:pPr>
              <a:lnSpc>
                <a:spcPct val="90000"/>
              </a:lnSpc>
            </a:pPr>
            <a:endParaRPr lang="tr-TR" altLang="tr-TR" sz="900" dirty="0"/>
          </a:p>
          <a:p>
            <a:pPr>
              <a:lnSpc>
                <a:spcPct val="90000"/>
              </a:lnSpc>
            </a:pPr>
            <a:r>
              <a:rPr lang="tr-TR" altLang="tr-TR" sz="900" dirty="0"/>
              <a:t>But how can we know how many bugs are in the software when it is delivered?  Monte Carlo technique involves determining some aspect of the real world through statistical analysis of random events.</a:t>
            </a:r>
            <a:endParaRPr lang="en-US" altLang="tr-TR" sz="900" dirty="0"/>
          </a:p>
        </p:txBody>
      </p:sp>
    </p:spTree>
    <p:extLst>
      <p:ext uri="{BB962C8B-B14F-4D97-AF65-F5344CB8AC3E}">
        <p14:creationId xmlns:p14="http://schemas.microsoft.com/office/powerpoint/2010/main" val="1052638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A3C501-8311-4E87-97CA-5EB4724D2569}" type="slidenum">
              <a:rPr lang="en-US" altLang="tr-TR"/>
              <a:pPr/>
              <a:t>39</a:t>
            </a:fld>
            <a:endParaRPr lang="en-US" altLang="tr-TR"/>
          </a:p>
        </p:txBody>
      </p:sp>
      <p:sp>
        <p:nvSpPr>
          <p:cNvPr id="221186" name="Rectangle 2"/>
          <p:cNvSpPr>
            <a:spLocks noGrp="1" noRot="1" noChangeAspect="1" noChangeArrowheads="1" noTextEdit="1"/>
          </p:cNvSpPr>
          <p:nvPr>
            <p:ph type="sldImg"/>
          </p:nvPr>
        </p:nvSpPr>
        <p:spPr>
          <a:xfrm>
            <a:off x="1146175" y="687388"/>
            <a:ext cx="4567238" cy="3425825"/>
          </a:xfrm>
          <a:ln/>
        </p:spPr>
      </p:sp>
      <p:sp>
        <p:nvSpPr>
          <p:cNvPr id="221187" name="Rectangle 3"/>
          <p:cNvSpPr>
            <a:spLocks noGrp="1" noChangeArrowheads="1"/>
          </p:cNvSpPr>
          <p:nvPr>
            <p:ph type="body" idx="1"/>
          </p:nvPr>
        </p:nvSpPr>
        <p:spPr>
          <a:xfrm>
            <a:off x="914400" y="4341813"/>
            <a:ext cx="5029200" cy="4116387"/>
          </a:xfrm>
        </p:spPr>
        <p:txBody>
          <a:bodyPr/>
          <a:lstStyle/>
          <a:p>
            <a:endParaRPr lang="en-GB" altLang="tr-TR"/>
          </a:p>
        </p:txBody>
      </p:sp>
    </p:spTree>
    <p:extLst>
      <p:ext uri="{BB962C8B-B14F-4D97-AF65-F5344CB8AC3E}">
        <p14:creationId xmlns:p14="http://schemas.microsoft.com/office/powerpoint/2010/main" val="2688283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3000"/>
          </a:xfrm>
        </p:spPr>
        <p:txBody>
          <a:bodyPr/>
          <a:lstStyle>
            <a:lvl1pPr algn="ctr">
              <a:defRPr/>
            </a:lvl1pPr>
          </a:lstStyle>
          <a:p>
            <a:pPr lvl="0"/>
            <a:r>
              <a:rPr lang="en-US" altLang="tr-TR" noProof="0" smtClean="0"/>
              <a:t>Click to edit Master title style</a:t>
            </a:r>
          </a:p>
        </p:txBody>
      </p:sp>
      <p:sp>
        <p:nvSpPr>
          <p:cNvPr id="3075" name="Rectangle 3"/>
          <p:cNvSpPr>
            <a:spLocks noGrp="1" noChangeArrowheads="1"/>
          </p:cNvSpPr>
          <p:nvPr>
            <p:ph type="subTitle" idx="1"/>
          </p:nvPr>
        </p:nvSpPr>
        <p:spPr>
          <a:xfrm>
            <a:off x="1371600" y="3886200"/>
            <a:ext cx="6400800" cy="1752600"/>
          </a:xfrm>
          <a:extLst>
            <a:ext uri="{91240B29-F687-4F45-9708-019B960494DF}">
              <a14:hiddenLine xmlns:a14="http://schemas.microsoft.com/office/drawing/2010/main" w="9525">
                <a:solidFill>
                  <a:srgbClr val="003300"/>
                </a:solidFill>
                <a:miter lim="800000"/>
                <a:headEnd/>
                <a:tailEnd/>
              </a14:hiddenLine>
            </a:ext>
          </a:extLst>
        </p:spPr>
        <p:txBody>
          <a:bodyPr/>
          <a:lstStyle>
            <a:lvl1pPr marL="0" indent="0" algn="ctr">
              <a:buFontTx/>
              <a:buNone/>
              <a:defRPr sz="2400">
                <a:solidFill>
                  <a:srgbClr val="CC6600"/>
                </a:solidFill>
              </a:defRPr>
            </a:lvl1pPr>
          </a:lstStyle>
          <a:p>
            <a:pPr lvl="0"/>
            <a:r>
              <a:rPr lang="en-US" altLang="tr-TR" noProof="0" smtClean="0"/>
              <a:t>Click to edit Master subtitle style</a:t>
            </a:r>
          </a:p>
        </p:txBody>
      </p:sp>
      <p:sp>
        <p:nvSpPr>
          <p:cNvPr id="3076" name="Rectangle 4"/>
          <p:cNvSpPr>
            <a:spLocks noGrp="1" noChangeArrowheads="1"/>
          </p:cNvSpPr>
          <p:nvPr>
            <p:ph type="dt" sz="half"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1D8BD707-D9CF-40AE-B4C6-C98DA3205C09}" type="datetimeFigureOut">
              <a:rPr lang="en-US" smtClean="0"/>
              <a:pPr/>
              <a:t>11/4/2019</a:t>
            </a:fld>
            <a:endParaRPr lang="en-US"/>
          </a:p>
        </p:txBody>
      </p:sp>
      <p:sp>
        <p:nvSpPr>
          <p:cNvPr id="3077" name="Rectangle 5"/>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3078" name="Rectangle 6"/>
          <p:cNvSpPr>
            <a:spLocks noGrp="1" noChangeArrowheads="1"/>
          </p:cNvSpPr>
          <p:nvPr>
            <p:ph type="sldNum" sz="quarter" idx="4"/>
          </p:nvPr>
        </p:nvSpPr>
        <p:spPr bwMode="auto">
          <a:xfrm>
            <a:off x="65532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5105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095500" cy="6324600"/>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381000" y="152400"/>
            <a:ext cx="61341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191061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93434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90335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381000" y="914400"/>
            <a:ext cx="4114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914400"/>
            <a:ext cx="4114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1859717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3645859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extLst>
      <p:ext uri="{BB962C8B-B14F-4D97-AF65-F5344CB8AC3E}">
        <p14:creationId xmlns:p14="http://schemas.microsoft.com/office/powerpoint/2010/main" val="3327553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005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01607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0789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tr-TR" smtClean="0"/>
              <a:t>Click to edit Master title style</a:t>
            </a:r>
          </a:p>
        </p:txBody>
      </p:sp>
      <p:sp>
        <p:nvSpPr>
          <p:cNvPr id="1027" name="Rectangle 3"/>
          <p:cNvSpPr>
            <a:spLocks noGrp="1" noChangeArrowheads="1"/>
          </p:cNvSpPr>
          <p:nvPr>
            <p:ph type="body" idx="1"/>
          </p:nvPr>
        </p:nvSpPr>
        <p:spPr bwMode="auto">
          <a:xfrm>
            <a:off x="381000" y="914400"/>
            <a:ext cx="8382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p>
        </p:txBody>
      </p:sp>
      <p:sp>
        <p:nvSpPr>
          <p:cNvPr id="1031" name="Line 7"/>
          <p:cNvSpPr>
            <a:spLocks noChangeShapeType="1"/>
          </p:cNvSpPr>
          <p:nvPr/>
        </p:nvSpPr>
        <p:spPr bwMode="auto">
          <a:xfrm flipV="1">
            <a:off x="0" y="762000"/>
            <a:ext cx="9144000" cy="0"/>
          </a:xfrm>
          <a:prstGeom prst="line">
            <a:avLst/>
          </a:prstGeom>
          <a:noFill/>
          <a:ln w="25400">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032" name="Line 8"/>
          <p:cNvSpPr>
            <a:spLocks noChangeShapeType="1"/>
          </p:cNvSpPr>
          <p:nvPr/>
        </p:nvSpPr>
        <p:spPr bwMode="auto">
          <a:xfrm flipV="1">
            <a:off x="0" y="6553200"/>
            <a:ext cx="9144000" cy="0"/>
          </a:xfrm>
          <a:prstGeom prst="line">
            <a:avLst/>
          </a:prstGeom>
          <a:noFill/>
          <a:ln w="25400">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fontAlgn="base" hangingPunct="1">
        <a:spcBef>
          <a:spcPct val="0"/>
        </a:spcBef>
        <a:spcAft>
          <a:spcPct val="0"/>
        </a:spcAft>
        <a:defRPr sz="2800">
          <a:solidFill>
            <a:srgbClr val="3366FF"/>
          </a:solidFill>
          <a:latin typeface="+mj-lt"/>
          <a:ea typeface="+mj-ea"/>
          <a:cs typeface="+mj-cs"/>
        </a:defRPr>
      </a:lvl1pPr>
      <a:lvl2pPr algn="l" rtl="0" eaLnBrk="1" fontAlgn="base" hangingPunct="1">
        <a:spcBef>
          <a:spcPct val="0"/>
        </a:spcBef>
        <a:spcAft>
          <a:spcPct val="0"/>
        </a:spcAft>
        <a:defRPr sz="2800">
          <a:solidFill>
            <a:srgbClr val="3366FF"/>
          </a:solidFill>
          <a:latin typeface="Arial" pitchFamily="34" charset="0"/>
        </a:defRPr>
      </a:lvl2pPr>
      <a:lvl3pPr algn="l" rtl="0" eaLnBrk="1" fontAlgn="base" hangingPunct="1">
        <a:spcBef>
          <a:spcPct val="0"/>
        </a:spcBef>
        <a:spcAft>
          <a:spcPct val="0"/>
        </a:spcAft>
        <a:defRPr sz="2800">
          <a:solidFill>
            <a:srgbClr val="3366FF"/>
          </a:solidFill>
          <a:latin typeface="Arial" pitchFamily="34" charset="0"/>
        </a:defRPr>
      </a:lvl3pPr>
      <a:lvl4pPr algn="l" rtl="0" eaLnBrk="1" fontAlgn="base" hangingPunct="1">
        <a:spcBef>
          <a:spcPct val="0"/>
        </a:spcBef>
        <a:spcAft>
          <a:spcPct val="0"/>
        </a:spcAft>
        <a:defRPr sz="2800">
          <a:solidFill>
            <a:srgbClr val="3366FF"/>
          </a:solidFill>
          <a:latin typeface="Arial" pitchFamily="34" charset="0"/>
        </a:defRPr>
      </a:lvl4pPr>
      <a:lvl5pPr algn="l" rtl="0" eaLnBrk="1" fontAlgn="base" hangingPunct="1">
        <a:spcBef>
          <a:spcPct val="0"/>
        </a:spcBef>
        <a:spcAft>
          <a:spcPct val="0"/>
        </a:spcAft>
        <a:defRPr sz="2800">
          <a:solidFill>
            <a:srgbClr val="3366FF"/>
          </a:solidFill>
          <a:latin typeface="Arial" pitchFamily="34" charset="0"/>
        </a:defRPr>
      </a:lvl5pPr>
      <a:lvl6pPr marL="457200" algn="l" rtl="0" eaLnBrk="1" fontAlgn="base" hangingPunct="1">
        <a:spcBef>
          <a:spcPct val="0"/>
        </a:spcBef>
        <a:spcAft>
          <a:spcPct val="0"/>
        </a:spcAft>
        <a:defRPr sz="2800">
          <a:solidFill>
            <a:srgbClr val="3366FF"/>
          </a:solidFill>
          <a:latin typeface="Arial" pitchFamily="34" charset="0"/>
        </a:defRPr>
      </a:lvl6pPr>
      <a:lvl7pPr marL="914400" algn="l" rtl="0" eaLnBrk="1" fontAlgn="base" hangingPunct="1">
        <a:spcBef>
          <a:spcPct val="0"/>
        </a:spcBef>
        <a:spcAft>
          <a:spcPct val="0"/>
        </a:spcAft>
        <a:defRPr sz="2800">
          <a:solidFill>
            <a:srgbClr val="3366FF"/>
          </a:solidFill>
          <a:latin typeface="Arial" pitchFamily="34" charset="0"/>
        </a:defRPr>
      </a:lvl7pPr>
      <a:lvl8pPr marL="1371600" algn="l" rtl="0" eaLnBrk="1" fontAlgn="base" hangingPunct="1">
        <a:spcBef>
          <a:spcPct val="0"/>
        </a:spcBef>
        <a:spcAft>
          <a:spcPct val="0"/>
        </a:spcAft>
        <a:defRPr sz="2800">
          <a:solidFill>
            <a:srgbClr val="3366FF"/>
          </a:solidFill>
          <a:latin typeface="Arial" pitchFamily="34" charset="0"/>
        </a:defRPr>
      </a:lvl8pPr>
      <a:lvl9pPr marL="1828800" algn="l" rtl="0" eaLnBrk="1" fontAlgn="base" hangingPunct="1">
        <a:spcBef>
          <a:spcPct val="0"/>
        </a:spcBef>
        <a:spcAft>
          <a:spcPct val="0"/>
        </a:spcAft>
        <a:defRPr sz="2800">
          <a:solidFill>
            <a:srgbClr val="3366FF"/>
          </a:solidFill>
          <a:latin typeface="Arial" pitchFamily="34"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Requirements</a:t>
            </a:r>
            <a:endParaRPr lang="tr-TR" dirty="0"/>
          </a:p>
        </p:txBody>
      </p:sp>
      <p:sp>
        <p:nvSpPr>
          <p:cNvPr id="3" name="Subtitle 2"/>
          <p:cNvSpPr>
            <a:spLocks noGrp="1"/>
          </p:cNvSpPr>
          <p:nvPr>
            <p:ph type="subTitle" idx="1"/>
          </p:nvPr>
        </p:nvSpPr>
        <p:spPr>
          <a:xfrm>
            <a:off x="2590800" y="6172200"/>
            <a:ext cx="6400800" cy="533400"/>
          </a:xfrm>
        </p:spPr>
        <p:txBody>
          <a:bodyPr/>
          <a:lstStyle/>
          <a:p>
            <a:r>
              <a:rPr lang="en-US" sz="1800" dirty="0" smtClean="0"/>
              <a:t>Partially based on the slides of Ian </a:t>
            </a:r>
            <a:r>
              <a:rPr lang="en-US" sz="1800" dirty="0" err="1" smtClean="0"/>
              <a:t>Sommerville</a:t>
            </a:r>
            <a:endParaRPr lang="tr-TR" sz="1800" dirty="0"/>
          </a:p>
        </p:txBody>
      </p:sp>
    </p:spTree>
    <p:extLst>
      <p:ext uri="{BB962C8B-B14F-4D97-AF65-F5344CB8AC3E}">
        <p14:creationId xmlns:p14="http://schemas.microsoft.com/office/powerpoint/2010/main" val="3566607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76200"/>
            <a:ext cx="8915400" cy="1104900"/>
          </a:xfrm>
          <a:noFill/>
          <a:ln/>
        </p:spPr>
        <p:txBody>
          <a:bodyPr lIns="90487" tIns="44450" rIns="90487" bIns="44450"/>
          <a:lstStyle/>
          <a:p>
            <a:r>
              <a:rPr lang="en-GB" dirty="0"/>
              <a:t>Types of requirement</a:t>
            </a:r>
          </a:p>
        </p:txBody>
      </p:sp>
      <p:sp>
        <p:nvSpPr>
          <p:cNvPr id="9219" name="Rectangle 3"/>
          <p:cNvSpPr>
            <a:spLocks noGrp="1" noChangeArrowheads="1"/>
          </p:cNvSpPr>
          <p:nvPr>
            <p:ph idx="1"/>
          </p:nvPr>
        </p:nvSpPr>
        <p:spPr>
          <a:noFill/>
          <a:ln/>
        </p:spPr>
        <p:txBody>
          <a:bodyPr lIns="90487" tIns="44450" rIns="90487" bIns="44450"/>
          <a:lstStyle/>
          <a:p>
            <a:r>
              <a:rPr lang="en-GB" dirty="0"/>
              <a:t>User requirements</a:t>
            </a:r>
          </a:p>
          <a:p>
            <a:pPr lvl="1"/>
            <a:r>
              <a:rPr lang="en-GB" dirty="0" smtClean="0"/>
              <a:t>Written </a:t>
            </a:r>
            <a:r>
              <a:rPr lang="en-GB" dirty="0"/>
              <a:t>for customers.</a:t>
            </a:r>
          </a:p>
          <a:p>
            <a:pPr lvl="2"/>
            <a:r>
              <a:rPr lang="en-US" altLang="tr-TR" dirty="0" smtClean="0"/>
              <a:t>understandable </a:t>
            </a:r>
            <a:r>
              <a:rPr lang="en-US" altLang="tr-TR" dirty="0"/>
              <a:t>by client and contractor management, system procurers and users</a:t>
            </a:r>
            <a:r>
              <a:rPr lang="en-US" altLang="tr-TR" dirty="0" smtClean="0"/>
              <a:t>.</a:t>
            </a:r>
          </a:p>
          <a:p>
            <a:pPr lvl="1"/>
            <a:r>
              <a:rPr lang="en-GB" dirty="0"/>
              <a:t>Statements in natural language plus diagrams of the services the system provides and its operational constraints. </a:t>
            </a:r>
            <a:endParaRPr lang="en-GB" dirty="0" smtClean="0"/>
          </a:p>
          <a:p>
            <a:pPr lvl="1"/>
            <a:r>
              <a:rPr lang="en-US" altLang="tr-TR" dirty="0"/>
              <a:t>Includes user </a:t>
            </a:r>
            <a:r>
              <a:rPr lang="en-US" altLang="tr-TR" dirty="0" smtClean="0"/>
              <a:t>needs</a:t>
            </a:r>
            <a:endParaRPr lang="en-GB" dirty="0"/>
          </a:p>
          <a:p>
            <a:pPr lvl="2"/>
            <a:endParaRPr lang="en-GB" dirty="0"/>
          </a:p>
          <a:p>
            <a:r>
              <a:rPr lang="en-GB" dirty="0"/>
              <a:t>System requirements</a:t>
            </a:r>
          </a:p>
          <a:p>
            <a:pPr lvl="1"/>
            <a:r>
              <a:rPr lang="en-GB" dirty="0"/>
              <a:t>A structured document setting out detailed descriptions of the system’s functions, services and operational constraints. </a:t>
            </a:r>
            <a:endParaRPr lang="en-GB" dirty="0" smtClean="0"/>
          </a:p>
          <a:p>
            <a:pPr lvl="1"/>
            <a:r>
              <a:rPr lang="en-GB" dirty="0" smtClean="0"/>
              <a:t>Defines </a:t>
            </a:r>
            <a:r>
              <a:rPr lang="en-GB" dirty="0"/>
              <a:t>what should be </a:t>
            </a:r>
            <a:r>
              <a:rPr lang="en-GB" dirty="0" smtClean="0"/>
              <a:t>implemented, so </a:t>
            </a:r>
            <a:r>
              <a:rPr lang="en-GB" dirty="0"/>
              <a:t>may be part of a contract between client and contractor</a:t>
            </a:r>
            <a:r>
              <a:rPr lang="en-GB" dirty="0" smtClean="0"/>
              <a:t>.</a:t>
            </a:r>
          </a:p>
          <a:p>
            <a:pPr lvl="1"/>
            <a:r>
              <a:rPr lang="en-US" altLang="tr-TR" dirty="0"/>
              <a:t>Includes Product behavior, </a:t>
            </a:r>
          </a:p>
          <a:p>
            <a:pPr lvl="1"/>
            <a:r>
              <a:rPr lang="en-US" altLang="tr-TR" dirty="0"/>
              <a:t>understandable by procurer and software designer.</a:t>
            </a:r>
          </a:p>
          <a:p>
            <a:pPr lvl="1"/>
            <a:endParaRPr lang="en-GB"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sz="1200" dirty="0" smtClean="0"/>
              <a:t>Chapter 4 Requirements engineering</a:t>
            </a:r>
            <a:endParaRPr lang="en-US" sz="1200" dirty="0"/>
          </a:p>
        </p:txBody>
      </p:sp>
    </p:spTree>
    <p:extLst>
      <p:ext uri="{BB962C8B-B14F-4D97-AF65-F5344CB8AC3E}">
        <p14:creationId xmlns:p14="http://schemas.microsoft.com/office/powerpoint/2010/main" val="256640329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and system requirements</a:t>
            </a:r>
            <a:r>
              <a:rPr lang="en-GB" dirty="0"/>
              <a:t> </a:t>
            </a:r>
            <a:endParaRPr lang="tr-TR" dirty="0"/>
          </a:p>
        </p:txBody>
      </p:sp>
      <p:sp>
        <p:nvSpPr>
          <p:cNvPr id="3" name="Content Placeholder 2"/>
          <p:cNvSpPr>
            <a:spLocks noGrp="1"/>
          </p:cNvSpPr>
          <p:nvPr>
            <p:ph idx="1"/>
          </p:nvPr>
        </p:nvSpPr>
        <p:spPr/>
        <p:txBody>
          <a:bodyPr/>
          <a:lstStyle/>
          <a:p>
            <a:pPr marL="533400" indent="-533400">
              <a:lnSpc>
                <a:spcPct val="90000"/>
              </a:lnSpc>
            </a:pPr>
            <a:r>
              <a:rPr lang="en-US" altLang="tr-TR" sz="2800" dirty="0" smtClean="0"/>
              <a:t>User requirement  definition</a:t>
            </a:r>
          </a:p>
          <a:p>
            <a:pPr marL="914400" lvl="1" indent="-457200">
              <a:lnSpc>
                <a:spcPct val="80000"/>
              </a:lnSpc>
              <a:buFontTx/>
              <a:buAutoNum type="arabicPeriod"/>
            </a:pPr>
            <a:r>
              <a:rPr lang="en-US" altLang="tr-TR" sz="2400" dirty="0" smtClean="0"/>
              <a:t>The software must provide a means of representing and accessing external files created by other tools.</a:t>
            </a:r>
          </a:p>
          <a:p>
            <a:pPr marL="457200" lvl="1" indent="0">
              <a:lnSpc>
                <a:spcPct val="80000"/>
              </a:lnSpc>
              <a:buNone/>
            </a:pPr>
            <a:endParaRPr lang="en-US" altLang="tr-TR" sz="2400" dirty="0" smtClean="0"/>
          </a:p>
          <a:p>
            <a:pPr marL="533400" indent="-533400">
              <a:lnSpc>
                <a:spcPct val="90000"/>
              </a:lnSpc>
            </a:pPr>
            <a:r>
              <a:rPr lang="en-US" altLang="tr-TR" sz="2800" dirty="0" smtClean="0"/>
              <a:t>System Requirements  specification</a:t>
            </a:r>
            <a:endParaRPr lang="en-US" altLang="tr-TR" sz="2800" dirty="0"/>
          </a:p>
          <a:p>
            <a:pPr marL="914400" lvl="1" indent="-457200">
              <a:lnSpc>
                <a:spcPct val="80000"/>
              </a:lnSpc>
              <a:buFontTx/>
              <a:buAutoNum type="arabicPeriod"/>
            </a:pPr>
            <a:r>
              <a:rPr lang="en-US" altLang="tr-TR" dirty="0"/>
              <a:t>The user should be provided with facilities to define the type of external files.</a:t>
            </a:r>
          </a:p>
          <a:p>
            <a:pPr marL="914400" lvl="1" indent="-457200">
              <a:lnSpc>
                <a:spcPct val="80000"/>
              </a:lnSpc>
              <a:buFontTx/>
              <a:buAutoNum type="arabicPeriod"/>
            </a:pPr>
            <a:r>
              <a:rPr lang="en-US" altLang="tr-TR" dirty="0"/>
              <a:t>Each external file type may have an associated tool which may be applied to the file.</a:t>
            </a:r>
          </a:p>
          <a:p>
            <a:pPr marL="914400" lvl="1" indent="-457200">
              <a:lnSpc>
                <a:spcPct val="80000"/>
              </a:lnSpc>
              <a:buFontTx/>
              <a:buAutoNum type="arabicPeriod"/>
            </a:pPr>
            <a:r>
              <a:rPr lang="en-US" altLang="tr-TR" dirty="0"/>
              <a:t>Each external file type may be represented as a specification on the user’s display.</a:t>
            </a:r>
          </a:p>
          <a:p>
            <a:pPr marL="914400" lvl="1" indent="-457200">
              <a:lnSpc>
                <a:spcPct val="80000"/>
              </a:lnSpc>
              <a:buFontTx/>
              <a:buAutoNum type="arabicPeriod"/>
            </a:pPr>
            <a:r>
              <a:rPr lang="en-US" altLang="tr-TR" dirty="0"/>
              <a:t>Facilities should be provided for the icon representing an external file type to be defined by the user.</a:t>
            </a:r>
          </a:p>
          <a:p>
            <a:pPr marL="914400" lvl="1" indent="-457200">
              <a:lnSpc>
                <a:spcPct val="80000"/>
              </a:lnSpc>
              <a:buFontTx/>
              <a:buAutoNum type="arabicPeriod"/>
            </a:pPr>
            <a:r>
              <a:rPr lang="en-US" altLang="tr-TR" dirty="0"/>
              <a:t>When a user selects an icon representing an external file, the effect of that selection is to apply the tool associated with type of the external file to the file represented by the selected icon.</a:t>
            </a:r>
          </a:p>
          <a:p>
            <a:endParaRPr lang="tr-TR" sz="2400" dirty="0"/>
          </a:p>
        </p:txBody>
      </p:sp>
    </p:spTree>
    <p:extLst>
      <p:ext uri="{BB962C8B-B14F-4D97-AF65-F5344CB8AC3E}">
        <p14:creationId xmlns:p14="http://schemas.microsoft.com/office/powerpoint/2010/main" val="4051401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12</a:t>
            </a:fld>
            <a:endParaRPr lang="en-US"/>
          </a:p>
        </p:txBody>
      </p:sp>
      <p:pic>
        <p:nvPicPr>
          <p:cNvPr id="132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96081"/>
            <a:ext cx="7867600" cy="5809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5308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13</a:t>
            </a:fld>
            <a:endParaRPr lang="en-US"/>
          </a:p>
        </p:txBody>
      </p:sp>
      <p:sp>
        <p:nvSpPr>
          <p:cNvPr id="6" name="Footer Placeholder 5"/>
          <p:cNvSpPr>
            <a:spLocks noGrp="1"/>
          </p:cNvSpPr>
          <p:nvPr>
            <p:ph type="ftr" sz="quarter" idx="4294967295"/>
          </p:nvPr>
        </p:nvSpPr>
        <p:spPr>
          <a:xfrm>
            <a:off x="3124200" y="6356350"/>
            <a:ext cx="2895600" cy="365125"/>
          </a:xfrm>
          <a:prstGeom prst="rect">
            <a:avLst/>
          </a:prstGeom>
        </p:spPr>
        <p:txBody>
          <a:bodyPr/>
          <a:lstStyle/>
          <a:p>
            <a:pPr>
              <a:defRPr/>
            </a:pPr>
            <a:r>
              <a:rPr lang="en-US" smtClean="0"/>
              <a:t>Chapter 4 Requirements engineering</a:t>
            </a:r>
            <a:endParaRPr lang="en-US"/>
          </a:p>
        </p:txBody>
      </p:sp>
      <p:pic>
        <p:nvPicPr>
          <p:cNvPr id="133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00808"/>
            <a:ext cx="7340086"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9016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7" name="Slide Number Placeholder 6"/>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14</a:t>
            </a:fld>
            <a:endParaRPr lang="en-US"/>
          </a:p>
        </p:txBody>
      </p:sp>
      <p:sp>
        <p:nvSpPr>
          <p:cNvPr id="8" name="Footer Placeholder 7"/>
          <p:cNvSpPr>
            <a:spLocks noGrp="1"/>
          </p:cNvSpPr>
          <p:nvPr>
            <p:ph type="ftr" sz="quarter" idx="4294967295"/>
          </p:nvPr>
        </p:nvSpPr>
        <p:spPr>
          <a:xfrm>
            <a:off x="3124200" y="6356350"/>
            <a:ext cx="2895600" cy="365125"/>
          </a:xfrm>
          <a:prstGeom prst="rect">
            <a:avLst/>
          </a:prstGeom>
        </p:spPr>
        <p:txBody>
          <a:bodyPr/>
          <a:lstStyle/>
          <a:p>
            <a:pPr>
              <a:defRPr/>
            </a:pPr>
            <a:r>
              <a:rPr lang="en-US" smtClean="0"/>
              <a:t>Chapter 4 Requirements engineering</a:t>
            </a:r>
            <a:endParaRPr lang="en-US"/>
          </a:p>
        </p:txBody>
      </p:sp>
    </p:spTree>
    <p:extLst>
      <p:ext uri="{BB962C8B-B14F-4D97-AF65-F5344CB8AC3E}">
        <p14:creationId xmlns:p14="http://schemas.microsoft.com/office/powerpoint/2010/main" val="288709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tr-TR" dirty="0"/>
              <a:t>Classification of Requirements</a:t>
            </a:r>
            <a:endParaRPr lang="tr-TR" dirty="0"/>
          </a:p>
        </p:txBody>
      </p:sp>
      <p:sp>
        <p:nvSpPr>
          <p:cNvPr id="3" name="Content Placeholder 2"/>
          <p:cNvSpPr>
            <a:spLocks noGrp="1"/>
          </p:cNvSpPr>
          <p:nvPr>
            <p:ph idx="1"/>
          </p:nvPr>
        </p:nvSpPr>
        <p:spPr/>
        <p:txBody>
          <a:bodyPr/>
          <a:lstStyle/>
          <a:p>
            <a:pPr>
              <a:lnSpc>
                <a:spcPct val="90000"/>
              </a:lnSpc>
            </a:pPr>
            <a:r>
              <a:rPr lang="en-GB" sz="2400" dirty="0"/>
              <a:t>Functional requirements</a:t>
            </a:r>
          </a:p>
          <a:p>
            <a:pPr lvl="1">
              <a:lnSpc>
                <a:spcPct val="90000"/>
              </a:lnSpc>
            </a:pPr>
            <a:r>
              <a:rPr lang="en-GB" dirty="0"/>
              <a:t>Statements of services the system should provide,</a:t>
            </a:r>
          </a:p>
          <a:p>
            <a:pPr lvl="1">
              <a:lnSpc>
                <a:spcPct val="90000"/>
              </a:lnSpc>
            </a:pPr>
            <a:r>
              <a:rPr lang="en-GB" dirty="0"/>
              <a:t>how the system should react to particular inputs </a:t>
            </a:r>
          </a:p>
          <a:p>
            <a:pPr lvl="1">
              <a:lnSpc>
                <a:spcPct val="90000"/>
              </a:lnSpc>
            </a:pPr>
            <a:r>
              <a:rPr lang="en-GB" dirty="0"/>
              <a:t>how the system should behave in particular situations.</a:t>
            </a:r>
          </a:p>
          <a:p>
            <a:pPr lvl="1">
              <a:lnSpc>
                <a:spcPct val="90000"/>
              </a:lnSpc>
            </a:pPr>
            <a:r>
              <a:rPr lang="en-GB" dirty="0"/>
              <a:t>May state what the system should not do.</a:t>
            </a:r>
          </a:p>
          <a:p>
            <a:pPr>
              <a:lnSpc>
                <a:spcPct val="90000"/>
              </a:lnSpc>
            </a:pPr>
            <a:r>
              <a:rPr lang="en-GB" sz="2400" dirty="0"/>
              <a:t>Non-functional requirements</a:t>
            </a:r>
          </a:p>
          <a:p>
            <a:pPr lvl="1">
              <a:lnSpc>
                <a:spcPct val="90000"/>
              </a:lnSpc>
            </a:pPr>
            <a:r>
              <a:rPr lang="en-GB" dirty="0"/>
              <a:t>Constraints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t>Domain requirements</a:t>
            </a:r>
          </a:p>
          <a:p>
            <a:pPr lvl="1">
              <a:lnSpc>
                <a:spcPct val="90000"/>
              </a:lnSpc>
            </a:pPr>
            <a:r>
              <a:rPr lang="en-GB" dirty="0"/>
              <a:t>Constraints on the system from the domain of operation</a:t>
            </a:r>
          </a:p>
          <a:p>
            <a:pPr lvl="2">
              <a:lnSpc>
                <a:spcPct val="90000"/>
              </a:lnSpc>
            </a:pPr>
            <a:r>
              <a:rPr lang="en-US" altLang="tr-TR" dirty="0"/>
              <a:t>reflect characteristics of the domain </a:t>
            </a:r>
          </a:p>
          <a:p>
            <a:pPr lvl="1">
              <a:lnSpc>
                <a:spcPct val="90000"/>
              </a:lnSpc>
            </a:pPr>
            <a:r>
              <a:rPr lang="en-US" altLang="tr-TR" dirty="0"/>
              <a:t>can be functional or nonfunctional</a:t>
            </a:r>
            <a:endParaRPr lang="en-US" altLang="tr-TR" b="1" dirty="0"/>
          </a:p>
          <a:p>
            <a:endParaRPr lang="tr-TR" dirty="0"/>
          </a:p>
        </p:txBody>
      </p:sp>
    </p:spTree>
    <p:extLst>
      <p:ext uri="{BB962C8B-B14F-4D97-AF65-F5344CB8AC3E}">
        <p14:creationId xmlns:p14="http://schemas.microsoft.com/office/powerpoint/2010/main" val="2550088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tr-TR" dirty="0"/>
              <a:t>Example: Library system</a:t>
            </a:r>
            <a:endParaRPr lang="tr-TR" dirty="0"/>
          </a:p>
        </p:txBody>
      </p:sp>
      <p:sp>
        <p:nvSpPr>
          <p:cNvPr id="3" name="Content Placeholder 2"/>
          <p:cNvSpPr>
            <a:spLocks noGrp="1"/>
          </p:cNvSpPr>
          <p:nvPr>
            <p:ph idx="1"/>
          </p:nvPr>
        </p:nvSpPr>
        <p:spPr/>
        <p:txBody>
          <a:bodyPr/>
          <a:lstStyle/>
          <a:p>
            <a:pPr>
              <a:lnSpc>
                <a:spcPct val="90000"/>
              </a:lnSpc>
            </a:pPr>
            <a:r>
              <a:rPr lang="en-US" altLang="tr-TR" sz="2400" dirty="0"/>
              <a:t>Library system:</a:t>
            </a:r>
          </a:p>
          <a:p>
            <a:pPr lvl="1">
              <a:lnSpc>
                <a:spcPct val="90000"/>
              </a:lnSpc>
            </a:pPr>
            <a:r>
              <a:rPr lang="en-US" altLang="tr-TR" dirty="0"/>
              <a:t>A library system that provides a single interface to a number of databases of articles in different libraries. Users can search for, download and print these articles for personal study.</a:t>
            </a:r>
          </a:p>
          <a:p>
            <a:pPr>
              <a:lnSpc>
                <a:spcPct val="90000"/>
              </a:lnSpc>
            </a:pPr>
            <a:r>
              <a:rPr lang="en-US" altLang="tr-TR" sz="2400" u="sng" dirty="0"/>
              <a:t>Functional Requirements:</a:t>
            </a:r>
          </a:p>
          <a:p>
            <a:pPr>
              <a:lnSpc>
                <a:spcPct val="90000"/>
              </a:lnSpc>
            </a:pPr>
            <a:r>
              <a:rPr lang="en-US" altLang="tr-TR" sz="2400" dirty="0"/>
              <a:t>The user shall be able to search either all of the initial set of databases or select a subset from it.</a:t>
            </a:r>
          </a:p>
          <a:p>
            <a:pPr>
              <a:lnSpc>
                <a:spcPct val="90000"/>
              </a:lnSpc>
            </a:pPr>
            <a:r>
              <a:rPr lang="en-US" altLang="tr-TR" sz="2400" dirty="0"/>
              <a:t>The system shall provide appropriate viewers for the user to read documents in the document store.</a:t>
            </a:r>
          </a:p>
          <a:p>
            <a:pPr>
              <a:lnSpc>
                <a:spcPct val="90000"/>
              </a:lnSpc>
            </a:pPr>
            <a:r>
              <a:rPr lang="en-US" altLang="tr-TR" sz="2400" dirty="0"/>
              <a:t>Every order shall be allocated a unique identifier (ORDER_ID) which the user shall be able to copy to the account’s permanent storage area.</a:t>
            </a:r>
          </a:p>
          <a:p>
            <a:endParaRPr lang="tr-TR" dirty="0"/>
          </a:p>
        </p:txBody>
      </p:sp>
    </p:spTree>
    <p:extLst>
      <p:ext uri="{BB962C8B-B14F-4D97-AF65-F5344CB8AC3E}">
        <p14:creationId xmlns:p14="http://schemas.microsoft.com/office/powerpoint/2010/main" val="2601367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Example 2:</a:t>
            </a:r>
            <a:endParaRPr lang="en-US" dirty="0"/>
          </a:p>
        </p:txBody>
      </p:sp>
      <p:sp>
        <p:nvSpPr>
          <p:cNvPr id="77827" name="Rectangle 3"/>
          <p:cNvSpPr>
            <a:spLocks noGrp="1" noChangeArrowheads="1"/>
          </p:cNvSpPr>
          <p:nvPr>
            <p:ph idx="1"/>
          </p:nvPr>
        </p:nvSpPr>
        <p:spPr/>
        <p:txBody>
          <a:bodyPr/>
          <a:lstStyle/>
          <a:p>
            <a:pPr marL="0" indent="0">
              <a:buNone/>
            </a:pPr>
            <a:endParaRPr lang="en-US" dirty="0" smtClean="0"/>
          </a:p>
          <a:p>
            <a:pPr marL="0" indent="0">
              <a:buNone/>
            </a:pPr>
            <a:r>
              <a:rPr lang="en-US" dirty="0" smtClean="0"/>
              <a:t>Functional </a:t>
            </a:r>
            <a:r>
              <a:rPr lang="en-US" dirty="0"/>
              <a:t>requirements for the </a:t>
            </a:r>
            <a:r>
              <a:rPr lang="en-US" dirty="0" smtClean="0"/>
              <a:t>Medical Health Center-Patient Monitoring System</a:t>
            </a:r>
          </a:p>
          <a:p>
            <a:endParaRPr lang="en-US" dirty="0"/>
          </a:p>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sz="1200" dirty="0" smtClean="0"/>
              <a:t>Chapter 4 Requirements engineering</a:t>
            </a:r>
            <a:endParaRPr lang="en-US" sz="1200" dirty="0"/>
          </a:p>
        </p:txBody>
      </p:sp>
    </p:spTree>
    <p:extLst>
      <p:ext uri="{BB962C8B-B14F-4D97-AF65-F5344CB8AC3E}">
        <p14:creationId xmlns:p14="http://schemas.microsoft.com/office/powerpoint/2010/main" val="3430617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b="1" dirty="0"/>
              <a:t>Ambiguous</a:t>
            </a:r>
            <a:r>
              <a:rPr lang="en-GB" dirty="0"/>
              <a:t> requirements may be interpreted in different ways by developers and users.</a:t>
            </a:r>
          </a:p>
          <a:p>
            <a:r>
              <a:rPr lang="en-GB" dirty="0"/>
              <a:t>Consider the term </a:t>
            </a:r>
            <a:r>
              <a:rPr lang="en-GB" dirty="0" smtClean="0"/>
              <a:t>‘search’ in requirement in previous slide</a:t>
            </a:r>
          </a:p>
          <a:p>
            <a:pPr marL="0" indent="0">
              <a:buNone/>
            </a:pPr>
            <a:r>
              <a:rPr lang="en-GB" dirty="0" smtClean="0"/>
              <a:t>“</a:t>
            </a:r>
            <a:r>
              <a:rPr lang="en-US" dirty="0"/>
              <a:t>A user shall be able to search the appointments lists for all clinics</a:t>
            </a:r>
            <a:r>
              <a:rPr lang="en-US" dirty="0" smtClean="0"/>
              <a:t>.</a:t>
            </a:r>
            <a:r>
              <a:rPr lang="en-GB" dirty="0" smtClean="0"/>
              <a:t>”</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p>
          <a:p>
            <a:pPr lvl="1"/>
            <a:endParaRPr lang="en-GB" dirty="0" smtClean="0"/>
          </a:p>
          <a:p>
            <a:r>
              <a:rPr lang="en-US" altLang="tr-TR" dirty="0" smtClean="0"/>
              <a:t>Example 2: “The </a:t>
            </a:r>
            <a:r>
              <a:rPr lang="en-US" altLang="tr-TR" dirty="0"/>
              <a:t>system shall provide appropriate viewers for the user to read documents in the document store.”</a:t>
            </a:r>
          </a:p>
          <a:p>
            <a:pPr lvl="1"/>
            <a:r>
              <a:rPr lang="en-US" altLang="tr-TR" dirty="0"/>
              <a:t>User intention - special purpose viewer for each different document type;</a:t>
            </a:r>
          </a:p>
          <a:p>
            <a:pPr lvl="1"/>
            <a:r>
              <a:rPr lang="en-US" altLang="tr-TR" dirty="0"/>
              <a:t>Developer interpretation - Provide a text viewer that shows the contents of the document.</a:t>
            </a:r>
          </a:p>
          <a:p>
            <a:pPr lvl="1"/>
            <a:endParaRPr lang="en-GB"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18</a:t>
            </a:fld>
            <a:endParaRPr lang="en-US"/>
          </a:p>
        </p:txBody>
      </p:sp>
    </p:spTree>
    <p:extLst>
      <p:ext uri="{BB962C8B-B14F-4D97-AF65-F5344CB8AC3E}">
        <p14:creationId xmlns:p14="http://schemas.microsoft.com/office/powerpoint/2010/main" val="1789666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a:t>In principle, requirements should be both complete and consistent.</a:t>
            </a:r>
          </a:p>
          <a:p>
            <a:r>
              <a:rPr lang="en-GB" sz="2400"/>
              <a:t>Complete</a:t>
            </a:r>
          </a:p>
          <a:p>
            <a:pPr lvl="1"/>
            <a:r>
              <a:rPr lang="en-GB"/>
              <a:t>They should include descriptions of all facilities required.</a:t>
            </a:r>
          </a:p>
          <a:p>
            <a:r>
              <a:rPr lang="en-GB" sz="2400"/>
              <a:t>Consistent</a:t>
            </a:r>
          </a:p>
          <a:p>
            <a:pPr lvl="1"/>
            <a:r>
              <a:rPr lang="en-GB"/>
              <a:t>There should be no conflicts or contradictions in the descriptions of the system facilities.</a:t>
            </a:r>
          </a:p>
          <a:p>
            <a:r>
              <a:rPr lang="en-GB" sz="2400"/>
              <a:t>In practice, it is impossible to produce a complete and consistent requirements document.</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smtClean="0"/>
              <a:t>Chapter 4 Requirements engineering</a:t>
            </a:r>
            <a:endParaRPr lang="en-US"/>
          </a:p>
        </p:txBody>
      </p:sp>
    </p:spTree>
    <p:extLst>
      <p:ext uri="{BB962C8B-B14F-4D97-AF65-F5344CB8AC3E}">
        <p14:creationId xmlns:p14="http://schemas.microsoft.com/office/powerpoint/2010/main" val="1754426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tr-TR" dirty="0"/>
              <a:t>Software Requirements</a:t>
            </a:r>
            <a:endParaRPr lang="tr-TR" dirty="0"/>
          </a:p>
        </p:txBody>
      </p:sp>
      <p:sp>
        <p:nvSpPr>
          <p:cNvPr id="3" name="Content Placeholder 2"/>
          <p:cNvSpPr>
            <a:spLocks noGrp="1"/>
          </p:cNvSpPr>
          <p:nvPr>
            <p:ph idx="1"/>
          </p:nvPr>
        </p:nvSpPr>
        <p:spPr/>
        <p:txBody>
          <a:bodyPr/>
          <a:lstStyle/>
          <a:p>
            <a:pPr>
              <a:lnSpc>
                <a:spcPct val="90000"/>
              </a:lnSpc>
            </a:pPr>
            <a:r>
              <a:rPr lang="en-US" altLang="tr-TR" dirty="0"/>
              <a:t>Brooks in “No Silver Bullet” paper says:</a:t>
            </a:r>
          </a:p>
          <a:p>
            <a:pPr lvl="1">
              <a:lnSpc>
                <a:spcPct val="90000"/>
              </a:lnSpc>
              <a:buNone/>
            </a:pPr>
            <a:r>
              <a:rPr lang="en-US" altLang="tr-TR" sz="1800" i="1" dirty="0"/>
              <a:t>    The hardest single part of building a software system is </a:t>
            </a:r>
            <a:r>
              <a:rPr lang="en-US" altLang="tr-TR" sz="1800" i="1" u="sng" dirty="0"/>
              <a:t>deciding precisely what to build</a:t>
            </a:r>
            <a:r>
              <a:rPr lang="en-US" altLang="tr-TR" sz="1800" i="1" dirty="0"/>
              <a:t>. No other part of the conceptual work is as difficult as establishing the </a:t>
            </a:r>
            <a:r>
              <a:rPr lang="en-US" altLang="tr-TR" sz="1800" i="1" dirty="0" smtClean="0"/>
              <a:t>detailed </a:t>
            </a:r>
            <a:r>
              <a:rPr lang="en-US" altLang="tr-TR" sz="1800" i="1" dirty="0"/>
              <a:t>technical requirements ... No other part of the work so cripples the resulting system if done wrong. No other part is as difficult to rectify later.</a:t>
            </a:r>
          </a:p>
          <a:p>
            <a:pPr>
              <a:lnSpc>
                <a:spcPct val="90000"/>
              </a:lnSpc>
            </a:pPr>
            <a:r>
              <a:rPr lang="en-US" altLang="tr-TR" dirty="0"/>
              <a:t>Developers of the early Ballistic Missile Defense System observed [Alford, IEEE TSE, 1977]</a:t>
            </a:r>
          </a:p>
          <a:p>
            <a:pPr lvl="1">
              <a:lnSpc>
                <a:spcPct val="90000"/>
              </a:lnSpc>
              <a:buNone/>
            </a:pPr>
            <a:r>
              <a:rPr lang="en-US" altLang="tr-TR" sz="1800" i="1" dirty="0"/>
              <a:t>     In nearly every software project that fails to meet performance and cost goals, </a:t>
            </a:r>
            <a:r>
              <a:rPr lang="en-US" altLang="tr-TR" sz="1800" i="1" u="sng" dirty="0"/>
              <a:t>requirements inadequacies</a:t>
            </a:r>
            <a:r>
              <a:rPr lang="en-US" altLang="tr-TR" sz="1800" i="1" dirty="0"/>
              <a:t> play a major and expensive role in project failure</a:t>
            </a:r>
          </a:p>
          <a:p>
            <a:pPr>
              <a:lnSpc>
                <a:spcPct val="90000"/>
              </a:lnSpc>
            </a:pPr>
            <a:r>
              <a:rPr lang="en-US" altLang="tr-TR" dirty="0"/>
              <a:t>A study on problems in mission-critical defense systems identifies </a:t>
            </a:r>
            <a:r>
              <a:rPr lang="en-US" altLang="tr-TR" u="sng" dirty="0"/>
              <a:t>requirements as a major problem</a:t>
            </a:r>
            <a:r>
              <a:rPr lang="en-US" altLang="tr-TR" dirty="0"/>
              <a:t> source in two thirds of the systems examined [US General Accounting Office, 1992]</a:t>
            </a:r>
          </a:p>
          <a:p>
            <a:pPr>
              <a:lnSpc>
                <a:spcPct val="90000"/>
              </a:lnSpc>
            </a:pPr>
            <a:r>
              <a:rPr lang="en-US" altLang="tr-TR" dirty="0"/>
              <a:t>Other studies on projects in aerospace industry and NASA found requirements to be a critical software development problem</a:t>
            </a:r>
          </a:p>
          <a:p>
            <a:endParaRPr lang="tr-TR" sz="2400" dirty="0"/>
          </a:p>
        </p:txBody>
      </p:sp>
    </p:spTree>
    <p:extLst>
      <p:ext uri="{BB962C8B-B14F-4D97-AF65-F5344CB8AC3E}">
        <p14:creationId xmlns:p14="http://schemas.microsoft.com/office/powerpoint/2010/main" val="7936208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a:t>
            </a:r>
            <a:r>
              <a:rPr lang="en-GB" b="1" dirty="0"/>
              <a:t>define system</a:t>
            </a:r>
            <a:r>
              <a:rPr lang="en-GB" b="1" i="1" dirty="0"/>
              <a:t> properties and constraints</a:t>
            </a:r>
            <a:r>
              <a:rPr lang="en-GB" b="1" dirty="0"/>
              <a:t> </a:t>
            </a:r>
            <a:endParaRPr lang="en-GB" b="1" dirty="0" smtClean="0"/>
          </a:p>
          <a:p>
            <a:pPr lvl="1">
              <a:lnSpc>
                <a:spcPct val="90000"/>
              </a:lnSpc>
            </a:pPr>
            <a:r>
              <a:rPr lang="en-GB" dirty="0" smtClean="0"/>
              <a:t>e.g</a:t>
            </a:r>
            <a:r>
              <a:rPr lang="en-GB" dirty="0"/>
              <a:t>. </a:t>
            </a:r>
            <a:r>
              <a:rPr lang="en-GB" dirty="0" smtClean="0"/>
              <a:t>reliability</a:t>
            </a:r>
            <a:r>
              <a:rPr lang="en-GB" dirty="0"/>
              <a:t>, </a:t>
            </a:r>
            <a:r>
              <a:rPr lang="en-GB" dirty="0" smtClean="0"/>
              <a:t>response </a:t>
            </a:r>
            <a:r>
              <a:rPr lang="en-GB" dirty="0"/>
              <a:t>time and storage </a:t>
            </a:r>
            <a:r>
              <a:rPr lang="en-GB" dirty="0" smtClean="0"/>
              <a:t>requirements. </a:t>
            </a:r>
          </a:p>
          <a:p>
            <a:pPr lvl="1">
              <a:lnSpc>
                <a:spcPct val="90000"/>
              </a:lnSpc>
            </a:pPr>
            <a:r>
              <a:rPr lang="en-GB" dirty="0" smtClean="0"/>
              <a:t>Constraints </a:t>
            </a:r>
            <a:r>
              <a:rPr lang="en-GB" dirty="0"/>
              <a:t>are I/O device capability, system representations, etc</a:t>
            </a:r>
            <a:r>
              <a:rPr lang="en-GB" dirty="0" smtClean="0"/>
              <a:t>.</a:t>
            </a:r>
          </a:p>
          <a:p>
            <a:pPr marL="457200" lvl="1" indent="0">
              <a:lnSpc>
                <a:spcPct val="90000"/>
              </a:lnSpc>
              <a:buNone/>
            </a:pPr>
            <a:endParaRPr lang="en-GB" dirty="0"/>
          </a:p>
          <a:p>
            <a:pPr>
              <a:lnSpc>
                <a:spcPct val="90000"/>
              </a:lnSpc>
            </a:pPr>
            <a:r>
              <a:rPr lang="en-GB" dirty="0"/>
              <a:t>Process requirements may also be specified mandating a particular</a:t>
            </a:r>
            <a:r>
              <a:rPr lang="en-GB" dirty="0" smtClean="0"/>
              <a:t> IDE, </a:t>
            </a:r>
            <a:r>
              <a:rPr lang="en-GB" dirty="0"/>
              <a:t>programming language or development method</a:t>
            </a:r>
            <a:r>
              <a:rPr lang="en-GB" dirty="0" smtClean="0"/>
              <a:t>.</a:t>
            </a:r>
          </a:p>
          <a:p>
            <a:pPr>
              <a:lnSpc>
                <a:spcPct val="90000"/>
              </a:lnSpc>
            </a:pPr>
            <a:endParaRPr lang="en-GB" dirty="0"/>
          </a:p>
          <a:p>
            <a:r>
              <a:rPr lang="en-US" altLang="tr-TR" sz="2400" dirty="0" smtClean="0"/>
              <a:t>Non-functional </a:t>
            </a:r>
            <a:r>
              <a:rPr lang="en-US" altLang="tr-TR" sz="2400" dirty="0"/>
              <a:t>requirements may be </a:t>
            </a:r>
            <a:r>
              <a:rPr lang="en-US" altLang="tr-TR" sz="2400" b="1" dirty="0"/>
              <a:t>more critical</a:t>
            </a:r>
            <a:r>
              <a:rPr lang="en-US" altLang="tr-TR" sz="2400" dirty="0"/>
              <a:t> than functional requirements. If these are not met, the system is useless.</a:t>
            </a:r>
          </a:p>
          <a:p>
            <a:pPr lvl="1"/>
            <a:r>
              <a:rPr lang="en-US" altLang="tr-TR" dirty="0"/>
              <a:t>“Not fast enough as specified” does not work</a:t>
            </a:r>
          </a:p>
          <a:p>
            <a:pPr lvl="1"/>
            <a:r>
              <a:rPr lang="en-US" altLang="tr-TR" dirty="0"/>
              <a:t>“Not reliable as needed” does not work</a:t>
            </a:r>
          </a:p>
          <a:p>
            <a:pPr>
              <a:lnSpc>
                <a:spcPct val="90000"/>
              </a:lnSpc>
            </a:pPr>
            <a:endParaRPr lang="en-GB"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smtClean="0"/>
              <a:t>Chapter 4 Requirements engineering</a:t>
            </a:r>
            <a:endParaRPr lang="en-US"/>
          </a:p>
        </p:txBody>
      </p:sp>
    </p:spTree>
    <p:extLst>
      <p:ext uri="{BB962C8B-B14F-4D97-AF65-F5344CB8AC3E}">
        <p14:creationId xmlns:p14="http://schemas.microsoft.com/office/powerpoint/2010/main" val="346368950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tr-TR" smtClean="0"/>
              <a:t>Example: Library System</a:t>
            </a:r>
          </a:p>
        </p:txBody>
      </p:sp>
      <p:sp>
        <p:nvSpPr>
          <p:cNvPr id="23555" name="Rectangle 3"/>
          <p:cNvSpPr>
            <a:spLocks noGrp="1" noChangeArrowheads="1"/>
          </p:cNvSpPr>
          <p:nvPr>
            <p:ph type="body" idx="1"/>
          </p:nvPr>
        </p:nvSpPr>
        <p:spPr/>
        <p:txBody>
          <a:bodyPr/>
          <a:lstStyle/>
          <a:p>
            <a:pPr eaLnBrk="1" hangingPunct="1">
              <a:lnSpc>
                <a:spcPct val="90000"/>
              </a:lnSpc>
            </a:pPr>
            <a:r>
              <a:rPr lang="en-US" altLang="tr-TR" smtClean="0"/>
              <a:t>The user interface for LIBSYS shall be implemented as simple HTML without frames or Java applets.</a:t>
            </a:r>
          </a:p>
          <a:p>
            <a:pPr eaLnBrk="1" hangingPunct="1">
              <a:lnSpc>
                <a:spcPct val="90000"/>
              </a:lnSpc>
            </a:pPr>
            <a:r>
              <a:rPr lang="en-US" altLang="tr-TR" smtClean="0"/>
              <a:t>The system development process and deliverable documents shall conform to the process and deliverables defined in XYZCo-SPSTAN-95.</a:t>
            </a:r>
          </a:p>
          <a:p>
            <a:pPr eaLnBrk="1" hangingPunct="1">
              <a:lnSpc>
                <a:spcPct val="90000"/>
              </a:lnSpc>
            </a:pPr>
            <a:r>
              <a:rPr lang="en-US" altLang="tr-TR" smtClean="0"/>
              <a:t>The system shall not disclose any personal information about customers apart from their name and reference number to the operators of the system.</a:t>
            </a:r>
          </a:p>
        </p:txBody>
      </p:sp>
    </p:spTree>
    <p:extLst>
      <p:ext uri="{BB962C8B-B14F-4D97-AF65-F5344CB8AC3E}">
        <p14:creationId xmlns:p14="http://schemas.microsoft.com/office/powerpoint/2010/main" val="331840178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smtClean="0"/>
              <a:t>Chapter 4 Requirements engineering</a:t>
            </a:r>
            <a:endParaRPr lang="en-US"/>
          </a:p>
        </p:txBody>
      </p:sp>
    </p:spTree>
    <p:extLst>
      <p:ext uri="{BB962C8B-B14F-4D97-AF65-F5344CB8AC3E}">
        <p14:creationId xmlns:p14="http://schemas.microsoft.com/office/powerpoint/2010/main" val="2752193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23</a:t>
            </a:fld>
            <a:endParaRPr lang="en-US"/>
          </a:p>
        </p:txBody>
      </p:sp>
      <p:sp>
        <p:nvSpPr>
          <p:cNvPr id="6" name="Footer Placeholder 5"/>
          <p:cNvSpPr>
            <a:spLocks noGrp="1"/>
          </p:cNvSpPr>
          <p:nvPr>
            <p:ph type="ftr" sz="quarter" idx="4294967295"/>
          </p:nvPr>
        </p:nvSpPr>
        <p:spPr>
          <a:xfrm>
            <a:off x="3124200" y="6356350"/>
            <a:ext cx="2895600" cy="365125"/>
          </a:xfrm>
          <a:prstGeom prst="rect">
            <a:avLst/>
          </a:prstGeom>
        </p:spPr>
        <p:txBody>
          <a:bodyPr/>
          <a:lstStyle/>
          <a:p>
            <a:pPr>
              <a:defRPr/>
            </a:pPr>
            <a:r>
              <a:rPr lang="en-US" smtClean="0"/>
              <a:t>Chapter 4 Requirements engineering</a:t>
            </a:r>
            <a:endParaRPr lang="en-US"/>
          </a:p>
        </p:txBody>
      </p:sp>
      <p:pic>
        <p:nvPicPr>
          <p:cNvPr id="134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451570"/>
            <a:ext cx="8572500"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3760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xfrm>
            <a:off x="457200" y="1417638"/>
            <a:ext cx="8229600" cy="4708525"/>
          </a:xfrm>
          <a:noFill/>
          <a:ln/>
        </p:spPr>
        <p:txBody>
          <a:bodyPr lIns="90487" tIns="44450" rIns="90487" bIns="44450"/>
          <a:lstStyle/>
          <a:p>
            <a:r>
              <a:rPr lang="en-GB" sz="2400" dirty="0"/>
              <a:t>Product requirements</a:t>
            </a:r>
          </a:p>
          <a:p>
            <a:pPr lvl="1"/>
            <a:r>
              <a:rPr lang="en-GB" sz="2000" dirty="0"/>
              <a:t>Requirements which specify that the delivered product must behave in a particular </a:t>
            </a:r>
            <a:r>
              <a:rPr lang="en-GB" sz="2000" dirty="0" smtClean="0"/>
              <a:t>way</a:t>
            </a:r>
          </a:p>
          <a:p>
            <a:pPr lvl="1"/>
            <a:r>
              <a:rPr lang="en-GB" sz="2000" dirty="0" smtClean="0"/>
              <a:t> </a:t>
            </a:r>
            <a:r>
              <a:rPr lang="en-GB" sz="2000" dirty="0"/>
              <a:t>e.g. execution speed, reliability, etc.</a:t>
            </a:r>
          </a:p>
          <a:p>
            <a:r>
              <a:rPr lang="en-GB" sz="2400" dirty="0"/>
              <a:t>Organisational requirements</a:t>
            </a:r>
          </a:p>
          <a:p>
            <a:pPr lvl="1"/>
            <a:r>
              <a:rPr lang="en-GB" sz="2000" dirty="0"/>
              <a:t>Requirements which are a consequence of organisational policies and procedures </a:t>
            </a:r>
            <a:endParaRPr lang="en-GB" sz="2000" dirty="0" smtClean="0"/>
          </a:p>
          <a:p>
            <a:pPr lvl="1"/>
            <a:r>
              <a:rPr lang="en-GB" sz="2000" dirty="0" smtClean="0"/>
              <a:t>e.g</a:t>
            </a:r>
            <a:r>
              <a:rPr lang="en-GB" sz="2000" dirty="0"/>
              <a:t>. process standards used, implementation requirements, etc.</a:t>
            </a:r>
          </a:p>
          <a:p>
            <a:r>
              <a:rPr lang="en-GB" sz="2400" dirty="0"/>
              <a:t>External requirements</a:t>
            </a:r>
          </a:p>
          <a:p>
            <a:pPr lvl="1"/>
            <a:r>
              <a:rPr lang="en-GB" sz="2000" dirty="0"/>
              <a:t>Requirements which arise from factors which are external to the system and its development process </a:t>
            </a:r>
            <a:endParaRPr lang="en-GB" sz="2000" dirty="0" smtClean="0"/>
          </a:p>
          <a:p>
            <a:pPr lvl="1"/>
            <a:r>
              <a:rPr lang="en-GB" sz="2000" dirty="0" smtClean="0"/>
              <a:t>e.g</a:t>
            </a:r>
            <a:r>
              <a:rPr lang="en-GB" sz="2000" dirty="0"/>
              <a:t>. interoperability requirements, legislative requirements, etc.</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smtClean="0"/>
              <a:t>Chapter 4 Requirements engineering</a:t>
            </a:r>
            <a:endParaRPr lang="en-US"/>
          </a:p>
        </p:txBody>
      </p:sp>
    </p:spTree>
    <p:extLst>
      <p:ext uri="{BB962C8B-B14F-4D97-AF65-F5344CB8AC3E}">
        <p14:creationId xmlns:p14="http://schemas.microsoft.com/office/powerpoint/2010/main" val="369973632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MHC-PMS</a:t>
            </a:r>
            <a:r>
              <a:rPr lang="en-GB" dirty="0" smtClean="0"/>
              <a:t> </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912608842"/>
              </p:ext>
            </p:extLst>
          </p:nvPr>
        </p:nvGraphicFramePr>
        <p:xfrm>
          <a:off x="685800" y="1066800"/>
          <a:ext cx="7794368" cy="5212080"/>
        </p:xfrm>
        <a:graphic>
          <a:graphicData uri="http://schemas.openxmlformats.org/drawingml/2006/table">
            <a:tbl>
              <a:tblPr firstRow="1" bandRow="1">
                <a:tableStyleId>{69CF1AB2-1976-4502-BF36-3FF5EA218861}</a:tableStyleId>
              </a:tblPr>
              <a:tblGrid>
                <a:gridCol w="7794368"/>
              </a:tblGrid>
              <a:tr h="4495800">
                <a:tc>
                  <a:txBody>
                    <a:bodyPr/>
                    <a:lstStyle/>
                    <a:p>
                      <a:r>
                        <a:rPr lang="en-GB" sz="2400" b="1" kern="1200" dirty="0" smtClean="0"/>
                        <a:t>Product requirement</a:t>
                      </a:r>
                    </a:p>
                    <a:p>
                      <a:r>
                        <a:rPr lang="en-GB" sz="2400" b="0" kern="1200" dirty="0" smtClean="0"/>
                        <a:t>The MHC-PMS shall be available to all clinics during normal working hours (Mon–Fri, 0830–17.30). Downtime within normal working hours shall not exceed five seconds in any one day.</a:t>
                      </a:r>
                    </a:p>
                    <a:p>
                      <a:endParaRPr lang="en-GB" sz="2400" b="0" kern="1200" dirty="0" smtClean="0"/>
                    </a:p>
                    <a:p>
                      <a:r>
                        <a:rPr lang="en-GB" sz="2400" b="1" kern="1200" dirty="0" smtClean="0"/>
                        <a:t>Organizational requirement</a:t>
                      </a:r>
                      <a:r>
                        <a:rPr lang="en-GB" sz="2400" b="0" kern="1200" dirty="0" smtClean="0"/>
                        <a:t/>
                      </a:r>
                      <a:br>
                        <a:rPr lang="en-GB" sz="2400" b="0" kern="1200" dirty="0" smtClean="0"/>
                      </a:br>
                      <a:r>
                        <a:rPr lang="en-GB" sz="2400" b="0" kern="1200" dirty="0" smtClean="0"/>
                        <a:t>Users of the MHC-PMS system shall authenticate themselves using their health authority identity card.</a:t>
                      </a:r>
                    </a:p>
                    <a:p>
                      <a:endParaRPr lang="en-GB" sz="2400" b="0" kern="1200" dirty="0" smtClean="0"/>
                    </a:p>
                    <a:p>
                      <a:r>
                        <a:rPr lang="en-GB" sz="2400" b="1" kern="1200" dirty="0" smtClean="0"/>
                        <a:t>External requirement</a:t>
                      </a:r>
                      <a:r>
                        <a:rPr lang="en-GB" sz="2400" b="0" kern="1200" dirty="0" smtClean="0"/>
                        <a:t/>
                      </a:r>
                      <a:br>
                        <a:rPr lang="en-GB" sz="2400" b="0" kern="1200" dirty="0" smtClean="0"/>
                      </a:br>
                      <a:r>
                        <a:rPr lang="en-GB" sz="2400" b="0" kern="1200" dirty="0" smtClean="0"/>
                        <a:t>The system shall implement patient privacy provisions as set out in HStan-03-2006-priv. </a:t>
                      </a:r>
                    </a:p>
                    <a:p>
                      <a:endParaRPr lang="en-US" sz="2400" b="0" dirty="0"/>
                    </a:p>
                  </a:txBody>
                  <a:tcPr/>
                </a:tc>
              </a:tr>
            </a:tbl>
          </a:graphicData>
        </a:graphic>
      </p:graphicFrame>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25</a:t>
            </a:fld>
            <a:endParaRPr lang="en-US"/>
          </a:p>
        </p:txBody>
      </p:sp>
      <p:sp>
        <p:nvSpPr>
          <p:cNvPr id="6" name="Footer Placeholder 5"/>
          <p:cNvSpPr>
            <a:spLocks noGrp="1"/>
          </p:cNvSpPr>
          <p:nvPr>
            <p:ph type="ftr" sz="quarter" idx="4294967295"/>
          </p:nvPr>
        </p:nvSpPr>
        <p:spPr>
          <a:xfrm>
            <a:off x="3124200" y="6356350"/>
            <a:ext cx="2895600" cy="365125"/>
          </a:xfrm>
          <a:prstGeom prst="rect">
            <a:avLst/>
          </a:prstGeom>
        </p:spPr>
        <p:txBody>
          <a:bodyPr/>
          <a:lstStyle/>
          <a:p>
            <a:pPr>
              <a:defRPr/>
            </a:pPr>
            <a:r>
              <a:rPr lang="en-US" sz="1200" dirty="0" smtClean="0"/>
              <a:t>Chapter 4 Requirements engineering</a:t>
            </a:r>
            <a:endParaRPr lang="en-US" sz="1200" dirty="0"/>
          </a:p>
        </p:txBody>
      </p:sp>
    </p:spTree>
    <p:extLst>
      <p:ext uri="{BB962C8B-B14F-4D97-AF65-F5344CB8AC3E}">
        <p14:creationId xmlns:p14="http://schemas.microsoft.com/office/powerpoint/2010/main" val="38927018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 example</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a:t>
            </a:r>
          </a:p>
          <a:p>
            <a:pPr lvl="1"/>
            <a:r>
              <a:rPr lang="en-US" dirty="0" smtClean="0"/>
              <a:t>States a Goal:</a:t>
            </a:r>
            <a:r>
              <a:rPr lang="en-GB" dirty="0"/>
              <a:t>A general intention of the user such as ease of use</a:t>
            </a:r>
            <a:r>
              <a:rPr lang="en-GB" dirty="0" smtClean="0"/>
              <a:t>.</a:t>
            </a:r>
          </a:p>
          <a:p>
            <a:pPr lvl="1"/>
            <a:endParaRPr lang="en-US" dirty="0" smtClean="0"/>
          </a:p>
          <a:p>
            <a:r>
              <a:rPr lang="en-US" dirty="0" smtClean="0"/>
              <a:t>Medical staff shall be able to use all the system functions after four hours of training. After this training, the average number of errors made by experienced users shall not exceed two per hour of system use. </a:t>
            </a:r>
          </a:p>
          <a:p>
            <a:pPr lvl="1"/>
            <a:r>
              <a:rPr lang="en-US" dirty="0" smtClean="0"/>
              <a:t>Testable non-functional requirement:</a:t>
            </a:r>
            <a:r>
              <a:rPr lang="en-GB" dirty="0" smtClean="0"/>
              <a:t> </a:t>
            </a:r>
            <a:r>
              <a:rPr lang="en-GB" dirty="0"/>
              <a:t>using some measure </a:t>
            </a:r>
            <a:r>
              <a:rPr lang="en-GB" dirty="0" smtClean="0"/>
              <a:t>the requirement can </a:t>
            </a:r>
            <a:r>
              <a:rPr lang="en-GB" dirty="0"/>
              <a:t>be objectively tested.</a:t>
            </a:r>
          </a:p>
          <a:p>
            <a:pPr marL="457200" lvl="1" indent="0">
              <a:buNone/>
            </a:pPr>
            <a:endParaRPr lang="en-GB" dirty="0" smtClean="0"/>
          </a:p>
          <a:p>
            <a:endParaRPr lang="en-GB" dirty="0" smtClean="0"/>
          </a:p>
          <a:p>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26</a:t>
            </a:fld>
            <a:endParaRPr 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smtClean="0"/>
              <a:t>Chapter 4 Requirements engineering</a:t>
            </a:r>
            <a:endParaRPr lang="en-US"/>
          </a:p>
        </p:txBody>
      </p:sp>
    </p:spTree>
    <p:extLst>
      <p:ext uri="{BB962C8B-B14F-4D97-AF65-F5344CB8AC3E}">
        <p14:creationId xmlns:p14="http://schemas.microsoft.com/office/powerpoint/2010/main" val="25947186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tr-TR" dirty="0" smtClean="0"/>
              <a:t>Non-Functional Requirements – Bad examples</a:t>
            </a:r>
          </a:p>
        </p:txBody>
      </p:sp>
      <p:sp>
        <p:nvSpPr>
          <p:cNvPr id="38915" name="Rectangle 3"/>
          <p:cNvSpPr>
            <a:spLocks noGrp="1" noChangeArrowheads="1"/>
          </p:cNvSpPr>
          <p:nvPr>
            <p:ph type="body" idx="1"/>
          </p:nvPr>
        </p:nvSpPr>
        <p:spPr/>
        <p:txBody>
          <a:bodyPr/>
          <a:lstStyle/>
          <a:p>
            <a:pPr eaLnBrk="1" hangingPunct="1"/>
            <a:r>
              <a:rPr lang="en-US" altLang="tr-TR" sz="2400" smtClean="0"/>
              <a:t>The system should be easy to use by experienced controllers and should be organized in such a way that user errors are minimized.</a:t>
            </a:r>
          </a:p>
          <a:p>
            <a:pPr lvl="1" eaLnBrk="1" hangingPunct="1"/>
            <a:r>
              <a:rPr lang="en-US" altLang="tr-TR" sz="2000" smtClean="0"/>
              <a:t>Not precise enough, not verifiable</a:t>
            </a:r>
          </a:p>
          <a:p>
            <a:pPr eaLnBrk="1" hangingPunct="1"/>
            <a:endParaRPr lang="en-US" altLang="tr-TR" sz="2400" b="1" smtClean="0"/>
          </a:p>
          <a:p>
            <a:pPr eaLnBrk="1" hangingPunct="1"/>
            <a:r>
              <a:rPr lang="en-US" altLang="tr-TR" sz="2400" smtClean="0"/>
              <a:t>Experienced controllers shall be able to use all the system functions after a total of two hours training. After this training, the average number of errors made by experienced users shall not exceed two per day.</a:t>
            </a:r>
          </a:p>
          <a:p>
            <a:pPr lvl="1" eaLnBrk="1" hangingPunct="1"/>
            <a:r>
              <a:rPr lang="en-US" altLang="tr-TR" sz="2000" smtClean="0"/>
              <a:t>A verifiable way to state the requirement</a:t>
            </a:r>
          </a:p>
        </p:txBody>
      </p:sp>
    </p:spTree>
    <p:extLst>
      <p:ext uri="{BB962C8B-B14F-4D97-AF65-F5344CB8AC3E}">
        <p14:creationId xmlns:p14="http://schemas.microsoft.com/office/powerpoint/2010/main" val="2142316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85800" y="152400"/>
            <a:ext cx="8077200" cy="609600"/>
          </a:xfrm>
        </p:spPr>
        <p:txBody>
          <a:bodyPr/>
          <a:lstStyle/>
          <a:p>
            <a:pPr eaLnBrk="1" hangingPunct="1"/>
            <a:r>
              <a:rPr lang="en-US" dirty="0" smtClean="0"/>
              <a:t>Metrics for specifying nonfunctional requirements</a:t>
            </a:r>
          </a:p>
        </p:txBody>
      </p:sp>
      <p:graphicFrame>
        <p:nvGraphicFramePr>
          <p:cNvPr id="4" name="Table 3"/>
          <p:cNvGraphicFramePr>
            <a:graphicFrameLocks noGrp="1"/>
          </p:cNvGraphicFramePr>
          <p:nvPr>
            <p:extLst>
              <p:ext uri="{D42A27DB-BD31-4B8C-83A1-F6EECF244321}">
                <p14:modId xmlns:p14="http://schemas.microsoft.com/office/powerpoint/2010/main" val="2020498462"/>
              </p:ext>
            </p:extLst>
          </p:nvPr>
        </p:nvGraphicFramePr>
        <p:xfrm>
          <a:off x="457200" y="640080"/>
          <a:ext cx="8686800" cy="5913120"/>
        </p:xfrm>
        <a:graphic>
          <a:graphicData uri="http://schemas.openxmlformats.org/drawingml/2006/table">
            <a:tbl>
              <a:tblPr/>
              <a:tblGrid>
                <a:gridCol w="3366135"/>
                <a:gridCol w="5320665"/>
              </a:tblGrid>
              <a:tr h="46005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88725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4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24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15014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88725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4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6" name="Footer Placeholder 5"/>
          <p:cNvSpPr>
            <a:spLocks noGrp="1"/>
          </p:cNvSpPr>
          <p:nvPr>
            <p:ph type="ftr" sz="quarter" idx="4294967295"/>
          </p:nvPr>
        </p:nvSpPr>
        <p:spPr>
          <a:xfrm>
            <a:off x="3124200" y="6645275"/>
            <a:ext cx="2895600" cy="365125"/>
          </a:xfrm>
          <a:prstGeom prst="rect">
            <a:avLst/>
          </a:prstGeom>
        </p:spPr>
        <p:txBody>
          <a:bodyPr/>
          <a:lstStyle/>
          <a:p>
            <a:pPr>
              <a:defRPr/>
            </a:pPr>
            <a:r>
              <a:rPr lang="en-US" sz="1200" dirty="0" smtClean="0"/>
              <a:t>Chapter 4 Requirements engineering</a:t>
            </a:r>
            <a:endParaRPr lang="en-US" sz="1200" dirty="0"/>
          </a:p>
        </p:txBody>
      </p:sp>
    </p:spTree>
    <p:extLst>
      <p:ext uri="{BB962C8B-B14F-4D97-AF65-F5344CB8AC3E}">
        <p14:creationId xmlns:p14="http://schemas.microsoft.com/office/powerpoint/2010/main" val="150852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Domain requirements</a:t>
            </a:r>
          </a:p>
        </p:txBody>
      </p:sp>
      <p:sp>
        <p:nvSpPr>
          <p:cNvPr id="49155" name="Rectangle 3"/>
          <p:cNvSpPr>
            <a:spLocks noGrp="1" noChangeArrowheads="1"/>
          </p:cNvSpPr>
          <p:nvPr>
            <p:ph type="body" idx="1"/>
          </p:nvPr>
        </p:nvSpPr>
        <p:spPr/>
        <p:txBody>
          <a:bodyPr/>
          <a:lstStyle/>
          <a:p>
            <a:r>
              <a:rPr lang="en-GB" dirty="0" smtClean="0"/>
              <a:t>The system’s operational domain imposes requirements on the system.</a:t>
            </a:r>
          </a:p>
          <a:p>
            <a:pPr lvl="1"/>
            <a:r>
              <a:rPr lang="en-GB" dirty="0" smtClean="0"/>
              <a:t>For example, a train control system has to take into account the braking characteristics in different weather conditions.</a:t>
            </a:r>
          </a:p>
          <a:p>
            <a:pPr marL="457200" lvl="1" indent="0">
              <a:buNone/>
            </a:pPr>
            <a:endParaRPr lang="en-GB" dirty="0" smtClean="0"/>
          </a:p>
          <a:p>
            <a:r>
              <a:rPr lang="en-US" altLang="tr-TR" dirty="0"/>
              <a:t>Derived from the application domain and describe system characteristics and features that reflect the domain.</a:t>
            </a:r>
          </a:p>
          <a:p>
            <a:pPr lvl="1"/>
            <a:r>
              <a:rPr lang="en-US" altLang="tr-TR" dirty="0"/>
              <a:t>Rather than specific needs of the </a:t>
            </a:r>
            <a:r>
              <a:rPr lang="en-US" altLang="tr-TR" dirty="0" smtClean="0"/>
              <a:t>users</a:t>
            </a:r>
          </a:p>
          <a:p>
            <a:pPr marL="457200" lvl="1" indent="0">
              <a:buNone/>
            </a:pPr>
            <a:endParaRPr lang="en-US" altLang="tr-TR" dirty="0"/>
          </a:p>
          <a:p>
            <a:r>
              <a:rPr lang="en-GB" dirty="0" smtClean="0"/>
              <a:t>Domain </a:t>
            </a:r>
            <a:r>
              <a:rPr lang="en-GB" dirty="0"/>
              <a:t>requirements be new functional requirements, constraints on existing requirements or define specific computations.</a:t>
            </a:r>
          </a:p>
          <a:p>
            <a:r>
              <a:rPr lang="en-GB" dirty="0"/>
              <a:t>If domain requirements are not satisfied, the system may be unworkable.</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29</a:t>
            </a:fld>
            <a:endParaRPr 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sz="1200" dirty="0" smtClean="0"/>
              <a:t>Chapter 4 Requirements engineering</a:t>
            </a:r>
            <a:endParaRPr lang="en-US" sz="1200" dirty="0"/>
          </a:p>
        </p:txBody>
      </p:sp>
    </p:spTree>
    <p:extLst>
      <p:ext uri="{BB962C8B-B14F-4D97-AF65-F5344CB8AC3E}">
        <p14:creationId xmlns:p14="http://schemas.microsoft.com/office/powerpoint/2010/main" val="3127567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have grown to care about requirements because we have seen more projects stumble or fail as a result of poor requirements than for any other reason” </a:t>
            </a:r>
            <a:endParaRPr lang="en-US" dirty="0" smtClean="0"/>
          </a:p>
          <a:p>
            <a:pPr lvl="1"/>
            <a:r>
              <a:rPr lang="en-US" dirty="0" smtClean="0"/>
              <a:t> Kulak </a:t>
            </a:r>
            <a:r>
              <a:rPr lang="en-US" dirty="0"/>
              <a:t>and Guiney, in “Use Cases: Requirements in Context</a:t>
            </a:r>
            <a:r>
              <a:rPr lang="en-US" dirty="0" smtClean="0"/>
              <a:t>”</a:t>
            </a:r>
          </a:p>
          <a:p>
            <a:r>
              <a:rPr lang="en-US" dirty="0" smtClean="0"/>
              <a:t> </a:t>
            </a:r>
            <a:r>
              <a:rPr lang="en-US" dirty="0"/>
              <a:t>Studies show that many of the key contributors to project failures originate or relate to requirements </a:t>
            </a:r>
            <a:endParaRPr lang="en-US" dirty="0" smtClean="0"/>
          </a:p>
          <a:p>
            <a:pPr lvl="1"/>
            <a:r>
              <a:rPr lang="en-US" dirty="0" smtClean="0"/>
              <a:t>The </a:t>
            </a:r>
            <a:r>
              <a:rPr lang="en-US" dirty="0"/>
              <a:t>Standish Group CHAOS </a:t>
            </a:r>
            <a:r>
              <a:rPr lang="en-US" dirty="0" smtClean="0"/>
              <a:t>reports</a:t>
            </a:r>
          </a:p>
          <a:p>
            <a:pPr lvl="1"/>
            <a:r>
              <a:rPr lang="en-US" dirty="0"/>
              <a:t>31% of projects cancelled before they are even completed </a:t>
            </a:r>
            <a:endParaRPr lang="en-US" dirty="0" smtClean="0"/>
          </a:p>
          <a:p>
            <a:pPr lvl="1"/>
            <a:r>
              <a:rPr lang="en-US" dirty="0" smtClean="0"/>
              <a:t>Billions </a:t>
            </a:r>
            <a:r>
              <a:rPr lang="en-US" dirty="0"/>
              <a:t>wasted per year on cancelled, unused or unusable projects </a:t>
            </a:r>
            <a:endParaRPr lang="en-US" dirty="0" smtClean="0"/>
          </a:p>
          <a:p>
            <a:pPr lvl="1"/>
            <a:r>
              <a:rPr lang="en-US" dirty="0" smtClean="0"/>
              <a:t> </a:t>
            </a:r>
            <a:r>
              <a:rPr lang="en-US" dirty="0"/>
              <a:t>52.7% of projects were more than 189% over budget when delivered</a:t>
            </a:r>
          </a:p>
        </p:txBody>
      </p:sp>
    </p:spTree>
    <p:extLst>
      <p:ext uri="{BB962C8B-B14F-4D97-AF65-F5344CB8AC3E}">
        <p14:creationId xmlns:p14="http://schemas.microsoft.com/office/powerpoint/2010/main" val="1488399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tr-TR" smtClean="0"/>
              <a:t>Examples: Library System</a:t>
            </a:r>
          </a:p>
        </p:txBody>
      </p:sp>
      <p:sp>
        <p:nvSpPr>
          <p:cNvPr id="26627" name="Rectangle 3"/>
          <p:cNvSpPr>
            <a:spLocks noGrp="1" noChangeArrowheads="1"/>
          </p:cNvSpPr>
          <p:nvPr>
            <p:ph type="body" idx="1"/>
          </p:nvPr>
        </p:nvSpPr>
        <p:spPr/>
        <p:txBody>
          <a:bodyPr/>
          <a:lstStyle/>
          <a:p>
            <a:pPr eaLnBrk="1" hangingPunct="1"/>
            <a:r>
              <a:rPr lang="en-US" altLang="tr-TR" smtClean="0"/>
              <a:t>There shall be a standard user interface to all databases which shall be based on the Z39.50 standard.</a:t>
            </a:r>
          </a:p>
          <a:p>
            <a:pPr eaLnBrk="1" hangingPunct="1"/>
            <a:r>
              <a:rPr lang="en-US" altLang="tr-TR" smtClean="0"/>
              <a:t>Because of copyright restrictions, some documents must be deleted immediately on arrival. Depending on the user’s requirements, these documents will either be printed locally on the system server for manually forwarding to the user or routed to a network printer.</a:t>
            </a:r>
          </a:p>
        </p:txBody>
      </p:sp>
    </p:spTree>
    <p:extLst>
      <p:ext uri="{BB962C8B-B14F-4D97-AF65-F5344CB8AC3E}">
        <p14:creationId xmlns:p14="http://schemas.microsoft.com/office/powerpoint/2010/main" val="3506518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r>
              <a:rPr lang="en-GB" dirty="0" err="1" smtClean="0"/>
              <a:t>Example:Train</a:t>
            </a:r>
            <a:r>
              <a:rPr lang="en-GB" dirty="0" smtClean="0"/>
              <a:t> protection system</a:t>
            </a:r>
            <a:endParaRPr lang="en-GB" dirty="0"/>
          </a:p>
        </p:txBody>
      </p:sp>
      <p:sp>
        <p:nvSpPr>
          <p:cNvPr id="51206" name="Rectangle 6"/>
          <p:cNvSpPr>
            <a:spLocks noGrp="1" noChangeArrowheads="1"/>
          </p:cNvSpPr>
          <p:nvPr>
            <p:ph type="body" idx="1"/>
          </p:nvPr>
        </p:nvSpPr>
        <p:spPr/>
        <p:txBody>
          <a:bodyPr/>
          <a:lstStyle/>
          <a:p>
            <a:r>
              <a:rPr lang="en-GB" dirty="0" smtClean="0"/>
              <a:t>This is a domain requirement for a train protection system:</a:t>
            </a:r>
          </a:p>
          <a:p>
            <a:r>
              <a:rPr lang="en-GB" dirty="0" smtClean="0"/>
              <a:t>The deceleration of the train shall be computed as:</a:t>
            </a:r>
          </a:p>
          <a:p>
            <a:pPr lvl="1"/>
            <a:r>
              <a:rPr lang="en-GB" dirty="0" err="1" smtClean="0"/>
              <a:t>Dtrain</a:t>
            </a:r>
            <a:r>
              <a:rPr lang="en-GB" dirty="0" smtClean="0"/>
              <a:t> = </a:t>
            </a:r>
            <a:r>
              <a:rPr lang="en-GB" dirty="0" err="1" smtClean="0"/>
              <a:t>Dcontrol</a:t>
            </a:r>
            <a:r>
              <a:rPr lang="en-GB" dirty="0" smtClean="0"/>
              <a:t> + </a:t>
            </a:r>
            <a:r>
              <a:rPr lang="en-GB" dirty="0" err="1" smtClean="0"/>
              <a:t>Dgradient</a:t>
            </a:r>
            <a:r>
              <a:rPr lang="en-GB" dirty="0" smtClean="0"/>
              <a:t> </a:t>
            </a:r>
          </a:p>
          <a:p>
            <a:pPr lvl="1"/>
            <a:endParaRPr lang="en-GB" dirty="0" smtClean="0"/>
          </a:p>
          <a:p>
            <a:pPr lvl="1"/>
            <a:r>
              <a:rPr lang="en-GB" dirty="0" smtClean="0"/>
              <a:t>where </a:t>
            </a:r>
            <a:r>
              <a:rPr lang="en-GB" dirty="0" err="1" smtClean="0"/>
              <a:t>Dgradient</a:t>
            </a:r>
            <a:r>
              <a:rPr lang="en-GB" dirty="0" smtClean="0"/>
              <a:t> is 9.81ms2 * compensated gradient/alpha and where the values of 9.81ms2 /alpha are known for different types of train.</a:t>
            </a:r>
          </a:p>
          <a:p>
            <a:pPr lvl="1"/>
            <a:endParaRPr lang="en-GB" dirty="0"/>
          </a:p>
          <a:p>
            <a:pPr lvl="1"/>
            <a:endParaRPr lang="en-GB" dirty="0" smtClean="0"/>
          </a:p>
          <a:p>
            <a:r>
              <a:rPr lang="en-GB" dirty="0" smtClean="0"/>
              <a:t>It is difficult for a non-specialist to understand the implications of this and how it interacts with other requirements.</a:t>
            </a:r>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31</a:t>
            </a:fld>
            <a:endParaRPr lang="en-US"/>
          </a:p>
        </p:txBody>
      </p:sp>
      <p:sp>
        <p:nvSpPr>
          <p:cNvPr id="7" name="Footer Placeholder 6"/>
          <p:cNvSpPr>
            <a:spLocks noGrp="1"/>
          </p:cNvSpPr>
          <p:nvPr>
            <p:ph type="ftr" sz="quarter" idx="4294967295"/>
          </p:nvPr>
        </p:nvSpPr>
        <p:spPr>
          <a:xfrm>
            <a:off x="3124200" y="6356350"/>
            <a:ext cx="2895600" cy="365125"/>
          </a:xfrm>
          <a:prstGeom prst="rect">
            <a:avLst/>
          </a:prstGeom>
        </p:spPr>
        <p:txBody>
          <a:bodyPr/>
          <a:lstStyle/>
          <a:p>
            <a:pPr>
              <a:defRPr/>
            </a:pPr>
            <a:r>
              <a:rPr lang="en-US" smtClean="0"/>
              <a:t>Chapter 4 Requirements engineering</a:t>
            </a:r>
            <a:endParaRPr lang="en-US"/>
          </a:p>
        </p:txBody>
      </p:sp>
    </p:spTree>
    <p:extLst>
      <p:ext uri="{BB962C8B-B14F-4D97-AF65-F5344CB8AC3E}">
        <p14:creationId xmlns:p14="http://schemas.microsoft.com/office/powerpoint/2010/main" val="9529947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p:txBody>
          <a:bodyPr/>
          <a:lstStyle/>
          <a:p>
            <a:r>
              <a:rPr lang="en-GB"/>
              <a:t>Understandability</a:t>
            </a:r>
          </a:p>
          <a:p>
            <a:pPr lvl="1"/>
            <a:r>
              <a:rPr lang="en-GB"/>
              <a:t>Requirements are expressed in the language of the application domain;</a:t>
            </a:r>
          </a:p>
          <a:p>
            <a:pPr lvl="1"/>
            <a:r>
              <a:rPr lang="en-GB"/>
              <a:t>This is often not understood by software engineers developing the system.</a:t>
            </a:r>
          </a:p>
          <a:p>
            <a:r>
              <a:rPr lang="en-GB"/>
              <a:t>Implicitness</a:t>
            </a:r>
          </a:p>
          <a:p>
            <a:pPr lvl="1"/>
            <a:r>
              <a:rPr lang="en-GB"/>
              <a:t>Domain specialists understand the area so well that they do not think of making the domain requirements explicit.</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32</a:t>
            </a:fld>
            <a:endParaRPr 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smtClean="0"/>
              <a:t>Chapter 4 Requirements engineering</a:t>
            </a:r>
            <a:endParaRPr lang="en-US"/>
          </a:p>
        </p:txBody>
      </p:sp>
    </p:spTree>
    <p:extLst>
      <p:ext uri="{BB962C8B-B14F-4D97-AF65-F5344CB8AC3E}">
        <p14:creationId xmlns:p14="http://schemas.microsoft.com/office/powerpoint/2010/main" val="23534803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33</a:t>
            </a:fld>
            <a:endParaRPr 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smtClean="0"/>
              <a:t>Chapter 4 Requirements engineering</a:t>
            </a:r>
            <a:endParaRPr lang="en-US"/>
          </a:p>
        </p:txBody>
      </p:sp>
    </p:spTree>
    <p:extLst>
      <p:ext uri="{BB962C8B-B14F-4D97-AF65-F5344CB8AC3E}">
        <p14:creationId xmlns:p14="http://schemas.microsoft.com/office/powerpoint/2010/main" val="1066762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requirements-revisit</a:t>
            </a:r>
            <a:endParaRPr lang="tr-TR" dirty="0"/>
          </a:p>
        </p:txBody>
      </p:sp>
      <p:sp>
        <p:nvSpPr>
          <p:cNvPr id="3" name="Content Placeholder 2"/>
          <p:cNvSpPr>
            <a:spLocks noGrp="1"/>
          </p:cNvSpPr>
          <p:nvPr>
            <p:ph idx="1"/>
          </p:nvPr>
        </p:nvSpPr>
        <p:spPr/>
        <p:txBody>
          <a:bodyPr/>
          <a:lstStyle/>
          <a:p>
            <a:r>
              <a:rPr lang="en-US" dirty="0" smtClean="0"/>
              <a:t>Lets focus on nonfunctional Product Requirements</a:t>
            </a:r>
            <a:endParaRPr lang="tr-TR" dirty="0"/>
          </a:p>
        </p:txBody>
      </p:sp>
    </p:spTree>
    <p:extLst>
      <p:ext uri="{BB962C8B-B14F-4D97-AF65-F5344CB8AC3E}">
        <p14:creationId xmlns:p14="http://schemas.microsoft.com/office/powerpoint/2010/main" val="26402840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tr-TR"/>
              <a:t>Portability</a:t>
            </a:r>
          </a:p>
        </p:txBody>
      </p:sp>
      <p:sp>
        <p:nvSpPr>
          <p:cNvPr id="216067" name="Rectangle 3"/>
          <p:cNvSpPr>
            <a:spLocks noGrp="1" noChangeArrowheads="1"/>
          </p:cNvSpPr>
          <p:nvPr>
            <p:ph type="body" idx="1"/>
          </p:nvPr>
        </p:nvSpPr>
        <p:spPr>
          <a:xfrm>
            <a:off x="457200" y="1219200"/>
            <a:ext cx="8382000" cy="5029200"/>
          </a:xfrm>
        </p:spPr>
        <p:txBody>
          <a:bodyPr/>
          <a:lstStyle/>
          <a:p>
            <a:pPr>
              <a:lnSpc>
                <a:spcPct val="80000"/>
              </a:lnSpc>
              <a:buFont typeface="Wingdings" pitchFamily="2" charset="2"/>
              <a:buNone/>
            </a:pPr>
            <a:r>
              <a:rPr lang="en-US" altLang="tr-TR" sz="2400" dirty="0"/>
              <a:t>The degree of ease to port a software running on one system environment to another one.</a:t>
            </a:r>
          </a:p>
          <a:p>
            <a:pPr>
              <a:lnSpc>
                <a:spcPct val="80000"/>
              </a:lnSpc>
              <a:buFont typeface="Wingdings" pitchFamily="2" charset="2"/>
              <a:buNone/>
            </a:pPr>
            <a:endParaRPr lang="en-US" altLang="tr-TR" sz="1200" dirty="0"/>
          </a:p>
          <a:p>
            <a:pPr lvl="1">
              <a:lnSpc>
                <a:spcPct val="80000"/>
              </a:lnSpc>
            </a:pPr>
            <a:r>
              <a:rPr lang="en-US" altLang="tr-TR" sz="2000" dirty="0"/>
              <a:t>The maximum time to convert a PC-Based product to the one running on Macintosh will be 10 days.</a:t>
            </a:r>
            <a:endParaRPr lang="tr-TR" altLang="tr-TR" sz="2000" dirty="0"/>
          </a:p>
          <a:p>
            <a:pPr lvl="2">
              <a:lnSpc>
                <a:spcPct val="80000"/>
              </a:lnSpc>
            </a:pPr>
            <a:r>
              <a:rPr lang="tr-TR" altLang="tr-TR" sz="1800" dirty="0">
                <a:solidFill>
                  <a:schemeClr val="accent2"/>
                </a:solidFill>
              </a:rPr>
              <a:t>Not testable requirement!</a:t>
            </a:r>
          </a:p>
          <a:p>
            <a:pPr marL="342900" lvl="2" indent="-342900">
              <a:lnSpc>
                <a:spcPct val="80000"/>
              </a:lnSpc>
            </a:pPr>
            <a:r>
              <a:rPr lang="en-US" altLang="tr-TR" sz="2400" dirty="0"/>
              <a:t>Quantifiable (testable) </a:t>
            </a:r>
            <a:r>
              <a:rPr lang="en-US" altLang="tr-TR" sz="2400" dirty="0" smtClean="0"/>
              <a:t>statements </a:t>
            </a:r>
            <a:r>
              <a:rPr lang="en-US" altLang="tr-TR" sz="2400" dirty="0"/>
              <a:t>can be more useful but </a:t>
            </a:r>
            <a:r>
              <a:rPr lang="en-US" altLang="tr-TR" sz="2400" dirty="0" smtClean="0"/>
              <a:t>cannot </a:t>
            </a:r>
            <a:r>
              <a:rPr lang="en-US" altLang="tr-TR" sz="2400" dirty="0"/>
              <a:t>guarantee actual requirements. </a:t>
            </a:r>
          </a:p>
          <a:p>
            <a:pPr lvl="1">
              <a:lnSpc>
                <a:spcPct val="80000"/>
              </a:lnSpc>
            </a:pPr>
            <a:r>
              <a:rPr lang="en-US" altLang="tr-TR" sz="2000" dirty="0"/>
              <a:t>Percentage of components with host-dependent code </a:t>
            </a:r>
          </a:p>
          <a:p>
            <a:pPr lvl="1">
              <a:lnSpc>
                <a:spcPct val="80000"/>
              </a:lnSpc>
            </a:pPr>
            <a:r>
              <a:rPr lang="en-US" altLang="tr-TR" sz="2000" dirty="0"/>
              <a:t>Percentage of code that is host dependent </a:t>
            </a:r>
          </a:p>
          <a:p>
            <a:pPr>
              <a:lnSpc>
                <a:spcPct val="80000"/>
              </a:lnSpc>
            </a:pPr>
            <a:r>
              <a:rPr lang="tr-TR" altLang="tr-TR" sz="2400" dirty="0" smtClean="0"/>
              <a:t>A </a:t>
            </a:r>
            <a:r>
              <a:rPr lang="tr-TR" altLang="tr-TR" sz="2400" dirty="0"/>
              <a:t>better approach is to specify design contsraints: </a:t>
            </a:r>
          </a:p>
          <a:p>
            <a:pPr lvl="2">
              <a:lnSpc>
                <a:spcPct val="80000"/>
              </a:lnSpc>
            </a:pPr>
            <a:r>
              <a:rPr lang="en-US" altLang="tr-TR" sz="2400" dirty="0"/>
              <a:t>Source language, host operating system, particular compiler, particular libraries and frameworks.</a:t>
            </a:r>
          </a:p>
          <a:p>
            <a:pPr lvl="2">
              <a:lnSpc>
                <a:spcPct val="80000"/>
              </a:lnSpc>
            </a:pPr>
            <a:r>
              <a:rPr lang="en-US" altLang="tr-TR" sz="2400" dirty="0"/>
              <a:t>Trade-off: </a:t>
            </a:r>
            <a:r>
              <a:rPr lang="tr-TR" altLang="tr-TR" sz="2400" dirty="0"/>
              <a:t>premature </a:t>
            </a:r>
            <a:r>
              <a:rPr lang="en-US" altLang="tr-TR" sz="2400" dirty="0"/>
              <a:t>design decisions.</a:t>
            </a:r>
            <a:endParaRPr lang="en-US" altLang="tr-TR" sz="1800" dirty="0"/>
          </a:p>
          <a:p>
            <a:pPr>
              <a:lnSpc>
                <a:spcPct val="80000"/>
              </a:lnSpc>
            </a:pPr>
            <a:r>
              <a:rPr lang="en-US" altLang="tr-TR" sz="2400" dirty="0"/>
              <a:t>Specify also the likelihood that the SW will be ported in the future</a:t>
            </a:r>
          </a:p>
        </p:txBody>
      </p:sp>
    </p:spTree>
    <p:extLst>
      <p:ext uri="{BB962C8B-B14F-4D97-AF65-F5344CB8AC3E}">
        <p14:creationId xmlns:p14="http://schemas.microsoft.com/office/powerpoint/2010/main" val="147107514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tr-TR"/>
              <a:t>Reliability</a:t>
            </a:r>
          </a:p>
        </p:txBody>
      </p:sp>
      <p:sp>
        <p:nvSpPr>
          <p:cNvPr id="218115" name="Rectangle 3"/>
          <p:cNvSpPr>
            <a:spLocks noGrp="1" noChangeArrowheads="1"/>
          </p:cNvSpPr>
          <p:nvPr>
            <p:ph type="body" idx="1"/>
          </p:nvPr>
        </p:nvSpPr>
        <p:spPr>
          <a:xfrm>
            <a:off x="228600" y="1066800"/>
            <a:ext cx="8686800" cy="5029200"/>
          </a:xfrm>
        </p:spPr>
        <p:txBody>
          <a:bodyPr/>
          <a:lstStyle/>
          <a:p>
            <a:pPr>
              <a:lnSpc>
                <a:spcPct val="80000"/>
              </a:lnSpc>
            </a:pPr>
            <a:r>
              <a:rPr lang="en-US" altLang="tr-TR" sz="2400" dirty="0"/>
              <a:t>Ability of software to behave consistently in an acceptable manner</a:t>
            </a:r>
            <a:r>
              <a:rPr lang="tr-TR" altLang="tr-TR" sz="2400" dirty="0"/>
              <a:t>.</a:t>
            </a:r>
            <a:r>
              <a:rPr lang="en-US" altLang="tr-TR" sz="2400" dirty="0"/>
              <a:t> </a:t>
            </a:r>
          </a:p>
          <a:p>
            <a:pPr>
              <a:lnSpc>
                <a:spcPct val="80000"/>
              </a:lnSpc>
            </a:pPr>
            <a:endParaRPr lang="en-US" altLang="tr-TR" sz="2400" dirty="0"/>
          </a:p>
          <a:p>
            <a:pPr>
              <a:lnSpc>
                <a:spcPct val="80000"/>
              </a:lnSpc>
            </a:pPr>
            <a:r>
              <a:rPr lang="en-US" altLang="tr-TR" sz="2400" dirty="0"/>
              <a:t>“the system shall be 99</a:t>
            </a:r>
            <a:r>
              <a:rPr lang="tr-TR" altLang="tr-TR" sz="2400" dirty="0"/>
              <a:t>.999</a:t>
            </a:r>
            <a:r>
              <a:rPr lang="en-US" altLang="tr-TR" sz="2400" dirty="0"/>
              <a:t> % reliable</a:t>
            </a:r>
            <a:r>
              <a:rPr lang="tr-TR" altLang="tr-TR" sz="2400" dirty="0"/>
              <a:t> </a:t>
            </a:r>
            <a:r>
              <a:rPr lang="en-US" altLang="tr-TR" sz="2400" dirty="0"/>
              <a:t>“</a:t>
            </a:r>
            <a:endParaRPr lang="tr-TR" altLang="tr-TR" sz="2400" dirty="0"/>
          </a:p>
          <a:p>
            <a:pPr lvl="1">
              <a:lnSpc>
                <a:spcPct val="80000"/>
              </a:lnSpc>
            </a:pPr>
            <a:r>
              <a:rPr lang="tr-TR" altLang="tr-TR" sz="2000" dirty="0"/>
              <a:t>means different things to different people!</a:t>
            </a:r>
            <a:endParaRPr lang="en-US" altLang="tr-TR" sz="2000" dirty="0"/>
          </a:p>
          <a:p>
            <a:pPr lvl="1">
              <a:lnSpc>
                <a:spcPct val="80000"/>
              </a:lnSpc>
            </a:pPr>
            <a:endParaRPr lang="en-US" altLang="tr-TR" sz="2000" dirty="0"/>
          </a:p>
          <a:p>
            <a:pPr lvl="1">
              <a:lnSpc>
                <a:spcPct val="80000"/>
              </a:lnSpc>
            </a:pPr>
            <a:r>
              <a:rPr lang="tr-TR" altLang="tr-TR" sz="2000" dirty="0"/>
              <a:t>In telephony it means that the tel</a:t>
            </a:r>
            <a:r>
              <a:rPr lang="en-US" altLang="tr-TR" sz="2000" dirty="0"/>
              <a:t>e</a:t>
            </a:r>
            <a:r>
              <a:rPr lang="tr-TR" altLang="tr-TR" sz="2000" dirty="0"/>
              <a:t>phone system may loose a phone call, but not go down completely more than 5 min every year.</a:t>
            </a:r>
          </a:p>
          <a:p>
            <a:pPr lvl="1">
              <a:lnSpc>
                <a:spcPct val="80000"/>
              </a:lnSpc>
            </a:pPr>
            <a:r>
              <a:rPr lang="tr-TR" altLang="tr-TR" sz="2000" dirty="0"/>
              <a:t>Patient-monitoring system: Does it mean that it may be okay occasionally to loose a patient provided that the system does not go down completely?</a:t>
            </a:r>
          </a:p>
          <a:p>
            <a:pPr lvl="2">
              <a:lnSpc>
                <a:spcPct val="80000"/>
              </a:lnSpc>
            </a:pPr>
            <a:r>
              <a:rPr lang="tr-TR" altLang="tr-TR" sz="1800" dirty="0"/>
              <a:t>It may go down completely provided that it alerts the medical staff so that patients can be monitored manually. The 99.999 percent implies that when it is operating, it may not incorrectly monitor more than 1 patient out of every hundred thousand.</a:t>
            </a:r>
          </a:p>
          <a:p>
            <a:pPr lvl="1">
              <a:lnSpc>
                <a:spcPct val="80000"/>
              </a:lnSpc>
            </a:pPr>
            <a:endParaRPr lang="en-US" altLang="tr-TR" sz="1600" dirty="0"/>
          </a:p>
        </p:txBody>
      </p:sp>
    </p:spTree>
    <p:extLst>
      <p:ext uri="{BB962C8B-B14F-4D97-AF65-F5344CB8AC3E}">
        <p14:creationId xmlns:p14="http://schemas.microsoft.com/office/powerpoint/2010/main" val="18250047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81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ltLang="tr-TR"/>
              <a:t>Reliability</a:t>
            </a:r>
          </a:p>
        </p:txBody>
      </p:sp>
      <p:sp>
        <p:nvSpPr>
          <p:cNvPr id="282627" name="Rectangle 3"/>
          <p:cNvSpPr>
            <a:spLocks noGrp="1" noChangeArrowheads="1"/>
          </p:cNvSpPr>
          <p:nvPr>
            <p:ph type="body" idx="1"/>
          </p:nvPr>
        </p:nvSpPr>
        <p:spPr/>
        <p:txBody>
          <a:bodyPr/>
          <a:lstStyle/>
          <a:p>
            <a:pPr>
              <a:lnSpc>
                <a:spcPct val="90000"/>
              </a:lnSpc>
            </a:pPr>
            <a:r>
              <a:rPr lang="en-US" altLang="tr-TR" sz="2400" dirty="0"/>
              <a:t>Ability of software to behave consistently in an acceptable manner</a:t>
            </a:r>
            <a:r>
              <a:rPr lang="tr-TR" altLang="tr-TR" sz="2400" dirty="0"/>
              <a:t>.</a:t>
            </a:r>
            <a:r>
              <a:rPr lang="en-US" altLang="tr-TR" sz="2400" dirty="0"/>
              <a:t> </a:t>
            </a:r>
          </a:p>
          <a:p>
            <a:pPr>
              <a:lnSpc>
                <a:spcPct val="90000"/>
              </a:lnSpc>
            </a:pPr>
            <a:r>
              <a:rPr lang="en-US" altLang="tr-TR" sz="2400" dirty="0"/>
              <a:t>Cannot use the traditional techniques from hardware</a:t>
            </a:r>
          </a:p>
          <a:p>
            <a:pPr lvl="1">
              <a:lnSpc>
                <a:spcPct val="90000"/>
              </a:lnSpc>
            </a:pPr>
            <a:r>
              <a:rPr lang="en-US" altLang="tr-TR" sz="2000" dirty="0"/>
              <a:t>Hardware wares down as used, but software does not</a:t>
            </a:r>
          </a:p>
          <a:p>
            <a:pPr lvl="1">
              <a:lnSpc>
                <a:spcPct val="90000"/>
              </a:lnSpc>
            </a:pPr>
            <a:r>
              <a:rPr lang="en-US" altLang="tr-TR" sz="2000" dirty="0"/>
              <a:t>Their metrics are based on wearing down</a:t>
            </a:r>
          </a:p>
          <a:p>
            <a:pPr lvl="2">
              <a:lnSpc>
                <a:spcPct val="90000"/>
              </a:lnSpc>
            </a:pPr>
            <a:r>
              <a:rPr lang="en-US" altLang="tr-TR" sz="1800" dirty="0"/>
              <a:t>After 10 years this latch will start to fail, because …</a:t>
            </a:r>
          </a:p>
          <a:p>
            <a:pPr lvl="2">
              <a:lnSpc>
                <a:spcPct val="90000"/>
              </a:lnSpc>
            </a:pPr>
            <a:endParaRPr lang="en-US" altLang="tr-TR" sz="1800" dirty="0"/>
          </a:p>
          <a:p>
            <a:pPr lvl="2">
              <a:lnSpc>
                <a:spcPct val="90000"/>
              </a:lnSpc>
            </a:pPr>
            <a:endParaRPr lang="en-US" altLang="tr-TR" sz="1800" dirty="0"/>
          </a:p>
          <a:p>
            <a:pPr lvl="2">
              <a:lnSpc>
                <a:spcPct val="90000"/>
              </a:lnSpc>
            </a:pPr>
            <a:endParaRPr lang="en-US" altLang="tr-TR" sz="1800" dirty="0"/>
          </a:p>
          <a:p>
            <a:pPr lvl="2">
              <a:lnSpc>
                <a:spcPct val="90000"/>
              </a:lnSpc>
              <a:buFont typeface="Wingdings" pitchFamily="2" charset="2"/>
              <a:buNone/>
            </a:pPr>
            <a:r>
              <a:rPr lang="en-US" altLang="tr-TR" sz="1800" dirty="0"/>
              <a:t> </a:t>
            </a:r>
          </a:p>
          <a:p>
            <a:pPr lvl="2">
              <a:lnSpc>
                <a:spcPct val="90000"/>
              </a:lnSpc>
              <a:buFont typeface="Wingdings" pitchFamily="2" charset="2"/>
              <a:buNone/>
            </a:pPr>
            <a:endParaRPr lang="en-US" altLang="tr-TR" sz="1800" dirty="0" smtClean="0"/>
          </a:p>
          <a:p>
            <a:pPr lvl="2">
              <a:lnSpc>
                <a:spcPct val="90000"/>
              </a:lnSpc>
              <a:buFont typeface="Wingdings" pitchFamily="2" charset="2"/>
              <a:buNone/>
            </a:pPr>
            <a:endParaRPr lang="en-US" altLang="tr-TR" sz="1800" dirty="0"/>
          </a:p>
          <a:p>
            <a:pPr lvl="2">
              <a:lnSpc>
                <a:spcPct val="90000"/>
              </a:lnSpc>
              <a:buFont typeface="Wingdings" pitchFamily="2" charset="2"/>
              <a:buNone/>
            </a:pPr>
            <a:endParaRPr lang="en-US" altLang="tr-TR" sz="1800" dirty="0"/>
          </a:p>
          <a:p>
            <a:pPr lvl="2">
              <a:lnSpc>
                <a:spcPct val="90000"/>
              </a:lnSpc>
              <a:buFont typeface="Wingdings" pitchFamily="2" charset="2"/>
              <a:buNone/>
            </a:pPr>
            <a:r>
              <a:rPr lang="en-US" altLang="tr-TR" sz="2400" dirty="0"/>
              <a:t>In SW if the system fails after 10 years it is because</a:t>
            </a:r>
          </a:p>
          <a:p>
            <a:pPr lvl="3">
              <a:lnSpc>
                <a:spcPct val="90000"/>
              </a:lnSpc>
            </a:pPr>
            <a:r>
              <a:rPr lang="en-US" altLang="tr-TR" dirty="0"/>
              <a:t>SW is used in a way that has never used before and there was a bug since the delivery</a:t>
            </a:r>
          </a:p>
          <a:p>
            <a:pPr lvl="3">
              <a:lnSpc>
                <a:spcPct val="90000"/>
              </a:lnSpc>
            </a:pPr>
            <a:r>
              <a:rPr lang="en-US" altLang="tr-TR" dirty="0"/>
              <a:t>Maintenance introduced a bug</a:t>
            </a:r>
          </a:p>
        </p:txBody>
      </p:sp>
      <p:grpSp>
        <p:nvGrpSpPr>
          <p:cNvPr id="282628" name="Group 4"/>
          <p:cNvGrpSpPr>
            <a:grpSpLocks/>
          </p:cNvGrpSpPr>
          <p:nvPr/>
        </p:nvGrpSpPr>
        <p:grpSpPr bwMode="auto">
          <a:xfrm>
            <a:off x="4876800" y="3132137"/>
            <a:ext cx="2284412" cy="1668463"/>
            <a:chOff x="4528" y="1123"/>
            <a:chExt cx="1534" cy="1204"/>
          </a:xfrm>
        </p:grpSpPr>
        <p:sp>
          <p:nvSpPr>
            <p:cNvPr id="282629" name="Line 5"/>
            <p:cNvSpPr>
              <a:spLocks noChangeShapeType="1"/>
            </p:cNvSpPr>
            <p:nvPr/>
          </p:nvSpPr>
          <p:spPr bwMode="auto">
            <a:xfrm>
              <a:off x="4814" y="1346"/>
              <a:ext cx="4" cy="7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82630" name="Line 6"/>
            <p:cNvSpPr>
              <a:spLocks noChangeShapeType="1"/>
            </p:cNvSpPr>
            <p:nvPr/>
          </p:nvSpPr>
          <p:spPr bwMode="auto">
            <a:xfrm>
              <a:off x="4814" y="2066"/>
              <a:ext cx="12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82631" name="Freeform 7"/>
            <p:cNvSpPr>
              <a:spLocks/>
            </p:cNvSpPr>
            <p:nvPr/>
          </p:nvSpPr>
          <p:spPr bwMode="auto">
            <a:xfrm>
              <a:off x="4862" y="1634"/>
              <a:ext cx="1152" cy="384"/>
            </a:xfrm>
            <a:custGeom>
              <a:avLst/>
              <a:gdLst>
                <a:gd name="T0" fmla="*/ 0 w 1008"/>
                <a:gd name="T1" fmla="*/ 0 h 288"/>
                <a:gd name="T2" fmla="*/ 96 w 1008"/>
                <a:gd name="T3" fmla="*/ 240 h 288"/>
                <a:gd name="T4" fmla="*/ 240 w 1008"/>
                <a:gd name="T5" fmla="*/ 288 h 288"/>
                <a:gd name="T6" fmla="*/ 672 w 1008"/>
                <a:gd name="T7" fmla="*/ 240 h 288"/>
                <a:gd name="T8" fmla="*/ 1008 w 1008"/>
                <a:gd name="T9" fmla="*/ 0 h 288"/>
              </a:gdLst>
              <a:ahLst/>
              <a:cxnLst>
                <a:cxn ang="0">
                  <a:pos x="T0" y="T1"/>
                </a:cxn>
                <a:cxn ang="0">
                  <a:pos x="T2" y="T3"/>
                </a:cxn>
                <a:cxn ang="0">
                  <a:pos x="T4" y="T5"/>
                </a:cxn>
                <a:cxn ang="0">
                  <a:pos x="T6" y="T7"/>
                </a:cxn>
                <a:cxn ang="0">
                  <a:pos x="T8" y="T9"/>
                </a:cxn>
              </a:cxnLst>
              <a:rect l="0" t="0" r="r" b="b"/>
              <a:pathLst>
                <a:path w="1008" h="288">
                  <a:moveTo>
                    <a:pt x="0" y="0"/>
                  </a:moveTo>
                  <a:cubicBezTo>
                    <a:pt x="28" y="96"/>
                    <a:pt x="56" y="192"/>
                    <a:pt x="96" y="240"/>
                  </a:cubicBezTo>
                  <a:cubicBezTo>
                    <a:pt x="136" y="288"/>
                    <a:pt x="144" y="288"/>
                    <a:pt x="240" y="288"/>
                  </a:cubicBezTo>
                  <a:cubicBezTo>
                    <a:pt x="336" y="288"/>
                    <a:pt x="544" y="288"/>
                    <a:pt x="672" y="240"/>
                  </a:cubicBezTo>
                  <a:cubicBezTo>
                    <a:pt x="800" y="192"/>
                    <a:pt x="904" y="96"/>
                    <a:pt x="1008" y="0"/>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82632" name="Text Box 8"/>
            <p:cNvSpPr txBox="1">
              <a:spLocks noChangeArrowheads="1"/>
            </p:cNvSpPr>
            <p:nvPr/>
          </p:nvSpPr>
          <p:spPr bwMode="auto">
            <a:xfrm>
              <a:off x="5246" y="2063"/>
              <a:ext cx="414"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a:latin typeface="Arial" charset="0"/>
                </a:rPr>
                <a:t>time</a:t>
              </a:r>
            </a:p>
          </p:txBody>
        </p:sp>
        <p:sp>
          <p:nvSpPr>
            <p:cNvPr id="282633" name="Text Box 9"/>
            <p:cNvSpPr txBox="1">
              <a:spLocks noChangeArrowheads="1"/>
            </p:cNvSpPr>
            <p:nvPr/>
          </p:nvSpPr>
          <p:spPr bwMode="auto">
            <a:xfrm rot="-5400000">
              <a:off x="4158" y="1493"/>
              <a:ext cx="985"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a:latin typeface="Arial" charset="0"/>
                </a:rPr>
                <a:t># of failures</a:t>
              </a:r>
            </a:p>
          </p:txBody>
        </p:sp>
      </p:grpSp>
      <p:sp>
        <p:nvSpPr>
          <p:cNvPr id="282634" name="Text Box 10"/>
          <p:cNvSpPr txBox="1">
            <a:spLocks noChangeArrowheads="1"/>
          </p:cNvSpPr>
          <p:nvPr/>
        </p:nvSpPr>
        <p:spPr bwMode="auto">
          <a:xfrm>
            <a:off x="1219200" y="3429000"/>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tr-TR" altLang="tr-TR" dirty="0">
                <a:latin typeface="Arial" charset="0"/>
              </a:rPr>
              <a:t>The rate of failures for HW</a:t>
            </a:r>
            <a:endParaRPr lang="en-US" altLang="tr-TR" dirty="0">
              <a:latin typeface="Arial" charset="0"/>
            </a:endParaRPr>
          </a:p>
        </p:txBody>
      </p:sp>
    </p:spTree>
    <p:extLst>
      <p:ext uri="{BB962C8B-B14F-4D97-AF65-F5344CB8AC3E}">
        <p14:creationId xmlns:p14="http://schemas.microsoft.com/office/powerpoint/2010/main" val="17490255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2627">
                                            <p:txEl>
                                              <p:pRg st="13" end="1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262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ltLang="tr-TR"/>
              <a:t>Reliability</a:t>
            </a:r>
          </a:p>
        </p:txBody>
      </p:sp>
      <p:sp>
        <p:nvSpPr>
          <p:cNvPr id="280579" name="Rectangle 3"/>
          <p:cNvSpPr>
            <a:spLocks noGrp="1" noChangeArrowheads="1"/>
          </p:cNvSpPr>
          <p:nvPr>
            <p:ph type="body" idx="1"/>
          </p:nvPr>
        </p:nvSpPr>
        <p:spPr/>
        <p:txBody>
          <a:bodyPr/>
          <a:lstStyle/>
          <a:p>
            <a:pPr>
              <a:lnSpc>
                <a:spcPct val="90000"/>
              </a:lnSpc>
            </a:pPr>
            <a:r>
              <a:rPr lang="en-US" altLang="tr-TR" sz="2400"/>
              <a:t>We need other techniques</a:t>
            </a:r>
          </a:p>
          <a:p>
            <a:pPr>
              <a:lnSpc>
                <a:spcPct val="90000"/>
              </a:lnSpc>
            </a:pPr>
            <a:r>
              <a:rPr lang="en-US" altLang="tr-TR" sz="2400"/>
              <a:t>Since 1969 we believe that</a:t>
            </a:r>
          </a:p>
          <a:p>
            <a:pPr>
              <a:lnSpc>
                <a:spcPct val="90000"/>
              </a:lnSpc>
              <a:buFont typeface="Wingdings" pitchFamily="2" charset="2"/>
              <a:buNone/>
            </a:pPr>
            <a:r>
              <a:rPr lang="en-US" altLang="tr-TR" sz="2400"/>
              <a:t>	Reliability must be build in rather than tested afterwards</a:t>
            </a:r>
          </a:p>
          <a:p>
            <a:pPr>
              <a:lnSpc>
                <a:spcPct val="90000"/>
              </a:lnSpc>
            </a:pPr>
            <a:r>
              <a:rPr lang="en-US" altLang="tr-TR" sz="2400"/>
              <a:t>The system must “work”	</a:t>
            </a:r>
          </a:p>
          <a:p>
            <a:pPr lvl="1">
              <a:lnSpc>
                <a:spcPct val="90000"/>
              </a:lnSpc>
            </a:pPr>
            <a:r>
              <a:rPr lang="en-US" altLang="tr-TR" sz="2000"/>
              <a:t>If there are no bugs, then it works (one interpretation)</a:t>
            </a:r>
          </a:p>
          <a:p>
            <a:pPr lvl="1">
              <a:lnSpc>
                <a:spcPct val="90000"/>
              </a:lnSpc>
            </a:pPr>
            <a:r>
              <a:rPr lang="tr-TR" altLang="tr-TR" sz="2000"/>
              <a:t>Bug: some defect in the software</a:t>
            </a:r>
            <a:endParaRPr lang="en-US" altLang="tr-TR" sz="1800"/>
          </a:p>
          <a:p>
            <a:pPr>
              <a:lnSpc>
                <a:spcPct val="90000"/>
              </a:lnSpc>
            </a:pPr>
            <a:r>
              <a:rPr lang="en-US" altLang="tr-TR" sz="2400"/>
              <a:t>Counting bugs</a:t>
            </a:r>
            <a:endParaRPr lang="tr-TR" altLang="tr-TR" sz="2600"/>
          </a:p>
          <a:p>
            <a:pPr lvl="1">
              <a:lnSpc>
                <a:spcPct val="90000"/>
              </a:lnSpc>
            </a:pPr>
            <a:r>
              <a:rPr lang="en-US" altLang="tr-TR" sz="2200"/>
              <a:t>The software shall have no more than two bugs/KLOC.</a:t>
            </a:r>
          </a:p>
          <a:p>
            <a:pPr lvl="2">
              <a:lnSpc>
                <a:spcPct val="90000"/>
              </a:lnSpc>
            </a:pPr>
            <a:r>
              <a:rPr lang="en-US" altLang="tr-TR" sz="1800"/>
              <a:t>How many bugs are in the software when it is delivered?</a:t>
            </a:r>
          </a:p>
          <a:p>
            <a:pPr lvl="2">
              <a:lnSpc>
                <a:spcPct val="90000"/>
              </a:lnSpc>
            </a:pPr>
            <a:r>
              <a:rPr lang="en-US" altLang="tr-TR" sz="1800"/>
              <a:t>Monte Carlo technique ... (one possibility)</a:t>
            </a:r>
          </a:p>
        </p:txBody>
      </p:sp>
    </p:spTree>
    <p:extLst>
      <p:ext uri="{BB962C8B-B14F-4D97-AF65-F5344CB8AC3E}">
        <p14:creationId xmlns:p14="http://schemas.microsoft.com/office/powerpoint/2010/main" val="346419745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type="body" idx="1"/>
          </p:nvPr>
        </p:nvSpPr>
        <p:spPr/>
        <p:txBody>
          <a:bodyPr/>
          <a:lstStyle/>
          <a:p>
            <a:pPr>
              <a:lnSpc>
                <a:spcPct val="80000"/>
              </a:lnSpc>
            </a:pPr>
            <a:r>
              <a:rPr lang="en-US" altLang="tr-TR" dirty="0"/>
              <a:t>Before system level testing insert a known number of bugs (called seeded bugs).</a:t>
            </a:r>
          </a:p>
          <a:p>
            <a:pPr>
              <a:lnSpc>
                <a:spcPct val="80000"/>
              </a:lnSpc>
            </a:pPr>
            <a:r>
              <a:rPr lang="en-US" altLang="tr-TR" dirty="0"/>
              <a:t>An independent test team tries to uncover bugs.</a:t>
            </a:r>
            <a:endParaRPr lang="en-US" altLang="tr-TR" sz="3200" dirty="0"/>
          </a:p>
          <a:p>
            <a:pPr lvl="1">
              <a:lnSpc>
                <a:spcPct val="80000"/>
              </a:lnSpc>
            </a:pPr>
            <a:r>
              <a:rPr lang="en-US" altLang="tr-TR" sz="2200" dirty="0"/>
              <a:t>Some are seeded bugs</a:t>
            </a:r>
          </a:p>
          <a:p>
            <a:pPr lvl="1">
              <a:lnSpc>
                <a:spcPct val="80000"/>
              </a:lnSpc>
            </a:pPr>
            <a:r>
              <a:rPr lang="en-US" altLang="tr-TR" sz="2200" dirty="0"/>
              <a:t>Some are previously unknown bugs</a:t>
            </a:r>
          </a:p>
          <a:p>
            <a:pPr>
              <a:lnSpc>
                <a:spcPct val="80000"/>
              </a:lnSpc>
            </a:pPr>
            <a:endParaRPr lang="en-US" altLang="tr-TR" dirty="0" smtClean="0"/>
          </a:p>
          <a:p>
            <a:pPr>
              <a:lnSpc>
                <a:spcPct val="80000"/>
              </a:lnSpc>
            </a:pPr>
            <a:endParaRPr lang="en-US" altLang="tr-TR" dirty="0" smtClean="0"/>
          </a:p>
          <a:p>
            <a:pPr>
              <a:lnSpc>
                <a:spcPct val="80000"/>
              </a:lnSpc>
            </a:pPr>
            <a:endParaRPr lang="en-US" altLang="tr-TR" dirty="0"/>
          </a:p>
          <a:p>
            <a:pPr>
              <a:lnSpc>
                <a:spcPct val="80000"/>
              </a:lnSpc>
            </a:pPr>
            <a:endParaRPr lang="en-US" altLang="tr-TR" dirty="0"/>
          </a:p>
          <a:p>
            <a:pPr>
              <a:lnSpc>
                <a:spcPct val="80000"/>
              </a:lnSpc>
            </a:pPr>
            <a:r>
              <a:rPr lang="en-US" altLang="tr-TR" dirty="0" smtClean="0"/>
              <a:t>Calculate </a:t>
            </a:r>
            <a:r>
              <a:rPr lang="en-US" altLang="tr-TR" dirty="0"/>
              <a:t>the number of bugs:</a:t>
            </a:r>
            <a:endParaRPr lang="en-US" altLang="tr-TR" sz="2000" dirty="0"/>
          </a:p>
          <a:p>
            <a:pPr>
              <a:lnSpc>
                <a:spcPct val="80000"/>
              </a:lnSpc>
              <a:buFont typeface="Wingdings" pitchFamily="2" charset="2"/>
              <a:buNone/>
            </a:pPr>
            <a:endParaRPr lang="en-US" altLang="tr-TR" sz="2000" dirty="0"/>
          </a:p>
          <a:p>
            <a:pPr>
              <a:lnSpc>
                <a:spcPct val="80000"/>
              </a:lnSpc>
              <a:buFont typeface="Wingdings" pitchFamily="2" charset="2"/>
              <a:buNone/>
            </a:pPr>
            <a:r>
              <a:rPr lang="en-US" altLang="tr-TR" sz="1600" dirty="0"/>
              <a:t>	</a:t>
            </a:r>
            <a:r>
              <a:rPr lang="en-US" altLang="tr-TR" sz="1600" dirty="0" smtClean="0"/>
              <a:t>		</a:t>
            </a:r>
          </a:p>
          <a:p>
            <a:pPr>
              <a:lnSpc>
                <a:spcPct val="80000"/>
              </a:lnSpc>
              <a:buFont typeface="Wingdings" pitchFamily="2" charset="2"/>
              <a:buNone/>
            </a:pPr>
            <a:r>
              <a:rPr lang="en-US" altLang="tr-TR" sz="1600" dirty="0" smtClean="0"/>
              <a:t>				     </a:t>
            </a:r>
            <a:r>
              <a:rPr lang="en-US" altLang="tr-TR" sz="1600" dirty="0"/>
              <a:t>Number of seeded bugs  x  Number of detected  </a:t>
            </a:r>
          </a:p>
          <a:p>
            <a:pPr>
              <a:lnSpc>
                <a:spcPct val="80000"/>
              </a:lnSpc>
              <a:buFont typeface="Wingdings" pitchFamily="2" charset="2"/>
              <a:buNone/>
            </a:pPr>
            <a:endParaRPr lang="tr-TR" altLang="tr-TR" sz="1600" dirty="0"/>
          </a:p>
          <a:p>
            <a:pPr>
              <a:lnSpc>
                <a:spcPct val="80000"/>
              </a:lnSpc>
              <a:buFont typeface="Wingdings" pitchFamily="2" charset="2"/>
              <a:buNone/>
            </a:pPr>
            <a:r>
              <a:rPr lang="tr-TR" altLang="tr-TR" sz="1600" dirty="0"/>
              <a:t>					</a:t>
            </a:r>
            <a:r>
              <a:rPr lang="en-US" altLang="tr-TR" sz="1600" dirty="0"/>
              <a:t>Number of detected seeded bugs</a:t>
            </a:r>
          </a:p>
        </p:txBody>
      </p:sp>
      <p:sp>
        <p:nvSpPr>
          <p:cNvPr id="220162" name="Rectangle 2"/>
          <p:cNvSpPr>
            <a:spLocks noGrp="1" noChangeArrowheads="1"/>
          </p:cNvSpPr>
          <p:nvPr>
            <p:ph type="title"/>
          </p:nvPr>
        </p:nvSpPr>
        <p:spPr/>
        <p:txBody>
          <a:bodyPr/>
          <a:lstStyle/>
          <a:p>
            <a:r>
              <a:rPr lang="en-US" altLang="tr-TR"/>
              <a:t>Monte Carlo Technique</a:t>
            </a:r>
          </a:p>
        </p:txBody>
      </p:sp>
      <p:sp>
        <p:nvSpPr>
          <p:cNvPr id="220164" name="Freeform 4"/>
          <p:cNvSpPr>
            <a:spLocks/>
          </p:cNvSpPr>
          <p:nvPr/>
        </p:nvSpPr>
        <p:spPr bwMode="auto">
          <a:xfrm>
            <a:off x="7164388" y="1676400"/>
            <a:ext cx="1795462" cy="1663700"/>
          </a:xfrm>
          <a:custGeom>
            <a:avLst/>
            <a:gdLst>
              <a:gd name="T0" fmla="*/ 744 w 1225"/>
              <a:gd name="T1" fmla="*/ 36 h 1048"/>
              <a:gd name="T2" fmla="*/ 344 w 1225"/>
              <a:gd name="T3" fmla="*/ 62 h 1048"/>
              <a:gd name="T4" fmla="*/ 331 w 1225"/>
              <a:gd name="T5" fmla="*/ 102 h 1048"/>
              <a:gd name="T6" fmla="*/ 144 w 1225"/>
              <a:gd name="T7" fmla="*/ 129 h 1048"/>
              <a:gd name="T8" fmla="*/ 24 w 1225"/>
              <a:gd name="T9" fmla="*/ 449 h 1048"/>
              <a:gd name="T10" fmla="*/ 104 w 1225"/>
              <a:gd name="T11" fmla="*/ 502 h 1048"/>
              <a:gd name="T12" fmla="*/ 157 w 1225"/>
              <a:gd name="T13" fmla="*/ 596 h 1048"/>
              <a:gd name="T14" fmla="*/ 171 w 1225"/>
              <a:gd name="T15" fmla="*/ 756 h 1048"/>
              <a:gd name="T16" fmla="*/ 317 w 1225"/>
              <a:gd name="T17" fmla="*/ 769 h 1048"/>
              <a:gd name="T18" fmla="*/ 371 w 1225"/>
              <a:gd name="T19" fmla="*/ 916 h 1048"/>
              <a:gd name="T20" fmla="*/ 504 w 1225"/>
              <a:gd name="T21" fmla="*/ 942 h 1048"/>
              <a:gd name="T22" fmla="*/ 851 w 1225"/>
              <a:gd name="T23" fmla="*/ 969 h 1048"/>
              <a:gd name="T24" fmla="*/ 904 w 1225"/>
              <a:gd name="T25" fmla="*/ 836 h 1048"/>
              <a:gd name="T26" fmla="*/ 931 w 1225"/>
              <a:gd name="T27" fmla="*/ 782 h 1048"/>
              <a:gd name="T28" fmla="*/ 1117 w 1225"/>
              <a:gd name="T29" fmla="*/ 742 h 1048"/>
              <a:gd name="T30" fmla="*/ 1144 w 1225"/>
              <a:gd name="T31" fmla="*/ 676 h 1048"/>
              <a:gd name="T32" fmla="*/ 1197 w 1225"/>
              <a:gd name="T33" fmla="*/ 596 h 1048"/>
              <a:gd name="T34" fmla="*/ 1197 w 1225"/>
              <a:gd name="T35" fmla="*/ 356 h 1048"/>
              <a:gd name="T36" fmla="*/ 1184 w 1225"/>
              <a:gd name="T37" fmla="*/ 302 h 1048"/>
              <a:gd name="T38" fmla="*/ 1104 w 1225"/>
              <a:gd name="T39" fmla="*/ 249 h 1048"/>
              <a:gd name="T40" fmla="*/ 1037 w 1225"/>
              <a:gd name="T41" fmla="*/ 196 h 1048"/>
              <a:gd name="T42" fmla="*/ 1024 w 1225"/>
              <a:gd name="T43" fmla="*/ 142 h 1048"/>
              <a:gd name="T44" fmla="*/ 984 w 1225"/>
              <a:gd name="T45" fmla="*/ 102 h 1048"/>
              <a:gd name="T46" fmla="*/ 744 w 1225"/>
              <a:gd name="T47" fmla="*/ 36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5" h="1048">
                <a:moveTo>
                  <a:pt x="744" y="36"/>
                </a:moveTo>
                <a:cubicBezTo>
                  <a:pt x="611" y="45"/>
                  <a:pt x="476" y="41"/>
                  <a:pt x="344" y="62"/>
                </a:cubicBezTo>
                <a:cubicBezTo>
                  <a:pt x="330" y="64"/>
                  <a:pt x="344" y="98"/>
                  <a:pt x="331" y="102"/>
                </a:cubicBezTo>
                <a:cubicBezTo>
                  <a:pt x="271" y="122"/>
                  <a:pt x="144" y="129"/>
                  <a:pt x="144" y="129"/>
                </a:cubicBezTo>
                <a:cubicBezTo>
                  <a:pt x="100" y="265"/>
                  <a:pt x="188" y="409"/>
                  <a:pt x="24" y="449"/>
                </a:cubicBezTo>
                <a:cubicBezTo>
                  <a:pt x="92" y="550"/>
                  <a:pt x="0" y="433"/>
                  <a:pt x="104" y="502"/>
                </a:cubicBezTo>
                <a:cubicBezTo>
                  <a:pt x="120" y="513"/>
                  <a:pt x="151" y="585"/>
                  <a:pt x="157" y="596"/>
                </a:cubicBezTo>
                <a:cubicBezTo>
                  <a:pt x="162" y="649"/>
                  <a:pt x="135" y="717"/>
                  <a:pt x="171" y="756"/>
                </a:cubicBezTo>
                <a:cubicBezTo>
                  <a:pt x="204" y="792"/>
                  <a:pt x="271" y="754"/>
                  <a:pt x="317" y="769"/>
                </a:cubicBezTo>
                <a:cubicBezTo>
                  <a:pt x="324" y="771"/>
                  <a:pt x="365" y="913"/>
                  <a:pt x="371" y="916"/>
                </a:cubicBezTo>
                <a:cubicBezTo>
                  <a:pt x="411" y="938"/>
                  <a:pt x="460" y="933"/>
                  <a:pt x="504" y="942"/>
                </a:cubicBezTo>
                <a:cubicBezTo>
                  <a:pt x="610" y="1048"/>
                  <a:pt x="663" y="988"/>
                  <a:pt x="851" y="969"/>
                </a:cubicBezTo>
                <a:cubicBezTo>
                  <a:pt x="869" y="925"/>
                  <a:pt x="883" y="879"/>
                  <a:pt x="904" y="836"/>
                </a:cubicBezTo>
                <a:cubicBezTo>
                  <a:pt x="913" y="818"/>
                  <a:pt x="913" y="790"/>
                  <a:pt x="931" y="782"/>
                </a:cubicBezTo>
                <a:cubicBezTo>
                  <a:pt x="989" y="756"/>
                  <a:pt x="1055" y="755"/>
                  <a:pt x="1117" y="742"/>
                </a:cubicBezTo>
                <a:cubicBezTo>
                  <a:pt x="1126" y="720"/>
                  <a:pt x="1133" y="697"/>
                  <a:pt x="1144" y="676"/>
                </a:cubicBezTo>
                <a:cubicBezTo>
                  <a:pt x="1159" y="648"/>
                  <a:pt x="1197" y="596"/>
                  <a:pt x="1197" y="596"/>
                </a:cubicBezTo>
                <a:cubicBezTo>
                  <a:pt x="1225" y="488"/>
                  <a:pt x="1218" y="540"/>
                  <a:pt x="1197" y="356"/>
                </a:cubicBezTo>
                <a:cubicBezTo>
                  <a:pt x="1195" y="338"/>
                  <a:pt x="1196" y="316"/>
                  <a:pt x="1184" y="302"/>
                </a:cubicBezTo>
                <a:cubicBezTo>
                  <a:pt x="1163" y="278"/>
                  <a:pt x="1104" y="249"/>
                  <a:pt x="1104" y="249"/>
                </a:cubicBezTo>
                <a:cubicBezTo>
                  <a:pt x="1067" y="134"/>
                  <a:pt x="1129" y="288"/>
                  <a:pt x="1037" y="196"/>
                </a:cubicBezTo>
                <a:cubicBezTo>
                  <a:pt x="1024" y="183"/>
                  <a:pt x="1033" y="158"/>
                  <a:pt x="1024" y="142"/>
                </a:cubicBezTo>
                <a:cubicBezTo>
                  <a:pt x="1015" y="126"/>
                  <a:pt x="996" y="116"/>
                  <a:pt x="984" y="102"/>
                </a:cubicBezTo>
                <a:cubicBezTo>
                  <a:pt x="899" y="0"/>
                  <a:pt x="928" y="36"/>
                  <a:pt x="744" y="36"/>
                </a:cubicBez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20165" name="Rectangle 5"/>
          <p:cNvSpPr>
            <a:spLocks noChangeArrowheads="1"/>
          </p:cNvSpPr>
          <p:nvPr/>
        </p:nvSpPr>
        <p:spPr bwMode="auto">
          <a:xfrm>
            <a:off x="7762875" y="1905000"/>
            <a:ext cx="492125" cy="533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20166" name="Freeform 6"/>
          <p:cNvSpPr>
            <a:spLocks/>
          </p:cNvSpPr>
          <p:nvPr/>
        </p:nvSpPr>
        <p:spPr bwMode="auto">
          <a:xfrm>
            <a:off x="5237163" y="1524000"/>
            <a:ext cx="2659062" cy="647700"/>
          </a:xfrm>
          <a:custGeom>
            <a:avLst/>
            <a:gdLst>
              <a:gd name="T0" fmla="*/ 1248 w 1248"/>
              <a:gd name="T1" fmla="*/ 216 h 216"/>
              <a:gd name="T2" fmla="*/ 1104 w 1248"/>
              <a:gd name="T3" fmla="*/ 24 h 216"/>
              <a:gd name="T4" fmla="*/ 384 w 1248"/>
              <a:gd name="T5" fmla="*/ 72 h 216"/>
              <a:gd name="T6" fmla="*/ 0 w 1248"/>
              <a:gd name="T7" fmla="*/ 120 h 216"/>
            </a:gdLst>
            <a:ahLst/>
            <a:cxnLst>
              <a:cxn ang="0">
                <a:pos x="T0" y="T1"/>
              </a:cxn>
              <a:cxn ang="0">
                <a:pos x="T2" y="T3"/>
              </a:cxn>
              <a:cxn ang="0">
                <a:pos x="T4" y="T5"/>
              </a:cxn>
              <a:cxn ang="0">
                <a:pos x="T6" y="T7"/>
              </a:cxn>
            </a:cxnLst>
            <a:rect l="0" t="0" r="r" b="b"/>
            <a:pathLst>
              <a:path w="1248" h="216">
                <a:moveTo>
                  <a:pt x="1248" y="216"/>
                </a:moveTo>
                <a:cubicBezTo>
                  <a:pt x="1248" y="132"/>
                  <a:pt x="1248" y="48"/>
                  <a:pt x="1104" y="24"/>
                </a:cubicBezTo>
                <a:cubicBezTo>
                  <a:pt x="960" y="0"/>
                  <a:pt x="568" y="56"/>
                  <a:pt x="384" y="72"/>
                </a:cubicBezTo>
                <a:cubicBezTo>
                  <a:pt x="200" y="88"/>
                  <a:pt x="100" y="104"/>
                  <a:pt x="0" y="120"/>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20167" name="Freeform 7"/>
          <p:cNvSpPr>
            <a:spLocks/>
          </p:cNvSpPr>
          <p:nvPr/>
        </p:nvSpPr>
        <p:spPr bwMode="auto">
          <a:xfrm>
            <a:off x="6299200" y="2209800"/>
            <a:ext cx="1368425" cy="376237"/>
          </a:xfrm>
          <a:custGeom>
            <a:avLst/>
            <a:gdLst>
              <a:gd name="T0" fmla="*/ 768 w 768"/>
              <a:gd name="T1" fmla="*/ 240 h 240"/>
              <a:gd name="T2" fmla="*/ 384 w 768"/>
              <a:gd name="T3" fmla="*/ 48 h 240"/>
              <a:gd name="T4" fmla="*/ 0 w 768"/>
              <a:gd name="T5" fmla="*/ 0 h 240"/>
            </a:gdLst>
            <a:ahLst/>
            <a:cxnLst>
              <a:cxn ang="0">
                <a:pos x="T0" y="T1"/>
              </a:cxn>
              <a:cxn ang="0">
                <a:pos x="T2" y="T3"/>
              </a:cxn>
              <a:cxn ang="0">
                <a:pos x="T4" y="T5"/>
              </a:cxn>
            </a:cxnLst>
            <a:rect l="0" t="0" r="r" b="b"/>
            <a:pathLst>
              <a:path w="768" h="240">
                <a:moveTo>
                  <a:pt x="768" y="240"/>
                </a:moveTo>
                <a:cubicBezTo>
                  <a:pt x="640" y="164"/>
                  <a:pt x="512" y="88"/>
                  <a:pt x="384" y="48"/>
                </a:cubicBezTo>
                <a:cubicBezTo>
                  <a:pt x="256" y="8"/>
                  <a:pt x="128" y="4"/>
                  <a:pt x="0" y="0"/>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20168" name="Line 8"/>
          <p:cNvSpPr>
            <a:spLocks noChangeShapeType="1"/>
          </p:cNvSpPr>
          <p:nvPr/>
        </p:nvSpPr>
        <p:spPr bwMode="auto">
          <a:xfrm>
            <a:off x="3505200" y="4800600"/>
            <a:ext cx="44323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20169" name="Text Box 9"/>
          <p:cNvSpPr txBox="1">
            <a:spLocks noChangeArrowheads="1"/>
          </p:cNvSpPr>
          <p:nvPr/>
        </p:nvSpPr>
        <p:spPr bwMode="auto">
          <a:xfrm>
            <a:off x="152400" y="4768850"/>
            <a:ext cx="327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pPr>
            <a:r>
              <a:rPr lang="en-US" altLang="tr-TR" sz="1600" dirty="0">
                <a:latin typeface="Arial" charset="0"/>
              </a:rPr>
              <a:t>Number of bugs in the system =</a:t>
            </a:r>
          </a:p>
        </p:txBody>
      </p:sp>
      <p:sp>
        <p:nvSpPr>
          <p:cNvPr id="220170" name="Text Box 10"/>
          <p:cNvSpPr txBox="1">
            <a:spLocks noChangeArrowheads="1"/>
          </p:cNvSpPr>
          <p:nvPr/>
        </p:nvSpPr>
        <p:spPr bwMode="auto">
          <a:xfrm>
            <a:off x="76200" y="6096000"/>
            <a:ext cx="9112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r-TR" dirty="0"/>
              <a:t>Monte Carlo(in general)is a technique to estimate </a:t>
            </a:r>
            <a:r>
              <a:rPr lang="en-US" altLang="tr-TR" dirty="0" err="1"/>
              <a:t>sth</a:t>
            </a:r>
            <a:r>
              <a:rPr lang="en-US" altLang="tr-TR" dirty="0"/>
              <a:t> using random sampling</a:t>
            </a:r>
            <a:endParaRPr lang="en-GB" altLang="tr-TR" dirty="0"/>
          </a:p>
        </p:txBody>
      </p:sp>
    </p:spTree>
    <p:extLst>
      <p:ext uri="{BB962C8B-B14F-4D97-AF65-F5344CB8AC3E}">
        <p14:creationId xmlns:p14="http://schemas.microsoft.com/office/powerpoint/2010/main" val="528140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tr-TR" altLang="tr-TR" smtClean="0"/>
              <a:t>What is a requirement?</a:t>
            </a:r>
            <a:endParaRPr lang="en-US" altLang="tr-TR" smtClean="0"/>
          </a:p>
        </p:txBody>
      </p:sp>
      <p:sp>
        <p:nvSpPr>
          <p:cNvPr id="8195" name="Rectangle 3"/>
          <p:cNvSpPr>
            <a:spLocks noGrp="1" noChangeArrowheads="1"/>
          </p:cNvSpPr>
          <p:nvPr>
            <p:ph type="body" idx="1"/>
          </p:nvPr>
        </p:nvSpPr>
        <p:spPr/>
        <p:txBody>
          <a:bodyPr/>
          <a:lstStyle/>
          <a:p>
            <a:pPr eaLnBrk="1" hangingPunct="1">
              <a:lnSpc>
                <a:spcPct val="80000"/>
              </a:lnSpc>
            </a:pPr>
            <a:r>
              <a:rPr lang="tr-TR" altLang="tr-TR" sz="2400" dirty="0" smtClean="0"/>
              <a:t>Webster Dictionary:</a:t>
            </a:r>
          </a:p>
          <a:p>
            <a:pPr eaLnBrk="1" hangingPunct="1">
              <a:lnSpc>
                <a:spcPct val="80000"/>
              </a:lnSpc>
              <a:buFont typeface="Wingdings" pitchFamily="2" charset="2"/>
              <a:buNone/>
            </a:pPr>
            <a:r>
              <a:rPr lang="tr-TR" altLang="tr-TR" sz="2400" dirty="0" smtClean="0"/>
              <a:t>	“</a:t>
            </a:r>
            <a:r>
              <a:rPr lang="en-US" altLang="tr-TR" sz="2400" dirty="0" smtClean="0"/>
              <a:t>something required</a:t>
            </a:r>
            <a:r>
              <a:rPr lang="tr-TR" altLang="tr-TR" sz="2400" dirty="0" smtClean="0"/>
              <a:t>,</a:t>
            </a:r>
            <a:r>
              <a:rPr lang="en-US" altLang="tr-TR" sz="2400" dirty="0" smtClean="0"/>
              <a:t> something wanted or needed</a:t>
            </a:r>
            <a:r>
              <a:rPr lang="tr-TR" altLang="tr-TR" sz="2400" dirty="0" smtClean="0"/>
              <a:t>”.</a:t>
            </a:r>
            <a:endParaRPr lang="en-US" altLang="tr-TR" sz="2400" dirty="0" smtClean="0"/>
          </a:p>
          <a:p>
            <a:pPr eaLnBrk="1" hangingPunct="1">
              <a:lnSpc>
                <a:spcPct val="80000"/>
              </a:lnSpc>
              <a:buFont typeface="Wingdings" pitchFamily="2" charset="2"/>
              <a:buNone/>
            </a:pPr>
            <a:endParaRPr lang="tr-TR" altLang="tr-TR" sz="2400" dirty="0" smtClean="0"/>
          </a:p>
          <a:p>
            <a:pPr eaLnBrk="1" hangingPunct="1">
              <a:lnSpc>
                <a:spcPct val="80000"/>
              </a:lnSpc>
            </a:pPr>
            <a:r>
              <a:rPr lang="en-US" altLang="tr-TR" sz="2400" dirty="0" smtClean="0"/>
              <a:t>IEEE standard 729</a:t>
            </a:r>
            <a:r>
              <a:rPr lang="tr-TR" altLang="tr-TR" sz="2400" dirty="0" smtClean="0"/>
              <a:t> (</a:t>
            </a:r>
            <a:r>
              <a:rPr lang="en-US" altLang="tr-TR" sz="2400" dirty="0" smtClean="0"/>
              <a:t>1983</a:t>
            </a:r>
            <a:r>
              <a:rPr lang="tr-TR" altLang="tr-TR" sz="2400" dirty="0" smtClean="0"/>
              <a:t>)</a:t>
            </a:r>
            <a:r>
              <a:rPr lang="en-US" altLang="tr-TR" sz="2400" dirty="0" smtClean="0"/>
              <a:t> :</a:t>
            </a:r>
          </a:p>
          <a:p>
            <a:pPr lvl="1" eaLnBrk="1" hangingPunct="1">
              <a:lnSpc>
                <a:spcPct val="80000"/>
              </a:lnSpc>
              <a:buFont typeface="Wingdings" pitchFamily="2" charset="2"/>
              <a:buNone/>
            </a:pPr>
            <a:r>
              <a:rPr lang="en-US" altLang="tr-TR" sz="2000" dirty="0" smtClean="0"/>
              <a:t>(1) a condition or capability needed by a user to solve a problem or achieve an objective;</a:t>
            </a:r>
          </a:p>
          <a:p>
            <a:pPr lvl="1" eaLnBrk="1" hangingPunct="1">
              <a:lnSpc>
                <a:spcPct val="80000"/>
              </a:lnSpc>
              <a:buFont typeface="Wingdings" pitchFamily="2" charset="2"/>
              <a:buNone/>
            </a:pPr>
            <a:r>
              <a:rPr lang="en-US" altLang="tr-TR" sz="2000" dirty="0" smtClean="0"/>
              <a:t>(2) a condition or capability that must be met or possessed by a system ... to satisfy a contract, standard, specification, or other formally imposed document.</a:t>
            </a:r>
          </a:p>
          <a:p>
            <a:pPr lvl="1" eaLnBrk="1" hangingPunct="1">
              <a:lnSpc>
                <a:spcPct val="80000"/>
              </a:lnSpc>
              <a:buFont typeface="Wingdings" pitchFamily="2" charset="2"/>
              <a:buNone/>
            </a:pPr>
            <a:endParaRPr lang="en-US" altLang="tr-TR" dirty="0" smtClean="0"/>
          </a:p>
          <a:p>
            <a:pPr eaLnBrk="1" hangingPunct="1"/>
            <a:r>
              <a:rPr lang="tr-TR" altLang="tr-TR" dirty="0" smtClean="0"/>
              <a:t>The requirements for a system are </a:t>
            </a:r>
            <a:endParaRPr lang="en-US" altLang="tr-TR" dirty="0" smtClean="0"/>
          </a:p>
          <a:p>
            <a:pPr lvl="1" eaLnBrk="1" hangingPunct="1"/>
            <a:r>
              <a:rPr lang="tr-TR" altLang="tr-TR" dirty="0" smtClean="0"/>
              <a:t>descriptions of the services provided by the system and </a:t>
            </a:r>
            <a:endParaRPr lang="en-US" altLang="tr-TR" dirty="0" smtClean="0"/>
          </a:p>
          <a:p>
            <a:pPr lvl="1" eaLnBrk="1" hangingPunct="1"/>
            <a:r>
              <a:rPr lang="tr-TR" altLang="tr-TR" dirty="0" smtClean="0"/>
              <a:t>its operational constraints.</a:t>
            </a:r>
            <a:endParaRPr lang="en-US" altLang="tr-TR" dirty="0" smtClean="0"/>
          </a:p>
        </p:txBody>
      </p:sp>
    </p:spTree>
    <p:extLst>
      <p:ext uri="{BB962C8B-B14F-4D97-AF65-F5344CB8AC3E}">
        <p14:creationId xmlns:p14="http://schemas.microsoft.com/office/powerpoint/2010/main" val="15824843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ltLang="tr-TR"/>
              <a:t>Example</a:t>
            </a:r>
            <a:endParaRPr lang="en-GB" altLang="tr-TR"/>
          </a:p>
        </p:txBody>
      </p:sp>
      <p:sp>
        <p:nvSpPr>
          <p:cNvPr id="277507" name="Rectangle 3"/>
          <p:cNvSpPr>
            <a:spLocks noGrp="1" noChangeArrowheads="1"/>
          </p:cNvSpPr>
          <p:nvPr>
            <p:ph type="body" idx="1"/>
          </p:nvPr>
        </p:nvSpPr>
        <p:spPr/>
        <p:txBody>
          <a:bodyPr/>
          <a:lstStyle/>
          <a:p>
            <a:pPr>
              <a:lnSpc>
                <a:spcPct val="90000"/>
              </a:lnSpc>
            </a:pPr>
            <a:r>
              <a:rPr lang="en-US" altLang="tr-TR"/>
              <a:t>Before the system test, we have s</a:t>
            </a:r>
            <a:r>
              <a:rPr lang="tr-TR" altLang="tr-TR"/>
              <a:t>eed</a:t>
            </a:r>
            <a:r>
              <a:rPr lang="en-US" altLang="tr-TR"/>
              <a:t>ed</a:t>
            </a:r>
            <a:r>
              <a:rPr lang="tr-TR" altLang="tr-TR"/>
              <a:t> 10 bugs in the SW</a:t>
            </a:r>
            <a:r>
              <a:rPr lang="en-US" altLang="tr-TR"/>
              <a:t> without notifying the testers.</a:t>
            </a:r>
            <a:r>
              <a:rPr lang="tr-TR" altLang="tr-TR"/>
              <a:t> The test team detects 120 bugs of which 6 had proviously been seeded. </a:t>
            </a:r>
          </a:p>
          <a:p>
            <a:pPr>
              <a:lnSpc>
                <a:spcPct val="90000"/>
              </a:lnSpc>
            </a:pPr>
            <a:endParaRPr lang="tr-TR" altLang="tr-TR" sz="1400"/>
          </a:p>
          <a:p>
            <a:pPr>
              <a:lnSpc>
                <a:spcPct val="90000"/>
              </a:lnSpc>
            </a:pPr>
            <a:r>
              <a:rPr lang="tr-TR" altLang="tr-TR"/>
              <a:t>The number of bugs in the system = 10 * 120/ 6 = 200 bugs.</a:t>
            </a:r>
          </a:p>
          <a:p>
            <a:pPr>
              <a:lnSpc>
                <a:spcPct val="90000"/>
              </a:lnSpc>
            </a:pPr>
            <a:endParaRPr lang="tr-TR" altLang="tr-TR" sz="1600"/>
          </a:p>
          <a:p>
            <a:pPr>
              <a:lnSpc>
                <a:spcPct val="90000"/>
              </a:lnSpc>
            </a:pPr>
            <a:r>
              <a:rPr lang="tr-TR" altLang="tr-TR"/>
              <a:t>We must remove the 120 detected bugs as well as the 4 previously seeded.  NUmber of bugs = 200-120-4 = 76</a:t>
            </a:r>
            <a:endParaRPr lang="en-US" altLang="tr-TR"/>
          </a:p>
          <a:p>
            <a:pPr>
              <a:lnSpc>
                <a:spcPct val="90000"/>
              </a:lnSpc>
            </a:pPr>
            <a:endParaRPr lang="en-US" altLang="tr-TR"/>
          </a:p>
        </p:txBody>
      </p:sp>
    </p:spTree>
    <p:extLst>
      <p:ext uri="{BB962C8B-B14F-4D97-AF65-F5344CB8AC3E}">
        <p14:creationId xmlns:p14="http://schemas.microsoft.com/office/powerpoint/2010/main" val="1422393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tr-TR" dirty="0"/>
              <a:t>Monte Carlo Technique</a:t>
            </a:r>
            <a:r>
              <a:rPr lang="tr-TR" altLang="tr-TR" dirty="0"/>
              <a:t> </a:t>
            </a:r>
            <a:r>
              <a:rPr lang="tr-TR" altLang="tr-TR" sz="3600" dirty="0"/>
              <a:t>Fallacies</a:t>
            </a:r>
            <a:endParaRPr lang="en-US" altLang="tr-TR" sz="1800" dirty="0"/>
          </a:p>
        </p:txBody>
      </p:sp>
      <p:sp>
        <p:nvSpPr>
          <p:cNvPr id="222211" name="Rectangle 3"/>
          <p:cNvSpPr>
            <a:spLocks noGrp="1" noChangeArrowheads="1"/>
          </p:cNvSpPr>
          <p:nvPr>
            <p:ph type="body" idx="1"/>
          </p:nvPr>
        </p:nvSpPr>
        <p:spPr/>
        <p:txBody>
          <a:bodyPr/>
          <a:lstStyle/>
          <a:p>
            <a:pPr>
              <a:lnSpc>
                <a:spcPct val="90000"/>
              </a:lnSpc>
            </a:pPr>
            <a:r>
              <a:rPr lang="tr-TR" altLang="tr-TR"/>
              <a:t>Not all bugs are created equal</a:t>
            </a:r>
          </a:p>
          <a:p>
            <a:pPr lvl="1">
              <a:lnSpc>
                <a:spcPct val="90000"/>
              </a:lnSpc>
            </a:pPr>
            <a:r>
              <a:rPr lang="tr-TR" altLang="tr-TR" sz="2000"/>
              <a:t>Better to have 100 bugs which causes a minor inconvenience than one bug that kills a person</a:t>
            </a:r>
          </a:p>
          <a:p>
            <a:pPr>
              <a:lnSpc>
                <a:spcPct val="90000"/>
              </a:lnSpc>
            </a:pPr>
            <a:r>
              <a:rPr lang="tr-TR" altLang="tr-TR"/>
              <a:t>Existence of one bug may hide the presence of another</a:t>
            </a:r>
          </a:p>
          <a:p>
            <a:pPr>
              <a:lnSpc>
                <a:spcPct val="90000"/>
              </a:lnSpc>
            </a:pPr>
            <a:r>
              <a:rPr lang="tr-TR" altLang="tr-TR"/>
              <a:t>Not all bugs can be found equally easily</a:t>
            </a:r>
          </a:p>
          <a:p>
            <a:pPr lvl="1">
              <a:lnSpc>
                <a:spcPct val="90000"/>
              </a:lnSpc>
            </a:pPr>
            <a:r>
              <a:rPr lang="tr-TR" altLang="tr-TR" sz="2000"/>
              <a:t>If 10 easy-to-find bugs seeded, results will be biased toward few bugs remaining</a:t>
            </a:r>
            <a:endParaRPr lang="en-US" altLang="tr-TR" sz="2000"/>
          </a:p>
          <a:p>
            <a:pPr lvl="1">
              <a:lnSpc>
                <a:spcPct val="90000"/>
              </a:lnSpc>
            </a:pPr>
            <a:r>
              <a:rPr lang="en-US" altLang="tr-TR" sz="2000"/>
              <a:t>If 10 hard-to-find bugs seeded, results will be biased toward a large quantity of bugs remaining</a:t>
            </a:r>
            <a:endParaRPr lang="tr-TR" altLang="tr-TR" sz="2000"/>
          </a:p>
          <a:p>
            <a:pPr>
              <a:lnSpc>
                <a:spcPct val="90000"/>
              </a:lnSpc>
            </a:pPr>
            <a:r>
              <a:rPr lang="tr-TR" altLang="tr-TR"/>
              <a:t>Fixing bugs often creates other bugs</a:t>
            </a:r>
            <a:endParaRPr lang="en-US" altLang="tr-TR"/>
          </a:p>
          <a:p>
            <a:pPr lvl="1">
              <a:lnSpc>
                <a:spcPct val="90000"/>
              </a:lnSpc>
            </a:pPr>
            <a:r>
              <a:rPr lang="en-US" altLang="tr-TR"/>
              <a:t>Cannot assume we have 200-120 bugs remaining</a:t>
            </a:r>
          </a:p>
        </p:txBody>
      </p:sp>
    </p:spTree>
    <p:extLst>
      <p:ext uri="{BB962C8B-B14F-4D97-AF65-F5344CB8AC3E}">
        <p14:creationId xmlns:p14="http://schemas.microsoft.com/office/powerpoint/2010/main" val="30437608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ltLang="tr-TR"/>
              <a:t>Monte Carlo Technique (cont)</a:t>
            </a:r>
            <a:endParaRPr lang="en-GB" altLang="tr-TR" sz="4800"/>
          </a:p>
        </p:txBody>
      </p:sp>
      <p:sp>
        <p:nvSpPr>
          <p:cNvPr id="278531" name="Rectangle 3"/>
          <p:cNvSpPr>
            <a:spLocks noGrp="1" noChangeArrowheads="1"/>
          </p:cNvSpPr>
          <p:nvPr>
            <p:ph type="body" idx="1"/>
          </p:nvPr>
        </p:nvSpPr>
        <p:spPr/>
        <p:txBody>
          <a:bodyPr/>
          <a:lstStyle/>
          <a:p>
            <a:pPr>
              <a:lnSpc>
                <a:spcPct val="90000"/>
              </a:lnSpc>
            </a:pPr>
            <a:r>
              <a:rPr lang="en-US" altLang="tr-TR"/>
              <a:t>When is it good?</a:t>
            </a:r>
          </a:p>
          <a:p>
            <a:pPr lvl="1">
              <a:lnSpc>
                <a:spcPct val="90000"/>
              </a:lnSpc>
            </a:pPr>
            <a:r>
              <a:rPr lang="en-US" altLang="tr-TR"/>
              <a:t>Assume 100 bugs are seeded 100 bugs are found and none of them are among seeded bugs.</a:t>
            </a:r>
            <a:endParaRPr lang="en-GB" altLang="tr-TR"/>
          </a:p>
          <a:p>
            <a:pPr lvl="2">
              <a:lnSpc>
                <a:spcPct val="90000"/>
              </a:lnSpc>
            </a:pPr>
            <a:r>
              <a:rPr lang="en-US" altLang="tr-TR"/>
              <a:t>Software is ?</a:t>
            </a:r>
          </a:p>
          <a:p>
            <a:pPr lvl="1">
              <a:lnSpc>
                <a:spcPct val="90000"/>
              </a:lnSpc>
            </a:pPr>
            <a:r>
              <a:rPr lang="en-US" altLang="tr-TR"/>
              <a:t>100 bugs seeded and 100 bugs detected during the first 2 months and no other bugs are detected</a:t>
            </a:r>
          </a:p>
          <a:p>
            <a:pPr lvl="2">
              <a:lnSpc>
                <a:spcPct val="90000"/>
              </a:lnSpc>
            </a:pPr>
            <a:r>
              <a:rPr lang="en-US" altLang="tr-TR"/>
              <a:t>Software is ?</a:t>
            </a:r>
          </a:p>
          <a:p>
            <a:pPr lvl="1">
              <a:lnSpc>
                <a:spcPct val="90000"/>
              </a:lnSpc>
            </a:pPr>
            <a:r>
              <a:rPr lang="en-US" altLang="tr-TR"/>
              <a:t>Worst case: we can use this technique to measure the effectiveness of the tests</a:t>
            </a:r>
          </a:p>
          <a:p>
            <a:pPr lvl="2">
              <a:lnSpc>
                <a:spcPct val="90000"/>
              </a:lnSpc>
            </a:pPr>
            <a:r>
              <a:rPr lang="en-US" altLang="tr-TR"/>
              <a:t>It is a good test set if it finds all the seeded bugs</a:t>
            </a:r>
          </a:p>
          <a:p>
            <a:pPr>
              <a:lnSpc>
                <a:spcPct val="90000"/>
              </a:lnSpc>
            </a:pPr>
            <a:endParaRPr lang="en-GB" altLang="tr-TR"/>
          </a:p>
        </p:txBody>
      </p:sp>
    </p:spTree>
    <p:extLst>
      <p:ext uri="{BB962C8B-B14F-4D97-AF65-F5344CB8AC3E}">
        <p14:creationId xmlns:p14="http://schemas.microsoft.com/office/powerpoint/2010/main" val="19391287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tr-TR" altLang="tr-TR"/>
              <a:t>Reliability in Perspective</a:t>
            </a:r>
            <a:endParaRPr lang="en-US" altLang="tr-TR"/>
          </a:p>
        </p:txBody>
      </p:sp>
      <p:sp>
        <p:nvSpPr>
          <p:cNvPr id="223235" name="Rectangle 3"/>
          <p:cNvSpPr>
            <a:spLocks noGrp="1" noChangeArrowheads="1"/>
          </p:cNvSpPr>
          <p:nvPr>
            <p:ph type="body" idx="1"/>
          </p:nvPr>
        </p:nvSpPr>
        <p:spPr/>
        <p:txBody>
          <a:bodyPr/>
          <a:lstStyle/>
          <a:p>
            <a:pPr>
              <a:lnSpc>
                <a:spcPct val="80000"/>
              </a:lnSpc>
            </a:pPr>
            <a:r>
              <a:rPr lang="tr-TR" altLang="tr-TR" sz="2400"/>
              <a:t>How important is reliability?</a:t>
            </a:r>
            <a:endParaRPr lang="en-US" altLang="tr-TR" sz="2400"/>
          </a:p>
          <a:p>
            <a:pPr>
              <a:lnSpc>
                <a:spcPct val="80000"/>
              </a:lnSpc>
            </a:pPr>
            <a:endParaRPr lang="tr-TR" altLang="tr-TR" sz="700"/>
          </a:p>
          <a:p>
            <a:pPr>
              <a:lnSpc>
                <a:spcPct val="80000"/>
              </a:lnSpc>
            </a:pPr>
            <a:r>
              <a:rPr lang="tr-TR" altLang="tr-TR" sz="2400"/>
              <a:t>Developer: low customer satisfaction which means reduced revenues and major financial loss</a:t>
            </a:r>
            <a:r>
              <a:rPr lang="en-US" altLang="tr-TR" sz="2400"/>
              <a:t> if a non-reliable product is delivered</a:t>
            </a:r>
            <a:endParaRPr lang="tr-TR" altLang="tr-TR" sz="2400"/>
          </a:p>
          <a:p>
            <a:pPr>
              <a:lnSpc>
                <a:spcPct val="80000"/>
              </a:lnSpc>
            </a:pPr>
            <a:endParaRPr lang="en-US" altLang="tr-TR" sz="900"/>
          </a:p>
          <a:p>
            <a:pPr>
              <a:lnSpc>
                <a:spcPct val="80000"/>
              </a:lnSpc>
            </a:pPr>
            <a:r>
              <a:rPr lang="tr-TR" altLang="tr-TR" sz="2400"/>
              <a:t>Users: There are hierarchies in defining the level of detail appropriate when specifying reliability:</a:t>
            </a:r>
          </a:p>
          <a:p>
            <a:pPr lvl="1">
              <a:lnSpc>
                <a:spcPct val="80000"/>
              </a:lnSpc>
            </a:pPr>
            <a:r>
              <a:rPr lang="tr-TR" altLang="tr-TR" sz="1600"/>
              <a:t>Destroy all human kind (nuclear weapon control system)</a:t>
            </a:r>
          </a:p>
          <a:p>
            <a:pPr lvl="1">
              <a:lnSpc>
                <a:spcPct val="80000"/>
              </a:lnSpc>
            </a:pPr>
            <a:r>
              <a:rPr lang="tr-TR" altLang="tr-TR" sz="1600"/>
              <a:t>Destroy large numbers of human beings (nuclear reactor control system) </a:t>
            </a:r>
          </a:p>
          <a:p>
            <a:pPr lvl="1">
              <a:lnSpc>
                <a:spcPct val="80000"/>
              </a:lnSpc>
            </a:pPr>
            <a:r>
              <a:rPr lang="tr-TR" altLang="tr-TR" sz="1600"/>
              <a:t>Kill a few people (intensive-care patient monitoring system)</a:t>
            </a:r>
          </a:p>
          <a:p>
            <a:pPr lvl="1">
              <a:lnSpc>
                <a:spcPct val="80000"/>
              </a:lnSpc>
            </a:pPr>
            <a:r>
              <a:rPr lang="tr-TR" altLang="tr-TR" sz="1600"/>
              <a:t>İnjure people</a:t>
            </a:r>
          </a:p>
          <a:p>
            <a:pPr lvl="1">
              <a:lnSpc>
                <a:spcPct val="80000"/>
              </a:lnSpc>
            </a:pPr>
            <a:r>
              <a:rPr lang="tr-TR" altLang="tr-TR" sz="1600"/>
              <a:t>Cause major financial loss</a:t>
            </a:r>
          </a:p>
          <a:p>
            <a:pPr lvl="1">
              <a:lnSpc>
                <a:spcPct val="80000"/>
              </a:lnSpc>
            </a:pPr>
            <a:r>
              <a:rPr lang="tr-TR" altLang="tr-TR" sz="1600"/>
              <a:t>Cause major embarrassment</a:t>
            </a:r>
          </a:p>
          <a:p>
            <a:pPr lvl="1">
              <a:lnSpc>
                <a:spcPct val="80000"/>
              </a:lnSpc>
            </a:pPr>
            <a:r>
              <a:rPr lang="tr-TR" altLang="tr-TR" sz="1600"/>
              <a:t>Cause minor finacial loss</a:t>
            </a:r>
          </a:p>
          <a:p>
            <a:pPr lvl="1">
              <a:lnSpc>
                <a:spcPct val="80000"/>
              </a:lnSpc>
            </a:pPr>
            <a:r>
              <a:rPr lang="tr-TR" altLang="tr-TR" sz="1600"/>
              <a:t>Cause mild inconvenience</a:t>
            </a:r>
            <a:endParaRPr lang="en-US" altLang="tr-TR" sz="1600"/>
          </a:p>
        </p:txBody>
      </p:sp>
    </p:spTree>
    <p:extLst>
      <p:ext uri="{BB962C8B-B14F-4D97-AF65-F5344CB8AC3E}">
        <p14:creationId xmlns:p14="http://schemas.microsoft.com/office/powerpoint/2010/main" val="35764429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tr-TR"/>
              <a:t>Stating the Reliability Requirements</a:t>
            </a:r>
          </a:p>
        </p:txBody>
      </p:sp>
      <p:sp>
        <p:nvSpPr>
          <p:cNvPr id="224259" name="Rectangle 3"/>
          <p:cNvSpPr>
            <a:spLocks noGrp="1" noChangeArrowheads="1"/>
          </p:cNvSpPr>
          <p:nvPr>
            <p:ph type="body" idx="1"/>
          </p:nvPr>
        </p:nvSpPr>
        <p:spPr/>
        <p:txBody>
          <a:bodyPr/>
          <a:lstStyle/>
          <a:p>
            <a:pPr>
              <a:lnSpc>
                <a:spcPct val="90000"/>
              </a:lnSpc>
            </a:pPr>
            <a:r>
              <a:rPr lang="en-US" altLang="tr-TR" sz="2400"/>
              <a:t>Reliability specification example</a:t>
            </a:r>
          </a:p>
          <a:p>
            <a:pPr>
              <a:lnSpc>
                <a:spcPct val="90000"/>
              </a:lnSpc>
              <a:buFont typeface="Wingdings" pitchFamily="2" charset="2"/>
              <a:buNone/>
            </a:pPr>
            <a:endParaRPr lang="en-US" altLang="tr-TR" sz="2400"/>
          </a:p>
          <a:p>
            <a:pPr lvl="1">
              <a:lnSpc>
                <a:spcPct val="90000"/>
              </a:lnSpc>
            </a:pPr>
            <a:r>
              <a:rPr lang="en-US" altLang="tr-TR" sz="2000"/>
              <a:t>No more than 5 bugs per 10K lines of executable code may be detected during integration and system testing. No more than 10 bugs per 10K lines of executable may remain in the system after delivery as calculated by Monte Carlo seeding technique defined in Appendix X. The system must be 100% operational 99.9% of the calendar time during its first year of operation.</a:t>
            </a:r>
          </a:p>
        </p:txBody>
      </p:sp>
    </p:spTree>
    <p:extLst>
      <p:ext uri="{BB962C8B-B14F-4D97-AF65-F5344CB8AC3E}">
        <p14:creationId xmlns:p14="http://schemas.microsoft.com/office/powerpoint/2010/main" val="115766363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tr-TR"/>
              <a:t>Efficiency</a:t>
            </a:r>
          </a:p>
        </p:txBody>
      </p:sp>
      <p:sp>
        <p:nvSpPr>
          <p:cNvPr id="225283" name="Rectangle 3"/>
          <p:cNvSpPr>
            <a:spLocks noGrp="1" noChangeArrowheads="1"/>
          </p:cNvSpPr>
          <p:nvPr>
            <p:ph type="body" idx="1"/>
          </p:nvPr>
        </p:nvSpPr>
        <p:spPr>
          <a:xfrm>
            <a:off x="304800" y="1031875"/>
            <a:ext cx="8045450" cy="4530725"/>
          </a:xfrm>
        </p:spPr>
        <p:txBody>
          <a:bodyPr/>
          <a:lstStyle/>
          <a:p>
            <a:r>
              <a:rPr lang="en-US" altLang="tr-TR" sz="2600" dirty="0"/>
              <a:t>The level at which software uses system resources.</a:t>
            </a:r>
          </a:p>
          <a:p>
            <a:pPr lvl="1"/>
            <a:r>
              <a:rPr lang="en-US" altLang="tr-TR" u="sng" dirty="0"/>
              <a:t>Capacity:</a:t>
            </a:r>
            <a:r>
              <a:rPr lang="en-US" altLang="tr-TR" dirty="0"/>
              <a:t>  </a:t>
            </a:r>
            <a:r>
              <a:rPr lang="en-US" altLang="tr-TR" sz="2000" dirty="0"/>
              <a:t>Number of users, terminals, ships, rooms in hotel … (for every possible input)</a:t>
            </a:r>
          </a:p>
          <a:p>
            <a:pPr lvl="2"/>
            <a:r>
              <a:rPr lang="en-US" altLang="tr-TR" sz="1800" dirty="0"/>
              <a:t>Maximum at any one time, per hour, … (Rate at which things arrive)</a:t>
            </a:r>
          </a:p>
          <a:p>
            <a:pPr lvl="2"/>
            <a:r>
              <a:rPr lang="en-US" altLang="tr-TR" sz="1800" dirty="0"/>
              <a:t>The system shall handle up to and including 20 simultaneous terminals and users performing any activities without degradation of service below that defined in Section X.</a:t>
            </a:r>
          </a:p>
          <a:p>
            <a:pPr lvl="2"/>
            <a:r>
              <a:rPr lang="en-US" altLang="tr-TR" sz="1800" dirty="0"/>
              <a:t>Other systems may make short requests of this system at a maximum rate of 50 per hour and long requests at a maximum rate of 1 per hour without degradation.</a:t>
            </a:r>
          </a:p>
        </p:txBody>
      </p:sp>
    </p:spTree>
    <p:extLst>
      <p:ext uri="{BB962C8B-B14F-4D97-AF65-F5344CB8AC3E}">
        <p14:creationId xmlns:p14="http://schemas.microsoft.com/office/powerpoint/2010/main" val="47023716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tr-TR"/>
              <a:t>Efficiency</a:t>
            </a:r>
            <a:r>
              <a:rPr lang="tr-TR" altLang="tr-TR"/>
              <a:t> (cont.)</a:t>
            </a:r>
            <a:endParaRPr lang="en-US" altLang="tr-TR"/>
          </a:p>
        </p:txBody>
      </p:sp>
      <p:sp>
        <p:nvSpPr>
          <p:cNvPr id="226307" name="Rectangle 3"/>
          <p:cNvSpPr>
            <a:spLocks noGrp="1" noChangeArrowheads="1"/>
          </p:cNvSpPr>
          <p:nvPr>
            <p:ph type="body" idx="1"/>
          </p:nvPr>
        </p:nvSpPr>
        <p:spPr/>
        <p:txBody>
          <a:bodyPr/>
          <a:lstStyle/>
          <a:p>
            <a:pPr lvl="1"/>
            <a:r>
              <a:rPr lang="tr-TR" altLang="tr-TR" u="sng"/>
              <a:t>Degradation of service</a:t>
            </a:r>
            <a:r>
              <a:rPr lang="en-US" altLang="tr-TR" u="sng"/>
              <a:t>:</a:t>
            </a:r>
            <a:r>
              <a:rPr lang="en-US" altLang="tr-TR"/>
              <a:t> define what shall the system do if the capacity is exceeded</a:t>
            </a:r>
            <a:endParaRPr lang="tr-TR" altLang="tr-TR"/>
          </a:p>
          <a:p>
            <a:pPr lvl="2"/>
            <a:r>
              <a:rPr lang="tr-TR" altLang="tr-TR"/>
              <a:t>The system shall trace the movements of up to fifty aircrafts</a:t>
            </a:r>
            <a:r>
              <a:rPr lang="en-US" altLang="tr-TR"/>
              <a:t> </a:t>
            </a:r>
            <a:endParaRPr lang="tr-TR" altLang="tr-TR"/>
          </a:p>
          <a:p>
            <a:pPr lvl="2"/>
            <a:r>
              <a:rPr lang="tr-TR" altLang="tr-TR"/>
              <a:t>New positions of all aircraft shall be displayed no less often than once per 5 seconds</a:t>
            </a:r>
          </a:p>
          <a:p>
            <a:pPr lvl="3"/>
            <a:r>
              <a:rPr lang="tr-TR" altLang="tr-TR"/>
              <a:t>What will happen if a </a:t>
            </a:r>
            <a:r>
              <a:rPr lang="en-US" altLang="tr-TR"/>
              <a:t>51</a:t>
            </a:r>
            <a:r>
              <a:rPr lang="en-US" altLang="tr-TR" baseline="30000"/>
              <a:t>st</a:t>
            </a:r>
            <a:r>
              <a:rPr lang="en-US" altLang="tr-TR"/>
              <a:t> </a:t>
            </a:r>
            <a:r>
              <a:rPr lang="tr-TR" altLang="tr-TR"/>
              <a:t> aircraft arrives?</a:t>
            </a:r>
            <a:endParaRPr lang="en-US" altLang="tr-TR"/>
          </a:p>
          <a:p>
            <a:endParaRPr lang="en-US" altLang="tr-TR" sz="2400"/>
          </a:p>
          <a:p>
            <a:r>
              <a:rPr lang="en-US" altLang="tr-TR" sz="2400"/>
              <a:t>Define what performance level is acceptable within the specified capacity AND what should the system do (how should it behave?) if the capacity exceeded</a:t>
            </a:r>
          </a:p>
        </p:txBody>
      </p:sp>
    </p:spTree>
    <p:extLst>
      <p:ext uri="{BB962C8B-B14F-4D97-AF65-F5344CB8AC3E}">
        <p14:creationId xmlns:p14="http://schemas.microsoft.com/office/powerpoint/2010/main" val="31670141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ltLang="tr-TR"/>
              <a:t>Example</a:t>
            </a:r>
            <a:endParaRPr lang="en-GB" altLang="tr-TR"/>
          </a:p>
        </p:txBody>
      </p:sp>
      <p:sp>
        <p:nvSpPr>
          <p:cNvPr id="276483" name="Rectangle 3"/>
          <p:cNvSpPr>
            <a:spLocks noGrp="1" noChangeArrowheads="1"/>
          </p:cNvSpPr>
          <p:nvPr>
            <p:ph type="body" idx="1"/>
          </p:nvPr>
        </p:nvSpPr>
        <p:spPr/>
        <p:txBody>
          <a:bodyPr/>
          <a:lstStyle/>
          <a:p>
            <a:pPr marL="533400" indent="-533400">
              <a:lnSpc>
                <a:spcPct val="90000"/>
              </a:lnSpc>
            </a:pPr>
            <a:r>
              <a:rPr lang="tr-TR" altLang="tr-TR" sz="2400"/>
              <a:t>New positions of all aircraft shall be displayed no less often than once per 5 seconds</a:t>
            </a:r>
          </a:p>
          <a:p>
            <a:pPr marL="914400" lvl="1" indent="-457200">
              <a:lnSpc>
                <a:spcPct val="90000"/>
              </a:lnSpc>
            </a:pPr>
            <a:r>
              <a:rPr lang="tr-TR" altLang="tr-TR" sz="2000"/>
              <a:t>What will happen if a </a:t>
            </a:r>
            <a:r>
              <a:rPr lang="en-US" altLang="tr-TR" sz="2000"/>
              <a:t>51</a:t>
            </a:r>
            <a:r>
              <a:rPr lang="en-US" altLang="tr-TR" sz="2000" baseline="30000"/>
              <a:t>st</a:t>
            </a:r>
            <a:r>
              <a:rPr lang="en-US" altLang="tr-TR" sz="2000"/>
              <a:t> </a:t>
            </a:r>
            <a:r>
              <a:rPr lang="tr-TR" altLang="tr-TR" sz="2000"/>
              <a:t> aircraft arrives?</a:t>
            </a:r>
            <a:endParaRPr lang="en-US" altLang="tr-TR" sz="2000"/>
          </a:p>
          <a:p>
            <a:pPr marL="914400" lvl="1" indent="-457200">
              <a:lnSpc>
                <a:spcPct val="90000"/>
              </a:lnSpc>
            </a:pPr>
            <a:endParaRPr lang="en-US" altLang="tr-TR" sz="2000"/>
          </a:p>
          <a:p>
            <a:pPr marL="533400" indent="-533400">
              <a:lnSpc>
                <a:spcPct val="90000"/>
              </a:lnSpc>
              <a:buFontTx/>
              <a:buAutoNum type="arabicParenR"/>
            </a:pPr>
            <a:r>
              <a:rPr lang="en-US" altLang="tr-TR" sz="2000"/>
              <a:t>Enter a fatal state (this will happen when developers ignore the case that the capacity exceeded)</a:t>
            </a:r>
          </a:p>
          <a:p>
            <a:pPr marL="533400" indent="-533400">
              <a:lnSpc>
                <a:spcPct val="90000"/>
              </a:lnSpc>
              <a:buFontTx/>
              <a:buAutoNum type="arabicParenR"/>
            </a:pPr>
            <a:r>
              <a:rPr lang="en-US" altLang="tr-TR" sz="2000"/>
              <a:t>Track the first 50 planes and ignore the 51</a:t>
            </a:r>
            <a:r>
              <a:rPr lang="en-US" altLang="tr-TR" sz="2000" baseline="30000"/>
              <a:t>st</a:t>
            </a:r>
            <a:r>
              <a:rPr lang="en-US" altLang="tr-TR" sz="2000"/>
              <a:t> </a:t>
            </a:r>
          </a:p>
          <a:p>
            <a:pPr marL="533400" indent="-533400">
              <a:lnSpc>
                <a:spcPct val="90000"/>
              </a:lnSpc>
              <a:buFontTx/>
              <a:buAutoNum type="arabicParenR"/>
            </a:pPr>
            <a:r>
              <a:rPr lang="en-US" altLang="tr-TR" sz="2000"/>
              <a:t>Print an error message that the requirement (or assumption) is violated</a:t>
            </a:r>
          </a:p>
          <a:p>
            <a:pPr marL="533400" indent="-533400">
              <a:lnSpc>
                <a:spcPct val="90000"/>
              </a:lnSpc>
              <a:buFontTx/>
              <a:buAutoNum type="arabicParenR"/>
            </a:pPr>
            <a:r>
              <a:rPr lang="en-US" altLang="tr-TR" sz="2000"/>
              <a:t>Notify the pilot to exit the sector immediately</a:t>
            </a:r>
          </a:p>
          <a:p>
            <a:pPr marL="533400" indent="-533400">
              <a:lnSpc>
                <a:spcPct val="90000"/>
              </a:lnSpc>
              <a:buFontTx/>
              <a:buAutoNum type="arabicParenR"/>
            </a:pPr>
            <a:r>
              <a:rPr lang="en-US" altLang="tr-TR" sz="2000"/>
              <a:t>Track all 51 planes but update the positions in every 7 seconds instead of 5 seconds</a:t>
            </a:r>
            <a:endParaRPr lang="en-GB" altLang="tr-TR" sz="2000"/>
          </a:p>
        </p:txBody>
      </p:sp>
    </p:spTree>
    <p:extLst>
      <p:ext uri="{BB962C8B-B14F-4D97-AF65-F5344CB8AC3E}">
        <p14:creationId xmlns:p14="http://schemas.microsoft.com/office/powerpoint/2010/main" val="20250642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ltLang="tr-TR"/>
              <a:t>Efficiency</a:t>
            </a:r>
            <a:r>
              <a:rPr lang="tr-TR" altLang="tr-TR"/>
              <a:t> (cont.)</a:t>
            </a:r>
            <a:endParaRPr lang="en-US" altLang="tr-TR"/>
          </a:p>
        </p:txBody>
      </p:sp>
      <p:sp>
        <p:nvSpPr>
          <p:cNvPr id="227331" name="Rectangle 3"/>
          <p:cNvSpPr>
            <a:spLocks noGrp="1" noChangeArrowheads="1"/>
          </p:cNvSpPr>
          <p:nvPr>
            <p:ph type="body" idx="1"/>
          </p:nvPr>
        </p:nvSpPr>
        <p:spPr/>
        <p:txBody>
          <a:bodyPr/>
          <a:lstStyle/>
          <a:p>
            <a:pPr lvl="1"/>
            <a:r>
              <a:rPr lang="en-US" altLang="tr-TR"/>
              <a:t>Timing</a:t>
            </a:r>
          </a:p>
          <a:p>
            <a:pPr lvl="2"/>
            <a:r>
              <a:rPr lang="en-US" altLang="tr-TR"/>
              <a:t>The system shall generate close command within 5 sec</a:t>
            </a:r>
            <a:r>
              <a:rPr lang="tr-TR" altLang="tr-TR"/>
              <a:t>onds</a:t>
            </a:r>
          </a:p>
          <a:p>
            <a:pPr lvl="2"/>
            <a:r>
              <a:rPr lang="tr-TR" altLang="tr-TR"/>
              <a:t>The system shall generate a dial tone within 15 seconds of a user taking the phone of the hook.</a:t>
            </a:r>
            <a:endParaRPr lang="en-US" altLang="tr-TR"/>
          </a:p>
          <a:p>
            <a:pPr lvl="3"/>
            <a:r>
              <a:rPr lang="en-US" altLang="tr-TR"/>
              <a:t>Action of the system as a response to its environment</a:t>
            </a:r>
            <a:endParaRPr lang="tr-TR" altLang="tr-TR"/>
          </a:p>
          <a:p>
            <a:pPr lvl="2"/>
            <a:r>
              <a:rPr lang="en-US" altLang="tr-TR"/>
              <a:t>The system shall generate a launch missile command no sooner than 5 seconds after generating a ‘start battery warm-up command’</a:t>
            </a:r>
          </a:p>
          <a:p>
            <a:pPr lvl="3"/>
            <a:r>
              <a:rPr lang="en-US" altLang="tr-TR"/>
              <a:t>Action of the system after another action of the system</a:t>
            </a:r>
          </a:p>
          <a:p>
            <a:pPr lvl="1"/>
            <a:r>
              <a:rPr lang="en-US" altLang="tr-TR"/>
              <a:t>Memory</a:t>
            </a:r>
          </a:p>
          <a:p>
            <a:pPr lvl="2"/>
            <a:r>
              <a:rPr lang="en-US" altLang="tr-TR"/>
              <a:t>Total amount of memory utilization</a:t>
            </a:r>
          </a:p>
          <a:p>
            <a:endParaRPr lang="en-US" altLang="tr-TR"/>
          </a:p>
        </p:txBody>
      </p:sp>
    </p:spTree>
    <p:extLst>
      <p:ext uri="{BB962C8B-B14F-4D97-AF65-F5344CB8AC3E}">
        <p14:creationId xmlns:p14="http://schemas.microsoft.com/office/powerpoint/2010/main" val="37100251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ltLang="tr-TR"/>
              <a:t>Usability</a:t>
            </a:r>
          </a:p>
        </p:txBody>
      </p:sp>
      <p:sp>
        <p:nvSpPr>
          <p:cNvPr id="228355" name="Rectangle 3"/>
          <p:cNvSpPr>
            <a:spLocks noGrp="1" noChangeArrowheads="1"/>
          </p:cNvSpPr>
          <p:nvPr>
            <p:ph type="body" idx="1"/>
          </p:nvPr>
        </p:nvSpPr>
        <p:spPr/>
        <p:txBody>
          <a:bodyPr/>
          <a:lstStyle/>
          <a:p>
            <a:pPr>
              <a:lnSpc>
                <a:spcPct val="80000"/>
              </a:lnSpc>
            </a:pPr>
            <a:r>
              <a:rPr lang="en-US" altLang="tr-TR" sz="2400"/>
              <a:t>User interface</a:t>
            </a:r>
          </a:p>
          <a:p>
            <a:pPr lvl="1">
              <a:lnSpc>
                <a:spcPct val="80000"/>
              </a:lnSpc>
            </a:pPr>
            <a:r>
              <a:rPr lang="tr-TR" altLang="tr-TR" sz="2000"/>
              <a:t>The system shall have an easy to use human interface</a:t>
            </a:r>
          </a:p>
          <a:p>
            <a:pPr lvl="1">
              <a:lnSpc>
                <a:spcPct val="80000"/>
              </a:lnSpc>
            </a:pPr>
            <a:r>
              <a:rPr lang="en-US" altLang="tr-TR" sz="2000"/>
              <a:t>The system shall be menu driven</a:t>
            </a:r>
            <a:endParaRPr lang="tr-TR" altLang="tr-TR" sz="2000"/>
          </a:p>
          <a:p>
            <a:pPr lvl="1">
              <a:lnSpc>
                <a:spcPct val="80000"/>
              </a:lnSpc>
            </a:pPr>
            <a:r>
              <a:rPr lang="en-US" altLang="tr-TR" sz="2000"/>
              <a:t>The system shall be menu driven</a:t>
            </a:r>
            <a:r>
              <a:rPr lang="tr-TR" altLang="tr-TR" sz="2000"/>
              <a:t>: Appendix</a:t>
            </a:r>
            <a:r>
              <a:rPr lang="en-US" altLang="tr-TR" sz="2000"/>
              <a:t> X shows </a:t>
            </a:r>
            <a:r>
              <a:rPr lang="tr-TR" altLang="tr-TR" sz="2000"/>
              <a:t>sample menus</a:t>
            </a:r>
          </a:p>
          <a:p>
            <a:pPr lvl="1">
              <a:lnSpc>
                <a:spcPct val="80000"/>
              </a:lnSpc>
            </a:pPr>
            <a:r>
              <a:rPr lang="en-US" altLang="tr-TR" sz="2000"/>
              <a:t>The system shall be menu driven: </a:t>
            </a:r>
            <a:r>
              <a:rPr lang="tr-TR" altLang="tr-TR" sz="2000"/>
              <a:t>Appendix</a:t>
            </a:r>
            <a:r>
              <a:rPr lang="en-US" altLang="tr-TR" sz="2000"/>
              <a:t> </a:t>
            </a:r>
            <a:r>
              <a:rPr lang="tr-TR" altLang="tr-TR" sz="2000"/>
              <a:t>X </a:t>
            </a:r>
            <a:r>
              <a:rPr lang="en-US" altLang="tr-TR" sz="2000"/>
              <a:t>shows all menus to be used</a:t>
            </a:r>
          </a:p>
          <a:p>
            <a:pPr>
              <a:lnSpc>
                <a:spcPct val="80000"/>
              </a:lnSpc>
            </a:pPr>
            <a:r>
              <a:rPr lang="en-US" altLang="tr-TR" sz="2400"/>
              <a:t>Error messages</a:t>
            </a:r>
          </a:p>
          <a:p>
            <a:pPr lvl="1">
              <a:lnSpc>
                <a:spcPct val="80000"/>
              </a:lnSpc>
            </a:pPr>
            <a:r>
              <a:rPr lang="en-US" altLang="tr-TR" sz="2000"/>
              <a:t>Tendency not to specify</a:t>
            </a:r>
          </a:p>
          <a:p>
            <a:pPr lvl="1">
              <a:lnSpc>
                <a:spcPct val="80000"/>
              </a:lnSpc>
            </a:pPr>
            <a:r>
              <a:rPr lang="tr-TR" altLang="tr-TR" sz="2000"/>
              <a:t>Define in an Appendix in SRS the e</a:t>
            </a:r>
            <a:r>
              <a:rPr lang="en-US" altLang="tr-TR" sz="2000"/>
              <a:t>x</a:t>
            </a:r>
            <a:r>
              <a:rPr lang="tr-TR" altLang="tr-TR" sz="2000"/>
              <a:t>act text of all error messages.</a:t>
            </a:r>
            <a:endParaRPr lang="en-US" altLang="tr-TR" sz="2000"/>
          </a:p>
          <a:p>
            <a:pPr>
              <a:lnSpc>
                <a:spcPct val="80000"/>
              </a:lnSpc>
            </a:pPr>
            <a:r>
              <a:rPr lang="en-US" altLang="tr-TR" sz="2400"/>
              <a:t>Other </a:t>
            </a:r>
            <a:r>
              <a:rPr lang="tr-TR" altLang="tr-TR" sz="2400"/>
              <a:t>system ouptputs (</a:t>
            </a:r>
            <a:r>
              <a:rPr lang="en-US" altLang="tr-TR" sz="2400"/>
              <a:t>report</a:t>
            </a:r>
            <a:r>
              <a:rPr lang="tr-TR" altLang="tr-TR" sz="2400"/>
              <a:t> formats)</a:t>
            </a:r>
            <a:endParaRPr lang="en-US" altLang="tr-TR" sz="2400"/>
          </a:p>
          <a:p>
            <a:pPr lvl="1">
              <a:lnSpc>
                <a:spcPct val="80000"/>
              </a:lnSpc>
            </a:pPr>
            <a:r>
              <a:rPr lang="en-US" altLang="tr-TR" sz="2000"/>
              <a:t>Define what output looks like</a:t>
            </a:r>
          </a:p>
        </p:txBody>
      </p:sp>
      <p:sp>
        <p:nvSpPr>
          <p:cNvPr id="228356" name="Line 4"/>
          <p:cNvSpPr>
            <a:spLocks noChangeShapeType="1"/>
          </p:cNvSpPr>
          <p:nvPr/>
        </p:nvSpPr>
        <p:spPr bwMode="auto">
          <a:xfrm>
            <a:off x="775854" y="1295400"/>
            <a:ext cx="0" cy="1600200"/>
          </a:xfrm>
          <a:prstGeom prst="line">
            <a:avLst/>
          </a:prstGeom>
          <a:noFill/>
          <a:ln w="38100">
            <a:solidFill>
              <a:schemeClr val="accent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8357" name="Text Box 5"/>
          <p:cNvSpPr txBox="1">
            <a:spLocks noChangeArrowheads="1"/>
          </p:cNvSpPr>
          <p:nvPr/>
        </p:nvSpPr>
        <p:spPr bwMode="auto">
          <a:xfrm>
            <a:off x="76200" y="1455737"/>
            <a:ext cx="7318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tr-TR" altLang="tr-TR" sz="1200" b="1" dirty="0">
                <a:latin typeface="Arial" charset="0"/>
              </a:rPr>
              <a:t>Levels of detail</a:t>
            </a:r>
            <a:endParaRPr lang="en-US" altLang="tr-TR" sz="1200" b="1" dirty="0">
              <a:latin typeface="Arial" charset="0"/>
            </a:endParaRPr>
          </a:p>
        </p:txBody>
      </p:sp>
    </p:spTree>
    <p:extLst>
      <p:ext uri="{BB962C8B-B14F-4D97-AF65-F5344CB8AC3E}">
        <p14:creationId xmlns:p14="http://schemas.microsoft.com/office/powerpoint/2010/main" val="88360844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r>
              <a:rPr lang="en-GB" altLang="tr-TR" dirty="0" smtClean="0"/>
              <a:t>A requirement may range from</a:t>
            </a:r>
            <a:endParaRPr lang="en-GB" altLang="tr-TR" dirty="0"/>
          </a:p>
          <a:p>
            <a:pPr lvl="1"/>
            <a:r>
              <a:rPr lang="en-GB" altLang="tr-TR" dirty="0" smtClean="0"/>
              <a:t>a </a:t>
            </a:r>
            <a:r>
              <a:rPr lang="en-GB" altLang="tr-TR" dirty="0"/>
              <a:t>high-level abstract statement of a service or of a system </a:t>
            </a:r>
            <a:r>
              <a:rPr lang="en-GB" altLang="tr-TR" dirty="0" smtClean="0"/>
              <a:t>constraint, to </a:t>
            </a:r>
            <a:endParaRPr lang="en-GB" altLang="tr-TR" dirty="0"/>
          </a:p>
          <a:p>
            <a:pPr lvl="1"/>
            <a:r>
              <a:rPr lang="en-GB" altLang="tr-TR" dirty="0"/>
              <a:t>a detailed mathematical functional specification</a:t>
            </a:r>
            <a:r>
              <a:rPr lang="tr-TR" altLang="tr-TR" dirty="0"/>
              <a:t>. </a:t>
            </a:r>
            <a:endParaRPr lang="en-GB" altLang="tr-TR" dirty="0"/>
          </a:p>
          <a:p>
            <a:pPr>
              <a:lnSpc>
                <a:spcPct val="90000"/>
              </a:lnSpc>
            </a:pPr>
            <a:endParaRPr lang="en-GB" dirty="0" smtClean="0"/>
          </a:p>
          <a:p>
            <a:pPr>
              <a:lnSpc>
                <a:spcPct val="90000"/>
              </a:lnSpc>
            </a:pPr>
            <a:endParaRPr lang="en-GB" dirty="0"/>
          </a:p>
          <a:p>
            <a:pPr>
              <a:lnSpc>
                <a:spcPct val="90000"/>
              </a:lnSpc>
            </a:pPr>
            <a:r>
              <a:rPr lang="en-GB" dirty="0"/>
              <a:t>This is inevitable as requirements may serve a dual function</a:t>
            </a:r>
          </a:p>
          <a:p>
            <a:pPr lvl="1">
              <a:lnSpc>
                <a:spcPct val="90000"/>
              </a:lnSpc>
            </a:pPr>
            <a:r>
              <a:rPr lang="en-GB" dirty="0"/>
              <a:t>May be the basis for a bid for a contract - therefore must be open to interpretation;</a:t>
            </a:r>
          </a:p>
          <a:p>
            <a:pPr lvl="1">
              <a:lnSpc>
                <a:spcPct val="90000"/>
              </a:lnSpc>
            </a:pPr>
            <a:r>
              <a:rPr lang="en-GB" dirty="0"/>
              <a:t>May be the basis for the contract itself - therefore must be defined in detail;</a:t>
            </a:r>
          </a:p>
          <a:p>
            <a:pPr lvl="1">
              <a:lnSpc>
                <a:spcPct val="90000"/>
              </a:lnSpc>
            </a:pPr>
            <a:r>
              <a:rPr lang="en-GB" dirty="0"/>
              <a:t>Both these statements may be called requirements.</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5</a:t>
            </a:fld>
            <a:endParaRPr 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sz="1200" dirty="0" smtClean="0"/>
              <a:t>Chapter 4 Requirements engineering</a:t>
            </a:r>
            <a:endParaRPr lang="en-US" sz="1200" dirty="0"/>
          </a:p>
        </p:txBody>
      </p:sp>
    </p:spTree>
    <p:extLst>
      <p:ext uri="{BB962C8B-B14F-4D97-AF65-F5344CB8AC3E}">
        <p14:creationId xmlns:p14="http://schemas.microsoft.com/office/powerpoint/2010/main" val="121656197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tr-TR"/>
              <a:t>Maintainability</a:t>
            </a:r>
          </a:p>
        </p:txBody>
      </p:sp>
      <p:sp>
        <p:nvSpPr>
          <p:cNvPr id="230403" name="Rectangle 3"/>
          <p:cNvSpPr>
            <a:spLocks noGrp="1" noChangeArrowheads="1"/>
          </p:cNvSpPr>
          <p:nvPr>
            <p:ph type="body" idx="1"/>
          </p:nvPr>
        </p:nvSpPr>
        <p:spPr/>
        <p:txBody>
          <a:bodyPr/>
          <a:lstStyle/>
          <a:p>
            <a:r>
              <a:rPr lang="en-US" altLang="tr-TR"/>
              <a:t>Very difficult to quantify the required levels in SRS but very important contributors of the life-cycle cost.</a:t>
            </a:r>
          </a:p>
          <a:p>
            <a:r>
              <a:rPr lang="en-US" altLang="tr-TR"/>
              <a:t>These are closely related</a:t>
            </a:r>
          </a:p>
          <a:p>
            <a:pPr lvl="1"/>
            <a:r>
              <a:rPr lang="en-US" altLang="tr-TR"/>
              <a:t>Testability</a:t>
            </a:r>
          </a:p>
          <a:p>
            <a:pPr lvl="1"/>
            <a:r>
              <a:rPr lang="en-US" altLang="tr-TR"/>
              <a:t>Understandability</a:t>
            </a:r>
          </a:p>
          <a:p>
            <a:pPr lvl="1"/>
            <a:r>
              <a:rPr lang="en-US" altLang="tr-TR"/>
              <a:t>Modifiability</a:t>
            </a:r>
          </a:p>
        </p:txBody>
      </p:sp>
    </p:spTree>
    <p:extLst>
      <p:ext uri="{BB962C8B-B14F-4D97-AF65-F5344CB8AC3E}">
        <p14:creationId xmlns:p14="http://schemas.microsoft.com/office/powerpoint/2010/main" val="132364961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tr-TR"/>
              <a:t>Maintainability</a:t>
            </a:r>
            <a:r>
              <a:rPr lang="tr-TR" altLang="tr-TR"/>
              <a:t> (cont.)</a:t>
            </a:r>
            <a:endParaRPr lang="en-US" altLang="tr-TR"/>
          </a:p>
        </p:txBody>
      </p:sp>
      <p:sp>
        <p:nvSpPr>
          <p:cNvPr id="231427" name="Rectangle 3"/>
          <p:cNvSpPr>
            <a:spLocks noGrp="1" noChangeArrowheads="1"/>
          </p:cNvSpPr>
          <p:nvPr>
            <p:ph type="body" idx="1"/>
          </p:nvPr>
        </p:nvSpPr>
        <p:spPr/>
        <p:txBody>
          <a:bodyPr/>
          <a:lstStyle/>
          <a:p>
            <a:pPr>
              <a:lnSpc>
                <a:spcPct val="90000"/>
              </a:lnSpc>
            </a:pPr>
            <a:r>
              <a:rPr lang="tr-TR" altLang="tr-TR" sz="2400"/>
              <a:t>To guarantee maintainability:</a:t>
            </a:r>
          </a:p>
          <a:p>
            <a:pPr lvl="1">
              <a:lnSpc>
                <a:spcPct val="90000"/>
              </a:lnSpc>
            </a:pPr>
            <a:r>
              <a:rPr lang="tr-TR" altLang="tr-TR" sz="2000"/>
              <a:t>Specify required levels of coupling and cohesion properties of the design</a:t>
            </a:r>
          </a:p>
          <a:p>
            <a:pPr lvl="1">
              <a:lnSpc>
                <a:spcPct val="90000"/>
              </a:lnSpc>
            </a:pPr>
            <a:r>
              <a:rPr lang="en-US" altLang="tr-TR" sz="2000"/>
              <a:t>Language considerations</a:t>
            </a:r>
            <a:r>
              <a:rPr lang="tr-TR" altLang="tr-TR" sz="2000"/>
              <a:t>: Certain languages are inherently more understandable and thus more maintainable</a:t>
            </a:r>
          </a:p>
          <a:p>
            <a:pPr lvl="1">
              <a:lnSpc>
                <a:spcPct val="90000"/>
              </a:lnSpc>
            </a:pPr>
            <a:r>
              <a:rPr lang="tr-TR" altLang="tr-TR" sz="2000"/>
              <a:t>Specify</a:t>
            </a:r>
            <a:r>
              <a:rPr lang="en-US" altLang="tr-TR" sz="2000"/>
              <a:t> conformity to a previously written set of </a:t>
            </a:r>
            <a:r>
              <a:rPr lang="tr-TR" altLang="tr-TR" sz="2000"/>
              <a:t>programming standards</a:t>
            </a:r>
            <a:r>
              <a:rPr lang="en-US" altLang="tr-TR" sz="2000"/>
              <a:t>: </a:t>
            </a:r>
          </a:p>
          <a:p>
            <a:pPr lvl="2">
              <a:lnSpc>
                <a:spcPct val="90000"/>
              </a:lnSpc>
            </a:pPr>
            <a:r>
              <a:rPr lang="en-US" altLang="tr-TR" sz="1800"/>
              <a:t>Naming conventions</a:t>
            </a:r>
            <a:r>
              <a:rPr lang="tr-TR" altLang="tr-TR" sz="1800"/>
              <a:t> (components, data)</a:t>
            </a:r>
            <a:endParaRPr lang="en-US" altLang="tr-TR" sz="1800"/>
          </a:p>
          <a:p>
            <a:pPr lvl="2">
              <a:lnSpc>
                <a:spcPct val="90000"/>
              </a:lnSpc>
            </a:pPr>
            <a:r>
              <a:rPr lang="en-US" altLang="tr-TR" sz="1800"/>
              <a:t>Invocation (message) conventions</a:t>
            </a:r>
            <a:r>
              <a:rPr lang="tr-TR" altLang="tr-TR" sz="1800"/>
              <a:t> (calling, etc)</a:t>
            </a:r>
            <a:endParaRPr lang="en-US" altLang="tr-TR" sz="1800"/>
          </a:p>
          <a:p>
            <a:pPr lvl="2">
              <a:lnSpc>
                <a:spcPct val="90000"/>
              </a:lnSpc>
            </a:pPr>
            <a:r>
              <a:rPr lang="en-US" altLang="tr-TR" sz="1800"/>
              <a:t>Component header</a:t>
            </a:r>
            <a:r>
              <a:rPr lang="tr-TR" altLang="tr-TR" sz="1800"/>
              <a:t> (format, content)</a:t>
            </a:r>
            <a:endParaRPr lang="en-US" altLang="tr-TR" sz="1800"/>
          </a:p>
          <a:p>
            <a:pPr lvl="2">
              <a:lnSpc>
                <a:spcPct val="90000"/>
              </a:lnSpc>
            </a:pPr>
            <a:r>
              <a:rPr lang="en-US" altLang="tr-TR" sz="1800"/>
              <a:t>Use of global variables, constants, control structures</a:t>
            </a:r>
            <a:endParaRPr lang="tr-TR" altLang="tr-TR" sz="1800"/>
          </a:p>
          <a:p>
            <a:pPr lvl="2">
              <a:lnSpc>
                <a:spcPct val="90000"/>
              </a:lnSpc>
            </a:pPr>
            <a:r>
              <a:rPr lang="tr-TR" altLang="tr-TR" sz="1800"/>
              <a:t>....</a:t>
            </a:r>
            <a:endParaRPr lang="en-US" altLang="tr-TR" sz="1800"/>
          </a:p>
        </p:txBody>
      </p:sp>
    </p:spTree>
    <p:extLst>
      <p:ext uri="{BB962C8B-B14F-4D97-AF65-F5344CB8AC3E}">
        <p14:creationId xmlns:p14="http://schemas.microsoft.com/office/powerpoint/2010/main" val="4033065737"/>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tr-TR"/>
              <a:t>Non-behavioral Requirements</a:t>
            </a:r>
            <a:r>
              <a:rPr lang="tr-TR" altLang="tr-TR"/>
              <a:t> </a:t>
            </a:r>
            <a:endParaRPr lang="en-US" altLang="tr-TR"/>
          </a:p>
        </p:txBody>
      </p:sp>
      <p:sp>
        <p:nvSpPr>
          <p:cNvPr id="232451" name="Rectangle 3"/>
          <p:cNvSpPr>
            <a:spLocks noGrp="1" noChangeArrowheads="1"/>
          </p:cNvSpPr>
          <p:nvPr>
            <p:ph type="body" idx="1"/>
          </p:nvPr>
        </p:nvSpPr>
        <p:spPr/>
        <p:txBody>
          <a:bodyPr/>
          <a:lstStyle/>
          <a:p>
            <a:r>
              <a:rPr lang="en-US" altLang="tr-TR" sz="2400" dirty="0"/>
              <a:t>A</a:t>
            </a:r>
            <a:r>
              <a:rPr lang="tr-TR" altLang="tr-TR" sz="2400" dirty="0"/>
              <a:t>n </a:t>
            </a:r>
            <a:r>
              <a:rPr lang="tr-TR" altLang="tr-TR" sz="2400" dirty="0" smtClean="0"/>
              <a:t>SRS</a:t>
            </a:r>
            <a:r>
              <a:rPr lang="en-US" altLang="tr-TR" sz="2400" dirty="0" smtClean="0"/>
              <a:t> (software requirement specification document)</a:t>
            </a:r>
            <a:r>
              <a:rPr lang="tr-TR" altLang="tr-TR" sz="2400" dirty="0" smtClean="0"/>
              <a:t> </a:t>
            </a:r>
            <a:r>
              <a:rPr lang="tr-TR" altLang="tr-TR" sz="2400" dirty="0"/>
              <a:t>need </a:t>
            </a:r>
            <a:r>
              <a:rPr lang="tr-TR" altLang="tr-TR" sz="2400" b="1" dirty="0"/>
              <a:t>not</a:t>
            </a:r>
            <a:r>
              <a:rPr lang="tr-TR" altLang="tr-TR" sz="2400" dirty="0"/>
              <a:t> specify every non-functional requirement</a:t>
            </a:r>
            <a:endParaRPr lang="en-US" altLang="tr-TR" sz="2400" dirty="0"/>
          </a:p>
          <a:p>
            <a:pPr lvl="1"/>
            <a:r>
              <a:rPr lang="en-US" altLang="tr-TR" sz="2000" dirty="0"/>
              <a:t>Spend your effort on the ones that are critical for the software, do not waste effort on others </a:t>
            </a:r>
            <a:endParaRPr lang="tr-TR" altLang="tr-TR" sz="2000" dirty="0"/>
          </a:p>
          <a:p>
            <a:r>
              <a:rPr lang="en-US" altLang="tr-TR" sz="2400" dirty="0"/>
              <a:t>E</a:t>
            </a:r>
            <a:r>
              <a:rPr lang="tr-TR" altLang="tr-TR" sz="2400" dirty="0"/>
              <a:t>mphasize </a:t>
            </a:r>
            <a:r>
              <a:rPr lang="en-US" altLang="tr-TR" sz="2400" dirty="0"/>
              <a:t>the </a:t>
            </a:r>
            <a:r>
              <a:rPr lang="tr-TR" altLang="tr-TR" sz="2400" dirty="0"/>
              <a:t>importan</a:t>
            </a:r>
            <a:r>
              <a:rPr lang="en-US" altLang="tr-TR" sz="2400" dirty="0"/>
              <a:t>t ones</a:t>
            </a:r>
            <a:r>
              <a:rPr lang="tr-TR" altLang="tr-TR" sz="2400" dirty="0"/>
              <a:t> to </a:t>
            </a:r>
            <a:r>
              <a:rPr lang="en-US" altLang="tr-TR" sz="2400" dirty="0"/>
              <a:t>your system</a:t>
            </a:r>
            <a:endParaRPr lang="tr-TR" altLang="tr-TR" sz="2400" dirty="0"/>
          </a:p>
          <a:p>
            <a:pPr lvl="1"/>
            <a:r>
              <a:rPr lang="tr-TR" altLang="tr-TR" sz="2000" dirty="0"/>
              <a:t>A life-critical application: reliability</a:t>
            </a:r>
          </a:p>
          <a:p>
            <a:pPr lvl="1"/>
            <a:r>
              <a:rPr lang="tr-TR" altLang="tr-TR" sz="2000" dirty="0"/>
              <a:t>An application to be long-lived: portability, modifiability</a:t>
            </a:r>
          </a:p>
          <a:p>
            <a:pPr lvl="2"/>
            <a:r>
              <a:rPr lang="tr-TR" altLang="tr-TR" sz="1800" dirty="0"/>
              <a:t>An application to long-lived, but not expected to be upgraded (e.g. An elevator control system)</a:t>
            </a:r>
            <a:r>
              <a:rPr lang="en-US" altLang="tr-TR" sz="1800" dirty="0"/>
              <a:t> ?</a:t>
            </a:r>
          </a:p>
          <a:p>
            <a:pPr lvl="2">
              <a:buFont typeface="Wingdings" pitchFamily="2" charset="2"/>
              <a:buNone/>
            </a:pPr>
            <a:endParaRPr lang="tr-TR" altLang="tr-TR" sz="1800" dirty="0"/>
          </a:p>
          <a:p>
            <a:pPr lvl="1"/>
            <a:r>
              <a:rPr lang="tr-TR" altLang="tr-TR" sz="2000" dirty="0"/>
              <a:t>A real-time application: reliability, efficiency, </a:t>
            </a:r>
            <a:r>
              <a:rPr lang="en-US" altLang="tr-TR" sz="2000" dirty="0"/>
              <a:t>usability</a:t>
            </a:r>
          </a:p>
        </p:txBody>
      </p:sp>
    </p:spTree>
    <p:extLst>
      <p:ext uri="{BB962C8B-B14F-4D97-AF65-F5344CB8AC3E}">
        <p14:creationId xmlns:p14="http://schemas.microsoft.com/office/powerpoint/2010/main" val="16472230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p:txBody>
          <a:bodyPr/>
          <a:lstStyle/>
          <a:p>
            <a:pPr eaLnBrk="1" hangingPunct="1">
              <a:buClrTx/>
            </a:pPr>
            <a:r>
              <a:rPr lang="en-US" altLang="tr-TR" smtClean="0"/>
              <a:t>High cost of repair</a:t>
            </a:r>
          </a:p>
          <a:p>
            <a:pPr eaLnBrk="1" hangingPunct="1">
              <a:buClrTx/>
            </a:pPr>
            <a:r>
              <a:rPr lang="en-US" altLang="tr-TR" smtClean="0"/>
              <a:t>Requirements errors are detected too late</a:t>
            </a:r>
          </a:p>
          <a:p>
            <a:pPr eaLnBrk="1" hangingPunct="1">
              <a:buClrTx/>
            </a:pPr>
            <a:r>
              <a:rPr lang="en-US" altLang="tr-TR" smtClean="0"/>
              <a:t>There are many requirements errors</a:t>
            </a:r>
          </a:p>
          <a:p>
            <a:pPr eaLnBrk="1" hangingPunct="1">
              <a:buClrTx/>
            </a:pPr>
            <a:r>
              <a:rPr lang="en-US" altLang="tr-TR" smtClean="0"/>
              <a:t>Errors are typically incorrect facts, omissions and inconsistencies.</a:t>
            </a:r>
          </a:p>
          <a:p>
            <a:pPr eaLnBrk="1" hangingPunct="1">
              <a:buClrTx/>
            </a:pPr>
            <a:r>
              <a:rPr lang="en-US" altLang="tr-TR" smtClean="0"/>
              <a:t>Requirements errors can be detected.</a:t>
            </a:r>
          </a:p>
        </p:txBody>
      </p:sp>
      <p:sp>
        <p:nvSpPr>
          <p:cNvPr id="29699" name="Rectangle 3"/>
          <p:cNvSpPr>
            <a:spLocks noGrp="1" noChangeArrowheads="1"/>
          </p:cNvSpPr>
          <p:nvPr>
            <p:ph type="title"/>
          </p:nvPr>
        </p:nvSpPr>
        <p:spPr>
          <a:xfrm>
            <a:off x="381000" y="-152400"/>
            <a:ext cx="8447088" cy="1066800"/>
          </a:xfrm>
          <a:noFill/>
        </p:spPr>
        <p:txBody>
          <a:bodyPr anchor="ctr"/>
          <a:lstStyle/>
          <a:p>
            <a:pPr eaLnBrk="1" hangingPunct="1"/>
            <a:r>
              <a:rPr lang="en-US" altLang="tr-TR" dirty="0" smtClean="0"/>
              <a:t>Why are Requirements Important?</a:t>
            </a:r>
          </a:p>
        </p:txBody>
      </p:sp>
    </p:spTree>
    <p:extLst>
      <p:ext uri="{BB962C8B-B14F-4D97-AF65-F5344CB8AC3E}">
        <p14:creationId xmlns:p14="http://schemas.microsoft.com/office/powerpoint/2010/main" val="315097475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tr-TR" smtClean="0"/>
              <a:t>High Cost of Repair</a:t>
            </a:r>
          </a:p>
        </p:txBody>
      </p:sp>
      <p:graphicFrame>
        <p:nvGraphicFramePr>
          <p:cNvPr id="104480" name="Group 32"/>
          <p:cNvGraphicFramePr>
            <a:graphicFrameLocks noGrp="1"/>
          </p:cNvGraphicFramePr>
          <p:nvPr/>
        </p:nvGraphicFramePr>
        <p:xfrm>
          <a:off x="1524000" y="2286000"/>
          <a:ext cx="6019800" cy="3214689"/>
        </p:xfrm>
        <a:graphic>
          <a:graphicData uri="http://schemas.openxmlformats.org/drawingml/2006/table">
            <a:tbl>
              <a:tblPr/>
              <a:tblGrid>
                <a:gridCol w="3009900"/>
                <a:gridCol w="3009900"/>
              </a:tblGrid>
              <a:tr h="70117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smtClean="0">
                          <a:ln>
                            <a:noFill/>
                          </a:ln>
                          <a:solidFill>
                            <a:schemeClr val="tx1"/>
                          </a:solidFill>
                          <a:effectLst/>
                          <a:latin typeface="Verdana" pitchFamily="34" charset="0"/>
                        </a:rPr>
                        <a:t>Stage</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smtClean="0">
                          <a:ln>
                            <a:noFill/>
                          </a:ln>
                          <a:solidFill>
                            <a:schemeClr val="tx1"/>
                          </a:solidFill>
                          <a:effectLst/>
                          <a:latin typeface="Verdana" pitchFamily="34" charset="0"/>
                        </a:rPr>
                        <a:t>Relative Repair Cost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8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Requirements</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1-2</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8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Design</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5</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8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Coding</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10</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9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Unit Test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20</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8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System Test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50</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8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Maintenance</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200</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49" name="Text Box 29"/>
          <p:cNvSpPr txBox="1">
            <a:spLocks noChangeArrowheads="1"/>
          </p:cNvSpPr>
          <p:nvPr/>
        </p:nvSpPr>
        <p:spPr bwMode="auto">
          <a:xfrm>
            <a:off x="457200" y="5867400"/>
            <a:ext cx="66849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tr-TR" sz="2000">
                <a:latin typeface="Times New Roman" pitchFamily="18" charset="0"/>
              </a:rPr>
              <a:t>Relative cost to repair a requirements error in different stages of</a:t>
            </a:r>
          </a:p>
          <a:p>
            <a:pPr eaLnBrk="1" hangingPunct="1"/>
            <a:r>
              <a:rPr lang="en-US" altLang="tr-TR" sz="2000">
                <a:latin typeface="Times New Roman" pitchFamily="18" charset="0"/>
              </a:rPr>
              <a:t> software development process</a:t>
            </a:r>
          </a:p>
        </p:txBody>
      </p:sp>
      <p:sp>
        <p:nvSpPr>
          <p:cNvPr id="30750" name="Rectangle 31"/>
          <p:cNvSpPr>
            <a:spLocks noGrp="1" noChangeArrowheads="1"/>
          </p:cNvSpPr>
          <p:nvPr>
            <p:ph type="body" idx="1"/>
          </p:nvPr>
        </p:nvSpPr>
        <p:spPr>
          <a:xfrm>
            <a:off x="381000" y="1447800"/>
            <a:ext cx="8229600" cy="838200"/>
          </a:xfrm>
        </p:spPr>
        <p:txBody>
          <a:bodyPr/>
          <a:lstStyle/>
          <a:p>
            <a:pPr eaLnBrk="1" hangingPunct="1">
              <a:lnSpc>
                <a:spcPct val="90000"/>
              </a:lnSpc>
            </a:pPr>
            <a:r>
              <a:rPr lang="en-US" altLang="tr-TR" sz="2000" smtClean="0"/>
              <a:t>The later in the software process that a software error is detected, the more expensive it will be to repair</a:t>
            </a:r>
          </a:p>
        </p:txBody>
      </p:sp>
    </p:spTree>
    <p:extLst>
      <p:ext uri="{BB962C8B-B14F-4D97-AF65-F5344CB8AC3E}">
        <p14:creationId xmlns:p14="http://schemas.microsoft.com/office/powerpoint/2010/main" val="150710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6" descr="cost_err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8534400"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0929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tr-TR" smtClean="0"/>
              <a:t>Proliferation of Errors</a:t>
            </a:r>
          </a:p>
        </p:txBody>
      </p:sp>
      <p:sp>
        <p:nvSpPr>
          <p:cNvPr id="32771" name="Rectangle 3"/>
          <p:cNvSpPr>
            <a:spLocks noGrp="1" noChangeArrowheads="1"/>
          </p:cNvSpPr>
          <p:nvPr>
            <p:ph type="body" idx="1"/>
          </p:nvPr>
        </p:nvSpPr>
        <p:spPr/>
        <p:txBody>
          <a:bodyPr/>
          <a:lstStyle/>
          <a:p>
            <a:pPr eaLnBrk="1" hangingPunct="1">
              <a:buClrTx/>
            </a:pPr>
            <a:r>
              <a:rPr lang="en-US" altLang="tr-TR" sz="2400" smtClean="0"/>
              <a:t>Cost of errors that are not detected until well after they have been made grows exponentially.</a:t>
            </a:r>
          </a:p>
        </p:txBody>
      </p:sp>
      <p:sp>
        <p:nvSpPr>
          <p:cNvPr id="32772" name="Rectangle 4"/>
          <p:cNvSpPr>
            <a:spLocks noChangeArrowheads="1"/>
          </p:cNvSpPr>
          <p:nvPr/>
        </p:nvSpPr>
        <p:spPr bwMode="auto">
          <a:xfrm>
            <a:off x="4027488" y="2819400"/>
            <a:ext cx="673100" cy="368300"/>
          </a:xfrm>
          <a:prstGeom prst="rect">
            <a:avLst/>
          </a:prstGeom>
          <a:solidFill>
            <a:srgbClr val="00CCFF"/>
          </a:solidFill>
          <a:ln w="12700">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32773" name="Rectangle 5"/>
          <p:cNvSpPr>
            <a:spLocks noChangeArrowheads="1"/>
          </p:cNvSpPr>
          <p:nvPr/>
        </p:nvSpPr>
        <p:spPr bwMode="auto">
          <a:xfrm>
            <a:off x="3341688" y="2819400"/>
            <a:ext cx="673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32774" name="Rectangle 6"/>
          <p:cNvSpPr>
            <a:spLocks noChangeArrowheads="1"/>
          </p:cNvSpPr>
          <p:nvPr/>
        </p:nvSpPr>
        <p:spPr bwMode="auto">
          <a:xfrm>
            <a:off x="4027488" y="3581400"/>
            <a:ext cx="673100" cy="368300"/>
          </a:xfrm>
          <a:prstGeom prst="rect">
            <a:avLst/>
          </a:prstGeom>
          <a:solidFill>
            <a:srgbClr val="00CCFF"/>
          </a:solidFill>
          <a:ln w="12700">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32775" name="Rectangle 7"/>
          <p:cNvSpPr>
            <a:spLocks noChangeArrowheads="1"/>
          </p:cNvSpPr>
          <p:nvPr/>
        </p:nvSpPr>
        <p:spPr bwMode="auto">
          <a:xfrm>
            <a:off x="3341688" y="3581400"/>
            <a:ext cx="673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32776" name="Rectangle 8"/>
          <p:cNvSpPr>
            <a:spLocks noChangeArrowheads="1"/>
          </p:cNvSpPr>
          <p:nvPr/>
        </p:nvSpPr>
        <p:spPr bwMode="auto">
          <a:xfrm>
            <a:off x="4713288" y="3581400"/>
            <a:ext cx="673100" cy="368300"/>
          </a:xfrm>
          <a:prstGeom prst="rect">
            <a:avLst/>
          </a:prstGeom>
          <a:solidFill>
            <a:srgbClr val="00CCFF"/>
          </a:solidFill>
          <a:ln w="12700">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32777" name="Rectangle 9"/>
          <p:cNvSpPr>
            <a:spLocks noChangeArrowheads="1"/>
          </p:cNvSpPr>
          <p:nvPr/>
        </p:nvSpPr>
        <p:spPr bwMode="auto">
          <a:xfrm>
            <a:off x="4027488" y="4419600"/>
            <a:ext cx="673100" cy="368300"/>
          </a:xfrm>
          <a:prstGeom prst="rect">
            <a:avLst/>
          </a:prstGeom>
          <a:solidFill>
            <a:srgbClr val="00CCFF"/>
          </a:solidFill>
          <a:ln w="12700">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32778" name="Rectangle 10"/>
          <p:cNvSpPr>
            <a:spLocks noChangeArrowheads="1"/>
          </p:cNvSpPr>
          <p:nvPr/>
        </p:nvSpPr>
        <p:spPr bwMode="auto">
          <a:xfrm>
            <a:off x="3341688" y="4419600"/>
            <a:ext cx="673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32779" name="Rectangle 11"/>
          <p:cNvSpPr>
            <a:spLocks noChangeArrowheads="1"/>
          </p:cNvSpPr>
          <p:nvPr/>
        </p:nvSpPr>
        <p:spPr bwMode="auto">
          <a:xfrm>
            <a:off x="4713288" y="4419600"/>
            <a:ext cx="673100" cy="368300"/>
          </a:xfrm>
          <a:prstGeom prst="rect">
            <a:avLst/>
          </a:prstGeom>
          <a:solidFill>
            <a:srgbClr val="00CCFF"/>
          </a:solidFill>
          <a:ln w="12700">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32780" name="Rectangle 12"/>
          <p:cNvSpPr>
            <a:spLocks noChangeArrowheads="1"/>
          </p:cNvSpPr>
          <p:nvPr/>
        </p:nvSpPr>
        <p:spPr bwMode="auto">
          <a:xfrm>
            <a:off x="5399088" y="4419600"/>
            <a:ext cx="673100" cy="368300"/>
          </a:xfrm>
          <a:prstGeom prst="rect">
            <a:avLst/>
          </a:prstGeom>
          <a:solidFill>
            <a:srgbClr val="00CCFF"/>
          </a:solidFill>
          <a:ln w="12700">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32781" name="Rectangle 13"/>
          <p:cNvSpPr>
            <a:spLocks noChangeArrowheads="1"/>
          </p:cNvSpPr>
          <p:nvPr/>
        </p:nvSpPr>
        <p:spPr bwMode="auto">
          <a:xfrm>
            <a:off x="730250" y="2798763"/>
            <a:ext cx="2438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2000">
                <a:latin typeface="Arial" charset="0"/>
              </a:rPr>
              <a:t>Requirements spec.</a:t>
            </a:r>
          </a:p>
        </p:txBody>
      </p:sp>
      <p:sp>
        <p:nvSpPr>
          <p:cNvPr id="32782" name="Rectangle 14"/>
          <p:cNvSpPr>
            <a:spLocks noChangeArrowheads="1"/>
          </p:cNvSpPr>
          <p:nvPr/>
        </p:nvSpPr>
        <p:spPr bwMode="auto">
          <a:xfrm>
            <a:off x="730250" y="3560763"/>
            <a:ext cx="23145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2000">
                <a:latin typeface="Arial" charset="0"/>
              </a:rPr>
              <a:t>Preliminary Design</a:t>
            </a:r>
          </a:p>
        </p:txBody>
      </p:sp>
      <p:sp>
        <p:nvSpPr>
          <p:cNvPr id="32783" name="Line 15"/>
          <p:cNvSpPr>
            <a:spLocks noChangeShapeType="1"/>
          </p:cNvSpPr>
          <p:nvPr/>
        </p:nvSpPr>
        <p:spPr bwMode="auto">
          <a:xfrm>
            <a:off x="4332288" y="3200400"/>
            <a:ext cx="596900" cy="368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2784" name="Line 16"/>
          <p:cNvSpPr>
            <a:spLocks noChangeShapeType="1"/>
          </p:cNvSpPr>
          <p:nvPr/>
        </p:nvSpPr>
        <p:spPr bwMode="auto">
          <a:xfrm>
            <a:off x="4332288" y="3962400"/>
            <a:ext cx="673100" cy="444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2785" name="Line 17"/>
          <p:cNvSpPr>
            <a:spLocks noChangeShapeType="1"/>
          </p:cNvSpPr>
          <p:nvPr/>
        </p:nvSpPr>
        <p:spPr bwMode="auto">
          <a:xfrm>
            <a:off x="5018088" y="3962400"/>
            <a:ext cx="673100" cy="444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2786" name="Rectangle 18"/>
          <p:cNvSpPr>
            <a:spLocks noChangeArrowheads="1"/>
          </p:cNvSpPr>
          <p:nvPr/>
        </p:nvSpPr>
        <p:spPr bwMode="auto">
          <a:xfrm>
            <a:off x="4027488" y="5181600"/>
            <a:ext cx="673100" cy="368300"/>
          </a:xfrm>
          <a:prstGeom prst="rect">
            <a:avLst/>
          </a:prstGeom>
          <a:solidFill>
            <a:srgbClr val="00CCFF"/>
          </a:solidFill>
          <a:ln w="12700">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32787" name="Rectangle 19"/>
          <p:cNvSpPr>
            <a:spLocks noChangeArrowheads="1"/>
          </p:cNvSpPr>
          <p:nvPr/>
        </p:nvSpPr>
        <p:spPr bwMode="auto">
          <a:xfrm>
            <a:off x="3341688" y="5181600"/>
            <a:ext cx="673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32788" name="Rectangle 20"/>
          <p:cNvSpPr>
            <a:spLocks noChangeArrowheads="1"/>
          </p:cNvSpPr>
          <p:nvPr/>
        </p:nvSpPr>
        <p:spPr bwMode="auto">
          <a:xfrm>
            <a:off x="4713288" y="5181600"/>
            <a:ext cx="673100" cy="368300"/>
          </a:xfrm>
          <a:prstGeom prst="rect">
            <a:avLst/>
          </a:prstGeom>
          <a:solidFill>
            <a:srgbClr val="00CCFF"/>
          </a:solidFill>
          <a:ln w="12700">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32789" name="Rectangle 21"/>
          <p:cNvSpPr>
            <a:spLocks noChangeArrowheads="1"/>
          </p:cNvSpPr>
          <p:nvPr/>
        </p:nvSpPr>
        <p:spPr bwMode="auto">
          <a:xfrm>
            <a:off x="5399088" y="5181600"/>
            <a:ext cx="673100" cy="368300"/>
          </a:xfrm>
          <a:prstGeom prst="rect">
            <a:avLst/>
          </a:prstGeom>
          <a:solidFill>
            <a:srgbClr val="00CCFF"/>
          </a:solidFill>
          <a:ln w="12700">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32790" name="Rectangle 22"/>
          <p:cNvSpPr>
            <a:spLocks noChangeArrowheads="1"/>
          </p:cNvSpPr>
          <p:nvPr/>
        </p:nvSpPr>
        <p:spPr bwMode="auto">
          <a:xfrm>
            <a:off x="2178050" y="5160963"/>
            <a:ext cx="9874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2000">
                <a:latin typeface="Arial" charset="0"/>
              </a:rPr>
              <a:t>Coding</a:t>
            </a:r>
          </a:p>
        </p:txBody>
      </p:sp>
      <p:sp>
        <p:nvSpPr>
          <p:cNvPr id="32791" name="Rectangle 23"/>
          <p:cNvSpPr>
            <a:spLocks noChangeArrowheads="1"/>
          </p:cNvSpPr>
          <p:nvPr/>
        </p:nvSpPr>
        <p:spPr bwMode="auto">
          <a:xfrm>
            <a:off x="6084888" y="5181600"/>
            <a:ext cx="673100" cy="368300"/>
          </a:xfrm>
          <a:prstGeom prst="rect">
            <a:avLst/>
          </a:prstGeom>
          <a:solidFill>
            <a:srgbClr val="00CCFF"/>
          </a:solidFill>
          <a:ln w="12700">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tr-TR" altLang="tr-TR"/>
          </a:p>
        </p:txBody>
      </p:sp>
      <p:sp>
        <p:nvSpPr>
          <p:cNvPr id="32792" name="Line 24"/>
          <p:cNvSpPr>
            <a:spLocks noChangeShapeType="1"/>
          </p:cNvSpPr>
          <p:nvPr/>
        </p:nvSpPr>
        <p:spPr bwMode="auto">
          <a:xfrm>
            <a:off x="4332288" y="4800600"/>
            <a:ext cx="673100" cy="368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2793" name="Line 25"/>
          <p:cNvSpPr>
            <a:spLocks noChangeShapeType="1"/>
          </p:cNvSpPr>
          <p:nvPr/>
        </p:nvSpPr>
        <p:spPr bwMode="auto">
          <a:xfrm>
            <a:off x="5094288" y="4800600"/>
            <a:ext cx="673100" cy="368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2794" name="Line 26"/>
          <p:cNvSpPr>
            <a:spLocks noChangeShapeType="1"/>
          </p:cNvSpPr>
          <p:nvPr/>
        </p:nvSpPr>
        <p:spPr bwMode="auto">
          <a:xfrm>
            <a:off x="5780088" y="4800600"/>
            <a:ext cx="673100" cy="368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2795" name="Line 27"/>
          <p:cNvSpPr>
            <a:spLocks noChangeShapeType="1"/>
          </p:cNvSpPr>
          <p:nvPr/>
        </p:nvSpPr>
        <p:spPr bwMode="auto">
          <a:xfrm>
            <a:off x="4332288" y="5562600"/>
            <a:ext cx="596900" cy="368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2796" name="Line 28"/>
          <p:cNvSpPr>
            <a:spLocks noChangeShapeType="1"/>
          </p:cNvSpPr>
          <p:nvPr/>
        </p:nvSpPr>
        <p:spPr bwMode="auto">
          <a:xfrm>
            <a:off x="5018088" y="5562600"/>
            <a:ext cx="596900" cy="368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2797" name="Line 29"/>
          <p:cNvSpPr>
            <a:spLocks noChangeShapeType="1"/>
          </p:cNvSpPr>
          <p:nvPr/>
        </p:nvSpPr>
        <p:spPr bwMode="auto">
          <a:xfrm>
            <a:off x="5703888" y="5562600"/>
            <a:ext cx="596900" cy="368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2798" name="Line 30"/>
          <p:cNvSpPr>
            <a:spLocks noChangeShapeType="1"/>
          </p:cNvSpPr>
          <p:nvPr/>
        </p:nvSpPr>
        <p:spPr bwMode="auto">
          <a:xfrm>
            <a:off x="6389688" y="5562600"/>
            <a:ext cx="596900" cy="368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2799" name="Rectangle 31"/>
          <p:cNvSpPr>
            <a:spLocks noChangeArrowheads="1"/>
          </p:cNvSpPr>
          <p:nvPr/>
        </p:nvSpPr>
        <p:spPr bwMode="auto">
          <a:xfrm>
            <a:off x="2178050" y="4398963"/>
            <a:ext cx="9731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tr-TR" sz="2000">
                <a:latin typeface="Arial" charset="0"/>
              </a:rPr>
              <a:t>Design</a:t>
            </a:r>
          </a:p>
        </p:txBody>
      </p:sp>
    </p:spTree>
    <p:extLst>
      <p:ext uri="{BB962C8B-B14F-4D97-AF65-F5344CB8AC3E}">
        <p14:creationId xmlns:p14="http://schemas.microsoft.com/office/powerpoint/2010/main" val="3763502481"/>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tr-TR" smtClean="0"/>
              <a:t>Errors Are Detected Too Late</a:t>
            </a:r>
          </a:p>
        </p:txBody>
      </p:sp>
      <p:sp>
        <p:nvSpPr>
          <p:cNvPr id="33795" name="Rectangle 3"/>
          <p:cNvSpPr>
            <a:spLocks noGrp="1" noChangeArrowheads="1"/>
          </p:cNvSpPr>
          <p:nvPr>
            <p:ph type="body" idx="1"/>
          </p:nvPr>
        </p:nvSpPr>
        <p:spPr/>
        <p:txBody>
          <a:bodyPr/>
          <a:lstStyle/>
          <a:p>
            <a:pPr eaLnBrk="1" hangingPunct="1">
              <a:buClrTx/>
            </a:pPr>
            <a:r>
              <a:rPr lang="en-US" altLang="tr-TR" sz="2400" smtClean="0"/>
              <a:t>Many errors remain latent and are not detected until well after the stage at which they have been made.</a:t>
            </a:r>
          </a:p>
          <a:p>
            <a:pPr eaLnBrk="1" hangingPunct="1">
              <a:buClrTx/>
            </a:pPr>
            <a:endParaRPr lang="en-US" altLang="tr-TR" sz="2400" smtClean="0"/>
          </a:p>
          <a:p>
            <a:pPr eaLnBrk="1" hangingPunct="1">
              <a:buClrTx/>
            </a:pPr>
            <a:r>
              <a:rPr lang="tr-TR" altLang="tr-TR" sz="2400" smtClean="0"/>
              <a:t>A TRW s</a:t>
            </a:r>
            <a:r>
              <a:rPr lang="en-US" altLang="tr-TR" sz="2400" smtClean="0"/>
              <a:t>tudy:</a:t>
            </a:r>
          </a:p>
          <a:p>
            <a:pPr lvl="1" eaLnBrk="1" hangingPunct="1">
              <a:buClrTx/>
            </a:pPr>
            <a:r>
              <a:rPr lang="en-US" altLang="tr-TR" sz="2000" smtClean="0"/>
              <a:t>54% of all errors detected after coding and unit testing</a:t>
            </a:r>
          </a:p>
          <a:p>
            <a:pPr lvl="1" eaLnBrk="1" hangingPunct="1">
              <a:buClrTx/>
            </a:pPr>
            <a:r>
              <a:rPr lang="en-US" altLang="tr-TR" sz="2000" smtClean="0"/>
              <a:t>45% were attributable to the requirements and design phases</a:t>
            </a:r>
          </a:p>
          <a:p>
            <a:pPr lvl="1" eaLnBrk="1" hangingPunct="1">
              <a:buClrTx/>
            </a:pPr>
            <a:r>
              <a:rPr lang="en-US" altLang="tr-TR" sz="2000" smtClean="0"/>
              <a:t>9% were attributable to coding</a:t>
            </a:r>
          </a:p>
        </p:txBody>
      </p:sp>
    </p:spTree>
    <p:extLst>
      <p:ext uri="{BB962C8B-B14F-4D97-AF65-F5344CB8AC3E}">
        <p14:creationId xmlns:p14="http://schemas.microsoft.com/office/powerpoint/2010/main" val="1846111157"/>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09600" y="-76200"/>
            <a:ext cx="8050213" cy="1143000"/>
          </a:xfrm>
        </p:spPr>
        <p:txBody>
          <a:bodyPr/>
          <a:lstStyle/>
          <a:p>
            <a:pPr eaLnBrk="1" hangingPunct="1"/>
            <a:r>
              <a:rPr lang="en-US" altLang="tr-TR" dirty="0" smtClean="0"/>
              <a:t>Requirements Errors A</a:t>
            </a:r>
            <a:r>
              <a:rPr lang="tr-TR" altLang="tr-TR" dirty="0" smtClean="0"/>
              <a:t>re</a:t>
            </a:r>
            <a:r>
              <a:rPr lang="en-US" altLang="tr-TR" dirty="0" smtClean="0"/>
              <a:t> Abundant</a:t>
            </a:r>
          </a:p>
        </p:txBody>
      </p:sp>
      <p:sp>
        <p:nvSpPr>
          <p:cNvPr id="34819" name="Rectangle 3"/>
          <p:cNvSpPr>
            <a:spLocks noGrp="1" noChangeArrowheads="1"/>
          </p:cNvSpPr>
          <p:nvPr>
            <p:ph type="body" idx="1"/>
          </p:nvPr>
        </p:nvSpPr>
        <p:spPr/>
        <p:txBody>
          <a:bodyPr/>
          <a:lstStyle/>
          <a:p>
            <a:pPr eaLnBrk="1" hangingPunct="1">
              <a:buClrTx/>
            </a:pPr>
            <a:r>
              <a:rPr lang="en-US" altLang="tr-TR" sz="2400" smtClean="0"/>
              <a:t>There are many requirements errors being made.</a:t>
            </a:r>
          </a:p>
          <a:p>
            <a:pPr eaLnBrk="1" hangingPunct="1">
              <a:buClrTx/>
            </a:pPr>
            <a:endParaRPr lang="en-US" altLang="tr-TR" sz="2400" smtClean="0"/>
          </a:p>
          <a:p>
            <a:pPr eaLnBrk="1" hangingPunct="1">
              <a:buClrTx/>
            </a:pPr>
            <a:r>
              <a:rPr lang="en-US" altLang="tr-TR" sz="2400" smtClean="0"/>
              <a:t>DeMarco:</a:t>
            </a:r>
          </a:p>
          <a:p>
            <a:pPr lvl="1" eaLnBrk="1" hangingPunct="1">
              <a:buClrTx/>
            </a:pPr>
            <a:r>
              <a:rPr lang="en-US" altLang="tr-TR" sz="2000" smtClean="0"/>
              <a:t>56% of all the bugs detected can be traced to errors made during requirements phase. </a:t>
            </a:r>
          </a:p>
          <a:p>
            <a:pPr eaLnBrk="1" hangingPunct="1">
              <a:buClrTx/>
            </a:pPr>
            <a:r>
              <a:rPr lang="en-US" altLang="tr-TR" sz="2400" smtClean="0"/>
              <a:t>Analysis of a U.S. army management information system:</a:t>
            </a:r>
          </a:p>
          <a:p>
            <a:pPr lvl="1" eaLnBrk="1" hangingPunct="1">
              <a:buClrTx/>
            </a:pPr>
            <a:r>
              <a:rPr lang="en-US" altLang="tr-TR" sz="2000" smtClean="0"/>
              <a:t>Uncovered over 500 requirements errors in the document. </a:t>
            </a:r>
          </a:p>
        </p:txBody>
      </p:sp>
    </p:spTree>
    <p:extLst>
      <p:ext uri="{BB962C8B-B14F-4D97-AF65-F5344CB8AC3E}">
        <p14:creationId xmlns:p14="http://schemas.microsoft.com/office/powerpoint/2010/main" val="1991892892"/>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tr-TR" smtClean="0"/>
              <a:t>Requirements Error Types</a:t>
            </a:r>
          </a:p>
        </p:txBody>
      </p:sp>
      <p:sp>
        <p:nvSpPr>
          <p:cNvPr id="1028" name="Rectangle 3"/>
          <p:cNvSpPr>
            <a:spLocks noGrp="1" noChangeArrowheads="1"/>
          </p:cNvSpPr>
          <p:nvPr>
            <p:ph type="body" idx="1"/>
          </p:nvPr>
        </p:nvSpPr>
        <p:spPr/>
        <p:txBody>
          <a:bodyPr/>
          <a:lstStyle/>
          <a:p>
            <a:pPr eaLnBrk="1" hangingPunct="1">
              <a:buClrTx/>
            </a:pPr>
            <a:r>
              <a:rPr lang="en-US" altLang="tr-TR" sz="2400" smtClean="0"/>
              <a:t>Errors in requirements specifications are typically </a:t>
            </a:r>
            <a:r>
              <a:rPr lang="en-US" altLang="tr-TR" sz="2400" u="sng" smtClean="0"/>
              <a:t>incorrect facts</a:t>
            </a:r>
            <a:r>
              <a:rPr lang="en-US" altLang="tr-TR" sz="2400" smtClean="0"/>
              <a:t>, </a:t>
            </a:r>
            <a:r>
              <a:rPr lang="en-US" altLang="tr-TR" sz="2400" u="sng" smtClean="0"/>
              <a:t>omissions</a:t>
            </a:r>
            <a:r>
              <a:rPr lang="en-US" altLang="tr-TR" sz="2400" smtClean="0"/>
              <a:t>, </a:t>
            </a:r>
            <a:r>
              <a:rPr lang="en-US" altLang="tr-TR" sz="2400" u="sng" smtClean="0"/>
              <a:t>inconsistencies</a:t>
            </a:r>
            <a:r>
              <a:rPr lang="en-US" altLang="tr-TR" sz="2400" smtClean="0"/>
              <a:t> and </a:t>
            </a:r>
            <a:r>
              <a:rPr lang="en-US" altLang="tr-TR" sz="2400" u="sng" smtClean="0"/>
              <a:t>ambiguities</a:t>
            </a:r>
            <a:r>
              <a:rPr lang="en-US" altLang="tr-TR" sz="2400" smtClean="0"/>
              <a:t>. </a:t>
            </a:r>
          </a:p>
          <a:p>
            <a:pPr eaLnBrk="1" hangingPunct="1">
              <a:buClrTx/>
            </a:pPr>
            <a:r>
              <a:rPr lang="en-US" altLang="tr-TR" sz="2400" smtClean="0"/>
              <a:t>A7-E operational flight program:</a:t>
            </a:r>
          </a:p>
          <a:p>
            <a:pPr eaLnBrk="1" hangingPunct="1">
              <a:buClrTx/>
            </a:pPr>
            <a:endParaRPr lang="en-US" altLang="tr-TR" smtClean="0"/>
          </a:p>
        </p:txBody>
      </p:sp>
      <p:graphicFrame>
        <p:nvGraphicFramePr>
          <p:cNvPr id="1026" name="Object 4"/>
          <p:cNvGraphicFramePr>
            <a:graphicFrameLocks noGrp="1" noChangeAspect="1"/>
          </p:cNvGraphicFramePr>
          <p:nvPr>
            <p:ph type="chart" idx="4294967295"/>
          </p:nvPr>
        </p:nvGraphicFramePr>
        <p:xfrm>
          <a:off x="773113" y="3352800"/>
          <a:ext cx="7104062" cy="3505200"/>
        </p:xfrm>
        <a:graphic>
          <a:graphicData uri="http://schemas.openxmlformats.org/presentationml/2006/ole">
            <mc:AlternateContent xmlns:mc="http://schemas.openxmlformats.org/markup-compatibility/2006">
              <mc:Choice xmlns:v="urn:schemas-microsoft-com:vml" Requires="v">
                <p:oleObj spid="_x0000_s1082" name="Chart" r:id="rId3" imgW="7505706" imgH="3010029" progId="MSGraph.Chart.8">
                  <p:embed followColorScheme="full"/>
                </p:oleObj>
              </mc:Choice>
              <mc:Fallback>
                <p:oleObj name="Chart" r:id="rId3" imgW="7505706" imgH="3010029" progId="MSGraph.Chart.8">
                  <p:embed followColorScheme="full"/>
                  <p:pic>
                    <p:nvPicPr>
                      <p:cNvPr id="0" name=""/>
                      <p:cNvPicPr>
                        <a:picLocks noChangeAspect="1" noChangeArrowheads="1"/>
                      </p:cNvPicPr>
                      <p:nvPr/>
                    </p:nvPicPr>
                    <p:blipFill>
                      <a:blip r:embed="rId4"/>
                      <a:srcRect/>
                      <a:stretch>
                        <a:fillRect/>
                      </a:stretch>
                    </p:blipFill>
                    <p:spPr bwMode="auto">
                      <a:xfrm>
                        <a:off x="773113" y="3352800"/>
                        <a:ext cx="7104062"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3115421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smtClean="0"/>
              <a:t>Requirements of a software defines</a:t>
            </a:r>
          </a:p>
          <a:p>
            <a:pPr marL="457200" indent="-457200">
              <a:buFont typeface="+mj-lt"/>
              <a:buAutoNum type="arabicPeriod"/>
            </a:pPr>
            <a:r>
              <a:rPr lang="en-GB" dirty="0" smtClean="0"/>
              <a:t>the </a:t>
            </a:r>
            <a:r>
              <a:rPr lang="en-GB" dirty="0"/>
              <a:t>services that the customer requires from a </a:t>
            </a:r>
            <a:r>
              <a:rPr lang="en-GB" dirty="0" smtClean="0"/>
              <a:t>system</a:t>
            </a:r>
          </a:p>
          <a:p>
            <a:pPr marL="457200" indent="-457200">
              <a:buFont typeface="+mj-lt"/>
              <a:buAutoNum type="arabicPeriod"/>
            </a:pPr>
            <a:r>
              <a:rPr lang="en-GB" dirty="0"/>
              <a:t>the constraints under which it operates and is developed</a:t>
            </a:r>
            <a:r>
              <a:rPr lang="en-GB" dirty="0" smtClean="0"/>
              <a:t>.</a:t>
            </a:r>
          </a:p>
          <a:p>
            <a:pPr marL="457200" indent="-457200">
              <a:buFont typeface="+mj-lt"/>
              <a:buAutoNum type="arabicPeriod"/>
            </a:pPr>
            <a:endParaRPr lang="en-GB" dirty="0"/>
          </a:p>
          <a:p>
            <a:r>
              <a:rPr lang="en-GB" dirty="0" smtClean="0"/>
              <a:t>Requirements engineering , process of gathering these</a:t>
            </a:r>
          </a:p>
          <a:p>
            <a:endParaRPr lang="en-GB" dirty="0"/>
          </a:p>
          <a:p>
            <a:endParaRPr lang="en-GB" dirty="0" smtClean="0"/>
          </a:p>
          <a:p>
            <a:r>
              <a:rPr lang="en-US" dirty="0"/>
              <a:t>Requirements analysis </a:t>
            </a:r>
          </a:p>
          <a:p>
            <a:pPr lvl="1"/>
            <a:r>
              <a:rPr lang="en-US" dirty="0" smtClean="0"/>
              <a:t>Activity </a:t>
            </a:r>
            <a:r>
              <a:rPr lang="en-US" dirty="0"/>
              <a:t>of discovering/observing/gathering customer’s needs </a:t>
            </a:r>
            <a:endParaRPr lang="en-US" dirty="0" smtClean="0"/>
          </a:p>
          <a:p>
            <a:r>
              <a:rPr lang="en-US" dirty="0" smtClean="0"/>
              <a:t>Requirements </a:t>
            </a:r>
            <a:r>
              <a:rPr lang="en-US" dirty="0"/>
              <a:t>specification </a:t>
            </a:r>
            <a:endParaRPr lang="en-US" dirty="0" smtClean="0"/>
          </a:p>
          <a:p>
            <a:pPr lvl="1"/>
            <a:r>
              <a:rPr lang="en-US" dirty="0" smtClean="0"/>
              <a:t> </a:t>
            </a:r>
            <a:r>
              <a:rPr lang="en-US" dirty="0"/>
              <a:t>Activity of describing/documenting customer’s needs</a:t>
            </a:r>
            <a:endParaRPr lang="en-GB" dirty="0"/>
          </a:p>
        </p:txBody>
      </p:sp>
      <p:sp>
        <p:nvSpPr>
          <p:cNvPr id="5" name="Footer Placeholder 4"/>
          <p:cNvSpPr>
            <a:spLocks noGrp="1"/>
          </p:cNvSpPr>
          <p:nvPr>
            <p:ph type="ftr" sz="quarter" idx="4294967295"/>
          </p:nvPr>
        </p:nvSpPr>
        <p:spPr>
          <a:xfrm>
            <a:off x="4080164" y="6569075"/>
            <a:ext cx="5029200" cy="365125"/>
          </a:xfrm>
          <a:prstGeom prst="rect">
            <a:avLst/>
          </a:prstGeom>
        </p:spPr>
        <p:txBody>
          <a:bodyPr/>
          <a:lstStyle/>
          <a:p>
            <a:pPr>
              <a:defRPr/>
            </a:pPr>
            <a:r>
              <a:rPr lang="en-US" sz="1400" dirty="0" err="1" smtClean="0"/>
              <a:t>Sommerville</a:t>
            </a:r>
            <a:r>
              <a:rPr lang="en-US" sz="1400" dirty="0" smtClean="0"/>
              <a:t> Chapter 4 Requirements engineering</a:t>
            </a:r>
            <a:endParaRPr lang="en-US" sz="1400" dirty="0"/>
          </a:p>
        </p:txBody>
      </p:sp>
    </p:spTree>
    <p:extLst>
      <p:ext uri="{BB962C8B-B14F-4D97-AF65-F5344CB8AC3E}">
        <p14:creationId xmlns:p14="http://schemas.microsoft.com/office/powerpoint/2010/main" val="1467790025"/>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tr-TR" smtClean="0"/>
              <a:t>Requirements Error Detection</a:t>
            </a:r>
          </a:p>
        </p:txBody>
      </p:sp>
      <p:sp>
        <p:nvSpPr>
          <p:cNvPr id="35843" name="Rectangle 3"/>
          <p:cNvSpPr>
            <a:spLocks noGrp="1" noChangeArrowheads="1"/>
          </p:cNvSpPr>
          <p:nvPr>
            <p:ph type="body" idx="1"/>
          </p:nvPr>
        </p:nvSpPr>
        <p:spPr/>
        <p:txBody>
          <a:bodyPr/>
          <a:lstStyle/>
          <a:p>
            <a:pPr eaLnBrk="1" hangingPunct="1">
              <a:buClrTx/>
            </a:pPr>
            <a:r>
              <a:rPr lang="en-US" altLang="tr-TR" dirty="0" smtClean="0"/>
              <a:t>Requirements errors can be detected.</a:t>
            </a:r>
          </a:p>
          <a:p>
            <a:pPr eaLnBrk="1" hangingPunct="1">
              <a:buClrTx/>
            </a:pPr>
            <a:endParaRPr lang="en-US" altLang="tr-TR" dirty="0" smtClean="0"/>
          </a:p>
          <a:p>
            <a:pPr eaLnBrk="1" hangingPunct="1">
              <a:buClrTx/>
            </a:pPr>
            <a:r>
              <a:rPr lang="en-US" altLang="tr-TR" dirty="0" smtClean="0"/>
              <a:t>A7-E operational flight program</a:t>
            </a:r>
          </a:p>
          <a:p>
            <a:pPr lvl="1" eaLnBrk="1" hangingPunct="1">
              <a:buClrTx/>
            </a:pPr>
            <a:r>
              <a:rPr lang="en-US" altLang="tr-TR" dirty="0" smtClean="0"/>
              <a:t>%33 of requirements errors in the specification were detected by manual review. </a:t>
            </a:r>
          </a:p>
          <a:p>
            <a:pPr eaLnBrk="1" hangingPunct="1">
              <a:buClrTx/>
            </a:pPr>
            <a:r>
              <a:rPr lang="en-US" altLang="tr-TR" dirty="0" smtClean="0"/>
              <a:t>Another study:</a:t>
            </a:r>
          </a:p>
          <a:p>
            <a:pPr lvl="1" eaLnBrk="1" hangingPunct="1">
              <a:buClrTx/>
            </a:pPr>
            <a:r>
              <a:rPr lang="en-US" altLang="tr-TR" dirty="0" smtClean="0"/>
              <a:t>%65 can be detected by inspection. </a:t>
            </a:r>
          </a:p>
          <a:p>
            <a:pPr lvl="1" eaLnBrk="1" hangingPunct="1">
              <a:buClrTx/>
            </a:pPr>
            <a:r>
              <a:rPr lang="en-US" altLang="tr-TR" dirty="0" smtClean="0"/>
              <a:t>%15 by unit and integration testing.</a:t>
            </a:r>
          </a:p>
          <a:p>
            <a:pPr lvl="1" eaLnBrk="1" hangingPunct="1">
              <a:buClrTx/>
            </a:pPr>
            <a:endParaRPr lang="en-US" altLang="tr-TR" dirty="0"/>
          </a:p>
          <a:p>
            <a:pPr marL="457200" lvl="1" indent="0" eaLnBrk="1" hangingPunct="1">
              <a:buClrTx/>
              <a:buNone/>
            </a:pPr>
            <a:endParaRPr lang="en-US" altLang="tr-TR" dirty="0" smtClean="0"/>
          </a:p>
          <a:p>
            <a:pPr marL="457200" lvl="1" indent="0" eaLnBrk="1" hangingPunct="1">
              <a:buClrTx/>
              <a:buNone/>
            </a:pPr>
            <a:endParaRPr lang="en-US" altLang="tr-TR" dirty="0" smtClean="0"/>
          </a:p>
          <a:p>
            <a:pPr eaLnBrk="1" hangingPunct="1">
              <a:buClrTx/>
            </a:pPr>
            <a:endParaRPr lang="en-US" altLang="tr-TR" dirty="0" smtClean="0"/>
          </a:p>
        </p:txBody>
      </p:sp>
    </p:spTree>
    <p:extLst>
      <p:ext uri="{BB962C8B-B14F-4D97-AF65-F5344CB8AC3E}">
        <p14:creationId xmlns:p14="http://schemas.microsoft.com/office/powerpoint/2010/main" val="248563771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b="1" dirty="0" smtClean="0"/>
              <a:t>Requirements </a:t>
            </a:r>
            <a:r>
              <a:rPr lang="en-GB" b="1" dirty="0"/>
              <a:t>validation</a:t>
            </a:r>
          </a:p>
        </p:txBody>
      </p:sp>
      <p:sp>
        <p:nvSpPr>
          <p:cNvPr id="57347" name="Rectangle 3"/>
          <p:cNvSpPr>
            <a:spLocks noGrp="1" noChangeArrowheads="1"/>
          </p:cNvSpPr>
          <p:nvPr>
            <p:ph type="body" idx="1"/>
          </p:nvPr>
        </p:nvSpPr>
        <p:spPr>
          <a:noFill/>
          <a:ln/>
        </p:spPr>
        <p:txBody>
          <a:bodyPr lIns="90487" tIns="44450" rIns="90487" bIns="44450"/>
          <a:lstStyle/>
          <a:p>
            <a:r>
              <a:rPr lang="en-GB" dirty="0"/>
              <a:t>Concerned with demonstrating that the requirements define the system that the customer really wants.</a:t>
            </a:r>
          </a:p>
          <a:p>
            <a:r>
              <a:rPr lang="en-GB" dirty="0"/>
              <a:t>Requirements error costs are high so validation is very important</a:t>
            </a:r>
          </a:p>
          <a:p>
            <a:pPr lvl="1"/>
            <a:r>
              <a:rPr lang="en-GB" dirty="0"/>
              <a:t>Fixing a requirements error after delivery may cost up to 100 times the cost of fixing an implementation error</a:t>
            </a:r>
            <a:r>
              <a:rPr lang="en-GB" dirty="0" smtClean="0"/>
              <a:t>.</a:t>
            </a:r>
          </a:p>
          <a:p>
            <a:pPr lvl="2"/>
            <a:r>
              <a:rPr lang="en-GB" dirty="0" smtClean="0"/>
              <a:t>Redesign, </a:t>
            </a:r>
            <a:r>
              <a:rPr lang="en-GB" dirty="0" err="1" smtClean="0"/>
              <a:t>reimplement</a:t>
            </a:r>
            <a:r>
              <a:rPr lang="en-GB" dirty="0" smtClean="0"/>
              <a:t>, system retest</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61</a:t>
            </a:fld>
            <a:endParaRPr 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smtClean="0"/>
              <a:t>Chapter 4 Requirements engineering</a:t>
            </a:r>
            <a:endParaRPr lang="en-US"/>
          </a:p>
        </p:txBody>
      </p:sp>
    </p:spTree>
    <p:extLst>
      <p:ext uri="{BB962C8B-B14F-4D97-AF65-F5344CB8AC3E}">
        <p14:creationId xmlns:p14="http://schemas.microsoft.com/office/powerpoint/2010/main" val="33661119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0000"/>
                </a:solidFill>
              </a:rPr>
              <a:t>Consistency</a:t>
            </a:r>
            <a:r>
              <a:rPr lang="en-GB" sz="2400" dirty="0" smtClean="0"/>
              <a:t>. </a:t>
            </a:r>
            <a:r>
              <a:rPr lang="en-GB" sz="2400" dirty="0"/>
              <a:t>Are there any requirements conflicts</a:t>
            </a:r>
            <a:r>
              <a:rPr lang="en-GB" sz="2400" dirty="0" smtClean="0"/>
              <a:t>?</a:t>
            </a:r>
          </a:p>
          <a:p>
            <a:pPr lvl="1"/>
            <a:r>
              <a:rPr lang="en-GB" sz="2000" dirty="0" smtClean="0"/>
              <a:t>No contradictory constraints. </a:t>
            </a:r>
          </a:p>
          <a:p>
            <a:pPr lvl="1"/>
            <a:r>
              <a:rPr lang="en-GB" sz="2000" dirty="0" smtClean="0"/>
              <a:t>No different description of the sa</a:t>
            </a:r>
            <a:r>
              <a:rPr lang="en-GB" dirty="0" smtClean="0"/>
              <a:t>me system function</a:t>
            </a:r>
            <a:endParaRPr lang="en-GB" sz="2000" dirty="0"/>
          </a:p>
          <a:p>
            <a:r>
              <a:rPr lang="en-GB" sz="2400" dirty="0" smtClean="0">
                <a:solidFill>
                  <a:srgbClr val="FF0000"/>
                </a:solidFill>
              </a:rPr>
              <a:t>Completeness</a:t>
            </a:r>
            <a:r>
              <a:rPr lang="en-GB" sz="2400" dirty="0" smtClean="0"/>
              <a:t>. Are </a:t>
            </a:r>
            <a:r>
              <a:rPr lang="en-GB" sz="2400" dirty="0"/>
              <a:t>all functions required by the customer included?</a:t>
            </a:r>
          </a:p>
          <a:p>
            <a:r>
              <a:rPr lang="en-GB" sz="2400" dirty="0" smtClean="0">
                <a:solidFill>
                  <a:srgbClr val="FF0000"/>
                </a:solidFill>
              </a:rPr>
              <a:t>Realism</a:t>
            </a:r>
            <a:r>
              <a:rPr lang="en-GB" sz="2400" dirty="0" smtClean="0"/>
              <a:t>. Can </a:t>
            </a:r>
            <a:r>
              <a:rPr lang="en-GB" sz="2400" dirty="0"/>
              <a:t>the requirements be implemented given available budget and technology</a:t>
            </a:r>
          </a:p>
          <a:p>
            <a:r>
              <a:rPr lang="en-GB" sz="2400" dirty="0">
                <a:solidFill>
                  <a:srgbClr val="FF0000"/>
                </a:solidFill>
              </a:rPr>
              <a:t>Verifiability</a:t>
            </a:r>
            <a:r>
              <a:rPr lang="en-GB" sz="2400" dirty="0"/>
              <a:t>. Can the requirements be checked</a:t>
            </a:r>
            <a:r>
              <a:rPr lang="en-GB" sz="2400" dirty="0" smtClean="0"/>
              <a:t>?</a:t>
            </a:r>
          </a:p>
          <a:p>
            <a:pPr lvl="1"/>
            <a:r>
              <a:rPr lang="en-US" kern="1200" dirty="0">
                <a:ea typeface="ＭＳ Ｐゴシック" charset="-128"/>
                <a:cs typeface="ＭＳ Ｐゴシック" charset="-128"/>
              </a:rPr>
              <a:t>To reduce the potential for dispute between customer and </a:t>
            </a:r>
            <a:r>
              <a:rPr lang="en-US" kern="1200" dirty="0" err="1" smtClean="0">
                <a:ea typeface="ＭＳ Ｐゴシック" charset="-128"/>
                <a:cs typeface="ＭＳ Ｐゴシック" charset="-128"/>
              </a:rPr>
              <a:t>contractor,system</a:t>
            </a:r>
            <a:r>
              <a:rPr lang="en-US" kern="1200" dirty="0" smtClean="0">
                <a:ea typeface="ＭＳ Ｐゴシック" charset="-128"/>
                <a:cs typeface="ＭＳ Ｐゴシック" charset="-128"/>
              </a:rPr>
              <a:t> </a:t>
            </a:r>
            <a:r>
              <a:rPr lang="en-US" kern="1200" dirty="0">
                <a:ea typeface="ＭＳ Ｐゴシック" charset="-128"/>
                <a:cs typeface="ＭＳ Ｐゴシック" charset="-128"/>
              </a:rPr>
              <a:t>requirements should always be written so that they are verifiable.</a:t>
            </a:r>
            <a:endParaRPr lang="tr-TR" dirty="0"/>
          </a:p>
          <a:p>
            <a:endParaRPr lang="en-GB" sz="2400"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62</a:t>
            </a:fld>
            <a:endParaRPr 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sz="1200" dirty="0" smtClean="0"/>
              <a:t>Chapter 4 Requirements engineering</a:t>
            </a:r>
            <a:endParaRPr lang="en-US" sz="1200" dirty="0"/>
          </a:p>
        </p:txBody>
      </p:sp>
    </p:spTree>
    <p:extLst>
      <p:ext uri="{BB962C8B-B14F-4D97-AF65-F5344CB8AC3E}">
        <p14:creationId xmlns:p14="http://schemas.microsoft.com/office/powerpoint/2010/main" val="3522006033"/>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114300"/>
            <a:ext cx="8305800" cy="1104900"/>
          </a:xfrm>
        </p:spPr>
        <p:txBody>
          <a:bodyPr/>
          <a:lstStyle/>
          <a:p>
            <a:r>
              <a:rPr lang="en-GB" dirty="0"/>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r>
              <a:rPr lang="en-GB" dirty="0" smtClean="0"/>
              <a:t>.</a:t>
            </a:r>
          </a:p>
          <a:p>
            <a:pPr lvl="1">
              <a:lnSpc>
                <a:spcPct val="90000"/>
              </a:lnSpc>
            </a:pPr>
            <a:endParaRPr lang="en-GB" dirty="0"/>
          </a:p>
          <a:p>
            <a:pPr>
              <a:lnSpc>
                <a:spcPct val="90000"/>
              </a:lnSpc>
            </a:pPr>
            <a:r>
              <a:rPr lang="en-GB" dirty="0"/>
              <a:t>Prototyping</a:t>
            </a:r>
          </a:p>
          <a:p>
            <a:pPr lvl="1">
              <a:lnSpc>
                <a:spcPct val="90000"/>
              </a:lnSpc>
            </a:pPr>
            <a:r>
              <a:rPr lang="en-GB" dirty="0"/>
              <a:t>Using an executable model of the system to check requirements. </a:t>
            </a:r>
            <a:r>
              <a:rPr lang="en-GB" dirty="0" smtClean="0"/>
              <a:t> </a:t>
            </a:r>
          </a:p>
          <a:p>
            <a:pPr lvl="1">
              <a:lnSpc>
                <a:spcPct val="90000"/>
              </a:lnSpc>
            </a:pPr>
            <a:endParaRPr lang="en-GB" dirty="0" smtClean="0"/>
          </a:p>
          <a:p>
            <a:pPr>
              <a:lnSpc>
                <a:spcPct val="90000"/>
              </a:lnSpc>
            </a:pPr>
            <a:r>
              <a:rPr lang="en-GB" dirty="0" smtClean="0"/>
              <a:t>Test-case generation</a:t>
            </a:r>
          </a:p>
          <a:p>
            <a:pPr lvl="1">
              <a:lnSpc>
                <a:spcPct val="90000"/>
              </a:lnSpc>
            </a:pPr>
            <a:r>
              <a:rPr lang="en-GB" dirty="0" smtClean="0"/>
              <a:t>Developing </a:t>
            </a:r>
            <a:r>
              <a:rPr lang="en-GB" dirty="0"/>
              <a:t>tests for requirements to check testability</a:t>
            </a:r>
            <a:r>
              <a:rPr lang="en-GB" dirty="0" smtClean="0"/>
              <a:t>.</a:t>
            </a:r>
          </a:p>
          <a:p>
            <a:pPr lvl="1"/>
            <a:r>
              <a:rPr lang="en-US" dirty="0"/>
              <a:t>If a test is difficult or impossible to design, this </a:t>
            </a:r>
            <a:r>
              <a:rPr lang="en-US" dirty="0" smtClean="0"/>
              <a:t>usually means </a:t>
            </a:r>
            <a:r>
              <a:rPr lang="en-US" dirty="0"/>
              <a:t>that the requirements will be difficult to implement</a:t>
            </a:r>
            <a:endParaRPr lang="en-GB" dirty="0"/>
          </a:p>
          <a:p>
            <a:pPr>
              <a:lnSpc>
                <a:spcPct val="90000"/>
              </a:lnSpc>
              <a:buFont typeface="Zapf Dingbats" charset="2"/>
              <a:buNone/>
            </a:pPr>
            <a:endParaRPr lang="en-GB"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63</a:t>
            </a:fld>
            <a:endParaRPr 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smtClean="0"/>
              <a:t>Chapter 4 Requirements engineering</a:t>
            </a:r>
            <a:endParaRPr lang="en-US"/>
          </a:p>
        </p:txBody>
      </p:sp>
    </p:spTree>
    <p:extLst>
      <p:ext uri="{BB962C8B-B14F-4D97-AF65-F5344CB8AC3E}">
        <p14:creationId xmlns:p14="http://schemas.microsoft.com/office/powerpoint/2010/main" val="35803006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dirty="0"/>
              <a:t>Regular reviews should be held while the requirements definition is being formulated.</a:t>
            </a:r>
          </a:p>
          <a:p>
            <a:r>
              <a:rPr lang="en-GB" dirty="0"/>
              <a:t>Both client and contractor staff should be involved in reviews.</a:t>
            </a:r>
          </a:p>
          <a:p>
            <a:r>
              <a:rPr lang="en-GB" dirty="0"/>
              <a:t>Reviews may be formal (with completed documents) or informal. Good communications between developers, customers and users can resolve problems at an early stage</a:t>
            </a:r>
            <a:r>
              <a:rPr lang="en-GB" dirty="0" smtClean="0"/>
              <a:t>.</a:t>
            </a:r>
          </a:p>
          <a:p>
            <a:pPr marL="0" indent="0">
              <a:buNone/>
            </a:pPr>
            <a:r>
              <a:rPr lang="en-GB" dirty="0" smtClean="0"/>
              <a:t>Review Checks….</a:t>
            </a:r>
          </a:p>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a:p>
            <a:endParaRPr lang="en-GB"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825F70CE-84E9-D04C-9B15-10C693AA0F2A}" type="slidenum">
              <a:rPr lang="en-US" smtClean="0"/>
              <a:pPr>
                <a:defRPr/>
              </a:pPr>
              <a:t>64</a:t>
            </a:fld>
            <a:endParaRPr 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pPr>
              <a:defRPr/>
            </a:pPr>
            <a:r>
              <a:rPr lang="en-US" smtClean="0"/>
              <a:t>Chapter 4 Requirements engineering</a:t>
            </a:r>
            <a:endParaRPr lang="en-US"/>
          </a:p>
        </p:txBody>
      </p:sp>
    </p:spTree>
    <p:extLst>
      <p:ext uri="{BB962C8B-B14F-4D97-AF65-F5344CB8AC3E}">
        <p14:creationId xmlns:p14="http://schemas.microsoft.com/office/powerpoint/2010/main" val="93547128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tr-TR" dirty="0"/>
              <a:t>Who uses requirements?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66925" y="1038225"/>
            <a:ext cx="5010150" cy="4781550"/>
          </a:xfrm>
          <a:prstGeom prst="rect">
            <a:avLst/>
          </a:prstGeom>
        </p:spPr>
      </p:pic>
    </p:spTree>
    <p:extLst>
      <p:ext uri="{BB962C8B-B14F-4D97-AF65-F5344CB8AC3E}">
        <p14:creationId xmlns:p14="http://schemas.microsoft.com/office/powerpoint/2010/main" val="292922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tr-TR" dirty="0" smtClean="0"/>
              <a:t>Who uses requirements?</a:t>
            </a:r>
          </a:p>
        </p:txBody>
      </p:sp>
      <p:sp>
        <p:nvSpPr>
          <p:cNvPr id="8195" name="Rectangle 3"/>
          <p:cNvSpPr>
            <a:spLocks noGrp="1" noChangeArrowheads="1"/>
          </p:cNvSpPr>
          <p:nvPr>
            <p:ph type="body" idx="1"/>
          </p:nvPr>
        </p:nvSpPr>
        <p:spPr/>
        <p:txBody>
          <a:bodyPr/>
          <a:lstStyle/>
          <a:p>
            <a:pPr eaLnBrk="1" hangingPunct="1"/>
            <a:r>
              <a:rPr lang="en-US" altLang="tr-TR" sz="2400" dirty="0" smtClean="0"/>
              <a:t>What are the uses of software requirement specification?</a:t>
            </a:r>
          </a:p>
          <a:p>
            <a:pPr lvl="1" eaLnBrk="1" hangingPunct="1"/>
            <a:r>
              <a:rPr lang="en-US" altLang="tr-TR" sz="2000" dirty="0" smtClean="0"/>
              <a:t>For customers it is a specification of the product that will be delivered, </a:t>
            </a:r>
          </a:p>
          <a:p>
            <a:pPr lvl="1" eaLnBrk="1" hangingPunct="1"/>
            <a:r>
              <a:rPr lang="en-US" altLang="tr-TR" sz="2000" dirty="0" smtClean="0"/>
              <a:t>For managers it can be used as a basis for scheduling and measuring progress</a:t>
            </a:r>
          </a:p>
          <a:p>
            <a:pPr lvl="1" eaLnBrk="1" hangingPunct="1"/>
            <a:r>
              <a:rPr lang="en-US" altLang="tr-TR" sz="2000" dirty="0" smtClean="0"/>
              <a:t>For the software designers it provides a specification of what to design</a:t>
            </a:r>
          </a:p>
          <a:p>
            <a:pPr lvl="1" eaLnBrk="1" hangingPunct="1"/>
            <a:r>
              <a:rPr lang="en-US" altLang="tr-TR" sz="2000" dirty="0" smtClean="0"/>
              <a:t>For coders it defines the range of acceptable implementations and the outputs that must be produced</a:t>
            </a:r>
          </a:p>
          <a:p>
            <a:pPr lvl="1" eaLnBrk="1" hangingPunct="1"/>
            <a:r>
              <a:rPr lang="en-US" altLang="tr-TR" sz="2000" dirty="0" smtClean="0"/>
              <a:t>For quality assurance personnel it is used for validation, test planning, and verification</a:t>
            </a:r>
          </a:p>
        </p:txBody>
      </p:sp>
    </p:spTree>
    <p:extLst>
      <p:ext uri="{BB962C8B-B14F-4D97-AF65-F5344CB8AC3E}">
        <p14:creationId xmlns:p14="http://schemas.microsoft.com/office/powerpoint/2010/main" val="1108631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t>In principle, requirements should state what the system should do </a:t>
            </a:r>
            <a:r>
              <a:rPr lang="en-GB" dirty="0" smtClean="0"/>
              <a:t>under which constraints and </a:t>
            </a:r>
            <a:r>
              <a:rPr lang="en-GB" dirty="0"/>
              <a:t>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Tree>
    <p:extLst>
      <p:ext uri="{BB962C8B-B14F-4D97-AF65-F5344CB8AC3E}">
        <p14:creationId xmlns:p14="http://schemas.microsoft.com/office/powerpoint/2010/main" val="1892657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1586</TotalTime>
  <Words>5102</Words>
  <Application>Microsoft Office PowerPoint</Application>
  <PresentationFormat>On-screen Show (4:3)</PresentationFormat>
  <Paragraphs>624</Paragraphs>
  <Slides>64</Slides>
  <Notes>14</Notes>
  <HiddenSlides>4</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3" baseType="lpstr">
      <vt:lpstr>ＭＳ Ｐゴシック</vt:lpstr>
      <vt:lpstr>Arial</vt:lpstr>
      <vt:lpstr>Calibri</vt:lpstr>
      <vt:lpstr>Times New Roman</vt:lpstr>
      <vt:lpstr>Verdana</vt:lpstr>
      <vt:lpstr>Wingdings</vt:lpstr>
      <vt:lpstr>Zapf Dingbats</vt:lpstr>
      <vt:lpstr>Theme1</vt:lpstr>
      <vt:lpstr>Chart</vt:lpstr>
      <vt:lpstr>Software Requirements</vt:lpstr>
      <vt:lpstr>Software Requirements</vt:lpstr>
      <vt:lpstr>PowerPoint Presentation</vt:lpstr>
      <vt:lpstr>What is a requirement?</vt:lpstr>
      <vt:lpstr>What is a requirement?</vt:lpstr>
      <vt:lpstr>Requirements engineering</vt:lpstr>
      <vt:lpstr>Who uses requirements?</vt:lpstr>
      <vt:lpstr>Who uses requirements?</vt:lpstr>
      <vt:lpstr>Requirements and design</vt:lpstr>
      <vt:lpstr>Types of requirement</vt:lpstr>
      <vt:lpstr>User and system requirements </vt:lpstr>
      <vt:lpstr>User and system requirements </vt:lpstr>
      <vt:lpstr>Readers of different types of requirements specification </vt:lpstr>
      <vt:lpstr>Requirements abstraction (Davis)</vt:lpstr>
      <vt:lpstr>Classification of Requirements</vt:lpstr>
      <vt:lpstr>Example: Library system</vt:lpstr>
      <vt:lpstr>Example 2:</vt:lpstr>
      <vt:lpstr>Requirements imprecision</vt:lpstr>
      <vt:lpstr>Requirements completeness and consistency</vt:lpstr>
      <vt:lpstr>Non-functional requirements</vt:lpstr>
      <vt:lpstr>Example: Library System</vt:lpstr>
      <vt:lpstr>Non-functional requirements implementation</vt:lpstr>
      <vt:lpstr>Types of nonfunctional requirement </vt:lpstr>
      <vt:lpstr>Non-functional classifications</vt:lpstr>
      <vt:lpstr>Examples of nonfunctional requirements in the MHC-PMS </vt:lpstr>
      <vt:lpstr>Usability requirements example</vt:lpstr>
      <vt:lpstr>Non-Functional Requirements – Bad examples</vt:lpstr>
      <vt:lpstr>Metrics for specifying nonfunctional requirements</vt:lpstr>
      <vt:lpstr>Domain requirements</vt:lpstr>
      <vt:lpstr>Examples: Library System</vt:lpstr>
      <vt:lpstr>Example:Train protection system</vt:lpstr>
      <vt:lpstr>Domain requirements problems</vt:lpstr>
      <vt:lpstr>Key points</vt:lpstr>
      <vt:lpstr>Nonfunctional requirements-revisit</vt:lpstr>
      <vt:lpstr>Portability</vt:lpstr>
      <vt:lpstr>Reliability</vt:lpstr>
      <vt:lpstr>Reliability</vt:lpstr>
      <vt:lpstr>Reliability</vt:lpstr>
      <vt:lpstr>Monte Carlo Technique</vt:lpstr>
      <vt:lpstr>Example</vt:lpstr>
      <vt:lpstr>Monte Carlo Technique Fallacies</vt:lpstr>
      <vt:lpstr>Monte Carlo Technique (cont)</vt:lpstr>
      <vt:lpstr>Reliability in Perspective</vt:lpstr>
      <vt:lpstr>Stating the Reliability Requirements</vt:lpstr>
      <vt:lpstr>Efficiency</vt:lpstr>
      <vt:lpstr>Efficiency (cont.)</vt:lpstr>
      <vt:lpstr>Example</vt:lpstr>
      <vt:lpstr>Efficiency (cont.)</vt:lpstr>
      <vt:lpstr>Usability</vt:lpstr>
      <vt:lpstr>Maintainability</vt:lpstr>
      <vt:lpstr>Maintainability (cont.)</vt:lpstr>
      <vt:lpstr>Non-behavioral Requirements </vt:lpstr>
      <vt:lpstr>Why are Requirements Important?</vt:lpstr>
      <vt:lpstr>High Cost of Repair</vt:lpstr>
      <vt:lpstr>PowerPoint Presentation</vt:lpstr>
      <vt:lpstr>Proliferation of Errors</vt:lpstr>
      <vt:lpstr>Errors Are Detected Too Late</vt:lpstr>
      <vt:lpstr>Requirements Errors Are Abundant</vt:lpstr>
      <vt:lpstr>Requirements Error Types</vt:lpstr>
      <vt:lpstr>Requirements Error Detection</vt:lpstr>
      <vt:lpstr>Requirements validation</vt:lpstr>
      <vt:lpstr>Requirements checking</vt:lpstr>
      <vt:lpstr>Requirements validation techniques</vt:lpstr>
      <vt:lpstr>Requirements reviews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dc:title>
  <dc:creator>aysutolga</dc:creator>
  <cp:lastModifiedBy>INFORMATICS</cp:lastModifiedBy>
  <cp:revision>55</cp:revision>
  <dcterms:created xsi:type="dcterms:W3CDTF">2006-08-16T00:00:00Z</dcterms:created>
  <dcterms:modified xsi:type="dcterms:W3CDTF">2019-11-04T08:59:08Z</dcterms:modified>
</cp:coreProperties>
</file>