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4"/>
  </p:notesMasterIdLst>
  <p:sldIdLst>
    <p:sldId id="256" r:id="rId2"/>
    <p:sldId id="257" r:id="rId3"/>
    <p:sldId id="259" r:id="rId4"/>
    <p:sldId id="350" r:id="rId5"/>
    <p:sldId id="263" r:id="rId6"/>
    <p:sldId id="351" r:id="rId7"/>
    <p:sldId id="262" r:id="rId8"/>
    <p:sldId id="264" r:id="rId9"/>
    <p:sldId id="334" r:id="rId10"/>
    <p:sldId id="335" r:id="rId11"/>
    <p:sldId id="336" r:id="rId12"/>
    <p:sldId id="265" r:id="rId13"/>
    <p:sldId id="275" r:id="rId14"/>
    <p:sldId id="276" r:id="rId15"/>
    <p:sldId id="363" r:id="rId16"/>
    <p:sldId id="352" r:id="rId17"/>
    <p:sldId id="364" r:id="rId18"/>
    <p:sldId id="268" r:id="rId19"/>
    <p:sldId id="269" r:id="rId20"/>
    <p:sldId id="353" r:id="rId21"/>
    <p:sldId id="354" r:id="rId22"/>
    <p:sldId id="270" r:id="rId23"/>
    <p:sldId id="271" r:id="rId24"/>
    <p:sldId id="272" r:id="rId25"/>
    <p:sldId id="273" r:id="rId26"/>
    <p:sldId id="274" r:id="rId27"/>
    <p:sldId id="277" r:id="rId28"/>
    <p:sldId id="348" r:id="rId29"/>
    <p:sldId id="278" r:id="rId30"/>
    <p:sldId id="365" r:id="rId31"/>
    <p:sldId id="279" r:id="rId32"/>
    <p:sldId id="308" r:id="rId33"/>
    <p:sldId id="280" r:id="rId34"/>
    <p:sldId id="281" r:id="rId35"/>
    <p:sldId id="356" r:id="rId36"/>
    <p:sldId id="355" r:id="rId37"/>
    <p:sldId id="357" r:id="rId38"/>
    <p:sldId id="358" r:id="rId39"/>
    <p:sldId id="359" r:id="rId40"/>
    <p:sldId id="346" r:id="rId41"/>
    <p:sldId id="347" r:id="rId42"/>
    <p:sldId id="283" r:id="rId43"/>
    <p:sldId id="293" r:id="rId44"/>
    <p:sldId id="288" r:id="rId45"/>
    <p:sldId id="294" r:id="rId46"/>
    <p:sldId id="292" r:id="rId47"/>
    <p:sldId id="290" r:id="rId48"/>
    <p:sldId id="306" r:id="rId49"/>
    <p:sldId id="307" r:id="rId50"/>
    <p:sldId id="291" r:id="rId51"/>
    <p:sldId id="295" r:id="rId52"/>
    <p:sldId id="296" r:id="rId53"/>
    <p:sldId id="297" r:id="rId54"/>
    <p:sldId id="298" r:id="rId55"/>
    <p:sldId id="299" r:id="rId56"/>
    <p:sldId id="300" r:id="rId57"/>
    <p:sldId id="305" r:id="rId58"/>
    <p:sldId id="303" r:id="rId59"/>
    <p:sldId id="304" r:id="rId60"/>
    <p:sldId id="362" r:id="rId61"/>
    <p:sldId id="360" r:id="rId62"/>
    <p:sldId id="310" r:id="rId63"/>
    <p:sldId id="366" r:id="rId64"/>
    <p:sldId id="367" r:id="rId65"/>
    <p:sldId id="376" r:id="rId66"/>
    <p:sldId id="368" r:id="rId67"/>
    <p:sldId id="378" r:id="rId68"/>
    <p:sldId id="379" r:id="rId69"/>
    <p:sldId id="327" r:id="rId70"/>
    <p:sldId id="329" r:id="rId71"/>
    <p:sldId id="328" r:id="rId72"/>
    <p:sldId id="332" r:id="rId73"/>
    <p:sldId id="369" r:id="rId74"/>
    <p:sldId id="321" r:id="rId75"/>
    <p:sldId id="370" r:id="rId76"/>
    <p:sldId id="371" r:id="rId77"/>
    <p:sldId id="372" r:id="rId78"/>
    <p:sldId id="373" r:id="rId79"/>
    <p:sldId id="377" r:id="rId80"/>
    <p:sldId id="322" r:id="rId81"/>
    <p:sldId id="375" r:id="rId82"/>
    <p:sldId id="349" r:id="rId8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A77A3-771D-4270-81CE-AF2130268531}" type="datetimeFigureOut">
              <a:rPr lang="tr-TR" smtClean="0"/>
              <a:pPr/>
              <a:t>21.10.2019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37D43-FD0E-44EA-A8E4-85EA70CAA84B}" type="slidenum">
              <a:rPr lang="tr-TR" smtClean="0"/>
              <a:pPr/>
              <a:t>‹#›</a:t>
            </a:fld>
            <a:endParaRPr lang="tr-TR"/>
          </a:p>
        </p:txBody>
      </p:sp>
    </p:spTree>
    <p:extLst>
      <p:ext uri="{BB962C8B-B14F-4D97-AF65-F5344CB8AC3E}">
        <p14:creationId xmlns:p14="http://schemas.microsoft.com/office/powerpoint/2010/main" val="200591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tr-TR" sz="2000" smtClean="0"/>
              <a:t>Scrum </a:t>
            </a:r>
          </a:p>
          <a:p>
            <a:pPr eaLnBrk="1" hangingPunct="1"/>
            <a:endParaRPr lang="en-US" altLang="tr-TR"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52CBDCF-1A3A-4AB9-AFD7-8315DF5914F3}" type="slidenum">
              <a:rPr lang="en-US" altLang="tr-TR">
                <a:latin typeface="Arial" charset="0"/>
              </a:rPr>
              <a:pPr/>
              <a:t>3</a:t>
            </a:fld>
            <a:endParaRPr lang="en-US" altLang="tr-TR">
              <a:latin typeface="Arial" charset="0"/>
            </a:endParaRPr>
          </a:p>
        </p:txBody>
      </p:sp>
    </p:spTree>
    <p:extLst>
      <p:ext uri="{BB962C8B-B14F-4D97-AF65-F5344CB8AC3E}">
        <p14:creationId xmlns:p14="http://schemas.microsoft.com/office/powerpoint/2010/main" val="152653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dirty="0">
                <a:solidFill>
                  <a:schemeClr val="tx1"/>
                </a:solidFill>
                <a:effectLst/>
                <a:latin typeface="+mn-lt"/>
                <a:ea typeface="+mn-ea"/>
                <a:cs typeface="+mn-cs"/>
              </a:rPr>
              <a:t>how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result</a:t>
            </a:r>
            <a:r>
              <a:rPr lang="tr-TR" sz="1200" b="0" i="0" u="none" strike="noStrike" kern="1200" dirty="0">
                <a:solidFill>
                  <a:schemeClr val="tx1"/>
                </a:solidFill>
                <a:effectLst/>
                <a:latin typeface="+mn-lt"/>
                <a:ea typeface="+mn-ea"/>
                <a:cs typeface="+mn-cs"/>
              </a:rPr>
              <a:t> of </a:t>
            </a:r>
            <a:r>
              <a:rPr lang="tr-TR" sz="1200" b="0" i="0" u="none" strike="noStrike" kern="1200" dirty="0" err="1">
                <a:solidFill>
                  <a:schemeClr val="tx1"/>
                </a:solidFill>
                <a:effectLst/>
                <a:latin typeface="+mn-lt"/>
                <a:ea typeface="+mn-ea"/>
                <a:cs typeface="+mn-cs"/>
              </a:rPr>
              <a:t>each</a:t>
            </a:r>
            <a:r>
              <a:rPr lang="tr-TR" sz="1200" b="0" i="0" u="none" strike="noStrike" kern="1200" dirty="0">
                <a:solidFill>
                  <a:schemeClr val="tx1"/>
                </a:solidFill>
                <a:effectLst/>
                <a:latin typeface="+mn-lt"/>
                <a:ea typeface="+mn-ea"/>
                <a:cs typeface="+mn-cs"/>
              </a:rPr>
              <a:t> sprint </a:t>
            </a:r>
            <a:r>
              <a:rPr lang="tr-TR" sz="1200" b="0" i="0" u="none" strike="noStrike" kern="1200" dirty="0" err="1">
                <a:solidFill>
                  <a:schemeClr val="tx1"/>
                </a:solidFill>
                <a:effectLst/>
                <a:latin typeface="+mn-lt"/>
                <a:ea typeface="+mn-ea"/>
                <a:cs typeface="+mn-cs"/>
              </a:rPr>
              <a:t>should</a:t>
            </a:r>
            <a:r>
              <a:rPr lang="tr-TR" sz="1200" b="0" i="0" u="none" strike="noStrike" kern="1200" dirty="0">
                <a:solidFill>
                  <a:schemeClr val="tx1"/>
                </a:solidFill>
                <a:effectLst/>
                <a:latin typeface="+mn-lt"/>
                <a:ea typeface="+mn-ea"/>
                <a:cs typeface="+mn-cs"/>
              </a:rPr>
              <a:t> be a </a:t>
            </a:r>
            <a:r>
              <a:rPr lang="tr-TR" sz="1200" b="0" i="0" u="none" strike="noStrike" kern="1200" dirty="0" err="1">
                <a:solidFill>
                  <a:schemeClr val="tx1"/>
                </a:solidFill>
                <a:effectLst/>
                <a:latin typeface="+mn-lt"/>
                <a:ea typeface="+mn-ea"/>
                <a:cs typeface="+mn-cs"/>
              </a:rPr>
              <a:t>potentially</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shippable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increment</a:t>
            </a:r>
            <a:r>
              <a:rPr lang="tr-TR" sz="1200" b="0" i="0" u="none" strike="noStrike" kern="1200" dirty="0">
                <a:solidFill>
                  <a:schemeClr val="tx1"/>
                </a:solidFill>
                <a:effectLst/>
                <a:latin typeface="+mn-lt"/>
                <a:ea typeface="+mn-ea"/>
                <a:cs typeface="+mn-cs"/>
              </a:rPr>
              <a:t>. I </a:t>
            </a:r>
            <a:r>
              <a:rPr lang="tr-TR" sz="1200" b="0" i="0" u="none" strike="noStrike" kern="1200" dirty="0" err="1">
                <a:solidFill>
                  <a:schemeClr val="tx1"/>
                </a:solidFill>
                <a:effectLst/>
                <a:latin typeface="+mn-lt"/>
                <a:ea typeface="+mn-ea"/>
                <a:cs typeface="+mn-cs"/>
              </a:rPr>
              <a:t>also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mentioned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potentially</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shippable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doesn’t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mean</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what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was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built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must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actually</a:t>
            </a:r>
            <a:r>
              <a:rPr lang="tr-TR" sz="1200" b="0" i="0" u="none" strike="noStrike" kern="1200" dirty="0">
                <a:solidFill>
                  <a:schemeClr val="tx1"/>
                </a:solidFill>
                <a:effectLst/>
                <a:latin typeface="+mn-lt"/>
                <a:ea typeface="+mn-ea"/>
                <a:cs typeface="+mn-cs"/>
              </a:rPr>
              <a:t> be </a:t>
            </a:r>
            <a:r>
              <a:rPr lang="tr-TR" sz="1200" b="0" i="0" u="none" strike="noStrike" kern="1200" dirty="0" err="1">
                <a:solidFill>
                  <a:schemeClr val="tx1"/>
                </a:solidFill>
                <a:effectLst/>
                <a:latin typeface="+mn-lt"/>
                <a:ea typeface="+mn-ea"/>
                <a:cs typeface="+mn-cs"/>
              </a:rPr>
              <a:t>shipped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Shipping</a:t>
            </a:r>
            <a:r>
              <a:rPr lang="tr-TR" sz="1200" b="0" i="0" u="none" strike="noStrike" kern="1200" dirty="0">
                <a:solidFill>
                  <a:schemeClr val="tx1"/>
                </a:solidFill>
                <a:effectLst/>
                <a:latin typeface="+mn-lt"/>
                <a:ea typeface="+mn-ea"/>
                <a:cs typeface="+mn-cs"/>
              </a:rPr>
              <a:t> is a </a:t>
            </a:r>
            <a:r>
              <a:rPr lang="tr-TR" sz="1200" b="0" i="0" u="none" strike="noStrike" kern="1200" dirty="0" err="1">
                <a:solidFill>
                  <a:schemeClr val="tx1"/>
                </a:solidFill>
                <a:effectLst/>
                <a:latin typeface="+mn-lt"/>
                <a:ea typeface="+mn-ea"/>
                <a:cs typeface="+mn-cs"/>
              </a:rPr>
              <a:t>business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decision</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often</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occurs</a:t>
            </a:r>
            <a:r>
              <a:rPr lang="tr-TR" sz="1200" b="0" i="0" u="none" strike="noStrike" kern="1200" dirty="0">
                <a:solidFill>
                  <a:schemeClr val="tx1"/>
                </a:solidFill>
                <a:effectLst/>
                <a:latin typeface="+mn-lt"/>
                <a:ea typeface="+mn-ea"/>
                <a:cs typeface="+mn-cs"/>
              </a:rPr>
              <a:t> at a </a:t>
            </a:r>
            <a:r>
              <a:rPr lang="tr-TR" sz="1200" b="0" i="0" u="none" strike="noStrike" kern="1200" dirty="0" err="1">
                <a:solidFill>
                  <a:schemeClr val="tx1"/>
                </a:solidFill>
                <a:effectLst/>
                <a:latin typeface="+mn-lt"/>
                <a:ea typeface="+mn-ea"/>
                <a:cs typeface="+mn-cs"/>
              </a:rPr>
              <a:t>different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cadence</a:t>
            </a:r>
            <a:r>
              <a:rPr lang="tr-TR" sz="1200" b="0" i="0" u="none" strike="noStrike" kern="1200" dirty="0">
                <a:solidFill>
                  <a:schemeClr val="tx1"/>
                </a:solidFill>
                <a:effectLst/>
                <a:latin typeface="+mn-lt"/>
                <a:ea typeface="+mn-ea"/>
                <a:cs typeface="+mn-cs"/>
              </a:rPr>
              <a:t>; in </a:t>
            </a:r>
            <a:r>
              <a:rPr lang="tr-TR" sz="1200" b="0" i="0" u="none" strike="noStrike" kern="1200" dirty="0" err="1">
                <a:solidFill>
                  <a:schemeClr val="tx1"/>
                </a:solidFill>
                <a:effectLst/>
                <a:latin typeface="+mn-lt"/>
                <a:ea typeface="+mn-ea"/>
                <a:cs typeface="+mn-cs"/>
              </a:rPr>
              <a:t>some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organizations</a:t>
            </a:r>
            <a:r>
              <a:rPr lang="tr-TR" sz="1200" b="0" i="0" u="none" strike="noStrike" kern="1200" dirty="0">
                <a:solidFill>
                  <a:schemeClr val="tx1"/>
                </a:solidFill>
                <a:effectLst/>
                <a:latin typeface="+mn-lt"/>
                <a:ea typeface="+mn-ea"/>
                <a:cs typeface="+mn-cs"/>
              </a:rPr>
              <a:t> it </a:t>
            </a:r>
            <a:r>
              <a:rPr lang="tr-TR" sz="1200" b="0" i="0" u="none" strike="noStrike" kern="1200" dirty="0" err="1">
                <a:solidFill>
                  <a:schemeClr val="tx1"/>
                </a:solidFill>
                <a:effectLst/>
                <a:latin typeface="+mn-lt"/>
                <a:ea typeface="+mn-ea"/>
                <a:cs typeface="+mn-cs"/>
              </a:rPr>
              <a:t>may</a:t>
            </a:r>
            <a:r>
              <a:rPr lang="tr-TR" sz="1200" b="0" i="0" u="none" strike="noStrike" kern="1200" dirty="0">
                <a:solidFill>
                  <a:schemeClr val="tx1"/>
                </a:solidFill>
                <a:effectLst/>
                <a:latin typeface="+mn-lt"/>
                <a:ea typeface="+mn-ea"/>
                <a:cs typeface="+mn-cs"/>
              </a:rPr>
              <a:t> not </a:t>
            </a:r>
            <a:r>
              <a:rPr lang="tr-TR" sz="1200" b="0" i="0" u="none" strike="noStrike" kern="1200" dirty="0" err="1">
                <a:solidFill>
                  <a:schemeClr val="tx1"/>
                </a:solidFill>
                <a:effectLst/>
                <a:latin typeface="+mn-lt"/>
                <a:ea typeface="+mn-ea"/>
                <a:cs typeface="+mn-cs"/>
              </a:rPr>
              <a:t>make</a:t>
            </a:r>
            <a:r>
              <a:rPr lang="tr-TR" sz="1200" b="0" i="0" u="none" strike="noStrike" kern="1200" dirty="0">
                <a:solidFill>
                  <a:schemeClr val="tx1"/>
                </a:solidFill>
                <a:effectLst/>
                <a:latin typeface="+mn-lt"/>
                <a:ea typeface="+mn-ea"/>
                <a:cs typeface="+mn-cs"/>
              </a:rPr>
              <a:t> sense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ship</a:t>
            </a:r>
            <a:r>
              <a:rPr lang="tr-TR" sz="1200" b="0" i="0" u="none" strike="noStrike" kern="1200" dirty="0">
                <a:solidFill>
                  <a:schemeClr val="tx1"/>
                </a:solidFill>
                <a:effectLst/>
                <a:latin typeface="+mn-lt"/>
                <a:ea typeface="+mn-ea"/>
                <a:cs typeface="+mn-cs"/>
              </a:rPr>
              <a:t>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end</a:t>
            </a:r>
            <a:r>
              <a:rPr lang="tr-TR" sz="1200" b="0" i="0" u="none" strike="noStrike" kern="1200" dirty="0">
                <a:solidFill>
                  <a:schemeClr val="tx1"/>
                </a:solidFill>
                <a:effectLst/>
                <a:latin typeface="+mn-lt"/>
                <a:ea typeface="+mn-ea"/>
                <a:cs typeface="+mn-cs"/>
              </a:rPr>
              <a:t> of </a:t>
            </a:r>
            <a:r>
              <a:rPr lang="tr-TR" sz="1200" b="0" i="0" u="none" strike="noStrike" kern="1200" dirty="0" err="1">
                <a:solidFill>
                  <a:schemeClr val="tx1"/>
                </a:solidFill>
                <a:effectLst/>
                <a:latin typeface="+mn-lt"/>
                <a:ea typeface="+mn-ea"/>
                <a:cs typeface="+mn-cs"/>
              </a:rPr>
              <a:t>every</a:t>
            </a:r>
            <a:r>
              <a:rPr lang="tr-TR" sz="1200" b="0" i="0" u="none" strike="noStrike" kern="1200" dirty="0">
                <a:solidFill>
                  <a:schemeClr val="tx1"/>
                </a:solidFill>
                <a:effectLst/>
                <a:latin typeface="+mn-lt"/>
                <a:ea typeface="+mn-ea"/>
                <a:cs typeface="+mn-cs"/>
              </a:rPr>
              <a:t> sprint.</a:t>
            </a:r>
          </a:p>
          <a:p>
            <a:r>
              <a:rPr lang="tr-TR" dirty="0"/>
              <a:t/>
            </a:r>
            <a:br>
              <a:rPr lang="tr-TR" dirty="0"/>
            </a:br>
            <a:endParaRPr lang="tr-TR" dirty="0"/>
          </a:p>
        </p:txBody>
      </p:sp>
      <p:sp>
        <p:nvSpPr>
          <p:cNvPr id="4" name="Slide Number Placeholder 3"/>
          <p:cNvSpPr>
            <a:spLocks noGrp="1"/>
          </p:cNvSpPr>
          <p:nvPr>
            <p:ph type="sldNum" sz="quarter" idx="5"/>
          </p:nvPr>
        </p:nvSpPr>
        <p:spPr/>
        <p:txBody>
          <a:bodyPr/>
          <a:lstStyle/>
          <a:p>
            <a:fld id="{727053AB-183E-4EF2-925E-4F28ABE5F50E}" type="slidenum">
              <a:rPr lang="en-US" altLang="tr-TR" smtClean="0"/>
              <a:pPr/>
              <a:t>64</a:t>
            </a:fld>
            <a:endParaRPr lang="en-US" altLang="tr-TR" dirty="0"/>
          </a:p>
        </p:txBody>
      </p:sp>
    </p:spTree>
    <p:extLst>
      <p:ext uri="{BB962C8B-B14F-4D97-AF65-F5344CB8AC3E}">
        <p14:creationId xmlns:p14="http://schemas.microsoft.com/office/powerpoint/2010/main" val="25471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dirty="0">
                <a:solidFill>
                  <a:schemeClr val="tx1"/>
                </a:solidFill>
                <a:effectLst/>
                <a:latin typeface="+mn-lt"/>
                <a:ea typeface="+mn-ea"/>
                <a:cs typeface="+mn-cs"/>
              </a:rPr>
              <a:t>On </a:t>
            </a:r>
            <a:r>
              <a:rPr lang="tr-TR" sz="1200" b="0" i="0" u="none" strike="noStrike" kern="1200" dirty="0" err="1">
                <a:solidFill>
                  <a:schemeClr val="tx1"/>
                </a:solidFill>
                <a:effectLst/>
                <a:latin typeface="+mn-lt"/>
                <a:ea typeface="+mn-ea"/>
                <a:cs typeface="+mn-cs"/>
              </a:rPr>
              <a:t>one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hand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owner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must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understand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needs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priorities</a:t>
            </a:r>
            <a:r>
              <a:rPr lang="tr-TR" sz="1200" b="0" i="0" u="none" strike="noStrike" kern="1200" dirty="0">
                <a:solidFill>
                  <a:schemeClr val="tx1"/>
                </a:solidFill>
                <a:effectLst/>
                <a:latin typeface="+mn-lt"/>
                <a:ea typeface="+mn-ea"/>
                <a:cs typeface="+mn-cs"/>
              </a:rPr>
              <a:t> of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organizational</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stakeholders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customers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users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well</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enough</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act</a:t>
            </a:r>
            <a:r>
              <a:rPr lang="tr-TR" sz="1200" b="0" i="0" u="none" strike="noStrike" kern="1200" dirty="0">
                <a:solidFill>
                  <a:schemeClr val="tx1"/>
                </a:solidFill>
                <a:effectLst/>
                <a:latin typeface="+mn-lt"/>
                <a:ea typeface="+mn-ea"/>
                <a:cs typeface="+mn-cs"/>
              </a:rPr>
              <a:t> as </a:t>
            </a:r>
            <a:r>
              <a:rPr lang="tr-TR" sz="1200" b="0" i="0" u="none" strike="noStrike" kern="1200" dirty="0" err="1">
                <a:solidFill>
                  <a:schemeClr val="tx1"/>
                </a:solidFill>
                <a:effectLst/>
                <a:latin typeface="+mn-lt"/>
                <a:ea typeface="+mn-ea"/>
                <a:cs typeface="+mn-cs"/>
              </a:rPr>
              <a:t>their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voice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In</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this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respect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owner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acts</a:t>
            </a:r>
            <a:r>
              <a:rPr lang="tr-TR" sz="1200" b="0" i="0" u="none" strike="noStrike" kern="1200" dirty="0">
                <a:solidFill>
                  <a:schemeClr val="tx1"/>
                </a:solidFill>
                <a:effectLst/>
                <a:latin typeface="+mn-lt"/>
                <a:ea typeface="+mn-ea"/>
                <a:cs typeface="+mn-cs"/>
              </a:rPr>
              <a:t> as a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manager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ensuring</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right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solution</a:t>
            </a:r>
            <a:r>
              <a:rPr lang="tr-TR" sz="1200" b="0" i="0" u="none" strike="noStrike" kern="1200" dirty="0">
                <a:solidFill>
                  <a:schemeClr val="tx1"/>
                </a:solidFill>
                <a:effectLst/>
                <a:latin typeface="+mn-lt"/>
                <a:ea typeface="+mn-ea"/>
                <a:cs typeface="+mn-cs"/>
              </a:rPr>
              <a:t> is </a:t>
            </a:r>
            <a:r>
              <a:rPr lang="tr-TR" sz="1200" b="0" i="0" u="none" strike="noStrike" kern="1200" dirty="0" err="1">
                <a:solidFill>
                  <a:schemeClr val="tx1"/>
                </a:solidFill>
                <a:effectLst/>
                <a:latin typeface="+mn-lt"/>
                <a:ea typeface="+mn-ea"/>
                <a:cs typeface="+mn-cs"/>
              </a:rPr>
              <a:t>developed</a:t>
            </a:r>
            <a:r>
              <a:rPr lang="tr-TR" sz="1200" b="0" i="0" u="none" strike="noStrike" kern="1200" dirty="0">
                <a:solidFill>
                  <a:schemeClr val="tx1"/>
                </a:solidFill>
                <a:effectLst/>
                <a:latin typeface="+mn-lt"/>
                <a:ea typeface="+mn-ea"/>
                <a:cs typeface="+mn-cs"/>
              </a:rPr>
              <a:t>.</a:t>
            </a:r>
          </a:p>
          <a:p>
            <a:endParaRPr lang="tr-TR" sz="1200" b="0" i="0" u="none" strike="noStrike" kern="1200" dirty="0">
              <a:solidFill>
                <a:schemeClr val="tx1"/>
              </a:solidFill>
              <a:effectLst/>
              <a:latin typeface="+mn-lt"/>
              <a:ea typeface="+mn-ea"/>
              <a:cs typeface="+mn-cs"/>
            </a:endParaRPr>
          </a:p>
          <a:p>
            <a:r>
              <a:rPr lang="tr-TR" sz="1200" b="0" i="0" u="none" strike="noStrike" kern="1200" dirty="0">
                <a:solidFill>
                  <a:schemeClr val="tx1"/>
                </a:solidFill>
                <a:effectLst/>
                <a:latin typeface="+mn-lt"/>
                <a:ea typeface="+mn-ea"/>
                <a:cs typeface="+mn-cs"/>
              </a:rPr>
              <a:t>On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other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hand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owner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must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communicate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development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team</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what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build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order</a:t>
            </a:r>
            <a:r>
              <a:rPr lang="tr-TR" sz="1200" b="0" i="0" u="none" strike="noStrike" kern="1200" dirty="0">
                <a:solidFill>
                  <a:schemeClr val="tx1"/>
                </a:solidFill>
                <a:effectLst/>
                <a:latin typeface="+mn-lt"/>
                <a:ea typeface="+mn-ea"/>
                <a:cs typeface="+mn-cs"/>
              </a:rPr>
              <a:t> in </a:t>
            </a:r>
            <a:r>
              <a:rPr lang="tr-TR" sz="1200" b="0" i="0" u="none" strike="noStrike" kern="1200" dirty="0" err="1">
                <a:solidFill>
                  <a:schemeClr val="tx1"/>
                </a:solidFill>
                <a:effectLst/>
                <a:latin typeface="+mn-lt"/>
                <a:ea typeface="+mn-ea"/>
                <a:cs typeface="+mn-cs"/>
              </a:rPr>
              <a:t>which</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build</a:t>
            </a:r>
            <a:r>
              <a:rPr lang="tr-TR" sz="1200" b="0" i="0" u="none" strike="noStrike" kern="1200" dirty="0">
                <a:solidFill>
                  <a:schemeClr val="tx1"/>
                </a:solidFill>
                <a:effectLst/>
                <a:latin typeface="+mn-lt"/>
                <a:ea typeface="+mn-ea"/>
                <a:cs typeface="+mn-cs"/>
              </a:rPr>
              <a:t> it.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product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owner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must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also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ensure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criteria</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for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accepting</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features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are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specified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and</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tests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that</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verify</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those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criteria</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are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later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run</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to</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determine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whether</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the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features</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are</a:t>
            </a:r>
            <a:r>
              <a:rPr lang="tr-TR" sz="1200" b="0" i="0" u="none" strike="noStrike" kern="1200" dirty="0">
                <a:solidFill>
                  <a:schemeClr val="tx1"/>
                </a:solidFill>
                <a:effectLst/>
                <a:latin typeface="+mn-lt"/>
                <a:ea typeface="+mn-ea"/>
                <a:cs typeface="+mn-cs"/>
              </a:rPr>
              <a:t> </a:t>
            </a:r>
            <a:r>
              <a:rPr lang="tr-TR" sz="1200" b="0" i="0" u="none" strike="noStrike" kern="1200" dirty="0" err="1">
                <a:solidFill>
                  <a:schemeClr val="tx1"/>
                </a:solidFill>
                <a:effectLst/>
                <a:latin typeface="+mn-lt"/>
                <a:ea typeface="+mn-ea"/>
                <a:cs typeface="+mn-cs"/>
              </a:rPr>
              <a:t>complete</a:t>
            </a:r>
            <a:r>
              <a:rPr lang="tr-TR" sz="1200" b="0" i="0" u="none" strike="noStrike" kern="1200" dirty="0">
                <a:solidFill>
                  <a:schemeClr val="tx1"/>
                </a:solidFill>
                <a:effectLst/>
                <a:latin typeface="+mn-lt"/>
                <a:ea typeface="+mn-ea"/>
                <a:cs typeface="+mn-cs"/>
              </a:rPr>
              <a:t>.</a:t>
            </a:r>
          </a:p>
          <a:p>
            <a:endParaRPr lang="tr-TR" dirty="0"/>
          </a:p>
        </p:txBody>
      </p:sp>
      <p:sp>
        <p:nvSpPr>
          <p:cNvPr id="4" name="Slide Number Placeholder 3"/>
          <p:cNvSpPr>
            <a:spLocks noGrp="1"/>
          </p:cNvSpPr>
          <p:nvPr>
            <p:ph type="sldNum" sz="quarter" idx="5"/>
          </p:nvPr>
        </p:nvSpPr>
        <p:spPr/>
        <p:txBody>
          <a:bodyPr/>
          <a:lstStyle/>
          <a:p>
            <a:fld id="{727053AB-183E-4EF2-925E-4F28ABE5F50E}" type="slidenum">
              <a:rPr lang="en-US" altLang="tr-TR" smtClean="0"/>
              <a:pPr/>
              <a:t>73</a:t>
            </a:fld>
            <a:endParaRPr lang="en-US" altLang="tr-TR" dirty="0"/>
          </a:p>
        </p:txBody>
      </p:sp>
    </p:spTree>
    <p:extLst>
      <p:ext uri="{BB962C8B-B14F-4D97-AF65-F5344CB8AC3E}">
        <p14:creationId xmlns:p14="http://schemas.microsoft.com/office/powerpoint/2010/main" val="113044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Focus on the code rather than the design</a:t>
            </a:r>
          </a:p>
          <a:p>
            <a:endParaRPr lang="tr-TR"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7</a:t>
            </a:fld>
            <a:endParaRPr lang="tr-TR"/>
          </a:p>
        </p:txBody>
      </p:sp>
    </p:spTree>
    <p:extLst>
      <p:ext uri="{BB962C8B-B14F-4D97-AF65-F5344CB8AC3E}">
        <p14:creationId xmlns:p14="http://schemas.microsoft.com/office/powerpoint/2010/main" val="364304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ED76884-C286-4125-979C-532AA28F469F}" type="slidenum">
              <a:rPr lang="en-US" altLang="tr-TR">
                <a:latin typeface="Arial" charset="0"/>
              </a:rPr>
              <a:pPr/>
              <a:t>13</a:t>
            </a:fld>
            <a:endParaRPr lang="en-US" altLang="tr-TR">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smtClean="0"/>
              <a:t>The members of the Agile Alliance declare their manifesto into a collection of twelve principles. </a:t>
            </a:r>
          </a:p>
        </p:txBody>
      </p:sp>
    </p:spTree>
    <p:extLst>
      <p:ext uri="{BB962C8B-B14F-4D97-AF65-F5344CB8AC3E}">
        <p14:creationId xmlns:p14="http://schemas.microsoft.com/office/powerpoint/2010/main" val="123766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9508E5C-964A-4BB3-8467-224274B559AD}" type="slidenum">
              <a:rPr lang="en-US" altLang="tr-TR">
                <a:latin typeface="Arial" charset="0"/>
              </a:rPr>
              <a:pPr/>
              <a:t>14</a:t>
            </a:fld>
            <a:endParaRPr lang="en-US" altLang="tr-TR">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mtClean="0"/>
              <a:t>The members of the Agile Alliance declare their manifesto into a collection of twelve principles. </a:t>
            </a:r>
          </a:p>
        </p:txBody>
      </p:sp>
    </p:spTree>
    <p:extLst>
      <p:ext uri="{BB962C8B-B14F-4D97-AF65-F5344CB8AC3E}">
        <p14:creationId xmlns:p14="http://schemas.microsoft.com/office/powerpoint/2010/main" val="92007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gn="l">
              <a:spcAft>
                <a:spcPts val="0"/>
              </a:spcAft>
              <a:tabLst>
                <a:tab pos="342900" algn="l"/>
                <a:tab pos="685800" algn="l"/>
                <a:tab pos="1028700" algn="l"/>
              </a:tabLst>
            </a:pPr>
            <a:r>
              <a:rPr lang="en-GB" sz="1200" dirty="0" smtClean="0">
                <a:solidFill>
                  <a:srgbClr val="000000"/>
                </a:solidFill>
                <a:effectLst/>
                <a:latin typeface="Arial"/>
                <a:ea typeface="Times New Roman"/>
                <a:cs typeface="Times New Roman"/>
              </a:rPr>
              <a:t>Customer</a:t>
            </a:r>
            <a:r>
              <a:rPr lang="en-GB" sz="1200" baseline="0" dirty="0" smtClean="0">
                <a:solidFill>
                  <a:srgbClr val="000000"/>
                </a:solidFill>
                <a:effectLst/>
                <a:latin typeface="Arial"/>
                <a:ea typeface="Times New Roman"/>
                <a:cs typeface="Times New Roman"/>
              </a:rPr>
              <a:t> </a:t>
            </a:r>
            <a:r>
              <a:rPr lang="en-GB" sz="1200" baseline="0" dirty="0" err="1" smtClean="0">
                <a:solidFill>
                  <a:srgbClr val="000000"/>
                </a:solidFill>
                <a:effectLst/>
                <a:latin typeface="Arial"/>
                <a:ea typeface="Times New Roman"/>
                <a:cs typeface="Times New Roman"/>
              </a:rPr>
              <a:t>involvemenet</a:t>
            </a:r>
            <a:r>
              <a:rPr lang="en-GB" sz="1200" baseline="0" dirty="0" smtClean="0">
                <a:solidFill>
                  <a:srgbClr val="000000"/>
                </a:solidFill>
                <a:effectLst/>
                <a:latin typeface="Arial"/>
                <a:ea typeface="Times New Roman"/>
                <a:cs typeface="Times New Roman"/>
              </a:rPr>
              <a:t> </a:t>
            </a:r>
            <a:r>
              <a:rPr lang="en-GB" sz="1200" dirty="0" smtClean="0">
                <a:solidFill>
                  <a:srgbClr val="000000"/>
                </a:solidFill>
                <a:effectLst/>
                <a:latin typeface="Arial"/>
                <a:ea typeface="Times New Roman"/>
                <a:cs typeface="Times New Roman"/>
              </a:rPr>
              <a:t>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200" dirty="0" smtClean="0">
                <a:solidFill>
                  <a:srgbClr val="000000"/>
                </a:solidFill>
                <a:effectLst/>
                <a:latin typeface="Arial"/>
                <a:ea typeface="Times New Roman"/>
                <a:cs typeface="Times New Roman"/>
              </a:rPr>
              <a:t>Where there are external stakeholders, such as regulators, it is difficult to represent their views to the agile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solidFill>
                  <a:srgbClr val="000000"/>
                </a:solidFill>
                <a:effectLst/>
                <a:latin typeface="Arial"/>
                <a:ea typeface="Times New Roman"/>
                <a:cs typeface="Times New Roman"/>
              </a:rPr>
              <a:t>Under pressure from delivery schedules, team members may not have time to carry out desirable system simplifications.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p>
            <a:endParaRPr lang="en-US"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18</a:t>
            </a:fld>
            <a:endParaRPr lang="tr-TR"/>
          </a:p>
        </p:txBody>
      </p:sp>
    </p:spTree>
    <p:extLst>
      <p:ext uri="{BB962C8B-B14F-4D97-AF65-F5344CB8AC3E}">
        <p14:creationId xmlns:p14="http://schemas.microsoft.com/office/powerpoint/2010/main" val="359615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123BFD39-0D42-4C06-8A86-32471584E334}" type="slidenum">
              <a:rPr lang="en-US" altLang="tr-TR">
                <a:latin typeface="Arial" charset="0"/>
              </a:rPr>
              <a:pPr/>
              <a:t>21</a:t>
            </a:fld>
            <a:endParaRPr lang="en-US" altLang="tr-TR">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smtClean="0"/>
              <a:t>Boehm and Turner [2] suggest that each side of the continuum has its own home ground. By analyzing the project against these home grounds, the risk of using an agile or plan-driven method can be determined</a:t>
            </a:r>
          </a:p>
        </p:txBody>
      </p:sp>
    </p:spTree>
    <p:extLst>
      <p:ext uri="{BB962C8B-B14F-4D97-AF65-F5344CB8AC3E}">
        <p14:creationId xmlns:p14="http://schemas.microsoft.com/office/powerpoint/2010/main" val="119253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If you are developing</a:t>
            </a:r>
            <a:r>
              <a:rPr lang="en-US" sz="1200" b="0" i="0" u="none" strike="noStrike" kern="1200" baseline="0" dirty="0" smtClean="0">
                <a:solidFill>
                  <a:schemeClr val="tx1"/>
                </a:solidFill>
                <a:latin typeface="+mn-lt"/>
                <a:ea typeface="+mn-ea"/>
                <a:cs typeface="+mn-cs"/>
              </a:rPr>
              <a:t> a system using an IDE that does not have good tools for program visualization and analysis, then more design documentation may be required</a:t>
            </a:r>
          </a:p>
          <a:p>
            <a:endParaRPr lang="tr-TR"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25</a:t>
            </a:fld>
            <a:endParaRPr lang="en-US"/>
          </a:p>
        </p:txBody>
      </p:sp>
    </p:spTree>
    <p:extLst>
      <p:ext uri="{BB962C8B-B14F-4D97-AF65-F5344CB8AC3E}">
        <p14:creationId xmlns:p14="http://schemas.microsoft.com/office/powerpoint/2010/main" val="264505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the tests are not reviewed and further tests written after development, then undetected bugs may be delivered in the system release.</a:t>
            </a:r>
            <a:endParaRPr lang="tr-TR"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56</a:t>
            </a:fld>
            <a:endParaRPr lang="en-US"/>
          </a:p>
        </p:txBody>
      </p:sp>
    </p:spTree>
    <p:extLst>
      <p:ext uri="{BB962C8B-B14F-4D97-AF65-F5344CB8AC3E}">
        <p14:creationId xmlns:p14="http://schemas.microsoft.com/office/powerpoint/2010/main" val="84611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selection phase involves all of the project team who work with the customer to select the features and functionality to be developed during the sprint. </a:t>
            </a:r>
          </a:p>
          <a:p>
            <a:endParaRPr lang="tr-TR"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62</a:t>
            </a:fld>
            <a:endParaRPr lang="tr-TR"/>
          </a:p>
        </p:txBody>
      </p:sp>
    </p:spTree>
    <p:extLst>
      <p:ext uri="{BB962C8B-B14F-4D97-AF65-F5344CB8AC3E}">
        <p14:creationId xmlns:p14="http://schemas.microsoft.com/office/powerpoint/2010/main" val="391512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8F16990-8841-466E-AD9D-0EEC079E1A28}" type="datetimeFigureOut">
              <a:rPr lang="tr-TR" smtClean="0"/>
              <a:pPr/>
              <a:t>21.10.2019</a:t>
            </a:fld>
            <a:endParaRPr lang="tr-TR"/>
          </a:p>
        </p:txBody>
      </p:sp>
      <p:sp>
        <p:nvSpPr>
          <p:cNvPr id="17" name="Footer Placeholder 16"/>
          <p:cNvSpPr>
            <a:spLocks noGrp="1"/>
          </p:cNvSpPr>
          <p:nvPr>
            <p:ph type="ftr" sz="quarter" idx="11"/>
          </p:nvPr>
        </p:nvSpPr>
        <p:spPr>
          <a:xfrm>
            <a:off x="2898648" y="6355080"/>
            <a:ext cx="3474720" cy="365760"/>
          </a:xfrm>
        </p:spPr>
        <p:txBody>
          <a:bodyPr/>
          <a:lstStyle/>
          <a:p>
            <a:endParaRPr lang="tr-TR"/>
          </a:p>
        </p:txBody>
      </p:sp>
      <p:sp>
        <p:nvSpPr>
          <p:cNvPr id="29" name="Slide Number Placeholder 28"/>
          <p:cNvSpPr>
            <a:spLocks noGrp="1"/>
          </p:cNvSpPr>
          <p:nvPr>
            <p:ph type="sldNum" sz="quarter" idx="12"/>
          </p:nvPr>
        </p:nvSpPr>
        <p:spPr>
          <a:xfrm>
            <a:off x="1216152" y="6355080"/>
            <a:ext cx="1219200" cy="365760"/>
          </a:xfrm>
        </p:spPr>
        <p:txBody>
          <a:bodyPr/>
          <a:lstStyle/>
          <a:p>
            <a:fld id="{7B9960BC-72DB-4585-9563-52262FD9DE98}" type="slidenum">
              <a:rPr lang="tr-TR" smtClean="0"/>
              <a:pPr/>
              <a:t>‹#›</a:t>
            </a:fld>
            <a:endParaRPr lang="tr-T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90D7F0D-DF25-4F35-B0C0-0286705FAF2A}" type="datetimeFigureOut">
              <a:rPr lang="tr-TR" smtClean="0"/>
              <a:pPr/>
              <a:t>21.10.2019</a:t>
            </a:fld>
            <a:endParaRPr lang="tr-TR"/>
          </a:p>
        </p:txBody>
      </p:sp>
      <p:sp>
        <p:nvSpPr>
          <p:cNvPr id="5" name="Footer Placeholder 4"/>
          <p:cNvSpPr>
            <a:spLocks noGrp="1"/>
          </p:cNvSpPr>
          <p:nvPr>
            <p:ph type="ftr" sz="quarter" idx="11"/>
          </p:nvPr>
        </p:nvSpPr>
        <p:spPr>
          <a:xfrm>
            <a:off x="2898648" y="6355080"/>
            <a:ext cx="3474720" cy="365760"/>
          </a:xfrm>
        </p:spPr>
        <p:txBody>
          <a:bodyPr/>
          <a:lstStyle/>
          <a:p>
            <a:endParaRPr lang="tr-TR"/>
          </a:p>
        </p:txBody>
      </p:sp>
      <p:sp>
        <p:nvSpPr>
          <p:cNvPr id="6" name="Slide Number Placeholder 5"/>
          <p:cNvSpPr>
            <a:spLocks noGrp="1"/>
          </p:cNvSpPr>
          <p:nvPr>
            <p:ph type="sldNum" sz="quarter" idx="12"/>
          </p:nvPr>
        </p:nvSpPr>
        <p:spPr>
          <a:xfrm>
            <a:off x="1069848" y="6355080"/>
            <a:ext cx="1520952" cy="365760"/>
          </a:xfrm>
        </p:spPr>
        <p:txBody>
          <a:bodyPr/>
          <a:lstStyle/>
          <a:p>
            <a:fld id="{59D40940-CD5E-488B-9066-92A02F818EF6}" type="slidenum">
              <a:rPr lang="tr-TR" smtClean="0"/>
              <a:pPr/>
              <a:t>‹#›</a:t>
            </a:fld>
            <a:endParaRPr lang="tr-T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D40940-CD5E-488B-9066-92A02F818EF6}" type="slidenum">
              <a:rPr lang="tr-TR" smtClean="0"/>
              <a:pPr/>
              <a:t>‹#›</a:t>
            </a:fld>
            <a:endParaRPr lang="tr-T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D40940-CD5E-488B-9066-92A02F818EF6}" type="slidenum">
              <a:rPr lang="tr-TR" smtClean="0"/>
              <a:pPr/>
              <a:t>‹#›</a:t>
            </a:fld>
            <a:endParaRPr lang="tr-T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D40940-CD5E-488B-9066-92A02F818EF6}" type="slidenum">
              <a:rPr lang="tr-TR" smtClean="0"/>
              <a:pPr/>
              <a:t>‹#›</a:t>
            </a:fld>
            <a:endParaRPr lang="tr-T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pPr/>
              <a:t>21.10.2019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90D7F0D-DF25-4F35-B0C0-0286705FAF2A}" type="datetimeFigureOut">
              <a:rPr lang="tr-TR" smtClean="0"/>
              <a:pPr/>
              <a:t>21.10.2019</a:t>
            </a:fld>
            <a:endParaRPr lang="tr-T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9D40940-CD5E-488B-9066-92A02F818EF6}" type="slidenum">
              <a:rPr lang="tr-TR" smtClean="0"/>
              <a:pPr/>
              <a:t>‹#›</a:t>
            </a:fld>
            <a:endParaRPr lang="tr-T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crum.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gileallianc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xtremeprogramming.org/rules/releaseoften.html" TargetMode="External"/><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www.extremeprogramming.org/rules/early.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xtremeprogramming.org/rules/velocity.html" TargetMode="External"/><Relationship Id="rId2" Type="http://schemas.openxmlformats.org/officeDocument/2006/relationships/image" Target="../media/image8.gif"/><Relationship Id="rId1" Type="http://schemas.openxmlformats.org/officeDocument/2006/relationships/slideLayout" Target="../slideLayouts/slideLayout7.xml"/><Relationship Id="rId5" Type="http://schemas.openxmlformats.org/officeDocument/2006/relationships/hyperlink" Target="http://www.extremeprogramming.org/rules/early.html" TargetMode="External"/><Relationship Id="rId4" Type="http://schemas.openxmlformats.org/officeDocument/2006/relationships/hyperlink" Target="http://www.extremeprogramming.org/rules/functionaltests.html"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extremeprogramming.org/rules/collective.html" TargetMode="External"/><Relationship Id="rId3" Type="http://schemas.openxmlformats.org/officeDocument/2006/relationships/hyperlink" Target="http://www.extremeprogramming.org/rules/customer.html" TargetMode="External"/><Relationship Id="rId7" Type="http://schemas.openxmlformats.org/officeDocument/2006/relationships/hyperlink" Target="http://www.extremeprogramming.org/rules/dedicated.html" TargetMode="External"/><Relationship Id="rId2" Type="http://schemas.openxmlformats.org/officeDocument/2006/relationships/hyperlink" Target="http://www.extremeprogramming.org/rules/testfirst.html" TargetMode="External"/><Relationship Id="rId1" Type="http://schemas.openxmlformats.org/officeDocument/2006/relationships/slideLayout" Target="../slideLayouts/slideLayout2.xml"/><Relationship Id="rId6" Type="http://schemas.openxmlformats.org/officeDocument/2006/relationships/hyperlink" Target="http://www.extremeprogramming.org/rules/integrateoften.html" TargetMode="External"/><Relationship Id="rId5" Type="http://schemas.openxmlformats.org/officeDocument/2006/relationships/hyperlink" Target="http://www.extremeprogramming.org/rules/sequential.html" TargetMode="External"/><Relationship Id="rId4" Type="http://schemas.openxmlformats.org/officeDocument/2006/relationships/hyperlink" Target="http://www.extremeprogramming.org/rules/standards.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extremeprogramming.org/rules/bugs.html" TargetMode="External"/><Relationship Id="rId2" Type="http://schemas.openxmlformats.org/officeDocument/2006/relationships/hyperlink" Target="http://www.extremeprogramming.org/rules/unittests.html" TargetMode="External"/><Relationship Id="rId1" Type="http://schemas.openxmlformats.org/officeDocument/2006/relationships/slideLayout" Target="../slideLayouts/slideLayout2.xml"/><Relationship Id="rId4" Type="http://schemas.openxmlformats.org/officeDocument/2006/relationships/hyperlink" Target="http://www.extremeprogramming.org/rules/functionaltests.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extremeprogramming.org/rules/velocity.html" TargetMode="External"/><Relationship Id="rId7" Type="http://schemas.openxmlformats.org/officeDocument/2006/relationships/hyperlink" Target="http://www.extremeprogramming.org/rules/space.html" TargetMode="External"/><Relationship Id="rId2" Type="http://schemas.openxmlformats.org/officeDocument/2006/relationships/hyperlink" Target="http://www.extremeprogramming.org/rules/overtime.html" TargetMode="External"/><Relationship Id="rId1" Type="http://schemas.openxmlformats.org/officeDocument/2006/relationships/slideLayout" Target="../slideLayouts/slideLayout2.xml"/><Relationship Id="rId6" Type="http://schemas.openxmlformats.org/officeDocument/2006/relationships/hyperlink" Target="http://www.extremeprogramming.org/rules/fixit.html" TargetMode="External"/><Relationship Id="rId5" Type="http://schemas.openxmlformats.org/officeDocument/2006/relationships/hyperlink" Target="http://www.extremeprogramming.org/rules/movepeople.html" TargetMode="External"/><Relationship Id="rId4" Type="http://schemas.openxmlformats.org/officeDocument/2006/relationships/hyperlink" Target="http://www.extremeprogramming.org/rules/standupmeet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learning.oreilly.com/library/view/essential-scrum-a/9780321700407/gloss01.html#gloss01_030"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learning.oreilly.com/library/view/essential-scrum-a/9780321700407/gloss01.html#gloss01_030"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Process Models</a:t>
            </a:r>
            <a:endParaRPr lang="tr-TR" dirty="0"/>
          </a:p>
        </p:txBody>
      </p:sp>
      <p:sp>
        <p:nvSpPr>
          <p:cNvPr id="3" name="Subtitle 2"/>
          <p:cNvSpPr>
            <a:spLocks noGrp="1"/>
          </p:cNvSpPr>
          <p:nvPr>
            <p:ph type="subTitle" idx="1"/>
          </p:nvPr>
        </p:nvSpPr>
        <p:spPr/>
        <p:txBody>
          <a:bodyPr>
            <a:normAutofit fontScale="92500" lnSpcReduction="20000"/>
          </a:bodyPr>
          <a:lstStyle/>
          <a:p>
            <a:r>
              <a:rPr lang="en-US" sz="1600" dirty="0" smtClean="0"/>
              <a:t>based on slides of </a:t>
            </a:r>
            <a:r>
              <a:rPr lang="en-US" sz="1600" dirty="0" err="1" smtClean="0"/>
              <a:t>Sommerville</a:t>
            </a:r>
            <a:r>
              <a:rPr lang="en-US" sz="1600" dirty="0"/>
              <a:t> </a:t>
            </a:r>
            <a:endParaRPr lang="en-US" sz="1600" dirty="0" smtClean="0"/>
          </a:p>
          <a:p>
            <a:r>
              <a:rPr lang="en-US" sz="1600" dirty="0" smtClean="0"/>
              <a:t>and web sites of XP and Scrum</a:t>
            </a:r>
            <a:endParaRPr lang="tr-TR" sz="1600" dirty="0"/>
          </a:p>
        </p:txBody>
      </p:sp>
    </p:spTree>
    <p:extLst>
      <p:ext uri="{BB962C8B-B14F-4D97-AF65-F5344CB8AC3E}">
        <p14:creationId xmlns:p14="http://schemas.microsoft.com/office/powerpoint/2010/main" val="3897340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779912" y="6356350"/>
            <a:ext cx="4909936" cy="365760"/>
          </a:xfrm>
        </p:spPr>
        <p:txBody>
          <a:bodyPr/>
          <a:lstStyle/>
          <a:p>
            <a:r>
              <a:rPr lang="en-US" altLang="tr-TR" i="1" dirty="0" smtClean="0"/>
              <a:t>Software </a:t>
            </a:r>
            <a:r>
              <a:rPr lang="en-US" altLang="tr-TR" i="1" dirty="0"/>
              <a:t>Engineering: A Practitioner’s Approach, 7/e </a:t>
            </a:r>
            <a:r>
              <a:rPr lang="en-US" altLang="tr-TR" dirty="0"/>
              <a:t>(McGraw-Hill, 2009</a:t>
            </a:r>
            <a:r>
              <a:rPr lang="en-US" altLang="tr-TR" dirty="0" smtClean="0"/>
              <a:t>)</a:t>
            </a:r>
            <a:endParaRPr lang="en-US" altLang="tr-TR" dirty="0"/>
          </a:p>
        </p:txBody>
      </p:sp>
      <p:sp>
        <p:nvSpPr>
          <p:cNvPr id="5" name="Slide Number Placeholder 4"/>
          <p:cNvSpPr>
            <a:spLocks noGrp="1"/>
          </p:cNvSpPr>
          <p:nvPr>
            <p:ph type="sldNum" sz="quarter" idx="11"/>
          </p:nvPr>
        </p:nvSpPr>
        <p:spPr/>
        <p:txBody>
          <a:bodyPr/>
          <a:lstStyle/>
          <a:p>
            <a:fld id="{E51DC3DD-B907-4D73-8747-A7A9E15710AD}" type="slidenum">
              <a:rPr lang="en-US" altLang="tr-TR"/>
              <a:pPr/>
              <a:t>10</a:t>
            </a:fld>
            <a:endParaRPr lang="en-US" altLang="tr-TR"/>
          </a:p>
        </p:txBody>
      </p:sp>
      <p:sp>
        <p:nvSpPr>
          <p:cNvPr id="183298" name="Rectangle 2"/>
          <p:cNvSpPr>
            <a:spLocks noGrp="1" noChangeArrowheads="1"/>
          </p:cNvSpPr>
          <p:nvPr>
            <p:ph type="title"/>
          </p:nvPr>
        </p:nvSpPr>
        <p:spPr>
          <a:xfrm>
            <a:off x="1198464" y="332656"/>
            <a:ext cx="7162800" cy="633413"/>
          </a:xfrm>
        </p:spPr>
        <p:txBody>
          <a:bodyPr/>
          <a:lstStyle/>
          <a:p>
            <a:r>
              <a:rPr lang="en-US" altLang="tr-TR" dirty="0"/>
              <a:t>Agility and the Cost of Change</a:t>
            </a:r>
          </a:p>
        </p:txBody>
      </p:sp>
      <p:pic>
        <p:nvPicPr>
          <p:cNvPr id="183301" name="Picture 5" descr="Fig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3"/>
            <a:ext cx="7386078" cy="477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1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Agile process</a:t>
            </a:r>
            <a:endParaRPr lang="tr-TR" dirty="0"/>
          </a:p>
        </p:txBody>
      </p:sp>
      <p:sp>
        <p:nvSpPr>
          <p:cNvPr id="3" name="Content Placeholder 2"/>
          <p:cNvSpPr>
            <a:spLocks noGrp="1"/>
          </p:cNvSpPr>
          <p:nvPr>
            <p:ph sz="quarter" idx="1"/>
          </p:nvPr>
        </p:nvSpPr>
        <p:spPr/>
        <p:txBody>
          <a:bodyPr/>
          <a:lstStyle/>
          <a:p>
            <a:r>
              <a:rPr lang="en-US" altLang="tr-TR" dirty="0" smtClean="0"/>
              <a:t>driven </a:t>
            </a:r>
            <a:r>
              <a:rPr lang="en-US" altLang="tr-TR" dirty="0"/>
              <a:t>by customer descriptions of what is required (scenarios)</a:t>
            </a:r>
          </a:p>
          <a:p>
            <a:r>
              <a:rPr lang="en-US" altLang="tr-TR" dirty="0"/>
              <a:t>Recognizes that plans are short-lived</a:t>
            </a:r>
          </a:p>
          <a:p>
            <a:r>
              <a:rPr lang="en-US" altLang="tr-TR" dirty="0"/>
              <a:t>Develops software iteratively with a heavy emphasis on construction activities</a:t>
            </a:r>
          </a:p>
          <a:p>
            <a:r>
              <a:rPr lang="en-US" altLang="tr-TR" dirty="0"/>
              <a:t>Delivers multiple ‘software increments’</a:t>
            </a:r>
          </a:p>
          <a:p>
            <a:r>
              <a:rPr lang="en-US" altLang="tr-TR" dirty="0"/>
              <a:t>Adapts as changes occur</a:t>
            </a:r>
          </a:p>
          <a:p>
            <a:endParaRPr lang="tr-TR" dirty="0"/>
          </a:p>
        </p:txBody>
      </p:sp>
    </p:spTree>
    <p:extLst>
      <p:ext uri="{BB962C8B-B14F-4D97-AF65-F5344CB8AC3E}">
        <p14:creationId xmlns:p14="http://schemas.microsoft.com/office/powerpoint/2010/main" val="100063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xmlns="" val="20000"/>
                    </a:ext>
                  </a:extLst>
                </a:gridCol>
                <a:gridCol w="5844958">
                  <a:extLst>
                    <a:ext uri="{9D8B030D-6E8A-4147-A177-3AD203B41FA5}">
                      <a16:colId xmlns:a16="http://schemas.microsoft.com/office/drawing/2014/main" xmlns="" val="20001"/>
                    </a:ext>
                  </a:extLst>
                </a:gridCol>
                <a:gridCol w="125753">
                  <a:extLst>
                    <a:ext uri="{9D8B030D-6E8A-4147-A177-3AD203B41FA5}">
                      <a16:colId xmlns:a16="http://schemas.microsoft.com/office/drawing/2014/main" xmlns=""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017568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tr-TR" smtClean="0"/>
              <a:t>12 principles of Agile</a:t>
            </a:r>
          </a:p>
        </p:txBody>
      </p:sp>
      <p:sp>
        <p:nvSpPr>
          <p:cNvPr id="32771" name="Rectangle 3"/>
          <p:cNvSpPr>
            <a:spLocks noGrp="1" noChangeArrowheads="1"/>
          </p:cNvSpPr>
          <p:nvPr>
            <p:ph type="body" idx="1"/>
          </p:nvPr>
        </p:nvSpPr>
        <p:spPr/>
        <p:txBody>
          <a:bodyPr>
            <a:noAutofit/>
          </a:bodyPr>
          <a:lstStyle/>
          <a:p>
            <a:pPr marL="533400" indent="-533400" eaLnBrk="1" hangingPunct="1">
              <a:lnSpc>
                <a:spcPct val="80000"/>
              </a:lnSpc>
              <a:buFont typeface="Wingdings" pitchFamily="2" charset="2"/>
              <a:buAutoNum type="arabicPeriod"/>
            </a:pPr>
            <a:r>
              <a:rPr lang="en-US" altLang="tr-TR" sz="2400" dirty="0" smtClean="0"/>
              <a:t>"The highest priority is to satisfy the customer through </a:t>
            </a:r>
            <a:r>
              <a:rPr lang="en-US" altLang="tr-TR" sz="2400" dirty="0" smtClean="0">
                <a:solidFill>
                  <a:srgbClr val="FF0000"/>
                </a:solidFill>
              </a:rPr>
              <a:t>early and continuous delivery </a:t>
            </a:r>
            <a:r>
              <a:rPr lang="en-US" altLang="tr-TR" sz="2400" dirty="0" smtClean="0"/>
              <a:t>of valuable software. </a:t>
            </a:r>
          </a:p>
          <a:p>
            <a:pPr marL="533400" indent="-533400" eaLnBrk="1" hangingPunct="1">
              <a:lnSpc>
                <a:spcPct val="80000"/>
              </a:lnSpc>
              <a:buFont typeface="Wingdings" pitchFamily="2" charset="2"/>
              <a:buAutoNum type="arabicPeriod"/>
            </a:pPr>
            <a:r>
              <a:rPr lang="en-US" altLang="tr-TR" sz="2400" dirty="0" smtClean="0"/>
              <a:t>Welcome </a:t>
            </a:r>
            <a:r>
              <a:rPr lang="en-US" altLang="tr-TR" sz="2400" dirty="0" smtClean="0">
                <a:solidFill>
                  <a:srgbClr val="FF0000"/>
                </a:solidFill>
              </a:rPr>
              <a:t>changing requirement</a:t>
            </a:r>
            <a:r>
              <a:rPr lang="en-US" altLang="tr-TR" sz="2400" dirty="0" smtClean="0"/>
              <a:t>s, even late in development. Agile processes harness change for the customer's competitive advantage. </a:t>
            </a:r>
          </a:p>
          <a:p>
            <a:pPr marL="533400" indent="-533400" eaLnBrk="1" hangingPunct="1">
              <a:lnSpc>
                <a:spcPct val="80000"/>
              </a:lnSpc>
              <a:buFont typeface="Wingdings" pitchFamily="2" charset="2"/>
              <a:buAutoNum type="arabicPeriod"/>
            </a:pPr>
            <a:r>
              <a:rPr lang="en-US" altLang="tr-TR" sz="2400" dirty="0" smtClean="0"/>
              <a:t>Deliver </a:t>
            </a:r>
            <a:r>
              <a:rPr lang="en-US" altLang="tr-TR" sz="2400" dirty="0" smtClean="0">
                <a:solidFill>
                  <a:srgbClr val="FF0000"/>
                </a:solidFill>
              </a:rPr>
              <a:t>working software frequently</a:t>
            </a:r>
            <a:r>
              <a:rPr lang="en-US" altLang="tr-TR" sz="2400" dirty="0" smtClean="0"/>
              <a:t>, from a couple of weeks to a couple of months, with a preference to the shorter time scale. </a:t>
            </a:r>
          </a:p>
          <a:p>
            <a:pPr marL="533400" indent="-533400" eaLnBrk="1" hangingPunct="1">
              <a:lnSpc>
                <a:spcPct val="80000"/>
              </a:lnSpc>
              <a:buFont typeface="Wingdings" pitchFamily="2" charset="2"/>
              <a:buAutoNum type="arabicPeriod"/>
            </a:pPr>
            <a:r>
              <a:rPr lang="en-US" altLang="tr-TR" sz="2400" dirty="0" smtClean="0"/>
              <a:t>Business people and developers must work together daily throughout the project. </a:t>
            </a:r>
          </a:p>
          <a:p>
            <a:pPr marL="533400" indent="-533400" eaLnBrk="1" hangingPunct="1">
              <a:lnSpc>
                <a:spcPct val="80000"/>
              </a:lnSpc>
              <a:buFont typeface="Wingdings" pitchFamily="2" charset="2"/>
              <a:buAutoNum type="arabicPeriod"/>
            </a:pPr>
            <a:r>
              <a:rPr lang="en-US" altLang="tr-TR" sz="2400" dirty="0" smtClean="0"/>
              <a:t>Build projects around motivated individuals. Give them the environment and support they need, and trust them to get the job done. </a:t>
            </a:r>
          </a:p>
          <a:p>
            <a:pPr marL="533400" indent="-533400" eaLnBrk="1" hangingPunct="1">
              <a:lnSpc>
                <a:spcPct val="80000"/>
              </a:lnSpc>
              <a:buFont typeface="Wingdings" pitchFamily="2" charset="2"/>
              <a:buAutoNum type="arabicPeriod"/>
            </a:pPr>
            <a:r>
              <a:rPr lang="en-US" altLang="tr-TR" sz="2400" dirty="0" smtClean="0"/>
              <a:t>The most efficient and effective method of conveying information to and within a development team is </a:t>
            </a:r>
            <a:r>
              <a:rPr lang="en-US" altLang="tr-TR" sz="2400" dirty="0" smtClean="0">
                <a:solidFill>
                  <a:srgbClr val="FF0000"/>
                </a:solidFill>
              </a:rPr>
              <a:t>face-to-face conversation.  </a:t>
            </a:r>
          </a:p>
        </p:txBody>
      </p:sp>
      <p:sp>
        <p:nvSpPr>
          <p:cNvPr id="2" name="TextBox 1"/>
          <p:cNvSpPr txBox="1"/>
          <p:nvPr/>
        </p:nvSpPr>
        <p:spPr>
          <a:xfrm>
            <a:off x="3563888" y="6478929"/>
            <a:ext cx="2179186" cy="369332"/>
          </a:xfrm>
          <a:prstGeom prst="rect">
            <a:avLst/>
          </a:prstGeom>
          <a:noFill/>
        </p:spPr>
        <p:txBody>
          <a:bodyPr wrap="none" rtlCol="0">
            <a:spAutoFit/>
          </a:bodyPr>
          <a:lstStyle/>
          <a:p>
            <a:r>
              <a:rPr lang="en-US" dirty="0" smtClean="0"/>
              <a:t>www.agilealliance.org</a:t>
            </a:r>
            <a:endParaRPr lang="tr-TR" dirty="0"/>
          </a:p>
        </p:txBody>
      </p:sp>
    </p:spTree>
    <p:extLst>
      <p:ext uri="{BB962C8B-B14F-4D97-AF65-F5344CB8AC3E}">
        <p14:creationId xmlns:p14="http://schemas.microsoft.com/office/powerpoint/2010/main" val="3073716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tr-TR" smtClean="0"/>
              <a:t>12 principles of Agile</a:t>
            </a:r>
          </a:p>
        </p:txBody>
      </p:sp>
      <p:sp>
        <p:nvSpPr>
          <p:cNvPr id="62467" name="Rectangle 3"/>
          <p:cNvSpPr>
            <a:spLocks noGrp="1" noChangeArrowheads="1"/>
          </p:cNvSpPr>
          <p:nvPr>
            <p:ph type="body" idx="1"/>
          </p:nvPr>
        </p:nvSpPr>
        <p:spPr/>
        <p:txBody>
          <a:bodyPr>
            <a:normAutofit/>
          </a:bodyPr>
          <a:lstStyle/>
          <a:p>
            <a:pPr marL="533400" indent="-533400" eaLnBrk="1" hangingPunct="1">
              <a:lnSpc>
                <a:spcPct val="90000"/>
              </a:lnSpc>
              <a:buFont typeface="Wingdings" pitchFamily="2" charset="2"/>
              <a:buAutoNum type="arabicPeriod" startAt="7"/>
            </a:pPr>
            <a:r>
              <a:rPr lang="en-US" altLang="tr-TR" sz="2400" dirty="0" smtClean="0"/>
              <a:t>Working software is the primary measure of progress. </a:t>
            </a:r>
          </a:p>
          <a:p>
            <a:pPr marL="533400" indent="-533400" eaLnBrk="1" hangingPunct="1">
              <a:lnSpc>
                <a:spcPct val="90000"/>
              </a:lnSpc>
              <a:buFont typeface="Wingdings" pitchFamily="2" charset="2"/>
              <a:buAutoNum type="arabicPeriod" startAt="7"/>
            </a:pPr>
            <a:r>
              <a:rPr lang="en-US" altLang="tr-TR" sz="2400" dirty="0" smtClean="0"/>
              <a:t>Agile processes promote </a:t>
            </a:r>
            <a:r>
              <a:rPr lang="en-US" altLang="tr-TR" sz="2400" dirty="0" smtClean="0">
                <a:solidFill>
                  <a:srgbClr val="FF0000"/>
                </a:solidFill>
              </a:rPr>
              <a:t>sustainable development</a:t>
            </a:r>
            <a:r>
              <a:rPr lang="en-US" altLang="tr-TR" sz="2400" dirty="0" smtClean="0"/>
              <a:t>. The sponsors, developers, and users should be able to maintain a constant pace indefinitely. </a:t>
            </a:r>
          </a:p>
          <a:p>
            <a:pPr marL="533400" indent="-533400" eaLnBrk="1" hangingPunct="1">
              <a:lnSpc>
                <a:spcPct val="90000"/>
              </a:lnSpc>
              <a:buFont typeface="Wingdings" pitchFamily="2" charset="2"/>
              <a:buAutoNum type="arabicPeriod" startAt="7"/>
            </a:pPr>
            <a:r>
              <a:rPr lang="en-US" altLang="tr-TR" sz="2400" dirty="0" smtClean="0"/>
              <a:t>Continuous attention to </a:t>
            </a:r>
            <a:r>
              <a:rPr lang="en-US" altLang="tr-TR" sz="2400" dirty="0" smtClean="0">
                <a:solidFill>
                  <a:srgbClr val="FF0000"/>
                </a:solidFill>
              </a:rPr>
              <a:t>technical excellence</a:t>
            </a:r>
            <a:r>
              <a:rPr lang="en-US" altLang="tr-TR" sz="2400" dirty="0" smtClean="0"/>
              <a:t> and good design enhances agility. </a:t>
            </a:r>
          </a:p>
          <a:p>
            <a:pPr marL="533400" indent="-533400" eaLnBrk="1" hangingPunct="1">
              <a:lnSpc>
                <a:spcPct val="90000"/>
              </a:lnSpc>
              <a:buFont typeface="Wingdings" pitchFamily="2" charset="2"/>
              <a:buAutoNum type="arabicPeriod" startAt="7"/>
            </a:pPr>
            <a:r>
              <a:rPr lang="en-US" altLang="tr-TR" sz="2400" dirty="0" smtClean="0">
                <a:solidFill>
                  <a:srgbClr val="FF0000"/>
                </a:solidFill>
              </a:rPr>
              <a:t>Simplicity</a:t>
            </a:r>
            <a:r>
              <a:rPr lang="en-US" altLang="tr-TR" sz="2400" dirty="0" smtClean="0"/>
              <a:t> – the art of maximizing the amount of work not done – is essential. </a:t>
            </a:r>
          </a:p>
          <a:p>
            <a:pPr marL="533400" indent="-533400" eaLnBrk="1" hangingPunct="1">
              <a:lnSpc>
                <a:spcPct val="90000"/>
              </a:lnSpc>
              <a:buFont typeface="Wingdings" pitchFamily="2" charset="2"/>
              <a:buAutoNum type="arabicPeriod" startAt="7"/>
            </a:pPr>
            <a:r>
              <a:rPr lang="en-US" altLang="tr-TR" sz="2400" dirty="0" smtClean="0"/>
              <a:t>The best architectures, requirements, and designs emerge from self-organizing teams. </a:t>
            </a:r>
          </a:p>
          <a:p>
            <a:pPr marL="533400" indent="-533400" eaLnBrk="1" hangingPunct="1">
              <a:lnSpc>
                <a:spcPct val="90000"/>
              </a:lnSpc>
              <a:buFont typeface="Wingdings" pitchFamily="2" charset="2"/>
              <a:buAutoNum type="arabicPeriod" startAt="7"/>
            </a:pPr>
            <a:r>
              <a:rPr lang="en-US" altLang="tr-TR" sz="2400" dirty="0" smtClean="0"/>
              <a:t>At regular intervals, the team reflects on how to become more effective, then tunes and adjusts its behavior accordingly. " </a:t>
            </a:r>
          </a:p>
        </p:txBody>
      </p:sp>
    </p:spTree>
    <p:extLst>
      <p:ext uri="{BB962C8B-B14F-4D97-AF65-F5344CB8AC3E}">
        <p14:creationId xmlns:p14="http://schemas.microsoft.com/office/powerpoint/2010/main" val="2274029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lstStyle/>
          <a:p>
            <a:pPr>
              <a:lnSpc>
                <a:spcPct val="90000"/>
              </a:lnSpc>
            </a:pPr>
            <a:r>
              <a:rPr lang="en-US" altLang="tr-TR" sz="2400" dirty="0"/>
              <a:t> agile methods share iterative development's emphasis on building releasable software in short time periods. </a:t>
            </a:r>
          </a:p>
          <a:p>
            <a:pPr lvl="1">
              <a:lnSpc>
                <a:spcPct val="90000"/>
              </a:lnSpc>
            </a:pPr>
            <a:r>
              <a:rPr lang="en-US" altLang="tr-TR" sz="2000" dirty="0"/>
              <a:t>Agile methods differ from </a:t>
            </a:r>
            <a:r>
              <a:rPr lang="en-US" altLang="tr-TR" sz="2000" dirty="0" smtClean="0"/>
              <a:t>incremental model </a:t>
            </a:r>
            <a:endParaRPr lang="en-US" altLang="tr-TR" sz="2000" dirty="0"/>
          </a:p>
          <a:p>
            <a:pPr lvl="2">
              <a:lnSpc>
                <a:spcPct val="90000"/>
              </a:lnSpc>
            </a:pPr>
            <a:r>
              <a:rPr lang="en-US" altLang="tr-TR" sz="1800" dirty="0"/>
              <a:t> time period is measured in weeks rather than months </a:t>
            </a:r>
          </a:p>
          <a:p>
            <a:pPr lvl="2">
              <a:lnSpc>
                <a:spcPct val="90000"/>
              </a:lnSpc>
            </a:pPr>
            <a:r>
              <a:rPr lang="en-US" altLang="tr-TR" sz="1800" dirty="0"/>
              <a:t> treat their time period as strict time box.</a:t>
            </a:r>
          </a:p>
          <a:p>
            <a:pPr lvl="2">
              <a:lnSpc>
                <a:spcPct val="90000"/>
              </a:lnSpc>
            </a:pPr>
            <a:r>
              <a:rPr lang="en-US" altLang="tr-TR" sz="1800" dirty="0"/>
              <a:t> work is performed in a highly collaborative manner</a:t>
            </a:r>
            <a:r>
              <a:rPr lang="en-US" altLang="tr-TR" sz="1800" dirty="0" smtClean="0"/>
              <a:t>.</a:t>
            </a:r>
          </a:p>
          <a:p>
            <a:pPr>
              <a:lnSpc>
                <a:spcPct val="90000"/>
              </a:lnSpc>
            </a:pPr>
            <a:r>
              <a:rPr lang="en-US" altLang="tr-TR" sz="2400" dirty="0"/>
              <a:t>Team: include all the people necessary to finish software</a:t>
            </a:r>
          </a:p>
          <a:p>
            <a:pPr lvl="1">
              <a:lnSpc>
                <a:spcPct val="90000"/>
              </a:lnSpc>
            </a:pPr>
            <a:r>
              <a:rPr lang="en-US" altLang="tr-TR" sz="2000" dirty="0"/>
              <a:t> programmers and their customers, testers, interaction designers, technical writers, and managers. </a:t>
            </a:r>
          </a:p>
          <a:p>
            <a:pPr lvl="2">
              <a:lnSpc>
                <a:spcPct val="90000"/>
              </a:lnSpc>
            </a:pPr>
            <a:endParaRPr lang="en-US" altLang="tr-TR" sz="1800" dirty="0"/>
          </a:p>
          <a:p>
            <a:endParaRPr lang="tr-TR" dirty="0"/>
          </a:p>
        </p:txBody>
      </p:sp>
    </p:spTree>
    <p:extLst>
      <p:ext uri="{BB962C8B-B14F-4D97-AF65-F5344CB8AC3E}">
        <p14:creationId xmlns:p14="http://schemas.microsoft.com/office/powerpoint/2010/main" val="395685089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normAutofit/>
          </a:bodyPr>
          <a:lstStyle/>
          <a:p>
            <a:r>
              <a:rPr lang="en-GB" dirty="0" smtClean="0"/>
              <a:t>Custom system development within an organization, where there is a clear commitment from the customer to become involved in the development process and where there are few external rules and regulations that affect the software.</a:t>
            </a:r>
          </a:p>
          <a:p>
            <a:endParaRPr lang="en-GB" dirty="0" smtClean="0"/>
          </a:p>
          <a:p>
            <a:r>
              <a:rPr lang="en-US" dirty="0"/>
              <a:t>Agile methods have proved to be successful for small and medium sized projects that can be developed by a small co-located team.</a:t>
            </a:r>
          </a:p>
          <a:p>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94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70A10-D30A-A549-8E9A-E3CABD10C6FB}"/>
              </a:ext>
            </a:extLst>
          </p:cNvPr>
          <p:cNvSpPr>
            <a:spLocks noGrp="1"/>
          </p:cNvSpPr>
          <p:nvPr>
            <p:ph type="title"/>
          </p:nvPr>
        </p:nvSpPr>
        <p:spPr/>
        <p:txBody>
          <a:bodyPr/>
          <a:lstStyle/>
          <a:p>
            <a:r>
              <a:rPr lang="tr-TR" dirty="0"/>
              <a:t>When to </a:t>
            </a:r>
            <a:r>
              <a:rPr lang="tr-TR" dirty="0" smtClean="0"/>
              <a:t>apply</a:t>
            </a:r>
            <a:endParaRPr lang="tr-TR" dirty="0"/>
          </a:p>
        </p:txBody>
      </p:sp>
      <p:sp>
        <p:nvSpPr>
          <p:cNvPr id="3" name="Content Placeholder 2">
            <a:extLst>
              <a:ext uri="{FF2B5EF4-FFF2-40B4-BE49-F238E27FC236}">
                <a16:creationId xmlns:a16="http://schemas.microsoft.com/office/drawing/2014/main" xmlns="" id="{20C456CA-4800-0241-87F5-6EE17FBAE6D6}"/>
              </a:ext>
            </a:extLst>
          </p:cNvPr>
          <p:cNvSpPr>
            <a:spLocks noGrp="1"/>
          </p:cNvSpPr>
          <p:nvPr>
            <p:ph idx="1"/>
          </p:nvPr>
        </p:nvSpPr>
        <p:spPr/>
        <p:txBody>
          <a:bodyPr/>
          <a:lstStyle/>
          <a:p>
            <a:r>
              <a:rPr lang="tr-TR" dirty="0" err="1"/>
              <a:t>In</a:t>
            </a:r>
            <a:r>
              <a:rPr lang="tr-TR" dirty="0"/>
              <a:t> </a:t>
            </a:r>
            <a:r>
              <a:rPr lang="tr-TR" dirty="0" err="1"/>
              <a:t>development</a:t>
            </a:r>
            <a:r>
              <a:rPr lang="tr-TR" dirty="0"/>
              <a:t> of </a:t>
            </a:r>
            <a:r>
              <a:rPr lang="tr-TR" dirty="0" err="1"/>
              <a:t>complex</a:t>
            </a:r>
            <a:r>
              <a:rPr lang="tr-TR" dirty="0"/>
              <a:t> / </a:t>
            </a:r>
            <a:r>
              <a:rPr lang="tr-TR" dirty="0" err="1"/>
              <a:t>innovative</a:t>
            </a:r>
            <a:r>
              <a:rPr lang="tr-TR" dirty="0"/>
              <a:t> </a:t>
            </a:r>
            <a:r>
              <a:rPr lang="tr-TR" dirty="0" err="1"/>
              <a:t>products</a:t>
            </a:r>
            <a:endParaRPr lang="tr-TR" dirty="0"/>
          </a:p>
          <a:p>
            <a:r>
              <a:rPr lang="tr-TR" dirty="0" err="1"/>
              <a:t>When</a:t>
            </a:r>
            <a:r>
              <a:rPr lang="tr-TR" dirty="0"/>
              <a:t> </a:t>
            </a:r>
            <a:r>
              <a:rPr lang="tr-TR" dirty="0" err="1"/>
              <a:t>you</a:t>
            </a:r>
            <a:r>
              <a:rPr lang="tr-TR" dirty="0"/>
              <a:t> </a:t>
            </a:r>
            <a:r>
              <a:rPr lang="tr-TR" dirty="0" err="1"/>
              <a:t>want</a:t>
            </a:r>
            <a:r>
              <a:rPr lang="tr-TR" dirty="0"/>
              <a:t> </a:t>
            </a:r>
            <a:r>
              <a:rPr lang="tr-TR" dirty="0" err="1"/>
              <a:t>to</a:t>
            </a:r>
            <a:r>
              <a:rPr lang="tr-TR" dirty="0"/>
              <a:t> </a:t>
            </a:r>
            <a:r>
              <a:rPr lang="tr-TR" dirty="0" err="1"/>
              <a:t>avoid</a:t>
            </a:r>
            <a:r>
              <a:rPr lang="tr-TR" dirty="0"/>
              <a:t> </a:t>
            </a:r>
            <a:r>
              <a:rPr lang="tr-TR" dirty="0" err="1"/>
              <a:t>big</a:t>
            </a:r>
            <a:r>
              <a:rPr lang="tr-TR" dirty="0"/>
              <a:t> </a:t>
            </a:r>
            <a:r>
              <a:rPr lang="tr-TR" dirty="0" err="1"/>
              <a:t>up-front</a:t>
            </a:r>
            <a:r>
              <a:rPr lang="tr-TR" dirty="0"/>
              <a:t> </a:t>
            </a:r>
            <a:r>
              <a:rPr lang="tr-TR" dirty="0" err="1"/>
              <a:t>work</a:t>
            </a:r>
            <a:endParaRPr lang="tr-TR" dirty="0"/>
          </a:p>
          <a:p>
            <a:r>
              <a:rPr lang="tr-TR" dirty="0" err="1"/>
              <a:t>When</a:t>
            </a:r>
            <a:r>
              <a:rPr lang="tr-TR" dirty="0"/>
              <a:t> </a:t>
            </a:r>
            <a:r>
              <a:rPr lang="tr-TR" dirty="0" err="1"/>
              <a:t>you</a:t>
            </a:r>
            <a:r>
              <a:rPr lang="tr-TR" dirty="0"/>
              <a:t> can </a:t>
            </a:r>
            <a:r>
              <a:rPr lang="tr-TR" dirty="0" err="1"/>
              <a:t>work</a:t>
            </a:r>
            <a:r>
              <a:rPr lang="tr-TR" dirty="0"/>
              <a:t> </a:t>
            </a:r>
            <a:r>
              <a:rPr lang="tr-TR" dirty="0" err="1"/>
              <a:t>with</a:t>
            </a:r>
            <a:r>
              <a:rPr lang="tr-TR" dirty="0"/>
              <a:t> </a:t>
            </a:r>
            <a:r>
              <a:rPr lang="tr-TR" dirty="0" err="1"/>
              <a:t>cross-fucntional</a:t>
            </a:r>
            <a:r>
              <a:rPr lang="tr-TR" dirty="0"/>
              <a:t> </a:t>
            </a:r>
            <a:r>
              <a:rPr lang="tr-TR" dirty="0" err="1"/>
              <a:t>teams</a:t>
            </a:r>
            <a:endParaRPr lang="tr-TR" dirty="0"/>
          </a:p>
          <a:p>
            <a:r>
              <a:rPr lang="tr-TR" dirty="0" err="1"/>
              <a:t>When</a:t>
            </a:r>
            <a:r>
              <a:rPr lang="tr-TR" dirty="0"/>
              <a:t> </a:t>
            </a:r>
            <a:r>
              <a:rPr lang="tr-TR" dirty="0" err="1"/>
              <a:t>you</a:t>
            </a:r>
            <a:r>
              <a:rPr lang="tr-TR" dirty="0"/>
              <a:t> </a:t>
            </a:r>
            <a:r>
              <a:rPr lang="tr-TR" dirty="0" err="1"/>
              <a:t>want</a:t>
            </a:r>
            <a:r>
              <a:rPr lang="tr-TR" dirty="0"/>
              <a:t> </a:t>
            </a:r>
            <a:r>
              <a:rPr lang="tr-TR" dirty="0" err="1"/>
              <a:t>to</a:t>
            </a:r>
            <a:r>
              <a:rPr lang="tr-TR" dirty="0"/>
              <a:t> </a:t>
            </a:r>
            <a:r>
              <a:rPr lang="tr-TR" dirty="0" err="1"/>
              <a:t>get</a:t>
            </a:r>
            <a:r>
              <a:rPr lang="tr-TR" dirty="0"/>
              <a:t> </a:t>
            </a:r>
            <a:r>
              <a:rPr lang="tr-TR" dirty="0" err="1"/>
              <a:t>fequent</a:t>
            </a:r>
            <a:r>
              <a:rPr lang="tr-TR" dirty="0"/>
              <a:t> </a:t>
            </a:r>
            <a:r>
              <a:rPr lang="tr-TR" dirty="0" err="1"/>
              <a:t>feedback</a:t>
            </a:r>
            <a:r>
              <a:rPr lang="tr-TR" dirty="0"/>
              <a:t> </a:t>
            </a:r>
            <a:r>
              <a:rPr lang="tr-TR" dirty="0" err="1"/>
              <a:t>from</a:t>
            </a:r>
            <a:r>
              <a:rPr lang="tr-TR" dirty="0"/>
              <a:t> </a:t>
            </a:r>
            <a:r>
              <a:rPr lang="tr-TR" dirty="0" err="1"/>
              <a:t>your</a:t>
            </a:r>
            <a:r>
              <a:rPr lang="tr-TR" dirty="0"/>
              <a:t> </a:t>
            </a:r>
            <a:r>
              <a:rPr lang="tr-TR" dirty="0" err="1"/>
              <a:t>customer</a:t>
            </a:r>
            <a:r>
              <a:rPr lang="tr-TR" dirty="0"/>
              <a:t>/</a:t>
            </a:r>
            <a:r>
              <a:rPr lang="tr-TR" dirty="0" err="1"/>
              <a:t>business</a:t>
            </a:r>
            <a:r>
              <a:rPr lang="tr-TR" dirty="0"/>
              <a:t> partner</a:t>
            </a:r>
          </a:p>
        </p:txBody>
      </p:sp>
      <p:sp>
        <p:nvSpPr>
          <p:cNvPr id="4" name="Slide Number Placeholder 3">
            <a:extLst>
              <a:ext uri="{FF2B5EF4-FFF2-40B4-BE49-F238E27FC236}">
                <a16:creationId xmlns:a16="http://schemas.microsoft.com/office/drawing/2014/main" xmlns="" id="{841E34D7-106F-6644-8EB7-E069CDC8FEBB}"/>
              </a:ext>
            </a:extLst>
          </p:cNvPr>
          <p:cNvSpPr>
            <a:spLocks noGrp="1"/>
          </p:cNvSpPr>
          <p:nvPr>
            <p:ph type="sldNum" sz="quarter" idx="12"/>
          </p:nvPr>
        </p:nvSpPr>
        <p:spPr/>
        <p:txBody>
          <a:bodyPr/>
          <a:lstStyle/>
          <a:p>
            <a:fld id="{62F721C1-781F-4BFB-905F-3FFA2A6CBF1F}" type="slidenum">
              <a:rPr lang="tr-TR" altLang="tr-TR" smtClean="0"/>
              <a:pPr/>
              <a:t>17</a:t>
            </a:fld>
            <a:endParaRPr lang="tr-TR" altLang="tr-TR"/>
          </a:p>
        </p:txBody>
      </p:sp>
    </p:spTree>
    <p:extLst>
      <p:ext uri="{BB962C8B-B14F-4D97-AF65-F5344CB8AC3E}">
        <p14:creationId xmlns:p14="http://schemas.microsoft.com/office/powerpoint/2010/main" val="3694223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a:xfrm>
            <a:off x="457200" y="1600200"/>
            <a:ext cx="8686800" cy="4525963"/>
          </a:xfrm>
        </p:spPr>
        <p:txBody>
          <a:bodyPr/>
          <a:lstStyle/>
          <a:p>
            <a:r>
              <a:rPr lang="en-US" sz="2400" dirty="0"/>
              <a:t>It can be difficult to keep the interest of customers who are involved in the process</a:t>
            </a:r>
            <a:r>
              <a:rPr lang="en-US" sz="2400" dirty="0" smtClean="0"/>
              <a:t>.</a:t>
            </a:r>
          </a:p>
          <a:p>
            <a:pPr lvl="1"/>
            <a:r>
              <a:rPr lang="en-US" sz="2000" dirty="0" smtClean="0"/>
              <a:t>Customer has to willing to spend time with the development team</a:t>
            </a:r>
          </a:p>
          <a:p>
            <a:r>
              <a:rPr lang="en-US" sz="2400" dirty="0"/>
              <a:t>Prioritizing changes can be difficult where there are multiple stakeholders.</a:t>
            </a:r>
          </a:p>
          <a:p>
            <a:r>
              <a:rPr lang="en-US" sz="2400" dirty="0" smtClean="0"/>
              <a:t>Team </a:t>
            </a:r>
            <a:r>
              <a:rPr lang="en-US" sz="2400" dirty="0"/>
              <a:t>members may be unsuited to the intense involvement that </a:t>
            </a:r>
            <a:r>
              <a:rPr lang="en-US" sz="2400" dirty="0" smtClean="0"/>
              <a:t>characterizes </a:t>
            </a:r>
            <a:r>
              <a:rPr lang="en-US" sz="2400" dirty="0"/>
              <a:t>agile methods.</a:t>
            </a:r>
          </a:p>
          <a:p>
            <a:r>
              <a:rPr lang="en-US" sz="2400" dirty="0" smtClean="0"/>
              <a:t>Maintaining </a:t>
            </a:r>
            <a:r>
              <a:rPr lang="en-US" sz="2400" dirty="0"/>
              <a:t>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18904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methods and software maintenance</a:t>
            </a:r>
            <a:endParaRPr lang="en-US" dirty="0"/>
          </a:p>
        </p:txBody>
      </p:sp>
      <p:sp>
        <p:nvSpPr>
          <p:cNvPr id="3" name="Content Placeholder 2"/>
          <p:cNvSpPr>
            <a:spLocks noGrp="1"/>
          </p:cNvSpPr>
          <p:nvPr>
            <p:ph idx="1"/>
          </p:nvPr>
        </p:nvSpPr>
        <p:spPr>
          <a:xfrm>
            <a:off x="457200" y="1412776"/>
            <a:ext cx="8575964" cy="5112568"/>
          </a:xfrm>
        </p:spPr>
        <p:txBody>
          <a:bodyPr>
            <a:normAutofit fontScale="92500" lnSpcReduction="20000"/>
          </a:bodyPr>
          <a:lstStyle/>
          <a:p>
            <a:r>
              <a:rPr lang="en-US" dirty="0" smtClean="0"/>
              <a:t>Most organizations spend more on maintaining existing software than they do on new software development. </a:t>
            </a:r>
          </a:p>
          <a:p>
            <a:r>
              <a:rPr lang="en-US" dirty="0" smtClean="0"/>
              <a:t>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r>
              <a:rPr lang="en-GB" dirty="0" smtClean="0"/>
              <a:t>No documentation, collective knowledge is in the team</a:t>
            </a:r>
          </a:p>
          <a:p>
            <a:pPr lvl="2"/>
            <a:r>
              <a:rPr lang="en-GB" dirty="0" smtClean="0"/>
              <a:t>How good is the current documentation anyway? </a:t>
            </a:r>
          </a:p>
          <a:p>
            <a:pPr lvl="1"/>
            <a:r>
              <a:rPr lang="en-GB" dirty="0" smtClean="0"/>
              <a:t>Self documented code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extLst>
      <p:ext uri="{BB962C8B-B14F-4D97-AF65-F5344CB8AC3E}">
        <p14:creationId xmlns:p14="http://schemas.microsoft.com/office/powerpoint/2010/main" val="4193328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tr-TR" dirty="0"/>
          </a:p>
        </p:txBody>
      </p:sp>
      <p:sp>
        <p:nvSpPr>
          <p:cNvPr id="3" name="Content Placeholder 2"/>
          <p:cNvSpPr>
            <a:spLocks noGrp="1"/>
          </p:cNvSpPr>
          <p:nvPr>
            <p:ph sz="quarter" idx="1"/>
          </p:nvPr>
        </p:nvSpPr>
        <p:spPr/>
        <p:txBody>
          <a:bodyPr/>
          <a:lstStyle/>
          <a:p>
            <a:r>
              <a:rPr lang="en-US" dirty="0" smtClean="0"/>
              <a:t>Agile Manifesto</a:t>
            </a:r>
          </a:p>
          <a:p>
            <a:pPr lvl="1"/>
            <a:r>
              <a:rPr lang="en-US" dirty="0" smtClean="0"/>
              <a:t>agilemanifesto.org</a:t>
            </a:r>
          </a:p>
          <a:p>
            <a:r>
              <a:rPr lang="en-US" dirty="0" smtClean="0"/>
              <a:t>XP</a:t>
            </a:r>
          </a:p>
          <a:p>
            <a:pPr lvl="1"/>
            <a:r>
              <a:rPr lang="en-US" dirty="0" smtClean="0"/>
              <a:t>www.extremeprogramming.org</a:t>
            </a:r>
          </a:p>
          <a:p>
            <a:r>
              <a:rPr lang="en-US" dirty="0" smtClean="0"/>
              <a:t>Scrum</a:t>
            </a:r>
          </a:p>
          <a:p>
            <a:pPr lvl="1"/>
            <a:r>
              <a:rPr lang="en-US" dirty="0" smtClean="0">
                <a:hlinkClick r:id="rId2"/>
              </a:rPr>
              <a:t>www.scrum.org</a:t>
            </a:r>
            <a:endParaRPr lang="en-US" dirty="0" smtClean="0"/>
          </a:p>
          <a:p>
            <a:pPr lvl="1"/>
            <a:endParaRPr lang="en-US" dirty="0"/>
          </a:p>
          <a:p>
            <a:pPr lvl="1"/>
            <a:r>
              <a:rPr lang="en-US" dirty="0" smtClean="0"/>
              <a:t>Many books in the library…</a:t>
            </a:r>
            <a:endParaRPr lang="tr-TR" dirty="0"/>
          </a:p>
        </p:txBody>
      </p:sp>
    </p:spTree>
    <p:extLst>
      <p:ext uri="{BB962C8B-B14F-4D97-AF65-F5344CB8AC3E}">
        <p14:creationId xmlns:p14="http://schemas.microsoft.com/office/powerpoint/2010/main" val="2660483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normAutofit fontScale="92500" lnSpcReduction="10000"/>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However, there are agile methods for special for big teams</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8826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title"/>
          </p:nvPr>
        </p:nvSpPr>
        <p:spPr/>
        <p:txBody>
          <a:bodyPr/>
          <a:lstStyle/>
          <a:p>
            <a:pPr eaLnBrk="1" hangingPunct="1"/>
            <a:r>
              <a:rPr lang="en-US" altLang="tr-TR" smtClean="0"/>
              <a:t>Agile or Plan driven?</a:t>
            </a:r>
          </a:p>
        </p:txBody>
      </p:sp>
      <p:sp>
        <p:nvSpPr>
          <p:cNvPr id="7171" name="Text Box 4"/>
          <p:cNvSpPr txBox="1">
            <a:spLocks noChangeArrowheads="1"/>
          </p:cNvSpPr>
          <p:nvPr/>
        </p:nvSpPr>
        <p:spPr bwMode="auto">
          <a:xfrm>
            <a:off x="533400" y="2667000"/>
            <a:ext cx="35633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dirty="0"/>
              <a:t>Senior developers </a:t>
            </a:r>
            <a:br>
              <a:rPr lang="en-US" altLang="tr-TR" dirty="0"/>
            </a:br>
            <a:r>
              <a:rPr lang="en-US" altLang="tr-TR" dirty="0"/>
              <a:t>High requirements change </a:t>
            </a:r>
            <a:br>
              <a:rPr lang="en-US" altLang="tr-TR" dirty="0"/>
            </a:br>
            <a:r>
              <a:rPr lang="en-US" altLang="tr-TR" dirty="0"/>
              <a:t>Culture that thrives on chaos</a:t>
            </a:r>
          </a:p>
        </p:txBody>
      </p:sp>
      <p:sp>
        <p:nvSpPr>
          <p:cNvPr id="7172" name="Text Box 5"/>
          <p:cNvSpPr txBox="1">
            <a:spLocks noChangeArrowheads="1"/>
          </p:cNvSpPr>
          <p:nvPr/>
        </p:nvSpPr>
        <p:spPr bwMode="auto">
          <a:xfrm>
            <a:off x="5410200" y="2667000"/>
            <a:ext cx="34948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dirty="0"/>
              <a:t>Junior developers </a:t>
            </a:r>
            <a:br>
              <a:rPr lang="en-US" altLang="tr-TR" dirty="0"/>
            </a:br>
            <a:r>
              <a:rPr lang="en-US" altLang="tr-TR" dirty="0"/>
              <a:t>Low requirements change </a:t>
            </a:r>
            <a:br>
              <a:rPr lang="en-US" altLang="tr-TR" dirty="0"/>
            </a:br>
            <a:r>
              <a:rPr lang="en-US" altLang="tr-TR" dirty="0"/>
              <a:t>Culture that demands order </a:t>
            </a:r>
          </a:p>
        </p:txBody>
      </p:sp>
      <p:sp>
        <p:nvSpPr>
          <p:cNvPr id="7173" name="Line 6"/>
          <p:cNvSpPr>
            <a:spLocks noChangeShapeType="1"/>
          </p:cNvSpPr>
          <p:nvPr/>
        </p:nvSpPr>
        <p:spPr bwMode="auto">
          <a:xfrm>
            <a:off x="1371600" y="4648200"/>
            <a:ext cx="6248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7174" name="Text Box 7"/>
          <p:cNvSpPr txBox="1">
            <a:spLocks noChangeArrowheads="1"/>
          </p:cNvSpPr>
          <p:nvPr/>
        </p:nvSpPr>
        <p:spPr bwMode="auto">
          <a:xfrm>
            <a:off x="457200" y="4953000"/>
            <a:ext cx="2439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a:t>Agile home ground </a:t>
            </a:r>
          </a:p>
        </p:txBody>
      </p:sp>
      <p:sp>
        <p:nvSpPr>
          <p:cNvPr id="7175" name="Text Box 9"/>
          <p:cNvSpPr txBox="1">
            <a:spLocks noChangeArrowheads="1"/>
          </p:cNvSpPr>
          <p:nvPr/>
        </p:nvSpPr>
        <p:spPr bwMode="auto">
          <a:xfrm>
            <a:off x="5486400" y="5029200"/>
            <a:ext cx="310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20000"/>
              </a:spcBef>
              <a:buClr>
                <a:schemeClr val="bg2"/>
              </a:buClr>
              <a:buSzPct val="75000"/>
              <a:buFont typeface="Wingdings" pitchFamily="2" charset="2"/>
              <a:buNone/>
            </a:pPr>
            <a:r>
              <a:rPr lang="en-US" altLang="tr-TR"/>
              <a:t>Plan-driven home ground</a:t>
            </a:r>
          </a:p>
        </p:txBody>
      </p:sp>
      <p:sp>
        <p:nvSpPr>
          <p:cNvPr id="2" name="TextBox 1"/>
          <p:cNvSpPr txBox="1"/>
          <p:nvPr/>
        </p:nvSpPr>
        <p:spPr>
          <a:xfrm>
            <a:off x="6324600" y="6172200"/>
            <a:ext cx="3608745" cy="369332"/>
          </a:xfrm>
          <a:prstGeom prst="rect">
            <a:avLst/>
          </a:prstGeom>
          <a:noFill/>
        </p:spPr>
        <p:txBody>
          <a:bodyPr wrap="none" rtlCol="0">
            <a:spAutoFit/>
          </a:bodyPr>
          <a:lstStyle/>
          <a:p>
            <a:r>
              <a:rPr lang="en-US" altLang="tr-TR" dirty="0" smtClean="0"/>
              <a:t>Adapted from Boehm and Turner </a:t>
            </a:r>
            <a:endParaRPr lang="tr-TR" dirty="0"/>
          </a:p>
        </p:txBody>
      </p:sp>
    </p:spTree>
    <p:extLst>
      <p:ext uri="{BB962C8B-B14F-4D97-AF65-F5344CB8AC3E}">
        <p14:creationId xmlns:p14="http://schemas.microsoft.com/office/powerpoint/2010/main" val="192310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normAutofit lnSpcReduction="10000"/>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t>
            </a:r>
            <a:endParaRPr lang="en-US" dirty="0"/>
          </a:p>
          <a:p>
            <a:pPr lvl="1"/>
            <a:r>
              <a:rPr lang="en-US" dirty="0" smtClean="0"/>
              <a:t>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851518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812" y="1565564"/>
            <a:ext cx="5957553" cy="464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82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395536" y="1484784"/>
            <a:ext cx="8481764" cy="4641379"/>
          </a:xfrm>
        </p:spPr>
        <p:txBody>
          <a:bodyPr>
            <a:normAutofit lnSpcReduction="10000"/>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TextBox 5"/>
          <p:cNvSpPr txBox="1"/>
          <p:nvPr/>
        </p:nvSpPr>
        <p:spPr>
          <a:xfrm>
            <a:off x="611559" y="246290"/>
            <a:ext cx="6318012" cy="369332"/>
          </a:xfrm>
          <a:prstGeom prst="rect">
            <a:avLst/>
          </a:prstGeom>
          <a:noFill/>
        </p:spPr>
        <p:txBody>
          <a:bodyPr wrap="none" rtlCol="0">
            <a:spAutoFit/>
          </a:bodyPr>
          <a:lstStyle/>
          <a:p>
            <a:r>
              <a:rPr lang="en-US" dirty="0" smtClean="0">
                <a:solidFill>
                  <a:srgbClr val="FF0000"/>
                </a:solidFill>
              </a:rPr>
              <a:t>READ THE following 3  SLIDES! They are useful in the midterm</a:t>
            </a:r>
            <a:endParaRPr lang="tr-TR" dirty="0">
              <a:solidFill>
                <a:srgbClr val="FF0000"/>
              </a:solidFill>
            </a:endParaRPr>
          </a:p>
        </p:txBody>
      </p:sp>
    </p:spTree>
    <p:extLst>
      <p:ext uri="{BB962C8B-B14F-4D97-AF65-F5344CB8AC3E}">
        <p14:creationId xmlns:p14="http://schemas.microsoft.com/office/powerpoint/2010/main" val="65414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107504" y="1340768"/>
            <a:ext cx="8820596" cy="4785395"/>
          </a:xfrm>
        </p:spPr>
        <p:txBody>
          <a:bodyPr>
            <a:noAutofit/>
          </a:bodyPr>
          <a:lstStyle/>
          <a:p>
            <a:r>
              <a:rPr lang="en-GB" sz="2400" dirty="0" smtClean="0"/>
              <a:t>What type of system is being developed? </a:t>
            </a:r>
          </a:p>
          <a:p>
            <a:pPr lvl="1"/>
            <a:r>
              <a:rPr lang="en-GB" sz="2000" dirty="0" smtClean="0"/>
              <a:t>Plan-driven approaches may be required for systems that require a lot of analysis before implementation (e.g. real-time system with complex timing requirements).</a:t>
            </a:r>
          </a:p>
          <a:p>
            <a:r>
              <a:rPr lang="en-GB" sz="2400" dirty="0" smtClean="0"/>
              <a:t>What is the expected system lifetime? </a:t>
            </a:r>
          </a:p>
          <a:p>
            <a:pPr lvl="1"/>
            <a:r>
              <a:rPr lang="en-GB" sz="2000" dirty="0" smtClean="0"/>
              <a:t>Long-lifetime systems may require more design documentation to communicate the original intentions of the system developers to the support team. </a:t>
            </a:r>
          </a:p>
          <a:p>
            <a:r>
              <a:rPr lang="en-GB" sz="2400" dirty="0" smtClean="0"/>
              <a:t>What technologies are available to support system development? </a:t>
            </a:r>
          </a:p>
          <a:p>
            <a:pPr lvl="1"/>
            <a:r>
              <a:rPr lang="en-GB" sz="2000" dirty="0" smtClean="0"/>
              <a:t>Agile methods rely on good tools to keep track of an evolving design</a:t>
            </a:r>
          </a:p>
          <a:p>
            <a:r>
              <a:rPr lang="en-GB" sz="2400" dirty="0" smtClean="0"/>
              <a:t>How is the development team organized? </a:t>
            </a:r>
          </a:p>
          <a:p>
            <a:pPr lvl="1"/>
            <a:r>
              <a:rPr lang="en-GB" sz="2000" dirty="0" smtClean="0"/>
              <a:t>If the development team is distributed or if part of the development is being outsourced, then you may need to develop design documents to communicate across the development teams.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60777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normAutofit fontScale="92500"/>
          </a:bodyPr>
          <a:lstStyle/>
          <a:p>
            <a:r>
              <a:rPr lang="en-GB" dirty="0" smtClean="0"/>
              <a:t>Are there cultural or organizational issues that may affect the system development? </a:t>
            </a:r>
          </a:p>
          <a:p>
            <a:pPr lvl="1"/>
            <a:r>
              <a:rPr lang="en-GB" dirty="0" smtClean="0"/>
              <a:t>Traditional engineering organizations have a culture of plan-based development, as this is the norm in engineering. (extensive </a:t>
            </a:r>
            <a:r>
              <a:rPr lang="en-GB" dirty="0" err="1" smtClean="0"/>
              <a:t>docum</a:t>
            </a:r>
            <a:r>
              <a:rPr lang="en-GB" dirty="0" smtClean="0"/>
              <a:t>)</a:t>
            </a:r>
          </a:p>
          <a:p>
            <a:r>
              <a:rPr lang="en-GB" dirty="0" smtClean="0"/>
              <a:t>How good are the designers and programmers in the development team?</a:t>
            </a:r>
          </a:p>
          <a:p>
            <a:pPr lvl="1"/>
            <a:r>
              <a:rPr lang="en-GB" dirty="0" smtClean="0"/>
              <a:t>agile methods require higher skill levels than plan-based approaches where programmers simply translate a detailed design into code. </a:t>
            </a:r>
          </a:p>
          <a:p>
            <a:r>
              <a:rPr lang="en-GB" dirty="0" smtClean="0"/>
              <a:t>Is the system subject to external regulation? </a:t>
            </a:r>
          </a:p>
          <a:p>
            <a:pPr lvl="1"/>
            <a:r>
              <a:rPr lang="en-GB" dirty="0" smtClean="0"/>
              <a:t>If a system has to be approved by an external regulator then you will probably be required to produce detailed documentation as part of the system safety case.</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extLst>
      <p:ext uri="{BB962C8B-B14F-4D97-AF65-F5344CB8AC3E}">
        <p14:creationId xmlns:p14="http://schemas.microsoft.com/office/powerpoint/2010/main" val="3123308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lstStyle/>
          <a:p>
            <a:endParaRPr lang="tr-TR"/>
          </a:p>
        </p:txBody>
      </p:sp>
    </p:spTree>
    <p:extLst>
      <p:ext uri="{BB962C8B-B14F-4D97-AF65-F5344CB8AC3E}">
        <p14:creationId xmlns:p14="http://schemas.microsoft.com/office/powerpoint/2010/main" val="910571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5661248"/>
            <a:ext cx="8229600" cy="495712"/>
          </a:xfrm>
        </p:spPr>
        <p:txBody>
          <a:bodyPr>
            <a:normAutofit/>
          </a:bodyPr>
          <a:lstStyle/>
          <a:p>
            <a:r>
              <a:rPr lang="en-US" sz="1200" dirty="0" smtClean="0"/>
              <a:t>http://blogs.warwick.ac.uk/steverumsby/entry/agile_programming/</a:t>
            </a:r>
            <a:endParaRPr lang="en-US" sz="1200" dirty="0"/>
          </a:p>
        </p:txBody>
      </p:sp>
      <p:pic>
        <p:nvPicPr>
          <p:cNvPr id="1026" name="Picture 2" descr="Agile Programming"/>
          <p:cNvPicPr>
            <a:picLocks noChangeAspect="1" noChangeArrowheads="1"/>
          </p:cNvPicPr>
          <p:nvPr/>
        </p:nvPicPr>
        <p:blipFill>
          <a:blip r:embed="rId2" cstate="print"/>
          <a:srcRect/>
          <a:stretch>
            <a:fillRect/>
          </a:stretch>
        </p:blipFill>
        <p:spPr bwMode="auto">
          <a:xfrm>
            <a:off x="971600" y="2204864"/>
            <a:ext cx="7477178" cy="2592288"/>
          </a:xfrm>
          <a:prstGeom prst="rect">
            <a:avLst/>
          </a:prstGeom>
          <a:noFill/>
        </p:spPr>
      </p:pic>
    </p:spTree>
    <p:extLst>
      <p:ext uri="{BB962C8B-B14F-4D97-AF65-F5344CB8AC3E}">
        <p14:creationId xmlns:p14="http://schemas.microsoft.com/office/powerpoint/2010/main" val="636373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5057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tr-TR" smtClean="0"/>
              <a:t>Agile Methodologies</a:t>
            </a:r>
          </a:p>
        </p:txBody>
      </p:sp>
      <p:sp>
        <p:nvSpPr>
          <p:cNvPr id="4099"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altLang="tr-TR" sz="2400" dirty="0" smtClean="0"/>
              <a:t>Agile methods are a </a:t>
            </a:r>
            <a:r>
              <a:rPr lang="en-US" altLang="tr-TR" sz="2400" u="sng" dirty="0" smtClean="0"/>
              <a:t>family</a:t>
            </a:r>
            <a:r>
              <a:rPr lang="en-US" altLang="tr-TR" sz="2400" dirty="0" smtClean="0"/>
              <a:t> of software development processes for teams facing unpredictable or rapidly changing requirements. </a:t>
            </a:r>
          </a:p>
          <a:p>
            <a:pPr eaLnBrk="1" hangingPunct="1">
              <a:lnSpc>
                <a:spcPct val="80000"/>
              </a:lnSpc>
              <a:buFont typeface="Wingdings" pitchFamily="2" charset="2"/>
              <a:buNone/>
            </a:pPr>
            <a:endParaRPr lang="en-US" altLang="tr-TR" sz="2400" dirty="0" smtClean="0"/>
          </a:p>
          <a:p>
            <a:pPr lvl="1" eaLnBrk="1" hangingPunct="1">
              <a:lnSpc>
                <a:spcPct val="80000"/>
              </a:lnSpc>
            </a:pPr>
            <a:r>
              <a:rPr lang="en-US" altLang="tr-TR" sz="2000" dirty="0" smtClean="0"/>
              <a:t>Extreme Programming (XP) </a:t>
            </a:r>
          </a:p>
          <a:p>
            <a:pPr lvl="1" eaLnBrk="1" hangingPunct="1">
              <a:lnSpc>
                <a:spcPct val="80000"/>
              </a:lnSpc>
            </a:pPr>
            <a:r>
              <a:rPr lang="en-US" altLang="tr-TR" sz="2000" dirty="0" smtClean="0"/>
              <a:t>Scrum</a:t>
            </a:r>
          </a:p>
          <a:p>
            <a:pPr lvl="1" eaLnBrk="1" hangingPunct="1">
              <a:lnSpc>
                <a:spcPct val="80000"/>
              </a:lnSpc>
            </a:pPr>
            <a:r>
              <a:rPr lang="en-US" altLang="tr-TR" sz="2000" dirty="0" smtClean="0"/>
              <a:t>Agile Modeling </a:t>
            </a:r>
          </a:p>
          <a:p>
            <a:pPr lvl="1" eaLnBrk="1" hangingPunct="1">
              <a:lnSpc>
                <a:spcPct val="80000"/>
              </a:lnSpc>
            </a:pPr>
            <a:r>
              <a:rPr lang="en-US" altLang="tr-TR" sz="2000" dirty="0" smtClean="0"/>
              <a:t>Adaptive Software Development (ASD) </a:t>
            </a:r>
          </a:p>
          <a:p>
            <a:pPr lvl="1" eaLnBrk="1" hangingPunct="1">
              <a:lnSpc>
                <a:spcPct val="80000"/>
              </a:lnSpc>
            </a:pPr>
            <a:r>
              <a:rPr lang="en-US" altLang="tr-TR" sz="2000" dirty="0" smtClean="0"/>
              <a:t>Crystal Clear and Other Crystal Methodologies </a:t>
            </a:r>
          </a:p>
          <a:p>
            <a:pPr lvl="1" eaLnBrk="1" hangingPunct="1">
              <a:lnSpc>
                <a:spcPct val="80000"/>
              </a:lnSpc>
            </a:pPr>
            <a:r>
              <a:rPr lang="en-US" altLang="tr-TR" sz="2000" dirty="0" smtClean="0"/>
              <a:t>Dynamic Systems Development Method (DSDM) </a:t>
            </a:r>
          </a:p>
          <a:p>
            <a:pPr lvl="1" eaLnBrk="1" hangingPunct="1">
              <a:lnSpc>
                <a:spcPct val="80000"/>
              </a:lnSpc>
            </a:pPr>
            <a:r>
              <a:rPr lang="en-US" altLang="tr-TR" sz="2000" dirty="0" smtClean="0"/>
              <a:t>Feature Driven Development </a:t>
            </a:r>
          </a:p>
          <a:p>
            <a:pPr lvl="1" eaLnBrk="1" hangingPunct="1">
              <a:lnSpc>
                <a:spcPct val="80000"/>
              </a:lnSpc>
            </a:pPr>
            <a:r>
              <a:rPr lang="en-US" altLang="tr-TR" sz="2000" dirty="0" smtClean="0"/>
              <a:t>Lean software development </a:t>
            </a:r>
          </a:p>
          <a:p>
            <a:pPr lvl="1" eaLnBrk="1" hangingPunct="1">
              <a:lnSpc>
                <a:spcPct val="80000"/>
              </a:lnSpc>
            </a:pPr>
            <a:r>
              <a:rPr lang="en-US" altLang="tr-TR" sz="2000" dirty="0" smtClean="0"/>
              <a:t>Agile Unified Process (AUP) </a:t>
            </a:r>
          </a:p>
          <a:p>
            <a:pPr eaLnBrk="1" hangingPunct="1">
              <a:lnSpc>
                <a:spcPct val="80000"/>
              </a:lnSpc>
              <a:buFont typeface="Wingdings" pitchFamily="2" charset="2"/>
              <a:buNone/>
            </a:pPr>
            <a:endParaRPr lang="en-US" altLang="tr-TR" sz="2400" dirty="0" smtClean="0"/>
          </a:p>
          <a:p>
            <a:pPr eaLnBrk="1" hangingPunct="1">
              <a:lnSpc>
                <a:spcPct val="80000"/>
              </a:lnSpc>
              <a:buFont typeface="Wingdings" pitchFamily="2" charset="2"/>
              <a:buNone/>
            </a:pPr>
            <a:r>
              <a:rPr lang="en-US" altLang="tr-TR" sz="2000" dirty="0" smtClean="0"/>
              <a:t>(For more detailed information, see </a:t>
            </a:r>
            <a:r>
              <a:rPr lang="en-US" altLang="tr-TR" sz="2000" dirty="0" smtClean="0">
                <a:hlinkClick r:id="rId3"/>
              </a:rPr>
              <a:t>The Agile Alliance</a:t>
            </a:r>
            <a:r>
              <a:rPr lang="en-US" altLang="tr-TR" sz="2000" dirty="0" smtClean="0"/>
              <a:t>). </a:t>
            </a:r>
          </a:p>
        </p:txBody>
      </p:sp>
    </p:spTree>
    <p:extLst>
      <p:ext uri="{BB962C8B-B14F-4D97-AF65-F5344CB8AC3E}">
        <p14:creationId xmlns:p14="http://schemas.microsoft.com/office/powerpoint/2010/main" val="943611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F4885-B7E7-0349-B0AB-A4256BF351B3}"/>
              </a:ext>
            </a:extLst>
          </p:cNvPr>
          <p:cNvSpPr>
            <a:spLocks noGrp="1"/>
          </p:cNvSpPr>
          <p:nvPr>
            <p:ph type="title"/>
          </p:nvPr>
        </p:nvSpPr>
        <p:spPr/>
        <p:txBody>
          <a:bodyPr/>
          <a:lstStyle/>
          <a:p>
            <a:r>
              <a:rPr lang="tr-TR" dirty="0" err="1"/>
              <a:t>Benefits</a:t>
            </a:r>
            <a:r>
              <a:rPr lang="tr-TR" dirty="0"/>
              <a:t> of </a:t>
            </a:r>
            <a:r>
              <a:rPr lang="tr-TR" dirty="0" err="1"/>
              <a:t>Short</a:t>
            </a:r>
            <a:r>
              <a:rPr lang="tr-TR" dirty="0"/>
              <a:t> </a:t>
            </a:r>
            <a:r>
              <a:rPr lang="tr-TR" dirty="0" err="1"/>
              <a:t>Duration</a:t>
            </a:r>
            <a:r>
              <a:rPr lang="tr-TR" dirty="0"/>
              <a:t> </a:t>
            </a:r>
          </a:p>
        </p:txBody>
      </p:sp>
      <p:pic>
        <p:nvPicPr>
          <p:cNvPr id="5" name="Content Placeholder 4">
            <a:extLst>
              <a:ext uri="{FF2B5EF4-FFF2-40B4-BE49-F238E27FC236}">
                <a16:creationId xmlns:a16="http://schemas.microsoft.com/office/drawing/2014/main" xmlns="" id="{04F9101B-B762-314D-805B-399B2A4C6BA0}"/>
              </a:ext>
            </a:extLst>
          </p:cNvPr>
          <p:cNvPicPr>
            <a:picLocks noGrp="1" noChangeAspect="1"/>
          </p:cNvPicPr>
          <p:nvPr>
            <p:ph idx="1"/>
          </p:nvPr>
        </p:nvPicPr>
        <p:blipFill>
          <a:blip r:embed="rId2"/>
          <a:stretch>
            <a:fillRect/>
          </a:stretch>
        </p:blipFill>
        <p:spPr>
          <a:xfrm>
            <a:off x="1763688" y="1268760"/>
            <a:ext cx="5183130" cy="4681537"/>
          </a:xfrm>
        </p:spPr>
      </p:pic>
      <p:sp>
        <p:nvSpPr>
          <p:cNvPr id="3" name="Slide Number Placeholder 2">
            <a:extLst>
              <a:ext uri="{FF2B5EF4-FFF2-40B4-BE49-F238E27FC236}">
                <a16:creationId xmlns:a16="http://schemas.microsoft.com/office/drawing/2014/main" xmlns="" id="{8A839163-180C-5347-8638-35B2AA8B0A99}"/>
              </a:ext>
            </a:extLst>
          </p:cNvPr>
          <p:cNvSpPr>
            <a:spLocks noGrp="1"/>
          </p:cNvSpPr>
          <p:nvPr>
            <p:ph type="sldNum" sz="quarter" idx="12"/>
          </p:nvPr>
        </p:nvSpPr>
        <p:spPr/>
        <p:txBody>
          <a:bodyPr/>
          <a:lstStyle/>
          <a:p>
            <a:fld id="{62F721C1-781F-4BFB-905F-3FFA2A6CBF1F}" type="slidenum">
              <a:rPr lang="tr-TR" altLang="tr-TR" smtClean="0"/>
              <a:pPr/>
              <a:t>30</a:t>
            </a:fld>
            <a:endParaRPr lang="tr-TR" altLang="tr-TR"/>
          </a:p>
        </p:txBody>
      </p:sp>
    </p:spTree>
    <p:extLst>
      <p:ext uri="{BB962C8B-B14F-4D97-AF65-F5344CB8AC3E}">
        <p14:creationId xmlns:p14="http://schemas.microsoft.com/office/powerpoint/2010/main" val="3706449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a:xfrm>
            <a:off x="304800" y="1600200"/>
            <a:ext cx="8839200" cy="4525963"/>
          </a:xfrm>
        </p:spPr>
        <p:txBody>
          <a:bodyPr/>
          <a:lstStyle/>
          <a:p>
            <a:r>
              <a:rPr lang="en-US" sz="2400" b="1" dirty="0"/>
              <a:t>Incremental development</a:t>
            </a:r>
            <a:r>
              <a:rPr lang="en-US" sz="2400" dirty="0"/>
              <a:t> is supported through small, frequent system releases.</a:t>
            </a:r>
          </a:p>
          <a:p>
            <a:r>
              <a:rPr lang="en-US" sz="2400" b="1" dirty="0"/>
              <a:t>Customer involvement</a:t>
            </a:r>
            <a:r>
              <a:rPr lang="en-US" sz="2400" dirty="0"/>
              <a:t> means full-time customer engagement with the team</a:t>
            </a:r>
            <a:r>
              <a:rPr lang="en-US" sz="2400" dirty="0" smtClean="0"/>
              <a:t>. </a:t>
            </a:r>
          </a:p>
          <a:p>
            <a:pPr lvl="1"/>
            <a:r>
              <a:rPr lang="en-US" sz="2000" dirty="0" smtClean="0"/>
              <a:t>Responsible for defining acceptance tests</a:t>
            </a:r>
            <a:endParaRPr lang="en-US" sz="2000" dirty="0"/>
          </a:p>
          <a:p>
            <a:r>
              <a:rPr lang="en-US" sz="2400" b="1" dirty="0"/>
              <a:t>People not process</a:t>
            </a:r>
            <a:r>
              <a:rPr lang="en-US" sz="2400" dirty="0"/>
              <a:t> through pair programming, collective ownership and a process that avoids long working hours.</a:t>
            </a:r>
          </a:p>
          <a:p>
            <a:r>
              <a:rPr lang="en-US" sz="2400" b="1" dirty="0"/>
              <a:t>Change</a:t>
            </a:r>
            <a:r>
              <a:rPr lang="en-US" sz="2400" dirty="0"/>
              <a:t> supported through regular system releases</a:t>
            </a:r>
            <a:r>
              <a:rPr lang="en-US" sz="2400" dirty="0" smtClean="0"/>
              <a:t>.</a:t>
            </a:r>
          </a:p>
          <a:p>
            <a:pPr lvl="1"/>
            <a:r>
              <a:rPr lang="en-US" sz="2000" dirty="0" smtClean="0"/>
              <a:t>And continuous integration, test first</a:t>
            </a:r>
            <a:endParaRPr lang="en-US" sz="2000" dirty="0"/>
          </a:p>
          <a:p>
            <a:r>
              <a:rPr lang="en-US" sz="2400" b="1" dirty="0"/>
              <a:t>Maintaining simplicity</a:t>
            </a:r>
            <a:r>
              <a:rPr lang="en-US" sz="2400" dirty="0"/>
              <a:t> through constant refactoring of code</a:t>
            </a:r>
            <a:r>
              <a:rPr lang="en-US" sz="2400" dirty="0" smtClean="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689444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r>
              <a:rPr lang="en-US" dirty="0" smtClean="0"/>
              <a:t>.</a:t>
            </a:r>
          </a:p>
          <a:p>
            <a:pPr>
              <a:lnSpc>
                <a:spcPct val="90000"/>
              </a:lnSpc>
            </a:pPr>
            <a:r>
              <a:rPr lang="en-US" dirty="0" smtClean="0"/>
              <a:t>Rather</a:t>
            </a:r>
            <a:r>
              <a:rPr lang="en-US" dirty="0"/>
              <a:t>, it proposes constant code improvement (refactoring) to make changes easier when they have to be implemented</a:t>
            </a:r>
            <a:r>
              <a:rPr lang="en-US" dirty="0" smtClean="0"/>
              <a:t>.</a:t>
            </a:r>
          </a:p>
          <a:p>
            <a:pPr marL="742950" lvl="2" indent="-342900">
              <a:lnSpc>
                <a:spcPct val="90000"/>
              </a:lnSpc>
              <a:spcBef>
                <a:spcPts val="600"/>
              </a:spcBef>
              <a:spcAft>
                <a:spcPts val="600"/>
              </a:spcAft>
              <a:buFont typeface="Wingdings" charset="2"/>
              <a:buChar char="²"/>
            </a:pPr>
            <a:r>
              <a:rPr lang="en-US" sz="2000" dirty="0"/>
              <a:t>the XP approach accepts that changes will happen and reorganize the software </a:t>
            </a:r>
            <a:r>
              <a:rPr lang="en-US" sz="2000" b="1" i="1" dirty="0"/>
              <a:t>when</a:t>
            </a:r>
            <a:r>
              <a:rPr lang="en-US" sz="2000" dirty="0"/>
              <a:t> these changes actually </a:t>
            </a:r>
            <a:r>
              <a:rPr lang="en-US" sz="2000" dirty="0" smtClean="0"/>
              <a:t>occur</a:t>
            </a:r>
          </a:p>
          <a:p>
            <a:pPr>
              <a:lnSpc>
                <a:spcPct val="80000"/>
              </a:lnSpc>
            </a:pPr>
            <a:r>
              <a:rPr lang="en-US" altLang="tr-TR" sz="2400" dirty="0"/>
              <a:t>Reject the notion that we should design for future change</a:t>
            </a:r>
          </a:p>
          <a:p>
            <a:pPr lvl="1">
              <a:lnSpc>
                <a:spcPct val="80000"/>
              </a:lnSpc>
            </a:pPr>
            <a:r>
              <a:rPr lang="en-US" altLang="tr-TR" sz="2000" dirty="0"/>
              <a:t>don’t “borrow trouble</a:t>
            </a:r>
            <a:r>
              <a:rPr lang="en-US" altLang="tr-TR" sz="2000" dirty="0" smtClean="0"/>
              <a:t>” of future</a:t>
            </a:r>
            <a:endParaRPr lang="en-US" altLang="tr-TR" sz="2000" dirty="0"/>
          </a:p>
          <a:p>
            <a:pPr marL="468630" lvl="1" indent="-342900">
              <a:lnSpc>
                <a:spcPct val="90000"/>
              </a:lnSpc>
              <a:spcBef>
                <a:spcPts val="600"/>
              </a:spcBef>
              <a:spcAft>
                <a:spcPts val="600"/>
              </a:spcAft>
              <a:buFont typeface="Wingdings" charset="2"/>
              <a:buChar char="²"/>
            </a:pPr>
            <a:endParaRPr lang="en-US" sz="2300" dirty="0"/>
          </a:p>
          <a:p>
            <a:pPr>
              <a:lnSpc>
                <a:spcPct val="90000"/>
              </a:lnSpc>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876000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2" name="Content Placeholder 1"/>
          <p:cNvSpPr>
            <a:spLocks noGrp="1"/>
          </p:cNvSpPr>
          <p:nvPr>
            <p:ph idx="1"/>
          </p:nvPr>
        </p:nvSpPr>
        <p:spPr>
          <a:xfrm>
            <a:off x="541259" y="4749655"/>
            <a:ext cx="8229600" cy="2122199"/>
          </a:xfrm>
        </p:spPr>
        <p:txBody>
          <a:bodyPr/>
          <a:lstStyle/>
          <a:p>
            <a:r>
              <a:rPr lang="en-US" sz="1800" dirty="0" smtClean="0"/>
              <a:t>Programmers </a:t>
            </a:r>
            <a:r>
              <a:rPr lang="en-US" sz="1800" dirty="0"/>
              <a:t>work </a:t>
            </a:r>
            <a:r>
              <a:rPr lang="en-US" sz="1800" dirty="0" smtClean="0"/>
              <a:t>in pairs </a:t>
            </a:r>
          </a:p>
          <a:p>
            <a:r>
              <a:rPr lang="en-US" sz="1800" dirty="0" smtClean="0"/>
              <a:t>develop </a:t>
            </a:r>
            <a:r>
              <a:rPr lang="en-US" sz="1800" dirty="0"/>
              <a:t>tests for each task before writing the code. </a:t>
            </a:r>
            <a:endParaRPr lang="en-US" sz="1800" dirty="0" smtClean="0"/>
          </a:p>
          <a:p>
            <a:r>
              <a:rPr lang="en-US" sz="1800" dirty="0" smtClean="0"/>
              <a:t>All </a:t>
            </a:r>
            <a:r>
              <a:rPr lang="en-US" sz="1800" dirty="0"/>
              <a:t>tests must be </a:t>
            </a:r>
            <a:r>
              <a:rPr lang="en-US" sz="1800" dirty="0" smtClean="0"/>
              <a:t>successfully executed </a:t>
            </a:r>
            <a:r>
              <a:rPr lang="en-US" sz="1800" dirty="0"/>
              <a:t>when new code is integrated into the system. </a:t>
            </a:r>
            <a:endParaRPr lang="en-US" sz="1800" dirty="0" smtClean="0"/>
          </a:p>
          <a:p>
            <a:r>
              <a:rPr lang="en-US" sz="1800" dirty="0" smtClean="0"/>
              <a:t>There </a:t>
            </a:r>
            <a:r>
              <a:rPr lang="en-US" sz="1800" dirty="0"/>
              <a:t>is a short </a:t>
            </a:r>
            <a:r>
              <a:rPr lang="en-US" sz="1800" dirty="0" smtClean="0"/>
              <a:t>time gap </a:t>
            </a:r>
            <a:r>
              <a:rPr lang="en-US" sz="1800" dirty="0"/>
              <a:t>between </a:t>
            </a:r>
            <a:r>
              <a:rPr lang="en-US" sz="1800" dirty="0" smtClean="0"/>
              <a:t>2 releases </a:t>
            </a:r>
            <a:r>
              <a:rPr lang="en-US" sz="1800" dirty="0"/>
              <a:t>of the system.</a:t>
            </a:r>
            <a:endParaRPr lang="tr-TR" sz="18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181" y="1579407"/>
            <a:ext cx="7531757" cy="3103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0108" y="2646231"/>
            <a:ext cx="1768433" cy="369332"/>
          </a:xfrm>
          <a:prstGeom prst="rect">
            <a:avLst/>
          </a:prstGeom>
          <a:noFill/>
        </p:spPr>
        <p:txBody>
          <a:bodyPr wrap="none" rtlCol="0">
            <a:spAutoFit/>
          </a:bodyPr>
          <a:lstStyle/>
          <a:p>
            <a:r>
              <a:rPr lang="en-US" dirty="0" smtClean="0"/>
              <a:t>User story= </a:t>
            </a:r>
            <a:r>
              <a:rPr lang="en-US" dirty="0" err="1" smtClean="0"/>
              <a:t>req</a:t>
            </a:r>
            <a:endParaRPr lang="tr-TR" dirty="0"/>
          </a:p>
        </p:txBody>
      </p:sp>
    </p:spTree>
    <p:extLst>
      <p:ext uri="{BB962C8B-B14F-4D97-AF65-F5344CB8AC3E}">
        <p14:creationId xmlns:p14="http://schemas.microsoft.com/office/powerpoint/2010/main" val="116256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reme Programming Project flow ch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73" y="-891478"/>
            <a:ext cx="9541715" cy="41044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txBox="1">
            <a:spLocks/>
          </p:cNvSpPr>
          <p:nvPr/>
        </p:nvSpPr>
        <p:spPr>
          <a:xfrm>
            <a:off x="457200" y="3429000"/>
            <a:ext cx="8229600" cy="2727960"/>
          </a:xfrm>
          <a:prstGeom prst="rect">
            <a:avLst/>
          </a:prstGeom>
        </p:spPr>
        <p:txBody>
          <a:bodyPr>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tr-TR" smtClean="0"/>
              <a:t>XP Planning</a:t>
            </a:r>
          </a:p>
          <a:p>
            <a:pPr lvl="1"/>
            <a:r>
              <a:rPr lang="en-US" altLang="tr-TR" smtClean="0"/>
              <a:t>Begins with the creation of “</a:t>
            </a:r>
            <a:r>
              <a:rPr lang="en-US" altLang="tr-TR" smtClean="0">
                <a:solidFill>
                  <a:schemeClr val="folHlink"/>
                </a:solidFill>
              </a:rPr>
              <a:t>user stories</a:t>
            </a:r>
            <a:r>
              <a:rPr lang="en-US" altLang="tr-TR" smtClean="0"/>
              <a:t>”</a:t>
            </a:r>
          </a:p>
          <a:p>
            <a:pPr lvl="1"/>
            <a:r>
              <a:rPr lang="en-US" altLang="tr-TR" smtClean="0"/>
              <a:t>Agile team assesses each story and assigns a </a:t>
            </a:r>
            <a:r>
              <a:rPr lang="en-US" altLang="tr-TR" smtClean="0">
                <a:solidFill>
                  <a:schemeClr val="folHlink"/>
                </a:solidFill>
              </a:rPr>
              <a:t>cost</a:t>
            </a:r>
            <a:endParaRPr lang="en-US" altLang="tr-TR" smtClean="0"/>
          </a:p>
          <a:p>
            <a:pPr lvl="1"/>
            <a:r>
              <a:rPr lang="en-US" altLang="tr-TR" smtClean="0"/>
              <a:t>Stories are grouped to for a </a:t>
            </a:r>
            <a:r>
              <a:rPr lang="en-US" altLang="tr-TR" smtClean="0">
                <a:solidFill>
                  <a:schemeClr val="folHlink"/>
                </a:solidFill>
              </a:rPr>
              <a:t>deliverable iteration</a:t>
            </a:r>
          </a:p>
          <a:p>
            <a:pPr lvl="2"/>
            <a:r>
              <a:rPr lang="en-US" smtClean="0"/>
              <a:t> Make frequent </a:t>
            </a:r>
            <a:r>
              <a:rPr lang="en-US" smtClean="0">
                <a:hlinkClick r:id="rId3"/>
              </a:rPr>
              <a:t>small releases</a:t>
            </a:r>
            <a:r>
              <a:rPr lang="en-US" smtClean="0"/>
              <a:t>.</a:t>
            </a:r>
            <a:endParaRPr lang="en-US" altLang="tr-TR" smtClean="0"/>
          </a:p>
          <a:p>
            <a:pPr lvl="1"/>
            <a:r>
              <a:rPr lang="en-US" altLang="tr-TR" smtClean="0"/>
              <a:t>A </a:t>
            </a:r>
            <a:r>
              <a:rPr lang="en-US" altLang="tr-TR" smtClean="0">
                <a:solidFill>
                  <a:schemeClr val="folHlink"/>
                </a:solidFill>
              </a:rPr>
              <a:t>commitment</a:t>
            </a:r>
            <a:r>
              <a:rPr lang="en-US" altLang="tr-TR" smtClean="0"/>
              <a:t> is made on delivery date</a:t>
            </a:r>
          </a:p>
          <a:p>
            <a:pPr lvl="1"/>
            <a:r>
              <a:rPr lang="en-US" altLang="tr-TR" smtClean="0"/>
              <a:t>After the first increment “</a:t>
            </a:r>
            <a:r>
              <a:rPr lang="en-US" altLang="tr-TR" smtClean="0">
                <a:solidFill>
                  <a:schemeClr val="folHlink"/>
                </a:solidFill>
              </a:rPr>
              <a:t>project velocity</a:t>
            </a:r>
            <a:r>
              <a:rPr lang="en-US" altLang="tr-TR" smtClean="0"/>
              <a:t>” is used to help define subsequent delivery dates for other iterations</a:t>
            </a:r>
          </a:p>
          <a:p>
            <a:pPr lvl="1"/>
            <a:r>
              <a:rPr lang="en-US" smtClean="0"/>
              <a:t> Iteration planning starts each iteration.</a:t>
            </a:r>
          </a:p>
          <a:p>
            <a:pPr lvl="1"/>
            <a:endParaRPr lang="en-US" altLang="tr-TR" smtClean="0"/>
          </a:p>
          <a:p>
            <a:endParaRPr lang="tr-TR" dirty="0"/>
          </a:p>
        </p:txBody>
      </p:sp>
    </p:spTree>
    <p:extLst>
      <p:ext uri="{BB962C8B-B14F-4D97-AF65-F5344CB8AC3E}">
        <p14:creationId xmlns:p14="http://schemas.microsoft.com/office/powerpoint/2010/main" val="2833899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691680" y="6356350"/>
            <a:ext cx="6998168" cy="365760"/>
          </a:xfrm>
        </p:spPr>
        <p:txBody>
          <a:bodyPr/>
          <a:lstStyle/>
          <a:p>
            <a:r>
              <a:rPr lang="en-US" altLang="tr-TR" i="1" dirty="0" smtClean="0"/>
              <a:t>Software </a:t>
            </a:r>
            <a:r>
              <a:rPr lang="en-US" altLang="tr-TR" i="1" dirty="0"/>
              <a:t>Engineering: A Practitioner’s Approach, 7/e </a:t>
            </a:r>
            <a:r>
              <a:rPr lang="en-US" altLang="tr-TR" dirty="0"/>
              <a:t>(McGraw-Hill, 2009</a:t>
            </a:r>
            <a:r>
              <a:rPr lang="en-US" altLang="tr-TR" dirty="0" smtClean="0"/>
              <a:t>)</a:t>
            </a:r>
            <a:endParaRPr lang="en-US" altLang="tr-TR" dirty="0"/>
          </a:p>
        </p:txBody>
      </p:sp>
      <p:sp>
        <p:nvSpPr>
          <p:cNvPr id="5" name="Slide Number Placeholder 4"/>
          <p:cNvSpPr>
            <a:spLocks noGrp="1"/>
          </p:cNvSpPr>
          <p:nvPr>
            <p:ph type="sldNum" sz="quarter" idx="11"/>
          </p:nvPr>
        </p:nvSpPr>
        <p:spPr/>
        <p:txBody>
          <a:bodyPr/>
          <a:lstStyle/>
          <a:p>
            <a:fld id="{263F49AE-32F7-4DAD-8282-D1823030CBA1}" type="slidenum">
              <a:rPr lang="en-US" altLang="tr-TR"/>
              <a:pPr/>
              <a:t>35</a:t>
            </a:fld>
            <a:endParaRPr lang="en-US" altLang="tr-TR"/>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a:t>XP Design</a:t>
            </a:r>
          </a:p>
          <a:p>
            <a:pPr marL="685800" lvl="1" indent="-228600">
              <a:lnSpc>
                <a:spcPct val="90000"/>
              </a:lnSpc>
            </a:pPr>
            <a:r>
              <a:rPr lang="en-US" altLang="tr-TR" sz="2000" dirty="0"/>
              <a:t>Follows the </a:t>
            </a:r>
            <a:r>
              <a:rPr lang="en-US" altLang="tr-TR" sz="2000" dirty="0" smtClean="0">
                <a:solidFill>
                  <a:schemeClr val="folHlink"/>
                </a:solidFill>
              </a:rPr>
              <a:t>KIS (keep it simple) </a:t>
            </a:r>
            <a:r>
              <a:rPr lang="en-US" altLang="tr-TR" sz="2000" dirty="0">
                <a:solidFill>
                  <a:schemeClr val="folHlink"/>
                </a:solidFill>
              </a:rPr>
              <a:t>principle</a:t>
            </a:r>
            <a:endParaRPr lang="en-US" altLang="tr-TR" sz="2000" dirty="0"/>
          </a:p>
          <a:p>
            <a:pPr marL="685800" lvl="1" indent="-228600">
              <a:lnSpc>
                <a:spcPct val="90000"/>
              </a:lnSpc>
            </a:pPr>
            <a:r>
              <a:rPr lang="en-US" altLang="tr-TR" sz="2000" dirty="0"/>
              <a:t>Encourage the use of </a:t>
            </a:r>
            <a:r>
              <a:rPr lang="en-US" altLang="tr-TR" sz="2000" dirty="0">
                <a:solidFill>
                  <a:schemeClr val="folHlink"/>
                </a:solidFill>
              </a:rPr>
              <a:t>CRC cards</a:t>
            </a:r>
            <a:r>
              <a:rPr lang="en-US" altLang="tr-TR" sz="2000" dirty="0"/>
              <a:t> </a:t>
            </a:r>
          </a:p>
          <a:p>
            <a:pPr marL="685800" lvl="1" indent="-228600">
              <a:lnSpc>
                <a:spcPct val="90000"/>
              </a:lnSpc>
            </a:pPr>
            <a:r>
              <a:rPr lang="en-US" altLang="tr-TR" sz="2000" dirty="0"/>
              <a:t>For difficult design problems, suggests the creation of “</a:t>
            </a:r>
            <a:r>
              <a:rPr lang="en-US" altLang="tr-TR" sz="2000" dirty="0">
                <a:solidFill>
                  <a:schemeClr val="folHlink"/>
                </a:solidFill>
              </a:rPr>
              <a:t>spike solutions</a:t>
            </a:r>
            <a:r>
              <a:rPr lang="en-US" altLang="tr-TR" sz="2000" dirty="0"/>
              <a:t>”—a design prototype</a:t>
            </a:r>
          </a:p>
          <a:p>
            <a:pPr marL="685800" lvl="1" indent="-228600">
              <a:lnSpc>
                <a:spcPct val="90000"/>
              </a:lnSpc>
            </a:pPr>
            <a:r>
              <a:rPr lang="en-US" altLang="tr-TR" sz="2000" dirty="0"/>
              <a:t>Encourages “</a:t>
            </a:r>
            <a:r>
              <a:rPr lang="en-US" altLang="tr-TR" sz="2000" dirty="0">
                <a:solidFill>
                  <a:schemeClr val="folHlink"/>
                </a:solidFill>
              </a:rPr>
              <a:t>refactoring</a:t>
            </a:r>
            <a:r>
              <a:rPr lang="en-US" altLang="tr-TR" sz="2000" dirty="0"/>
              <a:t>”—an iterative refinement of the internal program </a:t>
            </a:r>
            <a:r>
              <a:rPr lang="en-US" altLang="tr-TR" sz="2000" dirty="0" smtClean="0"/>
              <a:t>design</a:t>
            </a:r>
          </a:p>
          <a:p>
            <a:pPr marL="685800" lvl="1" indent="-228600">
              <a:lnSpc>
                <a:spcPct val="90000"/>
              </a:lnSpc>
            </a:pPr>
            <a:r>
              <a:rPr lang="en-US" sz="2000" dirty="0" smtClean="0"/>
              <a:t>No functionality is </a:t>
            </a:r>
            <a:r>
              <a:rPr lang="en-US" sz="2000" dirty="0" smtClean="0">
                <a:hlinkClick r:id="rId2"/>
              </a:rPr>
              <a:t>added early</a:t>
            </a:r>
            <a:r>
              <a:rPr lang="en-US" sz="2000" dirty="0" smtClean="0"/>
              <a:t>.</a:t>
            </a:r>
            <a:endParaRPr lang="en-US" altLang="tr-TR" sz="2000" dirty="0"/>
          </a:p>
          <a:p>
            <a:pPr marL="685800" lvl="1" indent="-228600">
              <a:lnSpc>
                <a:spcPct val="90000"/>
              </a:lnSpc>
            </a:pPr>
            <a:endParaRPr lang="en-US" altLang="tr-TR" sz="2000" dirty="0"/>
          </a:p>
        </p:txBody>
      </p:sp>
    </p:spTree>
    <p:extLst>
      <p:ext uri="{BB962C8B-B14F-4D97-AF65-F5344CB8AC3E}">
        <p14:creationId xmlns:p14="http://schemas.microsoft.com/office/powerpoint/2010/main" val="1187338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extremeprogramming.org/map/images/iteratio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9432"/>
            <a:ext cx="7740352" cy="36373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txBox="1">
            <a:spLocks/>
          </p:cNvSpPr>
          <p:nvPr/>
        </p:nvSpPr>
        <p:spPr>
          <a:xfrm>
            <a:off x="251520" y="3293328"/>
            <a:ext cx="8856984" cy="2799968"/>
          </a:xfrm>
          <a:prstGeom prst="rect">
            <a:avLst/>
          </a:prstGeom>
        </p:spPr>
        <p:txBody>
          <a:bodyPr>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The customer selects user stories from the release plan with estimates that total up to the </a:t>
            </a:r>
            <a:r>
              <a:rPr lang="en-US" sz="2000" dirty="0" smtClean="0">
                <a:hlinkClick r:id="rId3"/>
              </a:rPr>
              <a:t>project velocity</a:t>
            </a:r>
            <a:r>
              <a:rPr lang="en-US" sz="2000" dirty="0" smtClean="0"/>
              <a:t> from the last iteration.</a:t>
            </a:r>
          </a:p>
          <a:p>
            <a:pPr lvl="1"/>
            <a:r>
              <a:rPr lang="en-US" sz="1800" dirty="0" smtClean="0"/>
              <a:t>Failed </a:t>
            </a:r>
            <a:r>
              <a:rPr lang="en-US" sz="1800" dirty="0" smtClean="0">
                <a:hlinkClick r:id="rId4"/>
              </a:rPr>
              <a:t>acceptance tests</a:t>
            </a:r>
            <a:r>
              <a:rPr lang="en-US" sz="1800" dirty="0" smtClean="0"/>
              <a:t> to be fixed are also selected. </a:t>
            </a:r>
          </a:p>
          <a:p>
            <a:r>
              <a:rPr lang="en-US" sz="2000" dirty="0" smtClean="0"/>
              <a:t>User stories (user’s </a:t>
            </a:r>
            <a:r>
              <a:rPr lang="en-US" sz="2000" dirty="0" err="1" smtClean="0"/>
              <a:t>lang</a:t>
            </a:r>
            <a:r>
              <a:rPr lang="en-US" sz="2000" dirty="0" smtClean="0"/>
              <a:t>) brake down into the programming task (developer’s </a:t>
            </a:r>
            <a:r>
              <a:rPr lang="en-US" sz="2000" dirty="0" err="1" smtClean="0"/>
              <a:t>lang</a:t>
            </a:r>
            <a:r>
              <a:rPr lang="en-US" sz="2000" dirty="0" smtClean="0"/>
              <a:t>)</a:t>
            </a:r>
          </a:p>
          <a:p>
            <a:r>
              <a:rPr lang="en-US" sz="2000" dirty="0" smtClean="0"/>
              <a:t>Developers sign up to do the task and estimate how long their own tasks will take to complete in days.</a:t>
            </a:r>
          </a:p>
          <a:p>
            <a:r>
              <a:rPr lang="en-US" sz="2000" dirty="0" smtClean="0"/>
              <a:t>Check w.r.t. the project velocity to determine if the iteration is over booked </a:t>
            </a:r>
          </a:p>
          <a:p>
            <a:r>
              <a:rPr lang="en-US" sz="2000" dirty="0" smtClean="0"/>
              <a:t>Avoid adding any functionality </a:t>
            </a:r>
            <a:r>
              <a:rPr lang="en-US" sz="2000" dirty="0" smtClean="0">
                <a:hlinkClick r:id="rId5"/>
              </a:rPr>
              <a:t>before it is scheduled</a:t>
            </a:r>
            <a:r>
              <a:rPr lang="en-US" sz="2000" dirty="0" smtClean="0"/>
              <a:t>. </a:t>
            </a:r>
            <a:endParaRPr lang="en-US" sz="2000" dirty="0"/>
          </a:p>
        </p:txBody>
      </p:sp>
    </p:spTree>
    <p:extLst>
      <p:ext uri="{BB962C8B-B14F-4D97-AF65-F5344CB8AC3E}">
        <p14:creationId xmlns:p14="http://schemas.microsoft.com/office/powerpoint/2010/main" val="2162973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691680" y="6356350"/>
            <a:ext cx="6998168" cy="365760"/>
          </a:xfrm>
        </p:spPr>
        <p:txBody>
          <a:bodyPr/>
          <a:lstStyle/>
          <a:p>
            <a:r>
              <a:rPr lang="en-US" altLang="tr-TR" i="1" dirty="0" smtClean="0"/>
              <a:t>Software </a:t>
            </a:r>
            <a:r>
              <a:rPr lang="en-US" altLang="tr-TR" i="1" dirty="0"/>
              <a:t>Engineering: A Practitioner’s Approach, 7/e </a:t>
            </a:r>
            <a:r>
              <a:rPr lang="en-US" altLang="tr-TR" dirty="0"/>
              <a:t>(McGraw-Hill, 2009</a:t>
            </a:r>
            <a:r>
              <a:rPr lang="en-US" altLang="tr-TR" dirty="0" smtClean="0"/>
              <a:t>)</a:t>
            </a:r>
            <a:endParaRPr lang="en-US" altLang="tr-TR" dirty="0"/>
          </a:p>
        </p:txBody>
      </p:sp>
      <p:sp>
        <p:nvSpPr>
          <p:cNvPr id="5" name="Slide Number Placeholder 4"/>
          <p:cNvSpPr>
            <a:spLocks noGrp="1"/>
          </p:cNvSpPr>
          <p:nvPr>
            <p:ph type="sldNum" sz="quarter" idx="11"/>
          </p:nvPr>
        </p:nvSpPr>
        <p:spPr>
          <a:xfrm>
            <a:off x="3222176" y="6492240"/>
            <a:ext cx="5921824" cy="365760"/>
          </a:xfrm>
        </p:spPr>
        <p:txBody>
          <a:bodyPr/>
          <a:lstStyle/>
          <a:p>
            <a:r>
              <a:rPr lang="en-US" altLang="tr-TR" dirty="0" smtClean="0"/>
              <a:t> www. extremeprogramming.org</a:t>
            </a:r>
            <a:fld id="{263F49AE-32F7-4DAD-8282-D1823030CBA1}" type="slidenum">
              <a:rPr lang="en-US" altLang="tr-TR" smtClean="0"/>
              <a:pPr/>
              <a:t>37</a:t>
            </a:fld>
            <a:endParaRPr lang="en-US" altLang="tr-TR" dirty="0"/>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smtClean="0"/>
              <a:t>XP </a:t>
            </a:r>
            <a:r>
              <a:rPr lang="en-US" altLang="tr-TR" sz="2000" dirty="0"/>
              <a:t>Coding</a:t>
            </a:r>
          </a:p>
          <a:p>
            <a:pPr marL="685800" lvl="1" indent="-228600">
              <a:lnSpc>
                <a:spcPct val="90000"/>
              </a:lnSpc>
            </a:pPr>
            <a:r>
              <a:rPr lang="en-US" altLang="tr-TR" sz="2000" dirty="0"/>
              <a:t>Recommends the </a:t>
            </a:r>
            <a:r>
              <a:rPr lang="en-US" altLang="tr-TR" sz="2000" dirty="0">
                <a:solidFill>
                  <a:schemeClr val="folHlink"/>
                </a:solidFill>
              </a:rPr>
              <a:t>construction of a unit test</a:t>
            </a:r>
            <a:r>
              <a:rPr lang="en-US" altLang="tr-TR" sz="2000" dirty="0"/>
              <a:t> for a store </a:t>
            </a:r>
            <a:r>
              <a:rPr lang="en-US" altLang="tr-TR" sz="2000" i="1" u="sng" dirty="0"/>
              <a:t>before</a:t>
            </a:r>
            <a:r>
              <a:rPr lang="en-US" altLang="tr-TR" sz="2000" dirty="0"/>
              <a:t> coding </a:t>
            </a:r>
            <a:r>
              <a:rPr lang="en-US" altLang="tr-TR" sz="2000" dirty="0" smtClean="0"/>
              <a:t>commences</a:t>
            </a:r>
            <a:r>
              <a:rPr lang="en-US" sz="2000" dirty="0" smtClean="0"/>
              <a:t> </a:t>
            </a:r>
          </a:p>
          <a:p>
            <a:pPr marL="960120" lvl="2">
              <a:lnSpc>
                <a:spcPct val="90000"/>
              </a:lnSpc>
            </a:pPr>
            <a:r>
              <a:rPr lang="en-US" sz="1700" dirty="0" smtClean="0"/>
              <a:t>Code the </a:t>
            </a:r>
            <a:r>
              <a:rPr lang="en-US" sz="1700" dirty="0" smtClean="0">
                <a:hlinkClick r:id="rId2"/>
              </a:rPr>
              <a:t>unit test first</a:t>
            </a:r>
            <a:r>
              <a:rPr lang="en-US" sz="1700" dirty="0" smtClean="0"/>
              <a:t>.</a:t>
            </a:r>
            <a:endParaRPr lang="en-US" altLang="tr-TR" sz="1700" dirty="0"/>
          </a:p>
          <a:p>
            <a:pPr marL="685800" lvl="1" indent="-228600">
              <a:lnSpc>
                <a:spcPct val="90000"/>
              </a:lnSpc>
            </a:pPr>
            <a:r>
              <a:rPr lang="en-US" altLang="tr-TR" sz="2000" dirty="0"/>
              <a:t>Encourages “</a:t>
            </a:r>
            <a:r>
              <a:rPr lang="en-US" altLang="tr-TR" sz="2000" dirty="0">
                <a:solidFill>
                  <a:schemeClr val="folHlink"/>
                </a:solidFill>
              </a:rPr>
              <a:t>pair programming</a:t>
            </a:r>
            <a:r>
              <a:rPr lang="en-US" altLang="tr-TR" sz="2000" dirty="0" smtClean="0"/>
              <a:t>”</a:t>
            </a:r>
          </a:p>
          <a:p>
            <a:pPr marL="685800" lvl="1" indent="-228600">
              <a:lnSpc>
                <a:spcPct val="90000"/>
              </a:lnSpc>
            </a:pPr>
            <a:r>
              <a:rPr lang="en-US" sz="2000" dirty="0" smtClean="0"/>
              <a:t>The customer is </a:t>
            </a:r>
            <a:r>
              <a:rPr lang="en-US" sz="2000" dirty="0" smtClean="0">
                <a:hlinkClick r:id="rId3"/>
              </a:rPr>
              <a:t>always available</a:t>
            </a:r>
            <a:r>
              <a:rPr lang="en-US" sz="2000" dirty="0" smtClean="0"/>
              <a:t>.</a:t>
            </a:r>
          </a:p>
          <a:p>
            <a:pPr marL="685800" lvl="1" indent="-228600">
              <a:lnSpc>
                <a:spcPct val="90000"/>
              </a:lnSpc>
            </a:pPr>
            <a:r>
              <a:rPr lang="en-US" sz="2000" dirty="0" smtClean="0"/>
              <a:t>Code must be written to agreed </a:t>
            </a:r>
            <a:r>
              <a:rPr lang="en-US" sz="2000" dirty="0" smtClean="0">
                <a:hlinkClick r:id="rId4"/>
              </a:rPr>
              <a:t>standards</a:t>
            </a:r>
            <a:r>
              <a:rPr lang="en-US" sz="2000" dirty="0" smtClean="0"/>
              <a:t>. </a:t>
            </a:r>
          </a:p>
          <a:p>
            <a:pPr marL="685800" lvl="1" indent="-228600">
              <a:lnSpc>
                <a:spcPct val="90000"/>
              </a:lnSpc>
            </a:pPr>
            <a:r>
              <a:rPr lang="en-US" sz="2000" dirty="0" smtClean="0"/>
              <a:t>Only one pair </a:t>
            </a:r>
            <a:r>
              <a:rPr lang="en-US" sz="2000" dirty="0" smtClean="0">
                <a:hlinkClick r:id="rId5"/>
              </a:rPr>
              <a:t>integrates code at a time</a:t>
            </a:r>
            <a:r>
              <a:rPr lang="en-US" sz="2000" dirty="0" smtClean="0"/>
              <a:t>.</a:t>
            </a:r>
          </a:p>
          <a:p>
            <a:pPr marL="685800" lvl="1" indent="-228600">
              <a:lnSpc>
                <a:spcPct val="90000"/>
              </a:lnSpc>
            </a:pPr>
            <a:r>
              <a:rPr lang="en-US" sz="2000" dirty="0" smtClean="0">
                <a:hlinkClick r:id="rId6"/>
              </a:rPr>
              <a:t> Integrate often</a:t>
            </a:r>
            <a:r>
              <a:rPr lang="en-US" sz="2000" dirty="0" smtClean="0"/>
              <a:t>.</a:t>
            </a:r>
          </a:p>
          <a:p>
            <a:pPr marL="685800" lvl="1" indent="-228600">
              <a:lnSpc>
                <a:spcPct val="90000"/>
              </a:lnSpc>
            </a:pPr>
            <a:r>
              <a:rPr lang="en-US" sz="2000" dirty="0" smtClean="0"/>
              <a:t> Set up a dedicated </a:t>
            </a:r>
            <a:r>
              <a:rPr lang="en-US" sz="2000" dirty="0" smtClean="0">
                <a:hlinkClick r:id="rId7"/>
              </a:rPr>
              <a:t>integration computer</a:t>
            </a:r>
            <a:r>
              <a:rPr lang="en-US" sz="2000" dirty="0" smtClean="0"/>
              <a:t>.</a:t>
            </a:r>
          </a:p>
          <a:p>
            <a:pPr marL="685800" lvl="1" indent="-228600">
              <a:lnSpc>
                <a:spcPct val="90000"/>
              </a:lnSpc>
            </a:pPr>
            <a:r>
              <a:rPr lang="en-US" sz="2000" dirty="0" smtClean="0"/>
              <a:t>Use </a:t>
            </a:r>
            <a:r>
              <a:rPr lang="en-US" sz="2000" dirty="0" smtClean="0">
                <a:hlinkClick r:id="rId8"/>
              </a:rPr>
              <a:t>collective ownership</a:t>
            </a:r>
            <a:r>
              <a:rPr lang="en-US" sz="2000" dirty="0" smtClean="0"/>
              <a:t>.</a:t>
            </a:r>
            <a:endParaRPr lang="en-US" altLang="tr-TR" sz="2000" dirty="0"/>
          </a:p>
          <a:p>
            <a:pPr marL="685800" lvl="1" indent="-228600">
              <a:lnSpc>
                <a:spcPct val="90000"/>
              </a:lnSpc>
            </a:pPr>
            <a:endParaRPr lang="en-US" altLang="tr-TR" sz="2000" dirty="0"/>
          </a:p>
        </p:txBody>
      </p:sp>
    </p:spTree>
    <p:extLst>
      <p:ext uri="{BB962C8B-B14F-4D97-AF65-F5344CB8AC3E}">
        <p14:creationId xmlns:p14="http://schemas.microsoft.com/office/powerpoint/2010/main" val="4291886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691680" y="6356350"/>
            <a:ext cx="6998168" cy="365760"/>
          </a:xfrm>
        </p:spPr>
        <p:txBody>
          <a:bodyPr/>
          <a:lstStyle/>
          <a:p>
            <a:r>
              <a:rPr lang="en-US" altLang="tr-TR" i="1" dirty="0" smtClean="0"/>
              <a:t>Software </a:t>
            </a:r>
            <a:r>
              <a:rPr lang="en-US" altLang="tr-TR" i="1" dirty="0"/>
              <a:t>Engineering: A Practitioner’s Approach, 7/e </a:t>
            </a:r>
            <a:r>
              <a:rPr lang="en-US" altLang="tr-TR" dirty="0"/>
              <a:t>(McGraw-Hill, 2009</a:t>
            </a:r>
            <a:r>
              <a:rPr lang="en-US" altLang="tr-TR" dirty="0" smtClean="0"/>
              <a:t>)</a:t>
            </a:r>
            <a:endParaRPr lang="en-US" altLang="tr-TR" dirty="0"/>
          </a:p>
        </p:txBody>
      </p:sp>
      <p:sp>
        <p:nvSpPr>
          <p:cNvPr id="5" name="Slide Number Placeholder 4"/>
          <p:cNvSpPr>
            <a:spLocks noGrp="1"/>
          </p:cNvSpPr>
          <p:nvPr>
            <p:ph type="sldNum" sz="quarter" idx="11"/>
          </p:nvPr>
        </p:nvSpPr>
        <p:spPr>
          <a:xfrm>
            <a:off x="3222176" y="6492240"/>
            <a:ext cx="5921824" cy="365760"/>
          </a:xfrm>
        </p:spPr>
        <p:txBody>
          <a:bodyPr/>
          <a:lstStyle/>
          <a:p>
            <a:r>
              <a:rPr lang="en-US" altLang="tr-TR" dirty="0" smtClean="0"/>
              <a:t> www. extremeprogramming.org</a:t>
            </a:r>
            <a:fld id="{263F49AE-32F7-4DAD-8282-D1823030CBA1}" type="slidenum">
              <a:rPr lang="en-US" altLang="tr-TR" smtClean="0"/>
              <a:pPr/>
              <a:t>38</a:t>
            </a:fld>
            <a:endParaRPr lang="en-US" altLang="tr-TR" dirty="0"/>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smtClean="0"/>
              <a:t>XP Testing</a:t>
            </a:r>
            <a:endParaRPr lang="en-US" altLang="tr-TR" sz="2000" dirty="0"/>
          </a:p>
          <a:p>
            <a:pPr marL="685800" lvl="1" indent="-228600">
              <a:lnSpc>
                <a:spcPct val="90000"/>
              </a:lnSpc>
            </a:pPr>
            <a:r>
              <a:rPr lang="en-US" sz="2000" dirty="0" smtClean="0"/>
              <a:t>All code must have </a:t>
            </a:r>
            <a:r>
              <a:rPr lang="en-US" sz="2000" dirty="0" smtClean="0">
                <a:hlinkClick r:id="rId2"/>
              </a:rPr>
              <a:t>unit tests</a:t>
            </a:r>
            <a:r>
              <a:rPr lang="en-US" sz="2000" dirty="0" smtClean="0"/>
              <a:t>.</a:t>
            </a:r>
          </a:p>
          <a:p>
            <a:pPr marL="685800" lvl="1" indent="-228600">
              <a:lnSpc>
                <a:spcPct val="90000"/>
              </a:lnSpc>
            </a:pPr>
            <a:r>
              <a:rPr lang="en-US" sz="2000" dirty="0" smtClean="0"/>
              <a:t> All code must pass all </a:t>
            </a:r>
            <a:r>
              <a:rPr lang="en-US" sz="2000" dirty="0" smtClean="0">
                <a:hlinkClick r:id="rId2"/>
              </a:rPr>
              <a:t>unit tests</a:t>
            </a:r>
            <a:r>
              <a:rPr lang="en-US" sz="2000" dirty="0" smtClean="0"/>
              <a:t> before it  can be released.</a:t>
            </a:r>
          </a:p>
          <a:p>
            <a:pPr marL="685800" lvl="1" indent="-228600">
              <a:lnSpc>
                <a:spcPct val="90000"/>
              </a:lnSpc>
            </a:pPr>
            <a:r>
              <a:rPr lang="en-US" altLang="tr-TR" sz="2000" dirty="0" smtClean="0"/>
              <a:t>All </a:t>
            </a:r>
            <a:r>
              <a:rPr lang="en-US" altLang="tr-TR" sz="2000" dirty="0" smtClean="0">
                <a:solidFill>
                  <a:schemeClr val="folHlink"/>
                </a:solidFill>
              </a:rPr>
              <a:t>unit tests are executed daily</a:t>
            </a:r>
            <a:endParaRPr lang="en-US" sz="2000" dirty="0" smtClean="0"/>
          </a:p>
          <a:p>
            <a:pPr marL="685800" lvl="1" indent="-228600">
              <a:lnSpc>
                <a:spcPct val="90000"/>
              </a:lnSpc>
            </a:pPr>
            <a:r>
              <a:rPr lang="en-US" sz="2000" dirty="0" smtClean="0"/>
              <a:t> When </a:t>
            </a:r>
            <a:r>
              <a:rPr lang="en-US" sz="2000" dirty="0" smtClean="0">
                <a:hlinkClick r:id="rId3"/>
              </a:rPr>
              <a:t>a bug is found</a:t>
            </a:r>
            <a:r>
              <a:rPr lang="en-US" sz="2000" dirty="0" smtClean="0"/>
              <a:t> tests are created.</a:t>
            </a:r>
          </a:p>
          <a:p>
            <a:pPr marL="685800" lvl="1" indent="-228600">
              <a:lnSpc>
                <a:spcPct val="90000"/>
              </a:lnSpc>
            </a:pPr>
            <a:r>
              <a:rPr lang="en-US" altLang="tr-TR" sz="2000" dirty="0" smtClean="0">
                <a:solidFill>
                  <a:schemeClr val="folHlink"/>
                </a:solidFill>
              </a:rPr>
              <a:t>“Acceptance tests”</a:t>
            </a:r>
            <a:r>
              <a:rPr lang="en-US" altLang="tr-TR" sz="2000" dirty="0" smtClean="0"/>
              <a:t> are defined by the customer and executed to assess customer visible functionality</a:t>
            </a:r>
          </a:p>
          <a:p>
            <a:pPr marL="685800" lvl="1" indent="-228600">
              <a:lnSpc>
                <a:spcPct val="90000"/>
              </a:lnSpc>
            </a:pPr>
            <a:r>
              <a:rPr lang="en-US" sz="2000" dirty="0" smtClean="0">
                <a:hlinkClick r:id="rId4"/>
              </a:rPr>
              <a:t> Acceptance tests</a:t>
            </a:r>
            <a:r>
              <a:rPr lang="en-US" sz="2000" dirty="0" smtClean="0"/>
              <a:t> are run often and the score is published.</a:t>
            </a:r>
            <a:endParaRPr lang="en-US" altLang="tr-TR" sz="2000" dirty="0"/>
          </a:p>
          <a:p>
            <a:pPr marL="685800" lvl="1" indent="-228600">
              <a:lnSpc>
                <a:spcPct val="90000"/>
              </a:lnSpc>
            </a:pPr>
            <a:endParaRPr lang="en-US" altLang="tr-TR" sz="2000" dirty="0"/>
          </a:p>
        </p:txBody>
      </p:sp>
    </p:spTree>
    <p:extLst>
      <p:ext uri="{BB962C8B-B14F-4D97-AF65-F5344CB8AC3E}">
        <p14:creationId xmlns:p14="http://schemas.microsoft.com/office/powerpoint/2010/main" val="1164857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XP Managing</a:t>
            </a:r>
          </a:p>
          <a:p>
            <a:pPr lvl="1"/>
            <a:r>
              <a:rPr lang="en-US" dirty="0" smtClean="0"/>
              <a:t> Set a </a:t>
            </a:r>
            <a:r>
              <a:rPr lang="en-US" dirty="0" smtClean="0">
                <a:hlinkClick r:id="rId2"/>
              </a:rPr>
              <a:t>sustainable pace</a:t>
            </a:r>
            <a:r>
              <a:rPr lang="en-US" dirty="0" smtClean="0"/>
              <a:t>.</a:t>
            </a:r>
          </a:p>
          <a:p>
            <a:pPr lvl="1"/>
            <a:r>
              <a:rPr lang="en-US" dirty="0" smtClean="0"/>
              <a:t> The </a:t>
            </a:r>
            <a:r>
              <a:rPr lang="en-US" dirty="0" smtClean="0">
                <a:hlinkClick r:id="rId3"/>
              </a:rPr>
              <a:t>Project Velocity</a:t>
            </a:r>
            <a:r>
              <a:rPr lang="en-US" dirty="0" smtClean="0"/>
              <a:t> is measured.</a:t>
            </a:r>
          </a:p>
          <a:p>
            <a:pPr lvl="1"/>
            <a:r>
              <a:rPr lang="en-US" dirty="0" smtClean="0"/>
              <a:t> A </a:t>
            </a:r>
            <a:r>
              <a:rPr lang="en-US" dirty="0" smtClean="0">
                <a:hlinkClick r:id="rId4"/>
              </a:rPr>
              <a:t>stand up meeting</a:t>
            </a:r>
            <a:r>
              <a:rPr lang="en-US" dirty="0" smtClean="0"/>
              <a:t> starts each day.</a:t>
            </a:r>
          </a:p>
          <a:p>
            <a:pPr lvl="1"/>
            <a:r>
              <a:rPr lang="en-US" dirty="0" smtClean="0">
                <a:hlinkClick r:id="rId5"/>
              </a:rPr>
              <a:t> Move people around</a:t>
            </a:r>
            <a:r>
              <a:rPr lang="en-US" dirty="0" smtClean="0"/>
              <a:t>.</a:t>
            </a:r>
          </a:p>
          <a:p>
            <a:pPr lvl="1"/>
            <a:r>
              <a:rPr lang="en-US" dirty="0" smtClean="0">
                <a:hlinkClick r:id="rId6"/>
              </a:rPr>
              <a:t> Fix XP</a:t>
            </a:r>
            <a:r>
              <a:rPr lang="en-US" dirty="0" smtClean="0"/>
              <a:t> when it breaks.</a:t>
            </a:r>
          </a:p>
          <a:p>
            <a:pPr lvl="1"/>
            <a:r>
              <a:rPr lang="en-US" dirty="0" smtClean="0"/>
              <a:t>Give the team a dedicated </a:t>
            </a:r>
            <a:r>
              <a:rPr lang="en-US" dirty="0" smtClean="0">
                <a:hlinkClick r:id="rId7"/>
              </a:rPr>
              <a:t>open work space</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3986331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normAutofit lnSpcReduction="10000"/>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pPr lvl="1"/>
            <a:r>
              <a:rPr lang="tr-TR" dirty="0"/>
              <a:t>By</a:t>
            </a:r>
            <a:r>
              <a:rPr lang="en-US" dirty="0"/>
              <a:t> the time the software is available for use, the original reason for its procurement may have changed so radically that the software is effectively </a:t>
            </a:r>
            <a:r>
              <a:rPr lang="en-US" dirty="0" smtClean="0"/>
              <a:t>useless</a:t>
            </a:r>
          </a:p>
          <a:p>
            <a:r>
              <a:rPr lang="en-US" dirty="0" smtClean="0"/>
              <a:t>Plan-driven development is essential for some types of system but does not meet these business needs.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5553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3186" name="Picture 2" descr="http://www.extremeprogramming.org/map/images/development.GIF"/>
          <p:cNvPicPr>
            <a:picLocks noChangeAspect="1" noChangeArrowheads="1"/>
          </p:cNvPicPr>
          <p:nvPr/>
        </p:nvPicPr>
        <p:blipFill>
          <a:blip r:embed="rId2" cstate="print"/>
          <a:srcRect/>
          <a:stretch>
            <a:fillRect/>
          </a:stretch>
        </p:blipFill>
        <p:spPr bwMode="auto">
          <a:xfrm>
            <a:off x="683567" y="1268760"/>
            <a:ext cx="7776861" cy="3888432"/>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6258" name="Picture 2" descr="http://www.extremeprogramming.org/map/images/code.GIF"/>
          <p:cNvPicPr>
            <a:picLocks noChangeAspect="1" noChangeArrowheads="1"/>
          </p:cNvPicPr>
          <p:nvPr/>
        </p:nvPicPr>
        <p:blipFill>
          <a:blip r:embed="rId2" cstate="print"/>
          <a:srcRect/>
          <a:stretch>
            <a:fillRect/>
          </a:stretch>
        </p:blipFill>
        <p:spPr bwMode="auto">
          <a:xfrm>
            <a:off x="1331640" y="1628800"/>
            <a:ext cx="6600732" cy="396044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45082710"/>
              </p:ext>
            </p:extLst>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xmlns="" val="20000"/>
                    </a:ext>
                  </a:extLst>
                </a:gridCol>
                <a:gridCol w="5965736">
                  <a:extLst>
                    <a:ext uri="{9D8B030D-6E8A-4147-A177-3AD203B41FA5}">
                      <a16:colId xmlns:a16="http://schemas.microsoft.com/office/drawing/2014/main" xmlns=""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122082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practices (a)</a:t>
            </a:r>
            <a:r>
              <a:rPr lang="en-GB" dirty="0"/>
              <a:t> </a:t>
            </a:r>
            <a:endParaRPr lang="tr-TR" dirty="0"/>
          </a:p>
        </p:txBody>
      </p:sp>
      <p:sp>
        <p:nvSpPr>
          <p:cNvPr id="3" name="Content Placeholder 2"/>
          <p:cNvSpPr>
            <a:spLocks noGrp="1"/>
          </p:cNvSpPr>
          <p:nvPr>
            <p:ph sz="quarter" idx="1"/>
          </p:nvPr>
        </p:nvSpPr>
        <p:spPr/>
        <p:txBody>
          <a:bodyPr>
            <a:noAutofit/>
          </a:bodyPr>
          <a:lstStyle/>
          <a:p>
            <a:pPr>
              <a:lnSpc>
                <a:spcPct val="90000"/>
              </a:lnSpc>
            </a:pPr>
            <a:r>
              <a:rPr lang="en-US" altLang="tr-TR" sz="2800" u="sng" dirty="0"/>
              <a:t>Planning Game:</a:t>
            </a:r>
            <a:r>
              <a:rPr lang="en-US" altLang="tr-TR" sz="2800" dirty="0"/>
              <a:t> Determine the next release’s scope by working with customers</a:t>
            </a:r>
          </a:p>
          <a:p>
            <a:pPr lvl="1">
              <a:lnSpc>
                <a:spcPct val="90000"/>
              </a:lnSpc>
            </a:pPr>
            <a:r>
              <a:rPr lang="en-US" altLang="tr-TR" sz="2400" dirty="0"/>
              <a:t>Customer: </a:t>
            </a:r>
            <a:r>
              <a:rPr lang="en-US" altLang="tr-TR" sz="2400" dirty="0" smtClean="0"/>
              <a:t>prioritize tasks</a:t>
            </a:r>
            <a:endParaRPr lang="en-US" altLang="tr-TR" sz="2400" dirty="0"/>
          </a:p>
          <a:p>
            <a:pPr lvl="1">
              <a:lnSpc>
                <a:spcPct val="90000"/>
              </a:lnSpc>
            </a:pPr>
            <a:r>
              <a:rPr lang="en-US" altLang="tr-TR" sz="2400" dirty="0"/>
              <a:t>Programmer: </a:t>
            </a:r>
            <a:r>
              <a:rPr lang="en-US" altLang="tr-TR" sz="2400" dirty="0" smtClean="0"/>
              <a:t>estimate how much a task cost</a:t>
            </a:r>
          </a:p>
          <a:p>
            <a:pPr>
              <a:lnSpc>
                <a:spcPct val="90000"/>
              </a:lnSpc>
            </a:pPr>
            <a:r>
              <a:rPr lang="en-US" altLang="tr-TR" sz="3200" u="sng" dirty="0"/>
              <a:t>Testing</a:t>
            </a:r>
            <a:r>
              <a:rPr lang="en-US" altLang="tr-TR" sz="3200" dirty="0"/>
              <a:t>: tests are written </a:t>
            </a:r>
            <a:r>
              <a:rPr lang="en-US" altLang="tr-TR" sz="3200" b="1" dirty="0"/>
              <a:t>first</a:t>
            </a:r>
            <a:r>
              <a:rPr lang="en-US" altLang="tr-TR" sz="3200" dirty="0"/>
              <a:t>, by </a:t>
            </a:r>
            <a:r>
              <a:rPr lang="en-US" altLang="tr-TR" sz="3200" b="1" dirty="0"/>
              <a:t>both</a:t>
            </a:r>
            <a:r>
              <a:rPr lang="en-US" altLang="tr-TR" sz="3200" dirty="0"/>
              <a:t> programmers and customer: unit tests, acceptance tests</a:t>
            </a:r>
          </a:p>
          <a:p>
            <a:pPr lvl="1"/>
            <a:r>
              <a:rPr lang="en-US" altLang="tr-TR" sz="2400" dirty="0"/>
              <a:t>Tests are your goals to achieve</a:t>
            </a:r>
          </a:p>
          <a:p>
            <a:pPr lvl="1"/>
            <a:r>
              <a:rPr lang="en-US" altLang="tr-TR" sz="2400" dirty="0"/>
              <a:t>Implement test first requires through understanding of the specification</a:t>
            </a:r>
          </a:p>
          <a:p>
            <a:pPr lvl="1"/>
            <a:r>
              <a:rPr lang="en-US" altLang="tr-TR" sz="2400" dirty="0"/>
              <a:t>Ambiguities and omissions are captured before </a:t>
            </a:r>
            <a:r>
              <a:rPr lang="en-US" altLang="tr-TR" sz="2400" dirty="0" smtClean="0"/>
              <a:t>implementation</a:t>
            </a:r>
          </a:p>
          <a:p>
            <a:pPr lvl="1"/>
            <a:r>
              <a:rPr lang="en-US" altLang="tr-TR" sz="2400" dirty="0" smtClean="0"/>
              <a:t>Decide on interfaces –how modules will communicate</a:t>
            </a:r>
          </a:p>
          <a:p>
            <a:pPr lvl="1"/>
            <a:endParaRPr lang="en-US" altLang="tr-TR" sz="2800" dirty="0"/>
          </a:p>
        </p:txBody>
      </p:sp>
    </p:spTree>
    <p:extLst>
      <p:ext uri="{BB962C8B-B14F-4D97-AF65-F5344CB8AC3E}">
        <p14:creationId xmlns:p14="http://schemas.microsoft.com/office/powerpoint/2010/main" val="2265613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Extreme programming practices (a)</a:t>
            </a:r>
            <a:r>
              <a:rPr lang="en-GB" dirty="0"/>
              <a:t> </a:t>
            </a:r>
            <a:endParaRPr lang="tr-TR" dirty="0"/>
          </a:p>
        </p:txBody>
      </p:sp>
      <p:sp>
        <p:nvSpPr>
          <p:cNvPr id="3" name="Content Placeholder 2"/>
          <p:cNvSpPr>
            <a:spLocks noGrp="1"/>
          </p:cNvSpPr>
          <p:nvPr>
            <p:ph sz="quarter" idx="1"/>
          </p:nvPr>
        </p:nvSpPr>
        <p:spPr/>
        <p:txBody>
          <a:bodyPr>
            <a:noAutofit/>
          </a:bodyPr>
          <a:lstStyle/>
          <a:p>
            <a:pPr>
              <a:lnSpc>
                <a:spcPct val="90000"/>
              </a:lnSpc>
            </a:pPr>
            <a:r>
              <a:rPr lang="en-US" altLang="tr-TR" sz="2800" u="sng" dirty="0" smtClean="0"/>
              <a:t>Refactoring</a:t>
            </a:r>
            <a:r>
              <a:rPr lang="en-US" altLang="tr-TR" sz="2800" dirty="0"/>
              <a:t>: Restructure the system without changing its behavior</a:t>
            </a:r>
          </a:p>
          <a:p>
            <a:pPr lvl="1"/>
            <a:r>
              <a:rPr lang="en-US" altLang="tr-TR" sz="2400" b="1" dirty="0"/>
              <a:t>Simplicity</a:t>
            </a:r>
            <a:r>
              <a:rPr lang="en-US" altLang="tr-TR" sz="2400" dirty="0"/>
              <a:t>: focus on current requirements and no more</a:t>
            </a:r>
            <a:endParaRPr lang="en-US" altLang="tr-TR" sz="3200" dirty="0"/>
          </a:p>
          <a:p>
            <a:pPr lvl="2"/>
            <a:r>
              <a:rPr lang="en-US" altLang="tr-TR" sz="2400" dirty="0"/>
              <a:t>Future may change</a:t>
            </a:r>
          </a:p>
          <a:p>
            <a:pPr lvl="1"/>
            <a:r>
              <a:rPr lang="en-US" altLang="tr-TR" sz="2800" dirty="0"/>
              <a:t>Maintain simplicity via frequent </a:t>
            </a:r>
            <a:r>
              <a:rPr lang="en-US" altLang="tr-TR" sz="2800" i="1" dirty="0"/>
              <a:t>refactoring</a:t>
            </a:r>
          </a:p>
          <a:p>
            <a:pPr lvl="2"/>
            <a:r>
              <a:rPr lang="en-US" altLang="tr-TR" dirty="0"/>
              <a:t>Instead of upfront design; re-architect for </a:t>
            </a:r>
            <a:r>
              <a:rPr lang="en-US" altLang="tr-TR" dirty="0" smtClean="0"/>
              <a:t>simplicity</a:t>
            </a:r>
          </a:p>
          <a:p>
            <a:pPr lvl="1"/>
            <a:r>
              <a:rPr lang="en-US" altLang="tr-TR" dirty="0" smtClean="0"/>
              <a:t>Example refactoring</a:t>
            </a:r>
          </a:p>
          <a:p>
            <a:pPr lvl="2"/>
            <a:r>
              <a:rPr lang="en-US" dirty="0"/>
              <a:t>Re-organization of a class hierarchy to remove duplicate code.</a:t>
            </a:r>
          </a:p>
          <a:p>
            <a:pPr lvl="2"/>
            <a:r>
              <a:rPr lang="en-US" dirty="0"/>
              <a:t>Tidying up and renaming attributes and methods to make them easier to understand.</a:t>
            </a:r>
          </a:p>
          <a:p>
            <a:pPr lvl="2"/>
            <a:r>
              <a:rPr lang="en-US" dirty="0"/>
              <a:t>The replacement of inline code with calls to methods that have been included in a program library.</a:t>
            </a:r>
          </a:p>
          <a:p>
            <a:pPr lvl="1"/>
            <a:endParaRPr lang="en-US" altLang="tr-TR" dirty="0"/>
          </a:p>
        </p:txBody>
      </p:sp>
    </p:spTree>
    <p:extLst>
      <p:ext uri="{BB962C8B-B14F-4D97-AF65-F5344CB8AC3E}">
        <p14:creationId xmlns:p14="http://schemas.microsoft.com/office/powerpoint/2010/main" val="32340825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Tree>
    <p:extLst>
      <p:ext uri="{BB962C8B-B14F-4D97-AF65-F5344CB8AC3E}">
        <p14:creationId xmlns:p14="http://schemas.microsoft.com/office/powerpoint/2010/main" val="938209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xmlns="" val="20000"/>
                    </a:ext>
                  </a:extLst>
                </a:gridCol>
                <a:gridCol w="5931608">
                  <a:extLst>
                    <a:ext uri="{9D8B030D-6E8A-4147-A177-3AD203B41FA5}">
                      <a16:colId xmlns:a16="http://schemas.microsoft.com/office/drawing/2014/main" xmlns=""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xmlns=""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279301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Extreme programming practices (b)</a:t>
            </a:r>
            <a:endParaRPr lang="en-US" altLang="tr-TR" dirty="0" smtClean="0"/>
          </a:p>
        </p:txBody>
      </p:sp>
      <p:sp>
        <p:nvSpPr>
          <p:cNvPr id="17411" name="Rectangle 3"/>
          <p:cNvSpPr>
            <a:spLocks noGrp="1" noChangeArrowheads="1"/>
          </p:cNvSpPr>
          <p:nvPr>
            <p:ph type="body" idx="1"/>
          </p:nvPr>
        </p:nvSpPr>
        <p:spPr>
          <a:xfrm>
            <a:off x="457200" y="1752600"/>
            <a:ext cx="8458200" cy="4648200"/>
          </a:xfrm>
        </p:spPr>
        <p:txBody>
          <a:bodyPr/>
          <a:lstStyle/>
          <a:p>
            <a:pPr eaLnBrk="1" hangingPunct="1">
              <a:lnSpc>
                <a:spcPct val="90000"/>
              </a:lnSpc>
            </a:pPr>
            <a:r>
              <a:rPr lang="en-US" altLang="tr-TR" u="sng" smtClean="0"/>
              <a:t>Pair programming</a:t>
            </a:r>
            <a:r>
              <a:rPr lang="en-US" altLang="tr-TR" smtClean="0"/>
              <a:t>: 2 programmers at 1 machine write codes</a:t>
            </a:r>
          </a:p>
          <a:p>
            <a:pPr lvl="1" eaLnBrk="1" hangingPunct="1">
              <a:lnSpc>
                <a:spcPct val="90000"/>
              </a:lnSpc>
            </a:pPr>
            <a:r>
              <a:rPr lang="en-US" altLang="tr-TR" smtClean="0"/>
              <a:t>Two programmer working side-by-side, on the same computer, interchanging roles back and forth. While one programmer actively implements, the other observes and identify defects and also thinks strategically about the direction of the code</a:t>
            </a:r>
          </a:p>
          <a:p>
            <a:pPr lvl="1" eaLnBrk="1" hangingPunct="1">
              <a:lnSpc>
                <a:spcPct val="90000"/>
              </a:lnSpc>
            </a:pPr>
            <a:r>
              <a:rPr lang="en-US" altLang="tr-TR" smtClean="0"/>
              <a:t>Informal reviews</a:t>
            </a:r>
          </a:p>
          <a:p>
            <a:pPr lvl="1" eaLnBrk="1" hangingPunct="1">
              <a:lnSpc>
                <a:spcPct val="90000"/>
              </a:lnSpc>
            </a:pPr>
            <a:endParaRPr lang="en-US" altLang="tr-TR" smtClean="0"/>
          </a:p>
          <a:p>
            <a:pPr eaLnBrk="1" hangingPunct="1">
              <a:lnSpc>
                <a:spcPct val="90000"/>
              </a:lnSpc>
            </a:pPr>
            <a:r>
              <a:rPr lang="en-US" altLang="tr-TR" u="sng" smtClean="0"/>
              <a:t>Collective ownership:</a:t>
            </a:r>
            <a:r>
              <a:rPr lang="en-US" altLang="tr-TR" smtClean="0"/>
              <a:t> Anyone in the team can modify the code; Everyone is responsible of every bit of code</a:t>
            </a:r>
          </a:p>
        </p:txBody>
      </p:sp>
    </p:spTree>
    <p:extLst>
      <p:ext uri="{BB962C8B-B14F-4D97-AF65-F5344CB8AC3E}">
        <p14:creationId xmlns:p14="http://schemas.microsoft.com/office/powerpoint/2010/main" val="34098877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normAutofit/>
          </a:bodyPr>
          <a:lstStyle/>
          <a:p>
            <a:r>
              <a:rPr lang="en-US" dirty="0"/>
              <a:t>In XP, programmers work in pairs, sitting together to develop code.</a:t>
            </a:r>
          </a:p>
          <a:p>
            <a:r>
              <a:rPr lang="en-GB" dirty="0" smtClean="0"/>
              <a:t>Pairs are created dynamically so that all team members work with each other during the development process.</a:t>
            </a:r>
          </a:p>
          <a:p>
            <a:r>
              <a:rPr lang="en-GB" dirty="0" smtClean="0"/>
              <a:t>The </a:t>
            </a:r>
            <a:r>
              <a:rPr lang="en-GB" i="1" dirty="0" smtClean="0"/>
              <a:t>sharing of knowledge:</a:t>
            </a:r>
            <a:r>
              <a:rPr lang="en-GB" dirty="0" smtClean="0"/>
              <a:t> reduces the overall risks to a project when team members leave.</a:t>
            </a:r>
          </a:p>
          <a:p>
            <a:r>
              <a:rPr lang="en-US" dirty="0"/>
              <a:t>encourages refactoring since the whole team can benefit from it. </a:t>
            </a:r>
            <a:endParaRPr lang="en-US" dirty="0" smtClean="0"/>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784774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a:xfrm>
            <a:off x="457200" y="1600200"/>
            <a:ext cx="8589818" cy="4525963"/>
          </a:xfrm>
        </p:spPr>
        <p:txBody>
          <a:bodyPr/>
          <a:lstStyle/>
          <a:p>
            <a:r>
              <a:rPr lang="en-GB" dirty="0" smtClean="0"/>
              <a:t>It supports the idea of collective ownership and responsibility for the system. </a:t>
            </a:r>
          </a:p>
          <a:p>
            <a:pPr lvl="1"/>
            <a:r>
              <a:rPr lang="en-GB" dirty="0" smtClean="0"/>
              <a:t>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Tree>
    <p:extLst>
      <p:ext uri="{BB962C8B-B14F-4D97-AF65-F5344CB8AC3E}">
        <p14:creationId xmlns:p14="http://schemas.microsoft.com/office/powerpoint/2010/main" val="372013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normAutofit lnSpcReduction="10000"/>
          </a:bodyPr>
          <a:lstStyle/>
          <a:p>
            <a:r>
              <a:rPr lang="en-US" dirty="0" smtClean="0"/>
              <a:t>Till 1990s , the process models were driven by large projects </a:t>
            </a:r>
          </a:p>
          <a:p>
            <a:pPr lvl="1"/>
            <a:r>
              <a:rPr lang="en-US" sz="2000" dirty="0" smtClean="0"/>
              <a:t>Driven by a </a:t>
            </a:r>
            <a:r>
              <a:rPr lang="en-US" sz="2000" dirty="0"/>
              <a:t>community that develops large software such as aerospace or government </a:t>
            </a:r>
            <a:r>
              <a:rPr lang="en-US" sz="2000" dirty="0" smtClean="0"/>
              <a:t>systems</a:t>
            </a:r>
            <a:endParaRPr lang="en-US" dirty="0" smtClean="0"/>
          </a:p>
          <a:p>
            <a:pPr lvl="1"/>
            <a:r>
              <a:rPr lang="en-US" dirty="0"/>
              <a:t>For software that has long live</a:t>
            </a:r>
          </a:p>
          <a:p>
            <a:pPr lvl="2"/>
            <a:r>
              <a:rPr lang="en-US" dirty="0"/>
              <a:t>Control software for aircraft</a:t>
            </a:r>
          </a:p>
          <a:p>
            <a:pPr lvl="1"/>
            <a:r>
              <a:rPr lang="en-US" dirty="0" smtClean="0"/>
              <a:t>Plan driven, heavy processes</a:t>
            </a:r>
          </a:p>
          <a:p>
            <a:pPr lvl="1"/>
            <a:r>
              <a:rPr lang="en-US" dirty="0" smtClean="0"/>
              <a:t>Overhead is justified </a:t>
            </a:r>
          </a:p>
          <a:p>
            <a:pPr lvl="2"/>
            <a:r>
              <a:rPr lang="en-US" dirty="0" smtClean="0"/>
              <a:t>Multiple team coordination </a:t>
            </a:r>
          </a:p>
          <a:p>
            <a:pPr lvl="2"/>
            <a:r>
              <a:rPr lang="en-US" dirty="0" smtClean="0"/>
              <a:t>Critical system</a:t>
            </a:r>
          </a:p>
          <a:p>
            <a:pPr lvl="2"/>
            <a:r>
              <a:rPr lang="en-US" dirty="0" smtClean="0"/>
              <a:t>Long maintenance period, </a:t>
            </a:r>
            <a:r>
              <a:rPr lang="en-US" dirty="0"/>
              <a:t>maintained by different people over </a:t>
            </a:r>
            <a:r>
              <a:rPr lang="en-US" dirty="0" smtClean="0"/>
              <a:t>time</a:t>
            </a:r>
          </a:p>
          <a:p>
            <a:pPr marL="274320" lvl="1">
              <a:spcBef>
                <a:spcPts val="600"/>
              </a:spcBef>
              <a:buClr>
                <a:schemeClr val="accent1"/>
              </a:buClr>
            </a:pPr>
            <a:r>
              <a:rPr lang="en-US" sz="2400" dirty="0"/>
              <a:t>Not suitable for small or medium sized business, the overhead is way to big </a:t>
            </a:r>
            <a:endParaRPr lang="en-US" dirty="0"/>
          </a:p>
          <a:p>
            <a:pPr lvl="2"/>
            <a:endParaRPr lang="en-US" dirty="0" smtClean="0"/>
          </a:p>
          <a:p>
            <a:pPr marL="594360" lvl="2" indent="0">
              <a:buNone/>
            </a:pPr>
            <a:endParaRPr lang="tr-TR" dirty="0"/>
          </a:p>
        </p:txBody>
      </p:sp>
    </p:spTree>
    <p:extLst>
      <p:ext uri="{BB962C8B-B14F-4D97-AF65-F5344CB8AC3E}">
        <p14:creationId xmlns:p14="http://schemas.microsoft.com/office/powerpoint/2010/main" val="1187152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(b)</a:t>
            </a:r>
            <a:endParaRPr lang="en-US" altLang="tr-TR" dirty="0" smtClean="0"/>
          </a:p>
        </p:txBody>
      </p:sp>
      <p:sp>
        <p:nvSpPr>
          <p:cNvPr id="18435" name="Content Placeholder 2"/>
          <p:cNvSpPr>
            <a:spLocks noGrp="1"/>
          </p:cNvSpPr>
          <p:nvPr>
            <p:ph idx="1"/>
          </p:nvPr>
        </p:nvSpPr>
        <p:spPr/>
        <p:txBody>
          <a:bodyPr/>
          <a:lstStyle/>
          <a:p>
            <a:pPr eaLnBrk="1" hangingPunct="1">
              <a:lnSpc>
                <a:spcPct val="90000"/>
              </a:lnSpc>
            </a:pPr>
            <a:r>
              <a:rPr lang="en-US" altLang="tr-TR" u="sng" smtClean="0"/>
              <a:t>Continuous integration:</a:t>
            </a:r>
            <a:r>
              <a:rPr lang="en-US" altLang="tr-TR" smtClean="0"/>
              <a:t> Integrate and build the system many times a day</a:t>
            </a:r>
          </a:p>
          <a:p>
            <a:pPr lvl="1" eaLnBrk="1" hangingPunct="1">
              <a:lnSpc>
                <a:spcPct val="90000"/>
              </a:lnSpc>
            </a:pPr>
            <a:r>
              <a:rPr lang="en-US" altLang="tr-TR" smtClean="0"/>
              <a:t>Keep testing while integrating=always a working product</a:t>
            </a:r>
          </a:p>
          <a:p>
            <a:pPr eaLnBrk="1" hangingPunct="1">
              <a:lnSpc>
                <a:spcPct val="90000"/>
              </a:lnSpc>
            </a:pPr>
            <a:r>
              <a:rPr lang="en-US" altLang="tr-TR" u="sng" smtClean="0"/>
              <a:t>40-hour a week</a:t>
            </a:r>
            <a:r>
              <a:rPr lang="en-US" altLang="tr-TR" smtClean="0"/>
              <a:t>: Work no more than 40 hours per week</a:t>
            </a:r>
          </a:p>
          <a:p>
            <a:pPr eaLnBrk="1" hangingPunct="1">
              <a:lnSpc>
                <a:spcPct val="90000"/>
              </a:lnSpc>
            </a:pPr>
            <a:r>
              <a:rPr lang="en-US" altLang="tr-TR" u="sng" smtClean="0"/>
              <a:t>On-site customer:</a:t>
            </a:r>
            <a:r>
              <a:rPr lang="en-US" altLang="tr-TR" smtClean="0"/>
              <a:t> Have the customer on the team to answer questions full-time</a:t>
            </a:r>
          </a:p>
          <a:p>
            <a:pPr lvl="1" eaLnBrk="1" hangingPunct="1">
              <a:lnSpc>
                <a:spcPct val="90000"/>
              </a:lnSpc>
            </a:pPr>
            <a:r>
              <a:rPr lang="en-US" altLang="tr-TR" smtClean="0"/>
              <a:t>Resolve disputes; set short term priorities; decisions</a:t>
            </a:r>
          </a:p>
          <a:p>
            <a:pPr eaLnBrk="1" hangingPunct="1">
              <a:lnSpc>
                <a:spcPct val="90000"/>
              </a:lnSpc>
            </a:pPr>
            <a:r>
              <a:rPr lang="en-US" altLang="tr-TR" smtClean="0"/>
              <a:t>Coding standards: </a:t>
            </a:r>
          </a:p>
          <a:p>
            <a:pPr lvl="1" eaLnBrk="1" hangingPunct="1">
              <a:lnSpc>
                <a:spcPct val="90000"/>
              </a:lnSpc>
            </a:pPr>
            <a:r>
              <a:rPr lang="en-US" altLang="tr-TR" smtClean="0"/>
              <a:t>Improve communication by adopting coding standards; collective ownership;maintanance</a:t>
            </a:r>
          </a:p>
          <a:p>
            <a:endParaRPr lang="en-US" altLang="tr-TR" smtClean="0"/>
          </a:p>
        </p:txBody>
      </p:sp>
    </p:spTree>
    <p:extLst>
      <p:ext uri="{BB962C8B-B14F-4D97-AF65-F5344CB8AC3E}">
        <p14:creationId xmlns:p14="http://schemas.microsoft.com/office/powerpoint/2010/main" val="4257588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r>
              <a:rPr lang="en-US" dirty="0" smtClean="0"/>
              <a:t>. (write the test before writing code)</a:t>
            </a:r>
            <a:endParaRPr lang="en-US" dirty="0"/>
          </a:p>
          <a:p>
            <a:pPr lvl="1"/>
            <a:r>
              <a:rPr lang="en-US" dirty="0"/>
              <a:t>Incremental test development from scenarios.</a:t>
            </a:r>
          </a:p>
          <a:p>
            <a:pPr lvl="1"/>
            <a:r>
              <a:rPr lang="en-US" dirty="0"/>
              <a:t>User involvement in test development and validation.</a:t>
            </a:r>
          </a:p>
          <a:p>
            <a:pPr lvl="1"/>
            <a:r>
              <a:rPr lang="en-US" dirty="0"/>
              <a:t>Automated </a:t>
            </a:r>
            <a:r>
              <a:rPr lang="en-US" dirty="0" smtClean="0"/>
              <a:t>testing tools </a:t>
            </a:r>
            <a:r>
              <a:rPr lang="en-US" dirty="0"/>
              <a:t>are used to run all component tests each </a:t>
            </a:r>
            <a:r>
              <a:rPr lang="en-US" dirty="0" smtClean="0"/>
              <a:t>time </a:t>
            </a:r>
            <a:r>
              <a:rPr lang="en-US" dirty="0"/>
              <a:t>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100873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r>
              <a:rPr lang="en-US" dirty="0" smtClean="0"/>
              <a:t>.</a:t>
            </a:r>
          </a:p>
          <a:p>
            <a:pPr lvl="1">
              <a:lnSpc>
                <a:spcPct val="90000"/>
              </a:lnSpc>
            </a:pPr>
            <a:r>
              <a:rPr lang="en-US" dirty="0" smtClean="0"/>
              <a:t>Both interface and function’s behavior</a:t>
            </a:r>
          </a:p>
          <a:p>
            <a:pPr lvl="1">
              <a:lnSpc>
                <a:spcPct val="90000"/>
              </a:lnSpc>
            </a:pPr>
            <a:r>
              <a:rPr lang="en-US" dirty="0" smtClean="0"/>
              <a:t>Ambiguities and omissions are clarified</a:t>
            </a:r>
            <a:endParaRPr lang="en-US" dirty="0"/>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=&gt;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7986502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normAutofit/>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a:t>
            </a:r>
          </a:p>
          <a:p>
            <a:pPr lvl="1"/>
            <a:r>
              <a:rPr lang="en-GB" dirty="0" smtClean="0"/>
              <a:t>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Tree>
    <p:extLst>
      <p:ext uri="{BB962C8B-B14F-4D97-AF65-F5344CB8AC3E}">
        <p14:creationId xmlns:p14="http://schemas.microsoft.com/office/powerpoint/2010/main" val="3654660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09" y="1605395"/>
            <a:ext cx="8762424" cy="422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40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a:t>
            </a:r>
          </a:p>
          <a:p>
            <a:pPr lvl="1"/>
            <a:r>
              <a:rPr lang="en-GB" dirty="0" smtClean="0"/>
              <a:t> An automated test framework (e.g. </a:t>
            </a:r>
            <a:r>
              <a:rPr lang="en-GB" dirty="0" err="1" smtClean="0"/>
              <a:t>Junit</a:t>
            </a:r>
            <a:r>
              <a:rPr lang="en-GB" dirty="0" smtClean="0"/>
              <a:t>, </a:t>
            </a:r>
            <a:r>
              <a:rPr lang="en-GB" dirty="0" err="1" smtClean="0"/>
              <a:t>NUnit</a:t>
            </a:r>
            <a:r>
              <a:rPr lang="en-GB" dirty="0" smtClean="0"/>
              <a:t>) is a system that makes it easy to write executable tests and submit a set of tests for execution. </a:t>
            </a:r>
          </a:p>
          <a:p>
            <a:r>
              <a:rPr lang="en-GB" dirty="0" smtClean="0"/>
              <a:t>Since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Tree>
    <p:extLst>
      <p:ext uri="{BB962C8B-B14F-4D97-AF65-F5344CB8AC3E}">
        <p14:creationId xmlns:p14="http://schemas.microsoft.com/office/powerpoint/2010/main" val="4191908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a:xfrm>
            <a:off x="207818" y="1600200"/>
            <a:ext cx="8936182" cy="4756150"/>
          </a:xfrm>
        </p:spPr>
        <p:txBody>
          <a:bodyPr>
            <a:normAutofit fontScale="92500" lnSpcReduction="10000"/>
          </a:bodyPr>
          <a:lstStyle/>
          <a:p>
            <a:r>
              <a:rPr lang="en-GB" dirty="0" smtClean="0"/>
              <a:t>Programmers prefer programming to testing and sometimes they take short cuts when writing tests. </a:t>
            </a:r>
          </a:p>
          <a:p>
            <a:pPr lvl="1"/>
            <a:r>
              <a:rPr lang="en-GB" dirty="0" smtClean="0"/>
              <a:t>E.g.  they may write incomplete tests that do not check for all possible exceptions that may occur. </a:t>
            </a:r>
          </a:p>
          <a:p>
            <a:r>
              <a:rPr lang="en-GB" dirty="0" smtClean="0"/>
              <a:t>Some tests can be very difficult to write incrementally. </a:t>
            </a:r>
          </a:p>
          <a:p>
            <a:pPr lvl="1"/>
            <a:r>
              <a:rPr lang="en-GB" dirty="0" smtClean="0"/>
              <a:t>E.g., in a complex user interface, it is difficult to write unit tests for the code that implements the ‘display logic’ and workflow between screens. </a:t>
            </a:r>
          </a:p>
          <a:p>
            <a:r>
              <a:rPr lang="en-GB" dirty="0" smtClean="0"/>
              <a:t>difficult to judge the completeness of a set of tests. </a:t>
            </a:r>
          </a:p>
          <a:p>
            <a:pPr lvl="1"/>
            <a:r>
              <a:rPr lang="en-GB" dirty="0" smtClean="0"/>
              <a:t>Although you may have a lot of system tests, your test set may not provide complete coverage.  </a:t>
            </a:r>
          </a:p>
          <a:p>
            <a:r>
              <a:rPr lang="en-US" i="1" dirty="0" smtClean="0"/>
              <a:t>Hence: although </a:t>
            </a:r>
            <a:r>
              <a:rPr lang="en-US" i="1" dirty="0"/>
              <a:t>a large set of frequently executed tests may give the </a:t>
            </a:r>
            <a:r>
              <a:rPr lang="en-US" i="1" dirty="0" smtClean="0"/>
              <a:t>impression that </a:t>
            </a:r>
            <a:r>
              <a:rPr lang="en-US" i="1" dirty="0"/>
              <a:t>the system is complete and correct, this may not be the case.</a:t>
            </a:r>
            <a:endParaRPr lang="en-GB" i="1"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Tree>
    <p:extLst>
      <p:ext uri="{BB962C8B-B14F-4D97-AF65-F5344CB8AC3E}">
        <p14:creationId xmlns:p14="http://schemas.microsoft.com/office/powerpoint/2010/main" val="2384148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lstStyle/>
          <a:p>
            <a:endParaRPr lang="tr-TR"/>
          </a:p>
        </p:txBody>
      </p:sp>
    </p:spTree>
    <p:extLst>
      <p:ext uri="{BB962C8B-B14F-4D97-AF65-F5344CB8AC3E}">
        <p14:creationId xmlns:p14="http://schemas.microsoft.com/office/powerpoint/2010/main" val="42676342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normAutofit/>
          </a:bodyPr>
          <a:lstStyle/>
          <a:p>
            <a:r>
              <a:rPr lang="en-GB" dirty="0" smtClean="0"/>
              <a:t>The principal responsibility of software project managers is to manage the project so that the software is delivered on </a:t>
            </a:r>
            <a:r>
              <a:rPr lang="en-GB" u="sng" dirty="0" smtClean="0"/>
              <a:t>time</a:t>
            </a:r>
            <a:r>
              <a:rPr lang="en-GB" dirty="0" smtClean="0"/>
              <a:t> and within the planned </a:t>
            </a:r>
            <a:r>
              <a:rPr lang="en-GB" u="sng" dirty="0" smtClean="0"/>
              <a:t>budget</a:t>
            </a:r>
            <a:r>
              <a:rPr lang="en-GB" dirty="0" smtClean="0"/>
              <a:t> for the project. </a:t>
            </a:r>
          </a:p>
          <a:p>
            <a:r>
              <a:rPr lang="en-GB" dirty="0" smtClean="0"/>
              <a:t>Standard approach to project management is plan-driven. </a:t>
            </a:r>
            <a:endParaRPr lang="en-GB" dirty="0"/>
          </a:p>
          <a:p>
            <a:pPr lvl="1"/>
            <a:r>
              <a:rPr lang="en-GB" dirty="0" smtClean="0"/>
              <a:t>Managers draw up a plan for the project showing what should be delivered, when it should be delivered and who will work on the development of the project deliverables. </a:t>
            </a:r>
          </a:p>
          <a:p>
            <a:r>
              <a:rPr lang="en-GB" dirty="0" smtClean="0"/>
              <a:t>Agile project management requires a different approach,</a:t>
            </a:r>
          </a:p>
          <a:p>
            <a:pPr lvl="1"/>
            <a:r>
              <a:rPr lang="en-GB" dirty="0" smtClean="0"/>
              <a:t>Requirements are developed incrementally –need to adapt this</a:t>
            </a:r>
          </a:p>
          <a:p>
            <a:pPr lvl="1"/>
            <a:r>
              <a:rPr lang="en-GB" dirty="0" smtClean="0"/>
              <a:t>use particular strengths of agile methods. </a:t>
            </a:r>
          </a:p>
          <a:p>
            <a:pPr lvl="1"/>
            <a:r>
              <a:rPr lang="en-GB" dirty="0" smtClean="0"/>
              <a:t>E.g. Scrum management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0677348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152394" y="1600200"/>
            <a:ext cx="8936181" cy="4525963"/>
          </a:xfrm>
        </p:spPr>
        <p:txBody>
          <a:bodyPr>
            <a:normAutofit fontScale="92500"/>
          </a:bodyPr>
          <a:lstStyle/>
          <a:p>
            <a:r>
              <a:rPr lang="en-GB" dirty="0" smtClean="0"/>
              <a:t>The Scrum approach is a general agile method but its focus is on managing iterative development rather than specific agile practices.</a:t>
            </a:r>
          </a:p>
          <a:p>
            <a:pPr lvl="1"/>
            <a:r>
              <a:rPr lang="en-US" altLang="tr-TR" dirty="0"/>
              <a:t>Originally proposed by </a:t>
            </a:r>
            <a:r>
              <a:rPr lang="en-US" altLang="tr-TR" dirty="0" err="1"/>
              <a:t>Schwaber</a:t>
            </a:r>
            <a:r>
              <a:rPr lang="en-US" altLang="tr-TR" dirty="0"/>
              <a:t> and </a:t>
            </a:r>
            <a:r>
              <a:rPr lang="en-US" altLang="tr-TR" dirty="0" err="1" smtClean="0"/>
              <a:t>Beedle</a:t>
            </a:r>
            <a:endParaRPr lang="en-GB" dirty="0" smtClean="0"/>
          </a:p>
          <a:p>
            <a:r>
              <a:rPr lang="en-GB" dirty="0" smtClean="0"/>
              <a:t>There are three phases in Scrum. </a:t>
            </a:r>
          </a:p>
          <a:p>
            <a:pPr lvl="1"/>
            <a:r>
              <a:rPr lang="en-GB" dirty="0" smtClean="0"/>
              <a:t>Initial phase: an outline planning phase where you establish the general objectives for the project and design the software architecture. </a:t>
            </a:r>
          </a:p>
          <a:p>
            <a:pPr lvl="1"/>
            <a:r>
              <a:rPr lang="en-GB" dirty="0" smtClean="0"/>
              <a:t>Next, a series of </a:t>
            </a:r>
            <a:r>
              <a:rPr lang="en-GB" u="sng" dirty="0" smtClean="0"/>
              <a:t>sprint cycles </a:t>
            </a:r>
            <a:r>
              <a:rPr lang="en-GB" dirty="0" smtClean="0"/>
              <a:t>where each cycle develops an increment of the system. </a:t>
            </a:r>
          </a:p>
          <a:p>
            <a:pPr lvl="1"/>
            <a:r>
              <a:rPr lang="en-GB" dirty="0" smtClean="0"/>
              <a:t>project closure: wraps up the project, completes required documentation such as system help frames and user manuals and assesses the lessons learned from the project.</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Tree>
    <p:extLst>
      <p:ext uri="{BB962C8B-B14F-4D97-AF65-F5344CB8AC3E}">
        <p14:creationId xmlns:p14="http://schemas.microsoft.com/office/powerpoint/2010/main" val="2269913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a:t>Agile development methods emerged in the late 1990s whose aim was to radically reduce the delivery time for working software systems</a:t>
            </a:r>
          </a:p>
          <a:p>
            <a:pPr lvl="1"/>
            <a:r>
              <a:rPr lang="en-US" dirty="0" smtClean="0"/>
              <a:t>to </a:t>
            </a:r>
            <a:r>
              <a:rPr lang="en-US" dirty="0"/>
              <a:t>produce useful software quickly. </a:t>
            </a:r>
          </a:p>
          <a:p>
            <a:pPr marL="0" indent="0">
              <a:buNone/>
            </a:pPr>
            <a:endParaRPr lang="en-US" dirty="0"/>
          </a:p>
          <a:p>
            <a:r>
              <a:rPr lang="en-US" dirty="0" smtClean="0"/>
              <a:t>Specification, design and implementation are inter-leaved</a:t>
            </a:r>
          </a:p>
          <a:p>
            <a:r>
              <a:rPr lang="en-US" dirty="0" smtClean="0"/>
              <a:t>System is developed as a series of versions with stakeholders involved in version evaluation</a:t>
            </a:r>
          </a:p>
          <a:p>
            <a:r>
              <a:rPr lang="en-US" dirty="0"/>
              <a:t>Frequent delivery of new versions for evaluation</a:t>
            </a:r>
          </a:p>
          <a:p>
            <a:endParaRPr lang="en-US"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9209673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t>
            </a:r>
            <a:endParaRPr lang="en-US" dirty="0"/>
          </a:p>
        </p:txBody>
      </p:sp>
      <p:sp>
        <p:nvSpPr>
          <p:cNvPr id="3" name="Content Placeholder 2"/>
          <p:cNvSpPr>
            <a:spLocks noGrp="1"/>
          </p:cNvSpPr>
          <p:nvPr>
            <p:ph idx="1"/>
          </p:nvPr>
        </p:nvSpPr>
        <p:spPr/>
        <p:txBody>
          <a:bodyPr>
            <a:normAutofit/>
          </a:bodyPr>
          <a:lstStyle/>
          <a:p>
            <a:pPr fontAlgn="base"/>
            <a:r>
              <a:rPr lang="en-US" i="1" dirty="0" smtClean="0"/>
              <a:t>Product Owner  </a:t>
            </a:r>
            <a:r>
              <a:rPr lang="en-US" dirty="0" smtClean="0"/>
              <a:t>determine </a:t>
            </a:r>
            <a:r>
              <a:rPr lang="en-US" dirty="0"/>
              <a:t>what needs to be built in the next 30 days or less</a:t>
            </a:r>
            <a:r>
              <a:rPr lang="en-US" dirty="0" smtClean="0"/>
              <a:t>. (a sprint)</a:t>
            </a:r>
          </a:p>
          <a:p>
            <a:pPr marL="0" indent="0" fontAlgn="base">
              <a:buNone/>
            </a:pPr>
            <a:endParaRPr lang="en-US" dirty="0"/>
          </a:p>
          <a:p>
            <a:pPr fontAlgn="base"/>
            <a:r>
              <a:rPr lang="en-US" i="1" dirty="0"/>
              <a:t>Development </a:t>
            </a:r>
            <a:r>
              <a:rPr lang="en-US" i="1" dirty="0" smtClean="0"/>
              <a:t>Team</a:t>
            </a:r>
            <a:r>
              <a:rPr lang="en-US" dirty="0"/>
              <a:t> build what is needed in 30 days (or less), and then demonstrate what they have built. Based on this demonstration, the Product Owner determines what to build next</a:t>
            </a:r>
            <a:r>
              <a:rPr lang="en-US" dirty="0" smtClean="0"/>
              <a:t>.</a:t>
            </a:r>
          </a:p>
          <a:p>
            <a:pPr fontAlgn="base"/>
            <a:endParaRPr lang="en-US" dirty="0"/>
          </a:p>
          <a:p>
            <a:pPr fontAlgn="base"/>
            <a:r>
              <a:rPr lang="en-US" i="1" dirty="0"/>
              <a:t>Scrum </a:t>
            </a:r>
            <a:r>
              <a:rPr lang="en-US" i="1" dirty="0" smtClean="0"/>
              <a:t>Master</a:t>
            </a:r>
            <a:r>
              <a:rPr lang="en-US" dirty="0"/>
              <a:t> ensure this process happens as smoothly as possible, and continually help improve the process, the team and the product being created.</a:t>
            </a:r>
          </a:p>
          <a:p>
            <a:endParaRPr lang="en-US" dirty="0"/>
          </a:p>
        </p:txBody>
      </p:sp>
    </p:spTree>
    <p:extLst>
      <p:ext uri="{BB962C8B-B14F-4D97-AF65-F5344CB8AC3E}">
        <p14:creationId xmlns:p14="http://schemas.microsoft.com/office/powerpoint/2010/main" val="26323899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331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a:t>
            </a:r>
          </a:p>
          <a:p>
            <a:pPr lvl="1"/>
            <a:r>
              <a:rPr lang="en-GB" dirty="0" smtClean="0"/>
              <a:t>Backlog: the list of work to be done on the project.</a:t>
            </a:r>
          </a:p>
          <a:p>
            <a:pPr lvl="2"/>
            <a:r>
              <a:rPr lang="en-US" dirty="0"/>
              <a:t>The Product Owner is the sole person responsible for managing the Product Backlog. </a:t>
            </a:r>
            <a:endParaRPr lang="en-GB" dirty="0" smtClean="0"/>
          </a:p>
          <a:p>
            <a:pPr lvl="1"/>
            <a:r>
              <a:rPr lang="en-GB" dirty="0" smtClean="0"/>
              <a:t>Review, assign priorities and risks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334727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38E2D-3B6D-C147-A92D-47FB9C019F2C}"/>
              </a:ext>
            </a:extLst>
          </p:cNvPr>
          <p:cNvSpPr>
            <a:spLocks noGrp="1"/>
          </p:cNvSpPr>
          <p:nvPr>
            <p:ph type="title"/>
          </p:nvPr>
        </p:nvSpPr>
        <p:spPr/>
        <p:txBody>
          <a:bodyPr anchor="ctr"/>
          <a:lstStyle/>
          <a:p>
            <a:r>
              <a:rPr lang="tr-TR" dirty="0" err="1"/>
              <a:t>Sprints</a:t>
            </a:r>
            <a:endParaRPr lang="tr-TR" dirty="0"/>
          </a:p>
        </p:txBody>
      </p:sp>
      <p:sp>
        <p:nvSpPr>
          <p:cNvPr id="3" name="Content Placeholder 2">
            <a:extLst>
              <a:ext uri="{FF2B5EF4-FFF2-40B4-BE49-F238E27FC236}">
                <a16:creationId xmlns:a16="http://schemas.microsoft.com/office/drawing/2014/main" xmlns="" id="{37A87B77-2679-B746-B987-0B8D863B7871}"/>
              </a:ext>
            </a:extLst>
          </p:cNvPr>
          <p:cNvSpPr>
            <a:spLocks noGrp="1"/>
          </p:cNvSpPr>
          <p:nvPr>
            <p:ph idx="1"/>
          </p:nvPr>
        </p:nvSpPr>
        <p:spPr/>
        <p:txBody>
          <a:bodyPr/>
          <a:lstStyle/>
          <a:p>
            <a:r>
              <a:rPr lang="tr-TR" dirty="0" err="1"/>
              <a:t>Scrum</a:t>
            </a:r>
            <a:r>
              <a:rPr lang="tr-TR" dirty="0"/>
              <a:t> </a:t>
            </a:r>
            <a:r>
              <a:rPr lang="tr-TR" dirty="0" err="1"/>
              <a:t>organizes</a:t>
            </a:r>
            <a:r>
              <a:rPr lang="tr-TR" dirty="0"/>
              <a:t> </a:t>
            </a:r>
            <a:r>
              <a:rPr lang="tr-TR" dirty="0" err="1"/>
              <a:t>work</a:t>
            </a:r>
            <a:r>
              <a:rPr lang="tr-TR" dirty="0"/>
              <a:t> in </a:t>
            </a:r>
            <a:r>
              <a:rPr lang="tr-TR" dirty="0" err="1"/>
              <a:t>iterations</a:t>
            </a:r>
            <a:r>
              <a:rPr lang="tr-TR" dirty="0"/>
              <a:t> </a:t>
            </a:r>
            <a:r>
              <a:rPr lang="tr-TR" dirty="0" err="1"/>
              <a:t>or</a:t>
            </a:r>
            <a:r>
              <a:rPr lang="tr-TR" dirty="0"/>
              <a:t> </a:t>
            </a:r>
            <a:r>
              <a:rPr lang="tr-TR" dirty="0" err="1"/>
              <a:t>cycles</a:t>
            </a:r>
            <a:r>
              <a:rPr lang="tr-TR" dirty="0"/>
              <a:t> of </a:t>
            </a:r>
            <a:r>
              <a:rPr lang="tr-TR" dirty="0" err="1"/>
              <a:t>up</a:t>
            </a:r>
            <a:r>
              <a:rPr lang="tr-TR" dirty="0"/>
              <a:t> </a:t>
            </a:r>
            <a:r>
              <a:rPr lang="tr-TR" dirty="0" err="1"/>
              <a:t>to</a:t>
            </a:r>
            <a:r>
              <a:rPr lang="tr-TR" dirty="0"/>
              <a:t> a </a:t>
            </a:r>
            <a:r>
              <a:rPr lang="tr-TR" dirty="0" err="1"/>
              <a:t>calendar</a:t>
            </a:r>
            <a:r>
              <a:rPr lang="tr-TR" dirty="0"/>
              <a:t> </a:t>
            </a:r>
            <a:r>
              <a:rPr lang="tr-TR" dirty="0" err="1"/>
              <a:t>month</a:t>
            </a:r>
            <a:r>
              <a:rPr lang="tr-TR" dirty="0"/>
              <a:t> </a:t>
            </a:r>
            <a:r>
              <a:rPr lang="tr-TR" dirty="0" err="1"/>
              <a:t>called</a:t>
            </a:r>
            <a:r>
              <a:rPr lang="tr-TR" dirty="0"/>
              <a:t> </a:t>
            </a:r>
            <a:r>
              <a:rPr lang="tr-TR" dirty="0" err="1"/>
              <a:t>sprints</a:t>
            </a:r>
            <a:r>
              <a:rPr lang="tr-TR" dirty="0"/>
              <a:t>.</a:t>
            </a:r>
          </a:p>
          <a:p>
            <a:r>
              <a:rPr lang="tr-TR" dirty="0" err="1"/>
              <a:t>Key</a:t>
            </a:r>
            <a:r>
              <a:rPr lang="tr-TR" dirty="0"/>
              <a:t> </a:t>
            </a:r>
            <a:r>
              <a:rPr lang="tr-TR" dirty="0" err="1"/>
              <a:t>characteristics</a:t>
            </a:r>
            <a:r>
              <a:rPr lang="tr-TR" dirty="0"/>
              <a:t> of Sprint</a:t>
            </a:r>
          </a:p>
          <a:p>
            <a:pPr lvl="1"/>
            <a:r>
              <a:rPr lang="tr-TR" dirty="0" err="1"/>
              <a:t>It</a:t>
            </a:r>
            <a:r>
              <a:rPr lang="tr-TR" dirty="0"/>
              <a:t> is </a:t>
            </a:r>
            <a:r>
              <a:rPr lang="tr-TR" dirty="0">
                <a:solidFill>
                  <a:srgbClr val="FF0000"/>
                </a:solidFill>
              </a:rPr>
              <a:t>time-</a:t>
            </a:r>
            <a:r>
              <a:rPr lang="tr-TR" dirty="0" err="1">
                <a:solidFill>
                  <a:srgbClr val="FF0000"/>
                </a:solidFill>
              </a:rPr>
              <a:t>boxed</a:t>
            </a:r>
            <a:endParaRPr lang="tr-TR" dirty="0">
              <a:solidFill>
                <a:srgbClr val="FF0000"/>
              </a:solidFill>
            </a:endParaRPr>
          </a:p>
          <a:p>
            <a:pPr lvl="1"/>
            <a:r>
              <a:rPr lang="tr-TR" dirty="0" err="1"/>
              <a:t>Have</a:t>
            </a:r>
            <a:r>
              <a:rPr lang="tr-TR" dirty="0"/>
              <a:t> a </a:t>
            </a:r>
            <a:r>
              <a:rPr lang="tr-TR" dirty="0" err="1">
                <a:solidFill>
                  <a:srgbClr val="FF0000"/>
                </a:solidFill>
              </a:rPr>
              <a:t>short</a:t>
            </a:r>
            <a:r>
              <a:rPr lang="tr-TR" dirty="0">
                <a:solidFill>
                  <a:srgbClr val="FF0000"/>
                </a:solidFill>
              </a:rPr>
              <a:t> </a:t>
            </a:r>
            <a:r>
              <a:rPr lang="tr-TR" dirty="0" err="1">
                <a:solidFill>
                  <a:srgbClr val="FF0000"/>
                </a:solidFill>
              </a:rPr>
              <a:t>and</a:t>
            </a:r>
            <a:r>
              <a:rPr lang="tr-TR" dirty="0">
                <a:solidFill>
                  <a:srgbClr val="FF0000"/>
                </a:solidFill>
              </a:rPr>
              <a:t> </a:t>
            </a:r>
            <a:r>
              <a:rPr lang="tr-TR" dirty="0" err="1">
                <a:solidFill>
                  <a:srgbClr val="FF0000"/>
                </a:solidFill>
              </a:rPr>
              <a:t>consistent</a:t>
            </a:r>
            <a:r>
              <a:rPr lang="tr-TR" dirty="0">
                <a:solidFill>
                  <a:srgbClr val="FF0000"/>
                </a:solidFill>
              </a:rPr>
              <a:t> </a:t>
            </a:r>
            <a:r>
              <a:rPr lang="tr-TR" dirty="0" err="1"/>
              <a:t>duration</a:t>
            </a:r>
            <a:endParaRPr lang="tr-TR" dirty="0"/>
          </a:p>
          <a:p>
            <a:pPr lvl="1"/>
            <a:r>
              <a:rPr lang="tr-TR" dirty="0" err="1"/>
              <a:t>Have</a:t>
            </a:r>
            <a:r>
              <a:rPr lang="tr-TR" dirty="0"/>
              <a:t> a </a:t>
            </a:r>
            <a:r>
              <a:rPr lang="tr-TR" dirty="0" err="1">
                <a:solidFill>
                  <a:srgbClr val="FF0000"/>
                </a:solidFill>
              </a:rPr>
              <a:t>goal</a:t>
            </a:r>
            <a:r>
              <a:rPr lang="tr-TR" dirty="0">
                <a:solidFill>
                  <a:srgbClr val="FF0000"/>
                </a:solidFill>
              </a:rPr>
              <a:t> </a:t>
            </a:r>
          </a:p>
          <a:p>
            <a:pPr lvl="1"/>
            <a:r>
              <a:rPr lang="tr-TR" dirty="0" err="1"/>
              <a:t>Must</a:t>
            </a:r>
            <a:r>
              <a:rPr lang="tr-TR" dirty="0"/>
              <a:t> </a:t>
            </a:r>
            <a:r>
              <a:rPr lang="tr-TR" dirty="0" err="1"/>
              <a:t>reach</a:t>
            </a:r>
            <a:r>
              <a:rPr lang="tr-TR" dirty="0"/>
              <a:t> </a:t>
            </a:r>
            <a:r>
              <a:rPr lang="tr-TR" dirty="0" err="1"/>
              <a:t>the</a:t>
            </a:r>
            <a:r>
              <a:rPr lang="tr-TR" dirty="0"/>
              <a:t> </a:t>
            </a:r>
            <a:r>
              <a:rPr lang="tr-TR" dirty="0" err="1"/>
              <a:t>end</a:t>
            </a:r>
            <a:r>
              <a:rPr lang="tr-TR" dirty="0"/>
              <a:t> </a:t>
            </a:r>
            <a:r>
              <a:rPr lang="tr-TR" dirty="0" err="1"/>
              <a:t>state</a:t>
            </a:r>
            <a:r>
              <a:rPr lang="tr-TR" dirty="0"/>
              <a:t> </a:t>
            </a:r>
            <a:r>
              <a:rPr lang="tr-TR" dirty="0" err="1"/>
              <a:t>specificed</a:t>
            </a:r>
            <a:r>
              <a:rPr lang="tr-TR" dirty="0"/>
              <a:t> </a:t>
            </a:r>
            <a:r>
              <a:rPr lang="tr-TR" dirty="0" err="1"/>
              <a:t>by</a:t>
            </a:r>
            <a:r>
              <a:rPr lang="tr-TR" dirty="0"/>
              <a:t> </a:t>
            </a:r>
            <a:r>
              <a:rPr lang="tr-TR" dirty="0" err="1"/>
              <a:t>the</a:t>
            </a:r>
            <a:r>
              <a:rPr lang="tr-TR" dirty="0"/>
              <a:t> </a:t>
            </a:r>
            <a:r>
              <a:rPr lang="tr-TR" dirty="0" err="1"/>
              <a:t>team’s</a:t>
            </a:r>
            <a:r>
              <a:rPr lang="tr-TR" dirty="0"/>
              <a:t> </a:t>
            </a:r>
            <a:r>
              <a:rPr lang="tr-TR" dirty="0" err="1">
                <a:solidFill>
                  <a:srgbClr val="FF0000"/>
                </a:solidFill>
              </a:rPr>
              <a:t>definition</a:t>
            </a:r>
            <a:r>
              <a:rPr lang="tr-TR" dirty="0">
                <a:solidFill>
                  <a:srgbClr val="FF0000"/>
                </a:solidFill>
              </a:rPr>
              <a:t> of done</a:t>
            </a:r>
          </a:p>
        </p:txBody>
      </p:sp>
      <p:sp>
        <p:nvSpPr>
          <p:cNvPr id="4" name="Slide Number Placeholder 3">
            <a:extLst>
              <a:ext uri="{FF2B5EF4-FFF2-40B4-BE49-F238E27FC236}">
                <a16:creationId xmlns:a16="http://schemas.microsoft.com/office/drawing/2014/main" xmlns="" id="{28861648-5258-FC4B-BF00-34F027A3BA93}"/>
              </a:ext>
            </a:extLst>
          </p:cNvPr>
          <p:cNvSpPr>
            <a:spLocks noGrp="1"/>
          </p:cNvSpPr>
          <p:nvPr>
            <p:ph type="sldNum" sz="quarter" idx="12"/>
          </p:nvPr>
        </p:nvSpPr>
        <p:spPr/>
        <p:txBody>
          <a:bodyPr/>
          <a:lstStyle/>
          <a:p>
            <a:fld id="{62F721C1-781F-4BFB-905F-3FFA2A6CBF1F}" type="slidenum">
              <a:rPr lang="tr-TR" altLang="tr-TR" smtClean="0"/>
              <a:pPr/>
              <a:t>63</a:t>
            </a:fld>
            <a:endParaRPr lang="tr-TR" altLang="tr-TR"/>
          </a:p>
        </p:txBody>
      </p:sp>
      <p:sp>
        <p:nvSpPr>
          <p:cNvPr id="5" name="Rectangle 4">
            <a:extLst>
              <a:ext uri="{FF2B5EF4-FFF2-40B4-BE49-F238E27FC236}">
                <a16:creationId xmlns:a16="http://schemas.microsoft.com/office/drawing/2014/main" xmlns="" id="{ECFE7DB7-B956-A94F-8F14-70E606767471}"/>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38640934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77E0F-9382-5747-9040-07D582802577}"/>
              </a:ext>
            </a:extLst>
          </p:cNvPr>
          <p:cNvSpPr>
            <a:spLocks noGrp="1"/>
          </p:cNvSpPr>
          <p:nvPr>
            <p:ph type="title"/>
          </p:nvPr>
        </p:nvSpPr>
        <p:spPr/>
        <p:txBody>
          <a:bodyPr/>
          <a:lstStyle/>
          <a:p>
            <a:r>
              <a:rPr lang="tr-TR" dirty="0"/>
              <a:t>Definition of Done</a:t>
            </a:r>
          </a:p>
        </p:txBody>
      </p:sp>
      <p:sp>
        <p:nvSpPr>
          <p:cNvPr id="3" name="Content Placeholder 2">
            <a:extLst>
              <a:ext uri="{FF2B5EF4-FFF2-40B4-BE49-F238E27FC236}">
                <a16:creationId xmlns:a16="http://schemas.microsoft.com/office/drawing/2014/main" xmlns="" id="{E60C6B62-6326-B64F-8F35-66E4D086F48C}"/>
              </a:ext>
            </a:extLst>
          </p:cNvPr>
          <p:cNvSpPr>
            <a:spLocks noGrp="1"/>
          </p:cNvSpPr>
          <p:nvPr>
            <p:ph idx="1"/>
          </p:nvPr>
        </p:nvSpPr>
        <p:spPr/>
        <p:txBody>
          <a:bodyPr/>
          <a:lstStyle/>
          <a:p>
            <a:r>
              <a:rPr lang="tr-TR" dirty="0" err="1"/>
              <a:t>It</a:t>
            </a:r>
            <a:r>
              <a:rPr lang="tr-TR" dirty="0"/>
              <a:t> is a </a:t>
            </a:r>
            <a:r>
              <a:rPr lang="tr-TR" dirty="0" err="1"/>
              <a:t>checklist</a:t>
            </a:r>
            <a:r>
              <a:rPr lang="tr-TR" dirty="0"/>
              <a:t> of </a:t>
            </a:r>
            <a:r>
              <a:rPr lang="tr-TR" dirty="0" err="1"/>
              <a:t>the</a:t>
            </a:r>
            <a:r>
              <a:rPr lang="tr-TR" dirty="0"/>
              <a:t> </a:t>
            </a:r>
            <a:r>
              <a:rPr lang="tr-TR" dirty="0" err="1"/>
              <a:t>types</a:t>
            </a:r>
            <a:r>
              <a:rPr lang="tr-TR" dirty="0"/>
              <a:t> of </a:t>
            </a:r>
            <a:r>
              <a:rPr lang="tr-TR" dirty="0" err="1"/>
              <a:t>work</a:t>
            </a:r>
            <a:r>
              <a:rPr lang="tr-TR" dirty="0"/>
              <a:t> </a:t>
            </a:r>
            <a:r>
              <a:rPr lang="tr-TR" dirty="0" err="1"/>
              <a:t>that</a:t>
            </a:r>
            <a:r>
              <a:rPr lang="tr-TR" dirty="0"/>
              <a:t> </a:t>
            </a:r>
            <a:r>
              <a:rPr lang="tr-TR" dirty="0" err="1"/>
              <a:t>the</a:t>
            </a:r>
            <a:r>
              <a:rPr lang="tr-TR" dirty="0"/>
              <a:t> </a:t>
            </a:r>
            <a:r>
              <a:rPr lang="tr-TR" dirty="0" err="1"/>
              <a:t>team</a:t>
            </a:r>
            <a:r>
              <a:rPr lang="tr-TR" dirty="0"/>
              <a:t> is </a:t>
            </a:r>
            <a:r>
              <a:rPr lang="tr-TR" dirty="0" err="1"/>
              <a:t>expected</a:t>
            </a:r>
            <a:r>
              <a:rPr lang="tr-TR" dirty="0"/>
              <a:t> </a:t>
            </a:r>
            <a:r>
              <a:rPr lang="tr-TR" dirty="0" err="1"/>
              <a:t>to</a:t>
            </a:r>
            <a:r>
              <a:rPr lang="tr-TR" dirty="0"/>
              <a:t> </a:t>
            </a:r>
            <a:r>
              <a:rPr lang="tr-TR" dirty="0" err="1"/>
              <a:t>successfully</a:t>
            </a:r>
            <a:r>
              <a:rPr lang="tr-TR" dirty="0"/>
              <a:t> </a:t>
            </a:r>
            <a:r>
              <a:rPr lang="tr-TR" dirty="0" err="1"/>
              <a:t>complete</a:t>
            </a:r>
            <a:r>
              <a:rPr lang="tr-TR" dirty="0"/>
              <a:t> </a:t>
            </a:r>
            <a:r>
              <a:rPr lang="tr-TR" dirty="0" err="1"/>
              <a:t>before</a:t>
            </a:r>
            <a:r>
              <a:rPr lang="tr-TR" dirty="0"/>
              <a:t> it can </a:t>
            </a:r>
            <a:r>
              <a:rPr lang="tr-TR" dirty="0" err="1"/>
              <a:t>declare</a:t>
            </a:r>
            <a:r>
              <a:rPr lang="tr-TR" dirty="0"/>
              <a:t> </a:t>
            </a:r>
            <a:r>
              <a:rPr lang="tr-TR" dirty="0" err="1"/>
              <a:t>its</a:t>
            </a:r>
            <a:r>
              <a:rPr lang="tr-TR" dirty="0"/>
              <a:t> </a:t>
            </a:r>
            <a:r>
              <a:rPr lang="tr-TR" dirty="0" err="1"/>
              <a:t>work</a:t>
            </a:r>
            <a:r>
              <a:rPr lang="tr-TR" dirty="0"/>
              <a:t> </a:t>
            </a:r>
            <a:r>
              <a:rPr lang="tr-TR" dirty="0" err="1"/>
              <a:t>to</a:t>
            </a:r>
            <a:r>
              <a:rPr lang="tr-TR" dirty="0"/>
              <a:t> be </a:t>
            </a:r>
            <a:r>
              <a:rPr lang="tr-TR" dirty="0" err="1"/>
              <a:t>potentially</a:t>
            </a:r>
            <a:r>
              <a:rPr lang="tr-TR" dirty="0"/>
              <a:t> </a:t>
            </a:r>
            <a:r>
              <a:rPr lang="tr-TR" dirty="0" err="1"/>
              <a:t>shippable</a:t>
            </a:r>
            <a:r>
              <a:rPr lang="tr-TR" dirty="0"/>
              <a:t> </a:t>
            </a:r>
          </a:p>
        </p:txBody>
      </p:sp>
      <p:sp>
        <p:nvSpPr>
          <p:cNvPr id="4" name="Slide Number Placeholder 3">
            <a:extLst>
              <a:ext uri="{FF2B5EF4-FFF2-40B4-BE49-F238E27FC236}">
                <a16:creationId xmlns:a16="http://schemas.microsoft.com/office/drawing/2014/main" xmlns="" id="{30815F5D-7D7F-4742-9748-578344C65A8C}"/>
              </a:ext>
            </a:extLst>
          </p:cNvPr>
          <p:cNvSpPr>
            <a:spLocks noGrp="1"/>
          </p:cNvSpPr>
          <p:nvPr>
            <p:ph type="sldNum" sz="quarter" idx="12"/>
          </p:nvPr>
        </p:nvSpPr>
        <p:spPr/>
        <p:txBody>
          <a:bodyPr/>
          <a:lstStyle/>
          <a:p>
            <a:fld id="{62F721C1-781F-4BFB-905F-3FFA2A6CBF1F}" type="slidenum">
              <a:rPr lang="tr-TR" altLang="tr-TR" smtClean="0"/>
              <a:pPr/>
              <a:t>64</a:t>
            </a:fld>
            <a:endParaRPr lang="tr-TR" altLang="tr-TR"/>
          </a:p>
        </p:txBody>
      </p:sp>
      <p:pic>
        <p:nvPicPr>
          <p:cNvPr id="6" name="Picture 5">
            <a:extLst>
              <a:ext uri="{FF2B5EF4-FFF2-40B4-BE49-F238E27FC236}">
                <a16:creationId xmlns:a16="http://schemas.microsoft.com/office/drawing/2014/main" xmlns="" id="{94304BFA-E1F5-CE4E-B714-FAC0C42A4908}"/>
              </a:ext>
            </a:extLst>
          </p:cNvPr>
          <p:cNvPicPr>
            <a:picLocks noChangeAspect="1"/>
          </p:cNvPicPr>
          <p:nvPr/>
        </p:nvPicPr>
        <p:blipFill>
          <a:blip r:embed="rId3"/>
          <a:stretch>
            <a:fillRect/>
          </a:stretch>
        </p:blipFill>
        <p:spPr>
          <a:xfrm>
            <a:off x="457200" y="2497263"/>
            <a:ext cx="3071881" cy="3861048"/>
          </a:xfrm>
          <a:prstGeom prst="rect">
            <a:avLst/>
          </a:prstGeom>
        </p:spPr>
      </p:pic>
      <p:sp>
        <p:nvSpPr>
          <p:cNvPr id="7" name="Rectangle 6">
            <a:extLst>
              <a:ext uri="{FF2B5EF4-FFF2-40B4-BE49-F238E27FC236}">
                <a16:creationId xmlns:a16="http://schemas.microsoft.com/office/drawing/2014/main" xmlns="" id="{2FC1BCB6-C920-B14D-BE57-02BD8C465849}"/>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
        <p:nvSpPr>
          <p:cNvPr id="8" name="Rectangle 7">
            <a:extLst>
              <a:ext uri="{FF2B5EF4-FFF2-40B4-BE49-F238E27FC236}">
                <a16:creationId xmlns:a16="http://schemas.microsoft.com/office/drawing/2014/main" xmlns="" id="{014CB165-BCA2-AD4B-9947-B9DB0466D9D1}"/>
              </a:ext>
            </a:extLst>
          </p:cNvPr>
          <p:cNvSpPr/>
          <p:nvPr/>
        </p:nvSpPr>
        <p:spPr>
          <a:xfrm>
            <a:off x="3779912" y="2780928"/>
            <a:ext cx="2850921" cy="646331"/>
          </a:xfrm>
          <a:prstGeom prst="rect">
            <a:avLst/>
          </a:prstGeom>
        </p:spPr>
        <p:txBody>
          <a:bodyPr wrap="square">
            <a:spAutoFit/>
          </a:bodyPr>
          <a:lstStyle/>
          <a:p>
            <a:pPr>
              <a:spcBef>
                <a:spcPts val="1500"/>
              </a:spcBef>
              <a:spcAft>
                <a:spcPts val="300"/>
              </a:spcAft>
            </a:pPr>
            <a:r>
              <a:rPr lang="tr-TR" b="1" dirty="0">
                <a:solidFill>
                  <a:srgbClr val="0079C1"/>
                </a:solidFill>
                <a:latin typeface="source sans pro"/>
              </a:rPr>
              <a:t>Definition of Done Can </a:t>
            </a:r>
            <a:r>
              <a:rPr lang="tr-TR" b="1" dirty="0" err="1">
                <a:solidFill>
                  <a:srgbClr val="0079C1"/>
                </a:solidFill>
                <a:latin typeface="source sans pro"/>
              </a:rPr>
              <a:t>Evolves</a:t>
            </a:r>
            <a:r>
              <a:rPr lang="tr-TR" b="1" dirty="0">
                <a:solidFill>
                  <a:srgbClr val="0079C1"/>
                </a:solidFill>
                <a:latin typeface="source sans pro"/>
              </a:rPr>
              <a:t> </a:t>
            </a:r>
            <a:r>
              <a:rPr lang="tr-TR" b="1" dirty="0" err="1">
                <a:solidFill>
                  <a:srgbClr val="0079C1"/>
                </a:solidFill>
                <a:latin typeface="source sans pro"/>
              </a:rPr>
              <a:t>Over</a:t>
            </a:r>
            <a:r>
              <a:rPr lang="tr-TR" b="1" dirty="0">
                <a:solidFill>
                  <a:srgbClr val="0079C1"/>
                </a:solidFill>
                <a:latin typeface="source sans pro"/>
              </a:rPr>
              <a:t> Time</a:t>
            </a:r>
            <a:endParaRPr lang="tr-TR" b="1" i="0" u="none" strike="noStrike" dirty="0">
              <a:solidFill>
                <a:srgbClr val="0079C1"/>
              </a:solidFill>
              <a:effectLst/>
              <a:latin typeface="source sans pro"/>
            </a:endParaRPr>
          </a:p>
        </p:txBody>
      </p:sp>
      <p:sp>
        <p:nvSpPr>
          <p:cNvPr id="5" name="TextBox 4"/>
          <p:cNvSpPr txBox="1"/>
          <p:nvPr/>
        </p:nvSpPr>
        <p:spPr>
          <a:xfrm>
            <a:off x="3923928" y="4581128"/>
            <a:ext cx="4112712" cy="1477328"/>
          </a:xfrm>
          <a:prstGeom prst="rect">
            <a:avLst/>
          </a:prstGeom>
          <a:noFill/>
        </p:spPr>
        <p:txBody>
          <a:bodyPr wrap="square" rtlCol="0">
            <a:spAutoFit/>
          </a:bodyPr>
          <a:lstStyle/>
          <a:p>
            <a:r>
              <a:rPr lang="en-US" dirty="0" smtClean="0"/>
              <a:t>A </a:t>
            </a:r>
            <a:r>
              <a:rPr lang="en-US" dirty="0"/>
              <a:t>bare-minimum definition of done should yield a complete slice of product functionality, one that has been designed, built, integrated, tested, and documented and will deliver validated customer value.</a:t>
            </a:r>
            <a:endParaRPr lang="en-US" dirty="0"/>
          </a:p>
        </p:txBody>
      </p:sp>
    </p:spTree>
    <p:extLst>
      <p:ext uri="{BB962C8B-B14F-4D97-AF65-F5344CB8AC3E}">
        <p14:creationId xmlns:p14="http://schemas.microsoft.com/office/powerpoint/2010/main" val="2721214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Definition of Done vs Acceptance Criteria</a:t>
            </a:r>
            <a:endParaRPr lang="en-US" dirty="0"/>
          </a:p>
        </p:txBody>
      </p:sp>
      <p:sp>
        <p:nvSpPr>
          <p:cNvPr id="3" name="Content Placeholder 2"/>
          <p:cNvSpPr>
            <a:spLocks noGrp="1"/>
          </p:cNvSpPr>
          <p:nvPr>
            <p:ph sz="quarter" idx="1"/>
          </p:nvPr>
        </p:nvSpPr>
        <p:spPr/>
        <p:txBody>
          <a:bodyPr>
            <a:normAutofit fontScale="92500" lnSpcReduction="20000"/>
          </a:bodyPr>
          <a:lstStyle/>
          <a:p>
            <a:r>
              <a:rPr lang="tr-TR" dirty="0"/>
              <a:t>Each product backlog item that is brought into the sprint should have </a:t>
            </a:r>
            <a:r>
              <a:rPr lang="tr-TR" dirty="0">
                <a:solidFill>
                  <a:srgbClr val="5EA515"/>
                </a:solidFill>
              </a:rPr>
              <a:t>acceptance criteria </a:t>
            </a:r>
            <a:r>
              <a:rPr lang="tr-TR" dirty="0"/>
              <a:t>(</a:t>
            </a:r>
            <a:r>
              <a:rPr lang="tr-TR" u="sng" dirty="0"/>
              <a:t>a set of </a:t>
            </a:r>
            <a:r>
              <a:rPr lang="tr-TR" u="sng" dirty="0">
                <a:hlinkClick r:id="rId2">
                  <a:extLst>
                    <a:ext uri="{A12FA001-AC4F-418D-AE19-62706E023703}">
                      <ahyp:hlinkClr xmlns:ahyp="http://schemas.microsoft.com/office/drawing/2018/hyperlinkcolor" xmlns="" xmlns:lc="http://schemas.openxmlformats.org/drawingml/2006/lockedCanvas" val="tx"/>
                    </a:ext>
                  </a:extLst>
                </a:hlinkClick>
              </a:rPr>
              <a:t>conditions of satisfaction</a:t>
            </a:r>
            <a:r>
              <a:rPr lang="tr-TR" dirty="0"/>
              <a:t>)</a:t>
            </a:r>
          </a:p>
          <a:p>
            <a:endParaRPr lang="en-US" dirty="0" smtClean="0"/>
          </a:p>
          <a:p>
            <a:r>
              <a:rPr lang="en-US" dirty="0" smtClean="0"/>
              <a:t>Acceptance criteria</a:t>
            </a:r>
          </a:p>
          <a:p>
            <a:pPr lvl="1"/>
            <a:r>
              <a:rPr lang="en-US" dirty="0" smtClean="0"/>
              <a:t>1.The </a:t>
            </a:r>
            <a:r>
              <a:rPr lang="en-US" dirty="0"/>
              <a:t>external quality characteristics specified by the product owner from a business or stakeholder perspective. </a:t>
            </a:r>
            <a:endParaRPr lang="en-US" dirty="0" smtClean="0"/>
          </a:p>
          <a:p>
            <a:pPr lvl="1"/>
            <a:r>
              <a:rPr lang="en-US" dirty="0" smtClean="0"/>
              <a:t>Acceptance </a:t>
            </a:r>
            <a:r>
              <a:rPr lang="en-US" dirty="0"/>
              <a:t>criteria define desired behavior and are used to determine whether a product backlog item has been successfully developed. </a:t>
            </a:r>
            <a:endParaRPr lang="en-US" dirty="0" smtClean="0"/>
          </a:p>
          <a:p>
            <a:pPr lvl="1"/>
            <a:endParaRPr lang="en-US" dirty="0" smtClean="0"/>
          </a:p>
          <a:p>
            <a:pPr lvl="1"/>
            <a:r>
              <a:rPr lang="en-US" dirty="0" smtClean="0"/>
              <a:t> 2. The </a:t>
            </a:r>
            <a:r>
              <a:rPr lang="en-US" dirty="0"/>
              <a:t>exit criteria that a component or a system must satisfy in order to be accepted by a user, customer, or other authorized </a:t>
            </a:r>
            <a:r>
              <a:rPr lang="en-US" dirty="0" smtClean="0"/>
              <a:t>entity</a:t>
            </a:r>
          </a:p>
          <a:p>
            <a:pPr lvl="1"/>
            <a:endParaRPr lang="en-US" dirty="0" smtClean="0"/>
          </a:p>
          <a:p>
            <a:pPr lvl="1"/>
            <a:r>
              <a:rPr lang="tr-TR" dirty="0"/>
              <a:t>The </a:t>
            </a:r>
            <a:r>
              <a:rPr lang="tr-TR" i="1" dirty="0"/>
              <a:t>product owner </a:t>
            </a:r>
            <a:r>
              <a:rPr lang="tr-TR" dirty="0"/>
              <a:t>is responsible for defining the acceptance criteria for each product backlog item</a:t>
            </a:r>
          </a:p>
          <a:p>
            <a:pPr lvl="1"/>
            <a:endParaRPr lang="en-US" dirty="0"/>
          </a:p>
        </p:txBody>
      </p:sp>
      <p:sp>
        <p:nvSpPr>
          <p:cNvPr id="4" name="Rectangle 3">
            <a:extLst>
              <a:ext uri="{FF2B5EF4-FFF2-40B4-BE49-F238E27FC236}">
                <a16:creationId xmlns:a16="http://schemas.microsoft.com/office/drawing/2014/main" xmlns="" id="{2FC1BCB6-C920-B14D-BE57-02BD8C465849}"/>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3778358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EE12E-79AA-804F-9FB8-F75C0BDC5960}"/>
              </a:ext>
            </a:extLst>
          </p:cNvPr>
          <p:cNvSpPr>
            <a:spLocks noGrp="1"/>
          </p:cNvSpPr>
          <p:nvPr>
            <p:ph type="title"/>
          </p:nvPr>
        </p:nvSpPr>
        <p:spPr/>
        <p:txBody>
          <a:bodyPr>
            <a:normAutofit fontScale="90000"/>
          </a:bodyPr>
          <a:lstStyle/>
          <a:p>
            <a:r>
              <a:rPr lang="tr-TR" dirty="0"/>
              <a:t>Definition of Done </a:t>
            </a:r>
            <a:r>
              <a:rPr lang="tr-TR" dirty="0" err="1"/>
              <a:t>vs</a:t>
            </a:r>
            <a:r>
              <a:rPr lang="tr-TR" dirty="0"/>
              <a:t> </a:t>
            </a:r>
            <a:r>
              <a:rPr lang="tr-TR" dirty="0" err="1"/>
              <a:t>Acceptance</a:t>
            </a:r>
            <a:r>
              <a:rPr lang="tr-TR" dirty="0"/>
              <a:t> </a:t>
            </a:r>
            <a:r>
              <a:rPr lang="tr-TR" dirty="0" err="1"/>
              <a:t>Criteria</a:t>
            </a:r>
            <a:endParaRPr lang="tr-TR" dirty="0"/>
          </a:p>
        </p:txBody>
      </p:sp>
      <p:sp>
        <p:nvSpPr>
          <p:cNvPr id="3" name="Content Placeholder 2">
            <a:extLst>
              <a:ext uri="{FF2B5EF4-FFF2-40B4-BE49-F238E27FC236}">
                <a16:creationId xmlns:a16="http://schemas.microsoft.com/office/drawing/2014/main" xmlns="" id="{8949C731-231F-D949-B38C-9ED5F211E83C}"/>
              </a:ext>
            </a:extLst>
          </p:cNvPr>
          <p:cNvSpPr>
            <a:spLocks noGrp="1"/>
          </p:cNvSpPr>
          <p:nvPr>
            <p:ph idx="1"/>
          </p:nvPr>
        </p:nvSpPr>
        <p:spPr/>
        <p:txBody>
          <a:bodyPr>
            <a:normAutofit/>
          </a:bodyPr>
          <a:lstStyle/>
          <a:p>
            <a:r>
              <a:rPr lang="tr-TR" dirty="0" err="1"/>
              <a:t>Each</a:t>
            </a:r>
            <a:r>
              <a:rPr lang="tr-TR" dirty="0"/>
              <a:t> </a:t>
            </a:r>
            <a:r>
              <a:rPr lang="tr-TR" dirty="0" err="1"/>
              <a:t>product</a:t>
            </a:r>
            <a:r>
              <a:rPr lang="tr-TR" dirty="0"/>
              <a:t> </a:t>
            </a:r>
            <a:r>
              <a:rPr lang="tr-TR" dirty="0" err="1"/>
              <a:t>backlog</a:t>
            </a:r>
            <a:r>
              <a:rPr lang="tr-TR" dirty="0"/>
              <a:t> </a:t>
            </a:r>
            <a:r>
              <a:rPr lang="tr-TR" dirty="0" err="1"/>
              <a:t>item</a:t>
            </a:r>
            <a:r>
              <a:rPr lang="tr-TR" dirty="0"/>
              <a:t> </a:t>
            </a:r>
            <a:r>
              <a:rPr lang="tr-TR" dirty="0" err="1"/>
              <a:t>that</a:t>
            </a:r>
            <a:r>
              <a:rPr lang="tr-TR" dirty="0"/>
              <a:t> is </a:t>
            </a:r>
            <a:r>
              <a:rPr lang="tr-TR" dirty="0" err="1"/>
              <a:t>brought</a:t>
            </a:r>
            <a:r>
              <a:rPr lang="tr-TR" dirty="0"/>
              <a:t> </a:t>
            </a:r>
            <a:r>
              <a:rPr lang="tr-TR" dirty="0" err="1"/>
              <a:t>into</a:t>
            </a:r>
            <a:r>
              <a:rPr lang="tr-TR" dirty="0"/>
              <a:t> </a:t>
            </a:r>
            <a:r>
              <a:rPr lang="tr-TR" dirty="0" err="1"/>
              <a:t>the</a:t>
            </a:r>
            <a:r>
              <a:rPr lang="tr-TR" dirty="0"/>
              <a:t> sprint </a:t>
            </a:r>
            <a:r>
              <a:rPr lang="tr-TR" dirty="0" err="1"/>
              <a:t>should</a:t>
            </a:r>
            <a:r>
              <a:rPr lang="tr-TR" dirty="0"/>
              <a:t> </a:t>
            </a:r>
            <a:r>
              <a:rPr lang="tr-TR" dirty="0" err="1"/>
              <a:t>have</a:t>
            </a:r>
            <a:r>
              <a:rPr lang="tr-TR" dirty="0"/>
              <a:t> </a:t>
            </a:r>
            <a:r>
              <a:rPr lang="tr-TR" dirty="0" err="1">
                <a:solidFill>
                  <a:srgbClr val="5EA515"/>
                </a:solidFill>
              </a:rPr>
              <a:t>acceptance</a:t>
            </a:r>
            <a:r>
              <a:rPr lang="tr-TR" dirty="0">
                <a:solidFill>
                  <a:srgbClr val="5EA515"/>
                </a:solidFill>
              </a:rPr>
              <a:t> </a:t>
            </a:r>
            <a:r>
              <a:rPr lang="tr-TR" dirty="0" err="1">
                <a:solidFill>
                  <a:srgbClr val="5EA515"/>
                </a:solidFill>
              </a:rPr>
              <a:t>criteria</a:t>
            </a:r>
            <a:r>
              <a:rPr lang="tr-TR" dirty="0">
                <a:solidFill>
                  <a:srgbClr val="5EA515"/>
                </a:solidFill>
              </a:rPr>
              <a:t> </a:t>
            </a:r>
            <a:r>
              <a:rPr lang="tr-TR" dirty="0"/>
              <a:t>(</a:t>
            </a:r>
            <a:r>
              <a:rPr lang="tr-TR" u="sng" dirty="0"/>
              <a:t>a set of </a:t>
            </a:r>
            <a:r>
              <a:rPr lang="tr-TR" u="sng" dirty="0">
                <a:hlinkClick r:id="rId2">
                  <a:extLst>
                    <a:ext uri="{A12FA001-AC4F-418D-AE19-62706E023703}">
                      <ahyp:hlinkClr xmlns="" xmlns:ahyp="http://schemas.microsoft.com/office/drawing/2018/hyperlinkcolor" val="tx"/>
                    </a:ext>
                  </a:extLst>
                </a:hlinkClick>
              </a:rPr>
              <a:t>conditions of satisfaction</a:t>
            </a:r>
            <a:r>
              <a:rPr lang="tr-TR" dirty="0"/>
              <a:t>)</a:t>
            </a:r>
          </a:p>
          <a:p>
            <a:endParaRPr lang="tr-TR" dirty="0"/>
          </a:p>
          <a:p>
            <a:r>
              <a:rPr lang="tr-TR" dirty="0" smtClean="0"/>
              <a:t>P</a:t>
            </a:r>
            <a:r>
              <a:rPr lang="en-US" dirty="0" err="1" smtClean="0"/>
              <a:t>roduct</a:t>
            </a:r>
            <a:r>
              <a:rPr lang="en-US" dirty="0" smtClean="0"/>
              <a:t> </a:t>
            </a:r>
            <a:r>
              <a:rPr lang="tr-TR" dirty="0" smtClean="0"/>
              <a:t>B</a:t>
            </a:r>
            <a:r>
              <a:rPr lang="en-US" dirty="0" err="1" smtClean="0"/>
              <a:t>acklog</a:t>
            </a:r>
            <a:r>
              <a:rPr lang="tr-TR" dirty="0" smtClean="0"/>
              <a:t> </a:t>
            </a:r>
            <a:r>
              <a:rPr lang="tr-TR" dirty="0"/>
              <a:t>Items that passess the acceptance criteria are moved to </a:t>
            </a:r>
            <a:r>
              <a:rPr lang="tr-TR" dirty="0">
                <a:solidFill>
                  <a:srgbClr val="5EA515"/>
                </a:solidFill>
              </a:rPr>
              <a:t>«Done» </a:t>
            </a:r>
            <a:r>
              <a:rPr lang="tr-TR" dirty="0"/>
              <a:t>state.</a:t>
            </a:r>
          </a:p>
          <a:p>
            <a:pPr marL="0" indent="0">
              <a:buNone/>
            </a:pPr>
            <a:endParaRPr lang="tr-TR" dirty="0"/>
          </a:p>
          <a:p>
            <a:r>
              <a:rPr lang="tr-TR" dirty="0" err="1"/>
              <a:t>Example</a:t>
            </a:r>
            <a:endParaRPr lang="tr-TR" dirty="0"/>
          </a:p>
          <a:p>
            <a:pPr lvl="1"/>
            <a:r>
              <a:rPr lang="tr-TR" dirty="0"/>
              <a:t>PB </a:t>
            </a:r>
            <a:r>
              <a:rPr lang="tr-TR" dirty="0" err="1"/>
              <a:t>Item</a:t>
            </a:r>
            <a:r>
              <a:rPr lang="tr-TR" dirty="0"/>
              <a:t>: </a:t>
            </a:r>
            <a:r>
              <a:rPr lang="tr-TR" dirty="0" err="1"/>
              <a:t>Allow</a:t>
            </a:r>
            <a:r>
              <a:rPr lang="tr-TR" dirty="0"/>
              <a:t> a </a:t>
            </a:r>
            <a:r>
              <a:rPr lang="tr-TR" dirty="0" err="1"/>
              <a:t>customer</a:t>
            </a:r>
            <a:r>
              <a:rPr lang="tr-TR" dirty="0"/>
              <a:t> </a:t>
            </a:r>
            <a:r>
              <a:rPr lang="tr-TR" dirty="0" err="1"/>
              <a:t>to</a:t>
            </a:r>
            <a:r>
              <a:rPr lang="tr-TR" dirty="0"/>
              <a:t> </a:t>
            </a:r>
            <a:r>
              <a:rPr lang="tr-TR" dirty="0" err="1"/>
              <a:t>purchase</a:t>
            </a:r>
            <a:r>
              <a:rPr lang="tr-TR" dirty="0"/>
              <a:t> </a:t>
            </a:r>
            <a:r>
              <a:rPr lang="tr-TR" dirty="0" err="1"/>
              <a:t>with</a:t>
            </a:r>
            <a:r>
              <a:rPr lang="tr-TR" dirty="0"/>
              <a:t> a </a:t>
            </a:r>
            <a:r>
              <a:rPr lang="tr-TR" dirty="0" err="1"/>
              <a:t>credit</a:t>
            </a:r>
            <a:r>
              <a:rPr lang="tr-TR" dirty="0"/>
              <a:t> </a:t>
            </a:r>
            <a:r>
              <a:rPr lang="tr-TR" dirty="0" err="1"/>
              <a:t>card</a:t>
            </a:r>
            <a:endParaRPr lang="tr-TR" dirty="0"/>
          </a:p>
          <a:p>
            <a:pPr lvl="1"/>
            <a:r>
              <a:rPr lang="tr-TR" dirty="0" err="1"/>
              <a:t>Acceptance</a:t>
            </a:r>
            <a:r>
              <a:rPr lang="tr-TR" dirty="0"/>
              <a:t> </a:t>
            </a:r>
            <a:r>
              <a:rPr lang="tr-TR" dirty="0" err="1"/>
              <a:t>Criteria</a:t>
            </a:r>
            <a:r>
              <a:rPr lang="tr-TR" dirty="0"/>
              <a:t>: Works </a:t>
            </a:r>
            <a:r>
              <a:rPr lang="tr-TR" dirty="0" err="1"/>
              <a:t>with</a:t>
            </a:r>
            <a:r>
              <a:rPr lang="tr-TR" dirty="0"/>
              <a:t> </a:t>
            </a:r>
            <a:r>
              <a:rPr lang="tr-TR" dirty="0" err="1"/>
              <a:t>AmEx</a:t>
            </a:r>
            <a:r>
              <a:rPr lang="tr-TR" dirty="0"/>
              <a:t>, Visa, </a:t>
            </a:r>
            <a:r>
              <a:rPr lang="tr-TR" dirty="0" err="1"/>
              <a:t>and</a:t>
            </a:r>
            <a:r>
              <a:rPr lang="tr-TR" dirty="0"/>
              <a:t> </a:t>
            </a:r>
            <a:r>
              <a:rPr lang="tr-TR" dirty="0" err="1"/>
              <a:t>MasterCard</a:t>
            </a:r>
            <a:endParaRPr lang="tr-TR" dirty="0"/>
          </a:p>
        </p:txBody>
      </p:sp>
      <p:sp>
        <p:nvSpPr>
          <p:cNvPr id="4" name="Slide Number Placeholder 3">
            <a:extLst>
              <a:ext uri="{FF2B5EF4-FFF2-40B4-BE49-F238E27FC236}">
                <a16:creationId xmlns:a16="http://schemas.microsoft.com/office/drawing/2014/main" xmlns="" id="{D47A8050-4B81-FF46-B823-0B91E4F29D34}"/>
              </a:ext>
            </a:extLst>
          </p:cNvPr>
          <p:cNvSpPr>
            <a:spLocks noGrp="1"/>
          </p:cNvSpPr>
          <p:nvPr>
            <p:ph type="sldNum" sz="quarter" idx="12"/>
          </p:nvPr>
        </p:nvSpPr>
        <p:spPr/>
        <p:txBody>
          <a:bodyPr/>
          <a:lstStyle/>
          <a:p>
            <a:fld id="{62F721C1-781F-4BFB-905F-3FFA2A6CBF1F}" type="slidenum">
              <a:rPr lang="tr-TR" altLang="tr-TR" smtClean="0"/>
              <a:pPr/>
              <a:t>66</a:t>
            </a:fld>
            <a:endParaRPr lang="tr-TR" altLang="tr-TR"/>
          </a:p>
        </p:txBody>
      </p:sp>
      <p:sp>
        <p:nvSpPr>
          <p:cNvPr id="5" name="Rectangle 4">
            <a:extLst>
              <a:ext uri="{FF2B5EF4-FFF2-40B4-BE49-F238E27FC236}">
                <a16:creationId xmlns:a16="http://schemas.microsoft.com/office/drawing/2014/main" xmlns="" id="{FE593319-1458-8E4C-89E6-3DB9DE90740F}"/>
              </a:ext>
            </a:extLst>
          </p:cNvPr>
          <p:cNvSpPr/>
          <p:nvPr/>
        </p:nvSpPr>
        <p:spPr>
          <a:xfrm>
            <a:off x="0" y="6538912"/>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4292745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07CE8-9E8F-D244-AF1A-08F680209F38}"/>
              </a:ext>
            </a:extLst>
          </p:cNvPr>
          <p:cNvSpPr>
            <a:spLocks noGrp="1"/>
          </p:cNvSpPr>
          <p:nvPr>
            <p:ph type="title"/>
          </p:nvPr>
        </p:nvSpPr>
        <p:spPr/>
        <p:txBody>
          <a:bodyPr anchor="ctr"/>
          <a:lstStyle/>
          <a:p>
            <a:r>
              <a:rPr lang="tr-TR" dirty="0"/>
              <a:t>Sprint </a:t>
            </a:r>
            <a:r>
              <a:rPr lang="tr-TR" dirty="0" err="1"/>
              <a:t>Goal</a:t>
            </a:r>
            <a:endParaRPr lang="tr-TR" dirty="0"/>
          </a:p>
        </p:txBody>
      </p:sp>
      <p:sp>
        <p:nvSpPr>
          <p:cNvPr id="3" name="Content Placeholder 2">
            <a:extLst>
              <a:ext uri="{FF2B5EF4-FFF2-40B4-BE49-F238E27FC236}">
                <a16:creationId xmlns:a16="http://schemas.microsoft.com/office/drawing/2014/main" xmlns="" id="{56B363A3-6C31-3D4D-933B-9516BEFE1F2D}"/>
              </a:ext>
            </a:extLst>
          </p:cNvPr>
          <p:cNvSpPr>
            <a:spLocks noGrp="1"/>
          </p:cNvSpPr>
          <p:nvPr>
            <p:ph idx="1"/>
          </p:nvPr>
        </p:nvSpPr>
        <p:spPr/>
        <p:txBody>
          <a:bodyPr/>
          <a:lstStyle/>
          <a:p>
            <a:r>
              <a:rPr lang="tr-TR" dirty="0" err="1"/>
              <a:t>Once</a:t>
            </a:r>
            <a:r>
              <a:rPr lang="tr-TR" dirty="0"/>
              <a:t> </a:t>
            </a:r>
            <a:r>
              <a:rPr lang="tr-TR" dirty="0" err="1"/>
              <a:t>the</a:t>
            </a:r>
            <a:r>
              <a:rPr lang="tr-TR" dirty="0"/>
              <a:t> </a:t>
            </a:r>
            <a:r>
              <a:rPr lang="tr-TR" dirty="0">
                <a:solidFill>
                  <a:srgbClr val="00B050"/>
                </a:solidFill>
              </a:rPr>
              <a:t>sprint </a:t>
            </a:r>
            <a:r>
              <a:rPr lang="tr-TR" dirty="0" err="1">
                <a:solidFill>
                  <a:srgbClr val="00B050"/>
                </a:solidFill>
              </a:rPr>
              <a:t>goal</a:t>
            </a:r>
            <a:r>
              <a:rPr lang="tr-TR" dirty="0">
                <a:solidFill>
                  <a:srgbClr val="00B050"/>
                </a:solidFill>
              </a:rPr>
              <a:t> </a:t>
            </a:r>
            <a:r>
              <a:rPr lang="tr-TR" dirty="0"/>
              <a:t>has </a:t>
            </a:r>
            <a:r>
              <a:rPr lang="tr-TR" dirty="0" err="1"/>
              <a:t>been</a:t>
            </a:r>
            <a:r>
              <a:rPr lang="tr-TR" dirty="0"/>
              <a:t> </a:t>
            </a:r>
            <a:r>
              <a:rPr lang="tr-TR" dirty="0" err="1"/>
              <a:t>established</a:t>
            </a:r>
            <a:r>
              <a:rPr lang="tr-TR" dirty="0"/>
              <a:t> </a:t>
            </a:r>
            <a:r>
              <a:rPr lang="tr-TR" dirty="0" err="1"/>
              <a:t>and</a:t>
            </a:r>
            <a:r>
              <a:rPr lang="tr-TR" dirty="0"/>
              <a:t> sprint </a:t>
            </a:r>
            <a:r>
              <a:rPr lang="tr-TR" dirty="0" err="1"/>
              <a:t>execution</a:t>
            </a:r>
            <a:r>
              <a:rPr lang="tr-TR" dirty="0"/>
              <a:t> has </a:t>
            </a:r>
            <a:r>
              <a:rPr lang="tr-TR" dirty="0" err="1"/>
              <a:t>begun</a:t>
            </a:r>
            <a:r>
              <a:rPr lang="tr-TR" dirty="0"/>
              <a:t>, </a:t>
            </a:r>
            <a:r>
              <a:rPr lang="tr-TR" dirty="0" err="1">
                <a:solidFill>
                  <a:srgbClr val="00B050"/>
                </a:solidFill>
              </a:rPr>
              <a:t>no</a:t>
            </a:r>
            <a:r>
              <a:rPr lang="tr-TR" dirty="0">
                <a:solidFill>
                  <a:srgbClr val="00B050"/>
                </a:solidFill>
              </a:rPr>
              <a:t> </a:t>
            </a:r>
            <a:r>
              <a:rPr lang="tr-TR" dirty="0" err="1">
                <a:solidFill>
                  <a:srgbClr val="00B050"/>
                </a:solidFill>
              </a:rPr>
              <a:t>change</a:t>
            </a:r>
            <a:r>
              <a:rPr lang="tr-TR" dirty="0">
                <a:solidFill>
                  <a:srgbClr val="00B050"/>
                </a:solidFill>
              </a:rPr>
              <a:t> is </a:t>
            </a:r>
            <a:r>
              <a:rPr lang="tr-TR" dirty="0" err="1">
                <a:solidFill>
                  <a:srgbClr val="00B050"/>
                </a:solidFill>
              </a:rPr>
              <a:t>permitted</a:t>
            </a:r>
            <a:r>
              <a:rPr lang="tr-TR" dirty="0">
                <a:solidFill>
                  <a:srgbClr val="00B050"/>
                </a:solidFill>
              </a:rPr>
              <a:t> </a:t>
            </a:r>
            <a:r>
              <a:rPr lang="tr-TR" dirty="0" err="1"/>
              <a:t>that</a:t>
            </a:r>
            <a:r>
              <a:rPr lang="tr-TR" dirty="0"/>
              <a:t> can </a:t>
            </a:r>
            <a:r>
              <a:rPr lang="tr-TR" dirty="0" err="1"/>
              <a:t>materially</a:t>
            </a:r>
            <a:r>
              <a:rPr lang="tr-TR" dirty="0"/>
              <a:t> </a:t>
            </a:r>
            <a:r>
              <a:rPr lang="tr-TR" dirty="0" err="1"/>
              <a:t>affect</a:t>
            </a:r>
            <a:r>
              <a:rPr lang="tr-TR" dirty="0"/>
              <a:t> </a:t>
            </a:r>
            <a:r>
              <a:rPr lang="tr-TR" dirty="0" err="1"/>
              <a:t>the</a:t>
            </a:r>
            <a:r>
              <a:rPr lang="tr-TR" dirty="0"/>
              <a:t> sprint </a:t>
            </a:r>
            <a:r>
              <a:rPr lang="tr-TR" dirty="0" err="1"/>
              <a:t>goal</a:t>
            </a:r>
            <a:r>
              <a:rPr lang="tr-TR" dirty="0"/>
              <a:t>.</a:t>
            </a:r>
          </a:p>
          <a:p>
            <a:r>
              <a:rPr lang="tr-TR" dirty="0"/>
              <a:t>Sprint </a:t>
            </a:r>
            <a:r>
              <a:rPr lang="tr-TR" dirty="0" err="1"/>
              <a:t>goal</a:t>
            </a:r>
            <a:r>
              <a:rPr lang="tr-TR" dirty="0"/>
              <a:t> has a </a:t>
            </a:r>
            <a:r>
              <a:rPr lang="tr-TR" dirty="0" err="1"/>
              <a:t>clear</a:t>
            </a:r>
            <a:r>
              <a:rPr lang="tr-TR" dirty="0"/>
              <a:t>, </a:t>
            </a:r>
            <a:r>
              <a:rPr lang="tr-TR" dirty="0" err="1"/>
              <a:t>single</a:t>
            </a:r>
            <a:r>
              <a:rPr lang="tr-TR" dirty="0"/>
              <a:t> </a:t>
            </a:r>
            <a:r>
              <a:rPr lang="tr-TR" dirty="0" err="1"/>
              <a:t>focus</a:t>
            </a:r>
            <a:r>
              <a:rPr lang="tr-TR" dirty="0"/>
              <a:t>:</a:t>
            </a:r>
          </a:p>
          <a:p>
            <a:pPr lvl="1"/>
            <a:r>
              <a:rPr lang="tr-TR" dirty="0" err="1"/>
              <a:t>Support</a:t>
            </a:r>
            <a:r>
              <a:rPr lang="tr-TR" dirty="0"/>
              <a:t> </a:t>
            </a:r>
            <a:r>
              <a:rPr lang="tr-TR" dirty="0" err="1"/>
              <a:t>initial</a:t>
            </a:r>
            <a:r>
              <a:rPr lang="tr-TR" dirty="0"/>
              <a:t> </a:t>
            </a:r>
            <a:r>
              <a:rPr lang="tr-TR" dirty="0" err="1"/>
              <a:t>report</a:t>
            </a:r>
            <a:r>
              <a:rPr lang="tr-TR" dirty="0"/>
              <a:t> </a:t>
            </a:r>
            <a:r>
              <a:rPr lang="tr-TR" dirty="0" err="1"/>
              <a:t>generation</a:t>
            </a:r>
            <a:r>
              <a:rPr lang="tr-TR" dirty="0"/>
              <a:t>.</a:t>
            </a:r>
          </a:p>
          <a:p>
            <a:pPr lvl="1"/>
            <a:r>
              <a:rPr lang="tr-TR" dirty="0"/>
              <a:t>Load and curate </a:t>
            </a:r>
            <a:r>
              <a:rPr lang="en-US" dirty="0" smtClean="0"/>
              <a:t>Ankara </a:t>
            </a:r>
            <a:r>
              <a:rPr lang="tr-TR" dirty="0" smtClean="0"/>
              <a:t>map </a:t>
            </a:r>
            <a:r>
              <a:rPr lang="tr-TR" dirty="0"/>
              <a:t>data.</a:t>
            </a:r>
          </a:p>
          <a:p>
            <a:r>
              <a:rPr lang="tr-TR" dirty="0" err="1"/>
              <a:t>The</a:t>
            </a:r>
            <a:r>
              <a:rPr lang="tr-TR" dirty="0"/>
              <a:t> sprint </a:t>
            </a:r>
            <a:r>
              <a:rPr lang="tr-TR" dirty="0" err="1"/>
              <a:t>goal</a:t>
            </a:r>
            <a:r>
              <a:rPr lang="tr-TR" dirty="0"/>
              <a:t> is </a:t>
            </a:r>
            <a:r>
              <a:rPr lang="tr-TR" dirty="0" err="1"/>
              <a:t>the</a:t>
            </a:r>
            <a:r>
              <a:rPr lang="tr-TR" dirty="0"/>
              <a:t> </a:t>
            </a:r>
            <a:r>
              <a:rPr lang="tr-TR" dirty="0" err="1"/>
              <a:t>foundation</a:t>
            </a:r>
            <a:r>
              <a:rPr lang="tr-TR" dirty="0"/>
              <a:t> of a </a:t>
            </a:r>
            <a:r>
              <a:rPr lang="tr-TR" dirty="0" err="1">
                <a:solidFill>
                  <a:srgbClr val="00B050"/>
                </a:solidFill>
              </a:rPr>
              <a:t>mutual</a:t>
            </a:r>
            <a:r>
              <a:rPr lang="tr-TR" dirty="0">
                <a:solidFill>
                  <a:srgbClr val="00B050"/>
                </a:solidFill>
              </a:rPr>
              <a:t> </a:t>
            </a:r>
            <a:r>
              <a:rPr lang="tr-TR" dirty="0" err="1">
                <a:solidFill>
                  <a:srgbClr val="00B050"/>
                </a:solidFill>
              </a:rPr>
              <a:t>commitment</a:t>
            </a:r>
            <a:r>
              <a:rPr lang="tr-TR" dirty="0"/>
              <a:t> </a:t>
            </a:r>
            <a:r>
              <a:rPr lang="tr-TR" dirty="0" err="1"/>
              <a:t>made</a:t>
            </a:r>
            <a:r>
              <a:rPr lang="tr-TR" dirty="0"/>
              <a:t> </a:t>
            </a:r>
            <a:r>
              <a:rPr lang="tr-TR" dirty="0" err="1"/>
              <a:t>by</a:t>
            </a:r>
            <a:r>
              <a:rPr lang="tr-TR" dirty="0"/>
              <a:t> </a:t>
            </a:r>
            <a:r>
              <a:rPr lang="tr-TR" dirty="0" err="1">
                <a:solidFill>
                  <a:srgbClr val="00B050"/>
                </a:solidFill>
              </a:rPr>
              <a:t>the</a:t>
            </a:r>
            <a:r>
              <a:rPr lang="tr-TR" dirty="0">
                <a:solidFill>
                  <a:srgbClr val="00B050"/>
                </a:solidFill>
              </a:rPr>
              <a:t> </a:t>
            </a:r>
            <a:r>
              <a:rPr lang="tr-TR" dirty="0" err="1">
                <a:solidFill>
                  <a:srgbClr val="00B050"/>
                </a:solidFill>
              </a:rPr>
              <a:t>team</a:t>
            </a:r>
            <a:r>
              <a:rPr lang="tr-TR" dirty="0">
                <a:solidFill>
                  <a:srgbClr val="00B050"/>
                </a:solidFill>
              </a:rPr>
              <a:t> </a:t>
            </a:r>
            <a:r>
              <a:rPr lang="tr-TR" dirty="0" err="1"/>
              <a:t>and</a:t>
            </a:r>
            <a:r>
              <a:rPr lang="tr-TR" dirty="0"/>
              <a:t> </a:t>
            </a:r>
            <a:r>
              <a:rPr lang="tr-TR" dirty="0" err="1">
                <a:solidFill>
                  <a:srgbClr val="00B050"/>
                </a:solidFill>
              </a:rPr>
              <a:t>the</a:t>
            </a:r>
            <a:r>
              <a:rPr lang="tr-TR" dirty="0">
                <a:solidFill>
                  <a:srgbClr val="00B050"/>
                </a:solidFill>
              </a:rPr>
              <a:t> </a:t>
            </a:r>
            <a:r>
              <a:rPr lang="tr-TR" dirty="0" err="1">
                <a:solidFill>
                  <a:srgbClr val="00B050"/>
                </a:solidFill>
              </a:rPr>
              <a:t>product</a:t>
            </a:r>
            <a:r>
              <a:rPr lang="tr-TR" dirty="0">
                <a:solidFill>
                  <a:srgbClr val="00B050"/>
                </a:solidFill>
              </a:rPr>
              <a:t> </a:t>
            </a:r>
            <a:r>
              <a:rPr lang="tr-TR" dirty="0" err="1">
                <a:solidFill>
                  <a:srgbClr val="00B050"/>
                </a:solidFill>
              </a:rPr>
              <a:t>owner</a:t>
            </a:r>
            <a:r>
              <a:rPr lang="tr-TR" dirty="0">
                <a:solidFill>
                  <a:srgbClr val="00B050"/>
                </a:solidFill>
              </a:rPr>
              <a:t>.</a:t>
            </a:r>
          </a:p>
          <a:p>
            <a:pPr lvl="1"/>
            <a:endParaRPr lang="tr-TR" dirty="0"/>
          </a:p>
        </p:txBody>
      </p:sp>
      <p:sp>
        <p:nvSpPr>
          <p:cNvPr id="4" name="Slide Number Placeholder 3">
            <a:extLst>
              <a:ext uri="{FF2B5EF4-FFF2-40B4-BE49-F238E27FC236}">
                <a16:creationId xmlns:a16="http://schemas.microsoft.com/office/drawing/2014/main" xmlns="" id="{040E9D32-B9B8-0A46-AE3E-62BDC43F379E}"/>
              </a:ext>
            </a:extLst>
          </p:cNvPr>
          <p:cNvSpPr>
            <a:spLocks noGrp="1"/>
          </p:cNvSpPr>
          <p:nvPr>
            <p:ph type="sldNum" sz="quarter" idx="12"/>
          </p:nvPr>
        </p:nvSpPr>
        <p:spPr/>
        <p:txBody>
          <a:bodyPr/>
          <a:lstStyle/>
          <a:p>
            <a:fld id="{62F721C1-781F-4BFB-905F-3FFA2A6CBF1F}" type="slidenum">
              <a:rPr lang="tr-TR" altLang="tr-TR" smtClean="0"/>
              <a:pPr/>
              <a:t>67</a:t>
            </a:fld>
            <a:endParaRPr lang="tr-TR" altLang="tr-TR"/>
          </a:p>
        </p:txBody>
      </p:sp>
      <p:sp>
        <p:nvSpPr>
          <p:cNvPr id="5" name="TextBox 4"/>
          <p:cNvSpPr txBox="1"/>
          <p:nvPr/>
        </p:nvSpPr>
        <p:spPr>
          <a:xfrm>
            <a:off x="6228184" y="6460500"/>
            <a:ext cx="1673856" cy="261610"/>
          </a:xfrm>
          <a:prstGeom prst="rect">
            <a:avLst/>
          </a:prstGeom>
          <a:noFill/>
        </p:spPr>
        <p:txBody>
          <a:bodyPr wrap="none" rtlCol="0">
            <a:spAutoFit/>
          </a:bodyPr>
          <a:lstStyle/>
          <a:p>
            <a:r>
              <a:rPr lang="en-US" sz="1100" dirty="0" smtClean="0"/>
              <a:t>Curtesy of </a:t>
            </a:r>
            <a:r>
              <a:rPr lang="tr-TR" sz="1100" dirty="0" err="1"/>
              <a:t>Ö</a:t>
            </a:r>
            <a:r>
              <a:rPr lang="en-US" sz="1100" dirty="0" err="1" smtClean="0"/>
              <a:t>zden</a:t>
            </a:r>
            <a:r>
              <a:rPr lang="en-US" sz="1100" dirty="0" smtClean="0"/>
              <a:t> </a:t>
            </a:r>
            <a:r>
              <a:rPr lang="tr-TR" sz="1100" dirty="0" smtClean="0"/>
              <a:t>Ö</a:t>
            </a:r>
            <a:r>
              <a:rPr lang="en-US" sz="1100" dirty="0" smtClean="0"/>
              <a:t>. Top</a:t>
            </a:r>
            <a:endParaRPr lang="en-US" sz="1100" dirty="0"/>
          </a:p>
        </p:txBody>
      </p:sp>
    </p:spTree>
    <p:extLst>
      <p:ext uri="{BB962C8B-B14F-4D97-AF65-F5344CB8AC3E}">
        <p14:creationId xmlns:p14="http://schemas.microsoft.com/office/powerpoint/2010/main" val="847980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472AF-2679-354E-9073-E45FDD9B5C2D}"/>
              </a:ext>
            </a:extLst>
          </p:cNvPr>
          <p:cNvSpPr>
            <a:spLocks noGrp="1"/>
          </p:cNvSpPr>
          <p:nvPr>
            <p:ph type="title"/>
          </p:nvPr>
        </p:nvSpPr>
        <p:spPr/>
        <p:txBody>
          <a:bodyPr anchor="ctr"/>
          <a:lstStyle/>
          <a:p>
            <a:r>
              <a:rPr lang="tr-TR" dirty="0" err="1"/>
              <a:t>Change</a:t>
            </a:r>
            <a:r>
              <a:rPr lang="tr-TR" dirty="0"/>
              <a:t> </a:t>
            </a:r>
            <a:r>
              <a:rPr lang="tr-TR" dirty="0" err="1"/>
              <a:t>vs</a:t>
            </a:r>
            <a:r>
              <a:rPr lang="tr-TR" dirty="0"/>
              <a:t> </a:t>
            </a:r>
            <a:r>
              <a:rPr lang="tr-TR" dirty="0" err="1"/>
              <a:t>Clarification</a:t>
            </a:r>
            <a:endParaRPr lang="tr-TR" dirty="0"/>
          </a:p>
        </p:txBody>
      </p:sp>
      <p:sp>
        <p:nvSpPr>
          <p:cNvPr id="3" name="Content Placeholder 2">
            <a:extLst>
              <a:ext uri="{FF2B5EF4-FFF2-40B4-BE49-F238E27FC236}">
                <a16:creationId xmlns:a16="http://schemas.microsoft.com/office/drawing/2014/main" xmlns="" id="{1E82AD8D-F440-D14E-BD6E-4964A30DEF33}"/>
              </a:ext>
            </a:extLst>
          </p:cNvPr>
          <p:cNvSpPr>
            <a:spLocks noGrp="1"/>
          </p:cNvSpPr>
          <p:nvPr>
            <p:ph idx="1"/>
          </p:nvPr>
        </p:nvSpPr>
        <p:spPr/>
        <p:txBody>
          <a:bodyPr>
            <a:normAutofit lnSpcReduction="10000"/>
          </a:bodyPr>
          <a:lstStyle/>
          <a:p>
            <a:r>
              <a:rPr lang="tr-TR" dirty="0" err="1"/>
              <a:t>Although</a:t>
            </a:r>
            <a:r>
              <a:rPr lang="tr-TR" dirty="0"/>
              <a:t> </a:t>
            </a:r>
            <a:r>
              <a:rPr lang="tr-TR" dirty="0" err="1"/>
              <a:t>the</a:t>
            </a:r>
            <a:r>
              <a:rPr lang="tr-TR" dirty="0"/>
              <a:t> sprint </a:t>
            </a:r>
            <a:r>
              <a:rPr lang="tr-TR" dirty="0" err="1"/>
              <a:t>goal</a:t>
            </a:r>
            <a:r>
              <a:rPr lang="tr-TR" dirty="0"/>
              <a:t> </a:t>
            </a:r>
            <a:r>
              <a:rPr lang="tr-TR" dirty="0" err="1"/>
              <a:t>should</a:t>
            </a:r>
            <a:r>
              <a:rPr lang="tr-TR" dirty="0"/>
              <a:t> not be </a:t>
            </a:r>
            <a:r>
              <a:rPr lang="tr-TR" dirty="0" err="1"/>
              <a:t>materially</a:t>
            </a:r>
            <a:r>
              <a:rPr lang="tr-TR" dirty="0"/>
              <a:t> </a:t>
            </a:r>
            <a:r>
              <a:rPr lang="tr-TR" i="1" dirty="0" err="1"/>
              <a:t>changed</a:t>
            </a:r>
            <a:r>
              <a:rPr lang="tr-TR" dirty="0"/>
              <a:t>, it is </a:t>
            </a:r>
            <a:r>
              <a:rPr lang="tr-TR" dirty="0" err="1"/>
              <a:t>permissible</a:t>
            </a:r>
            <a:r>
              <a:rPr lang="tr-TR" dirty="0"/>
              <a:t> </a:t>
            </a:r>
            <a:r>
              <a:rPr lang="tr-TR" dirty="0" err="1"/>
              <a:t>to</a:t>
            </a:r>
            <a:r>
              <a:rPr lang="tr-TR" dirty="0"/>
              <a:t> </a:t>
            </a:r>
            <a:r>
              <a:rPr lang="tr-TR" i="1" dirty="0" err="1"/>
              <a:t>clarify</a:t>
            </a:r>
            <a:r>
              <a:rPr lang="tr-TR" dirty="0"/>
              <a:t> </a:t>
            </a:r>
            <a:r>
              <a:rPr lang="tr-TR" dirty="0" err="1"/>
              <a:t>the</a:t>
            </a:r>
            <a:r>
              <a:rPr lang="tr-TR" dirty="0"/>
              <a:t> </a:t>
            </a:r>
            <a:r>
              <a:rPr lang="tr-TR" dirty="0" err="1"/>
              <a:t>goal</a:t>
            </a:r>
            <a:r>
              <a:rPr lang="tr-TR" dirty="0"/>
              <a:t>.</a:t>
            </a:r>
          </a:p>
          <a:p>
            <a:r>
              <a:rPr lang="tr-TR" dirty="0" err="1"/>
              <a:t>Change</a:t>
            </a:r>
            <a:r>
              <a:rPr lang="tr-TR" dirty="0"/>
              <a:t>:</a:t>
            </a:r>
          </a:p>
          <a:p>
            <a:pPr lvl="1"/>
            <a:r>
              <a:rPr lang="tr-TR" dirty="0" err="1"/>
              <a:t>Adding</a:t>
            </a:r>
            <a:r>
              <a:rPr lang="tr-TR" dirty="0"/>
              <a:t> a </a:t>
            </a:r>
            <a:r>
              <a:rPr lang="tr-TR" dirty="0" err="1"/>
              <a:t>new</a:t>
            </a:r>
            <a:r>
              <a:rPr lang="tr-TR" dirty="0"/>
              <a:t> </a:t>
            </a:r>
            <a:r>
              <a:rPr lang="tr-TR" dirty="0" err="1"/>
              <a:t>item</a:t>
            </a:r>
            <a:endParaRPr lang="tr-TR" dirty="0"/>
          </a:p>
          <a:p>
            <a:pPr lvl="1"/>
            <a:r>
              <a:rPr lang="tr-TR" dirty="0" err="1"/>
              <a:t>Removing</a:t>
            </a:r>
            <a:r>
              <a:rPr lang="tr-TR" dirty="0"/>
              <a:t> an </a:t>
            </a:r>
            <a:r>
              <a:rPr lang="tr-TR" dirty="0" err="1"/>
              <a:t>item</a:t>
            </a:r>
            <a:endParaRPr lang="tr-TR" dirty="0"/>
          </a:p>
          <a:p>
            <a:pPr lvl="1"/>
            <a:r>
              <a:rPr lang="tr-TR" dirty="0" err="1"/>
              <a:t>Significantly</a:t>
            </a:r>
            <a:r>
              <a:rPr lang="tr-TR" dirty="0"/>
              <a:t> </a:t>
            </a:r>
            <a:r>
              <a:rPr lang="tr-TR" dirty="0" err="1"/>
              <a:t>altering</a:t>
            </a:r>
            <a:r>
              <a:rPr lang="tr-TR" dirty="0"/>
              <a:t> </a:t>
            </a:r>
            <a:r>
              <a:rPr lang="tr-TR" dirty="0" err="1"/>
              <a:t>the</a:t>
            </a:r>
            <a:r>
              <a:rPr lang="tr-TR" dirty="0"/>
              <a:t> </a:t>
            </a:r>
            <a:r>
              <a:rPr lang="tr-TR" dirty="0" err="1"/>
              <a:t>scope</a:t>
            </a:r>
            <a:r>
              <a:rPr lang="tr-TR" dirty="0"/>
              <a:t> of a </a:t>
            </a:r>
            <a:r>
              <a:rPr lang="tr-TR" dirty="0" err="1"/>
              <a:t>backlog</a:t>
            </a:r>
            <a:r>
              <a:rPr lang="tr-TR" dirty="0"/>
              <a:t> </a:t>
            </a:r>
            <a:r>
              <a:rPr lang="tr-TR" dirty="0" err="1"/>
              <a:t>item</a:t>
            </a:r>
            <a:endParaRPr lang="tr-TR" dirty="0"/>
          </a:p>
          <a:p>
            <a:pPr marL="393700" lvl="1" indent="0">
              <a:buNone/>
            </a:pPr>
            <a:endParaRPr lang="tr-TR" dirty="0"/>
          </a:p>
          <a:p>
            <a:r>
              <a:rPr lang="tr-TR" dirty="0"/>
              <a:t>Product </a:t>
            </a:r>
            <a:r>
              <a:rPr lang="tr-TR" dirty="0" err="1"/>
              <a:t>owner</a:t>
            </a:r>
            <a:r>
              <a:rPr lang="tr-TR" dirty="0"/>
              <a:t>: “Oh, </a:t>
            </a:r>
            <a:r>
              <a:rPr lang="tr-TR" dirty="0" err="1"/>
              <a:t>when</a:t>
            </a:r>
            <a:r>
              <a:rPr lang="tr-TR" dirty="0"/>
              <a:t> I </a:t>
            </a:r>
            <a:r>
              <a:rPr lang="tr-TR" dirty="0" err="1"/>
              <a:t>said</a:t>
            </a:r>
            <a:r>
              <a:rPr lang="tr-TR" dirty="0"/>
              <a:t> </a:t>
            </a:r>
            <a:r>
              <a:rPr lang="tr-TR" dirty="0" err="1"/>
              <a:t>that</a:t>
            </a:r>
            <a:r>
              <a:rPr lang="tr-TR" dirty="0"/>
              <a:t> </a:t>
            </a:r>
            <a:r>
              <a:rPr lang="tr-TR" dirty="0" err="1"/>
              <a:t>we</a:t>
            </a:r>
            <a:r>
              <a:rPr lang="tr-TR" dirty="0"/>
              <a:t> </a:t>
            </a:r>
            <a:r>
              <a:rPr lang="tr-TR" dirty="0" err="1"/>
              <a:t>need</a:t>
            </a:r>
            <a:r>
              <a:rPr lang="tr-TR" dirty="0"/>
              <a:t> </a:t>
            </a:r>
            <a:r>
              <a:rPr lang="tr-TR" dirty="0" err="1"/>
              <a:t>to</a:t>
            </a:r>
            <a:r>
              <a:rPr lang="tr-TR" dirty="0"/>
              <a:t> be </a:t>
            </a:r>
            <a:r>
              <a:rPr lang="tr-TR" dirty="0" err="1"/>
              <a:t>able</a:t>
            </a:r>
            <a:r>
              <a:rPr lang="tr-TR" dirty="0"/>
              <a:t> </a:t>
            </a:r>
            <a:r>
              <a:rPr lang="tr-TR" dirty="0" err="1"/>
              <a:t>to</a:t>
            </a:r>
            <a:r>
              <a:rPr lang="tr-TR" dirty="0"/>
              <a:t> </a:t>
            </a:r>
            <a:r>
              <a:rPr lang="tr-TR" dirty="0" err="1"/>
              <a:t>search</a:t>
            </a:r>
            <a:r>
              <a:rPr lang="tr-TR" dirty="0"/>
              <a:t> </a:t>
            </a:r>
            <a:r>
              <a:rPr lang="tr-TR" dirty="0" err="1"/>
              <a:t>the</a:t>
            </a:r>
            <a:r>
              <a:rPr lang="tr-TR" dirty="0"/>
              <a:t> </a:t>
            </a:r>
            <a:r>
              <a:rPr lang="tr-TR" dirty="0" err="1"/>
              <a:t>police</a:t>
            </a:r>
            <a:r>
              <a:rPr lang="tr-TR" dirty="0"/>
              <a:t> </a:t>
            </a:r>
            <a:r>
              <a:rPr lang="tr-TR" dirty="0" err="1"/>
              <a:t>database</a:t>
            </a:r>
            <a:r>
              <a:rPr lang="tr-TR" dirty="0"/>
              <a:t> </a:t>
            </a:r>
            <a:r>
              <a:rPr lang="tr-TR" dirty="0" err="1"/>
              <a:t>for</a:t>
            </a:r>
            <a:r>
              <a:rPr lang="tr-TR" dirty="0"/>
              <a:t> an </a:t>
            </a:r>
            <a:r>
              <a:rPr lang="tr-TR" dirty="0" err="1"/>
              <a:t>offender</a:t>
            </a:r>
            <a:r>
              <a:rPr lang="tr-TR" dirty="0"/>
              <a:t>, I </a:t>
            </a:r>
            <a:r>
              <a:rPr lang="tr-TR" dirty="0" err="1"/>
              <a:t>didn’t</a:t>
            </a:r>
            <a:r>
              <a:rPr lang="tr-TR" dirty="0"/>
              <a:t> </a:t>
            </a:r>
            <a:r>
              <a:rPr lang="tr-TR" dirty="0" err="1"/>
              <a:t>just</a:t>
            </a:r>
            <a:r>
              <a:rPr lang="tr-TR" dirty="0"/>
              <a:t> </a:t>
            </a:r>
            <a:r>
              <a:rPr lang="tr-TR" dirty="0" err="1"/>
              <a:t>mean</a:t>
            </a:r>
            <a:r>
              <a:rPr lang="tr-TR" dirty="0"/>
              <a:t> </a:t>
            </a:r>
            <a:r>
              <a:rPr lang="tr-TR" dirty="0" err="1"/>
              <a:t>by</a:t>
            </a:r>
            <a:r>
              <a:rPr lang="tr-TR" dirty="0"/>
              <a:t> </a:t>
            </a:r>
            <a:r>
              <a:rPr lang="tr-TR" dirty="0" err="1"/>
              <a:t>last</a:t>
            </a:r>
            <a:r>
              <a:rPr lang="tr-TR" dirty="0"/>
              <a:t> name </a:t>
            </a:r>
            <a:r>
              <a:rPr lang="tr-TR" dirty="0" err="1"/>
              <a:t>and</a:t>
            </a:r>
            <a:r>
              <a:rPr lang="tr-TR" dirty="0"/>
              <a:t> </a:t>
            </a:r>
            <a:r>
              <a:rPr lang="tr-TR" dirty="0" err="1"/>
              <a:t>first</a:t>
            </a:r>
            <a:r>
              <a:rPr lang="tr-TR" dirty="0"/>
              <a:t> name. I </a:t>
            </a:r>
            <a:r>
              <a:rPr lang="tr-TR" dirty="0" err="1"/>
              <a:t>also</a:t>
            </a:r>
            <a:r>
              <a:rPr lang="tr-TR" dirty="0"/>
              <a:t> </a:t>
            </a:r>
            <a:r>
              <a:rPr lang="tr-TR" dirty="0" err="1"/>
              <a:t>meant</a:t>
            </a:r>
            <a:r>
              <a:rPr lang="tr-TR" dirty="0"/>
              <a:t> </a:t>
            </a:r>
            <a:r>
              <a:rPr lang="tr-TR" dirty="0" err="1"/>
              <a:t>we</a:t>
            </a:r>
            <a:r>
              <a:rPr lang="tr-TR" dirty="0"/>
              <a:t> </a:t>
            </a:r>
            <a:r>
              <a:rPr lang="tr-TR" dirty="0" err="1"/>
              <a:t>should</a:t>
            </a:r>
            <a:r>
              <a:rPr lang="tr-TR" dirty="0"/>
              <a:t> be </a:t>
            </a:r>
            <a:r>
              <a:rPr lang="tr-TR" dirty="0" err="1"/>
              <a:t>able</a:t>
            </a:r>
            <a:r>
              <a:rPr lang="tr-TR" dirty="0"/>
              <a:t> </a:t>
            </a:r>
            <a:r>
              <a:rPr lang="tr-TR" dirty="0" err="1"/>
              <a:t>to</a:t>
            </a:r>
            <a:r>
              <a:rPr lang="tr-TR" dirty="0"/>
              <a:t> </a:t>
            </a:r>
            <a:r>
              <a:rPr lang="tr-TR" dirty="0" err="1"/>
              <a:t>search</a:t>
            </a:r>
            <a:r>
              <a:rPr lang="tr-TR" dirty="0"/>
              <a:t> </a:t>
            </a:r>
            <a:r>
              <a:rPr lang="tr-TR" dirty="0" err="1"/>
              <a:t>the</a:t>
            </a:r>
            <a:r>
              <a:rPr lang="tr-TR" dirty="0"/>
              <a:t> </a:t>
            </a:r>
            <a:r>
              <a:rPr lang="tr-TR" dirty="0" err="1"/>
              <a:t>database</a:t>
            </a:r>
            <a:r>
              <a:rPr lang="tr-TR" dirty="0"/>
              <a:t> </a:t>
            </a:r>
            <a:r>
              <a:rPr lang="tr-TR" dirty="0" err="1"/>
              <a:t>based</a:t>
            </a:r>
            <a:r>
              <a:rPr lang="tr-TR" dirty="0"/>
              <a:t> on a </a:t>
            </a:r>
            <a:r>
              <a:rPr lang="tr-TR" dirty="0" err="1"/>
              <a:t>picture</a:t>
            </a:r>
            <a:r>
              <a:rPr lang="tr-TR" dirty="0"/>
              <a:t> of </a:t>
            </a:r>
            <a:r>
              <a:rPr lang="tr-TR" dirty="0" err="1"/>
              <a:t>the</a:t>
            </a:r>
            <a:r>
              <a:rPr lang="tr-TR" dirty="0"/>
              <a:t> </a:t>
            </a:r>
            <a:r>
              <a:rPr lang="tr-TR" dirty="0" err="1"/>
              <a:t>suspect’s</a:t>
            </a:r>
            <a:r>
              <a:rPr lang="tr-TR" dirty="0"/>
              <a:t> body </a:t>
            </a:r>
            <a:r>
              <a:rPr lang="tr-TR" dirty="0" err="1"/>
              <a:t>tattoos</a:t>
            </a:r>
            <a:r>
              <a:rPr lang="tr-TR" dirty="0"/>
              <a:t>!”</a:t>
            </a:r>
          </a:p>
        </p:txBody>
      </p:sp>
      <p:sp>
        <p:nvSpPr>
          <p:cNvPr id="4" name="Slide Number Placeholder 3">
            <a:extLst>
              <a:ext uri="{FF2B5EF4-FFF2-40B4-BE49-F238E27FC236}">
                <a16:creationId xmlns:a16="http://schemas.microsoft.com/office/drawing/2014/main" xmlns="" id="{4058F812-523F-944F-A812-F760B1FED786}"/>
              </a:ext>
            </a:extLst>
          </p:cNvPr>
          <p:cNvSpPr>
            <a:spLocks noGrp="1"/>
          </p:cNvSpPr>
          <p:nvPr>
            <p:ph type="sldNum" sz="quarter" idx="12"/>
          </p:nvPr>
        </p:nvSpPr>
        <p:spPr/>
        <p:txBody>
          <a:bodyPr/>
          <a:lstStyle/>
          <a:p>
            <a:fld id="{62F721C1-781F-4BFB-905F-3FFA2A6CBF1F}" type="slidenum">
              <a:rPr lang="tr-TR" altLang="tr-TR" smtClean="0"/>
              <a:pPr/>
              <a:t>68</a:t>
            </a:fld>
            <a:endParaRPr lang="tr-TR" altLang="tr-TR"/>
          </a:p>
        </p:txBody>
      </p:sp>
      <p:sp>
        <p:nvSpPr>
          <p:cNvPr id="5" name="TextBox 4"/>
          <p:cNvSpPr txBox="1"/>
          <p:nvPr/>
        </p:nvSpPr>
        <p:spPr>
          <a:xfrm>
            <a:off x="6228184" y="6460500"/>
            <a:ext cx="1673856" cy="261610"/>
          </a:xfrm>
          <a:prstGeom prst="rect">
            <a:avLst/>
          </a:prstGeom>
          <a:noFill/>
        </p:spPr>
        <p:txBody>
          <a:bodyPr wrap="none" rtlCol="0">
            <a:spAutoFit/>
          </a:bodyPr>
          <a:lstStyle/>
          <a:p>
            <a:r>
              <a:rPr lang="en-US" sz="1100" dirty="0" smtClean="0"/>
              <a:t>Curtesy of </a:t>
            </a:r>
            <a:r>
              <a:rPr lang="tr-TR" sz="1100" dirty="0" err="1"/>
              <a:t>Ö</a:t>
            </a:r>
            <a:r>
              <a:rPr lang="en-US" sz="1100" dirty="0" err="1" smtClean="0"/>
              <a:t>zden</a:t>
            </a:r>
            <a:r>
              <a:rPr lang="en-US" sz="1100" dirty="0" smtClean="0"/>
              <a:t> </a:t>
            </a:r>
            <a:r>
              <a:rPr lang="tr-TR" sz="1100" dirty="0" smtClean="0"/>
              <a:t>Ö</a:t>
            </a:r>
            <a:r>
              <a:rPr lang="en-US" sz="1100" dirty="0" smtClean="0"/>
              <a:t>. Top</a:t>
            </a:r>
            <a:endParaRPr lang="en-US" sz="1100" dirty="0"/>
          </a:p>
        </p:txBody>
      </p:sp>
    </p:spTree>
    <p:extLst>
      <p:ext uri="{BB962C8B-B14F-4D97-AF65-F5344CB8AC3E}">
        <p14:creationId xmlns:p14="http://schemas.microsoft.com/office/powerpoint/2010/main" val="870129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in a nutshell</a:t>
            </a:r>
            <a:endParaRPr lang="en-US" dirty="0"/>
          </a:p>
        </p:txBody>
      </p:sp>
      <p:sp>
        <p:nvSpPr>
          <p:cNvPr id="3" name="Content Placeholder 2"/>
          <p:cNvSpPr>
            <a:spLocks noGrp="1"/>
          </p:cNvSpPr>
          <p:nvPr>
            <p:ph idx="1"/>
          </p:nvPr>
        </p:nvSpPr>
        <p:spPr/>
        <p:txBody>
          <a:bodyPr>
            <a:normAutofit/>
          </a:bodyPr>
          <a:lstStyle/>
          <a:p>
            <a:r>
              <a:rPr lang="en-US" dirty="0"/>
              <a:t>A product owner creates a prioritized wish </a:t>
            </a:r>
            <a:r>
              <a:rPr lang="en-US" dirty="0" smtClean="0"/>
              <a:t>list:  </a:t>
            </a:r>
            <a:r>
              <a:rPr lang="en-US" u="sng" dirty="0" smtClean="0"/>
              <a:t>Product </a:t>
            </a:r>
            <a:r>
              <a:rPr lang="en-US" u="sng" dirty="0"/>
              <a:t>backlog</a:t>
            </a:r>
            <a:r>
              <a:rPr lang="en-US" u="sng" dirty="0" smtClean="0"/>
              <a:t>.</a:t>
            </a:r>
          </a:p>
          <a:p>
            <a:r>
              <a:rPr lang="en-US" dirty="0"/>
              <a:t>Sprint: </a:t>
            </a:r>
            <a:r>
              <a:rPr lang="en-US" dirty="0" smtClean="0"/>
              <a:t>1 </a:t>
            </a:r>
            <a:r>
              <a:rPr lang="en-US" dirty="0"/>
              <a:t>month iteration (small project</a:t>
            </a:r>
            <a:r>
              <a:rPr lang="en-US" dirty="0" smtClean="0"/>
              <a:t>)</a:t>
            </a:r>
            <a:endParaRPr lang="en-US" dirty="0"/>
          </a:p>
          <a:p>
            <a:r>
              <a:rPr lang="en-US" dirty="0"/>
              <a:t>During each sprint, the team begins with sprint planning </a:t>
            </a:r>
            <a:r>
              <a:rPr lang="en-US" dirty="0" smtClean="0"/>
              <a:t>: </a:t>
            </a:r>
            <a:r>
              <a:rPr lang="en-US" dirty="0"/>
              <a:t>selecting tasks from the product backlog </a:t>
            </a:r>
            <a:r>
              <a:rPr lang="en-US" dirty="0" smtClean="0"/>
              <a:t> to </a:t>
            </a:r>
            <a:r>
              <a:rPr lang="en-US" dirty="0"/>
              <a:t>produce the sprint </a:t>
            </a:r>
            <a:r>
              <a:rPr lang="en-US" dirty="0" smtClean="0"/>
              <a:t>backlog , </a:t>
            </a:r>
            <a:r>
              <a:rPr lang="en-US" dirty="0"/>
              <a:t>which is a plan for the sprint. </a:t>
            </a:r>
            <a:r>
              <a:rPr lang="en-US" dirty="0" smtClean="0"/>
              <a:t> </a:t>
            </a:r>
          </a:p>
          <a:p>
            <a:r>
              <a:rPr lang="en-US" dirty="0"/>
              <a:t>Planning: max 8 hour</a:t>
            </a:r>
          </a:p>
          <a:p>
            <a:pPr lvl="1"/>
            <a:r>
              <a:rPr lang="en-US" dirty="0"/>
              <a:t>What can be delivered in the Increment resulting from the upcoming Sprint? </a:t>
            </a:r>
          </a:p>
          <a:p>
            <a:pPr lvl="1"/>
            <a:r>
              <a:rPr lang="en-US" dirty="0"/>
              <a:t> How will the work needed to deliver the Increment be achieved?</a:t>
            </a:r>
          </a:p>
          <a:p>
            <a:endParaRPr lang="en-US" dirty="0" smtClean="0"/>
          </a:p>
        </p:txBody>
      </p:sp>
    </p:spTree>
    <p:extLst>
      <p:ext uri="{BB962C8B-B14F-4D97-AF65-F5344CB8AC3E}">
        <p14:creationId xmlns:p14="http://schemas.microsoft.com/office/powerpoint/2010/main" val="1463049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smtClean="0"/>
              <a:t>Are </a:t>
            </a:r>
            <a:r>
              <a:rPr lang="en-US" sz="2000" dirty="0"/>
              <a:t>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890764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in a nutshell -development</a:t>
            </a:r>
            <a:endParaRPr lang="en-US" dirty="0"/>
          </a:p>
        </p:txBody>
      </p:sp>
      <p:sp>
        <p:nvSpPr>
          <p:cNvPr id="3" name="Content Placeholder 2"/>
          <p:cNvSpPr>
            <a:spLocks noGrp="1"/>
          </p:cNvSpPr>
          <p:nvPr>
            <p:ph idx="1"/>
          </p:nvPr>
        </p:nvSpPr>
        <p:spPr>
          <a:xfrm>
            <a:off x="0" y="1219200"/>
            <a:ext cx="9144000" cy="4937760"/>
          </a:xfrm>
        </p:spPr>
        <p:txBody>
          <a:bodyPr>
            <a:noAutofit/>
          </a:bodyPr>
          <a:lstStyle/>
          <a:p>
            <a:r>
              <a:rPr lang="en-GB" sz="2800" dirty="0" smtClean="0"/>
              <a:t>After </a:t>
            </a:r>
            <a:r>
              <a:rPr lang="en-GB" sz="2800" dirty="0"/>
              <a:t>selection, the team organize themselves </a:t>
            </a:r>
            <a:r>
              <a:rPr lang="en-GB" sz="2800" dirty="0" smtClean="0"/>
              <a:t>for development</a:t>
            </a:r>
            <a:endParaRPr lang="en-US" sz="2800" dirty="0"/>
          </a:p>
          <a:p>
            <a:pPr lvl="1"/>
            <a:r>
              <a:rPr lang="en-US" sz="2400" dirty="0" smtClean="0"/>
              <a:t>daily </a:t>
            </a:r>
            <a:r>
              <a:rPr lang="en-US" sz="2400" dirty="0"/>
              <a:t>Scrum meetings </a:t>
            </a:r>
            <a:r>
              <a:rPr lang="en-US" sz="2400" dirty="0" smtClean="0"/>
              <a:t>to </a:t>
            </a:r>
            <a:r>
              <a:rPr lang="en-US" sz="2400" dirty="0"/>
              <a:t>coordinate and to ensure that they are producing the best possible product increment</a:t>
            </a:r>
            <a:r>
              <a:rPr lang="en-US" sz="2400" dirty="0" smtClean="0"/>
              <a:t>. --assess the progress</a:t>
            </a:r>
          </a:p>
          <a:p>
            <a:pPr lvl="1"/>
            <a:r>
              <a:rPr lang="en-US" sz="2400" u="sng" dirty="0" smtClean="0"/>
              <a:t>Daily Scrum </a:t>
            </a:r>
            <a:r>
              <a:rPr lang="en-US" sz="2400" dirty="0" smtClean="0"/>
              <a:t>: 15-minute time-boxed event for the Development Team to synchronize activities and create a plan for the next 24 hours</a:t>
            </a:r>
            <a:endParaRPr lang="en-US" sz="2400" dirty="0"/>
          </a:p>
          <a:p>
            <a:pPr lvl="2"/>
            <a:r>
              <a:rPr lang="en-US" sz="1800" dirty="0"/>
              <a:t>What did I do yesterday that helped the </a:t>
            </a:r>
            <a:r>
              <a:rPr lang="en-US" sz="1800" dirty="0" smtClean="0"/>
              <a:t>Dev. </a:t>
            </a:r>
            <a:r>
              <a:rPr lang="en-US" sz="1800" dirty="0"/>
              <a:t>Team meet the </a:t>
            </a:r>
            <a:r>
              <a:rPr lang="en-US" sz="1800" dirty="0" smtClean="0"/>
              <a:t>Goal</a:t>
            </a:r>
            <a:r>
              <a:rPr lang="en-US" sz="1800" dirty="0"/>
              <a:t>? </a:t>
            </a:r>
          </a:p>
          <a:p>
            <a:pPr lvl="2"/>
            <a:r>
              <a:rPr lang="en-US" sz="1800" dirty="0"/>
              <a:t> What will I do today to help the Development Team meet the </a:t>
            </a:r>
            <a:r>
              <a:rPr lang="en-US" sz="1800" dirty="0" smtClean="0"/>
              <a:t>Goal</a:t>
            </a:r>
            <a:r>
              <a:rPr lang="en-US" sz="1800" dirty="0"/>
              <a:t>? </a:t>
            </a:r>
          </a:p>
          <a:p>
            <a:pPr lvl="2"/>
            <a:r>
              <a:rPr lang="en-US" sz="1800" dirty="0"/>
              <a:t> Do I see any impediment that prevents me or the Development Team from meeting the Sprint Goal</a:t>
            </a:r>
            <a:r>
              <a:rPr lang="en-US" sz="1800" dirty="0" smtClean="0"/>
              <a:t>?</a:t>
            </a:r>
            <a:endParaRPr lang="en-US" sz="1800" dirty="0"/>
          </a:p>
        </p:txBody>
      </p:sp>
    </p:spTree>
    <p:extLst>
      <p:ext uri="{BB962C8B-B14F-4D97-AF65-F5344CB8AC3E}">
        <p14:creationId xmlns:p14="http://schemas.microsoft.com/office/powerpoint/2010/main" val="2563867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tr-TR" dirty="0"/>
          </a:p>
        </p:txBody>
      </p:sp>
      <p:sp>
        <p:nvSpPr>
          <p:cNvPr id="3" name="Content Placeholder 2"/>
          <p:cNvSpPr>
            <a:spLocks noGrp="1"/>
          </p:cNvSpPr>
          <p:nvPr>
            <p:ph sz="quarter" idx="1"/>
          </p:nvPr>
        </p:nvSpPr>
        <p:spPr/>
        <p:txBody>
          <a:bodyPr>
            <a:normAutofit fontScale="92500" lnSpcReduction="10000"/>
          </a:bodyPr>
          <a:lstStyle/>
          <a:p>
            <a:r>
              <a:rPr lang="en-US" sz="2800" dirty="0"/>
              <a:t>Along the way, the </a:t>
            </a:r>
            <a:r>
              <a:rPr lang="en-US" sz="2800" dirty="0" err="1"/>
              <a:t>ScrumMaster</a:t>
            </a:r>
            <a:r>
              <a:rPr lang="en-US" sz="2800" dirty="0"/>
              <a:t> keeps the team focused on its goal. </a:t>
            </a:r>
          </a:p>
          <a:p>
            <a:r>
              <a:rPr lang="en-GB" sz="2800" dirty="0"/>
              <a:t>During this stage the team is isolated from the customer and the organization; all communications channelled through </a:t>
            </a:r>
            <a:r>
              <a:rPr lang="en-GB" sz="2800" i="1" dirty="0"/>
              <a:t>‘Scrum master’. </a:t>
            </a:r>
          </a:p>
          <a:p>
            <a:pPr lvl="1"/>
            <a:r>
              <a:rPr lang="en-GB" sz="2400" dirty="0"/>
              <a:t> to protect the development team from external distractions. </a:t>
            </a:r>
          </a:p>
          <a:p>
            <a:r>
              <a:rPr lang="en-US" dirty="0" smtClean="0"/>
              <a:t>The </a:t>
            </a:r>
            <a:r>
              <a:rPr lang="en-US" dirty="0"/>
              <a:t>sprint ends with a sprint review and retrospective</a:t>
            </a:r>
            <a:r>
              <a:rPr lang="en-US" dirty="0" smtClean="0"/>
              <a:t>.</a:t>
            </a:r>
          </a:p>
          <a:p>
            <a:pPr lvl="1"/>
            <a:r>
              <a:rPr lang="en-GB" dirty="0" smtClean="0"/>
              <a:t>At </a:t>
            </a:r>
            <a:r>
              <a:rPr lang="en-GB" dirty="0"/>
              <a:t>the end of the sprint, the work done is reviewed and presented to stakeholders</a:t>
            </a:r>
            <a:r>
              <a:rPr lang="en-GB" dirty="0" smtClean="0"/>
              <a:t>.</a:t>
            </a:r>
          </a:p>
          <a:p>
            <a:r>
              <a:rPr lang="en-US" dirty="0" smtClean="0"/>
              <a:t>At the end of the sprint, the work should be potentially shippable: ready to hand to a customer, put on a store shelf, or show to a stakeholder.</a:t>
            </a:r>
          </a:p>
          <a:p>
            <a:r>
              <a:rPr lang="en-GB" dirty="0"/>
              <a:t>The next sprint cycle </a:t>
            </a:r>
            <a:r>
              <a:rPr lang="en-GB" dirty="0" smtClean="0"/>
              <a:t>begins immediately after this sprint.</a:t>
            </a:r>
            <a:endParaRPr lang="en-US" dirty="0"/>
          </a:p>
          <a:p>
            <a:endParaRPr lang="en-US" dirty="0"/>
          </a:p>
          <a:p>
            <a:endParaRPr lang="tr-TR" dirty="0"/>
          </a:p>
        </p:txBody>
      </p:sp>
    </p:spTree>
    <p:extLst>
      <p:ext uri="{BB962C8B-B14F-4D97-AF65-F5344CB8AC3E}">
        <p14:creationId xmlns:p14="http://schemas.microsoft.com/office/powerpoint/2010/main" val="21068114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normAutofit/>
          </a:bodyPr>
          <a:lstStyle/>
          <a:p>
            <a:r>
              <a:rPr lang="en-GB" sz="2400" dirty="0" smtClean="0"/>
              <a:t>The ‘Scrum master’ is a facilitator who </a:t>
            </a:r>
          </a:p>
          <a:p>
            <a:pPr lvl="1"/>
            <a:r>
              <a:rPr lang="en-GB" sz="2000" dirty="0" smtClean="0"/>
              <a:t>arranges daily meetings, </a:t>
            </a:r>
          </a:p>
          <a:p>
            <a:pPr lvl="1"/>
            <a:r>
              <a:rPr lang="en-GB" sz="2000" dirty="0" smtClean="0"/>
              <a:t>records decisions, </a:t>
            </a:r>
          </a:p>
          <a:p>
            <a:pPr lvl="1"/>
            <a:r>
              <a:rPr lang="en-GB" sz="2000" dirty="0" smtClean="0"/>
              <a:t>measures progress against the backlog </a:t>
            </a:r>
          </a:p>
          <a:p>
            <a:pPr lvl="1"/>
            <a:r>
              <a:rPr lang="en-GB" sz="2000" dirty="0" smtClean="0"/>
              <a:t>and communicates with customers and management outside of the team.</a:t>
            </a:r>
          </a:p>
          <a:p>
            <a:r>
              <a:rPr lang="en-GB" sz="2400" dirty="0" smtClean="0"/>
              <a:t>The whole team attends short daily meetings </a:t>
            </a:r>
          </a:p>
          <a:p>
            <a:pPr lvl="1"/>
            <a:r>
              <a:rPr lang="en-GB" sz="2000" dirty="0" smtClean="0"/>
              <a:t>all team members share information, </a:t>
            </a:r>
          </a:p>
          <a:p>
            <a:pPr lvl="1"/>
            <a:r>
              <a:rPr lang="en-GB" sz="2000" dirty="0" smtClean="0"/>
              <a:t>describe their progress since the last meeting, problems that have arisen and what is planned for the following day. </a:t>
            </a:r>
          </a:p>
          <a:p>
            <a:pPr lvl="1"/>
            <a:r>
              <a:rPr lang="en-GB" sz="2000" dirty="0" smtClean="0"/>
              <a:t>This means that everyone on the team knows what is going on and, if problems arise, can re-plan short-term work to cope with them. </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72</a:t>
            </a:fld>
            <a:endParaRPr lang="en-US"/>
          </a:p>
        </p:txBody>
      </p:sp>
    </p:spTree>
    <p:extLst>
      <p:ext uri="{BB962C8B-B14F-4D97-AF65-F5344CB8AC3E}">
        <p14:creationId xmlns:p14="http://schemas.microsoft.com/office/powerpoint/2010/main" val="125874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3FDBD-0CC2-C647-B908-7C5BD94075C9}"/>
              </a:ext>
            </a:extLst>
          </p:cNvPr>
          <p:cNvSpPr>
            <a:spLocks noGrp="1"/>
          </p:cNvSpPr>
          <p:nvPr>
            <p:ph type="title"/>
          </p:nvPr>
        </p:nvSpPr>
        <p:spPr/>
        <p:txBody>
          <a:bodyPr/>
          <a:lstStyle/>
          <a:p>
            <a:r>
              <a:rPr lang="tr-TR" b="0" dirty="0" err="1"/>
              <a:t>Scrum</a:t>
            </a:r>
            <a:r>
              <a:rPr lang="tr-TR" b="0" dirty="0"/>
              <a:t> </a:t>
            </a:r>
            <a:r>
              <a:rPr lang="tr-TR" b="0" dirty="0" err="1"/>
              <a:t>Roles</a:t>
            </a:r>
            <a:r>
              <a:rPr lang="tr-TR" b="0" dirty="0"/>
              <a:t>: </a:t>
            </a:r>
            <a:r>
              <a:rPr lang="tr-TR" dirty="0"/>
              <a:t>Product </a:t>
            </a:r>
            <a:r>
              <a:rPr lang="tr-TR" dirty="0" err="1"/>
              <a:t>Owner</a:t>
            </a:r>
            <a:endParaRPr lang="tr-TR" dirty="0"/>
          </a:p>
        </p:txBody>
      </p:sp>
      <p:sp>
        <p:nvSpPr>
          <p:cNvPr id="3" name="Content Placeholder 2">
            <a:extLst>
              <a:ext uri="{FF2B5EF4-FFF2-40B4-BE49-F238E27FC236}">
                <a16:creationId xmlns:a16="http://schemas.microsoft.com/office/drawing/2014/main" xmlns="" id="{B41105EB-E298-6847-81C6-025984C04F24}"/>
              </a:ext>
            </a:extLst>
          </p:cNvPr>
          <p:cNvSpPr>
            <a:spLocks noGrp="1"/>
          </p:cNvSpPr>
          <p:nvPr>
            <p:ph idx="1"/>
          </p:nvPr>
        </p:nvSpPr>
        <p:spPr/>
        <p:txBody>
          <a:bodyPr/>
          <a:lstStyle/>
          <a:p>
            <a:r>
              <a:rPr lang="tr-TR" dirty="0" err="1"/>
              <a:t>The</a:t>
            </a:r>
            <a:r>
              <a:rPr lang="tr-TR" dirty="0"/>
              <a:t> </a:t>
            </a:r>
            <a:r>
              <a:rPr lang="tr-TR" dirty="0" err="1"/>
              <a:t>product</a:t>
            </a:r>
            <a:r>
              <a:rPr lang="tr-TR" dirty="0"/>
              <a:t> </a:t>
            </a:r>
            <a:r>
              <a:rPr lang="tr-TR" dirty="0" err="1"/>
              <a:t>owner</a:t>
            </a:r>
            <a:r>
              <a:rPr lang="tr-TR" dirty="0"/>
              <a:t> is </a:t>
            </a:r>
            <a:r>
              <a:rPr lang="tr-TR" dirty="0" err="1"/>
              <a:t>the</a:t>
            </a:r>
            <a:r>
              <a:rPr lang="tr-TR" dirty="0"/>
              <a:t> </a:t>
            </a:r>
            <a:r>
              <a:rPr lang="tr-TR" dirty="0" err="1"/>
              <a:t>empowered</a:t>
            </a:r>
            <a:r>
              <a:rPr lang="tr-TR" dirty="0"/>
              <a:t> </a:t>
            </a:r>
            <a:r>
              <a:rPr lang="tr-TR" dirty="0" err="1"/>
              <a:t>central</a:t>
            </a:r>
            <a:r>
              <a:rPr lang="tr-TR" dirty="0"/>
              <a:t> </a:t>
            </a:r>
            <a:r>
              <a:rPr lang="tr-TR" dirty="0" err="1"/>
              <a:t>point</a:t>
            </a:r>
            <a:r>
              <a:rPr lang="tr-TR" dirty="0"/>
              <a:t> of </a:t>
            </a:r>
            <a:r>
              <a:rPr lang="tr-TR" dirty="0" err="1"/>
              <a:t>product</a:t>
            </a:r>
            <a:r>
              <a:rPr lang="tr-TR" dirty="0"/>
              <a:t> </a:t>
            </a:r>
            <a:r>
              <a:rPr lang="tr-TR" dirty="0" err="1"/>
              <a:t>leadership</a:t>
            </a:r>
            <a:r>
              <a:rPr lang="tr-TR" dirty="0"/>
              <a:t>. </a:t>
            </a:r>
          </a:p>
        </p:txBody>
      </p:sp>
      <p:sp>
        <p:nvSpPr>
          <p:cNvPr id="4" name="Slide Number Placeholder 3">
            <a:extLst>
              <a:ext uri="{FF2B5EF4-FFF2-40B4-BE49-F238E27FC236}">
                <a16:creationId xmlns:a16="http://schemas.microsoft.com/office/drawing/2014/main" xmlns="" id="{FA686567-727E-D94D-A425-2353A6ED6F34}"/>
              </a:ext>
            </a:extLst>
          </p:cNvPr>
          <p:cNvSpPr>
            <a:spLocks noGrp="1"/>
          </p:cNvSpPr>
          <p:nvPr>
            <p:ph type="sldNum" sz="quarter" idx="12"/>
          </p:nvPr>
        </p:nvSpPr>
        <p:spPr/>
        <p:txBody>
          <a:bodyPr/>
          <a:lstStyle/>
          <a:p>
            <a:fld id="{62F721C1-781F-4BFB-905F-3FFA2A6CBF1F}" type="slidenum">
              <a:rPr lang="tr-TR" altLang="tr-TR" smtClean="0"/>
              <a:pPr/>
              <a:t>73</a:t>
            </a:fld>
            <a:endParaRPr lang="tr-TR" altLang="tr-TR"/>
          </a:p>
        </p:txBody>
      </p:sp>
      <p:pic>
        <p:nvPicPr>
          <p:cNvPr id="6" name="Picture 5">
            <a:extLst>
              <a:ext uri="{FF2B5EF4-FFF2-40B4-BE49-F238E27FC236}">
                <a16:creationId xmlns:a16="http://schemas.microsoft.com/office/drawing/2014/main" xmlns="" id="{3A8463D7-8947-0C49-B730-517CCF504354}"/>
              </a:ext>
            </a:extLst>
          </p:cNvPr>
          <p:cNvPicPr>
            <a:picLocks noChangeAspect="1"/>
          </p:cNvPicPr>
          <p:nvPr/>
        </p:nvPicPr>
        <p:blipFill>
          <a:blip r:embed="rId3"/>
          <a:stretch>
            <a:fillRect/>
          </a:stretch>
        </p:blipFill>
        <p:spPr>
          <a:xfrm>
            <a:off x="1547664" y="2204864"/>
            <a:ext cx="5915000" cy="3632978"/>
          </a:xfrm>
          <a:prstGeom prst="rect">
            <a:avLst/>
          </a:prstGeom>
        </p:spPr>
      </p:pic>
      <p:sp>
        <p:nvSpPr>
          <p:cNvPr id="7" name="Rectangle 6">
            <a:extLst>
              <a:ext uri="{FF2B5EF4-FFF2-40B4-BE49-F238E27FC236}">
                <a16:creationId xmlns:a16="http://schemas.microsoft.com/office/drawing/2014/main" xmlns="" id="{576A9BC4-37C8-DD46-8813-63214A8A156E}"/>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31772373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The Product Owner is the sole person responsible for managing the Product Backlog</a:t>
            </a:r>
            <a:r>
              <a:rPr lang="en-US" dirty="0" smtClean="0"/>
              <a:t>. </a:t>
            </a:r>
          </a:p>
          <a:p>
            <a:r>
              <a:rPr lang="en-US" dirty="0" smtClean="0"/>
              <a:t>Product Backlog management includes: </a:t>
            </a:r>
          </a:p>
          <a:p>
            <a:pPr marL="514350" indent="-514350">
              <a:buFont typeface="+mj-lt"/>
              <a:buAutoNum type="arabicPeriod"/>
            </a:pPr>
            <a:r>
              <a:rPr lang="en-US" dirty="0" smtClean="0"/>
              <a:t> Clearly expressing Product Backlog items; </a:t>
            </a:r>
          </a:p>
          <a:p>
            <a:pPr marL="514350" indent="-514350">
              <a:buFont typeface="+mj-lt"/>
              <a:buAutoNum type="arabicPeriod"/>
            </a:pPr>
            <a:r>
              <a:rPr lang="en-US" dirty="0" smtClean="0"/>
              <a:t>Ordering the items in the Product Backlog to best achieve goals and missions; </a:t>
            </a:r>
          </a:p>
          <a:p>
            <a:pPr marL="514350" indent="-514350">
              <a:buFont typeface="+mj-lt"/>
              <a:buAutoNum type="arabicPeriod"/>
            </a:pPr>
            <a:r>
              <a:rPr lang="en-US" dirty="0" smtClean="0"/>
              <a:t>Optimizing the value of the work the Development Team performs; </a:t>
            </a:r>
          </a:p>
          <a:p>
            <a:pPr marL="514350" indent="-514350">
              <a:buFont typeface="+mj-lt"/>
              <a:buAutoNum type="arabicPeriod"/>
            </a:pPr>
            <a:r>
              <a:rPr lang="en-US" dirty="0" smtClean="0"/>
              <a:t>Ensuring that the Product Backlog is visible, transparent, and clear to all, and shows what the Scrum Team will work on next; and, </a:t>
            </a:r>
          </a:p>
          <a:p>
            <a:pPr marL="514350" indent="-514350">
              <a:buFont typeface="+mj-lt"/>
              <a:buAutoNum type="arabicPeriod"/>
            </a:pPr>
            <a:r>
              <a:rPr lang="en-US" dirty="0" smtClean="0"/>
              <a:t>Ensuring the Development Team understands items in the Product Backlog to the level needed.</a:t>
            </a:r>
            <a:endParaRPr lang="en-US" dirty="0"/>
          </a:p>
        </p:txBody>
      </p:sp>
    </p:spTree>
    <p:extLst>
      <p:ext uri="{BB962C8B-B14F-4D97-AF65-F5344CB8AC3E}">
        <p14:creationId xmlns:p14="http://schemas.microsoft.com/office/powerpoint/2010/main" val="1212169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3C954-1157-244D-BAFB-36A272BABED6}"/>
              </a:ext>
            </a:extLst>
          </p:cNvPr>
          <p:cNvSpPr>
            <a:spLocks noGrp="1"/>
          </p:cNvSpPr>
          <p:nvPr>
            <p:ph type="title"/>
          </p:nvPr>
        </p:nvSpPr>
        <p:spPr/>
        <p:txBody>
          <a:bodyPr/>
          <a:lstStyle/>
          <a:p>
            <a:r>
              <a:rPr lang="tr-TR" dirty="0" err="1"/>
              <a:t>Scrum</a:t>
            </a:r>
            <a:r>
              <a:rPr lang="tr-TR" dirty="0"/>
              <a:t> </a:t>
            </a:r>
            <a:r>
              <a:rPr lang="tr-TR" dirty="0" err="1"/>
              <a:t>Roles</a:t>
            </a:r>
            <a:r>
              <a:rPr lang="tr-TR" dirty="0"/>
              <a:t> – </a:t>
            </a:r>
            <a:r>
              <a:rPr lang="tr-TR" dirty="0" err="1"/>
              <a:t>Scrum</a:t>
            </a:r>
            <a:r>
              <a:rPr lang="tr-TR" dirty="0"/>
              <a:t> Master</a:t>
            </a:r>
          </a:p>
        </p:txBody>
      </p:sp>
      <p:sp>
        <p:nvSpPr>
          <p:cNvPr id="3" name="Content Placeholder 2">
            <a:extLst>
              <a:ext uri="{FF2B5EF4-FFF2-40B4-BE49-F238E27FC236}">
                <a16:creationId xmlns:a16="http://schemas.microsoft.com/office/drawing/2014/main" xmlns="" id="{825E16EB-4469-1F44-89CA-96F4DEE540D2}"/>
              </a:ext>
            </a:extLst>
          </p:cNvPr>
          <p:cNvSpPr>
            <a:spLocks noGrp="1"/>
          </p:cNvSpPr>
          <p:nvPr>
            <p:ph idx="1"/>
          </p:nvPr>
        </p:nvSpPr>
        <p:spPr>
          <a:xfrm>
            <a:off x="457200" y="1268760"/>
            <a:ext cx="2386608" cy="4680520"/>
          </a:xfrm>
        </p:spPr>
        <p:txBody>
          <a:bodyPr>
            <a:normAutofit/>
          </a:bodyPr>
          <a:lstStyle/>
          <a:p>
            <a:r>
              <a:rPr lang="tr-TR" dirty="0" err="1"/>
              <a:t>the</a:t>
            </a:r>
            <a:r>
              <a:rPr lang="tr-TR" dirty="0"/>
              <a:t> </a:t>
            </a:r>
            <a:r>
              <a:rPr lang="tr-TR" dirty="0" err="1"/>
              <a:t>ScrumMaster</a:t>
            </a:r>
            <a:r>
              <a:rPr lang="tr-TR" dirty="0"/>
              <a:t> is </a:t>
            </a:r>
            <a:r>
              <a:rPr lang="tr-TR" dirty="0" err="1"/>
              <a:t>focused</a:t>
            </a:r>
            <a:r>
              <a:rPr lang="tr-TR" dirty="0"/>
              <a:t> on </a:t>
            </a:r>
            <a:r>
              <a:rPr lang="tr-TR" dirty="0" err="1"/>
              <a:t>helping</a:t>
            </a:r>
            <a:r>
              <a:rPr lang="tr-TR" dirty="0"/>
              <a:t> </a:t>
            </a:r>
            <a:r>
              <a:rPr lang="tr-TR" dirty="0" err="1"/>
              <a:t>everyone</a:t>
            </a:r>
            <a:r>
              <a:rPr lang="tr-TR" dirty="0"/>
              <a:t> </a:t>
            </a:r>
            <a:r>
              <a:rPr lang="tr-TR" dirty="0" err="1"/>
              <a:t>understand</a:t>
            </a:r>
            <a:r>
              <a:rPr lang="tr-TR" dirty="0"/>
              <a:t> </a:t>
            </a:r>
            <a:r>
              <a:rPr lang="tr-TR" dirty="0" err="1"/>
              <a:t>and</a:t>
            </a:r>
            <a:r>
              <a:rPr lang="tr-TR" dirty="0"/>
              <a:t> </a:t>
            </a:r>
            <a:r>
              <a:rPr lang="tr-TR" dirty="0" err="1"/>
              <a:t>embrace</a:t>
            </a:r>
            <a:r>
              <a:rPr lang="tr-TR" dirty="0"/>
              <a:t> </a:t>
            </a:r>
            <a:r>
              <a:rPr lang="tr-TR" dirty="0" err="1"/>
              <a:t>the</a:t>
            </a:r>
            <a:r>
              <a:rPr lang="tr-TR" dirty="0"/>
              <a:t> </a:t>
            </a:r>
            <a:r>
              <a:rPr lang="tr-TR" dirty="0" err="1"/>
              <a:t>Scrum</a:t>
            </a:r>
            <a:r>
              <a:rPr lang="tr-TR" dirty="0"/>
              <a:t> </a:t>
            </a:r>
            <a:r>
              <a:rPr lang="tr-TR" dirty="0" err="1"/>
              <a:t>values</a:t>
            </a:r>
            <a:r>
              <a:rPr lang="tr-TR" dirty="0"/>
              <a:t>, </a:t>
            </a:r>
            <a:r>
              <a:rPr lang="tr-TR" dirty="0" err="1"/>
              <a:t>principles</a:t>
            </a:r>
            <a:r>
              <a:rPr lang="tr-TR" dirty="0"/>
              <a:t>, </a:t>
            </a:r>
            <a:r>
              <a:rPr lang="tr-TR" dirty="0" err="1"/>
              <a:t>and</a:t>
            </a:r>
            <a:r>
              <a:rPr lang="tr-TR" dirty="0"/>
              <a:t> </a:t>
            </a:r>
            <a:r>
              <a:rPr lang="tr-TR" dirty="0" err="1"/>
              <a:t>practices</a:t>
            </a:r>
            <a:r>
              <a:rPr lang="tr-TR" dirty="0"/>
              <a:t>.</a:t>
            </a:r>
          </a:p>
        </p:txBody>
      </p:sp>
      <p:sp>
        <p:nvSpPr>
          <p:cNvPr id="4" name="Slide Number Placeholder 3">
            <a:extLst>
              <a:ext uri="{FF2B5EF4-FFF2-40B4-BE49-F238E27FC236}">
                <a16:creationId xmlns:a16="http://schemas.microsoft.com/office/drawing/2014/main" xmlns="" id="{7B06EF5C-0F45-DE4B-A57E-8C766E0727E6}"/>
              </a:ext>
            </a:extLst>
          </p:cNvPr>
          <p:cNvSpPr>
            <a:spLocks noGrp="1"/>
          </p:cNvSpPr>
          <p:nvPr>
            <p:ph type="sldNum" sz="quarter" idx="12"/>
          </p:nvPr>
        </p:nvSpPr>
        <p:spPr/>
        <p:txBody>
          <a:bodyPr/>
          <a:lstStyle/>
          <a:p>
            <a:fld id="{62F721C1-781F-4BFB-905F-3FFA2A6CBF1F}" type="slidenum">
              <a:rPr lang="tr-TR" altLang="tr-TR" smtClean="0"/>
              <a:pPr/>
              <a:t>75</a:t>
            </a:fld>
            <a:endParaRPr lang="tr-TR" altLang="tr-TR"/>
          </a:p>
        </p:txBody>
      </p:sp>
      <p:pic>
        <p:nvPicPr>
          <p:cNvPr id="6" name="Picture 5">
            <a:extLst>
              <a:ext uri="{FF2B5EF4-FFF2-40B4-BE49-F238E27FC236}">
                <a16:creationId xmlns:a16="http://schemas.microsoft.com/office/drawing/2014/main" xmlns="" id="{624E4BAE-1FF2-3A4F-A308-38320D0AA698}"/>
              </a:ext>
            </a:extLst>
          </p:cNvPr>
          <p:cNvPicPr>
            <a:picLocks noChangeAspect="1"/>
          </p:cNvPicPr>
          <p:nvPr/>
        </p:nvPicPr>
        <p:blipFill>
          <a:blip r:embed="rId2"/>
          <a:stretch>
            <a:fillRect/>
          </a:stretch>
        </p:blipFill>
        <p:spPr>
          <a:xfrm>
            <a:off x="3491880" y="1268760"/>
            <a:ext cx="4233401" cy="4242544"/>
          </a:xfrm>
          <a:prstGeom prst="rect">
            <a:avLst/>
          </a:prstGeom>
        </p:spPr>
      </p:pic>
      <p:sp>
        <p:nvSpPr>
          <p:cNvPr id="7" name="Rectangle 6">
            <a:extLst>
              <a:ext uri="{FF2B5EF4-FFF2-40B4-BE49-F238E27FC236}">
                <a16:creationId xmlns:a16="http://schemas.microsoft.com/office/drawing/2014/main" xmlns="" id="{33873FA6-A00A-A34C-9E6A-4B1228D65922}"/>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41149811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D9344-DAC3-FD41-940A-951F92FE5F49}"/>
              </a:ext>
            </a:extLst>
          </p:cNvPr>
          <p:cNvSpPr>
            <a:spLocks noGrp="1"/>
          </p:cNvSpPr>
          <p:nvPr>
            <p:ph type="title"/>
          </p:nvPr>
        </p:nvSpPr>
        <p:spPr/>
        <p:txBody>
          <a:bodyPr/>
          <a:lstStyle/>
          <a:p>
            <a:r>
              <a:rPr lang="tr-TR" dirty="0" smtClean="0"/>
              <a:t>ScrumMaster</a:t>
            </a:r>
            <a:r>
              <a:rPr lang="en-US" dirty="0" smtClean="0"/>
              <a:t> – the coach</a:t>
            </a:r>
            <a:endParaRPr lang="tr-TR" dirty="0"/>
          </a:p>
        </p:txBody>
      </p:sp>
      <p:sp>
        <p:nvSpPr>
          <p:cNvPr id="3" name="Content Placeholder 2">
            <a:extLst>
              <a:ext uri="{FF2B5EF4-FFF2-40B4-BE49-F238E27FC236}">
                <a16:creationId xmlns:a16="http://schemas.microsoft.com/office/drawing/2014/main" xmlns="" id="{9AD88444-CBF3-824A-8616-7E4EF72C9CD2}"/>
              </a:ext>
            </a:extLst>
          </p:cNvPr>
          <p:cNvSpPr>
            <a:spLocks noGrp="1"/>
          </p:cNvSpPr>
          <p:nvPr>
            <p:ph idx="1"/>
          </p:nvPr>
        </p:nvSpPr>
        <p:spPr/>
        <p:txBody>
          <a:bodyPr>
            <a:normAutofit/>
          </a:bodyPr>
          <a:lstStyle/>
          <a:p>
            <a:r>
              <a:rPr lang="tr-TR" dirty="0" err="1"/>
              <a:t>The</a:t>
            </a:r>
            <a:r>
              <a:rPr lang="tr-TR" dirty="0"/>
              <a:t> </a:t>
            </a:r>
            <a:r>
              <a:rPr lang="tr-TR" dirty="0" err="1"/>
              <a:t>ScrumMaster</a:t>
            </a:r>
            <a:r>
              <a:rPr lang="tr-TR" dirty="0"/>
              <a:t> is </a:t>
            </a:r>
            <a:r>
              <a:rPr lang="tr-TR" dirty="0" err="1"/>
              <a:t>the</a:t>
            </a:r>
            <a:r>
              <a:rPr lang="tr-TR" dirty="0"/>
              <a:t> </a:t>
            </a:r>
            <a:r>
              <a:rPr lang="tr-TR" dirty="0" err="1"/>
              <a:t>agile</a:t>
            </a:r>
            <a:r>
              <a:rPr lang="tr-TR" dirty="0"/>
              <a:t> </a:t>
            </a:r>
            <a:r>
              <a:rPr lang="tr-TR" dirty="0" err="1"/>
              <a:t>coach</a:t>
            </a:r>
            <a:r>
              <a:rPr lang="tr-TR" dirty="0"/>
              <a:t> </a:t>
            </a:r>
            <a:r>
              <a:rPr lang="tr-TR" dirty="0" err="1"/>
              <a:t>for</a:t>
            </a:r>
            <a:r>
              <a:rPr lang="tr-TR" dirty="0"/>
              <a:t> </a:t>
            </a:r>
            <a:r>
              <a:rPr lang="tr-TR" dirty="0" err="1"/>
              <a:t>both</a:t>
            </a:r>
            <a:r>
              <a:rPr lang="tr-TR" dirty="0"/>
              <a:t> </a:t>
            </a:r>
            <a:r>
              <a:rPr lang="tr-TR" dirty="0" err="1"/>
              <a:t>the</a:t>
            </a:r>
            <a:r>
              <a:rPr lang="tr-TR" dirty="0"/>
              <a:t> </a:t>
            </a:r>
            <a:r>
              <a:rPr lang="tr-TR" dirty="0" err="1">
                <a:solidFill>
                  <a:srgbClr val="5EA515"/>
                </a:solidFill>
              </a:rPr>
              <a:t>development</a:t>
            </a:r>
            <a:r>
              <a:rPr lang="tr-TR" dirty="0">
                <a:solidFill>
                  <a:srgbClr val="5EA515"/>
                </a:solidFill>
              </a:rPr>
              <a:t> </a:t>
            </a:r>
            <a:r>
              <a:rPr lang="tr-TR" dirty="0" err="1">
                <a:solidFill>
                  <a:srgbClr val="5EA515"/>
                </a:solidFill>
              </a:rPr>
              <a:t>team</a:t>
            </a:r>
            <a:r>
              <a:rPr lang="tr-TR" dirty="0">
                <a:solidFill>
                  <a:srgbClr val="5EA515"/>
                </a:solidFill>
              </a:rPr>
              <a:t> </a:t>
            </a:r>
            <a:r>
              <a:rPr lang="tr-TR" dirty="0" err="1"/>
              <a:t>and</a:t>
            </a:r>
            <a:r>
              <a:rPr lang="tr-TR" dirty="0"/>
              <a:t> </a:t>
            </a:r>
            <a:r>
              <a:rPr lang="tr-TR" dirty="0" err="1">
                <a:solidFill>
                  <a:srgbClr val="5EA515"/>
                </a:solidFill>
              </a:rPr>
              <a:t>the</a:t>
            </a:r>
            <a:r>
              <a:rPr lang="tr-TR" dirty="0">
                <a:solidFill>
                  <a:srgbClr val="5EA515"/>
                </a:solidFill>
              </a:rPr>
              <a:t> </a:t>
            </a:r>
            <a:r>
              <a:rPr lang="tr-TR" dirty="0" err="1">
                <a:solidFill>
                  <a:srgbClr val="5EA515"/>
                </a:solidFill>
              </a:rPr>
              <a:t>product</a:t>
            </a:r>
            <a:r>
              <a:rPr lang="tr-TR" dirty="0">
                <a:solidFill>
                  <a:srgbClr val="5EA515"/>
                </a:solidFill>
              </a:rPr>
              <a:t> </a:t>
            </a:r>
            <a:r>
              <a:rPr lang="tr-TR" dirty="0" err="1">
                <a:solidFill>
                  <a:srgbClr val="5EA515"/>
                </a:solidFill>
              </a:rPr>
              <a:t>owner</a:t>
            </a:r>
            <a:endParaRPr lang="tr-TR" dirty="0">
              <a:solidFill>
                <a:srgbClr val="5EA515"/>
              </a:solidFill>
            </a:endParaRPr>
          </a:p>
          <a:p>
            <a:r>
              <a:rPr lang="tr-TR" dirty="0" err="1"/>
              <a:t>Observes</a:t>
            </a:r>
            <a:r>
              <a:rPr lang="tr-TR" dirty="0">
                <a:solidFill>
                  <a:srgbClr val="5EA515"/>
                </a:solidFill>
              </a:rPr>
              <a:t> </a:t>
            </a:r>
            <a:r>
              <a:rPr lang="tr-TR" dirty="0"/>
              <a:t>how </a:t>
            </a:r>
            <a:r>
              <a:rPr lang="tr-TR" dirty="0" err="1"/>
              <a:t>the</a:t>
            </a:r>
            <a:r>
              <a:rPr lang="tr-TR" dirty="0"/>
              <a:t> </a:t>
            </a:r>
            <a:r>
              <a:rPr lang="tr-TR" dirty="0" err="1"/>
              <a:t>team</a:t>
            </a:r>
            <a:r>
              <a:rPr lang="tr-TR" dirty="0"/>
              <a:t> is </a:t>
            </a:r>
            <a:r>
              <a:rPr lang="tr-TR" dirty="0" err="1"/>
              <a:t>using</a:t>
            </a:r>
            <a:r>
              <a:rPr lang="tr-TR" dirty="0"/>
              <a:t> </a:t>
            </a:r>
            <a:r>
              <a:rPr lang="tr-TR" dirty="0" err="1"/>
              <a:t>Scrum</a:t>
            </a:r>
            <a:r>
              <a:rPr lang="tr-TR" dirty="0"/>
              <a:t> </a:t>
            </a:r>
            <a:r>
              <a:rPr lang="tr-TR" dirty="0" err="1"/>
              <a:t>and</a:t>
            </a:r>
            <a:r>
              <a:rPr lang="tr-TR" dirty="0"/>
              <a:t> </a:t>
            </a:r>
            <a:r>
              <a:rPr lang="tr-TR" dirty="0" err="1"/>
              <a:t>does</a:t>
            </a:r>
            <a:r>
              <a:rPr lang="tr-TR" dirty="0"/>
              <a:t> </a:t>
            </a:r>
            <a:r>
              <a:rPr lang="tr-TR" dirty="0" err="1"/>
              <a:t>anything</a:t>
            </a:r>
            <a:r>
              <a:rPr lang="tr-TR" dirty="0"/>
              <a:t> </a:t>
            </a:r>
            <a:r>
              <a:rPr lang="tr-TR" dirty="0" err="1"/>
              <a:t>possible</a:t>
            </a:r>
            <a:r>
              <a:rPr lang="tr-TR" dirty="0"/>
              <a:t> </a:t>
            </a:r>
            <a:r>
              <a:rPr lang="tr-TR" dirty="0" err="1"/>
              <a:t>to</a:t>
            </a:r>
            <a:r>
              <a:rPr lang="tr-TR" dirty="0"/>
              <a:t> </a:t>
            </a:r>
            <a:r>
              <a:rPr lang="tr-TR" dirty="0" err="1"/>
              <a:t>help</a:t>
            </a:r>
            <a:r>
              <a:rPr lang="tr-TR" dirty="0"/>
              <a:t> it </a:t>
            </a:r>
            <a:r>
              <a:rPr lang="tr-TR" dirty="0" err="1"/>
              <a:t>get</a:t>
            </a:r>
            <a:r>
              <a:rPr lang="tr-TR" dirty="0"/>
              <a:t> </a:t>
            </a:r>
            <a:r>
              <a:rPr lang="tr-TR" dirty="0" err="1"/>
              <a:t>to</a:t>
            </a:r>
            <a:r>
              <a:rPr lang="tr-TR" dirty="0"/>
              <a:t> </a:t>
            </a:r>
            <a:r>
              <a:rPr lang="tr-TR" dirty="0" err="1"/>
              <a:t>the</a:t>
            </a:r>
            <a:r>
              <a:rPr lang="tr-TR" dirty="0"/>
              <a:t> </a:t>
            </a:r>
            <a:r>
              <a:rPr lang="tr-TR" dirty="0" err="1"/>
              <a:t>next</a:t>
            </a:r>
            <a:r>
              <a:rPr lang="tr-TR" dirty="0"/>
              <a:t> </a:t>
            </a:r>
            <a:r>
              <a:rPr lang="tr-TR" dirty="0" err="1"/>
              <a:t>level</a:t>
            </a:r>
            <a:r>
              <a:rPr lang="tr-TR" dirty="0"/>
              <a:t> of </a:t>
            </a:r>
            <a:r>
              <a:rPr lang="tr-TR" dirty="0" err="1"/>
              <a:t>performance</a:t>
            </a:r>
            <a:endParaRPr lang="tr-TR" dirty="0"/>
          </a:p>
          <a:p>
            <a:r>
              <a:rPr lang="tr-TR" dirty="0" err="1"/>
              <a:t>provides</a:t>
            </a:r>
            <a:r>
              <a:rPr lang="tr-TR" dirty="0"/>
              <a:t> </a:t>
            </a:r>
            <a:r>
              <a:rPr lang="tr-TR" dirty="0" err="1"/>
              <a:t>assistance</a:t>
            </a:r>
            <a:r>
              <a:rPr lang="tr-TR" dirty="0"/>
              <a:t> </a:t>
            </a:r>
            <a:r>
              <a:rPr lang="tr-TR" dirty="0" err="1"/>
              <a:t>to</a:t>
            </a:r>
            <a:r>
              <a:rPr lang="tr-TR" dirty="0"/>
              <a:t> </a:t>
            </a:r>
            <a:r>
              <a:rPr lang="tr-TR" dirty="0" err="1"/>
              <a:t>product</a:t>
            </a:r>
            <a:r>
              <a:rPr lang="tr-TR" dirty="0"/>
              <a:t> </a:t>
            </a:r>
            <a:r>
              <a:rPr lang="tr-TR" dirty="0" err="1"/>
              <a:t>owner</a:t>
            </a:r>
            <a:r>
              <a:rPr lang="tr-TR" dirty="0"/>
              <a:t> </a:t>
            </a:r>
            <a:r>
              <a:rPr lang="tr-TR" dirty="0" err="1"/>
              <a:t>with</a:t>
            </a:r>
            <a:r>
              <a:rPr lang="tr-TR" dirty="0"/>
              <a:t> </a:t>
            </a:r>
            <a:r>
              <a:rPr lang="tr-TR" dirty="0" err="1"/>
              <a:t>ongoing</a:t>
            </a:r>
            <a:r>
              <a:rPr lang="tr-TR" dirty="0"/>
              <a:t> </a:t>
            </a:r>
            <a:r>
              <a:rPr lang="tr-TR" dirty="0" err="1"/>
              <a:t>assistance</a:t>
            </a:r>
            <a:r>
              <a:rPr lang="tr-TR" dirty="0"/>
              <a:t> </a:t>
            </a:r>
            <a:r>
              <a:rPr lang="tr-TR" dirty="0" err="1"/>
              <a:t>for</a:t>
            </a:r>
            <a:r>
              <a:rPr lang="tr-TR" dirty="0"/>
              <a:t> </a:t>
            </a:r>
            <a:r>
              <a:rPr lang="tr-TR" dirty="0" err="1"/>
              <a:t>activities</a:t>
            </a:r>
            <a:r>
              <a:rPr lang="tr-TR" dirty="0"/>
              <a:t> </a:t>
            </a:r>
            <a:r>
              <a:rPr lang="tr-TR" dirty="0" err="1"/>
              <a:t>such</a:t>
            </a:r>
            <a:r>
              <a:rPr lang="tr-TR" dirty="0"/>
              <a:t> as </a:t>
            </a:r>
            <a:r>
              <a:rPr lang="tr-TR" dirty="0" err="1"/>
              <a:t>grooming</a:t>
            </a:r>
            <a:r>
              <a:rPr lang="tr-TR" dirty="0"/>
              <a:t> </a:t>
            </a:r>
            <a:r>
              <a:rPr lang="tr-TR" dirty="0" err="1"/>
              <a:t>the</a:t>
            </a:r>
            <a:r>
              <a:rPr lang="tr-TR" dirty="0"/>
              <a:t> </a:t>
            </a:r>
            <a:r>
              <a:rPr lang="tr-TR" dirty="0" err="1"/>
              <a:t>product</a:t>
            </a:r>
            <a:r>
              <a:rPr lang="tr-TR" dirty="0"/>
              <a:t> </a:t>
            </a:r>
            <a:r>
              <a:rPr lang="tr-TR" dirty="0" err="1"/>
              <a:t>backlog</a:t>
            </a:r>
            <a:r>
              <a:rPr lang="tr-TR" dirty="0"/>
              <a:t>.</a:t>
            </a:r>
          </a:p>
          <a:p>
            <a:r>
              <a:rPr lang="tr-TR" dirty="0" err="1"/>
              <a:t>It</a:t>
            </a:r>
            <a:r>
              <a:rPr lang="tr-TR" dirty="0"/>
              <a:t> is not </a:t>
            </a:r>
            <a:r>
              <a:rPr lang="tr-TR" dirty="0" err="1"/>
              <a:t>like</a:t>
            </a:r>
            <a:r>
              <a:rPr lang="tr-TR" dirty="0"/>
              <a:t> a </a:t>
            </a:r>
            <a:r>
              <a:rPr lang="tr-TR" dirty="0" err="1"/>
              <a:t>functional</a:t>
            </a:r>
            <a:r>
              <a:rPr lang="tr-TR" dirty="0"/>
              <a:t> </a:t>
            </a:r>
            <a:r>
              <a:rPr lang="tr-TR" dirty="0" err="1"/>
              <a:t>manager</a:t>
            </a:r>
            <a:r>
              <a:rPr lang="tr-TR" dirty="0"/>
              <a:t> </a:t>
            </a:r>
            <a:r>
              <a:rPr lang="tr-TR" dirty="0" err="1"/>
              <a:t>or</a:t>
            </a:r>
            <a:r>
              <a:rPr lang="tr-TR" dirty="0"/>
              <a:t> a </a:t>
            </a:r>
            <a:r>
              <a:rPr lang="tr-TR" dirty="0" err="1"/>
              <a:t>project</a:t>
            </a:r>
            <a:r>
              <a:rPr lang="tr-TR" dirty="0"/>
              <a:t> </a:t>
            </a:r>
            <a:r>
              <a:rPr lang="tr-TR" dirty="0" err="1"/>
              <a:t>manager</a:t>
            </a:r>
            <a:r>
              <a:rPr lang="tr-TR" dirty="0"/>
              <a:t> </a:t>
            </a:r>
            <a:r>
              <a:rPr lang="tr-TR" dirty="0" err="1"/>
              <a:t>type</a:t>
            </a:r>
            <a:r>
              <a:rPr lang="tr-TR" dirty="0"/>
              <a:t> role.</a:t>
            </a:r>
          </a:p>
          <a:p>
            <a:pPr lvl="1"/>
            <a:r>
              <a:rPr lang="tr-TR" dirty="0"/>
              <a:t> </a:t>
            </a:r>
            <a:r>
              <a:rPr lang="tr-TR" dirty="0" err="1"/>
              <a:t>the</a:t>
            </a:r>
            <a:r>
              <a:rPr lang="tr-TR" dirty="0"/>
              <a:t> </a:t>
            </a:r>
            <a:r>
              <a:rPr lang="tr-TR" dirty="0" err="1"/>
              <a:t>ScrumMaster</a:t>
            </a:r>
            <a:r>
              <a:rPr lang="tr-TR" dirty="0"/>
              <a:t> </a:t>
            </a:r>
            <a:r>
              <a:rPr lang="tr-TR" dirty="0" err="1"/>
              <a:t>doesn’t</a:t>
            </a:r>
            <a:r>
              <a:rPr lang="tr-TR" dirty="0"/>
              <a:t> </a:t>
            </a:r>
            <a:r>
              <a:rPr lang="tr-TR" dirty="0" err="1"/>
              <a:t>hire</a:t>
            </a:r>
            <a:r>
              <a:rPr lang="tr-TR" dirty="0"/>
              <a:t> </a:t>
            </a:r>
            <a:r>
              <a:rPr lang="tr-TR" dirty="0" err="1"/>
              <a:t>and</a:t>
            </a:r>
            <a:r>
              <a:rPr lang="tr-TR" dirty="0"/>
              <a:t> fire </a:t>
            </a:r>
            <a:r>
              <a:rPr lang="tr-TR" dirty="0" err="1"/>
              <a:t>and</a:t>
            </a:r>
            <a:r>
              <a:rPr lang="tr-TR" dirty="0"/>
              <a:t> </a:t>
            </a:r>
            <a:r>
              <a:rPr lang="tr-TR" dirty="0" err="1"/>
              <a:t>cannot</a:t>
            </a:r>
            <a:r>
              <a:rPr lang="tr-TR" dirty="0"/>
              <a:t> </a:t>
            </a:r>
            <a:r>
              <a:rPr lang="tr-TR" dirty="0" err="1"/>
              <a:t>dictate</a:t>
            </a:r>
            <a:r>
              <a:rPr lang="tr-TR" dirty="0"/>
              <a:t> </a:t>
            </a:r>
            <a:r>
              <a:rPr lang="tr-TR" dirty="0" err="1"/>
              <a:t>to</a:t>
            </a:r>
            <a:r>
              <a:rPr lang="tr-TR" dirty="0"/>
              <a:t> </a:t>
            </a:r>
            <a:r>
              <a:rPr lang="tr-TR" dirty="0" err="1"/>
              <a:t>the</a:t>
            </a:r>
            <a:r>
              <a:rPr lang="tr-TR" dirty="0"/>
              <a:t> </a:t>
            </a:r>
            <a:r>
              <a:rPr lang="tr-TR" dirty="0" err="1"/>
              <a:t>team</a:t>
            </a:r>
            <a:r>
              <a:rPr lang="tr-TR" dirty="0"/>
              <a:t> </a:t>
            </a:r>
            <a:r>
              <a:rPr lang="tr-TR" dirty="0" err="1"/>
              <a:t>what</a:t>
            </a:r>
            <a:r>
              <a:rPr lang="tr-TR" dirty="0"/>
              <a:t> </a:t>
            </a:r>
            <a:r>
              <a:rPr lang="tr-TR" dirty="0" err="1"/>
              <a:t>tasks</a:t>
            </a:r>
            <a:r>
              <a:rPr lang="tr-TR" dirty="0"/>
              <a:t> it </a:t>
            </a:r>
            <a:r>
              <a:rPr lang="tr-TR" dirty="0" err="1"/>
              <a:t>should</a:t>
            </a:r>
            <a:r>
              <a:rPr lang="tr-TR" dirty="0"/>
              <a:t> do </a:t>
            </a:r>
            <a:r>
              <a:rPr lang="tr-TR" dirty="0" err="1"/>
              <a:t>or</a:t>
            </a:r>
            <a:r>
              <a:rPr lang="tr-TR" dirty="0"/>
              <a:t> how </a:t>
            </a:r>
            <a:r>
              <a:rPr lang="tr-TR" dirty="0" err="1"/>
              <a:t>to</a:t>
            </a:r>
            <a:r>
              <a:rPr lang="tr-TR" dirty="0"/>
              <a:t> do </a:t>
            </a:r>
            <a:r>
              <a:rPr lang="tr-TR" dirty="0" err="1"/>
              <a:t>them</a:t>
            </a:r>
            <a:r>
              <a:rPr lang="tr-TR" dirty="0"/>
              <a:t>.</a:t>
            </a:r>
          </a:p>
        </p:txBody>
      </p:sp>
      <p:sp>
        <p:nvSpPr>
          <p:cNvPr id="4" name="Slide Number Placeholder 3">
            <a:extLst>
              <a:ext uri="{FF2B5EF4-FFF2-40B4-BE49-F238E27FC236}">
                <a16:creationId xmlns:a16="http://schemas.microsoft.com/office/drawing/2014/main" xmlns="" id="{AD35D25A-1468-1345-BB23-B3736F683EA1}"/>
              </a:ext>
            </a:extLst>
          </p:cNvPr>
          <p:cNvSpPr>
            <a:spLocks noGrp="1"/>
          </p:cNvSpPr>
          <p:nvPr>
            <p:ph type="sldNum" sz="quarter" idx="12"/>
          </p:nvPr>
        </p:nvSpPr>
        <p:spPr/>
        <p:txBody>
          <a:bodyPr/>
          <a:lstStyle/>
          <a:p>
            <a:fld id="{62F721C1-781F-4BFB-905F-3FFA2A6CBF1F}" type="slidenum">
              <a:rPr lang="tr-TR" altLang="tr-TR" smtClean="0"/>
              <a:pPr/>
              <a:t>76</a:t>
            </a:fld>
            <a:endParaRPr lang="tr-TR" altLang="tr-TR"/>
          </a:p>
        </p:txBody>
      </p:sp>
      <p:sp>
        <p:nvSpPr>
          <p:cNvPr id="5" name="Rectangle 4">
            <a:extLst>
              <a:ext uri="{FF2B5EF4-FFF2-40B4-BE49-F238E27FC236}">
                <a16:creationId xmlns:a16="http://schemas.microsoft.com/office/drawing/2014/main" xmlns="" id="{C91B504F-C518-9E4A-98AF-E465F850BD81}"/>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3071963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89A5D-3792-8C4F-A34A-DC585554E30F}"/>
              </a:ext>
            </a:extLst>
          </p:cNvPr>
          <p:cNvSpPr>
            <a:spLocks noGrp="1"/>
          </p:cNvSpPr>
          <p:nvPr>
            <p:ph type="title"/>
          </p:nvPr>
        </p:nvSpPr>
        <p:spPr/>
        <p:txBody>
          <a:bodyPr/>
          <a:lstStyle/>
          <a:p>
            <a:r>
              <a:rPr lang="tr-TR" dirty="0" smtClean="0"/>
              <a:t>ScrumMaster</a:t>
            </a:r>
            <a:r>
              <a:rPr lang="en-US" dirty="0" smtClean="0"/>
              <a:t> </a:t>
            </a:r>
            <a:r>
              <a:rPr lang="en-US" dirty="0"/>
              <a:t>-- </a:t>
            </a:r>
            <a:r>
              <a:rPr lang="tr-TR" dirty="0" smtClean="0"/>
              <a:t>Process </a:t>
            </a:r>
            <a:r>
              <a:rPr lang="tr-TR" dirty="0"/>
              <a:t>Authority</a:t>
            </a:r>
          </a:p>
        </p:txBody>
      </p:sp>
      <p:sp>
        <p:nvSpPr>
          <p:cNvPr id="3" name="Content Placeholder 2">
            <a:extLst>
              <a:ext uri="{FF2B5EF4-FFF2-40B4-BE49-F238E27FC236}">
                <a16:creationId xmlns:a16="http://schemas.microsoft.com/office/drawing/2014/main" xmlns="" id="{9D47119F-0E86-A349-A042-6C0BB7452701}"/>
              </a:ext>
            </a:extLst>
          </p:cNvPr>
          <p:cNvSpPr>
            <a:spLocks noGrp="1"/>
          </p:cNvSpPr>
          <p:nvPr>
            <p:ph idx="1"/>
          </p:nvPr>
        </p:nvSpPr>
        <p:spPr/>
        <p:txBody>
          <a:bodyPr/>
          <a:lstStyle/>
          <a:p>
            <a:r>
              <a:rPr lang="tr-TR" dirty="0" err="1"/>
              <a:t>Listens</a:t>
            </a:r>
            <a:r>
              <a:rPr lang="tr-TR" dirty="0"/>
              <a:t> </a:t>
            </a:r>
            <a:r>
              <a:rPr lang="tr-TR" dirty="0" err="1"/>
              <a:t>team</a:t>
            </a:r>
            <a:r>
              <a:rPr lang="tr-TR" dirty="0"/>
              <a:t> </a:t>
            </a:r>
            <a:r>
              <a:rPr lang="tr-TR" dirty="0" err="1"/>
              <a:t>members</a:t>
            </a:r>
            <a:r>
              <a:rPr lang="tr-TR" dirty="0"/>
              <a:t> </a:t>
            </a:r>
            <a:r>
              <a:rPr lang="tr-TR" dirty="0" err="1"/>
              <a:t>and</a:t>
            </a:r>
            <a:r>
              <a:rPr lang="tr-TR" dirty="0"/>
              <a:t> </a:t>
            </a:r>
            <a:r>
              <a:rPr lang="tr-TR" dirty="0" err="1"/>
              <a:t>find</a:t>
            </a:r>
            <a:r>
              <a:rPr lang="tr-TR" dirty="0"/>
              <a:t> </a:t>
            </a:r>
            <a:r>
              <a:rPr lang="tr-TR" dirty="0" err="1"/>
              <a:t>solutions</a:t>
            </a:r>
            <a:r>
              <a:rPr lang="tr-TR" dirty="0"/>
              <a:t> </a:t>
            </a:r>
            <a:r>
              <a:rPr lang="tr-TR" dirty="0" err="1"/>
              <a:t>to</a:t>
            </a:r>
            <a:r>
              <a:rPr lang="tr-TR" dirty="0"/>
              <a:t> </a:t>
            </a:r>
            <a:r>
              <a:rPr lang="tr-TR" dirty="0" err="1"/>
              <a:t>improve</a:t>
            </a:r>
            <a:r>
              <a:rPr lang="tr-TR" dirty="0"/>
              <a:t> </a:t>
            </a:r>
            <a:r>
              <a:rPr lang="tr-TR" dirty="0" err="1"/>
              <a:t>Scrum</a:t>
            </a:r>
            <a:r>
              <a:rPr lang="tr-TR" dirty="0"/>
              <a:t> </a:t>
            </a:r>
            <a:r>
              <a:rPr lang="tr-TR" dirty="0" err="1"/>
              <a:t>process</a:t>
            </a:r>
            <a:endParaRPr lang="tr-TR" dirty="0"/>
          </a:p>
          <a:p>
            <a:r>
              <a:rPr lang="tr-TR" dirty="0" err="1"/>
              <a:t>Ensures</a:t>
            </a:r>
            <a:r>
              <a:rPr lang="tr-TR" dirty="0"/>
              <a:t> </a:t>
            </a:r>
            <a:r>
              <a:rPr lang="tr-TR" dirty="0" err="1"/>
              <a:t>that</a:t>
            </a:r>
            <a:r>
              <a:rPr lang="tr-TR" dirty="0"/>
              <a:t> </a:t>
            </a:r>
            <a:r>
              <a:rPr lang="tr-TR" dirty="0" err="1"/>
              <a:t>the</a:t>
            </a:r>
            <a:r>
              <a:rPr lang="tr-TR" dirty="0"/>
              <a:t> </a:t>
            </a:r>
            <a:r>
              <a:rPr lang="tr-TR" dirty="0" err="1"/>
              <a:t>team</a:t>
            </a:r>
            <a:r>
              <a:rPr lang="tr-TR" dirty="0"/>
              <a:t> </a:t>
            </a:r>
            <a:r>
              <a:rPr lang="tr-TR" dirty="0" err="1"/>
              <a:t>adheres</a:t>
            </a:r>
            <a:r>
              <a:rPr lang="tr-TR" dirty="0"/>
              <a:t> </a:t>
            </a:r>
            <a:r>
              <a:rPr lang="tr-TR" dirty="0" err="1"/>
              <a:t>to</a:t>
            </a:r>
            <a:r>
              <a:rPr lang="tr-TR" dirty="0"/>
              <a:t> </a:t>
            </a:r>
            <a:r>
              <a:rPr lang="tr-TR" dirty="0" err="1"/>
              <a:t>the</a:t>
            </a:r>
            <a:r>
              <a:rPr lang="tr-TR" dirty="0"/>
              <a:t> </a:t>
            </a:r>
            <a:r>
              <a:rPr lang="tr-TR" dirty="0" err="1"/>
              <a:t>Scrum</a:t>
            </a:r>
            <a:r>
              <a:rPr lang="tr-TR" dirty="0"/>
              <a:t> </a:t>
            </a:r>
            <a:r>
              <a:rPr lang="tr-TR" dirty="0" err="1"/>
              <a:t>values</a:t>
            </a:r>
            <a:r>
              <a:rPr lang="tr-TR" dirty="0"/>
              <a:t>, </a:t>
            </a:r>
            <a:r>
              <a:rPr lang="tr-TR" dirty="0" err="1"/>
              <a:t>principles</a:t>
            </a:r>
            <a:r>
              <a:rPr lang="tr-TR" dirty="0"/>
              <a:t>, </a:t>
            </a:r>
            <a:r>
              <a:rPr lang="tr-TR" dirty="0" err="1"/>
              <a:t>and</a:t>
            </a:r>
            <a:r>
              <a:rPr lang="tr-TR" dirty="0"/>
              <a:t> </a:t>
            </a:r>
            <a:r>
              <a:rPr lang="tr-TR" dirty="0" err="1"/>
              <a:t>practices</a:t>
            </a:r>
            <a:r>
              <a:rPr lang="tr-TR" dirty="0"/>
              <a:t> </a:t>
            </a:r>
            <a:r>
              <a:rPr lang="tr-TR" dirty="0" err="1"/>
              <a:t>along</a:t>
            </a:r>
            <a:r>
              <a:rPr lang="tr-TR" dirty="0"/>
              <a:t> </a:t>
            </a:r>
            <a:r>
              <a:rPr lang="tr-TR" dirty="0" err="1"/>
              <a:t>with</a:t>
            </a:r>
            <a:r>
              <a:rPr lang="tr-TR" dirty="0"/>
              <a:t> </a:t>
            </a:r>
            <a:r>
              <a:rPr lang="tr-TR" dirty="0" err="1"/>
              <a:t>the</a:t>
            </a:r>
            <a:r>
              <a:rPr lang="tr-TR" dirty="0"/>
              <a:t> </a:t>
            </a:r>
            <a:r>
              <a:rPr lang="tr-TR" dirty="0" err="1"/>
              <a:t>Scrum</a:t>
            </a:r>
            <a:r>
              <a:rPr lang="tr-TR" dirty="0"/>
              <a:t> </a:t>
            </a:r>
            <a:r>
              <a:rPr lang="tr-TR" dirty="0" err="1"/>
              <a:t>team’s</a:t>
            </a:r>
            <a:r>
              <a:rPr lang="tr-TR" dirty="0"/>
              <a:t> </a:t>
            </a:r>
            <a:r>
              <a:rPr lang="tr-TR" dirty="0" err="1"/>
              <a:t>specific</a:t>
            </a:r>
            <a:r>
              <a:rPr lang="tr-TR" dirty="0"/>
              <a:t> </a:t>
            </a:r>
            <a:r>
              <a:rPr lang="tr-TR" dirty="0" err="1"/>
              <a:t>approaches</a:t>
            </a:r>
            <a:endParaRPr lang="tr-TR" dirty="0"/>
          </a:p>
          <a:p>
            <a:endParaRPr lang="tr-TR" dirty="0"/>
          </a:p>
        </p:txBody>
      </p:sp>
      <p:sp>
        <p:nvSpPr>
          <p:cNvPr id="4" name="Slide Number Placeholder 3">
            <a:extLst>
              <a:ext uri="{FF2B5EF4-FFF2-40B4-BE49-F238E27FC236}">
                <a16:creationId xmlns:a16="http://schemas.microsoft.com/office/drawing/2014/main" xmlns="" id="{488A9673-D7BF-1D40-9BE3-AD45D6356EC9}"/>
              </a:ext>
            </a:extLst>
          </p:cNvPr>
          <p:cNvSpPr>
            <a:spLocks noGrp="1"/>
          </p:cNvSpPr>
          <p:nvPr>
            <p:ph type="sldNum" sz="quarter" idx="12"/>
          </p:nvPr>
        </p:nvSpPr>
        <p:spPr/>
        <p:txBody>
          <a:bodyPr/>
          <a:lstStyle/>
          <a:p>
            <a:fld id="{62F721C1-781F-4BFB-905F-3FFA2A6CBF1F}" type="slidenum">
              <a:rPr lang="tr-TR" altLang="tr-TR" smtClean="0"/>
              <a:pPr/>
              <a:t>77</a:t>
            </a:fld>
            <a:endParaRPr lang="tr-TR" altLang="tr-TR"/>
          </a:p>
        </p:txBody>
      </p:sp>
      <p:sp>
        <p:nvSpPr>
          <p:cNvPr id="5" name="Rectangle 4">
            <a:extLst>
              <a:ext uri="{FF2B5EF4-FFF2-40B4-BE49-F238E27FC236}">
                <a16:creationId xmlns:a16="http://schemas.microsoft.com/office/drawing/2014/main" xmlns="" id="{D1EB8B7A-27AA-884D-B4AB-44DA3861D0BA}"/>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291356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44C6E-6108-204D-B0AA-1F1DFB0D32C9}"/>
              </a:ext>
            </a:extLst>
          </p:cNvPr>
          <p:cNvSpPr>
            <a:spLocks noGrp="1"/>
          </p:cNvSpPr>
          <p:nvPr>
            <p:ph type="title"/>
          </p:nvPr>
        </p:nvSpPr>
        <p:spPr/>
        <p:txBody>
          <a:bodyPr/>
          <a:lstStyle/>
          <a:p>
            <a:r>
              <a:rPr lang="tr-TR" dirty="0"/>
              <a:t>ScrumMaster</a:t>
            </a:r>
            <a:r>
              <a:rPr lang="en-US" dirty="0"/>
              <a:t> -- </a:t>
            </a:r>
            <a:r>
              <a:rPr lang="tr-TR" dirty="0" smtClean="0"/>
              <a:t>Interference </a:t>
            </a:r>
            <a:r>
              <a:rPr lang="tr-TR" dirty="0"/>
              <a:t>Shield</a:t>
            </a:r>
          </a:p>
        </p:txBody>
      </p:sp>
      <p:sp>
        <p:nvSpPr>
          <p:cNvPr id="3" name="Content Placeholder 2">
            <a:extLst>
              <a:ext uri="{FF2B5EF4-FFF2-40B4-BE49-F238E27FC236}">
                <a16:creationId xmlns:a16="http://schemas.microsoft.com/office/drawing/2014/main" xmlns="" id="{3F1B9F37-B9DE-C642-B249-499D939C8783}"/>
              </a:ext>
            </a:extLst>
          </p:cNvPr>
          <p:cNvSpPr>
            <a:spLocks noGrp="1"/>
          </p:cNvSpPr>
          <p:nvPr>
            <p:ph idx="1"/>
          </p:nvPr>
        </p:nvSpPr>
        <p:spPr/>
        <p:txBody>
          <a:bodyPr/>
          <a:lstStyle/>
          <a:p>
            <a:r>
              <a:rPr lang="tr-TR" dirty="0" err="1"/>
              <a:t>The</a:t>
            </a:r>
            <a:r>
              <a:rPr lang="tr-TR" dirty="0"/>
              <a:t> </a:t>
            </a:r>
            <a:r>
              <a:rPr lang="tr-TR" dirty="0" err="1"/>
              <a:t>ScrumMaster</a:t>
            </a:r>
            <a:r>
              <a:rPr lang="tr-TR" dirty="0"/>
              <a:t> </a:t>
            </a:r>
            <a:r>
              <a:rPr lang="tr-TR" dirty="0" err="1"/>
              <a:t>protects</a:t>
            </a:r>
            <a:r>
              <a:rPr lang="tr-TR" dirty="0"/>
              <a:t> </a:t>
            </a:r>
            <a:r>
              <a:rPr lang="tr-TR" dirty="0" err="1"/>
              <a:t>the</a:t>
            </a:r>
            <a:r>
              <a:rPr lang="tr-TR" dirty="0"/>
              <a:t> </a:t>
            </a:r>
            <a:r>
              <a:rPr lang="tr-TR" dirty="0" err="1"/>
              <a:t>development</a:t>
            </a:r>
            <a:r>
              <a:rPr lang="tr-TR" dirty="0"/>
              <a:t> </a:t>
            </a:r>
            <a:r>
              <a:rPr lang="tr-TR" dirty="0" err="1"/>
              <a:t>team</a:t>
            </a:r>
            <a:r>
              <a:rPr lang="tr-TR" dirty="0"/>
              <a:t> </a:t>
            </a:r>
            <a:r>
              <a:rPr lang="tr-TR" dirty="0" err="1"/>
              <a:t>from</a:t>
            </a:r>
            <a:r>
              <a:rPr lang="tr-TR" dirty="0"/>
              <a:t> </a:t>
            </a:r>
            <a:r>
              <a:rPr lang="tr-TR" dirty="0" err="1"/>
              <a:t>outside</a:t>
            </a:r>
            <a:r>
              <a:rPr lang="tr-TR" dirty="0"/>
              <a:t> </a:t>
            </a:r>
            <a:r>
              <a:rPr lang="tr-TR" dirty="0" err="1"/>
              <a:t>interference</a:t>
            </a:r>
            <a:r>
              <a:rPr lang="tr-TR" dirty="0"/>
              <a:t> </a:t>
            </a:r>
            <a:r>
              <a:rPr lang="tr-TR" dirty="0" err="1"/>
              <a:t>so</a:t>
            </a:r>
            <a:r>
              <a:rPr lang="tr-TR" dirty="0"/>
              <a:t> </a:t>
            </a:r>
            <a:r>
              <a:rPr lang="tr-TR" dirty="0" err="1"/>
              <a:t>that</a:t>
            </a:r>
            <a:r>
              <a:rPr lang="tr-TR" dirty="0"/>
              <a:t> it can </a:t>
            </a:r>
            <a:r>
              <a:rPr lang="tr-TR" dirty="0" err="1"/>
              <a:t>remain</a:t>
            </a:r>
            <a:r>
              <a:rPr lang="tr-TR" dirty="0"/>
              <a:t> </a:t>
            </a:r>
            <a:r>
              <a:rPr lang="tr-TR" dirty="0" err="1"/>
              <a:t>focused</a:t>
            </a:r>
            <a:r>
              <a:rPr lang="tr-TR" dirty="0"/>
              <a:t> on </a:t>
            </a:r>
            <a:r>
              <a:rPr lang="tr-TR" dirty="0" err="1"/>
              <a:t>delivering</a:t>
            </a:r>
            <a:r>
              <a:rPr lang="tr-TR" dirty="0"/>
              <a:t> </a:t>
            </a:r>
            <a:r>
              <a:rPr lang="tr-TR" dirty="0" err="1"/>
              <a:t>business</a:t>
            </a:r>
            <a:r>
              <a:rPr lang="tr-TR" dirty="0"/>
              <a:t> </a:t>
            </a:r>
            <a:r>
              <a:rPr lang="tr-TR" dirty="0" err="1"/>
              <a:t>value</a:t>
            </a:r>
            <a:r>
              <a:rPr lang="tr-TR" dirty="0"/>
              <a:t> </a:t>
            </a:r>
            <a:r>
              <a:rPr lang="tr-TR" dirty="0" err="1"/>
              <a:t>every</a:t>
            </a:r>
            <a:r>
              <a:rPr lang="tr-TR" dirty="0"/>
              <a:t> sprint.</a:t>
            </a:r>
          </a:p>
          <a:p>
            <a:pPr lvl="1"/>
            <a:r>
              <a:rPr lang="tr-TR" dirty="0"/>
              <a:t>Interference can come from any number of sources, from managers who </a:t>
            </a:r>
            <a:r>
              <a:rPr lang="tr-TR" dirty="0">
                <a:solidFill>
                  <a:schemeClr val="accent1"/>
                </a:solidFill>
              </a:rPr>
              <a:t>want to redirect team members in the middle of a sprint</a:t>
            </a:r>
            <a:r>
              <a:rPr lang="tr-TR" dirty="0"/>
              <a:t>, to </a:t>
            </a:r>
            <a:r>
              <a:rPr lang="tr-TR" dirty="0">
                <a:solidFill>
                  <a:schemeClr val="accent1"/>
                </a:solidFill>
              </a:rPr>
              <a:t>issues originating from other teams</a:t>
            </a:r>
            <a:r>
              <a:rPr lang="tr-TR" dirty="0" smtClean="0">
                <a:solidFill>
                  <a:schemeClr val="accent1"/>
                </a:solidFill>
              </a:rPr>
              <a:t>.</a:t>
            </a:r>
            <a:endParaRPr lang="en-US" dirty="0" smtClean="0">
              <a:solidFill>
                <a:schemeClr val="accent1"/>
              </a:solidFill>
            </a:endParaRPr>
          </a:p>
          <a:p>
            <a:pPr lvl="1"/>
            <a:endParaRPr lang="en-US" dirty="0">
              <a:solidFill>
                <a:schemeClr val="accent1"/>
              </a:solidFill>
            </a:endParaRPr>
          </a:p>
          <a:p>
            <a:pPr lvl="1"/>
            <a:endParaRPr lang="en-US" dirty="0" smtClean="0">
              <a:solidFill>
                <a:schemeClr val="accent1"/>
              </a:solidFill>
            </a:endParaRPr>
          </a:p>
          <a:p>
            <a:pPr lvl="1"/>
            <a:endParaRPr lang="en-US" dirty="0" smtClean="0">
              <a:solidFill>
                <a:schemeClr val="accent1"/>
              </a:solidFill>
            </a:endParaRPr>
          </a:p>
          <a:p>
            <a:r>
              <a:rPr lang="tr-TR" dirty="0"/>
              <a:t>The ScrumMaster also takes responsibility for removing impediments that inhibit the team’s productivity</a:t>
            </a:r>
          </a:p>
          <a:p>
            <a:pPr lvl="1"/>
            <a:endParaRPr lang="tr-TR" dirty="0">
              <a:solidFill>
                <a:schemeClr val="accent1"/>
              </a:solidFill>
            </a:endParaRPr>
          </a:p>
        </p:txBody>
      </p:sp>
      <p:sp>
        <p:nvSpPr>
          <p:cNvPr id="4" name="Slide Number Placeholder 3">
            <a:extLst>
              <a:ext uri="{FF2B5EF4-FFF2-40B4-BE49-F238E27FC236}">
                <a16:creationId xmlns:a16="http://schemas.microsoft.com/office/drawing/2014/main" xmlns="" id="{E923EB4D-4ADC-F543-B108-55A53EC6311A}"/>
              </a:ext>
            </a:extLst>
          </p:cNvPr>
          <p:cNvSpPr>
            <a:spLocks noGrp="1"/>
          </p:cNvSpPr>
          <p:nvPr>
            <p:ph type="sldNum" sz="quarter" idx="12"/>
          </p:nvPr>
        </p:nvSpPr>
        <p:spPr/>
        <p:txBody>
          <a:bodyPr/>
          <a:lstStyle/>
          <a:p>
            <a:fld id="{62F721C1-781F-4BFB-905F-3FFA2A6CBF1F}" type="slidenum">
              <a:rPr lang="tr-TR" altLang="tr-TR" smtClean="0"/>
              <a:pPr/>
              <a:t>78</a:t>
            </a:fld>
            <a:endParaRPr lang="tr-TR" altLang="tr-TR"/>
          </a:p>
        </p:txBody>
      </p:sp>
      <p:sp>
        <p:nvSpPr>
          <p:cNvPr id="5" name="Rectangle 4">
            <a:extLst>
              <a:ext uri="{FF2B5EF4-FFF2-40B4-BE49-F238E27FC236}">
                <a16:creationId xmlns:a16="http://schemas.microsoft.com/office/drawing/2014/main" xmlns="" id="{788BC603-4B41-6345-B631-C92F1EDB211E}"/>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2879579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Teams</a:t>
            </a:r>
            <a:endParaRPr lang="en-US" dirty="0"/>
          </a:p>
        </p:txBody>
      </p:sp>
      <p:sp>
        <p:nvSpPr>
          <p:cNvPr id="3" name="Content Placeholder 2"/>
          <p:cNvSpPr>
            <a:spLocks noGrp="1"/>
          </p:cNvSpPr>
          <p:nvPr>
            <p:ph idx="1"/>
          </p:nvPr>
        </p:nvSpPr>
        <p:spPr/>
        <p:txBody>
          <a:bodyPr>
            <a:normAutofit/>
          </a:bodyPr>
          <a:lstStyle/>
          <a:p>
            <a:r>
              <a:rPr lang="en-US" dirty="0" smtClean="0"/>
              <a:t>They are self-organizing. No one (not even the Scrum Master) tells the Development Team how to turn Product Backlog into Increments of potentially releasable functionality; </a:t>
            </a:r>
          </a:p>
          <a:p>
            <a:r>
              <a:rPr lang="en-US" dirty="0" smtClean="0"/>
              <a:t>Development Teams are cross-functional, with all of the skills as a team necessary to create a product Increment; </a:t>
            </a:r>
            <a:endParaRPr lang="en-US" dirty="0" smtClean="0"/>
          </a:p>
          <a:p>
            <a:pPr lvl="1"/>
            <a:r>
              <a:rPr lang="tr-TR" dirty="0"/>
              <a:t>The development team’s members, </a:t>
            </a:r>
            <a:r>
              <a:rPr lang="tr-TR" dirty="0">
                <a:solidFill>
                  <a:srgbClr val="5EA515"/>
                </a:solidFill>
              </a:rPr>
              <a:t>collectively</a:t>
            </a:r>
            <a:r>
              <a:rPr lang="tr-TR" dirty="0"/>
              <a:t>, have the skills required to deliver the business value requested by the product </a:t>
            </a:r>
            <a:r>
              <a:rPr lang="tr-TR" dirty="0" smtClean="0"/>
              <a:t>owner</a:t>
            </a:r>
            <a:endParaRPr lang="en-US" dirty="0" smtClean="0"/>
          </a:p>
          <a:p>
            <a:endParaRPr lang="en-US" dirty="0"/>
          </a:p>
        </p:txBody>
      </p:sp>
    </p:spTree>
    <p:extLst>
      <p:ext uri="{BB962C8B-B14F-4D97-AF65-F5344CB8AC3E}">
        <p14:creationId xmlns:p14="http://schemas.microsoft.com/office/powerpoint/2010/main" val="91492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p>
          <a:p>
            <a:pPr lvl="1"/>
            <a:r>
              <a:rPr lang="en-US" i="1" dirty="0" smtClean="0"/>
              <a:t>Working software over comprehensive documentation </a:t>
            </a:r>
          </a:p>
          <a:p>
            <a:pPr lvl="1"/>
            <a:r>
              <a:rPr lang="en-US" i="1" dirty="0" smtClean="0"/>
              <a:t>Customer collaboration over contract negotiation </a:t>
            </a:r>
          </a:p>
          <a:p>
            <a:pPr lvl="1"/>
            <a:r>
              <a:rPr lang="en-US" i="1" dirty="0" smtClean="0"/>
              <a:t>Responding to change over following a plan </a:t>
            </a:r>
            <a:endParaRPr lang="en-GB" dirty="0" smtClean="0"/>
          </a:p>
          <a:p>
            <a:r>
              <a:rPr lang="en-US" i="1" dirty="0" smtClean="0"/>
              <a:t>That is, while there is </a:t>
            </a:r>
            <a:r>
              <a:rPr lang="en-US" b="1" i="1" dirty="0" smtClean="0"/>
              <a:t>value in the items on the right, we value the items on the left </a:t>
            </a:r>
            <a:r>
              <a:rPr lang="en-US" b="1" i="1" u="sng" dirty="0" smtClean="0"/>
              <a:t>more.</a:t>
            </a:r>
            <a:r>
              <a:rPr lang="en-GB" b="1" u="sng" dirty="0" smtClean="0"/>
              <a:t> </a:t>
            </a:r>
            <a:endParaRPr lang="en-US" b="1" u="sng"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extLst>
      <p:ext uri="{BB962C8B-B14F-4D97-AF65-F5344CB8AC3E}">
        <p14:creationId xmlns:p14="http://schemas.microsoft.com/office/powerpoint/2010/main" val="29605738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r>
              <a:rPr lang="en-US" dirty="0" smtClean="0"/>
              <a:t>Teams (cont’d)</a:t>
            </a:r>
            <a:endParaRPr lang="en-US" dirty="0"/>
          </a:p>
        </p:txBody>
      </p:sp>
      <p:sp>
        <p:nvSpPr>
          <p:cNvPr id="3" name="Content Placeholder 2"/>
          <p:cNvSpPr>
            <a:spLocks noGrp="1"/>
          </p:cNvSpPr>
          <p:nvPr>
            <p:ph idx="1"/>
          </p:nvPr>
        </p:nvSpPr>
        <p:spPr/>
        <p:txBody>
          <a:bodyPr>
            <a:normAutofit/>
          </a:bodyPr>
          <a:lstStyle/>
          <a:p>
            <a:r>
              <a:rPr lang="en-US" dirty="0" smtClean="0"/>
              <a:t>Scrum </a:t>
            </a:r>
            <a:r>
              <a:rPr lang="en-US" dirty="0" smtClean="0"/>
              <a:t>recognizes no titles for Development Team members other than Developer, regardless of the work being performed by the person; there are no exceptions to this rule; </a:t>
            </a:r>
          </a:p>
          <a:p>
            <a:r>
              <a:rPr lang="en-US" dirty="0" smtClean="0"/>
              <a:t>Scrum recognizes no sub-teams in the Development Team, regardless of particular domains that need to be addressed like testing or business analysis; there are no exceptions to this rule; and, </a:t>
            </a:r>
          </a:p>
          <a:p>
            <a:r>
              <a:rPr lang="en-US" dirty="0" smtClean="0"/>
              <a:t>Individual Development Team members may have specialized skills and areas of focus, but accountability belongs to the Development Team as a whole. </a:t>
            </a:r>
          </a:p>
          <a:p>
            <a:endParaRPr lang="en-US" dirty="0"/>
          </a:p>
        </p:txBody>
      </p:sp>
    </p:spTree>
    <p:extLst>
      <p:ext uri="{BB962C8B-B14F-4D97-AF65-F5344CB8AC3E}">
        <p14:creationId xmlns:p14="http://schemas.microsoft.com/office/powerpoint/2010/main" val="7470300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4545D-94F0-2A4C-8180-141F27B02219}"/>
              </a:ext>
            </a:extLst>
          </p:cNvPr>
          <p:cNvSpPr>
            <a:spLocks noGrp="1"/>
          </p:cNvSpPr>
          <p:nvPr>
            <p:ph type="title"/>
          </p:nvPr>
        </p:nvSpPr>
        <p:spPr/>
        <p:txBody>
          <a:bodyPr/>
          <a:lstStyle/>
          <a:p>
            <a:r>
              <a:rPr lang="tr-TR" dirty="0"/>
              <a:t>Self </a:t>
            </a:r>
            <a:r>
              <a:rPr lang="tr-TR" dirty="0" err="1"/>
              <a:t>Organising</a:t>
            </a:r>
            <a:endParaRPr lang="tr-TR" dirty="0"/>
          </a:p>
        </p:txBody>
      </p:sp>
      <p:sp>
        <p:nvSpPr>
          <p:cNvPr id="3" name="Content Placeholder 2">
            <a:extLst>
              <a:ext uri="{FF2B5EF4-FFF2-40B4-BE49-F238E27FC236}">
                <a16:creationId xmlns:a16="http://schemas.microsoft.com/office/drawing/2014/main" xmlns="" id="{7E1CF284-38B3-B04D-813A-03F4F8AF5A4A}"/>
              </a:ext>
            </a:extLst>
          </p:cNvPr>
          <p:cNvSpPr>
            <a:spLocks noGrp="1"/>
          </p:cNvSpPr>
          <p:nvPr>
            <p:ph idx="1"/>
          </p:nvPr>
        </p:nvSpPr>
        <p:spPr>
          <a:xfrm>
            <a:off x="457200" y="1268760"/>
            <a:ext cx="4114800" cy="4680520"/>
          </a:xfrm>
        </p:spPr>
        <p:txBody>
          <a:bodyPr/>
          <a:lstStyle/>
          <a:p>
            <a:r>
              <a:rPr lang="tr-TR" dirty="0" err="1"/>
              <a:t>There</a:t>
            </a:r>
            <a:r>
              <a:rPr lang="tr-TR" dirty="0"/>
              <a:t> is </a:t>
            </a:r>
            <a:r>
              <a:rPr lang="tr-TR" dirty="0" err="1"/>
              <a:t>no</a:t>
            </a:r>
            <a:r>
              <a:rPr lang="tr-TR" dirty="0"/>
              <a:t> </a:t>
            </a:r>
            <a:r>
              <a:rPr lang="tr-TR" dirty="0" err="1"/>
              <a:t>project</a:t>
            </a:r>
            <a:r>
              <a:rPr lang="tr-TR" dirty="0"/>
              <a:t> </a:t>
            </a:r>
            <a:r>
              <a:rPr lang="tr-TR" dirty="0" err="1"/>
              <a:t>manager</a:t>
            </a:r>
            <a:r>
              <a:rPr lang="tr-TR" dirty="0"/>
              <a:t> </a:t>
            </a:r>
            <a:r>
              <a:rPr lang="tr-TR" dirty="0" err="1"/>
              <a:t>or</a:t>
            </a:r>
            <a:r>
              <a:rPr lang="tr-TR" dirty="0"/>
              <a:t> </a:t>
            </a:r>
            <a:r>
              <a:rPr lang="tr-TR" dirty="0" err="1"/>
              <a:t>other</a:t>
            </a:r>
            <a:r>
              <a:rPr lang="tr-TR" dirty="0"/>
              <a:t> </a:t>
            </a:r>
            <a:r>
              <a:rPr lang="tr-TR" dirty="0" err="1"/>
              <a:t>manager</a:t>
            </a:r>
            <a:r>
              <a:rPr lang="tr-TR" dirty="0"/>
              <a:t> </a:t>
            </a:r>
            <a:r>
              <a:rPr lang="tr-TR" dirty="0" err="1"/>
              <a:t>who</a:t>
            </a:r>
            <a:r>
              <a:rPr lang="tr-TR" dirty="0"/>
              <a:t> </a:t>
            </a:r>
            <a:r>
              <a:rPr lang="tr-TR" dirty="0" err="1"/>
              <a:t>tells</a:t>
            </a:r>
            <a:r>
              <a:rPr lang="tr-TR" dirty="0"/>
              <a:t> </a:t>
            </a:r>
            <a:r>
              <a:rPr lang="tr-TR" dirty="0" err="1"/>
              <a:t>the</a:t>
            </a:r>
            <a:r>
              <a:rPr lang="tr-TR" dirty="0"/>
              <a:t> </a:t>
            </a:r>
            <a:r>
              <a:rPr lang="tr-TR" dirty="0" err="1"/>
              <a:t>team</a:t>
            </a:r>
            <a:r>
              <a:rPr lang="tr-TR" dirty="0"/>
              <a:t> how </a:t>
            </a:r>
            <a:r>
              <a:rPr lang="tr-TR" dirty="0" err="1"/>
              <a:t>to</a:t>
            </a:r>
            <a:r>
              <a:rPr lang="tr-TR" dirty="0"/>
              <a:t> do </a:t>
            </a:r>
            <a:r>
              <a:rPr lang="tr-TR" dirty="0" err="1"/>
              <a:t>its</a:t>
            </a:r>
            <a:r>
              <a:rPr lang="tr-TR" dirty="0"/>
              <a:t> </a:t>
            </a:r>
            <a:r>
              <a:rPr lang="tr-TR" dirty="0" err="1"/>
              <a:t>work</a:t>
            </a:r>
            <a:endParaRPr lang="tr-TR" dirty="0"/>
          </a:p>
          <a:p>
            <a:r>
              <a:rPr lang="tr-TR" dirty="0" err="1"/>
              <a:t>there</a:t>
            </a:r>
            <a:r>
              <a:rPr lang="tr-TR" dirty="0"/>
              <a:t> is </a:t>
            </a:r>
            <a:r>
              <a:rPr lang="tr-TR" dirty="0" err="1"/>
              <a:t>no</a:t>
            </a:r>
            <a:r>
              <a:rPr lang="tr-TR" dirty="0"/>
              <a:t> </a:t>
            </a:r>
            <a:r>
              <a:rPr lang="tr-TR" dirty="0" err="1"/>
              <a:t>external</a:t>
            </a:r>
            <a:r>
              <a:rPr lang="tr-TR" dirty="0"/>
              <a:t> </a:t>
            </a:r>
            <a:r>
              <a:rPr lang="tr-TR" dirty="0" err="1"/>
              <a:t>dominating</a:t>
            </a:r>
            <a:r>
              <a:rPr lang="tr-TR" dirty="0"/>
              <a:t> </a:t>
            </a:r>
            <a:r>
              <a:rPr lang="tr-TR" dirty="0" err="1"/>
              <a:t>force</a:t>
            </a:r>
            <a:r>
              <a:rPr lang="tr-TR" dirty="0"/>
              <a:t> </a:t>
            </a:r>
            <a:r>
              <a:rPr lang="tr-TR" dirty="0" err="1"/>
              <a:t>applying</a:t>
            </a:r>
            <a:r>
              <a:rPr lang="tr-TR" dirty="0"/>
              <a:t> </a:t>
            </a:r>
            <a:r>
              <a:rPr lang="tr-TR" dirty="0" err="1"/>
              <a:t>traditional</a:t>
            </a:r>
            <a:r>
              <a:rPr lang="tr-TR" dirty="0"/>
              <a:t> top-</a:t>
            </a:r>
            <a:r>
              <a:rPr lang="tr-TR" dirty="0" err="1"/>
              <a:t>down</a:t>
            </a:r>
            <a:r>
              <a:rPr lang="tr-TR" dirty="0"/>
              <a:t>, </a:t>
            </a:r>
            <a:r>
              <a:rPr lang="tr-TR" dirty="0" err="1"/>
              <a:t>command-and-control</a:t>
            </a:r>
            <a:r>
              <a:rPr lang="tr-TR" dirty="0"/>
              <a:t> </a:t>
            </a:r>
            <a:r>
              <a:rPr lang="tr-TR" dirty="0" err="1"/>
              <a:t>management</a:t>
            </a:r>
            <a:r>
              <a:rPr lang="tr-TR" dirty="0"/>
              <a:t>.</a:t>
            </a:r>
          </a:p>
        </p:txBody>
      </p:sp>
      <p:sp>
        <p:nvSpPr>
          <p:cNvPr id="4" name="Slide Number Placeholder 3">
            <a:extLst>
              <a:ext uri="{FF2B5EF4-FFF2-40B4-BE49-F238E27FC236}">
                <a16:creationId xmlns:a16="http://schemas.microsoft.com/office/drawing/2014/main" xmlns="" id="{976BABF8-37F4-C045-923F-92082B298BD4}"/>
              </a:ext>
            </a:extLst>
          </p:cNvPr>
          <p:cNvSpPr>
            <a:spLocks noGrp="1"/>
          </p:cNvSpPr>
          <p:nvPr>
            <p:ph type="sldNum" sz="quarter" idx="12"/>
          </p:nvPr>
        </p:nvSpPr>
        <p:spPr/>
        <p:txBody>
          <a:bodyPr/>
          <a:lstStyle/>
          <a:p>
            <a:fld id="{62F721C1-781F-4BFB-905F-3FFA2A6CBF1F}" type="slidenum">
              <a:rPr lang="tr-TR" altLang="tr-TR" smtClean="0"/>
              <a:pPr/>
              <a:t>81</a:t>
            </a:fld>
            <a:endParaRPr lang="tr-TR" altLang="tr-TR"/>
          </a:p>
        </p:txBody>
      </p:sp>
      <p:pic>
        <p:nvPicPr>
          <p:cNvPr id="6" name="Picture 5">
            <a:extLst>
              <a:ext uri="{FF2B5EF4-FFF2-40B4-BE49-F238E27FC236}">
                <a16:creationId xmlns:a16="http://schemas.microsoft.com/office/drawing/2014/main" xmlns="" id="{606CDD68-E983-E643-A28B-60BBD539B526}"/>
              </a:ext>
            </a:extLst>
          </p:cNvPr>
          <p:cNvPicPr>
            <a:picLocks noChangeAspect="1"/>
          </p:cNvPicPr>
          <p:nvPr/>
        </p:nvPicPr>
        <p:blipFill>
          <a:blip r:embed="rId2"/>
          <a:stretch>
            <a:fillRect/>
          </a:stretch>
        </p:blipFill>
        <p:spPr>
          <a:xfrm>
            <a:off x="4605058" y="1052736"/>
            <a:ext cx="4814343" cy="4365104"/>
          </a:xfrm>
          <a:prstGeom prst="rect">
            <a:avLst/>
          </a:prstGeom>
        </p:spPr>
      </p:pic>
      <p:pic>
        <p:nvPicPr>
          <p:cNvPr id="9" name="Picture 8">
            <a:extLst>
              <a:ext uri="{FF2B5EF4-FFF2-40B4-BE49-F238E27FC236}">
                <a16:creationId xmlns:a16="http://schemas.microsoft.com/office/drawing/2014/main" xmlns="" id="{B8C39B57-CD63-B94B-889D-A41E89D8F4B6}"/>
              </a:ext>
            </a:extLst>
          </p:cNvPr>
          <p:cNvPicPr>
            <a:picLocks noChangeAspect="1"/>
          </p:cNvPicPr>
          <p:nvPr/>
        </p:nvPicPr>
        <p:blipFill>
          <a:blip r:embed="rId3"/>
          <a:stretch>
            <a:fillRect/>
          </a:stretch>
        </p:blipFill>
        <p:spPr>
          <a:xfrm>
            <a:off x="4734305" y="1239986"/>
            <a:ext cx="4555847" cy="3744416"/>
          </a:xfrm>
          <a:prstGeom prst="rect">
            <a:avLst/>
          </a:prstGeom>
        </p:spPr>
      </p:pic>
      <p:sp>
        <p:nvSpPr>
          <p:cNvPr id="10" name="Rectangle 9">
            <a:extLst>
              <a:ext uri="{FF2B5EF4-FFF2-40B4-BE49-F238E27FC236}">
                <a16:creationId xmlns:a16="http://schemas.microsoft.com/office/drawing/2014/main" xmlns="" id="{8CF40FEA-2A2A-B643-9CBD-41DE35F35351}"/>
              </a:ext>
            </a:extLst>
          </p:cNvPr>
          <p:cNvSpPr/>
          <p:nvPr/>
        </p:nvSpPr>
        <p:spPr>
          <a:xfrm>
            <a:off x="0" y="6453336"/>
            <a:ext cx="8316416" cy="292388"/>
          </a:xfrm>
          <a:prstGeom prst="rect">
            <a:avLst/>
          </a:prstGeom>
        </p:spPr>
        <p:txBody>
          <a:bodyPr wrap="square">
            <a:spAutoFit/>
          </a:bodyPr>
          <a:lstStyle/>
          <a:p>
            <a:r>
              <a:rPr lang="tr-TR" sz="1300" i="1" dirty="0"/>
              <a:t>©:</a:t>
            </a:r>
            <a:r>
              <a:rPr lang="tr-TR" sz="1300" i="1" dirty="0" err="1"/>
              <a:t>https</a:t>
            </a:r>
            <a:r>
              <a:rPr lang="tr-TR" sz="1300" i="1" dirty="0"/>
              <a:t>://</a:t>
            </a:r>
            <a:r>
              <a:rPr lang="tr-TR" sz="1300" i="1" dirty="0" err="1"/>
              <a:t>innolution.com</a:t>
            </a:r>
            <a:r>
              <a:rPr lang="tr-TR" sz="1300" i="1" dirty="0"/>
              <a:t>/</a:t>
            </a:r>
            <a:r>
              <a:rPr lang="tr-TR" sz="1300" i="1" dirty="0" err="1"/>
              <a:t>resources</a:t>
            </a:r>
            <a:r>
              <a:rPr lang="tr-TR" sz="1300" i="1" dirty="0"/>
              <a:t>/</a:t>
            </a:r>
            <a:r>
              <a:rPr lang="tr-TR" sz="1300" i="1" dirty="0" err="1"/>
              <a:t>visual-agilexicon-attribution</a:t>
            </a:r>
            <a:r>
              <a:rPr lang="tr-TR" sz="1300" i="1" dirty="0"/>
              <a:t> </a:t>
            </a:r>
            <a:r>
              <a:rPr lang="tr-TR" sz="1300" i="1" dirty="0" err="1"/>
              <a:t>and</a:t>
            </a:r>
            <a:r>
              <a:rPr lang="tr-TR" sz="1300" i="1" dirty="0"/>
              <a:t> </a:t>
            </a:r>
            <a:r>
              <a:rPr lang="tr-TR" sz="1300" i="1" dirty="0" err="1"/>
              <a:t>Essential</a:t>
            </a:r>
            <a:r>
              <a:rPr lang="tr-TR" sz="1300" i="1" dirty="0"/>
              <a:t> </a:t>
            </a:r>
            <a:r>
              <a:rPr lang="tr-TR" sz="1300" i="1" dirty="0" err="1"/>
              <a:t>Scrum</a:t>
            </a:r>
            <a:r>
              <a:rPr lang="tr-TR" sz="1300" i="1" dirty="0"/>
              <a:t> </a:t>
            </a:r>
            <a:r>
              <a:rPr lang="tr-TR" sz="1300" i="1" dirty="0" err="1"/>
              <a:t>by</a:t>
            </a:r>
            <a:r>
              <a:rPr lang="tr-TR" sz="1300" i="1" dirty="0"/>
              <a:t> </a:t>
            </a:r>
            <a:r>
              <a:rPr lang="tr-TR" sz="1300" i="1" dirty="0" err="1"/>
              <a:t>Kenneth</a:t>
            </a:r>
            <a:r>
              <a:rPr lang="tr-TR" sz="1300" i="1" dirty="0"/>
              <a:t> S. </a:t>
            </a:r>
            <a:r>
              <a:rPr lang="tr-TR" sz="1300" i="1" dirty="0" err="1"/>
              <a:t>Rubin</a:t>
            </a:r>
            <a:endParaRPr lang="tr-TR" sz="1300" i="1" dirty="0"/>
          </a:p>
        </p:txBody>
      </p:sp>
    </p:spTree>
    <p:extLst>
      <p:ext uri="{BB962C8B-B14F-4D97-AF65-F5344CB8AC3E}">
        <p14:creationId xmlns:p14="http://schemas.microsoft.com/office/powerpoint/2010/main" val="37064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82</a:t>
            </a:fld>
            <a:endParaRPr lang="en-US"/>
          </a:p>
        </p:txBody>
      </p:sp>
    </p:spTree>
    <p:extLst>
      <p:ext uri="{BB962C8B-B14F-4D97-AF65-F5344CB8AC3E}">
        <p14:creationId xmlns:p14="http://schemas.microsoft.com/office/powerpoint/2010/main" val="284351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860032" y="6356350"/>
            <a:ext cx="3829816" cy="365760"/>
          </a:xfrm>
        </p:spPr>
        <p:txBody>
          <a:bodyPr/>
          <a:lstStyle/>
          <a:p>
            <a:r>
              <a:rPr lang="en-US" altLang="tr-TR" i="1" dirty="0" smtClean="0"/>
              <a:t>Software </a:t>
            </a:r>
            <a:r>
              <a:rPr lang="en-US" altLang="tr-TR" i="1" dirty="0"/>
              <a:t>Engineering: A Practitioner’s Approach, 7/e </a:t>
            </a:r>
            <a:r>
              <a:rPr lang="en-US" altLang="tr-TR" dirty="0"/>
              <a:t>(McGraw-Hill, 2009</a:t>
            </a:r>
            <a:r>
              <a:rPr lang="en-US" altLang="tr-TR" dirty="0" smtClean="0"/>
              <a:t>)</a:t>
            </a:r>
            <a:endParaRPr lang="en-US" altLang="tr-TR" dirty="0"/>
          </a:p>
        </p:txBody>
      </p:sp>
      <p:sp>
        <p:nvSpPr>
          <p:cNvPr id="5" name="Slide Number Placeholder 4"/>
          <p:cNvSpPr>
            <a:spLocks noGrp="1"/>
          </p:cNvSpPr>
          <p:nvPr>
            <p:ph type="sldNum" sz="quarter" idx="11"/>
          </p:nvPr>
        </p:nvSpPr>
        <p:spPr/>
        <p:txBody>
          <a:bodyPr/>
          <a:lstStyle/>
          <a:p>
            <a:fld id="{81D450D5-FFF1-4F44-93C6-E24669732B5C}" type="slidenum">
              <a:rPr lang="en-US" altLang="tr-TR"/>
              <a:pPr/>
              <a:t>9</a:t>
            </a:fld>
            <a:endParaRPr lang="en-US" altLang="tr-TR"/>
          </a:p>
        </p:txBody>
      </p:sp>
      <p:sp>
        <p:nvSpPr>
          <p:cNvPr id="167938" name="Rectangle 2"/>
          <p:cNvSpPr>
            <a:spLocks noGrp="1" noChangeArrowheads="1"/>
          </p:cNvSpPr>
          <p:nvPr>
            <p:ph type="title"/>
          </p:nvPr>
        </p:nvSpPr>
        <p:spPr>
          <a:xfrm>
            <a:off x="1547664" y="620688"/>
            <a:ext cx="4033838" cy="633413"/>
          </a:xfrm>
        </p:spPr>
        <p:txBody>
          <a:bodyPr/>
          <a:lstStyle/>
          <a:p>
            <a:r>
              <a:rPr lang="en-US" altLang="tr-TR"/>
              <a:t>What is “Agility”?</a:t>
            </a:r>
          </a:p>
        </p:txBody>
      </p:sp>
      <p:sp>
        <p:nvSpPr>
          <p:cNvPr id="167939" name="Rectangle 3"/>
          <p:cNvSpPr>
            <a:spLocks noGrp="1" noChangeArrowheads="1"/>
          </p:cNvSpPr>
          <p:nvPr>
            <p:ph type="body" idx="1"/>
          </p:nvPr>
        </p:nvSpPr>
        <p:spPr>
          <a:xfrm>
            <a:off x="755576" y="1981200"/>
            <a:ext cx="8007424" cy="3680048"/>
          </a:xfrm>
        </p:spPr>
        <p:txBody>
          <a:bodyPr/>
          <a:lstStyle/>
          <a:p>
            <a:pPr>
              <a:lnSpc>
                <a:spcPct val="90000"/>
              </a:lnSpc>
            </a:pPr>
            <a:r>
              <a:rPr lang="en-US" altLang="tr-TR" dirty="0"/>
              <a:t>Effective (rapid and adaptive) response to change</a:t>
            </a:r>
          </a:p>
          <a:p>
            <a:pPr>
              <a:lnSpc>
                <a:spcPct val="90000"/>
              </a:lnSpc>
            </a:pPr>
            <a:r>
              <a:rPr lang="en-US" altLang="tr-TR" dirty="0"/>
              <a:t>Effective communication among all stakeholders</a:t>
            </a:r>
          </a:p>
          <a:p>
            <a:pPr>
              <a:lnSpc>
                <a:spcPct val="90000"/>
              </a:lnSpc>
            </a:pPr>
            <a:r>
              <a:rPr lang="en-US" altLang="tr-TR" dirty="0"/>
              <a:t>Drawing the customer onto the team</a:t>
            </a:r>
          </a:p>
          <a:p>
            <a:pPr>
              <a:lnSpc>
                <a:spcPct val="90000"/>
              </a:lnSpc>
            </a:pPr>
            <a:r>
              <a:rPr lang="en-US" altLang="tr-TR" dirty="0"/>
              <a:t>Organizing a team so that it is in control of the work performed</a:t>
            </a:r>
          </a:p>
          <a:p>
            <a:pPr>
              <a:lnSpc>
                <a:spcPct val="90000"/>
              </a:lnSpc>
              <a:buFont typeface="Wingdings" pitchFamily="-128" charset="2"/>
              <a:buNone/>
            </a:pPr>
            <a:r>
              <a:rPr lang="en-US" altLang="tr-TR" i="1" dirty="0">
                <a:solidFill>
                  <a:schemeClr val="folHlink"/>
                </a:solidFill>
              </a:rPr>
              <a:t>Yielding …</a:t>
            </a:r>
            <a:endParaRPr lang="en-US" altLang="tr-TR" dirty="0"/>
          </a:p>
          <a:p>
            <a:pPr>
              <a:lnSpc>
                <a:spcPct val="90000"/>
              </a:lnSpc>
            </a:pPr>
            <a:r>
              <a:rPr lang="en-US" altLang="tr-TR" dirty="0"/>
              <a:t>Rapid, incremental delivery of software</a:t>
            </a:r>
          </a:p>
        </p:txBody>
      </p:sp>
    </p:spTree>
    <p:extLst>
      <p:ext uri="{BB962C8B-B14F-4D97-AF65-F5344CB8AC3E}">
        <p14:creationId xmlns:p14="http://schemas.microsoft.com/office/powerpoint/2010/main" val="3226413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1964</TotalTime>
  <Words>5960</Words>
  <Application>Microsoft Office PowerPoint</Application>
  <PresentationFormat>On-screen Show (4:3)</PresentationFormat>
  <Paragraphs>654</Paragraphs>
  <Slides>82</Slides>
  <Notes>11</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Bookman Old Style</vt:lpstr>
      <vt:lpstr>Calibri</vt:lpstr>
      <vt:lpstr>Gill Sans MT</vt:lpstr>
      <vt:lpstr>source sans pro</vt:lpstr>
      <vt:lpstr>Times New Roman</vt:lpstr>
      <vt:lpstr>Verdana</vt:lpstr>
      <vt:lpstr>Wingdings</vt:lpstr>
      <vt:lpstr>Wingdings 3</vt:lpstr>
      <vt:lpstr>Origin</vt:lpstr>
      <vt:lpstr>Software Process Models</vt:lpstr>
      <vt:lpstr>Resources</vt:lpstr>
      <vt:lpstr>Agile Methodologies</vt:lpstr>
      <vt:lpstr>Rapid software development</vt:lpstr>
      <vt:lpstr>PowerPoint Presentation</vt:lpstr>
      <vt:lpstr>Rapid software development</vt:lpstr>
      <vt:lpstr>Agile methods</vt:lpstr>
      <vt:lpstr>Agile manifesto </vt:lpstr>
      <vt:lpstr>What is “Agility”?</vt:lpstr>
      <vt:lpstr>Agility and the Cost of Change</vt:lpstr>
      <vt:lpstr>An Agile process</vt:lpstr>
      <vt:lpstr>The principles of agile methods </vt:lpstr>
      <vt:lpstr>12 principles of Agile</vt:lpstr>
      <vt:lpstr>12 principles of Agile</vt:lpstr>
      <vt:lpstr>PowerPoint Presentation</vt:lpstr>
      <vt:lpstr>Agile method applicability</vt:lpstr>
      <vt:lpstr>When to apply</vt:lpstr>
      <vt:lpstr>Problems with agile methods</vt:lpstr>
      <vt:lpstr>Agile methods and software maintenance</vt:lpstr>
      <vt:lpstr>Agile and plan-driven methods</vt:lpstr>
      <vt:lpstr>Agile or Plan driven?</vt:lpstr>
      <vt:lpstr>Plan-driven and agile development</vt:lpstr>
      <vt:lpstr>Plan-driven and agile specification </vt:lpstr>
      <vt:lpstr>Technical, human, organizational issues</vt:lpstr>
      <vt:lpstr>Technical, human, organizational issues</vt:lpstr>
      <vt:lpstr>Technical, human, organizational issues</vt:lpstr>
      <vt:lpstr>PowerPoint Presentation</vt:lpstr>
      <vt:lpstr>PowerPoint Presentation</vt:lpstr>
      <vt:lpstr>Extreme programming</vt:lpstr>
      <vt:lpstr>Benefits of Short Duration </vt:lpstr>
      <vt:lpstr>XP and agile principles</vt:lpstr>
      <vt:lpstr>XP and change</vt:lpstr>
      <vt:lpstr>The extreme programming release cycle </vt:lpstr>
      <vt:lpstr>PowerPoint Presentation</vt:lpstr>
      <vt:lpstr>Extreme Programming (XP)</vt:lpstr>
      <vt:lpstr>PowerPoint Presentation</vt:lpstr>
      <vt:lpstr>Extreme Programming (XP)</vt:lpstr>
      <vt:lpstr>Extreme Programming (XP)</vt:lpstr>
      <vt:lpstr>PowerPoint Presentation</vt:lpstr>
      <vt:lpstr>PowerPoint Presentation</vt:lpstr>
      <vt:lpstr>PowerPoint Presentation</vt:lpstr>
      <vt:lpstr>Extreme programming practices (a) </vt:lpstr>
      <vt:lpstr>Extreme programming practices (a) </vt:lpstr>
      <vt:lpstr>Extreme programming practices (a) </vt:lpstr>
      <vt:lpstr>Refactoring</vt:lpstr>
      <vt:lpstr>Extreme programming practices (b)</vt:lpstr>
      <vt:lpstr>Extreme programming practices (b)</vt:lpstr>
      <vt:lpstr>Pair programming</vt:lpstr>
      <vt:lpstr>Advantages of pair programming</vt:lpstr>
      <vt:lpstr>Extreme programming practices (b)</vt:lpstr>
      <vt:lpstr>Testing in XP</vt:lpstr>
      <vt:lpstr>Test-first development</vt:lpstr>
      <vt:lpstr>Customer involvement</vt:lpstr>
      <vt:lpstr>Test case description for dose checking </vt:lpstr>
      <vt:lpstr>Test automation</vt:lpstr>
      <vt:lpstr>XP testing difficulties</vt:lpstr>
      <vt:lpstr>PowerPoint Presentation</vt:lpstr>
      <vt:lpstr>Agile project management</vt:lpstr>
      <vt:lpstr>Scrum</vt:lpstr>
      <vt:lpstr>Roles </vt:lpstr>
      <vt:lpstr>Scrum sprint cycle</vt:lpstr>
      <vt:lpstr>The Sprint cycle</vt:lpstr>
      <vt:lpstr>Sprints</vt:lpstr>
      <vt:lpstr>Definition of Done</vt:lpstr>
      <vt:lpstr>Definition of Done vs Acceptance Criteria</vt:lpstr>
      <vt:lpstr>Definition of Done vs Acceptance Criteria</vt:lpstr>
      <vt:lpstr>Sprint Goal</vt:lpstr>
      <vt:lpstr>Change vs Clarification</vt:lpstr>
      <vt:lpstr>Scrum in a nutshell</vt:lpstr>
      <vt:lpstr>Scrum in a nutshell -development</vt:lpstr>
      <vt:lpstr>Cont’d</vt:lpstr>
      <vt:lpstr>Teamwork in Scrum</vt:lpstr>
      <vt:lpstr>Scrum Roles: Product Owner</vt:lpstr>
      <vt:lpstr>Product Owner</vt:lpstr>
      <vt:lpstr>Scrum Roles – Scrum Master</vt:lpstr>
      <vt:lpstr>ScrumMaster – the coach</vt:lpstr>
      <vt:lpstr>ScrumMaster -- Process Authority</vt:lpstr>
      <vt:lpstr>ScrumMaster -- Interference Shield</vt:lpstr>
      <vt:lpstr>Development Teams</vt:lpstr>
      <vt:lpstr>Development Teams (cont’d)</vt:lpstr>
      <vt:lpstr>Self Organising</vt:lpstr>
      <vt:lpstr>Scrum benefits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INFORMATICS</cp:lastModifiedBy>
  <cp:revision>72</cp:revision>
  <dcterms:created xsi:type="dcterms:W3CDTF">2014-02-25T18:03:24Z</dcterms:created>
  <dcterms:modified xsi:type="dcterms:W3CDTF">2019-10-21T10:20:53Z</dcterms:modified>
</cp:coreProperties>
</file>