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CB636-02C9-42EE-AC53-E6563CC9C83C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93E21-D44D-4853-B17A-9BE77D15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206F19-73C3-4FE5-9044-EFE306B7534F}" type="slidenum">
              <a:rPr lang="en-US" altLang="tr-TR" smtClean="0"/>
              <a:pPr>
                <a:spcBef>
                  <a:spcPct val="0"/>
                </a:spcBef>
              </a:pPr>
              <a:t>6</a:t>
            </a:fld>
            <a:endParaRPr lang="en-US" altLang="tr-TR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No attachment will exists without a messagebody</a:t>
            </a:r>
          </a:p>
        </p:txBody>
      </p:sp>
    </p:spTree>
    <p:extLst>
      <p:ext uri="{BB962C8B-B14F-4D97-AF65-F5344CB8AC3E}">
        <p14:creationId xmlns:p14="http://schemas.microsoft.com/office/powerpoint/2010/main" val="428097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162C-C5FF-4353-ACB6-BB5B80DE692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A751-6BB7-4607-B32D-F7EAC63E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6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extra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9150" y="412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Sequence Diagram</a:t>
            </a:r>
            <a:endParaRPr lang="tr-TR" altLang="tr-TR" dirty="0" smtClean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849564" y="1211264"/>
            <a:ext cx="1438275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u="sng">
                <a:latin typeface="Helvetica" panose="020B0604020202020204" pitchFamily="34" charset="0"/>
              </a:rPr>
              <a:t>: A</a:t>
            </a:r>
            <a:endParaRPr lang="tr-TR" altLang="tr-TR" sz="1400" u="sng">
              <a:latin typeface="Helvetica" panose="020B0604020202020204" pitchFamily="34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992689" y="1211264"/>
            <a:ext cx="1438275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u="sng">
                <a:latin typeface="Helvetica" panose="020B0604020202020204" pitchFamily="34" charset="0"/>
              </a:rPr>
              <a:t>myb: B</a:t>
            </a:r>
            <a:endParaRPr lang="tr-TR" altLang="tr-TR" sz="1400" u="sng">
              <a:latin typeface="Helvetica" panose="020B0604020202020204" pitchFamily="34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7602539" y="2854326"/>
            <a:ext cx="1438275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Helvetica" panose="020B0604020202020204" pitchFamily="34" charset="0"/>
              </a:rPr>
              <a:t>: </a:t>
            </a:r>
            <a:r>
              <a:rPr lang="en-US" altLang="tr-TR" sz="1400" u="sng">
                <a:latin typeface="Helvetica" panose="020B0604020202020204" pitchFamily="34" charset="0"/>
              </a:rPr>
              <a:t>C</a:t>
            </a:r>
            <a:endParaRPr lang="tr-TR" altLang="tr-TR" sz="1400" u="sng">
              <a:latin typeface="Helvetica" panose="020B0604020202020204" pitchFamily="34" charset="0"/>
            </a:endParaRPr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3614738" y="1692275"/>
            <a:ext cx="0" cy="4954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5819775" y="1692275"/>
            <a:ext cx="6350" cy="4819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H="1">
            <a:off x="8315325" y="3230564"/>
            <a:ext cx="1588" cy="289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5746751" y="3032126"/>
            <a:ext cx="144463" cy="1306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34" name="Line 14"/>
          <p:cNvSpPr>
            <a:spLocks noChangeShapeType="1"/>
          </p:cNvSpPr>
          <p:nvPr/>
        </p:nvSpPr>
        <p:spPr bwMode="auto">
          <a:xfrm>
            <a:off x="3694114" y="3032125"/>
            <a:ext cx="205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 flipV="1">
            <a:off x="2266950" y="6117838"/>
            <a:ext cx="3522663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5746750" y="4652964"/>
            <a:ext cx="146050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37" name="Line 17"/>
          <p:cNvSpPr>
            <a:spLocks noChangeShapeType="1"/>
          </p:cNvSpPr>
          <p:nvPr/>
        </p:nvSpPr>
        <p:spPr bwMode="auto">
          <a:xfrm flipH="1">
            <a:off x="3687764" y="4948238"/>
            <a:ext cx="2058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8"/>
          <p:cNvSpPr>
            <a:spLocks noChangeShapeType="1"/>
          </p:cNvSpPr>
          <p:nvPr/>
        </p:nvSpPr>
        <p:spPr bwMode="auto">
          <a:xfrm>
            <a:off x="5899150" y="31670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4324351" y="2620964"/>
            <a:ext cx="45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doX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6245225" y="2911476"/>
            <a:ext cx="781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«create»</a:t>
            </a:r>
          </a:p>
        </p:txBody>
      </p:sp>
      <p:sp>
        <p:nvSpPr>
          <p:cNvPr id="26641" name="Rectangle 21"/>
          <p:cNvSpPr>
            <a:spLocks noChangeArrowheads="1"/>
          </p:cNvSpPr>
          <p:nvPr/>
        </p:nvSpPr>
        <p:spPr bwMode="auto">
          <a:xfrm>
            <a:off x="8243888" y="3579813"/>
            <a:ext cx="14605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42" name="Line 22"/>
          <p:cNvSpPr>
            <a:spLocks noChangeShapeType="1"/>
          </p:cNvSpPr>
          <p:nvPr/>
        </p:nvSpPr>
        <p:spPr bwMode="auto">
          <a:xfrm>
            <a:off x="5892800" y="3579813"/>
            <a:ext cx="235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Text Box 23"/>
          <p:cNvSpPr txBox="1">
            <a:spLocks noChangeArrowheads="1"/>
          </p:cNvSpPr>
          <p:nvPr/>
        </p:nvSpPr>
        <p:spPr bwMode="auto">
          <a:xfrm>
            <a:off x="6203951" y="3305176"/>
            <a:ext cx="849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doY(myb)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44" name="Rectangle 24"/>
          <p:cNvSpPr>
            <a:spLocks noChangeArrowheads="1"/>
          </p:cNvSpPr>
          <p:nvPr/>
        </p:nvSpPr>
        <p:spPr bwMode="auto">
          <a:xfrm>
            <a:off x="3543300" y="4429126"/>
            <a:ext cx="146050" cy="163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45" name="Line 25"/>
          <p:cNvSpPr>
            <a:spLocks noChangeShapeType="1"/>
          </p:cNvSpPr>
          <p:nvPr/>
        </p:nvSpPr>
        <p:spPr bwMode="auto">
          <a:xfrm>
            <a:off x="2438401" y="4429125"/>
            <a:ext cx="110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Text Box 26"/>
          <p:cNvSpPr txBox="1">
            <a:spLocks noChangeArrowheads="1"/>
          </p:cNvSpPr>
          <p:nvPr/>
        </p:nvSpPr>
        <p:spPr bwMode="auto">
          <a:xfrm>
            <a:off x="2659064" y="4135439"/>
            <a:ext cx="4460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doZ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47" name="Line 27"/>
          <p:cNvSpPr>
            <a:spLocks noChangeShapeType="1"/>
          </p:cNvSpPr>
          <p:nvPr/>
        </p:nvSpPr>
        <p:spPr bwMode="auto">
          <a:xfrm>
            <a:off x="3687764" y="5435600"/>
            <a:ext cx="205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Rectangle 28"/>
          <p:cNvSpPr>
            <a:spLocks noChangeArrowheads="1"/>
          </p:cNvSpPr>
          <p:nvPr/>
        </p:nvSpPr>
        <p:spPr bwMode="auto">
          <a:xfrm>
            <a:off x="5753100" y="5416551"/>
            <a:ext cx="146050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49" name="Text Box 29"/>
          <p:cNvSpPr txBox="1">
            <a:spLocks noChangeArrowheads="1"/>
          </p:cNvSpPr>
          <p:nvPr/>
        </p:nvSpPr>
        <p:spPr bwMode="auto">
          <a:xfrm>
            <a:off x="4540250" y="4410075"/>
            <a:ext cx="496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doW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50" name="Text Box 30"/>
          <p:cNvSpPr txBox="1">
            <a:spLocks noChangeArrowheads="1"/>
          </p:cNvSpPr>
          <p:nvPr/>
        </p:nvSpPr>
        <p:spPr bwMode="auto">
          <a:xfrm>
            <a:off x="4641850" y="46990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rv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51" name="Text Box 31"/>
          <p:cNvSpPr txBox="1">
            <a:spLocks noChangeArrowheads="1"/>
          </p:cNvSpPr>
          <p:nvPr/>
        </p:nvSpPr>
        <p:spPr bwMode="auto">
          <a:xfrm>
            <a:off x="4529138" y="5160964"/>
            <a:ext cx="79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rv = doW</a:t>
            </a:r>
            <a:endParaRPr lang="tr-TR" altLang="tr-TR" sz="1200">
              <a:latin typeface="Helvetica" panose="020B0604020202020204" pitchFamily="34" charset="0"/>
            </a:endParaRPr>
          </a:p>
        </p:txBody>
      </p:sp>
      <p:sp>
        <p:nvSpPr>
          <p:cNvPr id="26652" name="Line 32"/>
          <p:cNvSpPr>
            <a:spLocks noChangeShapeType="1"/>
          </p:cNvSpPr>
          <p:nvPr/>
        </p:nvSpPr>
        <p:spPr bwMode="auto">
          <a:xfrm flipH="1">
            <a:off x="5970588" y="3873500"/>
            <a:ext cx="22780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Rectangle 33"/>
          <p:cNvSpPr>
            <a:spLocks noChangeArrowheads="1"/>
          </p:cNvSpPr>
          <p:nvPr/>
        </p:nvSpPr>
        <p:spPr bwMode="auto">
          <a:xfrm>
            <a:off x="5826125" y="3856039"/>
            <a:ext cx="146050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54" name="Text Box 34"/>
          <p:cNvSpPr txBox="1">
            <a:spLocks noChangeArrowheads="1"/>
          </p:cNvSpPr>
          <p:nvPr/>
        </p:nvSpPr>
        <p:spPr bwMode="auto">
          <a:xfrm>
            <a:off x="1631950" y="4484689"/>
            <a:ext cx="1936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a found message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sender will not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be specified</a:t>
            </a:r>
            <a:endParaRPr lang="tr-TR" altLang="tr-TR" sz="1800">
              <a:latin typeface="Comic Sans MS" panose="030F0702030302020204" pitchFamily="66" charset="0"/>
            </a:endParaRPr>
          </a:p>
        </p:txBody>
      </p:sp>
      <p:sp>
        <p:nvSpPr>
          <p:cNvPr id="26655" name="Text Box 35"/>
          <p:cNvSpPr txBox="1">
            <a:spLocks noChangeArrowheads="1"/>
          </p:cNvSpPr>
          <p:nvPr/>
        </p:nvSpPr>
        <p:spPr bwMode="auto">
          <a:xfrm>
            <a:off x="5972176" y="4705350"/>
            <a:ext cx="20288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two ways to show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a return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from a message</a:t>
            </a:r>
            <a:endParaRPr lang="tr-TR" altLang="tr-TR" sz="1800">
              <a:latin typeface="Comic Sans MS" panose="030F0702030302020204" pitchFamily="66" charset="0"/>
            </a:endParaRPr>
          </a:p>
        </p:txBody>
      </p:sp>
      <p:sp>
        <p:nvSpPr>
          <p:cNvPr id="26657" name="Text Box 37"/>
          <p:cNvSpPr txBox="1">
            <a:spLocks noChangeArrowheads="1"/>
          </p:cNvSpPr>
          <p:nvPr/>
        </p:nvSpPr>
        <p:spPr bwMode="auto">
          <a:xfrm>
            <a:off x="7002463" y="2439988"/>
            <a:ext cx="2430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creation of instances</a:t>
            </a:r>
            <a:endParaRPr lang="tr-TR" altLang="tr-TR" sz="1800">
              <a:latin typeface="Comic Sans MS" panose="030F0702030302020204" pitchFamily="66" charset="0"/>
            </a:endParaRPr>
          </a:p>
        </p:txBody>
      </p:sp>
      <p:sp>
        <p:nvSpPr>
          <p:cNvPr id="26658" name="Rectangle 38"/>
          <p:cNvSpPr>
            <a:spLocks noChangeArrowheads="1"/>
          </p:cNvSpPr>
          <p:nvPr/>
        </p:nvSpPr>
        <p:spPr bwMode="auto">
          <a:xfrm>
            <a:off x="3673475" y="2022476"/>
            <a:ext cx="146050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59" name="Line 39"/>
          <p:cNvSpPr>
            <a:spLocks noChangeShapeType="1"/>
          </p:cNvSpPr>
          <p:nvPr/>
        </p:nvSpPr>
        <p:spPr bwMode="auto">
          <a:xfrm>
            <a:off x="3694114" y="1912938"/>
            <a:ext cx="37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40"/>
          <p:cNvSpPr>
            <a:spLocks noChangeShapeType="1"/>
          </p:cNvSpPr>
          <p:nvPr/>
        </p:nvSpPr>
        <p:spPr bwMode="auto">
          <a:xfrm>
            <a:off x="4111625" y="1885951"/>
            <a:ext cx="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Line 41"/>
          <p:cNvSpPr>
            <a:spLocks noChangeShapeType="1"/>
          </p:cNvSpPr>
          <p:nvPr/>
        </p:nvSpPr>
        <p:spPr bwMode="auto">
          <a:xfrm flipH="1">
            <a:off x="3810001" y="202247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Line 44"/>
          <p:cNvSpPr>
            <a:spLocks noChangeShapeType="1"/>
          </p:cNvSpPr>
          <p:nvPr/>
        </p:nvSpPr>
        <p:spPr bwMode="auto">
          <a:xfrm>
            <a:off x="5899151" y="6126163"/>
            <a:ext cx="241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Line 46"/>
          <p:cNvSpPr>
            <a:spLocks noChangeShapeType="1"/>
          </p:cNvSpPr>
          <p:nvPr/>
        </p:nvSpPr>
        <p:spPr bwMode="auto">
          <a:xfrm>
            <a:off x="8243888" y="5992814"/>
            <a:ext cx="14605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Line 47"/>
          <p:cNvSpPr>
            <a:spLocks noChangeShapeType="1"/>
          </p:cNvSpPr>
          <p:nvPr/>
        </p:nvSpPr>
        <p:spPr bwMode="auto">
          <a:xfrm flipH="1">
            <a:off x="8243888" y="5992814"/>
            <a:ext cx="14605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Rectangle 48"/>
          <p:cNvSpPr>
            <a:spLocks noChangeArrowheads="1"/>
          </p:cNvSpPr>
          <p:nvPr/>
        </p:nvSpPr>
        <p:spPr bwMode="auto">
          <a:xfrm>
            <a:off x="5753100" y="6107113"/>
            <a:ext cx="146050" cy="295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67" name="Text Box 49"/>
          <p:cNvSpPr txBox="1">
            <a:spLocks noChangeArrowheads="1"/>
          </p:cNvSpPr>
          <p:nvPr/>
        </p:nvSpPr>
        <p:spPr bwMode="auto">
          <a:xfrm>
            <a:off x="6537325" y="5854700"/>
            <a:ext cx="850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«destroy»</a:t>
            </a:r>
          </a:p>
        </p:txBody>
      </p:sp>
      <p:sp>
        <p:nvSpPr>
          <p:cNvPr id="26668" name="Text Box 50"/>
          <p:cNvSpPr txBox="1">
            <a:spLocks noChangeArrowheads="1"/>
          </p:cNvSpPr>
          <p:nvPr/>
        </p:nvSpPr>
        <p:spPr bwMode="auto">
          <a:xfrm>
            <a:off x="8535988" y="5870575"/>
            <a:ext cx="1420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Object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Comic Sans MS" panose="030F0702030302020204" pitchFamily="66" charset="0"/>
              </a:rPr>
              <a:t>destruction</a:t>
            </a:r>
          </a:p>
        </p:txBody>
      </p: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1846264" y="2857500"/>
            <a:ext cx="16668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latin typeface="Comic Sans MS" panose="030F0702030302020204" pitchFamily="66" charset="0"/>
              </a:rPr>
              <a:t>Execution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latin typeface="Comic Sans MS" panose="030F0702030302020204" pitchFamily="66" charset="0"/>
              </a:rPr>
              <a:t>specification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 b="1">
                <a:latin typeface="Comic Sans MS" panose="030F0702030302020204" pitchFamily="66" charset="0"/>
              </a:rPr>
              <a:t>bar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Comic Sans MS" panose="030F0702030302020204" pitchFamily="66" charset="0"/>
              </a:rPr>
              <a:t>indicates focus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400">
                <a:latin typeface="Comic Sans MS" panose="030F0702030302020204" pitchFamily="66" charset="0"/>
              </a:rPr>
              <a:t>of control</a:t>
            </a:r>
          </a:p>
        </p:txBody>
      </p:sp>
      <p:sp>
        <p:nvSpPr>
          <p:cNvPr id="26670" name="Rectangle 12"/>
          <p:cNvSpPr>
            <a:spLocks noChangeArrowheads="1"/>
          </p:cNvSpPr>
          <p:nvPr/>
        </p:nvSpPr>
        <p:spPr bwMode="auto">
          <a:xfrm>
            <a:off x="3563939" y="1781176"/>
            <a:ext cx="130175" cy="631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71" name="Line 25"/>
          <p:cNvSpPr>
            <a:spLocks noChangeShapeType="1"/>
          </p:cNvSpPr>
          <p:nvPr/>
        </p:nvSpPr>
        <p:spPr bwMode="auto">
          <a:xfrm>
            <a:off x="2438401" y="2709863"/>
            <a:ext cx="110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Rectangle 24"/>
          <p:cNvSpPr>
            <a:spLocks noChangeArrowheads="1"/>
          </p:cNvSpPr>
          <p:nvPr/>
        </p:nvSpPr>
        <p:spPr bwMode="auto">
          <a:xfrm>
            <a:off x="3552825" y="2709863"/>
            <a:ext cx="146050" cy="163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6673" name="Text Box 26"/>
          <p:cNvSpPr txBox="1">
            <a:spLocks noChangeArrowheads="1"/>
          </p:cNvSpPr>
          <p:nvPr/>
        </p:nvSpPr>
        <p:spPr bwMode="auto">
          <a:xfrm>
            <a:off x="2705100" y="2452688"/>
            <a:ext cx="4651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>
                <a:latin typeface="Helvetica" panose="020B0604020202020204" pitchFamily="34" charset="0"/>
              </a:rPr>
              <a:t>do</a:t>
            </a:r>
            <a:r>
              <a:rPr lang="tr-TR" altLang="tr-TR" sz="1200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26674" name="Text Box 26"/>
          <p:cNvSpPr txBox="1">
            <a:spLocks noChangeArrowheads="1"/>
          </p:cNvSpPr>
          <p:nvPr/>
        </p:nvSpPr>
        <p:spPr bwMode="auto">
          <a:xfrm>
            <a:off x="2828925" y="1728788"/>
            <a:ext cx="449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 dirty="0" err="1" smtClean="0">
                <a:latin typeface="Helvetica" panose="020B0604020202020204" pitchFamily="34" charset="0"/>
              </a:rPr>
              <a:t>doF</a:t>
            </a:r>
            <a:endParaRPr lang="tr-TR" altLang="tr-TR" sz="1200" dirty="0">
              <a:latin typeface="Helvetica" panose="020B0604020202020204" pitchFamily="34" charset="0"/>
            </a:endParaRPr>
          </a:p>
        </p:txBody>
      </p:sp>
      <p:sp>
        <p:nvSpPr>
          <p:cNvPr id="26675" name="Line 25"/>
          <p:cNvSpPr>
            <a:spLocks noChangeShapeType="1"/>
          </p:cNvSpPr>
          <p:nvPr/>
        </p:nvSpPr>
        <p:spPr bwMode="auto">
          <a:xfrm>
            <a:off x="2460626" y="1790700"/>
            <a:ext cx="110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Text Box 23"/>
          <p:cNvSpPr txBox="1">
            <a:spLocks noChangeArrowheads="1"/>
          </p:cNvSpPr>
          <p:nvPr/>
        </p:nvSpPr>
        <p:spPr bwMode="auto">
          <a:xfrm>
            <a:off x="6897688" y="3835401"/>
            <a:ext cx="5341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 dirty="0">
                <a:latin typeface="Helvetica" panose="020B0604020202020204" pitchFamily="34" charset="0"/>
              </a:rPr>
              <a:t>do</a:t>
            </a:r>
            <a:r>
              <a:rPr lang="tr-TR" altLang="tr-TR" sz="1200" dirty="0" smtClean="0">
                <a:latin typeface="Helvetica" panose="020B0604020202020204" pitchFamily="34" charset="0"/>
              </a:rPr>
              <a:t>T</a:t>
            </a:r>
            <a:r>
              <a:rPr lang="en-US" altLang="tr-TR" sz="1200" dirty="0" smtClean="0">
                <a:latin typeface="Helvetica" panose="020B0604020202020204" pitchFamily="34" charset="0"/>
              </a:rPr>
              <a:t>1</a:t>
            </a:r>
            <a:endParaRPr lang="tr-TR" altLang="tr-TR" sz="1200" dirty="0">
              <a:latin typeface="Helvetica" panose="020B0604020202020204" pitchFamily="34" charset="0"/>
            </a:endParaRPr>
          </a:p>
        </p:txBody>
      </p:sp>
      <p:sp>
        <p:nvSpPr>
          <p:cNvPr id="26677" name="Line 14"/>
          <p:cNvSpPr>
            <a:spLocks noChangeShapeType="1"/>
          </p:cNvSpPr>
          <p:nvPr/>
        </p:nvSpPr>
        <p:spPr bwMode="auto">
          <a:xfrm>
            <a:off x="3700464" y="4679950"/>
            <a:ext cx="2058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073525" y="1829596"/>
            <a:ext cx="449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 dirty="0" err="1" smtClean="0">
                <a:latin typeface="Helvetica" panose="020B0604020202020204" pitchFamily="34" charset="0"/>
              </a:rPr>
              <a:t>doT</a:t>
            </a:r>
            <a:endParaRPr lang="tr-TR" altLang="tr-TR" sz="1200" dirty="0">
              <a:latin typeface="Helvetica" panose="020B0604020202020204" pitchFamily="34" charset="0"/>
            </a:endParaRP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4372448" y="6107113"/>
            <a:ext cx="4571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200" dirty="0" err="1" smtClean="0">
                <a:latin typeface="Helvetica" panose="020B0604020202020204" pitchFamily="34" charset="0"/>
              </a:rPr>
              <a:t>doS</a:t>
            </a:r>
            <a:endParaRPr lang="tr-TR" altLang="tr-TR" sz="12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of implementation based on the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653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class A{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public ___ </a:t>
            </a:r>
            <a:r>
              <a:rPr lang="en-US" sz="1800" dirty="0" err="1" smtClean="0"/>
              <a:t>doR</a:t>
            </a:r>
            <a:r>
              <a:rPr lang="en-US" sz="1800" dirty="0" smtClean="0"/>
              <a:t>(){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myb.doX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public ___</a:t>
            </a:r>
            <a:r>
              <a:rPr lang="en-US" sz="1800" dirty="0" err="1" smtClean="0"/>
              <a:t>doF</a:t>
            </a:r>
            <a:r>
              <a:rPr lang="en-US" sz="1800" dirty="0" smtClean="0"/>
              <a:t>(){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this.doT</a:t>
            </a:r>
            <a:r>
              <a:rPr lang="en-US" sz="1800" dirty="0" smtClean="0"/>
              <a:t>();  }</a:t>
            </a:r>
          </a:p>
          <a:p>
            <a:pPr marL="0" indent="0">
              <a:buNone/>
            </a:pPr>
            <a:r>
              <a:rPr lang="en-US" sz="1800" dirty="0" smtClean="0"/>
              <a:t>   public ___ </a:t>
            </a:r>
            <a:r>
              <a:rPr lang="en-US" sz="1800" dirty="0" err="1" smtClean="0"/>
              <a:t>doT</a:t>
            </a:r>
            <a:r>
              <a:rPr lang="en-US" sz="1800" dirty="0" smtClean="0"/>
              <a:t>()</a:t>
            </a:r>
            <a:r>
              <a:rPr lang="en-US" sz="1800" dirty="0" smtClean="0"/>
              <a:t> {}</a:t>
            </a:r>
          </a:p>
          <a:p>
            <a:pPr marL="0" indent="0">
              <a:buNone/>
            </a:pPr>
            <a:r>
              <a:rPr lang="en-US" sz="1800" dirty="0" smtClean="0"/>
              <a:t>   public ___ </a:t>
            </a:r>
            <a:r>
              <a:rPr lang="en-US" sz="1800" dirty="0" err="1" smtClean="0"/>
              <a:t>doZ</a:t>
            </a:r>
            <a:r>
              <a:rPr lang="en-US" sz="1800" dirty="0" smtClean="0"/>
              <a:t>(){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rv</a:t>
            </a:r>
            <a:r>
              <a:rPr lang="en-US" sz="1800" dirty="0" smtClean="0"/>
              <a:t>=</a:t>
            </a:r>
            <a:r>
              <a:rPr lang="en-US" sz="1800" dirty="0" err="1" smtClean="0"/>
              <a:t>myb.doW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rv</a:t>
            </a:r>
            <a:r>
              <a:rPr lang="en-US" sz="1800" dirty="0" smtClean="0"/>
              <a:t>=</a:t>
            </a:r>
            <a:r>
              <a:rPr lang="en-US" sz="1800" dirty="0" err="1" smtClean="0"/>
              <a:t>myb.doW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3930" y="1825625"/>
            <a:ext cx="3165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public class B{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C </a:t>
            </a:r>
            <a:r>
              <a:rPr lang="en-US" dirty="0" err="1" smtClean="0"/>
              <a:t>myc</a:t>
            </a:r>
            <a:r>
              <a:rPr lang="en-US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doX</a:t>
            </a:r>
            <a:r>
              <a:rPr lang="en-US" dirty="0" smtClean="0"/>
              <a:t>(){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myc</a:t>
            </a:r>
            <a:r>
              <a:rPr lang="en-US" dirty="0" smtClean="0"/>
              <a:t>=new C();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myc.doY</a:t>
            </a:r>
            <a:r>
              <a:rPr lang="en-US" dirty="0" smtClean="0"/>
              <a:t>(this);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public ___</a:t>
            </a:r>
            <a:r>
              <a:rPr lang="en-US" dirty="0" err="1" smtClean="0"/>
              <a:t>doW</a:t>
            </a:r>
            <a:r>
              <a:rPr lang="en-US" dirty="0" smtClean="0"/>
              <a:t>(){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rv</a:t>
            </a:r>
            <a:r>
              <a:rPr lang="en-US" dirty="0" smtClean="0"/>
              <a:t>;  }</a:t>
            </a:r>
          </a:p>
          <a:p>
            <a:pPr marL="0" indent="0">
              <a:buNone/>
            </a:pPr>
            <a:r>
              <a:rPr lang="en-US" dirty="0" smtClean="0"/>
              <a:t>   public void doT1(){  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doS</a:t>
            </a:r>
            <a:r>
              <a:rPr lang="en-US" dirty="0" smtClean="0"/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c.delete</a:t>
            </a:r>
            <a:r>
              <a:rPr lang="en-US" dirty="0" smtClean="0"/>
              <a:t>();// or c=null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1487" y="1690688"/>
            <a:ext cx="3165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public class 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public void </a:t>
            </a:r>
            <a:r>
              <a:rPr lang="en-US" sz="1800" dirty="0" err="1" smtClean="0"/>
              <a:t>doY</a:t>
            </a:r>
            <a:r>
              <a:rPr lang="en-US" sz="1800" dirty="0" smtClean="0"/>
              <a:t>(B </a:t>
            </a:r>
            <a:r>
              <a:rPr lang="en-US" sz="1800" dirty="0" err="1" smtClean="0"/>
              <a:t>myb</a:t>
            </a:r>
            <a:r>
              <a:rPr lang="en-US" sz="1800" dirty="0" smtClean="0"/>
              <a:t>){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     myb.doT1();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824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Class Representation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65513" y="2211389"/>
            <a:ext cx="4037012" cy="349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tr-TR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tr-TR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# speed: double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# maximumSpeed: double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# length: float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tr-TR" sz="1800">
                <a:latin typeface="Tahoma" panose="020B0604030504040204" pitchFamily="34" charset="0"/>
              </a:rPr>
              <a:t> id: String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endParaRPr lang="en-US" altLang="tr-TR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+getSpeed(): double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+getMaxSpeed(): double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+accelerate(incvalue:double): 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+decelerate(decvalue:double): 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+toString(): String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479800" y="4052888"/>
            <a:ext cx="407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462339" y="2671763"/>
            <a:ext cx="407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808538" y="2244726"/>
            <a:ext cx="110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 b="1">
                <a:latin typeface="Tahoma" panose="020B0604030504040204" pitchFamily="34" charset="0"/>
              </a:rPr>
              <a:t>Vehicle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23238" y="1612900"/>
            <a:ext cx="174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Class Name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9526" y="2773363"/>
            <a:ext cx="251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Attributes (fields)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69288" y="4489451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Operations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(methods)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857375" y="4157664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ahoma" panose="020B0604030504040204" pitchFamily="34" charset="0"/>
              </a:rPr>
              <a:t>Private field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524001" y="221138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ahoma" panose="020B0604030504040204" pitchFamily="34" charset="0"/>
              </a:rPr>
              <a:t>Protected field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66888" y="5840414"/>
            <a:ext cx="177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ahoma" panose="020B0604030504040204" pitchFamily="34" charset="0"/>
              </a:rPr>
              <a:t>Public method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349750" y="6059489"/>
            <a:ext cx="1500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000">
                <a:latin typeface="Tahoma" panose="020B0604030504040204" pitchFamily="34" charset="0"/>
              </a:rPr>
              <a:t>Return type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6062663" y="1833563"/>
            <a:ext cx="1916112" cy="5953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/>
          </p:cNvSpPr>
          <p:nvPr/>
        </p:nvSpPr>
        <p:spPr bwMode="auto">
          <a:xfrm>
            <a:off x="7240588" y="2778126"/>
            <a:ext cx="906462" cy="1160463"/>
          </a:xfrm>
          <a:prstGeom prst="rightBrace">
            <a:avLst>
              <a:gd name="adj1" fmla="val 10668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7208838" y="4227513"/>
            <a:ext cx="906462" cy="1160462"/>
          </a:xfrm>
          <a:prstGeom prst="rightBrace">
            <a:avLst>
              <a:gd name="adj1" fmla="val 10668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122863" y="5616575"/>
            <a:ext cx="0" cy="508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2424114" y="5545138"/>
            <a:ext cx="1089025" cy="347662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2989263" y="3962400"/>
            <a:ext cx="552450" cy="16033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 flipV="1">
            <a:off x="3076576" y="2670176"/>
            <a:ext cx="436563" cy="3349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Inheritance and Realization</a:t>
            </a:r>
          </a:p>
        </p:txBody>
      </p:sp>
      <p:grpSp>
        <p:nvGrpSpPr>
          <p:cNvPr id="10243" name="Group 42"/>
          <p:cNvGrpSpPr>
            <a:grpSpLocks/>
          </p:cNvGrpSpPr>
          <p:nvPr/>
        </p:nvGrpSpPr>
        <p:grpSpPr bwMode="auto">
          <a:xfrm>
            <a:off x="4367213" y="5218114"/>
            <a:ext cx="2120900" cy="765175"/>
            <a:chOff x="4039" y="3329"/>
            <a:chExt cx="1336" cy="482"/>
          </a:xfrm>
        </p:grpSpPr>
        <p:grpSp>
          <p:nvGrpSpPr>
            <p:cNvPr id="10262" name="Group 15"/>
            <p:cNvGrpSpPr>
              <a:grpSpLocks/>
            </p:cNvGrpSpPr>
            <p:nvPr/>
          </p:nvGrpSpPr>
          <p:grpSpPr bwMode="auto">
            <a:xfrm>
              <a:off x="4039" y="3336"/>
              <a:ext cx="1336" cy="475"/>
              <a:chOff x="3017" y="1454"/>
              <a:chExt cx="1153" cy="475"/>
            </a:xfrm>
          </p:grpSpPr>
          <p:sp>
            <p:nvSpPr>
              <p:cNvPr id="10264" name="Rectangle 16"/>
              <p:cNvSpPr>
                <a:spLocks noChangeArrowheads="1"/>
              </p:cNvSpPr>
              <p:nvPr/>
            </p:nvSpPr>
            <p:spPr bwMode="auto">
              <a:xfrm>
                <a:off x="3027" y="1454"/>
                <a:ext cx="1134" cy="475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0265" name="Line 17"/>
              <p:cNvSpPr>
                <a:spLocks noChangeShapeType="1"/>
              </p:cNvSpPr>
              <p:nvPr/>
            </p:nvSpPr>
            <p:spPr bwMode="auto">
              <a:xfrm>
                <a:off x="3017" y="1755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Line 18"/>
              <p:cNvSpPr>
                <a:spLocks noChangeShapeType="1"/>
              </p:cNvSpPr>
              <p:nvPr/>
            </p:nvSpPr>
            <p:spPr bwMode="auto">
              <a:xfrm>
                <a:off x="3027" y="1828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3" name="Text Box 29"/>
            <p:cNvSpPr txBox="1">
              <a:spLocks noChangeArrowheads="1"/>
            </p:cNvSpPr>
            <p:nvPr/>
          </p:nvSpPr>
          <p:spPr bwMode="auto">
            <a:xfrm>
              <a:off x="4369" y="3329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2400" b="1">
                  <a:latin typeface="Tahoma" panose="020B0604030504040204" pitchFamily="34" charset="0"/>
                </a:rPr>
                <a:t>Stack</a:t>
              </a:r>
            </a:p>
          </p:txBody>
        </p:sp>
      </p:grpSp>
      <p:grpSp>
        <p:nvGrpSpPr>
          <p:cNvPr id="10244" name="Group 38"/>
          <p:cNvGrpSpPr>
            <a:grpSpLocks/>
          </p:cNvGrpSpPr>
          <p:nvPr/>
        </p:nvGrpSpPr>
        <p:grpSpPr bwMode="auto">
          <a:xfrm>
            <a:off x="4367213" y="3284538"/>
            <a:ext cx="2279650" cy="1022350"/>
            <a:chOff x="2943" y="2303"/>
            <a:chExt cx="1436" cy="644"/>
          </a:xfrm>
        </p:grpSpPr>
        <p:grpSp>
          <p:nvGrpSpPr>
            <p:cNvPr id="10256" name="Group 11"/>
            <p:cNvGrpSpPr>
              <a:grpSpLocks/>
            </p:cNvGrpSpPr>
            <p:nvPr/>
          </p:nvGrpSpPr>
          <p:grpSpPr bwMode="auto">
            <a:xfrm>
              <a:off x="2943" y="2303"/>
              <a:ext cx="1436" cy="475"/>
              <a:chOff x="3017" y="1454"/>
              <a:chExt cx="1153" cy="475"/>
            </a:xfrm>
          </p:grpSpPr>
          <p:sp>
            <p:nvSpPr>
              <p:cNvPr id="10259" name="Rectangle 12"/>
              <p:cNvSpPr>
                <a:spLocks noChangeArrowheads="1"/>
              </p:cNvSpPr>
              <p:nvPr/>
            </p:nvSpPr>
            <p:spPr bwMode="auto">
              <a:xfrm>
                <a:off x="3027" y="1454"/>
                <a:ext cx="1134" cy="475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0260" name="Line 13"/>
              <p:cNvSpPr>
                <a:spLocks noChangeShapeType="1"/>
              </p:cNvSpPr>
              <p:nvPr/>
            </p:nvSpPr>
            <p:spPr bwMode="auto">
              <a:xfrm>
                <a:off x="3017" y="1755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1" name="Line 14"/>
              <p:cNvSpPr>
                <a:spLocks noChangeShapeType="1"/>
              </p:cNvSpPr>
              <p:nvPr/>
            </p:nvSpPr>
            <p:spPr bwMode="auto">
              <a:xfrm>
                <a:off x="3027" y="1828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7" name="Text Box 27"/>
            <p:cNvSpPr txBox="1">
              <a:spLocks noChangeArrowheads="1"/>
            </p:cNvSpPr>
            <p:nvPr/>
          </p:nvSpPr>
          <p:spPr bwMode="auto">
            <a:xfrm>
              <a:off x="3250" y="2331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2400" b="1">
                  <a:latin typeface="Tahoma" panose="020B0604030504040204" pitchFamily="34" charset="0"/>
                </a:rPr>
                <a:t>Vector</a:t>
              </a:r>
            </a:p>
          </p:txBody>
        </p:sp>
        <p:sp>
          <p:nvSpPr>
            <p:cNvPr id="10258" name="AutoShape 31"/>
            <p:cNvSpPr>
              <a:spLocks noChangeArrowheads="1"/>
            </p:cNvSpPr>
            <p:nvPr/>
          </p:nvSpPr>
          <p:spPr bwMode="auto">
            <a:xfrm>
              <a:off x="3506" y="2766"/>
              <a:ext cx="212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10245" name="Group 37"/>
          <p:cNvGrpSpPr>
            <a:grpSpLocks/>
          </p:cNvGrpSpPr>
          <p:nvPr/>
        </p:nvGrpSpPr>
        <p:grpSpPr bwMode="auto">
          <a:xfrm>
            <a:off x="4583114" y="1341439"/>
            <a:ext cx="1830387" cy="1019175"/>
            <a:chOff x="3017" y="1364"/>
            <a:chExt cx="1153" cy="642"/>
          </a:xfrm>
        </p:grpSpPr>
        <p:grpSp>
          <p:nvGrpSpPr>
            <p:cNvPr id="10250" name="Group 19"/>
            <p:cNvGrpSpPr>
              <a:grpSpLocks/>
            </p:cNvGrpSpPr>
            <p:nvPr/>
          </p:nvGrpSpPr>
          <p:grpSpPr bwMode="auto">
            <a:xfrm>
              <a:off x="3017" y="1364"/>
              <a:ext cx="1153" cy="475"/>
              <a:chOff x="3017" y="1454"/>
              <a:chExt cx="1153" cy="475"/>
            </a:xfrm>
          </p:grpSpPr>
          <p:sp>
            <p:nvSpPr>
              <p:cNvPr id="10253" name="Rectangle 20"/>
              <p:cNvSpPr>
                <a:spLocks noChangeArrowheads="1"/>
              </p:cNvSpPr>
              <p:nvPr/>
            </p:nvSpPr>
            <p:spPr bwMode="auto">
              <a:xfrm>
                <a:off x="3027" y="1454"/>
                <a:ext cx="1134" cy="475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0254" name="Line 21"/>
              <p:cNvSpPr>
                <a:spLocks noChangeShapeType="1"/>
              </p:cNvSpPr>
              <p:nvPr/>
            </p:nvSpPr>
            <p:spPr bwMode="auto">
              <a:xfrm>
                <a:off x="3017" y="1755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Line 22"/>
              <p:cNvSpPr>
                <a:spLocks noChangeShapeType="1"/>
              </p:cNvSpPr>
              <p:nvPr/>
            </p:nvSpPr>
            <p:spPr bwMode="auto">
              <a:xfrm>
                <a:off x="3027" y="1828"/>
                <a:ext cx="11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1" name="Text Box 26"/>
            <p:cNvSpPr txBox="1">
              <a:spLocks noChangeArrowheads="1"/>
            </p:cNvSpPr>
            <p:nvPr/>
          </p:nvSpPr>
          <p:spPr bwMode="auto">
            <a:xfrm>
              <a:off x="3344" y="1373"/>
              <a:ext cx="4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2400" b="1" i="1">
                  <a:latin typeface="Tahoma" panose="020B0604030504040204" pitchFamily="34" charset="0"/>
                </a:rPr>
                <a:t>List</a:t>
              </a:r>
            </a:p>
          </p:txBody>
        </p:sp>
        <p:sp>
          <p:nvSpPr>
            <p:cNvPr id="10252" name="AutoShape 32"/>
            <p:cNvSpPr>
              <a:spLocks noChangeArrowheads="1"/>
            </p:cNvSpPr>
            <p:nvPr/>
          </p:nvSpPr>
          <p:spPr bwMode="auto">
            <a:xfrm>
              <a:off x="3505" y="1825"/>
              <a:ext cx="212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10246" name="AutoShape 34"/>
          <p:cNvCxnSpPr>
            <a:cxnSpLocks noChangeShapeType="1"/>
            <a:stCxn id="10258" idx="3"/>
            <a:endCxn id="10264" idx="0"/>
          </p:cNvCxnSpPr>
          <p:nvPr/>
        </p:nvCxnSpPr>
        <p:spPr bwMode="auto">
          <a:xfrm rot="5400000">
            <a:off x="4968082" y="4768057"/>
            <a:ext cx="9223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Line 35"/>
          <p:cNvSpPr>
            <a:spLocks noChangeShapeType="1"/>
          </p:cNvSpPr>
          <p:nvPr/>
        </p:nvSpPr>
        <p:spPr bwMode="auto">
          <a:xfrm>
            <a:off x="5519738" y="2349500"/>
            <a:ext cx="0" cy="9350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39"/>
          <p:cNvSpPr txBox="1">
            <a:spLocks noChangeArrowheads="1"/>
          </p:cNvSpPr>
          <p:nvPr/>
        </p:nvSpPr>
        <p:spPr bwMode="auto">
          <a:xfrm>
            <a:off x="6024564" y="4437063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inheritance</a:t>
            </a:r>
          </a:p>
        </p:txBody>
      </p:sp>
      <p:sp>
        <p:nvSpPr>
          <p:cNvPr id="10249" name="Text Box 40"/>
          <p:cNvSpPr txBox="1">
            <a:spLocks noChangeArrowheads="1"/>
          </p:cNvSpPr>
          <p:nvPr/>
        </p:nvSpPr>
        <p:spPr bwMode="auto">
          <a:xfrm>
            <a:off x="6167438" y="2420938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Tahoma" panose="020B0604030504040204" pitchFamily="34" charset="0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31332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1"/>
          <p:cNvGrpSpPr>
            <a:grpSpLocks/>
          </p:cNvGrpSpPr>
          <p:nvPr/>
        </p:nvGrpSpPr>
        <p:grpSpPr bwMode="auto">
          <a:xfrm>
            <a:off x="3287714" y="1052513"/>
            <a:ext cx="1584325" cy="863600"/>
            <a:chOff x="1111" y="663"/>
            <a:chExt cx="998" cy="544"/>
          </a:xfrm>
        </p:grpSpPr>
        <p:grpSp>
          <p:nvGrpSpPr>
            <p:cNvPr id="11304" name="Group 12"/>
            <p:cNvGrpSpPr>
              <a:grpSpLocks/>
            </p:cNvGrpSpPr>
            <p:nvPr/>
          </p:nvGrpSpPr>
          <p:grpSpPr bwMode="auto">
            <a:xfrm>
              <a:off x="1111" y="663"/>
              <a:ext cx="998" cy="544"/>
              <a:chOff x="1111" y="663"/>
              <a:chExt cx="998" cy="544"/>
            </a:xfrm>
          </p:grpSpPr>
          <p:sp>
            <p:nvSpPr>
              <p:cNvPr id="11306" name="Rectangle 9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307" name="Line 10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8" name="Line 11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05" name="Text Box 4"/>
            <p:cNvSpPr txBox="1">
              <a:spLocks noChangeArrowheads="1"/>
            </p:cNvSpPr>
            <p:nvPr/>
          </p:nvSpPr>
          <p:spPr bwMode="auto">
            <a:xfrm>
              <a:off x="1383" y="70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Inbox</a:t>
              </a:r>
            </a:p>
          </p:txBody>
        </p:sp>
      </p:grpSp>
      <p:grpSp>
        <p:nvGrpSpPr>
          <p:cNvPr id="11267" name="Group 29"/>
          <p:cNvGrpSpPr>
            <a:grpSpLocks/>
          </p:cNvGrpSpPr>
          <p:nvPr/>
        </p:nvGrpSpPr>
        <p:grpSpPr bwMode="auto">
          <a:xfrm>
            <a:off x="3287714" y="3068638"/>
            <a:ext cx="1584325" cy="863600"/>
            <a:chOff x="1247" y="1934"/>
            <a:chExt cx="998" cy="544"/>
          </a:xfrm>
        </p:grpSpPr>
        <p:grpSp>
          <p:nvGrpSpPr>
            <p:cNvPr id="11299" name="Group 13"/>
            <p:cNvGrpSpPr>
              <a:grpSpLocks/>
            </p:cNvGrpSpPr>
            <p:nvPr/>
          </p:nvGrpSpPr>
          <p:grpSpPr bwMode="auto">
            <a:xfrm>
              <a:off x="1247" y="1934"/>
              <a:ext cx="998" cy="544"/>
              <a:chOff x="1111" y="663"/>
              <a:chExt cx="998" cy="544"/>
            </a:xfrm>
          </p:grpSpPr>
          <p:sp>
            <p:nvSpPr>
              <p:cNvPr id="11301" name="Rectangle 14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302" name="Line 15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16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00" name="Text Box 5"/>
            <p:cNvSpPr txBox="1">
              <a:spLocks noChangeArrowheads="1"/>
            </p:cNvSpPr>
            <p:nvPr/>
          </p:nvSpPr>
          <p:spPr bwMode="auto">
            <a:xfrm>
              <a:off x="1416" y="1988"/>
              <a:ext cx="6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Message</a:t>
              </a:r>
            </a:p>
          </p:txBody>
        </p:sp>
      </p:grpSp>
      <p:grpSp>
        <p:nvGrpSpPr>
          <p:cNvPr id="11268" name="Group 32"/>
          <p:cNvGrpSpPr>
            <a:grpSpLocks/>
          </p:cNvGrpSpPr>
          <p:nvPr/>
        </p:nvGrpSpPr>
        <p:grpSpPr bwMode="auto">
          <a:xfrm>
            <a:off x="6945313" y="3141663"/>
            <a:ext cx="1604962" cy="863600"/>
            <a:chOff x="3379" y="1979"/>
            <a:chExt cx="1011" cy="544"/>
          </a:xfrm>
        </p:grpSpPr>
        <p:grpSp>
          <p:nvGrpSpPr>
            <p:cNvPr id="11294" name="Group 17"/>
            <p:cNvGrpSpPr>
              <a:grpSpLocks/>
            </p:cNvGrpSpPr>
            <p:nvPr/>
          </p:nvGrpSpPr>
          <p:grpSpPr bwMode="auto">
            <a:xfrm>
              <a:off x="3379" y="1979"/>
              <a:ext cx="998" cy="544"/>
              <a:chOff x="1111" y="663"/>
              <a:chExt cx="998" cy="544"/>
            </a:xfrm>
          </p:grpSpPr>
          <p:sp>
            <p:nvSpPr>
              <p:cNvPr id="11296" name="Rectangle 18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297" name="Line 19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Line 20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95" name="Text Box 6"/>
            <p:cNvSpPr txBox="1">
              <a:spLocks noChangeArrowheads="1"/>
            </p:cNvSpPr>
            <p:nvPr/>
          </p:nvSpPr>
          <p:spPr bwMode="auto">
            <a:xfrm>
              <a:off x="3412" y="2033"/>
              <a:ext cx="9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MessageBody</a:t>
              </a:r>
            </a:p>
          </p:txBody>
        </p:sp>
      </p:grpSp>
      <p:grpSp>
        <p:nvGrpSpPr>
          <p:cNvPr id="11269" name="Group 33"/>
          <p:cNvGrpSpPr>
            <a:grpSpLocks/>
          </p:cNvGrpSpPr>
          <p:nvPr/>
        </p:nvGrpSpPr>
        <p:grpSpPr bwMode="auto">
          <a:xfrm>
            <a:off x="6916739" y="5345113"/>
            <a:ext cx="1584325" cy="863600"/>
            <a:chOff x="3379" y="3430"/>
            <a:chExt cx="998" cy="544"/>
          </a:xfrm>
        </p:grpSpPr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3379" y="3430"/>
              <a:ext cx="998" cy="544"/>
              <a:chOff x="1111" y="663"/>
              <a:chExt cx="998" cy="544"/>
            </a:xfrm>
          </p:grpSpPr>
          <p:sp>
            <p:nvSpPr>
              <p:cNvPr id="11291" name="Rectangle 26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292" name="Line 27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28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90" name="Text Box 7"/>
            <p:cNvSpPr txBox="1">
              <a:spLocks noChangeArrowheads="1"/>
            </p:cNvSpPr>
            <p:nvPr/>
          </p:nvSpPr>
          <p:spPr bwMode="auto">
            <a:xfrm>
              <a:off x="3457" y="3530"/>
              <a:ext cx="8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Attachment</a:t>
              </a:r>
            </a:p>
          </p:txBody>
        </p:sp>
      </p:grpSp>
      <p:grpSp>
        <p:nvGrpSpPr>
          <p:cNvPr id="11270" name="Group 30"/>
          <p:cNvGrpSpPr>
            <a:grpSpLocks/>
          </p:cNvGrpSpPr>
          <p:nvPr/>
        </p:nvGrpSpPr>
        <p:grpSpPr bwMode="auto">
          <a:xfrm>
            <a:off x="3260726" y="5300663"/>
            <a:ext cx="1584325" cy="863600"/>
            <a:chOff x="1202" y="3339"/>
            <a:chExt cx="998" cy="544"/>
          </a:xfrm>
        </p:grpSpPr>
        <p:grpSp>
          <p:nvGrpSpPr>
            <p:cNvPr id="11284" name="Group 21"/>
            <p:cNvGrpSpPr>
              <a:grpSpLocks/>
            </p:cNvGrpSpPr>
            <p:nvPr/>
          </p:nvGrpSpPr>
          <p:grpSpPr bwMode="auto">
            <a:xfrm>
              <a:off x="1202" y="3339"/>
              <a:ext cx="998" cy="544"/>
              <a:chOff x="1111" y="663"/>
              <a:chExt cx="998" cy="544"/>
            </a:xfrm>
          </p:grpSpPr>
          <p:sp>
            <p:nvSpPr>
              <p:cNvPr id="11286" name="Rectangle 22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5" name="Text Box 8"/>
            <p:cNvSpPr txBox="1">
              <a:spLocks noChangeArrowheads="1"/>
            </p:cNvSpPr>
            <p:nvPr/>
          </p:nvSpPr>
          <p:spPr bwMode="auto">
            <a:xfrm>
              <a:off x="1371" y="3394"/>
              <a:ext cx="5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Header</a:t>
              </a:r>
            </a:p>
          </p:txBody>
        </p:sp>
      </p:grpSp>
      <p:sp>
        <p:nvSpPr>
          <p:cNvPr id="11271" name="AutoShape 34"/>
          <p:cNvSpPr>
            <a:spLocks noChangeArrowheads="1"/>
          </p:cNvSpPr>
          <p:nvPr/>
        </p:nvSpPr>
        <p:spPr bwMode="auto">
          <a:xfrm>
            <a:off x="3935413" y="1916114"/>
            <a:ext cx="360362" cy="433387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Tahoma" panose="020B0604030504040204" pitchFamily="34" charset="0"/>
            </a:endParaRPr>
          </a:p>
        </p:txBody>
      </p:sp>
      <p:sp>
        <p:nvSpPr>
          <p:cNvPr id="11272" name="AutoShape 35"/>
          <p:cNvSpPr>
            <a:spLocks noChangeArrowheads="1"/>
          </p:cNvSpPr>
          <p:nvPr/>
        </p:nvSpPr>
        <p:spPr bwMode="auto">
          <a:xfrm>
            <a:off x="7535863" y="4005264"/>
            <a:ext cx="360362" cy="433387"/>
          </a:xfrm>
          <a:prstGeom prst="flowChartDecision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11273" name="Line 36"/>
          <p:cNvSpPr>
            <a:spLocks noChangeShapeType="1"/>
          </p:cNvSpPr>
          <p:nvPr/>
        </p:nvSpPr>
        <p:spPr bwMode="auto">
          <a:xfrm>
            <a:off x="4122738" y="23495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37"/>
          <p:cNvSpPr>
            <a:spLocks noChangeShapeType="1"/>
          </p:cNvSpPr>
          <p:nvPr/>
        </p:nvSpPr>
        <p:spPr bwMode="auto">
          <a:xfrm flipH="1">
            <a:off x="7705725" y="4467225"/>
            <a:ext cx="14288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38"/>
          <p:cNvSpPr>
            <a:spLocks noChangeShapeType="1"/>
          </p:cNvSpPr>
          <p:nvPr/>
        </p:nvSpPr>
        <p:spPr bwMode="auto">
          <a:xfrm>
            <a:off x="4859338" y="3522664"/>
            <a:ext cx="2062162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39"/>
          <p:cNvSpPr>
            <a:spLocks noChangeShapeType="1"/>
          </p:cNvSpPr>
          <p:nvPr/>
        </p:nvSpPr>
        <p:spPr bwMode="auto">
          <a:xfrm flipH="1">
            <a:off x="4033838" y="3959226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Text Box 40"/>
          <p:cNvSpPr txBox="1">
            <a:spLocks noChangeArrowheads="1"/>
          </p:cNvSpPr>
          <p:nvPr/>
        </p:nvSpPr>
        <p:spPr bwMode="auto">
          <a:xfrm>
            <a:off x="7086601" y="493712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0..*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5568951" y="1309688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Inbox has a number of messages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8104189" y="4110039"/>
            <a:ext cx="2365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Each body has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or more attachments.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Attachments cannot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exist without a body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5321301" y="2614613"/>
            <a:ext cx="4868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From the message you can access to the body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751014" y="4284663"/>
            <a:ext cx="4954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You can navigate from a message to its header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or from a header to the message</a:t>
            </a:r>
          </a:p>
        </p:txBody>
      </p:sp>
      <p:sp>
        <p:nvSpPr>
          <p:cNvPr id="11282" name="Rectangle 45"/>
          <p:cNvSpPr>
            <a:spLocks noGrp="1" noChangeArrowheads="1"/>
          </p:cNvSpPr>
          <p:nvPr>
            <p:ph type="title"/>
          </p:nvPr>
        </p:nvSpPr>
        <p:spPr>
          <a:xfrm>
            <a:off x="19653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Other Relationships</a:t>
            </a:r>
          </a:p>
        </p:txBody>
      </p:sp>
      <p:sp>
        <p:nvSpPr>
          <p:cNvPr id="11283" name="Text Box 40"/>
          <p:cNvSpPr txBox="1">
            <a:spLocks noChangeArrowheads="1"/>
          </p:cNvSpPr>
          <p:nvPr/>
        </p:nvSpPr>
        <p:spPr bwMode="auto">
          <a:xfrm>
            <a:off x="4210051" y="240665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621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7" grpId="0"/>
      <p:bldP spid="19498" grpId="0"/>
      <p:bldP spid="19499" grpId="0"/>
      <p:bldP spid="195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944814" y="1052513"/>
            <a:ext cx="1584325" cy="863600"/>
            <a:chOff x="1111" y="663"/>
            <a:chExt cx="998" cy="544"/>
          </a:xfrm>
        </p:grpSpPr>
        <p:grpSp>
          <p:nvGrpSpPr>
            <p:cNvPr id="13351" name="Group 3"/>
            <p:cNvGrpSpPr>
              <a:grpSpLocks/>
            </p:cNvGrpSpPr>
            <p:nvPr/>
          </p:nvGrpSpPr>
          <p:grpSpPr bwMode="auto">
            <a:xfrm>
              <a:off x="1111" y="663"/>
              <a:ext cx="998" cy="544"/>
              <a:chOff x="1111" y="663"/>
              <a:chExt cx="998" cy="544"/>
            </a:xfrm>
          </p:grpSpPr>
          <p:sp>
            <p:nvSpPr>
              <p:cNvPr id="13353" name="Rectangle 4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3354" name="Line 5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6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2" name="Text Box 7"/>
            <p:cNvSpPr txBox="1">
              <a:spLocks noChangeArrowheads="1"/>
            </p:cNvSpPr>
            <p:nvPr/>
          </p:nvSpPr>
          <p:spPr bwMode="auto">
            <a:xfrm>
              <a:off x="1383" y="70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Inbox</a:t>
              </a:r>
            </a:p>
          </p:txBody>
        </p:sp>
      </p:grpSp>
      <p:grpSp>
        <p:nvGrpSpPr>
          <p:cNvPr id="13315" name="Group 8"/>
          <p:cNvGrpSpPr>
            <a:grpSpLocks/>
          </p:cNvGrpSpPr>
          <p:nvPr/>
        </p:nvGrpSpPr>
        <p:grpSpPr bwMode="auto">
          <a:xfrm>
            <a:off x="2944814" y="3068638"/>
            <a:ext cx="1584325" cy="863600"/>
            <a:chOff x="1247" y="1934"/>
            <a:chExt cx="998" cy="544"/>
          </a:xfrm>
        </p:grpSpPr>
        <p:grpSp>
          <p:nvGrpSpPr>
            <p:cNvPr id="13346" name="Group 9"/>
            <p:cNvGrpSpPr>
              <a:grpSpLocks/>
            </p:cNvGrpSpPr>
            <p:nvPr/>
          </p:nvGrpSpPr>
          <p:grpSpPr bwMode="auto">
            <a:xfrm>
              <a:off x="1247" y="1934"/>
              <a:ext cx="998" cy="544"/>
              <a:chOff x="1111" y="663"/>
              <a:chExt cx="998" cy="544"/>
            </a:xfrm>
          </p:grpSpPr>
          <p:sp>
            <p:nvSpPr>
              <p:cNvPr id="13348" name="Rectangle 10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3349" name="Line 11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12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7" name="Text Box 13"/>
            <p:cNvSpPr txBox="1">
              <a:spLocks noChangeArrowheads="1"/>
            </p:cNvSpPr>
            <p:nvPr/>
          </p:nvSpPr>
          <p:spPr bwMode="auto">
            <a:xfrm>
              <a:off x="1416" y="1988"/>
              <a:ext cx="6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Message</a:t>
              </a:r>
            </a:p>
          </p:txBody>
        </p:sp>
      </p:grpSp>
      <p:grpSp>
        <p:nvGrpSpPr>
          <p:cNvPr id="13316" name="Group 14"/>
          <p:cNvGrpSpPr>
            <a:grpSpLocks/>
          </p:cNvGrpSpPr>
          <p:nvPr/>
        </p:nvGrpSpPr>
        <p:grpSpPr bwMode="auto">
          <a:xfrm>
            <a:off x="7216776" y="3141663"/>
            <a:ext cx="1604963" cy="863600"/>
            <a:chOff x="3379" y="1979"/>
            <a:chExt cx="1011" cy="544"/>
          </a:xfrm>
        </p:grpSpPr>
        <p:grpSp>
          <p:nvGrpSpPr>
            <p:cNvPr id="13341" name="Group 15"/>
            <p:cNvGrpSpPr>
              <a:grpSpLocks/>
            </p:cNvGrpSpPr>
            <p:nvPr/>
          </p:nvGrpSpPr>
          <p:grpSpPr bwMode="auto">
            <a:xfrm>
              <a:off x="3379" y="1979"/>
              <a:ext cx="998" cy="544"/>
              <a:chOff x="1111" y="663"/>
              <a:chExt cx="998" cy="544"/>
            </a:xfrm>
          </p:grpSpPr>
          <p:sp>
            <p:nvSpPr>
              <p:cNvPr id="13343" name="Rectangle 16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3344" name="Line 17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Line 18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2" name="Text Box 19"/>
            <p:cNvSpPr txBox="1">
              <a:spLocks noChangeArrowheads="1"/>
            </p:cNvSpPr>
            <p:nvPr/>
          </p:nvSpPr>
          <p:spPr bwMode="auto">
            <a:xfrm>
              <a:off x="3412" y="2033"/>
              <a:ext cx="9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MessageBody</a:t>
              </a:r>
            </a:p>
          </p:txBody>
        </p:sp>
      </p:grp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7188201" y="5345113"/>
            <a:ext cx="1584325" cy="863600"/>
            <a:chOff x="3379" y="3430"/>
            <a:chExt cx="998" cy="544"/>
          </a:xfrm>
        </p:grpSpPr>
        <p:grpSp>
          <p:nvGrpSpPr>
            <p:cNvPr id="13336" name="Group 21"/>
            <p:cNvGrpSpPr>
              <a:grpSpLocks/>
            </p:cNvGrpSpPr>
            <p:nvPr/>
          </p:nvGrpSpPr>
          <p:grpSpPr bwMode="auto">
            <a:xfrm>
              <a:off x="3379" y="3430"/>
              <a:ext cx="998" cy="544"/>
              <a:chOff x="1111" y="663"/>
              <a:chExt cx="998" cy="544"/>
            </a:xfrm>
          </p:grpSpPr>
          <p:sp>
            <p:nvSpPr>
              <p:cNvPr id="13338" name="Rectangle 22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3339" name="Line 23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Line 24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3457" y="3530"/>
              <a:ext cx="8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Attachment</a:t>
              </a:r>
            </a:p>
          </p:txBody>
        </p:sp>
      </p:grpSp>
      <p:grpSp>
        <p:nvGrpSpPr>
          <p:cNvPr id="13318" name="Group 26"/>
          <p:cNvGrpSpPr>
            <a:grpSpLocks/>
          </p:cNvGrpSpPr>
          <p:nvPr/>
        </p:nvGrpSpPr>
        <p:grpSpPr bwMode="auto">
          <a:xfrm>
            <a:off x="2917826" y="5300663"/>
            <a:ext cx="1584325" cy="863600"/>
            <a:chOff x="1202" y="3339"/>
            <a:chExt cx="998" cy="544"/>
          </a:xfrm>
        </p:grpSpPr>
        <p:grpSp>
          <p:nvGrpSpPr>
            <p:cNvPr id="13331" name="Group 27"/>
            <p:cNvGrpSpPr>
              <a:grpSpLocks/>
            </p:cNvGrpSpPr>
            <p:nvPr/>
          </p:nvGrpSpPr>
          <p:grpSpPr bwMode="auto">
            <a:xfrm>
              <a:off x="1202" y="3339"/>
              <a:ext cx="998" cy="544"/>
              <a:chOff x="1111" y="663"/>
              <a:chExt cx="998" cy="544"/>
            </a:xfrm>
          </p:grpSpPr>
          <p:sp>
            <p:nvSpPr>
              <p:cNvPr id="13333" name="Rectangle 28"/>
              <p:cNvSpPr>
                <a:spLocks noChangeArrowheads="1"/>
              </p:cNvSpPr>
              <p:nvPr/>
            </p:nvSpPr>
            <p:spPr bwMode="auto">
              <a:xfrm>
                <a:off x="1111" y="663"/>
                <a:ext cx="998" cy="5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3334" name="Line 29"/>
              <p:cNvSpPr>
                <a:spLocks noChangeShapeType="1"/>
              </p:cNvSpPr>
              <p:nvPr/>
            </p:nvSpPr>
            <p:spPr bwMode="auto">
              <a:xfrm>
                <a:off x="1111" y="1026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Line 30"/>
              <p:cNvSpPr>
                <a:spLocks noChangeShapeType="1"/>
              </p:cNvSpPr>
              <p:nvPr/>
            </p:nvSpPr>
            <p:spPr bwMode="auto">
              <a:xfrm>
                <a:off x="1111" y="111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2" name="Text Box 31"/>
            <p:cNvSpPr txBox="1">
              <a:spLocks noChangeArrowheads="1"/>
            </p:cNvSpPr>
            <p:nvPr/>
          </p:nvSpPr>
          <p:spPr bwMode="auto">
            <a:xfrm>
              <a:off x="1371" y="3394"/>
              <a:ext cx="5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Header</a:t>
              </a:r>
            </a:p>
          </p:txBody>
        </p:sp>
      </p:grpSp>
      <p:sp>
        <p:nvSpPr>
          <p:cNvPr id="30753" name="AutoShape 33"/>
          <p:cNvSpPr>
            <a:spLocks noChangeArrowheads="1"/>
          </p:cNvSpPr>
          <p:nvPr/>
        </p:nvSpPr>
        <p:spPr bwMode="auto">
          <a:xfrm>
            <a:off x="7807326" y="4005264"/>
            <a:ext cx="360363" cy="433387"/>
          </a:xfrm>
          <a:prstGeom prst="flowChartDecision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sp>
        <p:nvSpPr>
          <p:cNvPr id="30752" name="AutoShape 32"/>
          <p:cNvSpPr>
            <a:spLocks noChangeArrowheads="1"/>
          </p:cNvSpPr>
          <p:nvPr/>
        </p:nvSpPr>
        <p:spPr bwMode="auto">
          <a:xfrm>
            <a:off x="3592513" y="1916114"/>
            <a:ext cx="360362" cy="433387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Tahoma" panose="020B0604030504040204" pitchFamily="34" charset="0"/>
            </a:endParaRPr>
          </a:p>
        </p:txBody>
      </p:sp>
      <p:sp>
        <p:nvSpPr>
          <p:cNvPr id="13321" name="Line 34"/>
          <p:cNvSpPr>
            <a:spLocks noChangeShapeType="1"/>
          </p:cNvSpPr>
          <p:nvPr/>
        </p:nvSpPr>
        <p:spPr bwMode="auto">
          <a:xfrm>
            <a:off x="3779838" y="23495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35"/>
          <p:cNvSpPr>
            <a:spLocks noChangeShapeType="1"/>
          </p:cNvSpPr>
          <p:nvPr/>
        </p:nvSpPr>
        <p:spPr bwMode="auto">
          <a:xfrm flipH="1">
            <a:off x="7977189" y="4467225"/>
            <a:ext cx="142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36"/>
          <p:cNvSpPr>
            <a:spLocks noChangeShapeType="1"/>
          </p:cNvSpPr>
          <p:nvPr/>
        </p:nvSpPr>
        <p:spPr bwMode="auto">
          <a:xfrm>
            <a:off x="4495800" y="3522664"/>
            <a:ext cx="270033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37"/>
          <p:cNvSpPr>
            <a:spLocks noChangeShapeType="1"/>
          </p:cNvSpPr>
          <p:nvPr/>
        </p:nvSpPr>
        <p:spPr bwMode="auto">
          <a:xfrm flipH="1">
            <a:off x="3690938" y="3959226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8016876" y="492283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0..*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364038" y="2309813"/>
            <a:ext cx="1389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aggregation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8177213" y="4400551"/>
            <a:ext cx="1389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composition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9193213" y="5357813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multiplicity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2062163" y="4516438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association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4870450" y="2949576"/>
            <a:ext cx="217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directed association</a:t>
            </a:r>
          </a:p>
        </p:txBody>
      </p:sp>
    </p:spTree>
    <p:extLst>
      <p:ext uri="{BB962C8B-B14F-4D97-AF65-F5344CB8AC3E}">
        <p14:creationId xmlns:p14="http://schemas.microsoft.com/office/powerpoint/2010/main" val="28460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8" grpId="0"/>
      <p:bldP spid="30759" grpId="0"/>
      <p:bldP spid="30760" grpId="0"/>
      <p:bldP spid="30761" grpId="0"/>
      <p:bldP spid="30762" grpId="0"/>
      <p:bldP spid="307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</Words>
  <Application>Microsoft Office PowerPoint</Application>
  <PresentationFormat>Widescreen</PresentationFormat>
  <Paragraphs>120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Helvetica</vt:lpstr>
      <vt:lpstr>Tahoma</vt:lpstr>
      <vt:lpstr>Times New Roman</vt:lpstr>
      <vt:lpstr>Office Theme</vt:lpstr>
      <vt:lpstr>UML extra slides</vt:lpstr>
      <vt:lpstr>Sequence Diagram</vt:lpstr>
      <vt:lpstr>Skeleton of implementation based on the diagram</vt:lpstr>
      <vt:lpstr>Class Representation</vt:lpstr>
      <vt:lpstr>Inheritance and Realization</vt:lpstr>
      <vt:lpstr>Other Relationships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extra slides</dc:title>
  <dc:creator>INFORMATICS</dc:creator>
  <cp:lastModifiedBy>INFORMATICS</cp:lastModifiedBy>
  <cp:revision>2</cp:revision>
  <dcterms:created xsi:type="dcterms:W3CDTF">2019-11-12T09:57:09Z</dcterms:created>
  <dcterms:modified xsi:type="dcterms:W3CDTF">2019-11-12T09:59:25Z</dcterms:modified>
</cp:coreProperties>
</file>