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4" r:id="rId3"/>
    <p:sldId id="325" r:id="rId4"/>
    <p:sldId id="327" r:id="rId5"/>
    <p:sldId id="328" r:id="rId6"/>
    <p:sldId id="329" r:id="rId7"/>
    <p:sldId id="326" r:id="rId8"/>
    <p:sldId id="346" r:id="rId9"/>
    <p:sldId id="347" r:id="rId10"/>
    <p:sldId id="343" r:id="rId11"/>
    <p:sldId id="375" r:id="rId12"/>
    <p:sldId id="376" r:id="rId13"/>
    <p:sldId id="377" r:id="rId14"/>
    <p:sldId id="338" r:id="rId15"/>
    <p:sldId id="333" r:id="rId16"/>
    <p:sldId id="334" r:id="rId17"/>
    <p:sldId id="335" r:id="rId18"/>
    <p:sldId id="344" r:id="rId19"/>
    <p:sldId id="345" r:id="rId20"/>
    <p:sldId id="336" r:id="rId21"/>
    <p:sldId id="337" r:id="rId22"/>
    <p:sldId id="378" r:id="rId23"/>
    <p:sldId id="379" r:id="rId24"/>
    <p:sldId id="257" r:id="rId25"/>
    <p:sldId id="278" r:id="rId26"/>
    <p:sldId id="279" r:id="rId27"/>
    <p:sldId id="348" r:id="rId28"/>
    <p:sldId id="280" r:id="rId29"/>
    <p:sldId id="285" r:id="rId30"/>
    <p:sldId id="380" r:id="rId31"/>
    <p:sldId id="286" r:id="rId32"/>
    <p:sldId id="311" r:id="rId33"/>
    <p:sldId id="298" r:id="rId34"/>
    <p:sldId id="319" r:id="rId35"/>
    <p:sldId id="312" r:id="rId36"/>
    <p:sldId id="381" r:id="rId37"/>
    <p:sldId id="382" r:id="rId38"/>
    <p:sldId id="321" r:id="rId39"/>
    <p:sldId id="38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67" autoAdjust="0"/>
  </p:normalViewPr>
  <p:slideViewPr>
    <p:cSldViewPr snapToGrid="0" snapToObjects="1">
      <p:cViewPr varScale="1">
        <p:scale>
          <a:sx n="48" d="100"/>
          <a:sy n="48" d="100"/>
        </p:scale>
        <p:origin x="18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AE22-D430-DF41-AE07-97EBDE150D9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6E44-75D0-C24F-A2A6-8C06F77DC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5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1D37-7FE1-344E-983F-A3588F4C587F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DA69-A571-1F49-91C0-61EBFAAB2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tr-TR"/>
              <a:t>design focuses on four major areas of concern: data, architecture, interfaces and components.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3C3D07C-0313-44C8-A27A-A976255BE1FD}" type="slidenum">
              <a:rPr lang="en-US" altLang="tr-TR" smtClean="0">
                <a:latin typeface="Arial" charset="0"/>
              </a:rPr>
              <a:pPr/>
              <a:t>2</a:t>
            </a:fld>
            <a:endParaRPr lang="en-US" altLang="tr-T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1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system view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1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5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performance is a critical requirement, the architecture should be designed to localize critical operations within a small number of components,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these components deployed on the same computer rather than distributed a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Using large components reduces the number of component communications, as most of the interactions between related system features take place within a component.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security is a critical requirement, a layered structure for the architecture should be used, with the most critical assets protected in the innermost layers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high level of security validation applied to these layers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safety is a critical requirement, the architecture should be designed so that safety-related operations are co-located in a single component or in a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components. This reduces the costs and problems of safety validation and may make it possible to provide related protection systems that can safely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 down the system in the event of failure.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availability is a critical requirement, the architecture should be designed to include redundant components so that it is possible to replace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components without stopping the system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Maintainability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maintainability is a critical requirement, the system architecture should be designed using fine-grain, self-contained components that may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readily be changed. Producers of data should be separated from consumers, and shared data structures should be avoided.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impossible to represent all relevant information about a system’s architecture in a single diagram, as a graphical model can only show one view or perspective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5E666-1FC0-4F38-A09F-A4496A359CB2}" type="slidenum">
              <a:rPr lang="en-US"/>
              <a:pPr/>
              <a:t>34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CA" dirty="0"/>
              <a:t>The architecture in fact partially evolved from these scenarios as well as </a:t>
            </a:r>
            <a:endParaRPr lang="en-US" dirty="0"/>
          </a:p>
          <a:p>
            <a:pPr>
              <a:buFontTx/>
              <a:buChar char="•"/>
            </a:pPr>
            <a:r>
              <a:rPr lang="en-CA" dirty="0"/>
              <a:t>The model is rather generic, and other notations and tools can be used, other design methods can be used especially for the logical and process decompositions </a:t>
            </a:r>
          </a:p>
          <a:p>
            <a:pPr>
              <a:buFontTx/>
              <a:buChar char="•"/>
            </a:pPr>
            <a:r>
              <a:rPr lang="en-CA" dirty="0"/>
              <a:t>For each view, the architects can pick a certain architectural style</a:t>
            </a:r>
          </a:p>
          <a:p>
            <a:pPr>
              <a:buFontTx/>
              <a:buChar char="•"/>
            </a:pPr>
            <a:r>
              <a:rPr lang="en-CA" dirty="0"/>
              <a:t>Similar views in UML</a:t>
            </a:r>
          </a:p>
          <a:p>
            <a:r>
              <a:rPr lang="en-US" b="1" dirty="0"/>
              <a:t>Use case view</a:t>
            </a:r>
            <a:r>
              <a:rPr lang="en-US" dirty="0"/>
              <a:t>&gt; - Encompass the use cases that describe the behavior of the system as seen by its end users, analysts, and testers</a:t>
            </a:r>
            <a:endParaRPr lang="en-US" b="1" dirty="0"/>
          </a:p>
          <a:p>
            <a:r>
              <a:rPr lang="en-US" b="1" dirty="0"/>
              <a:t>Design view</a:t>
            </a:r>
            <a:r>
              <a:rPr lang="en-US" dirty="0"/>
              <a:t> - Encompass the classes, interfaces, and collaborations that form the vocabulary of the problem and its solution</a:t>
            </a:r>
            <a:endParaRPr lang="en-US" b="1" dirty="0"/>
          </a:p>
          <a:p>
            <a:r>
              <a:rPr lang="en-US" b="1" dirty="0"/>
              <a:t>Process view</a:t>
            </a:r>
            <a:r>
              <a:rPr lang="en-US" dirty="0"/>
              <a:t> - Encompass the threads and processes that form the system's concurrency and synchronization mechanisms</a:t>
            </a:r>
            <a:endParaRPr lang="en-US" b="1" dirty="0"/>
          </a:p>
          <a:p>
            <a:r>
              <a:rPr lang="en-US" b="1" dirty="0"/>
              <a:t>Implementation view</a:t>
            </a:r>
            <a:r>
              <a:rPr lang="en-US" dirty="0"/>
              <a:t> - Encompass the components and files that are used to assemble and release the physical system</a:t>
            </a:r>
            <a:endParaRPr lang="en-US" b="1" dirty="0"/>
          </a:p>
          <a:p>
            <a:r>
              <a:rPr lang="en-US" b="1" dirty="0"/>
              <a:t>Deployment view</a:t>
            </a:r>
            <a:r>
              <a:rPr lang="en-US" dirty="0"/>
              <a:t> - Encompass the nodes that form the system's hardware topology on which the system executes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562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practice, conceptual views of a system’s architecture are almost always developed during the design process.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are used to explain the system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to stakeholders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 inform architectural decision making.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system view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tr-TR"/>
              <a:t>1. Preliminary Design</a:t>
            </a:r>
          </a:p>
          <a:p>
            <a:r>
              <a:rPr lang="en-US" altLang="tr-TR" b="1"/>
              <a:t>– External design describes the real-world model</a:t>
            </a:r>
          </a:p>
          <a:p>
            <a:r>
              <a:rPr lang="en-US" altLang="tr-TR" b="1"/>
              <a:t>– Architectural design decomposes the requirement specification</a:t>
            </a:r>
          </a:p>
          <a:p>
            <a:r>
              <a:rPr lang="en-US" altLang="tr-TR"/>
              <a:t>into software subsystems</a:t>
            </a:r>
          </a:p>
          <a:p>
            <a:r>
              <a:rPr lang="en-US" altLang="tr-TR"/>
              <a:t>2. Detailed Design</a:t>
            </a:r>
          </a:p>
          <a:p>
            <a:r>
              <a:rPr lang="en-US" altLang="tr-TR" b="1"/>
              <a:t>– Specify each subsystem</a:t>
            </a:r>
          </a:p>
          <a:p>
            <a:r>
              <a:rPr lang="en-US" altLang="tr-TR" b="1"/>
              <a:t>– Further decomposed subsystems, if necessary</a:t>
            </a:r>
            <a:endParaRPr lang="en-US" altLang="tr-TR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7467C87-6B18-474B-A9BF-F34C2533143D}" type="slidenum">
              <a:rPr lang="en-US" altLang="tr-TR" smtClean="0">
                <a:latin typeface="Arial" charset="0"/>
              </a:rPr>
              <a:pPr/>
              <a:t>3</a:t>
            </a:fld>
            <a:endParaRPr lang="en-US" altLang="tr-T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6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tr-TR" sz="1600"/>
              <a:t>software components using information obtained from the process specification (PSPEC), control specification (CSPEC), and state transition diagram (STD).</a:t>
            </a:r>
          </a:p>
          <a:p>
            <a:endParaRPr lang="en-US" altLang="tr-TR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55737A-3F1A-4D65-AB85-8075637178B1}" type="slidenum">
              <a:rPr lang="en-US" altLang="tr-TR" smtClean="0">
                <a:latin typeface="Arial" charset="0"/>
              </a:rPr>
              <a:pPr/>
              <a:t>6</a:t>
            </a:fld>
            <a:endParaRPr lang="en-US" altLang="tr-T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9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sz="1200" dirty="0">
                <a:solidFill>
                  <a:schemeClr val="folHlink"/>
                </a:solidFill>
              </a:rPr>
              <a:t>Functional independence</a:t>
            </a:r>
            <a:r>
              <a:rPr lang="en-US" altLang="tr-TR" sz="1200" dirty="0"/>
              <a:t>—single-minded function and low coupling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modularize a design (and the resulting program) so that development can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easily planned; software increments can be defined and delivered; changes can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more easily accommodated; testing and debugging can be conducted more efficiently,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long-term maintenance can be conducted without serious side effects.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effort (cost) to develop an individual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module does decrease as the total number of modules increases.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modules means smaller individual size. However, 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modules grows, the effort (cost) associated with integrating the modules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9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 are easier to maintain (and test) because secondary effects caused by design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code modification are limited, error propagation is reduced, and reusable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function can be compartmentalized and interfaces are simplified</a:t>
            </a:r>
            <a:endParaRPr lang="tr-TR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cohesive module performs a single task, requiring little interaction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other components in other parts of a program.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Coupling depends on the interface complexity between modules, the point 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entry or reference is made to a module, and what data pass across the interface.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prone to a “ripple effect”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 should be specified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so that information (algorithms and data) contained within a module is inaccessible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other modules that have no need for such information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Hiding implies that effective modularity can be achieved by defining a set of independent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 that communicate with one another only that information necessary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software function.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helps to define the entities that make up the software. Hiding defines and enforces Access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 to both procedural detail within a module and any local data structure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modüle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greatest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modifications are required during testing and later during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maintenance.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most data and procedural detail are hidden from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parts of the software, inadvertent errors introduced during modification are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likely to propagate to other locations within the software.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is the structure or organization of modules, the manner in which these components interact,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structure of data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used by the components.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broader sense, components can be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generalized to represent major system elements and their interactions.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7A13-8541-BA4E-9FC7-62BA6FA2AB68}" type="datetime1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2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01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5024-F821-4AB1-9233-CE6B283B0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86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02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1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3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4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1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31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1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0A45-0838-4F3B-9804-72A7EAE91D26}" type="datetimeFigureOut">
              <a:rPr lang="tr-TR" smtClean="0"/>
              <a:pPr/>
              <a:t>11.05.2020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66C8-BEFB-4E3E-9921-9D3A5170857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376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 &amp;7 </a:t>
            </a:r>
            <a:r>
              <a:rPr lang="en-US" dirty="0" err="1"/>
              <a:t>Sommerville</a:t>
            </a:r>
            <a:endParaRPr lang="en-US" dirty="0"/>
          </a:p>
          <a:p>
            <a:r>
              <a:rPr lang="en-US" dirty="0"/>
              <a:t>Chapter 8 &amp; 9 Pressman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036" y="274638"/>
            <a:ext cx="5401927" cy="72840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tr-TR" dirty="0"/>
              <a:t>Fundamental Concepts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tr-TR" sz="2400" dirty="0">
                <a:solidFill>
                  <a:schemeClr val="folHlink"/>
                </a:solidFill>
              </a:rPr>
              <a:t>Abstraction</a:t>
            </a:r>
            <a:r>
              <a:rPr lang="en-US" altLang="tr-TR" sz="2400" dirty="0"/>
              <a:t>—data, procedure, control</a:t>
            </a:r>
          </a:p>
          <a:p>
            <a:pPr lvl="1">
              <a:lnSpc>
                <a:spcPct val="90000"/>
              </a:lnSpc>
            </a:pPr>
            <a:r>
              <a:rPr lang="en-US" altLang="tr-TR" sz="2000" dirty="0"/>
              <a:t>allows designers to focus on solving a problem without being concerned about irrelevant lower level details </a:t>
            </a:r>
          </a:p>
          <a:p>
            <a:pPr>
              <a:lnSpc>
                <a:spcPct val="90000"/>
              </a:lnSpc>
            </a:pPr>
            <a:r>
              <a:rPr lang="en-US" altLang="tr-TR" sz="2400" dirty="0">
                <a:solidFill>
                  <a:schemeClr val="folHlink"/>
                </a:solidFill>
              </a:rPr>
              <a:t>Architecture</a:t>
            </a:r>
            <a:r>
              <a:rPr lang="en-US" altLang="tr-TR" sz="2400" dirty="0"/>
              <a:t>—the overall structure of the software</a:t>
            </a:r>
          </a:p>
          <a:p>
            <a:pPr>
              <a:lnSpc>
                <a:spcPct val="90000"/>
              </a:lnSpc>
            </a:pPr>
            <a:r>
              <a:rPr lang="en-US" altLang="tr-TR" sz="2400" dirty="0">
                <a:solidFill>
                  <a:schemeClr val="folHlink"/>
                </a:solidFill>
              </a:rPr>
              <a:t>Separation of concerns</a:t>
            </a:r>
            <a:r>
              <a:rPr lang="en-US" altLang="tr-TR" sz="2400" dirty="0"/>
              <a:t>—any complex problem can be more easily handled if it is subdivided into pieces</a:t>
            </a:r>
          </a:p>
          <a:p>
            <a:pPr>
              <a:lnSpc>
                <a:spcPct val="90000"/>
              </a:lnSpc>
            </a:pPr>
            <a:r>
              <a:rPr lang="en-US" altLang="tr-TR" sz="2400" dirty="0">
                <a:solidFill>
                  <a:schemeClr val="folHlink"/>
                </a:solidFill>
              </a:rPr>
              <a:t>Modularity</a:t>
            </a:r>
            <a:r>
              <a:rPr lang="en-US" altLang="tr-TR" sz="2400" dirty="0"/>
              <a:t>—compartmentalization of data and function</a:t>
            </a:r>
          </a:p>
          <a:p>
            <a:pPr>
              <a:lnSpc>
                <a:spcPct val="90000"/>
              </a:lnSpc>
            </a:pPr>
            <a:r>
              <a:rPr lang="en-US" altLang="tr-TR" sz="2400" dirty="0">
                <a:solidFill>
                  <a:schemeClr val="folHlink"/>
                </a:solidFill>
              </a:rPr>
              <a:t>Information Hiding</a:t>
            </a:r>
            <a:r>
              <a:rPr lang="en-US" altLang="tr-TR" sz="2400" dirty="0"/>
              <a:t>—controlled interfaces</a:t>
            </a:r>
          </a:p>
          <a:p>
            <a:pPr>
              <a:lnSpc>
                <a:spcPct val="90000"/>
              </a:lnSpc>
            </a:pPr>
            <a:r>
              <a:rPr lang="en-US" altLang="tr-TR" sz="2400" dirty="0">
                <a:solidFill>
                  <a:schemeClr val="folHlink"/>
                </a:solidFill>
              </a:rPr>
              <a:t>Refinement</a:t>
            </a:r>
            <a:r>
              <a:rPr lang="en-US" altLang="tr-TR" sz="2400" dirty="0"/>
              <a:t>—elaboration of detail for all abstractions</a:t>
            </a:r>
          </a:p>
          <a:p>
            <a:pPr>
              <a:lnSpc>
                <a:spcPct val="90000"/>
              </a:lnSpc>
            </a:pPr>
            <a:r>
              <a:rPr lang="en-US" altLang="tr-TR" sz="2400" dirty="0">
                <a:solidFill>
                  <a:schemeClr val="folHlink"/>
                </a:solidFill>
              </a:rPr>
              <a:t>Refactoring</a:t>
            </a:r>
            <a:r>
              <a:rPr lang="en-US" altLang="tr-TR" sz="2400" dirty="0"/>
              <a:t>—a reorganization technique that simplifies the design</a:t>
            </a:r>
          </a:p>
          <a:p>
            <a:pPr>
              <a:lnSpc>
                <a:spcPct val="90000"/>
              </a:lnSpc>
            </a:pPr>
            <a:r>
              <a:rPr lang="en-US" altLang="tr-TR" sz="2400" dirty="0">
                <a:solidFill>
                  <a:schemeClr val="folHlink"/>
                </a:solidFill>
              </a:rPr>
              <a:t>Patterns</a:t>
            </a:r>
            <a:r>
              <a:rPr lang="en-US" altLang="tr-TR" sz="2400" dirty="0"/>
              <a:t>—”conveys the essence” of a proven design solution</a:t>
            </a:r>
          </a:p>
          <a:p>
            <a:pPr>
              <a:lnSpc>
                <a:spcPct val="90000"/>
              </a:lnSpc>
            </a:pPr>
            <a:endParaRPr lang="en-US" altLang="tr-T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/>
              <a:t>These slides are designed to accompany </a:t>
            </a:r>
            <a:r>
              <a:rPr lang="en-US" altLang="tr-TR" i="1"/>
              <a:t>Software Engineering: A Practitioner’s Approach, 7/e </a:t>
            </a:r>
            <a:r>
              <a:rPr lang="en-US" altLang="tr-TR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B147-3951-4E6C-A3B2-6A4881B02CAC}" type="slidenum">
              <a:rPr lang="en-US" altLang="tr-TR"/>
              <a:pPr/>
              <a:t>10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035869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ea typeface="ＭＳ Ｐゴシック" panose="020B0600070205080204" pitchFamily="34" charset="-128"/>
              </a:rPr>
              <a:t>Abstraction</a:t>
            </a:r>
            <a:r>
              <a:rPr lang="en-US" altLang="en-US" sz="2400">
                <a:ea typeface="ＭＳ Ｐゴシック" panose="020B0600070205080204" pitchFamily="34" charset="-128"/>
              </a:rPr>
              <a:t> allows designers to focus on solving a problem without being concerned about irrelevant lower level details 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At the highest level of abstraction: Solution is stated broadly using the language of problem environment.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At the lowest level of abstraction: Solution is stated in a manner that can be directly implemented.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Concepts: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Abstraction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872B3D2-6BC5-4FB9-BDBB-F696AC7EA348}" type="slidenum">
              <a:rPr lang="en-US" altLang="en-US" sz="1000"/>
              <a:pPr/>
              <a:t>11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6717128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Abstraction types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ea typeface="ＭＳ Ｐゴシック" panose="020B0600070205080204" pitchFamily="34" charset="-128"/>
              </a:rPr>
              <a:t>Three types: 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Procedural abstraction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High level: Purchase with card 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Low level: Swipe the card, enter PIN, press Enter, take out receipt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Data abstraction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High level: Credit card 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Low level: Card number, name, valid from and expiry dates, security code, etc.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Control abstraction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High level: Monitor sensors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Low level: Sensor input controller, alarm conditions controller, alarm output controller</a:t>
            </a:r>
          </a:p>
          <a:p>
            <a:pPr lvl="2"/>
            <a:endParaRPr lang="en-US" altLang="en-US" sz="1800">
              <a:ea typeface="ＭＳ Ｐゴシック" panose="020B0600070205080204" pitchFamily="34" charset="-128"/>
            </a:endParaRPr>
          </a:p>
          <a:p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FA2949A-2A66-4461-A831-0B5D76721DCB}" type="slidenum">
              <a:rPr lang="en-US" altLang="en-US" sz="1000"/>
              <a:pPr/>
              <a:t>12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52198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ea typeface="ＭＳ Ｐゴシック" panose="020B0600070205080204" pitchFamily="34" charset="-128"/>
              </a:rPr>
              <a:t>Refinement</a:t>
            </a:r>
            <a:r>
              <a:rPr lang="en-US" altLang="en-US" sz="2400">
                <a:ea typeface="ＭＳ Ｐゴシック" panose="020B0600070205080204" pitchFamily="34" charset="-128"/>
              </a:rPr>
              <a:t> is the process of elaboration where the designer provides successively more detail for each design component as going from the top to the bottom of the hierarchy.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Abstraction and refinement are complementary concepts. </a:t>
            </a: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Concepts: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Refinement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44A65F7-BF27-4E03-A4CD-E39CDD9E8DE9}" type="slidenum">
              <a:rPr lang="en-US" altLang="en-US" sz="1000"/>
              <a:pPr/>
              <a:t>13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0262498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tr-TR"/>
              <a:t>These slides are designed to accompany </a:t>
            </a:r>
            <a:r>
              <a:rPr lang="en-US" altLang="tr-TR" i="1"/>
              <a:t>Software Engineering: A Practitioner’s Approach, 7/e </a:t>
            </a:r>
            <a:r>
              <a:rPr lang="en-US" altLang="tr-TR"/>
              <a:t>(McGraw-Hill, 2009) Slides copyright 2009 by Roger Pressman. 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436A6-6990-49C0-8910-A0392704C655}" type="slidenum">
              <a:rPr lang="en-US" altLang="tr-TR"/>
              <a:pPr/>
              <a:t>14</a:t>
            </a:fld>
            <a:endParaRPr lang="en-US" altLang="tr-T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4927600" cy="660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tr-TR"/>
              <a:t>Stepwise Refinement</a:t>
            </a: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>
            <a:off x="2006600" y="18542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1981200" y="1828800"/>
            <a:ext cx="2819400" cy="2819400"/>
          </a:xfrm>
          <a:prstGeom prst="roundRect">
            <a:avLst>
              <a:gd name="adj" fmla="val 7394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>
            <a:off x="2006600" y="2311400"/>
            <a:ext cx="2768600" cy="0"/>
          </a:xfrm>
          <a:prstGeom prst="line">
            <a:avLst/>
          </a:prstGeom>
          <a:noFill/>
          <a:ln w="50800">
            <a:solidFill>
              <a:srgbClr val="AD2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081213" y="1771650"/>
            <a:ext cx="858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>
                <a:solidFill>
                  <a:schemeClr val="bg2"/>
                </a:solidFill>
                <a:latin typeface="Helvetica" pitchFamily="-128" charset="0"/>
              </a:rPr>
              <a:t>open</a:t>
            </a:r>
            <a:endParaRPr lang="en-US" altLang="tr-TR">
              <a:latin typeface="Helvetica" pitchFamily="-128" charset="0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2997200" y="2882900"/>
            <a:ext cx="3378200" cy="2159000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3122613" y="2917825"/>
            <a:ext cx="14763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latin typeface="Helvetica" pitchFamily="-128" charset="0"/>
              </a:rPr>
              <a:t>walk to door;</a:t>
            </a:r>
          </a:p>
          <a:p>
            <a:pPr>
              <a:lnSpc>
                <a:spcPct val="90000"/>
              </a:lnSpc>
            </a:pPr>
            <a:endParaRPr lang="en-US" altLang="tr-TR" sz="1800">
              <a:latin typeface="Helvetica" pitchFamily="-128" charset="0"/>
            </a:endParaRP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3122613" y="3146425"/>
            <a:ext cx="17065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latin typeface="Helvetica" pitchFamily="-128" charset="0"/>
              </a:rPr>
              <a:t>reach for knob;</a:t>
            </a:r>
          </a:p>
          <a:p>
            <a:pPr>
              <a:lnSpc>
                <a:spcPct val="90000"/>
              </a:lnSpc>
            </a:pPr>
            <a:endParaRPr lang="en-US" altLang="tr-TR" sz="1800">
              <a:latin typeface="Helvetica" pitchFamily="-128" charset="0"/>
            </a:endParaRPr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3122613" y="3375025"/>
            <a:ext cx="1809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tr-TR" sz="1800">
              <a:latin typeface="Helvetica" pitchFamily="-128" charset="0"/>
            </a:endParaRPr>
          </a:p>
          <a:p>
            <a:pPr>
              <a:lnSpc>
                <a:spcPct val="90000"/>
              </a:lnSpc>
            </a:pPr>
            <a:endParaRPr lang="en-US" altLang="tr-TR" sz="1800">
              <a:latin typeface="Helvetica" pitchFamily="-128" charset="0"/>
            </a:endParaRPr>
          </a:p>
        </p:txBody>
      </p:sp>
      <p:sp>
        <p:nvSpPr>
          <p:cNvPr id="185355" name="Rectangle 11"/>
          <p:cNvSpPr>
            <a:spLocks noChangeArrowheads="1"/>
          </p:cNvSpPr>
          <p:nvPr/>
        </p:nvSpPr>
        <p:spPr bwMode="auto">
          <a:xfrm>
            <a:off x="3122613" y="3603625"/>
            <a:ext cx="12747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latin typeface="Helvetica" pitchFamily="-128" charset="0"/>
              </a:rPr>
              <a:t>open door;</a:t>
            </a:r>
          </a:p>
          <a:p>
            <a:pPr>
              <a:lnSpc>
                <a:spcPct val="90000"/>
              </a:lnSpc>
            </a:pPr>
            <a:endParaRPr lang="en-US" altLang="tr-TR" sz="1800">
              <a:latin typeface="Helvetica" pitchFamily="-128" charset="0"/>
            </a:endParaRPr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3122613" y="3832225"/>
            <a:ext cx="1809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tr-TR" sz="1800">
              <a:latin typeface="Helvetica" pitchFamily="-128" charset="0"/>
            </a:endParaRPr>
          </a:p>
          <a:p>
            <a:pPr>
              <a:lnSpc>
                <a:spcPct val="90000"/>
              </a:lnSpc>
            </a:pPr>
            <a:endParaRPr lang="en-US" altLang="tr-TR" sz="1800">
              <a:latin typeface="Helvetica" pitchFamily="-128" charset="0"/>
            </a:endParaRPr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3122613" y="4060825"/>
            <a:ext cx="15398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latin typeface="Helvetica" pitchFamily="-128" charset="0"/>
              </a:rPr>
              <a:t>walk through;</a:t>
            </a:r>
          </a:p>
          <a:p>
            <a:pPr>
              <a:lnSpc>
                <a:spcPct val="90000"/>
              </a:lnSpc>
            </a:pPr>
            <a:endParaRPr lang="en-US" altLang="tr-TR" sz="1800">
              <a:latin typeface="Helvetica" pitchFamily="-128" charset="0"/>
            </a:endParaRPr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3122613" y="4289425"/>
            <a:ext cx="1298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latin typeface="Helvetica" pitchFamily="-128" charset="0"/>
              </a:rPr>
              <a:t>close door.</a:t>
            </a:r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4800600" y="3532188"/>
            <a:ext cx="3175000" cy="267811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4887913" y="3627438"/>
            <a:ext cx="25193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repeat until door opens</a:t>
            </a:r>
          </a:p>
          <a:p>
            <a:pPr>
              <a:lnSpc>
                <a:spcPct val="90000"/>
              </a:lnSpc>
            </a:pPr>
            <a:endParaRPr lang="en-US" altLang="tr-TR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85361" name="Rectangle 17"/>
          <p:cNvSpPr>
            <a:spLocks noChangeArrowheads="1"/>
          </p:cNvSpPr>
          <p:nvPr/>
        </p:nvSpPr>
        <p:spPr bwMode="auto">
          <a:xfrm>
            <a:off x="4887913" y="3856038"/>
            <a:ext cx="2239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turn knob clockwise;</a:t>
            </a:r>
          </a:p>
          <a:p>
            <a:pPr>
              <a:lnSpc>
                <a:spcPct val="90000"/>
              </a:lnSpc>
            </a:pPr>
            <a:endParaRPr lang="en-US" altLang="tr-TR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85362" name="Rectangle 18"/>
          <p:cNvSpPr>
            <a:spLocks noChangeArrowheads="1"/>
          </p:cNvSpPr>
          <p:nvPr/>
        </p:nvSpPr>
        <p:spPr bwMode="auto">
          <a:xfrm>
            <a:off x="4887913" y="4084638"/>
            <a:ext cx="267811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if knob doesn't turn, then</a:t>
            </a:r>
          </a:p>
          <a:p>
            <a:pPr>
              <a:lnSpc>
                <a:spcPct val="90000"/>
              </a:lnSpc>
            </a:pPr>
            <a:endParaRPr lang="en-US" altLang="tr-TR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4887913" y="4313238"/>
            <a:ext cx="1731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    take key out;</a:t>
            </a:r>
          </a:p>
          <a:p>
            <a:pPr>
              <a:lnSpc>
                <a:spcPct val="90000"/>
              </a:lnSpc>
            </a:pPr>
            <a:endParaRPr lang="en-US" altLang="tr-TR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4887913" y="4541838"/>
            <a:ext cx="20478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    find correct key;</a:t>
            </a:r>
          </a:p>
          <a:p>
            <a:pPr>
              <a:lnSpc>
                <a:spcPct val="90000"/>
              </a:lnSpc>
            </a:pPr>
            <a:endParaRPr lang="en-US" altLang="tr-TR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4887913" y="4770438"/>
            <a:ext cx="17684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    insert in lock;</a:t>
            </a:r>
          </a:p>
          <a:p>
            <a:pPr>
              <a:lnSpc>
                <a:spcPct val="90000"/>
              </a:lnSpc>
            </a:pPr>
            <a:endParaRPr lang="en-US" altLang="tr-TR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4887913" y="4999038"/>
            <a:ext cx="6762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endif</a:t>
            </a:r>
          </a:p>
          <a:p>
            <a:pPr>
              <a:lnSpc>
                <a:spcPct val="90000"/>
              </a:lnSpc>
            </a:pPr>
            <a:endParaRPr lang="en-US" altLang="tr-TR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4887913" y="5275263"/>
            <a:ext cx="190976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pull/push door</a:t>
            </a:r>
          </a:p>
          <a:p>
            <a:pPr>
              <a:lnSpc>
                <a:spcPct val="80000"/>
              </a:lnSpc>
            </a:pPr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move out of way;</a:t>
            </a:r>
          </a:p>
          <a:p>
            <a:pPr>
              <a:lnSpc>
                <a:spcPct val="90000"/>
              </a:lnSpc>
            </a:pPr>
            <a:endParaRPr lang="en-US" altLang="tr-TR" sz="1800">
              <a:solidFill>
                <a:schemeClr val="bg2"/>
              </a:solidFill>
              <a:latin typeface="Helvetica" pitchFamily="-128" charset="0"/>
            </a:endParaRP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4875213" y="5684838"/>
            <a:ext cx="12747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>
                <a:solidFill>
                  <a:schemeClr val="bg2"/>
                </a:solidFill>
                <a:latin typeface="Helvetica" pitchFamily="-128" charset="0"/>
              </a:rPr>
              <a:t>end repeat</a:t>
            </a:r>
          </a:p>
        </p:txBody>
      </p:sp>
      <p:sp>
        <p:nvSpPr>
          <p:cNvPr id="185369" name="Line 25"/>
          <p:cNvSpPr>
            <a:spLocks noChangeShapeType="1"/>
          </p:cNvSpPr>
          <p:nvPr/>
        </p:nvSpPr>
        <p:spPr bwMode="auto">
          <a:xfrm flipV="1">
            <a:off x="4495800" y="3835400"/>
            <a:ext cx="406400" cy="12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5370" name="Arc 26"/>
          <p:cNvSpPr>
            <a:spLocks/>
          </p:cNvSpPr>
          <p:nvPr/>
        </p:nvSpPr>
        <p:spPr bwMode="auto">
          <a:xfrm>
            <a:off x="2490788" y="2767013"/>
            <a:ext cx="812800" cy="82867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rgbClr val="AD278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278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703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Separation of Concerns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tr-TR" b="1" dirty="0"/>
              <a:t>breaking down into distinct features that overlap in functionality as little as possible </a:t>
            </a:r>
            <a:endParaRPr lang="en-US" altLang="tr-TR" b="1" dirty="0"/>
          </a:p>
          <a:p>
            <a:pPr>
              <a:spcBef>
                <a:spcPts val="1200"/>
              </a:spcBef>
            </a:pPr>
            <a:r>
              <a:rPr lang="en-US" altLang="tr-TR" sz="2800" dirty="0"/>
              <a:t>Any complex problem can be more easily handled if it is subdivided into pieces that can each be solved and/or optimized independently</a:t>
            </a:r>
          </a:p>
          <a:p>
            <a:pPr lvl="1">
              <a:lnSpc>
                <a:spcPct val="90000"/>
              </a:lnSpc>
            </a:pPr>
            <a:r>
              <a:rPr lang="en-US" altLang="tr-TR" dirty="0"/>
              <a:t>By separating concerns into smaller, and therefore more manageable pieces, a problem takes less effort and time to solve.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/>
              <a:t>These slides are designed to accompany </a:t>
            </a:r>
            <a:r>
              <a:rPr lang="en-US" altLang="tr-TR" i="1"/>
              <a:t>Software Engineering: A Practitioner’s Approach, 7/e </a:t>
            </a:r>
            <a:r>
              <a:rPr lang="en-US" altLang="tr-TR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99F-A16C-488A-A216-2FCBAD58B45F}" type="slidenum">
              <a:rPr lang="en-US" altLang="tr-TR"/>
              <a:pPr/>
              <a:t>15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8198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tr-TR"/>
              <a:t>These slides are designed to accompany </a:t>
            </a:r>
            <a:r>
              <a:rPr lang="en-US" altLang="tr-TR" i="1"/>
              <a:t>Software Engineering: A Practitioner’s Approach, 7/e </a:t>
            </a:r>
            <a:r>
              <a:rPr lang="en-US" altLang="tr-TR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9F47DD-0521-49A6-9F4E-427C3FC7B4BF}" type="slidenum">
              <a:rPr lang="en-US" altLang="tr-TR"/>
              <a:pPr/>
              <a:t>16</a:t>
            </a:fld>
            <a:endParaRPr lang="en-US" altLang="tr-TR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Modularity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tr-TR" sz="2000" dirty="0"/>
              <a:t>dividing a complex system into simpler pieces --modules</a:t>
            </a:r>
          </a:p>
          <a:p>
            <a:pPr>
              <a:spcBef>
                <a:spcPts val="300"/>
              </a:spcBef>
            </a:pPr>
            <a:r>
              <a:rPr lang="en-US" altLang="tr-TR" sz="2000" dirty="0"/>
              <a:t>"modularity is the single attribute of software that allows a program to be intellectually manageable" [Mye78]. </a:t>
            </a:r>
          </a:p>
          <a:p>
            <a:pPr>
              <a:spcBef>
                <a:spcPts val="300"/>
              </a:spcBef>
            </a:pPr>
            <a:r>
              <a:rPr lang="en-US" altLang="tr-TR" sz="2000" dirty="0"/>
              <a:t>Monolithic software (i.e., a large program composed of a single module) cannot be easily grasped by a software engineer. </a:t>
            </a:r>
          </a:p>
          <a:p>
            <a:pPr lvl="1">
              <a:spcBef>
                <a:spcPts val="300"/>
              </a:spcBef>
            </a:pPr>
            <a:r>
              <a:rPr lang="en-US" altLang="tr-TR" sz="1800" dirty="0"/>
              <a:t>The number of control paths, span of reference, number of variables, and overall complexity would make understanding close to impossible. </a:t>
            </a:r>
          </a:p>
          <a:p>
            <a:pPr>
              <a:spcBef>
                <a:spcPts val="300"/>
              </a:spcBef>
            </a:pPr>
            <a:r>
              <a:rPr lang="en-US" altLang="tr-TR" sz="2000" dirty="0"/>
              <a:t>In almost all instances, you should break the design into many modules, hoping to make understanding easier and as a consequence, reduce the cost required to build the software.</a:t>
            </a:r>
          </a:p>
          <a:p>
            <a:pPr>
              <a:spcBef>
                <a:spcPts val="300"/>
              </a:spcBef>
            </a:pPr>
            <a:endParaRPr lang="en-US" altLang="tr-TR" sz="2000" dirty="0"/>
          </a:p>
          <a:p>
            <a:pPr lvl="1">
              <a:lnSpc>
                <a:spcPct val="90000"/>
              </a:lnSpc>
            </a:pPr>
            <a:r>
              <a:rPr lang="en-US" altLang="tr-TR" sz="2000" dirty="0"/>
              <a:t>use the principle of separation of concerns and work on each module separately</a:t>
            </a:r>
          </a:p>
          <a:p>
            <a:pPr lvl="1">
              <a:lnSpc>
                <a:spcPct val="90000"/>
              </a:lnSpc>
            </a:pPr>
            <a:r>
              <a:rPr lang="en-US" altLang="tr-TR" sz="2000" dirty="0"/>
              <a:t>helps  to create an abstraction of a module’s environment using interfaces of other modules</a:t>
            </a:r>
          </a:p>
          <a:p>
            <a:pPr>
              <a:spcBef>
                <a:spcPts val="300"/>
              </a:spcBef>
            </a:pP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30410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tr-TR"/>
              <a:t>These slides are designed to accompany </a:t>
            </a:r>
            <a:r>
              <a:rPr lang="en-US" altLang="tr-TR" i="1"/>
              <a:t>Software Engineering: A Practitioner’s Approach, 7/e </a:t>
            </a:r>
            <a:r>
              <a:rPr lang="en-US" altLang="tr-TR"/>
              <a:t>(McGraw-Hill, 2009) Slides copyright 2009 by Roger Pressman. 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B85955-A5DE-4131-9BCF-F2903B17DAC2}" type="slidenum">
              <a:rPr lang="en-US" altLang="tr-TR"/>
              <a:pPr/>
              <a:t>17</a:t>
            </a:fld>
            <a:endParaRPr lang="en-US" altLang="tr-TR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5067300" cy="660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tr-TR"/>
              <a:t>Modularity: Trade-offs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2117725" y="1828800"/>
            <a:ext cx="4908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What is the "right" number of modules 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117725" y="2146300"/>
            <a:ext cx="3906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for a specific software design?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590800" y="5867400"/>
            <a:ext cx="17049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optimal number</a:t>
            </a:r>
          </a:p>
          <a:p>
            <a:endParaRPr lang="en-US" altLang="tr-TR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438400" y="6096000"/>
            <a:ext cx="14335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   of modules</a:t>
            </a: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3506788" y="3192463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3494088" y="3179763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506788" y="5592763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3494088" y="5580063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3824288" y="5503863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3811588" y="5491163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3824288" y="3421063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3811588" y="3408363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4141788" y="5389563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4129088" y="5376863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4141788" y="3613150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4129088" y="3598863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4459288" y="5275263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4446588" y="5262563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4459288" y="3789363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4446588" y="3776663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5" name="Rectangle 23"/>
          <p:cNvSpPr>
            <a:spLocks noChangeArrowheads="1"/>
          </p:cNvSpPr>
          <p:nvPr/>
        </p:nvSpPr>
        <p:spPr bwMode="auto">
          <a:xfrm>
            <a:off x="4764088" y="5160963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6" name="Rectangle 24"/>
          <p:cNvSpPr>
            <a:spLocks noChangeArrowheads="1"/>
          </p:cNvSpPr>
          <p:nvPr/>
        </p:nvSpPr>
        <p:spPr bwMode="auto">
          <a:xfrm>
            <a:off x="4751388" y="5148263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4764088" y="3929063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8" name="Rectangle 26"/>
          <p:cNvSpPr>
            <a:spLocks noChangeArrowheads="1"/>
          </p:cNvSpPr>
          <p:nvPr/>
        </p:nvSpPr>
        <p:spPr bwMode="auto">
          <a:xfrm>
            <a:off x="4751388" y="3916363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5081588" y="5021263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0" name="Rectangle 28"/>
          <p:cNvSpPr>
            <a:spLocks noChangeArrowheads="1"/>
          </p:cNvSpPr>
          <p:nvPr/>
        </p:nvSpPr>
        <p:spPr bwMode="auto">
          <a:xfrm>
            <a:off x="5068888" y="5008563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5081588" y="4106863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2" name="Rectangle 30"/>
          <p:cNvSpPr>
            <a:spLocks noChangeArrowheads="1"/>
          </p:cNvSpPr>
          <p:nvPr/>
        </p:nvSpPr>
        <p:spPr bwMode="auto">
          <a:xfrm>
            <a:off x="5068888" y="4094163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3" name="Rectangle 31"/>
          <p:cNvSpPr>
            <a:spLocks noChangeArrowheads="1"/>
          </p:cNvSpPr>
          <p:nvPr/>
        </p:nvSpPr>
        <p:spPr bwMode="auto">
          <a:xfrm>
            <a:off x="5399088" y="5021263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4" name="Rectangle 32"/>
          <p:cNvSpPr>
            <a:spLocks noChangeArrowheads="1"/>
          </p:cNvSpPr>
          <p:nvPr/>
        </p:nvSpPr>
        <p:spPr bwMode="auto">
          <a:xfrm>
            <a:off x="5386388" y="5008563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5" name="Rectangle 33"/>
          <p:cNvSpPr>
            <a:spLocks noChangeArrowheads="1"/>
          </p:cNvSpPr>
          <p:nvPr/>
        </p:nvSpPr>
        <p:spPr bwMode="auto">
          <a:xfrm>
            <a:off x="5399088" y="4106863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5386388" y="4094163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5716588" y="4818063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8" name="Rectangle 36"/>
          <p:cNvSpPr>
            <a:spLocks noChangeArrowheads="1"/>
          </p:cNvSpPr>
          <p:nvPr/>
        </p:nvSpPr>
        <p:spPr bwMode="auto">
          <a:xfrm>
            <a:off x="5703888" y="4805363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09" name="Rectangle 37"/>
          <p:cNvSpPr>
            <a:spLocks noChangeArrowheads="1"/>
          </p:cNvSpPr>
          <p:nvPr/>
        </p:nvSpPr>
        <p:spPr bwMode="auto">
          <a:xfrm>
            <a:off x="5716588" y="3929063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0" name="Rectangle 38"/>
          <p:cNvSpPr>
            <a:spLocks noChangeArrowheads="1"/>
          </p:cNvSpPr>
          <p:nvPr/>
        </p:nvSpPr>
        <p:spPr bwMode="auto">
          <a:xfrm>
            <a:off x="5703888" y="3916363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6021388" y="4614863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6008688" y="4602163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6021388" y="3789363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6008688" y="3776663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6338888" y="4475163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6326188" y="4462463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6338888" y="3613150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8" name="Rectangle 46"/>
          <p:cNvSpPr>
            <a:spLocks noChangeArrowheads="1"/>
          </p:cNvSpPr>
          <p:nvPr/>
        </p:nvSpPr>
        <p:spPr bwMode="auto">
          <a:xfrm>
            <a:off x="6326188" y="3598863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19" name="Rectangle 47"/>
          <p:cNvSpPr>
            <a:spLocks noChangeArrowheads="1"/>
          </p:cNvSpPr>
          <p:nvPr/>
        </p:nvSpPr>
        <p:spPr bwMode="auto">
          <a:xfrm>
            <a:off x="6656388" y="4246563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20" name="Rectangle 48"/>
          <p:cNvSpPr>
            <a:spLocks noChangeArrowheads="1"/>
          </p:cNvSpPr>
          <p:nvPr/>
        </p:nvSpPr>
        <p:spPr bwMode="auto">
          <a:xfrm>
            <a:off x="6643688" y="4233863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21" name="Rectangle 49"/>
          <p:cNvSpPr>
            <a:spLocks noChangeArrowheads="1"/>
          </p:cNvSpPr>
          <p:nvPr/>
        </p:nvSpPr>
        <p:spPr bwMode="auto">
          <a:xfrm>
            <a:off x="6656388" y="3421063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22" name="Rectangle 50"/>
          <p:cNvSpPr>
            <a:spLocks noChangeArrowheads="1"/>
          </p:cNvSpPr>
          <p:nvPr/>
        </p:nvSpPr>
        <p:spPr bwMode="auto">
          <a:xfrm>
            <a:off x="6643688" y="3408363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23" name="Rectangle 51"/>
          <p:cNvSpPr>
            <a:spLocks noChangeArrowheads="1"/>
          </p:cNvSpPr>
          <p:nvPr/>
        </p:nvSpPr>
        <p:spPr bwMode="auto">
          <a:xfrm>
            <a:off x="6973888" y="3192463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24" name="Rectangle 52"/>
          <p:cNvSpPr>
            <a:spLocks noChangeArrowheads="1"/>
          </p:cNvSpPr>
          <p:nvPr/>
        </p:nvSpPr>
        <p:spPr bwMode="auto">
          <a:xfrm>
            <a:off x="6961188" y="3179763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25" name="Rectangle 53"/>
          <p:cNvSpPr>
            <a:spLocks noChangeArrowheads="1"/>
          </p:cNvSpPr>
          <p:nvPr/>
        </p:nvSpPr>
        <p:spPr bwMode="auto">
          <a:xfrm>
            <a:off x="6973888" y="3841750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26" name="Rectangle 54"/>
          <p:cNvSpPr>
            <a:spLocks noChangeArrowheads="1"/>
          </p:cNvSpPr>
          <p:nvPr/>
        </p:nvSpPr>
        <p:spPr bwMode="auto">
          <a:xfrm>
            <a:off x="6961188" y="3827463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27" name="Rectangle 55"/>
          <p:cNvSpPr>
            <a:spLocks noChangeArrowheads="1"/>
          </p:cNvSpPr>
          <p:nvPr/>
        </p:nvSpPr>
        <p:spPr bwMode="auto">
          <a:xfrm>
            <a:off x="2082800" y="3087688"/>
            <a:ext cx="11858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      cost of</a:t>
            </a:r>
          </a:p>
          <a:p>
            <a:endParaRPr lang="en-US" altLang="tr-TR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2328" name="Rectangle 56"/>
          <p:cNvSpPr>
            <a:spLocks noChangeArrowheads="1"/>
          </p:cNvSpPr>
          <p:nvPr/>
        </p:nvSpPr>
        <p:spPr bwMode="auto">
          <a:xfrm>
            <a:off x="2082800" y="3316288"/>
            <a:ext cx="12430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    software</a:t>
            </a:r>
          </a:p>
          <a:p>
            <a:endParaRPr lang="en-US" altLang="tr-TR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2329" name="Rectangle 57"/>
          <p:cNvSpPr>
            <a:spLocks noChangeArrowheads="1"/>
          </p:cNvSpPr>
          <p:nvPr/>
        </p:nvSpPr>
        <p:spPr bwMode="auto">
          <a:xfrm>
            <a:off x="6235700" y="5816600"/>
            <a:ext cx="2066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number of modules</a:t>
            </a:r>
          </a:p>
        </p:txBody>
      </p:sp>
      <p:grpSp>
        <p:nvGrpSpPr>
          <p:cNvPr id="182330" name="Group 58"/>
          <p:cNvGrpSpPr>
            <a:grpSpLocks/>
          </p:cNvGrpSpPr>
          <p:nvPr/>
        </p:nvGrpSpPr>
        <p:grpSpPr bwMode="auto">
          <a:xfrm>
            <a:off x="3494088" y="5667375"/>
            <a:ext cx="4675187" cy="128588"/>
            <a:chOff x="1744" y="2971"/>
            <a:chExt cx="2945" cy="72"/>
          </a:xfrm>
        </p:grpSpPr>
        <p:sp>
          <p:nvSpPr>
            <p:cNvPr id="182331" name="Freeform 59"/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2332" name="Line 60"/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82333" name="Group 61"/>
          <p:cNvGrpSpPr>
            <a:grpSpLocks/>
          </p:cNvGrpSpPr>
          <p:nvPr/>
        </p:nvGrpSpPr>
        <p:grpSpPr bwMode="auto">
          <a:xfrm>
            <a:off x="3417888" y="2593975"/>
            <a:ext cx="128587" cy="3136900"/>
            <a:chOff x="1696" y="1250"/>
            <a:chExt cx="81" cy="1756"/>
          </a:xfrm>
        </p:grpSpPr>
        <p:sp>
          <p:nvSpPr>
            <p:cNvPr id="182334" name="Freeform 62"/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2335" name="Line 63"/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82336" name="Rectangle 64"/>
          <p:cNvSpPr>
            <a:spLocks noChangeArrowheads="1"/>
          </p:cNvSpPr>
          <p:nvPr/>
        </p:nvSpPr>
        <p:spPr bwMode="auto">
          <a:xfrm>
            <a:off x="7342188" y="3830638"/>
            <a:ext cx="1230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tr-T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module</a:t>
            </a:r>
          </a:p>
          <a:p>
            <a:pPr algn="ctr">
              <a:lnSpc>
                <a:spcPct val="75000"/>
              </a:lnSpc>
            </a:pPr>
            <a:r>
              <a:rPr lang="en-US" altLang="tr-T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integration</a:t>
            </a:r>
          </a:p>
          <a:p>
            <a:pPr algn="ctr">
              <a:lnSpc>
                <a:spcPct val="75000"/>
              </a:lnSpc>
            </a:pPr>
            <a:r>
              <a:rPr lang="en-US" altLang="tr-T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cost</a:t>
            </a:r>
          </a:p>
        </p:txBody>
      </p:sp>
      <p:sp>
        <p:nvSpPr>
          <p:cNvPr id="182337" name="Rectangle 65"/>
          <p:cNvSpPr>
            <a:spLocks noChangeArrowheads="1"/>
          </p:cNvSpPr>
          <p:nvPr/>
        </p:nvSpPr>
        <p:spPr bwMode="auto">
          <a:xfrm>
            <a:off x="4419600" y="2590800"/>
            <a:ext cx="27447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module development cost </a:t>
            </a:r>
          </a:p>
          <a:p>
            <a:endParaRPr lang="en-US" altLang="tr-TR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2338" name="Line 66"/>
          <p:cNvSpPr>
            <a:spLocks noChangeShapeType="1"/>
          </p:cNvSpPr>
          <p:nvPr/>
        </p:nvSpPr>
        <p:spPr bwMode="auto">
          <a:xfrm>
            <a:off x="5970588" y="3027363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39" name="Line 67"/>
          <p:cNvSpPr>
            <a:spLocks noChangeShapeType="1"/>
          </p:cNvSpPr>
          <p:nvPr/>
        </p:nvSpPr>
        <p:spPr bwMode="auto">
          <a:xfrm flipH="1">
            <a:off x="6529388" y="4360863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2340" name="Arc 68"/>
          <p:cNvSpPr>
            <a:spLocks/>
          </p:cNvSpPr>
          <p:nvPr/>
        </p:nvSpPr>
        <p:spPr bwMode="auto">
          <a:xfrm>
            <a:off x="4116388" y="5872163"/>
            <a:ext cx="1193800" cy="366712"/>
          </a:xfrm>
          <a:custGeom>
            <a:avLst/>
            <a:gdLst>
              <a:gd name="G0" fmla="+- 0 0 0"/>
              <a:gd name="G1" fmla="+- 105 0 0"/>
              <a:gd name="G2" fmla="+- 21600 0 0"/>
              <a:gd name="T0" fmla="*/ 21599 w 21600"/>
              <a:gd name="T1" fmla="*/ 0 h 21705"/>
              <a:gd name="T2" fmla="*/ 0 w 21600"/>
              <a:gd name="T3" fmla="*/ 21705 h 21705"/>
              <a:gd name="T4" fmla="*/ 0 w 21600"/>
              <a:gd name="T5" fmla="*/ 105 h 2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  <a:lnTo>
                  <a:pt x="0" y="105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1227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600"/>
              <a:t>Modularization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06679" y="1199367"/>
            <a:ext cx="8799534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In dividing a system into modules we need some guiding principles.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There are two notions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u="sng" dirty="0">
                <a:solidFill>
                  <a:srgbClr val="FF0000"/>
                </a:solidFill>
              </a:rPr>
              <a:t>Cohesion:</a:t>
            </a:r>
            <a:r>
              <a:rPr lang="en-US" altLang="tr-TR" sz="2400" dirty="0"/>
              <a:t> strength of relationship between elements of a module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tr-TR" dirty="0"/>
              <a:t>why the components are grouped together in a module</a:t>
            </a:r>
          </a:p>
          <a:p>
            <a:pPr lvl="2">
              <a:lnSpc>
                <a:spcPct val="80000"/>
              </a:lnSpc>
            </a:pPr>
            <a:r>
              <a:rPr lang="en-US" altLang="tr-TR" dirty="0"/>
              <a:t>A cohesive module performs a single task, requiring little interaction with other components in other parts of a program. Stated simply, a cohesive module should (ideally) do just one 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tr-TR" dirty="0"/>
              <a:t>We want highly cohesive modules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u="sng" dirty="0">
                <a:solidFill>
                  <a:srgbClr val="FF0000"/>
                </a:solidFill>
              </a:rPr>
              <a:t>Coupling</a:t>
            </a:r>
            <a:r>
              <a:rPr lang="en-US" altLang="tr-TR" sz="2400" u="sng" dirty="0"/>
              <a:t>:</a:t>
            </a:r>
            <a:r>
              <a:rPr lang="en-US" altLang="tr-TR" sz="2400" dirty="0"/>
              <a:t> degree of interconnection between modules</a:t>
            </a:r>
          </a:p>
          <a:p>
            <a:pPr lvl="2">
              <a:lnSpc>
                <a:spcPct val="80000"/>
              </a:lnSpc>
            </a:pPr>
            <a:r>
              <a:rPr lang="en-US" altLang="tr-TR" dirty="0"/>
              <a:t>Coupling depends on the interface complexity between modules, the point at which entry or reference is made to a module, and what data pass across the interface. </a:t>
            </a:r>
          </a:p>
          <a:p>
            <a:pPr lvl="2">
              <a:lnSpc>
                <a:spcPct val="80000"/>
              </a:lnSpc>
            </a:pPr>
            <a:r>
              <a:rPr lang="en-US" altLang="tr-TR" dirty="0"/>
              <a:t>We want low coupling between modules</a:t>
            </a:r>
          </a:p>
        </p:txBody>
      </p:sp>
    </p:spTree>
    <p:extLst>
      <p:ext uri="{BB962C8B-B14F-4D97-AF65-F5344CB8AC3E}">
        <p14:creationId xmlns:p14="http://schemas.microsoft.com/office/powerpoint/2010/main" val="425703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3600"/>
              <a:t>Cohesion and Coupling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20574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44958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514600" y="33528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09600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1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9906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066800" y="2667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3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26670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352800" y="3505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10</a:t>
            </a: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1371600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47800" y="2209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2</a:t>
            </a:r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14478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048000" y="3962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9</a:t>
            </a:r>
          </a:p>
        </p:txBody>
      </p: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609600" y="4572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685800" y="510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6</a:t>
            </a:r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609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743200" y="3429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8</a:t>
            </a:r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1371600" y="4572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447800" y="510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7</a:t>
            </a:r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33528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cxnSp>
        <p:nvCxnSpPr>
          <p:cNvPr id="46104" name="AutoShape 24"/>
          <p:cNvCxnSpPr>
            <a:cxnSpLocks noChangeShapeType="1"/>
            <a:stCxn id="46086" idx="5"/>
            <a:endCxn id="46088" idx="1"/>
          </p:cNvCxnSpPr>
          <p:nvPr/>
        </p:nvCxnSpPr>
        <p:spPr bwMode="auto">
          <a:xfrm>
            <a:off x="935038" y="2535238"/>
            <a:ext cx="11112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5"/>
          <p:cNvCxnSpPr>
            <a:cxnSpLocks noChangeShapeType="1"/>
            <a:stCxn id="46086" idx="4"/>
            <a:endCxn id="46096" idx="0"/>
          </p:cNvCxnSpPr>
          <p:nvPr/>
        </p:nvCxnSpPr>
        <p:spPr bwMode="auto">
          <a:xfrm>
            <a:off x="800100" y="2590800"/>
            <a:ext cx="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AutoShape 26"/>
          <p:cNvCxnSpPr>
            <a:cxnSpLocks noChangeShapeType="1"/>
            <a:stCxn id="46094" idx="7"/>
            <a:endCxn id="46090" idx="4"/>
          </p:cNvCxnSpPr>
          <p:nvPr/>
        </p:nvCxnSpPr>
        <p:spPr bwMode="auto">
          <a:xfrm flipV="1">
            <a:off x="1773238" y="3810000"/>
            <a:ext cx="1084262" cy="1350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7" name="AutoShape 27"/>
          <p:cNvCxnSpPr>
            <a:cxnSpLocks noChangeShapeType="1"/>
            <a:stCxn id="46100" idx="0"/>
            <a:endCxn id="46088" idx="5"/>
          </p:cNvCxnSpPr>
          <p:nvPr/>
        </p:nvCxnSpPr>
        <p:spPr bwMode="auto">
          <a:xfrm flipH="1" flipV="1">
            <a:off x="1316038" y="2992438"/>
            <a:ext cx="246062" cy="157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8" name="AutoShape 28"/>
          <p:cNvCxnSpPr>
            <a:cxnSpLocks noChangeShapeType="1"/>
            <a:stCxn id="46096" idx="6"/>
            <a:endCxn id="46100" idx="2"/>
          </p:cNvCxnSpPr>
          <p:nvPr/>
        </p:nvCxnSpPr>
        <p:spPr bwMode="auto">
          <a:xfrm>
            <a:off x="990600" y="47625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AutoShape 29"/>
          <p:cNvCxnSpPr>
            <a:cxnSpLocks noChangeShapeType="1"/>
            <a:stCxn id="46096" idx="4"/>
            <a:endCxn id="46098" idx="0"/>
          </p:cNvCxnSpPr>
          <p:nvPr/>
        </p:nvCxnSpPr>
        <p:spPr bwMode="auto">
          <a:xfrm>
            <a:off x="800100" y="4953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0" name="AutoShape 30"/>
          <p:cNvCxnSpPr>
            <a:cxnSpLocks noChangeShapeType="1"/>
            <a:stCxn id="46100" idx="7"/>
            <a:endCxn id="46090" idx="3"/>
          </p:cNvCxnSpPr>
          <p:nvPr/>
        </p:nvCxnSpPr>
        <p:spPr bwMode="auto">
          <a:xfrm flipV="1">
            <a:off x="1697038" y="3754438"/>
            <a:ext cx="1025525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1" name="AutoShape 31"/>
          <p:cNvCxnSpPr>
            <a:cxnSpLocks noChangeShapeType="1"/>
            <a:stCxn id="46092" idx="5"/>
            <a:endCxn id="46090" idx="0"/>
          </p:cNvCxnSpPr>
          <p:nvPr/>
        </p:nvCxnSpPr>
        <p:spPr bwMode="auto">
          <a:xfrm>
            <a:off x="1697038" y="2535238"/>
            <a:ext cx="1160462" cy="893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2" name="AutoShape 32"/>
          <p:cNvCxnSpPr>
            <a:cxnSpLocks noChangeShapeType="1"/>
            <a:stCxn id="46092" idx="3"/>
            <a:endCxn id="46094" idx="0"/>
          </p:cNvCxnSpPr>
          <p:nvPr/>
        </p:nvCxnSpPr>
        <p:spPr bwMode="auto">
          <a:xfrm>
            <a:off x="1427163" y="2535238"/>
            <a:ext cx="211137" cy="2570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3" name="AutoShape 33"/>
          <p:cNvCxnSpPr>
            <a:cxnSpLocks noChangeShapeType="1"/>
            <a:stCxn id="46098" idx="6"/>
            <a:endCxn id="46103" idx="3"/>
          </p:cNvCxnSpPr>
          <p:nvPr/>
        </p:nvCxnSpPr>
        <p:spPr bwMode="auto">
          <a:xfrm flipV="1">
            <a:off x="990600" y="4287838"/>
            <a:ext cx="2036763" cy="100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4" name="AutoShape 34"/>
          <p:cNvCxnSpPr>
            <a:cxnSpLocks noChangeShapeType="1"/>
            <a:stCxn id="46102" idx="3"/>
            <a:endCxn id="46103" idx="7"/>
          </p:cNvCxnSpPr>
          <p:nvPr/>
        </p:nvCxnSpPr>
        <p:spPr bwMode="auto">
          <a:xfrm flipH="1">
            <a:off x="3297238" y="3830638"/>
            <a:ext cx="11112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5" name="AutoShape 35"/>
          <p:cNvCxnSpPr>
            <a:cxnSpLocks noChangeShapeType="1"/>
            <a:stCxn id="46102" idx="1"/>
            <a:endCxn id="46090" idx="6"/>
          </p:cNvCxnSpPr>
          <p:nvPr/>
        </p:nvCxnSpPr>
        <p:spPr bwMode="auto">
          <a:xfrm flipH="1">
            <a:off x="3048000" y="3560763"/>
            <a:ext cx="360363" cy="5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6" name="AutoShape 36"/>
          <p:cNvCxnSpPr>
            <a:cxnSpLocks noChangeShapeType="1"/>
            <a:stCxn id="46098" idx="5"/>
            <a:endCxn id="46102" idx="2"/>
          </p:cNvCxnSpPr>
          <p:nvPr/>
        </p:nvCxnSpPr>
        <p:spPr bwMode="auto">
          <a:xfrm flipV="1">
            <a:off x="935038" y="3695700"/>
            <a:ext cx="2417762" cy="173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7" name="AutoShape 37"/>
          <p:cNvCxnSpPr>
            <a:cxnSpLocks noChangeShapeType="1"/>
            <a:stCxn id="46096" idx="7"/>
            <a:endCxn id="46088" idx="3"/>
          </p:cNvCxnSpPr>
          <p:nvPr/>
        </p:nvCxnSpPr>
        <p:spPr bwMode="auto">
          <a:xfrm flipV="1">
            <a:off x="935038" y="2992438"/>
            <a:ext cx="111125" cy="163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8" name="AutoShape 38"/>
          <p:cNvCxnSpPr>
            <a:cxnSpLocks noChangeShapeType="1"/>
            <a:stCxn id="46100" idx="1"/>
            <a:endCxn id="46086" idx="3"/>
          </p:cNvCxnSpPr>
          <p:nvPr/>
        </p:nvCxnSpPr>
        <p:spPr bwMode="auto">
          <a:xfrm flipH="1" flipV="1">
            <a:off x="665163" y="2535238"/>
            <a:ext cx="762000" cy="209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5029200" y="20574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029200" y="44958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7086600" y="33528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22" name="Oval 42"/>
          <p:cNvSpPr>
            <a:spLocks noChangeArrowheads="1"/>
          </p:cNvSpPr>
          <p:nvPr/>
        </p:nvSpPr>
        <p:spPr bwMode="auto">
          <a:xfrm>
            <a:off x="51816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23" name="Oval 43"/>
          <p:cNvSpPr>
            <a:spLocks noChangeArrowheads="1"/>
          </p:cNvSpPr>
          <p:nvPr/>
        </p:nvSpPr>
        <p:spPr bwMode="auto">
          <a:xfrm>
            <a:off x="60198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24" name="Oval 44"/>
          <p:cNvSpPr>
            <a:spLocks noChangeArrowheads="1"/>
          </p:cNvSpPr>
          <p:nvPr/>
        </p:nvSpPr>
        <p:spPr bwMode="auto">
          <a:xfrm>
            <a:off x="72390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5791200" y="4648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10</a:t>
            </a:r>
          </a:p>
        </p:txBody>
      </p:sp>
      <p:sp>
        <p:nvSpPr>
          <p:cNvPr id="46126" name="Oval 46"/>
          <p:cNvSpPr>
            <a:spLocks noChangeArrowheads="1"/>
          </p:cNvSpPr>
          <p:nvPr/>
        </p:nvSpPr>
        <p:spPr bwMode="auto">
          <a:xfrm>
            <a:off x="80010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27" name="Oval 47"/>
          <p:cNvSpPr>
            <a:spLocks noChangeArrowheads="1"/>
          </p:cNvSpPr>
          <p:nvPr/>
        </p:nvSpPr>
        <p:spPr bwMode="auto">
          <a:xfrm>
            <a:off x="7620000" y="3962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28" name="Oval 48"/>
          <p:cNvSpPr>
            <a:spLocks noChangeArrowheads="1"/>
          </p:cNvSpPr>
          <p:nvPr/>
        </p:nvSpPr>
        <p:spPr bwMode="auto">
          <a:xfrm>
            <a:off x="51816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29" name="Oval 49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tr-TR">
                <a:latin typeface="Times New Roman" pitchFamily="-128" charset="0"/>
              </a:rPr>
              <a:t>6</a:t>
            </a:r>
          </a:p>
        </p:txBody>
      </p:sp>
      <p:sp>
        <p:nvSpPr>
          <p:cNvPr id="46130" name="Oval 50"/>
          <p:cNvSpPr>
            <a:spLocks noChangeArrowheads="1"/>
          </p:cNvSpPr>
          <p:nvPr/>
        </p:nvSpPr>
        <p:spPr bwMode="auto">
          <a:xfrm>
            <a:off x="58674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8077200" y="3581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7</a:t>
            </a:r>
          </a:p>
        </p:txBody>
      </p:sp>
      <p:sp>
        <p:nvSpPr>
          <p:cNvPr id="46132" name="Oval 52"/>
          <p:cNvSpPr>
            <a:spLocks noChangeArrowheads="1"/>
          </p:cNvSpPr>
          <p:nvPr/>
        </p:nvSpPr>
        <p:spPr bwMode="auto">
          <a:xfrm>
            <a:off x="5791200" y="4648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33" name="Oval 53"/>
          <p:cNvSpPr>
            <a:spLocks noChangeArrowheads="1"/>
          </p:cNvSpPr>
          <p:nvPr/>
        </p:nvSpPr>
        <p:spPr bwMode="auto">
          <a:xfrm>
            <a:off x="60960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7620000" y="3962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2</a:t>
            </a:r>
          </a:p>
        </p:txBody>
      </p:sp>
      <p:cxnSp>
        <p:nvCxnSpPr>
          <p:cNvPr id="46135" name="AutoShape 55"/>
          <p:cNvCxnSpPr>
            <a:cxnSpLocks noChangeShapeType="1"/>
            <a:stCxn id="46122" idx="6"/>
            <a:endCxn id="46123" idx="1"/>
          </p:cNvCxnSpPr>
          <p:nvPr/>
        </p:nvCxnSpPr>
        <p:spPr bwMode="auto">
          <a:xfrm flipV="1">
            <a:off x="5562600" y="2189163"/>
            <a:ext cx="512763" cy="134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36" name="AutoShape 56"/>
          <p:cNvCxnSpPr>
            <a:cxnSpLocks noChangeShapeType="1"/>
            <a:stCxn id="46122" idx="4"/>
            <a:endCxn id="46128" idx="0"/>
          </p:cNvCxnSpPr>
          <p:nvPr/>
        </p:nvCxnSpPr>
        <p:spPr bwMode="auto">
          <a:xfrm>
            <a:off x="5372100" y="2514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37" name="AutoShape 57"/>
          <p:cNvCxnSpPr>
            <a:cxnSpLocks noChangeShapeType="1"/>
            <a:stCxn id="46127" idx="1"/>
            <a:endCxn id="46124" idx="4"/>
          </p:cNvCxnSpPr>
          <p:nvPr/>
        </p:nvCxnSpPr>
        <p:spPr bwMode="auto">
          <a:xfrm flipH="1" flipV="1">
            <a:off x="7429500" y="3810000"/>
            <a:ext cx="246063" cy="20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38" name="AutoShape 58"/>
          <p:cNvCxnSpPr>
            <a:cxnSpLocks noChangeShapeType="1"/>
            <a:stCxn id="46130" idx="0"/>
            <a:endCxn id="46123" idx="5"/>
          </p:cNvCxnSpPr>
          <p:nvPr/>
        </p:nvCxnSpPr>
        <p:spPr bwMode="auto">
          <a:xfrm flipV="1">
            <a:off x="6057900" y="2459038"/>
            <a:ext cx="287338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39" name="AutoShape 59"/>
          <p:cNvCxnSpPr>
            <a:cxnSpLocks noChangeShapeType="1"/>
            <a:stCxn id="46128" idx="6"/>
            <a:endCxn id="46130" idx="2"/>
          </p:cNvCxnSpPr>
          <p:nvPr/>
        </p:nvCxnSpPr>
        <p:spPr bwMode="auto">
          <a:xfrm>
            <a:off x="5562600" y="28575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0" name="AutoShape 60"/>
          <p:cNvCxnSpPr>
            <a:cxnSpLocks noChangeShapeType="1"/>
            <a:stCxn id="46128" idx="4"/>
            <a:endCxn id="46129" idx="0"/>
          </p:cNvCxnSpPr>
          <p:nvPr/>
        </p:nvCxnSpPr>
        <p:spPr bwMode="auto">
          <a:xfrm>
            <a:off x="5372100" y="3048000"/>
            <a:ext cx="0" cy="205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1" name="AutoShape 61"/>
          <p:cNvCxnSpPr>
            <a:cxnSpLocks noChangeShapeType="1"/>
            <a:stCxn id="46130" idx="6"/>
            <a:endCxn id="46124" idx="2"/>
          </p:cNvCxnSpPr>
          <p:nvPr/>
        </p:nvCxnSpPr>
        <p:spPr bwMode="auto">
          <a:xfrm>
            <a:off x="6248400" y="2857500"/>
            <a:ext cx="990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2" name="AutoShape 62"/>
          <p:cNvCxnSpPr>
            <a:cxnSpLocks noChangeShapeType="1"/>
            <a:stCxn id="46126" idx="1"/>
            <a:endCxn id="46124" idx="6"/>
          </p:cNvCxnSpPr>
          <p:nvPr/>
        </p:nvCxnSpPr>
        <p:spPr bwMode="auto">
          <a:xfrm flipH="1" flipV="1">
            <a:off x="7620000" y="3619500"/>
            <a:ext cx="436563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3" name="AutoShape 63"/>
          <p:cNvCxnSpPr>
            <a:cxnSpLocks noChangeShapeType="1"/>
            <a:stCxn id="46126" idx="3"/>
            <a:endCxn id="46127" idx="7"/>
          </p:cNvCxnSpPr>
          <p:nvPr/>
        </p:nvCxnSpPr>
        <p:spPr bwMode="auto">
          <a:xfrm flipH="1">
            <a:off x="7945438" y="3906838"/>
            <a:ext cx="111125" cy="11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4" name="AutoShape 64"/>
          <p:cNvCxnSpPr>
            <a:cxnSpLocks noChangeShapeType="1"/>
            <a:stCxn id="46129" idx="6"/>
            <a:endCxn id="46133" idx="3"/>
          </p:cNvCxnSpPr>
          <p:nvPr/>
        </p:nvCxnSpPr>
        <p:spPr bwMode="auto">
          <a:xfrm>
            <a:off x="5562600" y="5295900"/>
            <a:ext cx="588963" cy="134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5" name="AutoShape 65"/>
          <p:cNvCxnSpPr>
            <a:cxnSpLocks noChangeShapeType="1"/>
            <a:stCxn id="46132" idx="5"/>
            <a:endCxn id="46133" idx="7"/>
          </p:cNvCxnSpPr>
          <p:nvPr/>
        </p:nvCxnSpPr>
        <p:spPr bwMode="auto">
          <a:xfrm>
            <a:off x="6116638" y="4973638"/>
            <a:ext cx="304800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6" name="AutoShape 66"/>
          <p:cNvCxnSpPr>
            <a:cxnSpLocks noChangeShapeType="1"/>
            <a:stCxn id="46132" idx="7"/>
            <a:endCxn id="46124" idx="3"/>
          </p:cNvCxnSpPr>
          <p:nvPr/>
        </p:nvCxnSpPr>
        <p:spPr bwMode="auto">
          <a:xfrm flipV="1">
            <a:off x="6116638" y="3754438"/>
            <a:ext cx="1177925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7" name="AutoShape 67"/>
          <p:cNvCxnSpPr>
            <a:cxnSpLocks noChangeShapeType="1"/>
            <a:stCxn id="46129" idx="7"/>
            <a:endCxn id="46132" idx="2"/>
          </p:cNvCxnSpPr>
          <p:nvPr/>
        </p:nvCxnSpPr>
        <p:spPr bwMode="auto">
          <a:xfrm flipV="1">
            <a:off x="5507038" y="4838700"/>
            <a:ext cx="2841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8" name="AutoShape 68"/>
          <p:cNvCxnSpPr>
            <a:cxnSpLocks noChangeShapeType="1"/>
            <a:stCxn id="46128" idx="7"/>
            <a:endCxn id="46123" idx="3"/>
          </p:cNvCxnSpPr>
          <p:nvPr/>
        </p:nvCxnSpPr>
        <p:spPr bwMode="auto">
          <a:xfrm flipV="1">
            <a:off x="5507038" y="2459038"/>
            <a:ext cx="5683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49" name="AutoShape 69"/>
          <p:cNvCxnSpPr>
            <a:cxnSpLocks noChangeShapeType="1"/>
            <a:stCxn id="46130" idx="1"/>
            <a:endCxn id="46122" idx="5"/>
          </p:cNvCxnSpPr>
          <p:nvPr/>
        </p:nvCxnSpPr>
        <p:spPr bwMode="auto">
          <a:xfrm flipH="1" flipV="1">
            <a:off x="5507038" y="2459038"/>
            <a:ext cx="4159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50" name="Text Box 70"/>
          <p:cNvSpPr txBox="1">
            <a:spLocks noChangeArrowheads="1"/>
          </p:cNvSpPr>
          <p:nvPr/>
        </p:nvSpPr>
        <p:spPr bwMode="auto">
          <a:xfrm>
            <a:off x="6699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4</a:t>
            </a:r>
          </a:p>
        </p:txBody>
      </p:sp>
      <p:sp>
        <p:nvSpPr>
          <p:cNvPr id="46151" name="Text Box 71"/>
          <p:cNvSpPr txBox="1">
            <a:spLocks noChangeArrowheads="1"/>
          </p:cNvSpPr>
          <p:nvPr/>
        </p:nvSpPr>
        <p:spPr bwMode="auto">
          <a:xfrm>
            <a:off x="1431925" y="4610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5</a:t>
            </a:r>
          </a:p>
        </p:txBody>
      </p:sp>
      <p:sp>
        <p:nvSpPr>
          <p:cNvPr id="46152" name="Text Box 72"/>
          <p:cNvSpPr txBox="1">
            <a:spLocks noChangeArrowheads="1"/>
          </p:cNvSpPr>
          <p:nvPr/>
        </p:nvSpPr>
        <p:spPr bwMode="auto">
          <a:xfrm>
            <a:off x="5241925" y="2705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4</a:t>
            </a:r>
          </a:p>
        </p:txBody>
      </p:sp>
      <p:sp>
        <p:nvSpPr>
          <p:cNvPr id="46153" name="Text Box 73"/>
          <p:cNvSpPr txBox="1">
            <a:spLocks noChangeArrowheads="1"/>
          </p:cNvSpPr>
          <p:nvPr/>
        </p:nvSpPr>
        <p:spPr bwMode="auto">
          <a:xfrm>
            <a:off x="6003925" y="2705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5</a:t>
            </a:r>
          </a:p>
        </p:txBody>
      </p:sp>
      <p:sp>
        <p:nvSpPr>
          <p:cNvPr id="46154" name="Text Box 74"/>
          <p:cNvSpPr txBox="1">
            <a:spLocks noChangeArrowheads="1"/>
          </p:cNvSpPr>
          <p:nvPr/>
        </p:nvSpPr>
        <p:spPr bwMode="auto">
          <a:xfrm>
            <a:off x="5241925" y="21717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1</a:t>
            </a:r>
          </a:p>
        </p:txBody>
      </p:sp>
      <p:sp>
        <p:nvSpPr>
          <p:cNvPr id="46155" name="Text Box 75"/>
          <p:cNvSpPr txBox="1">
            <a:spLocks noChangeArrowheads="1"/>
          </p:cNvSpPr>
          <p:nvPr/>
        </p:nvSpPr>
        <p:spPr bwMode="auto">
          <a:xfrm>
            <a:off x="6096000" y="2133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3</a:t>
            </a:r>
          </a:p>
        </p:txBody>
      </p:sp>
      <p:sp>
        <p:nvSpPr>
          <p:cNvPr id="46156" name="Text Box 76"/>
          <p:cNvSpPr txBox="1">
            <a:spLocks noChangeArrowheads="1"/>
          </p:cNvSpPr>
          <p:nvPr/>
        </p:nvSpPr>
        <p:spPr bwMode="auto">
          <a:xfrm>
            <a:off x="6156325" y="5067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9</a:t>
            </a:r>
          </a:p>
        </p:txBody>
      </p:sp>
      <p:sp>
        <p:nvSpPr>
          <p:cNvPr id="46157" name="Text Box 77"/>
          <p:cNvSpPr txBox="1">
            <a:spLocks noChangeArrowheads="1"/>
          </p:cNvSpPr>
          <p:nvPr/>
        </p:nvSpPr>
        <p:spPr bwMode="auto">
          <a:xfrm>
            <a:off x="7299325" y="3467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8</a:t>
            </a:r>
          </a:p>
        </p:txBody>
      </p:sp>
      <p:cxnSp>
        <p:nvCxnSpPr>
          <p:cNvPr id="46158" name="AutoShape 78"/>
          <p:cNvCxnSpPr>
            <a:cxnSpLocks noChangeShapeType="1"/>
            <a:stCxn id="46092" idx="4"/>
            <a:endCxn id="46103" idx="1"/>
          </p:cNvCxnSpPr>
          <p:nvPr/>
        </p:nvCxnSpPr>
        <p:spPr bwMode="auto">
          <a:xfrm>
            <a:off x="1562100" y="2590800"/>
            <a:ext cx="1465263" cy="142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59" name="AutoShape 79"/>
          <p:cNvCxnSpPr>
            <a:cxnSpLocks noChangeShapeType="1"/>
            <a:stCxn id="46134" idx="2"/>
            <a:endCxn id="46156" idx="3"/>
          </p:cNvCxnSpPr>
          <p:nvPr/>
        </p:nvCxnSpPr>
        <p:spPr bwMode="auto">
          <a:xfrm flipH="1">
            <a:off x="6454775" y="4329113"/>
            <a:ext cx="1314450" cy="922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60" name="Line 80"/>
          <p:cNvSpPr>
            <a:spLocks noChangeShapeType="1"/>
          </p:cNvSpPr>
          <p:nvPr/>
        </p:nvSpPr>
        <p:spPr bwMode="auto">
          <a:xfrm>
            <a:off x="4419600" y="13716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61" name="Text Box 81"/>
          <p:cNvSpPr txBox="1">
            <a:spLocks noChangeArrowheads="1"/>
          </p:cNvSpPr>
          <p:nvPr/>
        </p:nvSpPr>
        <p:spPr bwMode="auto">
          <a:xfrm>
            <a:off x="457200" y="1676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A</a:t>
            </a:r>
          </a:p>
        </p:txBody>
      </p:sp>
      <p:sp>
        <p:nvSpPr>
          <p:cNvPr id="46162" name="Text Box 82"/>
          <p:cNvSpPr txBox="1">
            <a:spLocks noChangeArrowheads="1"/>
          </p:cNvSpPr>
          <p:nvPr/>
        </p:nvSpPr>
        <p:spPr bwMode="auto">
          <a:xfrm>
            <a:off x="381000" y="4114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B</a:t>
            </a:r>
          </a:p>
        </p:txBody>
      </p:sp>
      <p:sp>
        <p:nvSpPr>
          <p:cNvPr id="46163" name="Text Box 83"/>
          <p:cNvSpPr txBox="1">
            <a:spLocks noChangeArrowheads="1"/>
          </p:cNvSpPr>
          <p:nvPr/>
        </p:nvSpPr>
        <p:spPr bwMode="auto">
          <a:xfrm>
            <a:off x="3581400" y="2971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C</a:t>
            </a:r>
          </a:p>
        </p:txBody>
      </p:sp>
      <p:sp>
        <p:nvSpPr>
          <p:cNvPr id="46164" name="Text Box 84"/>
          <p:cNvSpPr txBox="1">
            <a:spLocks noChangeArrowheads="1"/>
          </p:cNvSpPr>
          <p:nvPr/>
        </p:nvSpPr>
        <p:spPr bwMode="auto">
          <a:xfrm>
            <a:off x="4953000" y="1676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A</a:t>
            </a:r>
          </a:p>
        </p:txBody>
      </p:sp>
      <p:sp>
        <p:nvSpPr>
          <p:cNvPr id="46165" name="Text Box 85"/>
          <p:cNvSpPr txBox="1">
            <a:spLocks noChangeArrowheads="1"/>
          </p:cNvSpPr>
          <p:nvPr/>
        </p:nvSpPr>
        <p:spPr bwMode="auto">
          <a:xfrm>
            <a:off x="4953000" y="4114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B</a:t>
            </a:r>
          </a:p>
        </p:txBody>
      </p:sp>
      <p:sp>
        <p:nvSpPr>
          <p:cNvPr id="46166" name="Text Box 86"/>
          <p:cNvSpPr txBox="1">
            <a:spLocks noChangeArrowheads="1"/>
          </p:cNvSpPr>
          <p:nvPr/>
        </p:nvSpPr>
        <p:spPr bwMode="auto">
          <a:xfrm>
            <a:off x="8229600" y="2971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>
                <a:latin typeface="Times New Roman" pitchFamily="-128" charset="0"/>
              </a:rPr>
              <a:t>C</a:t>
            </a:r>
          </a:p>
        </p:txBody>
      </p:sp>
      <p:sp>
        <p:nvSpPr>
          <p:cNvPr id="46167" name="Text Box 87"/>
          <p:cNvSpPr txBox="1">
            <a:spLocks noChangeArrowheads="1"/>
          </p:cNvSpPr>
          <p:nvPr/>
        </p:nvSpPr>
        <p:spPr bwMode="auto">
          <a:xfrm>
            <a:off x="381000" y="5943600"/>
            <a:ext cx="3059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 sz="2000">
                <a:latin typeface="Times New Roman" pitchFamily="-128" charset="0"/>
              </a:rPr>
              <a:t>Bad modularization:</a:t>
            </a:r>
          </a:p>
          <a:p>
            <a:pPr eaLnBrk="1" hangingPunct="1"/>
            <a:r>
              <a:rPr lang="en-US" altLang="tr-TR" sz="2000">
                <a:latin typeface="Times New Roman" pitchFamily="-128" charset="0"/>
              </a:rPr>
              <a:t>low cohesion, high coupling</a:t>
            </a:r>
          </a:p>
        </p:txBody>
      </p:sp>
      <p:sp>
        <p:nvSpPr>
          <p:cNvPr id="46168" name="Text Box 88"/>
          <p:cNvSpPr txBox="1">
            <a:spLocks noChangeArrowheads="1"/>
          </p:cNvSpPr>
          <p:nvPr/>
        </p:nvSpPr>
        <p:spPr bwMode="auto">
          <a:xfrm>
            <a:off x="4876800" y="5943600"/>
            <a:ext cx="3059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r-TR" sz="2000">
                <a:latin typeface="Times New Roman" pitchFamily="-128" charset="0"/>
              </a:rPr>
              <a:t>Good modularization:</a:t>
            </a:r>
          </a:p>
          <a:p>
            <a:pPr eaLnBrk="1" hangingPunct="1"/>
            <a:r>
              <a:rPr lang="en-US" altLang="tr-TR" sz="2000">
                <a:latin typeface="Times New Roman" pitchFamily="-128" charset="0"/>
              </a:rPr>
              <a:t>high cohesion, low coupling</a:t>
            </a:r>
          </a:p>
        </p:txBody>
      </p:sp>
    </p:spTree>
    <p:extLst>
      <p:ext uri="{BB962C8B-B14F-4D97-AF65-F5344CB8AC3E}">
        <p14:creationId xmlns:p14="http://schemas.microsoft.com/office/powerpoint/2010/main" val="63043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/>
              <a:t>A general Model of the design process</a:t>
            </a:r>
            <a:endParaRPr lang="en-US" altLang="tr-TR" sz="4000"/>
          </a:p>
        </p:txBody>
      </p:sp>
      <p:pic>
        <p:nvPicPr>
          <p:cNvPr id="4099" name="Picture 3" descr="design_re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256212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16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tr-TR"/>
              <a:t>These slides are designed to accompany </a:t>
            </a:r>
            <a:r>
              <a:rPr lang="en-US" altLang="tr-TR" i="1"/>
              <a:t>Software Engineering: A Practitioner’s Approach, 7/e </a:t>
            </a:r>
            <a:r>
              <a:rPr lang="en-US" altLang="tr-TR"/>
              <a:t>(McGraw-Hill, 2009) Slides copyright 2009 by Roger Pressman. 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EF03-E7F7-4F1A-BC6E-69C32BB4C3EE}" type="slidenum">
              <a:rPr lang="en-US" altLang="tr-TR"/>
              <a:pPr/>
              <a:t>20</a:t>
            </a:fld>
            <a:endParaRPr lang="en-US" altLang="tr-TR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219200"/>
            <a:ext cx="5184775" cy="3952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normAutofit fontScale="90000"/>
          </a:bodyPr>
          <a:lstStyle/>
          <a:p>
            <a:r>
              <a:rPr lang="en-US" altLang="tr-TR"/>
              <a:t>Information Hiding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3900488" y="2430463"/>
            <a:ext cx="2501900" cy="3227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900488" y="2432050"/>
            <a:ext cx="2501900" cy="32226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3797300" y="1930400"/>
            <a:ext cx="1265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module</a:t>
            </a:r>
          </a:p>
        </p:txBody>
      </p:sp>
      <p:sp>
        <p:nvSpPr>
          <p:cNvPr id="183302" name="Freeform 6" descr="10%"/>
          <p:cNvSpPr>
            <a:spLocks/>
          </p:cNvSpPr>
          <p:nvPr/>
        </p:nvSpPr>
        <p:spPr bwMode="auto">
          <a:xfrm>
            <a:off x="4256088" y="3611563"/>
            <a:ext cx="1843087" cy="1843087"/>
          </a:xfrm>
          <a:custGeom>
            <a:avLst/>
            <a:gdLst>
              <a:gd name="T0" fmla="*/ 350 w 1161"/>
              <a:gd name="T1" fmla="*/ 64 h 1032"/>
              <a:gd name="T2" fmla="*/ 254 w 1161"/>
              <a:gd name="T3" fmla="*/ 42 h 1032"/>
              <a:gd name="T4" fmla="*/ 191 w 1161"/>
              <a:gd name="T5" fmla="*/ 42 h 1032"/>
              <a:gd name="T6" fmla="*/ 167 w 1161"/>
              <a:gd name="T7" fmla="*/ 71 h 1032"/>
              <a:gd name="T8" fmla="*/ 151 w 1161"/>
              <a:gd name="T9" fmla="*/ 106 h 1032"/>
              <a:gd name="T10" fmla="*/ 159 w 1161"/>
              <a:gd name="T11" fmla="*/ 155 h 1032"/>
              <a:gd name="T12" fmla="*/ 143 w 1161"/>
              <a:gd name="T13" fmla="*/ 212 h 1032"/>
              <a:gd name="T14" fmla="*/ 87 w 1161"/>
              <a:gd name="T15" fmla="*/ 275 h 1032"/>
              <a:gd name="T16" fmla="*/ 40 w 1161"/>
              <a:gd name="T17" fmla="*/ 332 h 1032"/>
              <a:gd name="T18" fmla="*/ 8 w 1161"/>
              <a:gd name="T19" fmla="*/ 388 h 1032"/>
              <a:gd name="T20" fmla="*/ 8 w 1161"/>
              <a:gd name="T21" fmla="*/ 445 h 1032"/>
              <a:gd name="T22" fmla="*/ 32 w 1161"/>
              <a:gd name="T23" fmla="*/ 494 h 1032"/>
              <a:gd name="T24" fmla="*/ 24 w 1161"/>
              <a:gd name="T25" fmla="*/ 614 h 1032"/>
              <a:gd name="T26" fmla="*/ 16 w 1161"/>
              <a:gd name="T27" fmla="*/ 685 h 1032"/>
              <a:gd name="T28" fmla="*/ 48 w 1161"/>
              <a:gd name="T29" fmla="*/ 770 h 1032"/>
              <a:gd name="T30" fmla="*/ 103 w 1161"/>
              <a:gd name="T31" fmla="*/ 840 h 1032"/>
              <a:gd name="T32" fmla="*/ 175 w 1161"/>
              <a:gd name="T33" fmla="*/ 897 h 1032"/>
              <a:gd name="T34" fmla="*/ 278 w 1161"/>
              <a:gd name="T35" fmla="*/ 918 h 1032"/>
              <a:gd name="T36" fmla="*/ 381 w 1161"/>
              <a:gd name="T37" fmla="*/ 904 h 1032"/>
              <a:gd name="T38" fmla="*/ 485 w 1161"/>
              <a:gd name="T39" fmla="*/ 890 h 1032"/>
              <a:gd name="T40" fmla="*/ 636 w 1161"/>
              <a:gd name="T41" fmla="*/ 911 h 1032"/>
              <a:gd name="T42" fmla="*/ 755 w 1161"/>
              <a:gd name="T43" fmla="*/ 960 h 1032"/>
              <a:gd name="T44" fmla="*/ 866 w 1161"/>
              <a:gd name="T45" fmla="*/ 1010 h 1032"/>
              <a:gd name="T46" fmla="*/ 953 w 1161"/>
              <a:gd name="T47" fmla="*/ 1031 h 1032"/>
              <a:gd name="T48" fmla="*/ 977 w 1161"/>
              <a:gd name="T49" fmla="*/ 1017 h 1032"/>
              <a:gd name="T50" fmla="*/ 977 w 1161"/>
              <a:gd name="T51" fmla="*/ 946 h 1032"/>
              <a:gd name="T52" fmla="*/ 953 w 1161"/>
              <a:gd name="T53" fmla="*/ 904 h 1032"/>
              <a:gd name="T54" fmla="*/ 961 w 1161"/>
              <a:gd name="T55" fmla="*/ 847 h 1032"/>
              <a:gd name="T56" fmla="*/ 1009 w 1161"/>
              <a:gd name="T57" fmla="*/ 777 h 1032"/>
              <a:gd name="T58" fmla="*/ 1073 w 1161"/>
              <a:gd name="T59" fmla="*/ 713 h 1032"/>
              <a:gd name="T60" fmla="*/ 1144 w 1161"/>
              <a:gd name="T61" fmla="*/ 621 h 1032"/>
              <a:gd name="T62" fmla="*/ 1160 w 1161"/>
              <a:gd name="T63" fmla="*/ 558 h 1032"/>
              <a:gd name="T64" fmla="*/ 1136 w 1161"/>
              <a:gd name="T65" fmla="*/ 508 h 1032"/>
              <a:gd name="T66" fmla="*/ 1025 w 1161"/>
              <a:gd name="T67" fmla="*/ 424 h 1032"/>
              <a:gd name="T68" fmla="*/ 969 w 1161"/>
              <a:gd name="T69" fmla="*/ 403 h 1032"/>
              <a:gd name="T70" fmla="*/ 961 w 1161"/>
              <a:gd name="T71" fmla="*/ 346 h 1032"/>
              <a:gd name="T72" fmla="*/ 1009 w 1161"/>
              <a:gd name="T73" fmla="*/ 254 h 1032"/>
              <a:gd name="T74" fmla="*/ 1057 w 1161"/>
              <a:gd name="T75" fmla="*/ 184 h 1032"/>
              <a:gd name="T76" fmla="*/ 1081 w 1161"/>
              <a:gd name="T77" fmla="*/ 113 h 1032"/>
              <a:gd name="T78" fmla="*/ 1033 w 1161"/>
              <a:gd name="T79" fmla="*/ 85 h 1032"/>
              <a:gd name="T80" fmla="*/ 969 w 1161"/>
              <a:gd name="T81" fmla="*/ 85 h 1032"/>
              <a:gd name="T82" fmla="*/ 898 w 1161"/>
              <a:gd name="T83" fmla="*/ 71 h 1032"/>
              <a:gd name="T84" fmla="*/ 826 w 1161"/>
              <a:gd name="T85" fmla="*/ 28 h 1032"/>
              <a:gd name="T86" fmla="*/ 802 w 1161"/>
              <a:gd name="T87" fmla="*/ 7 h 1032"/>
              <a:gd name="T88" fmla="*/ 763 w 1161"/>
              <a:gd name="T89" fmla="*/ 0 h 1032"/>
              <a:gd name="T90" fmla="*/ 699 w 1161"/>
              <a:gd name="T91" fmla="*/ 0 h 1032"/>
              <a:gd name="T92" fmla="*/ 604 w 1161"/>
              <a:gd name="T93" fmla="*/ 21 h 1032"/>
              <a:gd name="T94" fmla="*/ 508 w 1161"/>
              <a:gd name="T95" fmla="*/ 49 h 1032"/>
              <a:gd name="T96" fmla="*/ 405 w 1161"/>
              <a:gd name="T97" fmla="*/ 9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1" h="1032">
                <a:moveTo>
                  <a:pt x="421" y="92"/>
                </a:moveTo>
                <a:lnTo>
                  <a:pt x="397" y="85"/>
                </a:lnTo>
                <a:lnTo>
                  <a:pt x="350" y="64"/>
                </a:lnTo>
                <a:lnTo>
                  <a:pt x="318" y="56"/>
                </a:lnTo>
                <a:lnTo>
                  <a:pt x="278" y="42"/>
                </a:lnTo>
                <a:lnTo>
                  <a:pt x="254" y="42"/>
                </a:lnTo>
                <a:lnTo>
                  <a:pt x="222" y="35"/>
                </a:lnTo>
                <a:lnTo>
                  <a:pt x="199" y="42"/>
                </a:lnTo>
                <a:lnTo>
                  <a:pt x="191" y="42"/>
                </a:lnTo>
                <a:lnTo>
                  <a:pt x="183" y="49"/>
                </a:lnTo>
                <a:lnTo>
                  <a:pt x="175" y="56"/>
                </a:lnTo>
                <a:lnTo>
                  <a:pt x="167" y="71"/>
                </a:lnTo>
                <a:lnTo>
                  <a:pt x="159" y="78"/>
                </a:lnTo>
                <a:lnTo>
                  <a:pt x="151" y="92"/>
                </a:lnTo>
                <a:lnTo>
                  <a:pt x="151" y="106"/>
                </a:lnTo>
                <a:lnTo>
                  <a:pt x="151" y="120"/>
                </a:lnTo>
                <a:lnTo>
                  <a:pt x="159" y="141"/>
                </a:lnTo>
                <a:lnTo>
                  <a:pt x="159" y="155"/>
                </a:lnTo>
                <a:lnTo>
                  <a:pt x="159" y="177"/>
                </a:lnTo>
                <a:lnTo>
                  <a:pt x="151" y="191"/>
                </a:lnTo>
                <a:lnTo>
                  <a:pt x="143" y="212"/>
                </a:lnTo>
                <a:lnTo>
                  <a:pt x="127" y="226"/>
                </a:lnTo>
                <a:lnTo>
                  <a:pt x="103" y="254"/>
                </a:lnTo>
                <a:lnTo>
                  <a:pt x="87" y="275"/>
                </a:lnTo>
                <a:lnTo>
                  <a:pt x="72" y="290"/>
                </a:lnTo>
                <a:lnTo>
                  <a:pt x="64" y="297"/>
                </a:lnTo>
                <a:lnTo>
                  <a:pt x="40" y="332"/>
                </a:lnTo>
                <a:lnTo>
                  <a:pt x="24" y="353"/>
                </a:lnTo>
                <a:lnTo>
                  <a:pt x="16" y="367"/>
                </a:lnTo>
                <a:lnTo>
                  <a:pt x="8" y="388"/>
                </a:lnTo>
                <a:lnTo>
                  <a:pt x="0" y="417"/>
                </a:lnTo>
                <a:lnTo>
                  <a:pt x="8" y="431"/>
                </a:lnTo>
                <a:lnTo>
                  <a:pt x="8" y="445"/>
                </a:lnTo>
                <a:lnTo>
                  <a:pt x="16" y="452"/>
                </a:lnTo>
                <a:lnTo>
                  <a:pt x="24" y="466"/>
                </a:lnTo>
                <a:lnTo>
                  <a:pt x="32" y="494"/>
                </a:lnTo>
                <a:lnTo>
                  <a:pt x="32" y="537"/>
                </a:lnTo>
                <a:lnTo>
                  <a:pt x="32" y="586"/>
                </a:lnTo>
                <a:lnTo>
                  <a:pt x="24" y="614"/>
                </a:lnTo>
                <a:lnTo>
                  <a:pt x="24" y="628"/>
                </a:lnTo>
                <a:lnTo>
                  <a:pt x="16" y="657"/>
                </a:lnTo>
                <a:lnTo>
                  <a:pt x="16" y="685"/>
                </a:lnTo>
                <a:lnTo>
                  <a:pt x="24" y="713"/>
                </a:lnTo>
                <a:lnTo>
                  <a:pt x="32" y="741"/>
                </a:lnTo>
                <a:lnTo>
                  <a:pt x="48" y="770"/>
                </a:lnTo>
                <a:lnTo>
                  <a:pt x="64" y="798"/>
                </a:lnTo>
                <a:lnTo>
                  <a:pt x="87" y="826"/>
                </a:lnTo>
                <a:lnTo>
                  <a:pt x="103" y="840"/>
                </a:lnTo>
                <a:lnTo>
                  <a:pt x="119" y="854"/>
                </a:lnTo>
                <a:lnTo>
                  <a:pt x="143" y="876"/>
                </a:lnTo>
                <a:lnTo>
                  <a:pt x="175" y="897"/>
                </a:lnTo>
                <a:lnTo>
                  <a:pt x="215" y="911"/>
                </a:lnTo>
                <a:lnTo>
                  <a:pt x="246" y="918"/>
                </a:lnTo>
                <a:lnTo>
                  <a:pt x="278" y="918"/>
                </a:lnTo>
                <a:lnTo>
                  <a:pt x="318" y="918"/>
                </a:lnTo>
                <a:lnTo>
                  <a:pt x="358" y="911"/>
                </a:lnTo>
                <a:lnTo>
                  <a:pt x="381" y="904"/>
                </a:lnTo>
                <a:lnTo>
                  <a:pt x="405" y="897"/>
                </a:lnTo>
                <a:lnTo>
                  <a:pt x="453" y="890"/>
                </a:lnTo>
                <a:lnTo>
                  <a:pt x="485" y="890"/>
                </a:lnTo>
                <a:lnTo>
                  <a:pt x="532" y="890"/>
                </a:lnTo>
                <a:lnTo>
                  <a:pt x="580" y="897"/>
                </a:lnTo>
                <a:lnTo>
                  <a:pt x="636" y="911"/>
                </a:lnTo>
                <a:lnTo>
                  <a:pt x="675" y="925"/>
                </a:lnTo>
                <a:lnTo>
                  <a:pt x="723" y="946"/>
                </a:lnTo>
                <a:lnTo>
                  <a:pt x="755" y="960"/>
                </a:lnTo>
                <a:lnTo>
                  <a:pt x="787" y="975"/>
                </a:lnTo>
                <a:lnTo>
                  <a:pt x="826" y="996"/>
                </a:lnTo>
                <a:lnTo>
                  <a:pt x="866" y="1010"/>
                </a:lnTo>
                <a:lnTo>
                  <a:pt x="906" y="1024"/>
                </a:lnTo>
                <a:lnTo>
                  <a:pt x="930" y="1031"/>
                </a:lnTo>
                <a:lnTo>
                  <a:pt x="953" y="1031"/>
                </a:lnTo>
                <a:lnTo>
                  <a:pt x="961" y="1031"/>
                </a:lnTo>
                <a:lnTo>
                  <a:pt x="969" y="1024"/>
                </a:lnTo>
                <a:lnTo>
                  <a:pt x="977" y="1017"/>
                </a:lnTo>
                <a:lnTo>
                  <a:pt x="985" y="1003"/>
                </a:lnTo>
                <a:lnTo>
                  <a:pt x="985" y="975"/>
                </a:lnTo>
                <a:lnTo>
                  <a:pt x="977" y="946"/>
                </a:lnTo>
                <a:lnTo>
                  <a:pt x="969" y="925"/>
                </a:lnTo>
                <a:lnTo>
                  <a:pt x="961" y="911"/>
                </a:lnTo>
                <a:lnTo>
                  <a:pt x="953" y="904"/>
                </a:lnTo>
                <a:lnTo>
                  <a:pt x="953" y="890"/>
                </a:lnTo>
                <a:lnTo>
                  <a:pt x="953" y="869"/>
                </a:lnTo>
                <a:lnTo>
                  <a:pt x="961" y="847"/>
                </a:lnTo>
                <a:lnTo>
                  <a:pt x="969" y="826"/>
                </a:lnTo>
                <a:lnTo>
                  <a:pt x="985" y="805"/>
                </a:lnTo>
                <a:lnTo>
                  <a:pt x="1009" y="777"/>
                </a:lnTo>
                <a:lnTo>
                  <a:pt x="1041" y="741"/>
                </a:lnTo>
                <a:lnTo>
                  <a:pt x="1057" y="727"/>
                </a:lnTo>
                <a:lnTo>
                  <a:pt x="1073" y="713"/>
                </a:lnTo>
                <a:lnTo>
                  <a:pt x="1104" y="678"/>
                </a:lnTo>
                <a:lnTo>
                  <a:pt x="1120" y="657"/>
                </a:lnTo>
                <a:lnTo>
                  <a:pt x="1144" y="621"/>
                </a:lnTo>
                <a:lnTo>
                  <a:pt x="1152" y="593"/>
                </a:lnTo>
                <a:lnTo>
                  <a:pt x="1160" y="572"/>
                </a:lnTo>
                <a:lnTo>
                  <a:pt x="1160" y="558"/>
                </a:lnTo>
                <a:lnTo>
                  <a:pt x="1152" y="537"/>
                </a:lnTo>
                <a:lnTo>
                  <a:pt x="1144" y="523"/>
                </a:lnTo>
                <a:lnTo>
                  <a:pt x="1136" y="508"/>
                </a:lnTo>
                <a:lnTo>
                  <a:pt x="1104" y="466"/>
                </a:lnTo>
                <a:lnTo>
                  <a:pt x="1073" y="445"/>
                </a:lnTo>
                <a:lnTo>
                  <a:pt x="1025" y="424"/>
                </a:lnTo>
                <a:lnTo>
                  <a:pt x="1001" y="417"/>
                </a:lnTo>
                <a:lnTo>
                  <a:pt x="993" y="417"/>
                </a:lnTo>
                <a:lnTo>
                  <a:pt x="969" y="403"/>
                </a:lnTo>
                <a:lnTo>
                  <a:pt x="961" y="388"/>
                </a:lnTo>
                <a:lnTo>
                  <a:pt x="961" y="374"/>
                </a:lnTo>
                <a:lnTo>
                  <a:pt x="961" y="346"/>
                </a:lnTo>
                <a:lnTo>
                  <a:pt x="969" y="325"/>
                </a:lnTo>
                <a:lnTo>
                  <a:pt x="985" y="290"/>
                </a:lnTo>
                <a:lnTo>
                  <a:pt x="1009" y="254"/>
                </a:lnTo>
                <a:lnTo>
                  <a:pt x="1025" y="233"/>
                </a:lnTo>
                <a:lnTo>
                  <a:pt x="1041" y="212"/>
                </a:lnTo>
                <a:lnTo>
                  <a:pt x="1057" y="184"/>
                </a:lnTo>
                <a:lnTo>
                  <a:pt x="1073" y="155"/>
                </a:lnTo>
                <a:lnTo>
                  <a:pt x="1081" y="127"/>
                </a:lnTo>
                <a:lnTo>
                  <a:pt x="1081" y="113"/>
                </a:lnTo>
                <a:lnTo>
                  <a:pt x="1073" y="99"/>
                </a:lnTo>
                <a:lnTo>
                  <a:pt x="1049" y="85"/>
                </a:lnTo>
                <a:lnTo>
                  <a:pt x="1033" y="85"/>
                </a:lnTo>
                <a:lnTo>
                  <a:pt x="1017" y="85"/>
                </a:lnTo>
                <a:lnTo>
                  <a:pt x="1001" y="85"/>
                </a:lnTo>
                <a:lnTo>
                  <a:pt x="969" y="85"/>
                </a:lnTo>
                <a:lnTo>
                  <a:pt x="945" y="85"/>
                </a:lnTo>
                <a:lnTo>
                  <a:pt x="922" y="78"/>
                </a:lnTo>
                <a:lnTo>
                  <a:pt x="898" y="71"/>
                </a:lnTo>
                <a:lnTo>
                  <a:pt x="866" y="56"/>
                </a:lnTo>
                <a:lnTo>
                  <a:pt x="842" y="42"/>
                </a:lnTo>
                <a:lnTo>
                  <a:pt x="826" y="28"/>
                </a:lnTo>
                <a:lnTo>
                  <a:pt x="818" y="21"/>
                </a:lnTo>
                <a:lnTo>
                  <a:pt x="810" y="14"/>
                </a:lnTo>
                <a:lnTo>
                  <a:pt x="802" y="7"/>
                </a:lnTo>
                <a:lnTo>
                  <a:pt x="795" y="7"/>
                </a:lnTo>
                <a:lnTo>
                  <a:pt x="771" y="0"/>
                </a:lnTo>
                <a:lnTo>
                  <a:pt x="763" y="0"/>
                </a:lnTo>
                <a:lnTo>
                  <a:pt x="739" y="0"/>
                </a:lnTo>
                <a:lnTo>
                  <a:pt x="715" y="0"/>
                </a:lnTo>
                <a:lnTo>
                  <a:pt x="699" y="0"/>
                </a:lnTo>
                <a:lnTo>
                  <a:pt x="659" y="7"/>
                </a:lnTo>
                <a:lnTo>
                  <a:pt x="636" y="14"/>
                </a:lnTo>
                <a:lnTo>
                  <a:pt x="604" y="21"/>
                </a:lnTo>
                <a:lnTo>
                  <a:pt x="580" y="28"/>
                </a:lnTo>
                <a:lnTo>
                  <a:pt x="540" y="42"/>
                </a:lnTo>
                <a:lnTo>
                  <a:pt x="508" y="49"/>
                </a:lnTo>
                <a:lnTo>
                  <a:pt x="469" y="64"/>
                </a:lnTo>
                <a:lnTo>
                  <a:pt x="421" y="85"/>
                </a:lnTo>
                <a:lnTo>
                  <a:pt x="405" y="92"/>
                </a:lnTo>
                <a:lnTo>
                  <a:pt x="421" y="92"/>
                </a:lnTo>
              </a:path>
            </a:pathLst>
          </a:cu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3303" name="Freeform 7"/>
          <p:cNvSpPr>
            <a:spLocks/>
          </p:cNvSpPr>
          <p:nvPr/>
        </p:nvSpPr>
        <p:spPr bwMode="auto">
          <a:xfrm>
            <a:off x="4256088" y="3611563"/>
            <a:ext cx="1855787" cy="1855787"/>
          </a:xfrm>
          <a:custGeom>
            <a:avLst/>
            <a:gdLst>
              <a:gd name="T0" fmla="*/ 352 w 1169"/>
              <a:gd name="T1" fmla="*/ 64 h 1039"/>
              <a:gd name="T2" fmla="*/ 256 w 1169"/>
              <a:gd name="T3" fmla="*/ 43 h 1039"/>
              <a:gd name="T4" fmla="*/ 192 w 1169"/>
              <a:gd name="T5" fmla="*/ 43 h 1039"/>
              <a:gd name="T6" fmla="*/ 168 w 1169"/>
              <a:gd name="T7" fmla="*/ 71 h 1039"/>
              <a:gd name="T8" fmla="*/ 152 w 1169"/>
              <a:gd name="T9" fmla="*/ 107 h 1039"/>
              <a:gd name="T10" fmla="*/ 160 w 1169"/>
              <a:gd name="T11" fmla="*/ 156 h 1039"/>
              <a:gd name="T12" fmla="*/ 144 w 1169"/>
              <a:gd name="T13" fmla="*/ 213 h 1039"/>
              <a:gd name="T14" fmla="*/ 88 w 1169"/>
              <a:gd name="T15" fmla="*/ 277 h 1039"/>
              <a:gd name="T16" fmla="*/ 40 w 1169"/>
              <a:gd name="T17" fmla="*/ 334 h 1039"/>
              <a:gd name="T18" fmla="*/ 8 w 1169"/>
              <a:gd name="T19" fmla="*/ 391 h 1039"/>
              <a:gd name="T20" fmla="*/ 8 w 1169"/>
              <a:gd name="T21" fmla="*/ 448 h 1039"/>
              <a:gd name="T22" fmla="*/ 32 w 1169"/>
              <a:gd name="T23" fmla="*/ 498 h 1039"/>
              <a:gd name="T24" fmla="*/ 24 w 1169"/>
              <a:gd name="T25" fmla="*/ 619 h 1039"/>
              <a:gd name="T26" fmla="*/ 16 w 1169"/>
              <a:gd name="T27" fmla="*/ 690 h 1039"/>
              <a:gd name="T28" fmla="*/ 48 w 1169"/>
              <a:gd name="T29" fmla="*/ 775 h 1039"/>
              <a:gd name="T30" fmla="*/ 104 w 1169"/>
              <a:gd name="T31" fmla="*/ 846 h 1039"/>
              <a:gd name="T32" fmla="*/ 176 w 1169"/>
              <a:gd name="T33" fmla="*/ 903 h 1039"/>
              <a:gd name="T34" fmla="*/ 280 w 1169"/>
              <a:gd name="T35" fmla="*/ 924 h 1039"/>
              <a:gd name="T36" fmla="*/ 384 w 1169"/>
              <a:gd name="T37" fmla="*/ 910 h 1039"/>
              <a:gd name="T38" fmla="*/ 488 w 1169"/>
              <a:gd name="T39" fmla="*/ 896 h 1039"/>
              <a:gd name="T40" fmla="*/ 640 w 1169"/>
              <a:gd name="T41" fmla="*/ 917 h 1039"/>
              <a:gd name="T42" fmla="*/ 760 w 1169"/>
              <a:gd name="T43" fmla="*/ 967 h 1039"/>
              <a:gd name="T44" fmla="*/ 872 w 1169"/>
              <a:gd name="T45" fmla="*/ 1017 h 1039"/>
              <a:gd name="T46" fmla="*/ 960 w 1169"/>
              <a:gd name="T47" fmla="*/ 1038 h 1039"/>
              <a:gd name="T48" fmla="*/ 984 w 1169"/>
              <a:gd name="T49" fmla="*/ 1024 h 1039"/>
              <a:gd name="T50" fmla="*/ 984 w 1169"/>
              <a:gd name="T51" fmla="*/ 953 h 1039"/>
              <a:gd name="T52" fmla="*/ 960 w 1169"/>
              <a:gd name="T53" fmla="*/ 910 h 1039"/>
              <a:gd name="T54" fmla="*/ 968 w 1169"/>
              <a:gd name="T55" fmla="*/ 853 h 1039"/>
              <a:gd name="T56" fmla="*/ 1016 w 1169"/>
              <a:gd name="T57" fmla="*/ 782 h 1039"/>
              <a:gd name="T58" fmla="*/ 1080 w 1169"/>
              <a:gd name="T59" fmla="*/ 718 h 1039"/>
              <a:gd name="T60" fmla="*/ 1152 w 1169"/>
              <a:gd name="T61" fmla="*/ 626 h 1039"/>
              <a:gd name="T62" fmla="*/ 1168 w 1169"/>
              <a:gd name="T63" fmla="*/ 562 h 1039"/>
              <a:gd name="T64" fmla="*/ 1144 w 1169"/>
              <a:gd name="T65" fmla="*/ 512 h 1039"/>
              <a:gd name="T66" fmla="*/ 1032 w 1169"/>
              <a:gd name="T67" fmla="*/ 427 h 1039"/>
              <a:gd name="T68" fmla="*/ 976 w 1169"/>
              <a:gd name="T69" fmla="*/ 405 h 1039"/>
              <a:gd name="T70" fmla="*/ 968 w 1169"/>
              <a:gd name="T71" fmla="*/ 348 h 1039"/>
              <a:gd name="T72" fmla="*/ 1016 w 1169"/>
              <a:gd name="T73" fmla="*/ 256 h 1039"/>
              <a:gd name="T74" fmla="*/ 1064 w 1169"/>
              <a:gd name="T75" fmla="*/ 185 h 1039"/>
              <a:gd name="T76" fmla="*/ 1088 w 1169"/>
              <a:gd name="T77" fmla="*/ 114 h 1039"/>
              <a:gd name="T78" fmla="*/ 1040 w 1169"/>
              <a:gd name="T79" fmla="*/ 85 h 1039"/>
              <a:gd name="T80" fmla="*/ 976 w 1169"/>
              <a:gd name="T81" fmla="*/ 85 h 1039"/>
              <a:gd name="T82" fmla="*/ 904 w 1169"/>
              <a:gd name="T83" fmla="*/ 71 h 1039"/>
              <a:gd name="T84" fmla="*/ 832 w 1169"/>
              <a:gd name="T85" fmla="*/ 28 h 1039"/>
              <a:gd name="T86" fmla="*/ 808 w 1169"/>
              <a:gd name="T87" fmla="*/ 7 h 1039"/>
              <a:gd name="T88" fmla="*/ 768 w 1169"/>
              <a:gd name="T89" fmla="*/ 0 h 1039"/>
              <a:gd name="T90" fmla="*/ 704 w 1169"/>
              <a:gd name="T91" fmla="*/ 0 h 1039"/>
              <a:gd name="T92" fmla="*/ 608 w 1169"/>
              <a:gd name="T93" fmla="*/ 21 h 1039"/>
              <a:gd name="T94" fmla="*/ 512 w 1169"/>
              <a:gd name="T95" fmla="*/ 50 h 1039"/>
              <a:gd name="T96" fmla="*/ 408 w 1169"/>
              <a:gd name="T97" fmla="*/ 92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9" h="1039">
                <a:moveTo>
                  <a:pt x="424" y="92"/>
                </a:moveTo>
                <a:lnTo>
                  <a:pt x="400" y="85"/>
                </a:lnTo>
                <a:lnTo>
                  <a:pt x="352" y="64"/>
                </a:lnTo>
                <a:lnTo>
                  <a:pt x="320" y="57"/>
                </a:lnTo>
                <a:lnTo>
                  <a:pt x="280" y="43"/>
                </a:lnTo>
                <a:lnTo>
                  <a:pt x="256" y="43"/>
                </a:lnTo>
                <a:lnTo>
                  <a:pt x="224" y="36"/>
                </a:lnTo>
                <a:lnTo>
                  <a:pt x="200" y="43"/>
                </a:lnTo>
                <a:lnTo>
                  <a:pt x="192" y="43"/>
                </a:lnTo>
                <a:lnTo>
                  <a:pt x="184" y="50"/>
                </a:lnTo>
                <a:lnTo>
                  <a:pt x="176" y="57"/>
                </a:lnTo>
                <a:lnTo>
                  <a:pt x="168" y="71"/>
                </a:lnTo>
                <a:lnTo>
                  <a:pt x="160" y="78"/>
                </a:lnTo>
                <a:lnTo>
                  <a:pt x="152" y="92"/>
                </a:lnTo>
                <a:lnTo>
                  <a:pt x="152" y="107"/>
                </a:lnTo>
                <a:lnTo>
                  <a:pt x="152" y="121"/>
                </a:lnTo>
                <a:lnTo>
                  <a:pt x="160" y="142"/>
                </a:lnTo>
                <a:lnTo>
                  <a:pt x="160" y="156"/>
                </a:lnTo>
                <a:lnTo>
                  <a:pt x="160" y="178"/>
                </a:lnTo>
                <a:lnTo>
                  <a:pt x="152" y="192"/>
                </a:lnTo>
                <a:lnTo>
                  <a:pt x="144" y="213"/>
                </a:lnTo>
                <a:lnTo>
                  <a:pt x="128" y="228"/>
                </a:lnTo>
                <a:lnTo>
                  <a:pt x="104" y="256"/>
                </a:lnTo>
                <a:lnTo>
                  <a:pt x="88" y="277"/>
                </a:lnTo>
                <a:lnTo>
                  <a:pt x="72" y="291"/>
                </a:lnTo>
                <a:lnTo>
                  <a:pt x="64" y="299"/>
                </a:lnTo>
                <a:lnTo>
                  <a:pt x="40" y="334"/>
                </a:lnTo>
                <a:lnTo>
                  <a:pt x="24" y="355"/>
                </a:lnTo>
                <a:lnTo>
                  <a:pt x="16" y="370"/>
                </a:lnTo>
                <a:lnTo>
                  <a:pt x="8" y="391"/>
                </a:lnTo>
                <a:lnTo>
                  <a:pt x="0" y="419"/>
                </a:lnTo>
                <a:lnTo>
                  <a:pt x="8" y="434"/>
                </a:lnTo>
                <a:lnTo>
                  <a:pt x="8" y="448"/>
                </a:lnTo>
                <a:lnTo>
                  <a:pt x="16" y="455"/>
                </a:lnTo>
                <a:lnTo>
                  <a:pt x="24" y="469"/>
                </a:lnTo>
                <a:lnTo>
                  <a:pt x="32" y="498"/>
                </a:lnTo>
                <a:lnTo>
                  <a:pt x="32" y="540"/>
                </a:lnTo>
                <a:lnTo>
                  <a:pt x="32" y="590"/>
                </a:lnTo>
                <a:lnTo>
                  <a:pt x="24" y="619"/>
                </a:lnTo>
                <a:lnTo>
                  <a:pt x="24" y="633"/>
                </a:lnTo>
                <a:lnTo>
                  <a:pt x="16" y="661"/>
                </a:lnTo>
                <a:lnTo>
                  <a:pt x="16" y="690"/>
                </a:lnTo>
                <a:lnTo>
                  <a:pt x="24" y="718"/>
                </a:lnTo>
                <a:lnTo>
                  <a:pt x="32" y="747"/>
                </a:lnTo>
                <a:lnTo>
                  <a:pt x="48" y="775"/>
                </a:lnTo>
                <a:lnTo>
                  <a:pt x="64" y="803"/>
                </a:lnTo>
                <a:lnTo>
                  <a:pt x="88" y="832"/>
                </a:lnTo>
                <a:lnTo>
                  <a:pt x="104" y="846"/>
                </a:lnTo>
                <a:lnTo>
                  <a:pt x="120" y="860"/>
                </a:lnTo>
                <a:lnTo>
                  <a:pt x="144" y="882"/>
                </a:lnTo>
                <a:lnTo>
                  <a:pt x="176" y="903"/>
                </a:lnTo>
                <a:lnTo>
                  <a:pt x="216" y="917"/>
                </a:lnTo>
                <a:lnTo>
                  <a:pt x="248" y="924"/>
                </a:lnTo>
                <a:lnTo>
                  <a:pt x="280" y="924"/>
                </a:lnTo>
                <a:lnTo>
                  <a:pt x="320" y="924"/>
                </a:lnTo>
                <a:lnTo>
                  <a:pt x="360" y="917"/>
                </a:lnTo>
                <a:lnTo>
                  <a:pt x="384" y="910"/>
                </a:lnTo>
                <a:lnTo>
                  <a:pt x="408" y="903"/>
                </a:lnTo>
                <a:lnTo>
                  <a:pt x="456" y="896"/>
                </a:lnTo>
                <a:lnTo>
                  <a:pt x="488" y="896"/>
                </a:lnTo>
                <a:lnTo>
                  <a:pt x="536" y="896"/>
                </a:lnTo>
                <a:lnTo>
                  <a:pt x="584" y="903"/>
                </a:lnTo>
                <a:lnTo>
                  <a:pt x="640" y="917"/>
                </a:lnTo>
                <a:lnTo>
                  <a:pt x="680" y="931"/>
                </a:lnTo>
                <a:lnTo>
                  <a:pt x="728" y="953"/>
                </a:lnTo>
                <a:lnTo>
                  <a:pt x="760" y="967"/>
                </a:lnTo>
                <a:lnTo>
                  <a:pt x="792" y="981"/>
                </a:lnTo>
                <a:lnTo>
                  <a:pt x="832" y="1002"/>
                </a:lnTo>
                <a:lnTo>
                  <a:pt x="872" y="1017"/>
                </a:lnTo>
                <a:lnTo>
                  <a:pt x="912" y="1031"/>
                </a:lnTo>
                <a:lnTo>
                  <a:pt x="936" y="1038"/>
                </a:lnTo>
                <a:lnTo>
                  <a:pt x="960" y="1038"/>
                </a:lnTo>
                <a:lnTo>
                  <a:pt x="968" y="1038"/>
                </a:lnTo>
                <a:lnTo>
                  <a:pt x="976" y="1031"/>
                </a:lnTo>
                <a:lnTo>
                  <a:pt x="984" y="1024"/>
                </a:lnTo>
                <a:lnTo>
                  <a:pt x="992" y="1010"/>
                </a:lnTo>
                <a:lnTo>
                  <a:pt x="992" y="981"/>
                </a:lnTo>
                <a:lnTo>
                  <a:pt x="984" y="953"/>
                </a:lnTo>
                <a:lnTo>
                  <a:pt x="976" y="931"/>
                </a:lnTo>
                <a:lnTo>
                  <a:pt x="968" y="917"/>
                </a:lnTo>
                <a:lnTo>
                  <a:pt x="960" y="910"/>
                </a:lnTo>
                <a:lnTo>
                  <a:pt x="960" y="896"/>
                </a:lnTo>
                <a:lnTo>
                  <a:pt x="960" y="874"/>
                </a:lnTo>
                <a:lnTo>
                  <a:pt x="968" y="853"/>
                </a:lnTo>
                <a:lnTo>
                  <a:pt x="976" y="832"/>
                </a:lnTo>
                <a:lnTo>
                  <a:pt x="992" y="810"/>
                </a:lnTo>
                <a:lnTo>
                  <a:pt x="1016" y="782"/>
                </a:lnTo>
                <a:lnTo>
                  <a:pt x="1048" y="747"/>
                </a:lnTo>
                <a:lnTo>
                  <a:pt x="1064" y="732"/>
                </a:lnTo>
                <a:lnTo>
                  <a:pt x="1080" y="718"/>
                </a:lnTo>
                <a:lnTo>
                  <a:pt x="1112" y="683"/>
                </a:lnTo>
                <a:lnTo>
                  <a:pt x="1128" y="661"/>
                </a:lnTo>
                <a:lnTo>
                  <a:pt x="1152" y="626"/>
                </a:lnTo>
                <a:lnTo>
                  <a:pt x="1160" y="597"/>
                </a:lnTo>
                <a:lnTo>
                  <a:pt x="1168" y="576"/>
                </a:lnTo>
                <a:lnTo>
                  <a:pt x="1168" y="562"/>
                </a:lnTo>
                <a:lnTo>
                  <a:pt x="1160" y="540"/>
                </a:lnTo>
                <a:lnTo>
                  <a:pt x="1152" y="526"/>
                </a:lnTo>
                <a:lnTo>
                  <a:pt x="1144" y="512"/>
                </a:lnTo>
                <a:lnTo>
                  <a:pt x="1112" y="469"/>
                </a:lnTo>
                <a:lnTo>
                  <a:pt x="1080" y="448"/>
                </a:lnTo>
                <a:lnTo>
                  <a:pt x="1032" y="427"/>
                </a:lnTo>
                <a:lnTo>
                  <a:pt x="1008" y="419"/>
                </a:lnTo>
                <a:lnTo>
                  <a:pt x="1000" y="419"/>
                </a:lnTo>
                <a:lnTo>
                  <a:pt x="976" y="405"/>
                </a:lnTo>
                <a:lnTo>
                  <a:pt x="968" y="391"/>
                </a:lnTo>
                <a:lnTo>
                  <a:pt x="968" y="377"/>
                </a:lnTo>
                <a:lnTo>
                  <a:pt x="968" y="348"/>
                </a:lnTo>
                <a:lnTo>
                  <a:pt x="976" y="327"/>
                </a:lnTo>
                <a:lnTo>
                  <a:pt x="992" y="291"/>
                </a:lnTo>
                <a:lnTo>
                  <a:pt x="1016" y="256"/>
                </a:lnTo>
                <a:lnTo>
                  <a:pt x="1032" y="235"/>
                </a:lnTo>
                <a:lnTo>
                  <a:pt x="1048" y="213"/>
                </a:lnTo>
                <a:lnTo>
                  <a:pt x="1064" y="185"/>
                </a:lnTo>
                <a:lnTo>
                  <a:pt x="1080" y="156"/>
                </a:lnTo>
                <a:lnTo>
                  <a:pt x="1088" y="128"/>
                </a:lnTo>
                <a:lnTo>
                  <a:pt x="1088" y="114"/>
                </a:lnTo>
                <a:lnTo>
                  <a:pt x="1080" y="100"/>
                </a:lnTo>
                <a:lnTo>
                  <a:pt x="1056" y="85"/>
                </a:lnTo>
                <a:lnTo>
                  <a:pt x="1040" y="85"/>
                </a:lnTo>
                <a:lnTo>
                  <a:pt x="1024" y="85"/>
                </a:lnTo>
                <a:lnTo>
                  <a:pt x="1008" y="85"/>
                </a:lnTo>
                <a:lnTo>
                  <a:pt x="976" y="85"/>
                </a:lnTo>
                <a:lnTo>
                  <a:pt x="952" y="85"/>
                </a:lnTo>
                <a:lnTo>
                  <a:pt x="928" y="78"/>
                </a:lnTo>
                <a:lnTo>
                  <a:pt x="904" y="71"/>
                </a:lnTo>
                <a:lnTo>
                  <a:pt x="872" y="57"/>
                </a:lnTo>
                <a:lnTo>
                  <a:pt x="848" y="43"/>
                </a:lnTo>
                <a:lnTo>
                  <a:pt x="832" y="28"/>
                </a:lnTo>
                <a:lnTo>
                  <a:pt x="824" y="21"/>
                </a:lnTo>
                <a:lnTo>
                  <a:pt x="816" y="14"/>
                </a:lnTo>
                <a:lnTo>
                  <a:pt x="808" y="7"/>
                </a:lnTo>
                <a:lnTo>
                  <a:pt x="800" y="7"/>
                </a:lnTo>
                <a:lnTo>
                  <a:pt x="776" y="0"/>
                </a:lnTo>
                <a:lnTo>
                  <a:pt x="768" y="0"/>
                </a:lnTo>
                <a:lnTo>
                  <a:pt x="744" y="0"/>
                </a:lnTo>
                <a:lnTo>
                  <a:pt x="720" y="0"/>
                </a:lnTo>
                <a:lnTo>
                  <a:pt x="704" y="0"/>
                </a:lnTo>
                <a:lnTo>
                  <a:pt x="664" y="7"/>
                </a:lnTo>
                <a:lnTo>
                  <a:pt x="640" y="14"/>
                </a:lnTo>
                <a:lnTo>
                  <a:pt x="608" y="21"/>
                </a:lnTo>
                <a:lnTo>
                  <a:pt x="584" y="28"/>
                </a:lnTo>
                <a:lnTo>
                  <a:pt x="544" y="43"/>
                </a:lnTo>
                <a:lnTo>
                  <a:pt x="512" y="50"/>
                </a:lnTo>
                <a:lnTo>
                  <a:pt x="472" y="64"/>
                </a:lnTo>
                <a:lnTo>
                  <a:pt x="424" y="85"/>
                </a:lnTo>
                <a:lnTo>
                  <a:pt x="408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3304" name="Rectangle 8" descr="25%"/>
          <p:cNvSpPr>
            <a:spLocks noChangeArrowheads="1"/>
          </p:cNvSpPr>
          <p:nvPr/>
        </p:nvSpPr>
        <p:spPr bwMode="auto">
          <a:xfrm>
            <a:off x="3900488" y="2430463"/>
            <a:ext cx="2501900" cy="647700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3900488" y="2432050"/>
            <a:ext cx="2501900" cy="644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3987800" y="2389188"/>
            <a:ext cx="1285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controlled</a:t>
            </a:r>
          </a:p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4013200" y="2630488"/>
            <a:ext cx="1133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interface</a:t>
            </a: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4356100" y="4191000"/>
            <a:ext cx="10715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"secret"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5259388" y="2076450"/>
            <a:ext cx="3441700" cy="2003425"/>
          </a:xfrm>
          <a:prstGeom prst="rect">
            <a:avLst/>
          </a:prstGeom>
          <a:solidFill>
            <a:srgbClr val="79001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5334000" y="2133600"/>
            <a:ext cx="1428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•  algorithm</a:t>
            </a:r>
          </a:p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5334000" y="2362200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5334000" y="2590800"/>
            <a:ext cx="19129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•  data structure</a:t>
            </a:r>
          </a:p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5334000" y="2819400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5334000" y="3048000"/>
            <a:ext cx="3348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•  details of external interface</a:t>
            </a:r>
          </a:p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5334000" y="3276600"/>
            <a:ext cx="180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endParaRPr lang="en-US" altLang="tr-TR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5334000" y="3505200"/>
            <a:ext cx="32083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•  resource allocation policy</a:t>
            </a: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2020888" y="1947863"/>
            <a:ext cx="838200" cy="787400"/>
          </a:xfrm>
          <a:prstGeom prst="rect">
            <a:avLst/>
          </a:prstGeom>
          <a:solidFill>
            <a:srgbClr val="3C00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2020888" y="1949450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2300288" y="2239963"/>
            <a:ext cx="850900" cy="788987"/>
          </a:xfrm>
          <a:prstGeom prst="rect">
            <a:avLst/>
          </a:prstGeom>
          <a:solidFill>
            <a:srgbClr val="6E00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2300288" y="2243138"/>
            <a:ext cx="850900" cy="7826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1881188" y="2633663"/>
            <a:ext cx="838200" cy="787400"/>
          </a:xfrm>
          <a:prstGeom prst="rect">
            <a:avLst/>
          </a:prstGeom>
          <a:solidFill>
            <a:srgbClr val="B500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1881188" y="2635250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2452688" y="3205163"/>
            <a:ext cx="838200" cy="787400"/>
          </a:xfrm>
          <a:prstGeom prst="rect">
            <a:avLst/>
          </a:prstGeom>
          <a:solidFill>
            <a:srgbClr val="D931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2452688" y="3206750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25" name="Rectangle 29"/>
          <p:cNvSpPr>
            <a:spLocks noChangeArrowheads="1"/>
          </p:cNvSpPr>
          <p:nvPr/>
        </p:nvSpPr>
        <p:spPr bwMode="auto">
          <a:xfrm>
            <a:off x="2133600" y="3987800"/>
            <a:ext cx="1146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clients</a:t>
            </a:r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2247900" y="5729288"/>
            <a:ext cx="30146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tr-TR" sz="18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a specific design decision</a:t>
            </a:r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 flipH="1">
            <a:off x="4268788" y="4667250"/>
            <a:ext cx="787400" cy="1114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>
            <a:off x="3316288" y="2624138"/>
            <a:ext cx="711200" cy="44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>
            <a:off x="2947988" y="2179638"/>
            <a:ext cx="990600" cy="311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 flipV="1">
            <a:off x="2833688" y="2849563"/>
            <a:ext cx="1117600" cy="114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3331" name="Line 35"/>
          <p:cNvSpPr>
            <a:spLocks noChangeShapeType="1"/>
          </p:cNvSpPr>
          <p:nvPr/>
        </p:nvSpPr>
        <p:spPr bwMode="auto">
          <a:xfrm flipV="1">
            <a:off x="3379788" y="2976563"/>
            <a:ext cx="558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82966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normAutofit/>
          </a:bodyPr>
          <a:lstStyle/>
          <a:p>
            <a:r>
              <a:rPr lang="en-US" altLang="tr-TR"/>
              <a:t>Why Information Hiding?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2500"/>
          </a:bodyPr>
          <a:lstStyle/>
          <a:p>
            <a:r>
              <a:rPr lang="en-US" altLang="tr-TR" dirty="0"/>
              <a:t>reduces the likelihood of “side effects”</a:t>
            </a:r>
          </a:p>
          <a:p>
            <a:r>
              <a:rPr lang="en-US" altLang="tr-TR" dirty="0"/>
              <a:t>limits the global impact of local design decisions</a:t>
            </a:r>
          </a:p>
          <a:p>
            <a:r>
              <a:rPr lang="en-US" altLang="tr-TR" dirty="0"/>
              <a:t>emphasizes communication through controlled interfaces</a:t>
            </a:r>
          </a:p>
          <a:p>
            <a:r>
              <a:rPr lang="en-US" altLang="tr-TR" dirty="0"/>
              <a:t>discourages the use of global data</a:t>
            </a:r>
          </a:p>
          <a:p>
            <a:r>
              <a:rPr lang="en-US" altLang="tr-TR" dirty="0"/>
              <a:t>leads to encapsulation—an attribute of high quality design</a:t>
            </a:r>
          </a:p>
          <a:p>
            <a:r>
              <a:rPr lang="en-US" altLang="tr-TR" dirty="0"/>
              <a:t>results in higher quality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/>
              <a:t>These slides are designed to accompany </a:t>
            </a:r>
            <a:r>
              <a:rPr lang="en-US" altLang="tr-TR" i="1"/>
              <a:t>Software Engineering: A Practitioner’s Approach, 7/e </a:t>
            </a:r>
            <a:r>
              <a:rPr lang="en-US" altLang="tr-TR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F8C6-753F-456E-8F93-2A384B0D5DBA}" type="slidenum">
              <a:rPr lang="en-US" altLang="tr-TR"/>
              <a:pPr/>
              <a:t>21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1245086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Effective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>
                <a:ea typeface="ＭＳ Ｐゴシック" panose="020B0600070205080204" pitchFamily="34" charset="-128"/>
              </a:rPr>
              <a:t>Modular decomposability:</a:t>
            </a:r>
            <a:r>
              <a:rPr lang="en-US" altLang="en-US" sz="2000">
                <a:ea typeface="ＭＳ Ｐゴシック" panose="020B0600070205080204" pitchFamily="34" charset="-128"/>
              </a:rPr>
              <a:t> The design method should provide a systematic mechanism for decomposing the problem into subproblems. </a:t>
            </a: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Modular composability:</a:t>
            </a:r>
            <a:r>
              <a:rPr lang="en-US" altLang="en-US" sz="2000">
                <a:ea typeface="ＭＳ Ｐゴシック" panose="020B0600070205080204" pitchFamily="34" charset="-128"/>
              </a:rPr>
              <a:t> Design method should enable existing (reusable) design components to be assembled into a new system</a:t>
            </a: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Modular understandability:</a:t>
            </a:r>
            <a:r>
              <a:rPr lang="en-US" altLang="en-US" sz="2000">
                <a:ea typeface="ＭＳ Ｐゴシック" panose="020B0600070205080204" pitchFamily="34" charset="-128"/>
              </a:rPr>
              <a:t> A module should be understandable as a stand alone unit (without reference to other modules)</a:t>
            </a: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Modular continuity:</a:t>
            </a:r>
            <a:r>
              <a:rPr lang="en-US" altLang="en-US" sz="2000">
                <a:ea typeface="ＭＳ Ｐゴシック" panose="020B0600070205080204" pitchFamily="34" charset="-128"/>
              </a:rPr>
              <a:t> Small changes to the system requirements should result in changes to individual modules, rather than system wide changes, to reduce the impact of the change.</a:t>
            </a:r>
          </a:p>
          <a:p>
            <a:r>
              <a:rPr lang="en-US" altLang="en-US" sz="2000" b="1">
                <a:ea typeface="ＭＳ Ｐゴシック" panose="020B0600070205080204" pitchFamily="34" charset="-128"/>
              </a:rPr>
              <a:t>Modular protection:</a:t>
            </a:r>
            <a:r>
              <a:rPr lang="en-US" altLang="en-US" sz="2000">
                <a:ea typeface="ＭＳ Ｐゴシック" panose="020B0600070205080204" pitchFamily="34" charset="-128"/>
              </a:rPr>
              <a:t> Problems should be constrained to individual modules and should not effect other modules.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FB5C2A8-D6EB-4E06-A9AB-482D8C24A1A2}" type="slidenum">
              <a:rPr lang="en-US" altLang="en-US" sz="1000"/>
              <a:pPr/>
              <a:t>22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3775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025DFB-4AA7-4437-8300-0D60C925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647F9D-45C2-4B20-8D36-EB7B8F86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architecture of a program or computing system is the structure or structures of the system, which comprise software components, the externally visible properties of those components, and the relationships among them.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8ECA8E2-2EF0-472B-856E-DFB8BA6C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4A995B-8FD3-41D1-A7ED-9C74D31D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6C8-BEFB-4E3E-9921-9D3A51708570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5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architecture of a packing robot control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6626" name="Picture 2" descr="6"/>
          <p:cNvPicPr>
            <a:picLocks noChangeAspect="1" noChangeArrowheads="1"/>
          </p:cNvPicPr>
          <p:nvPr/>
        </p:nvPicPr>
        <p:blipFill>
          <a:blip r:embed="rId3"/>
          <a:srcRect b="-8765"/>
          <a:stretch>
            <a:fillRect/>
          </a:stretch>
        </p:blipFill>
        <p:spPr bwMode="auto">
          <a:xfrm>
            <a:off x="1870880" y="1667100"/>
            <a:ext cx="5214383" cy="50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C6AF-DA87-0042-8D35-8C16E82516A7}" type="datetime1">
              <a:rPr lang="en-GB" smtClean="0"/>
              <a:t>11/05/2020</a:t>
            </a:fld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84390A8-255B-49B1-BC4E-ADAE3540B9F5}"/>
              </a:ext>
            </a:extLst>
          </p:cNvPr>
          <p:cNvSpPr txBox="1"/>
          <p:nvPr/>
        </p:nvSpPr>
        <p:spPr>
          <a:xfrm>
            <a:off x="7544786" y="4638261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system view</a:t>
            </a:r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architecture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design process for identifying the sub-systems making up a system and the framework for sub-system control and communication is </a:t>
            </a:r>
            <a:r>
              <a:rPr lang="en-GB" dirty="0">
                <a:solidFill>
                  <a:schemeClr val="accent1"/>
                </a:solidFill>
              </a:rPr>
              <a:t>architectural design</a:t>
            </a:r>
            <a:r>
              <a:rPr lang="en-GB" i="1" dirty="0"/>
              <a:t>.</a:t>
            </a:r>
          </a:p>
          <a:p>
            <a:pPr lvl="1"/>
            <a:r>
              <a:rPr lang="en-GB" i="1" dirty="0"/>
              <a:t>Identify main structural components and their relationships</a:t>
            </a:r>
          </a:p>
          <a:p>
            <a:r>
              <a:rPr lang="en-US" dirty="0"/>
              <a:t>The output:</a:t>
            </a:r>
            <a:r>
              <a:rPr lang="en-GB" dirty="0">
                <a:solidFill>
                  <a:schemeClr val="accent1"/>
                </a:solidFill>
              </a:rPr>
              <a:t> software architecture.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An architectural model that describes how the system is organized as a set of communicating components. </a:t>
            </a:r>
            <a:endParaRPr lang="en-GB" dirty="0"/>
          </a:p>
          <a:p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Architectural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461513" cy="4525963"/>
          </a:xfrm>
          <a:noFill/>
          <a:ln/>
        </p:spPr>
        <p:txBody>
          <a:bodyPr lIns="90487" tIns="44450" rIns="90487" bIns="44450">
            <a:noAutofit/>
          </a:bodyPr>
          <a:lstStyle/>
          <a:p>
            <a:r>
              <a:rPr lang="en-GB" sz="2400" dirty="0"/>
              <a:t>An early stage of the system design process.</a:t>
            </a:r>
          </a:p>
          <a:p>
            <a:r>
              <a:rPr lang="en-GB" sz="2400" dirty="0"/>
              <a:t>the critical link between specification and design processes.</a:t>
            </a:r>
          </a:p>
          <a:p>
            <a:r>
              <a:rPr lang="en-GB" sz="2400" dirty="0"/>
              <a:t>Often carried out in parallel with some specification activities.</a:t>
            </a:r>
          </a:p>
          <a:p>
            <a:r>
              <a:rPr lang="en-GB" sz="2400" dirty="0"/>
              <a:t>Identifying major system components and their communications.</a:t>
            </a:r>
          </a:p>
          <a:p>
            <a:pPr lvl="1"/>
            <a:r>
              <a:rPr lang="en-US" sz="2400" dirty="0"/>
              <a:t>individual components implement the functional system requirements.</a:t>
            </a:r>
          </a:p>
          <a:p>
            <a:pPr lvl="1"/>
            <a:r>
              <a:rPr lang="en-US" sz="2400" dirty="0"/>
              <a:t>Nonfunctional requirements depend on the way these components are organized and communicate. </a:t>
            </a:r>
          </a:p>
          <a:p>
            <a:r>
              <a:rPr lang="en-US" sz="2400" dirty="0"/>
              <a:t>Software architecture is important because it affects the performance, robustness, </a:t>
            </a:r>
            <a:r>
              <a:rPr lang="en-US" sz="2400" dirty="0" err="1"/>
              <a:t>distributability</a:t>
            </a:r>
            <a:r>
              <a:rPr lang="en-US" sz="2400" dirty="0"/>
              <a:t>, and maintainability of a system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600"/>
              <a:t>Why is Architecture Important?</a:t>
            </a:r>
            <a:endParaRPr lang="en-US" altLang="tr-TR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tr-TR" sz="2400" dirty="0">
                <a:solidFill>
                  <a:schemeClr val="folHlink"/>
                </a:solidFill>
              </a:rPr>
              <a:t>Representations of software architecture are an enabler </a:t>
            </a:r>
            <a:r>
              <a:rPr lang="en-US" altLang="tr-TR" sz="2400" dirty="0"/>
              <a:t>for communication between all parties (stakeholders) interested in the development of a computer-based system.</a:t>
            </a:r>
          </a:p>
          <a:p>
            <a:r>
              <a:rPr lang="en-US" altLang="tr-TR" sz="2400" dirty="0">
                <a:solidFill>
                  <a:schemeClr val="folHlink"/>
                </a:solidFill>
              </a:rPr>
              <a:t>The architecture highlights early design decisions</a:t>
            </a:r>
            <a:r>
              <a:rPr lang="en-US" altLang="tr-TR" sz="2400" dirty="0"/>
              <a:t> that will have a profound impact on all software engineering work that follows and, as important, on the ultimate success of the system as an operational entity.</a:t>
            </a:r>
          </a:p>
          <a:p>
            <a:r>
              <a:rPr lang="en-US" altLang="tr-TR" sz="2400" dirty="0">
                <a:solidFill>
                  <a:schemeClr val="folHlink"/>
                </a:solidFill>
              </a:rPr>
              <a:t>Architecture “constitutes a relatively small, intellectually graspable mode</a:t>
            </a:r>
            <a:r>
              <a:rPr lang="en-US" altLang="tr-TR" sz="2400" dirty="0"/>
              <a:t> of how the system is structured and how its components work together” [BAS03].</a:t>
            </a:r>
            <a:endParaRPr lang="en-US" altLang="tr-T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/>
              <a:t>These slides are designed to accompany </a:t>
            </a:r>
            <a:r>
              <a:rPr lang="en-US" altLang="tr-TR" i="1"/>
              <a:t>Software Engineering: A Practitioner’s Approach, 7/e </a:t>
            </a:r>
            <a:r>
              <a:rPr lang="en-US" altLang="tr-TR"/>
              <a:t>(McGraw-Hill, 2009). Slides copyright 2009 by Roger Pressman.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861F-65D5-4EE1-A7E3-1093A012B00E}" type="slidenum">
              <a:rPr lang="en-US" altLang="tr-TR"/>
              <a:pPr/>
              <a:t>27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15529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explicit architecture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Stakeholder communication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Architecture may be used as a focus of discussion by system stakeholders.</a:t>
            </a:r>
          </a:p>
          <a:p>
            <a:pPr>
              <a:lnSpc>
                <a:spcPct val="90000"/>
              </a:lnSpc>
            </a:pPr>
            <a:r>
              <a:rPr lang="en-GB" dirty="0"/>
              <a:t>System analysis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Means that analysis of whether the system can meet its non-functional requirements is possible. (performance, reliability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pPr>
              <a:lnSpc>
                <a:spcPct val="90000"/>
              </a:lnSpc>
            </a:pPr>
            <a:r>
              <a:rPr lang="en-GB" dirty="0"/>
              <a:t>Large-scale reuse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architecture may be reusable across a range of systems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Product-line architectures may be developed.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Chapter 6 Architectural design  </a:t>
            </a:r>
            <a:r>
              <a:rPr lang="en-US" dirty="0" err="1"/>
              <a:t>I.Sommerville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design decisions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design is a creative process so the process differs depending on the type of system being developed.</a:t>
            </a:r>
          </a:p>
          <a:p>
            <a:r>
              <a:rPr lang="en-US" dirty="0"/>
              <a:t>However, a number of common decisions span all design processes and these decisions affect the non-functional characteristics of the system.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/>
              <a:t>Major Phases of the design process</a:t>
            </a:r>
            <a:endParaRPr lang="en-US" altLang="tr-TR" sz="4000"/>
          </a:p>
        </p:txBody>
      </p:sp>
      <p:pic>
        <p:nvPicPr>
          <p:cNvPr id="5123" name="Picture 3" descr="phases_design_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14986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4140200" y="1557338"/>
            <a:ext cx="460851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r-TR" altLang="tr-TR">
                <a:latin typeface="Arial" charset="0"/>
              </a:rPr>
              <a:t>Highly abstract model of a solution in which only external properties of the model elements.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r-TR" altLang="tr-TR">
                <a:latin typeface="Arial" charset="0"/>
              </a:rPr>
              <a:t>Called Architectural or Logical Design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r-TR" altLang="tr-TR">
                <a:latin typeface="Arial" charset="0"/>
              </a:rPr>
              <a:t>Black-box partitioning of the problem</a:t>
            </a:r>
            <a:endParaRPr lang="en-US" altLang="tr-TR">
              <a:latin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r-TR">
                <a:latin typeface="Arial" charset="0"/>
              </a:rPr>
              <a:t>Decompose the reqs into sw subsystems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4067175" y="4149725"/>
            <a:ext cx="4392613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r-TR" altLang="tr-TR">
                <a:latin typeface="Arial" charset="0"/>
              </a:rPr>
              <a:t>Abstract chunks are mapped on technological-based units</a:t>
            </a:r>
            <a:endParaRPr lang="en-US" altLang="tr-TR">
              <a:latin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r-TR">
                <a:latin typeface="Arial" charset="0"/>
              </a:rPr>
              <a:t>Specify each subsystem</a:t>
            </a:r>
            <a:endParaRPr lang="tr-TR" altLang="tr-TR">
              <a:latin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r-TR" altLang="tr-TR">
                <a:latin typeface="Arial" charset="0"/>
              </a:rPr>
              <a:t>Called Detailed or Physical Design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r-TR" altLang="tr-TR">
                <a:latin typeface="Arial" charset="0"/>
              </a:rPr>
              <a:t>Blackbox to whitebox</a:t>
            </a:r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 flipH="1">
            <a:off x="2843213" y="501332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H="1">
            <a:off x="2627313" y="27082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5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  <p:bldP spid="289797" grpId="0"/>
      <p:bldP spid="289798" grpId="0" animBg="1"/>
      <p:bldP spid="2897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6.2 Arch design questio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9" y="1684421"/>
            <a:ext cx="8705841" cy="467192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C886-3A82-414C-AE09-89E7C04AB97D}" type="datetime1">
              <a:rPr lang="en-GB" smtClean="0"/>
              <a:t>11/05/2020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6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design decisions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there a generic application architecture that can be used?</a:t>
            </a:r>
          </a:p>
          <a:p>
            <a:r>
              <a:rPr lang="en-US" sz="2400" dirty="0"/>
              <a:t>How will the system be distributed?</a:t>
            </a:r>
          </a:p>
          <a:p>
            <a:r>
              <a:rPr lang="en-US" sz="2400" dirty="0"/>
              <a:t>What architectural styles/patterns are appropriate?</a:t>
            </a:r>
          </a:p>
          <a:p>
            <a:r>
              <a:rPr lang="en-US" sz="2400" dirty="0"/>
              <a:t>What approach will be used to structure the system?</a:t>
            </a:r>
          </a:p>
          <a:p>
            <a:pPr lvl="1"/>
            <a:r>
              <a:rPr lang="en-US" sz="2000" dirty="0"/>
              <a:t>Client/server, layered,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How will the system be decomposed into modules?</a:t>
            </a:r>
          </a:p>
          <a:p>
            <a:r>
              <a:rPr lang="en-US" sz="2400" dirty="0"/>
              <a:t>What control strategy should be used?</a:t>
            </a:r>
          </a:p>
          <a:p>
            <a:r>
              <a:rPr lang="en-US" sz="2400" dirty="0"/>
              <a:t>How will the architectural design be evaluated?</a:t>
            </a:r>
          </a:p>
          <a:p>
            <a:r>
              <a:rPr lang="en-US" sz="2400" dirty="0"/>
              <a:t>How should the architecture be documented?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6388"/>
            <a:ext cx="8305800" cy="91757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and system characteristics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13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Localise</a:t>
            </a:r>
            <a:r>
              <a:rPr lang="en-US" sz="2000" dirty="0"/>
              <a:t> critical operations and </a:t>
            </a:r>
            <a:r>
              <a:rPr lang="en-US" sz="2000" dirty="0" err="1"/>
              <a:t>minimise</a:t>
            </a:r>
            <a:r>
              <a:rPr lang="en-US" sz="2000" dirty="0"/>
              <a:t> communications. Use large rather than fine-grain components.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 a layered architecture with critical assets in the inner layers.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Safety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Localise</a:t>
            </a:r>
            <a:r>
              <a:rPr lang="en-US" sz="2000" dirty="0"/>
              <a:t> safety-critical features in a small number of sub-systems.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Include redundant components and mechanisms for fault tolerance.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 fine-grain, replaceable components.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83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What views or perspectives are useful when designing and documenting a system’s architecture?</a:t>
            </a:r>
          </a:p>
          <a:p>
            <a:pPr lvl="1"/>
            <a:r>
              <a:rPr lang="en-US" sz="2000" dirty="0"/>
              <a:t>For both design and documentation, we usually need to present multiple views of the software architecture.</a:t>
            </a:r>
            <a:r>
              <a:rPr lang="en-GB" sz="2000" dirty="0"/>
              <a:t> </a:t>
            </a:r>
          </a:p>
          <a:p>
            <a:pPr lvl="1"/>
            <a:r>
              <a:rPr lang="en-GB" sz="2000" dirty="0"/>
              <a:t>Impossible to show everything in 1 model </a:t>
            </a:r>
          </a:p>
          <a:p>
            <a:r>
              <a:rPr lang="en-US" sz="2400" dirty="0"/>
              <a:t>What notations should be used for describing architectural models?</a:t>
            </a:r>
          </a:p>
          <a:p>
            <a:pPr lvl="1"/>
            <a:r>
              <a:rPr lang="en-US" sz="2000" dirty="0"/>
              <a:t>Box and arrow, UML, ADL (architecture description language)</a:t>
            </a:r>
          </a:p>
          <a:p>
            <a:r>
              <a:rPr lang="en-US" sz="2400" dirty="0"/>
              <a:t>Each architectural model only shows one view or perspective of the system. </a:t>
            </a:r>
          </a:p>
          <a:p>
            <a:pPr lvl="1"/>
            <a:r>
              <a:rPr lang="en-US" sz="2000" dirty="0"/>
              <a:t>It might show how a system is decomposed into modules, </a:t>
            </a:r>
          </a:p>
          <a:p>
            <a:pPr lvl="1"/>
            <a:r>
              <a:rPr lang="en-US" sz="2000" dirty="0"/>
              <a:t>how the run-time processes interact or </a:t>
            </a:r>
          </a:p>
          <a:p>
            <a:pPr lvl="1"/>
            <a:r>
              <a:rPr lang="en-US" sz="2000" dirty="0"/>
              <a:t>the different ways in which system components are distributed across a network.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Therefore, we need multiple views of the </a:t>
            </a:r>
            <a:r>
              <a:rPr lang="tr-TR" sz="2400" dirty="0"/>
              <a:t>software </a:t>
            </a:r>
            <a:r>
              <a:rPr lang="tr-TR" sz="2400" dirty="0" err="1"/>
              <a:t>architecture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4+1 View Model of Architecture</a:t>
            </a:r>
          </a:p>
        </p:txBody>
      </p:sp>
      <p:pic>
        <p:nvPicPr>
          <p:cNvPr id="18465" name="Picture 33" descr="j019538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752600"/>
            <a:ext cx="820738" cy="760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CB0744-2D36-48CB-A359-208BA3F60FCB}" type="slidenum">
              <a:rPr lang="en-US"/>
              <a:pPr/>
              <a:t>34</a:t>
            </a:fld>
            <a:endParaRPr lang="en-US"/>
          </a:p>
        </p:txBody>
      </p:sp>
      <p:sp>
        <p:nvSpPr>
          <p:cNvPr id="18440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33600" y="2286000"/>
            <a:ext cx="1828800" cy="11430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>
                <a:latin typeface="Arial" charset="0"/>
              </a:rPr>
              <a:t>Logical view</a:t>
            </a:r>
            <a:endParaRPr lang="en-US">
              <a:latin typeface="Arial" charset="0"/>
            </a:endParaRPr>
          </a:p>
        </p:txBody>
      </p:sp>
      <p:sp>
        <p:nvSpPr>
          <p:cNvPr id="18441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876800" y="3810000"/>
            <a:ext cx="1828800" cy="1143000"/>
          </a:xfrm>
          <a:prstGeom prst="rect">
            <a:avLst/>
          </a:prstGeom>
          <a:solidFill>
            <a:srgbClr val="3366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>
                <a:latin typeface="Arial" charset="0"/>
              </a:rPr>
              <a:t>Physical View</a:t>
            </a:r>
            <a:endParaRPr lang="en-US">
              <a:latin typeface="Arial" charset="0"/>
            </a:endParaRPr>
          </a:p>
        </p:txBody>
      </p:sp>
      <p:sp>
        <p:nvSpPr>
          <p:cNvPr id="18442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33600" y="3810000"/>
            <a:ext cx="1828800" cy="1143000"/>
          </a:xfrm>
          <a:prstGeom prst="rect">
            <a:avLst/>
          </a:prstGeom>
          <a:solidFill>
            <a:srgbClr val="3366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>
                <a:latin typeface="Arial" charset="0"/>
              </a:rPr>
              <a:t>Process View</a:t>
            </a:r>
            <a:endParaRPr lang="en-US">
              <a:latin typeface="Arial" charset="0"/>
            </a:endParaRPr>
          </a:p>
        </p:txBody>
      </p:sp>
      <p:sp>
        <p:nvSpPr>
          <p:cNvPr id="18443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800600" y="2286000"/>
            <a:ext cx="1905000" cy="1143000"/>
          </a:xfrm>
          <a:prstGeom prst="rect">
            <a:avLst/>
          </a:prstGeom>
          <a:solidFill>
            <a:srgbClr val="3366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>
                <a:latin typeface="Arial" charset="0"/>
              </a:rPr>
              <a:t>Development</a:t>
            </a:r>
            <a:br>
              <a:rPr lang="en-CA">
                <a:latin typeface="Arial" charset="0"/>
              </a:rPr>
            </a:br>
            <a:r>
              <a:rPr lang="en-CA">
                <a:latin typeface="Arial" charset="0"/>
              </a:rPr>
              <a:t> view</a:t>
            </a:r>
            <a:endParaRPr lang="en-US">
              <a:latin typeface="Arial" charset="0"/>
            </a:endParaRPr>
          </a:p>
        </p:txBody>
      </p:sp>
      <p:pic>
        <p:nvPicPr>
          <p:cNvPr id="18457" name="Picture 25" descr="MCPE02387_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4213"/>
            <a:ext cx="849313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58" name="Picture 26" descr="MCj0231133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434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62000" y="2209800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sz="1600">
                <a:latin typeface="Arial" charset="0"/>
              </a:rPr>
              <a:t>End user</a:t>
            </a:r>
            <a:endParaRPr lang="en-US" sz="1600">
              <a:latin typeface="Arial" charset="0"/>
            </a:endParaRP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6629400" y="4876800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sz="1600">
                <a:latin typeface="Arial" charset="0"/>
              </a:rPr>
              <a:t>System Engineer</a:t>
            </a:r>
            <a:endParaRPr lang="en-US" sz="1600">
              <a:latin typeface="Arial" charset="0"/>
            </a:endParaRP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762000" y="4953000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sz="1600" dirty="0">
                <a:latin typeface="Arial" charset="0"/>
              </a:rPr>
              <a:t>Performance</a:t>
            </a:r>
          </a:p>
          <a:p>
            <a:pPr algn="ctr" eaLnBrk="1" hangingPunct="1"/>
            <a:r>
              <a:rPr lang="en-CA" sz="1600" dirty="0">
                <a:latin typeface="Arial" charset="0"/>
              </a:rPr>
              <a:t>Scalability</a:t>
            </a:r>
          </a:p>
          <a:p>
            <a:pPr algn="ctr" eaLnBrk="1" hangingPunct="1"/>
            <a:r>
              <a:rPr lang="en-CA" sz="1600" dirty="0" err="1">
                <a:latin typeface="Arial" charset="0"/>
              </a:rPr>
              <a:t>troughput</a:t>
            </a:r>
            <a:endParaRPr lang="en-US" sz="1600" dirty="0">
              <a:latin typeface="Arial" charset="0"/>
            </a:endParaRP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6705600" y="2438400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sz="1600">
                <a:latin typeface="Arial" charset="0"/>
              </a:rPr>
              <a:t>Programmers</a:t>
            </a:r>
          </a:p>
          <a:p>
            <a:pPr algn="ctr" eaLnBrk="1" hangingPunct="1"/>
            <a:r>
              <a:rPr lang="en-CA" sz="1600">
                <a:latin typeface="Arial" charset="0"/>
              </a:rPr>
              <a:t>&amp; software</a:t>
            </a:r>
            <a:br>
              <a:rPr lang="en-CA" sz="1600">
                <a:latin typeface="Arial" charset="0"/>
              </a:rPr>
            </a:br>
            <a:r>
              <a:rPr lang="en-CA" sz="1600">
                <a:latin typeface="Arial" charset="0"/>
              </a:rPr>
              <a:t> managers</a:t>
            </a:r>
            <a:endParaRPr lang="en-US" sz="1600">
              <a:latin typeface="Arial" charset="0"/>
            </a:endParaRPr>
          </a:p>
        </p:txBody>
      </p:sp>
      <p:sp>
        <p:nvSpPr>
          <p:cNvPr id="18467" name="Oval 3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352800" y="3124200"/>
            <a:ext cx="1981200" cy="990600"/>
          </a:xfrm>
          <a:prstGeom prst="ellipse">
            <a:avLst/>
          </a:prstGeom>
          <a:solidFill>
            <a:srgbClr val="006699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>
                <a:latin typeface="Arial" charset="0"/>
              </a:rPr>
              <a:t>Scenarios</a:t>
            </a:r>
            <a:endParaRPr lang="en-US">
              <a:latin typeface="Arial" charset="0"/>
            </a:endParaRP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2971800" y="3429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3962400" y="2819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791200" y="3429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3962400" y="441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6646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+ 1 view model of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33" y="1337153"/>
            <a:ext cx="8229600" cy="552084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logical view: </a:t>
            </a:r>
            <a:r>
              <a:rPr lang="en-US" sz="2800" dirty="0"/>
              <a:t>shows the key abstractions in the system as objects or object classes. </a:t>
            </a:r>
          </a:p>
          <a:p>
            <a:pPr lvl="1"/>
            <a:r>
              <a:rPr lang="en-US" sz="2600" dirty="0"/>
              <a:t>It should be possible to relate the system requirements to entities in this logical view</a:t>
            </a:r>
          </a:p>
          <a:p>
            <a:pPr lvl="1"/>
            <a:r>
              <a:rPr lang="en-US" sz="2600" dirty="0"/>
              <a:t>It is concerned with the functionality that the system provides to end-users.  </a:t>
            </a:r>
          </a:p>
          <a:p>
            <a:pPr lvl="1"/>
            <a:r>
              <a:rPr lang="en-US" sz="2600" dirty="0"/>
              <a:t>E.g. class and sequence diagrams may be used</a:t>
            </a:r>
            <a:endParaRPr lang="en-GB" sz="2000" dirty="0"/>
          </a:p>
          <a:p>
            <a:r>
              <a:rPr lang="en-US" sz="3100" b="1" dirty="0"/>
              <a:t>process view: </a:t>
            </a:r>
            <a:r>
              <a:rPr lang="en-US" sz="3100" dirty="0"/>
              <a:t>shows how, at run-time, the system is composed of interacting processes. </a:t>
            </a:r>
            <a:endParaRPr lang="en-US" sz="2600" dirty="0"/>
          </a:p>
          <a:p>
            <a:pPr lvl="1"/>
            <a:r>
              <a:rPr lang="en-US" sz="2600" dirty="0"/>
              <a:t>It addresses concurrency, distribution, integrators, performance, and scalability, </a:t>
            </a:r>
            <a:r>
              <a:rPr lang="en-US" sz="2600" dirty="0" err="1"/>
              <a:t>etc</a:t>
            </a:r>
            <a:endParaRPr lang="en-US" sz="2600" dirty="0"/>
          </a:p>
          <a:p>
            <a:pPr lvl="1"/>
            <a:r>
              <a:rPr lang="en-US" sz="2600" dirty="0"/>
              <a:t>This view is useful for making judgments about non-functional system characteristics such as performance and availability.</a:t>
            </a:r>
          </a:p>
          <a:p>
            <a:pPr lvl="1"/>
            <a:r>
              <a:rPr lang="en-US" sz="2600" dirty="0"/>
              <a:t>Activity diagram may be used</a:t>
            </a:r>
          </a:p>
          <a:p>
            <a:r>
              <a:rPr lang="en-US" sz="2400" b="1" dirty="0"/>
              <a:t>development view</a:t>
            </a:r>
          </a:p>
          <a:p>
            <a:r>
              <a:rPr lang="en-US" sz="2400" b="1" dirty="0"/>
              <a:t>Physical view</a:t>
            </a:r>
          </a:p>
          <a:p>
            <a:r>
              <a:rPr lang="en-US" sz="2400" b="1" dirty="0"/>
              <a:t>+1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+ 1 view model of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33" y="1337153"/>
            <a:ext cx="8229600" cy="5019197"/>
          </a:xfrm>
        </p:spPr>
        <p:txBody>
          <a:bodyPr>
            <a:normAutofit/>
          </a:bodyPr>
          <a:lstStyle/>
          <a:p>
            <a:r>
              <a:rPr lang="en-US" sz="2000" b="1" dirty="0"/>
              <a:t>logical view</a:t>
            </a:r>
          </a:p>
          <a:p>
            <a:r>
              <a:rPr lang="en-US" sz="2000" b="1" dirty="0"/>
              <a:t>process view</a:t>
            </a:r>
            <a:endParaRPr lang="en-US" sz="2000" dirty="0"/>
          </a:p>
          <a:p>
            <a:r>
              <a:rPr lang="en-US" sz="2400" b="1" dirty="0"/>
              <a:t>development view: </a:t>
            </a:r>
            <a:r>
              <a:rPr lang="en-US" sz="2400" dirty="0"/>
              <a:t>shows how the software is decomposed for development. </a:t>
            </a:r>
          </a:p>
          <a:p>
            <a:pPr lvl="1"/>
            <a:r>
              <a:rPr lang="en-US" sz="2200" dirty="0"/>
              <a:t>It illustrates a system from a programmer's perspective and is concerned with software management.</a:t>
            </a:r>
          </a:p>
          <a:p>
            <a:pPr lvl="1"/>
            <a:r>
              <a:rPr lang="en-US" sz="2200" dirty="0"/>
              <a:t>it shows the breakdown of the software into components that are implemented by a single developer or development team. </a:t>
            </a:r>
          </a:p>
          <a:p>
            <a:pPr lvl="1"/>
            <a:r>
              <a:rPr lang="en-US" sz="2200" dirty="0"/>
              <a:t>This view is useful for software managers and programmers.</a:t>
            </a:r>
          </a:p>
          <a:p>
            <a:pPr marL="742950" lvl="2" indent="-342900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200" dirty="0"/>
              <a:t>Component or package diagrams may be used</a:t>
            </a:r>
            <a:endParaRPr lang="en-GB" sz="2200" dirty="0"/>
          </a:p>
          <a:p>
            <a:r>
              <a:rPr lang="en-US" sz="2000" b="1" dirty="0"/>
              <a:t>physical view</a:t>
            </a:r>
            <a:r>
              <a:rPr lang="en-US" sz="2000" dirty="0"/>
              <a:t>, </a:t>
            </a:r>
          </a:p>
          <a:p>
            <a:r>
              <a:rPr lang="en-US" sz="2000" dirty="0"/>
              <a:t>Related use cases or scenarios (+1) 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6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+ 1 view model of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33" y="1337153"/>
            <a:ext cx="8229600" cy="5019197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logical view</a:t>
            </a:r>
          </a:p>
          <a:p>
            <a:r>
              <a:rPr lang="en-US" sz="2000" b="1" dirty="0"/>
              <a:t>process view</a:t>
            </a:r>
            <a:endParaRPr lang="en-US" sz="2000" dirty="0"/>
          </a:p>
          <a:p>
            <a:r>
              <a:rPr lang="en-US" sz="2000" b="1" dirty="0"/>
              <a:t>development view </a:t>
            </a:r>
          </a:p>
          <a:p>
            <a:r>
              <a:rPr lang="en-US" sz="2400" b="1" dirty="0"/>
              <a:t>physical view: </a:t>
            </a:r>
            <a:r>
              <a:rPr lang="en-US" sz="2400" dirty="0"/>
              <a:t> shows the system hardware and how software components are distributed across the processors in the system.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This view is useful for systems engineers planning a system deployment.</a:t>
            </a:r>
          </a:p>
          <a:p>
            <a:pPr lvl="1"/>
            <a:r>
              <a:rPr lang="en-US" sz="2200" dirty="0"/>
              <a:t>It depicts the system from a system engineer's point of view. </a:t>
            </a:r>
          </a:p>
          <a:p>
            <a:pPr lvl="1"/>
            <a:r>
              <a:rPr lang="en-US" sz="2200" dirty="0"/>
              <a:t>It is concerned with the topology of software components on the physical layer, as well as the physical connections between these components.</a:t>
            </a:r>
          </a:p>
          <a:p>
            <a:pPr lvl="1"/>
            <a:r>
              <a:rPr lang="en-US" sz="2200" dirty="0"/>
              <a:t>Deployment diagram may be used</a:t>
            </a:r>
          </a:p>
          <a:p>
            <a:r>
              <a:rPr lang="en-US" sz="2200" dirty="0"/>
              <a:t>Related use cases or scenarios (+1) </a:t>
            </a:r>
            <a:endParaRPr lang="en-GB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64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4+1 : conceptual view.</a:t>
            </a:r>
          </a:p>
          <a:p>
            <a:r>
              <a:rPr lang="en-US" dirty="0"/>
              <a:t>Conceptual view is an abstract view of the system that can be the basis for decomposing high-level requirements into more detailed specifications, help engineers make decisions about components that can be reused.</a:t>
            </a:r>
          </a:p>
          <a:p>
            <a:r>
              <a:rPr lang="en-US" dirty="0"/>
              <a:t>Usually with box and arrow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3B370-F672-B743-B3AF-248A63C1727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3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architecture of a packing robot control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6626" name="Picture 2" descr="6"/>
          <p:cNvPicPr>
            <a:picLocks noChangeAspect="1" noChangeArrowheads="1"/>
          </p:cNvPicPr>
          <p:nvPr/>
        </p:nvPicPr>
        <p:blipFill>
          <a:blip r:embed="rId3"/>
          <a:srcRect b="-8765"/>
          <a:stretch>
            <a:fillRect/>
          </a:stretch>
        </p:blipFill>
        <p:spPr bwMode="auto">
          <a:xfrm>
            <a:off x="1870880" y="1667100"/>
            <a:ext cx="5214383" cy="50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C6AF-DA87-0042-8D35-8C16E82516A7}" type="datetime1">
              <a:rPr lang="en-GB" smtClean="0"/>
              <a:t>12/05/2020</a:t>
            </a:fld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84390A8-255B-49B1-BC4E-ADAE3540B9F5}"/>
              </a:ext>
            </a:extLst>
          </p:cNvPr>
          <p:cNvSpPr txBox="1"/>
          <p:nvPr/>
        </p:nvSpPr>
        <p:spPr>
          <a:xfrm>
            <a:off x="7544786" y="4638261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system view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65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  <a:defRPr/>
            </a:pPr>
            <a:r>
              <a:rPr lang="en-US" kern="1200" dirty="0">
                <a:latin typeface="Arial" charset="0"/>
              </a:rPr>
              <a:t>design focuses on four major areas of concern: </a:t>
            </a:r>
          </a:p>
          <a:p>
            <a:pPr>
              <a:buFont typeface="Wingdings" pitchFamily="2" charset="2"/>
              <a:buNone/>
              <a:defRPr/>
            </a:pPr>
            <a:endParaRPr lang="en-US" kern="1200" dirty="0">
              <a:latin typeface="Arial" charset="0"/>
            </a:endParaRPr>
          </a:p>
          <a:p>
            <a:pPr>
              <a:buFont typeface="Wingdings" pitchFamily="2" charset="2"/>
              <a:buChar char="p"/>
              <a:defRPr/>
            </a:pPr>
            <a:r>
              <a:rPr lang="en-US" kern="1200" dirty="0">
                <a:latin typeface="Arial" charset="0"/>
              </a:rPr>
              <a:t> data,</a:t>
            </a:r>
          </a:p>
          <a:p>
            <a:pPr>
              <a:buFont typeface="Wingdings" pitchFamily="2" charset="2"/>
              <a:buChar char="p"/>
              <a:defRPr/>
            </a:pPr>
            <a:r>
              <a:rPr lang="en-US" kern="1200" dirty="0">
                <a:latin typeface="Arial" charset="0"/>
              </a:rPr>
              <a:t> architecture, </a:t>
            </a:r>
          </a:p>
          <a:p>
            <a:pPr>
              <a:buFont typeface="Wingdings" pitchFamily="2" charset="2"/>
              <a:buChar char="p"/>
              <a:defRPr/>
            </a:pPr>
            <a:r>
              <a:rPr lang="en-US" kern="1200" dirty="0">
                <a:latin typeface="Arial" charset="0"/>
              </a:rPr>
              <a:t> interfaces</a:t>
            </a:r>
          </a:p>
          <a:p>
            <a:pPr>
              <a:buFont typeface="Wingdings" pitchFamily="2" charset="2"/>
              <a:buChar char="p"/>
              <a:defRPr/>
            </a:pPr>
            <a:r>
              <a:rPr lang="en-US" kern="1200" dirty="0">
                <a:latin typeface="Arial" charset="0"/>
              </a:rPr>
              <a:t> components.</a:t>
            </a:r>
            <a:endParaRPr lang="en-US" dirty="0"/>
          </a:p>
          <a:p>
            <a:pPr>
              <a:buFont typeface="Wingdings" pitchFamily="2" charset="2"/>
              <a:buChar char="p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6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600" dirty="0"/>
              <a:t>Design </a:t>
            </a:r>
            <a:r>
              <a:rPr lang="en-US" altLang="tr-TR" sz="3600" dirty="0"/>
              <a:t>Model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  <a:defRPr/>
            </a:pPr>
            <a:r>
              <a:rPr lang="en-US" b="1" dirty="0"/>
              <a:t>Data design </a:t>
            </a:r>
            <a:endParaRPr lang="en-US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  <a:cs typeface="+mn-cs"/>
              </a:rPr>
              <a:t>transforming the analysis information model (data dictionary and ERD) into data structures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/>
              <a:t>Part of this design</a:t>
            </a:r>
            <a:r>
              <a:rPr lang="en-US" sz="2000" dirty="0">
                <a:ea typeface="+mn-ea"/>
                <a:cs typeface="+mn-cs"/>
              </a:rPr>
              <a:t> may occur with the architectural design 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  <a:cs typeface="+mn-cs"/>
              </a:rPr>
              <a:t>More detailed data design occurs as each software component is designed.</a:t>
            </a:r>
          </a:p>
          <a:p>
            <a:pPr>
              <a:buFont typeface="Wingdings" pitchFamily="2" charset="2"/>
              <a:buChar char="p"/>
              <a:defRPr/>
            </a:pPr>
            <a:r>
              <a:rPr lang="en-US" b="1" dirty="0"/>
              <a:t>Architectural design</a:t>
            </a:r>
            <a:r>
              <a:rPr lang="en-US" dirty="0"/>
              <a:t> 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  <a:cs typeface="+mn-cs"/>
              </a:rPr>
              <a:t>defines the relationships among the major structural elements of the software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  <a:cs typeface="+mn-cs"/>
              </a:rPr>
              <a:t>derived from the system specification, the analysis model, and the subsystem interactions defined in the analysis model (DFD).</a:t>
            </a:r>
          </a:p>
        </p:txBody>
      </p:sp>
    </p:spTree>
    <p:extLst>
      <p:ext uri="{BB962C8B-B14F-4D97-AF65-F5344CB8AC3E}">
        <p14:creationId xmlns:p14="http://schemas.microsoft.com/office/powerpoint/2010/main" val="98166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600" dirty="0"/>
              <a:t>Design </a:t>
            </a:r>
            <a:r>
              <a:rPr lang="en-US" altLang="tr-TR" sz="3600" dirty="0"/>
              <a:t>Model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  <a:defRPr/>
            </a:pPr>
            <a:r>
              <a:rPr lang="en-US" b="1" dirty="0"/>
              <a:t>Interface design</a:t>
            </a:r>
            <a:r>
              <a:rPr lang="en-US" dirty="0"/>
              <a:t> 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  <a:cs typeface="+mn-cs"/>
              </a:rPr>
              <a:t>describes how the software elements communicate </a:t>
            </a:r>
          </a:p>
          <a:p>
            <a:pPr lvl="2">
              <a:buFont typeface="Wingdings" pitchFamily="2" charset="2"/>
              <a:buChar char="p"/>
              <a:defRPr/>
            </a:pPr>
            <a:r>
              <a:rPr lang="en-US" dirty="0">
                <a:ea typeface="+mn-ea"/>
                <a:cs typeface="+mn-cs"/>
              </a:rPr>
              <a:t>with each other, </a:t>
            </a:r>
          </a:p>
          <a:p>
            <a:pPr lvl="2">
              <a:buFont typeface="Wingdings" pitchFamily="2" charset="2"/>
              <a:buChar char="p"/>
              <a:defRPr/>
            </a:pPr>
            <a:r>
              <a:rPr lang="en-US" dirty="0">
                <a:ea typeface="+mn-ea"/>
                <a:cs typeface="+mn-cs"/>
              </a:rPr>
              <a:t>with other systems, and </a:t>
            </a:r>
          </a:p>
          <a:p>
            <a:pPr lvl="2">
              <a:buFont typeface="Wingdings" pitchFamily="2" charset="2"/>
              <a:buChar char="p"/>
              <a:defRPr/>
            </a:pPr>
            <a:r>
              <a:rPr lang="en-US" dirty="0">
                <a:ea typeface="+mn-ea"/>
                <a:cs typeface="+mn-cs"/>
              </a:rPr>
              <a:t>with human users;</a:t>
            </a:r>
            <a:endParaRPr lang="en-US" sz="1600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  <a:cs typeface="+mn-cs"/>
              </a:rPr>
              <a:t>the data flow and control flow diagrams provide much of the necessary information required.</a:t>
            </a:r>
          </a:p>
          <a:p>
            <a:pPr>
              <a:buFont typeface="Wingdings" pitchFamily="2" charset="2"/>
              <a:buChar char="p"/>
              <a:defRPr/>
            </a:pPr>
            <a:r>
              <a:rPr lang="en-US" b="1" dirty="0"/>
              <a:t>Component-level design</a:t>
            </a:r>
            <a:r>
              <a:rPr lang="en-US" dirty="0"/>
              <a:t> 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  <a:cs typeface="+mn-cs"/>
              </a:rPr>
              <a:t>Transforming the structural elements in the architecture into procedural descriptions </a:t>
            </a:r>
          </a:p>
        </p:txBody>
      </p:sp>
    </p:spTree>
    <p:extLst>
      <p:ext uri="{BB962C8B-B14F-4D97-AF65-F5344CB8AC3E}">
        <p14:creationId xmlns:p14="http://schemas.microsoft.com/office/powerpoint/2010/main" val="388549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Design Quality Guidelines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tr-TR" sz="2400" b="1" dirty="0"/>
              <a:t>A design should be modular;</a:t>
            </a:r>
            <a:r>
              <a:rPr lang="en-US" altLang="tr-TR" sz="2400" dirty="0"/>
              <a:t> that is, the software should be logically partitioned into elements or subsystems</a:t>
            </a:r>
          </a:p>
          <a:p>
            <a:pPr>
              <a:lnSpc>
                <a:spcPct val="90000"/>
              </a:lnSpc>
            </a:pPr>
            <a:r>
              <a:rPr lang="en-US" altLang="tr-TR" sz="2400" b="1" dirty="0"/>
              <a:t>A design should contain distinct representations of data, architecture, interfaces, and components.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A design should lead to components that exhibit independent functional characteristics.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A design should lead to interfaces that reduce the complexity of connections between components and with the external environment.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A design should be represented using a notation that effectively communicates its meaning.</a:t>
            </a:r>
            <a:endParaRPr lang="en-US" altLang="tr-TR" b="1" dirty="0">
              <a:latin typeface="Times" pitchFamily="-12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/>
              <a:t>These slides are designed to accompany </a:t>
            </a:r>
            <a:r>
              <a:rPr lang="en-US" altLang="tr-TR" i="1"/>
              <a:t>Software Engineering: A Practitioner’s Approach, 7/e </a:t>
            </a:r>
            <a:r>
              <a:rPr lang="en-US" altLang="tr-TR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DFA3-2811-42A1-9BCD-EC85AD9A51D2}" type="slidenum">
              <a:rPr lang="en-US" altLang="tr-TR"/>
              <a:pPr/>
              <a:t>7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7562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Design Views</a:t>
            </a:r>
            <a:endParaRPr lang="en-US" altLang="tr-T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>
                <a:solidFill>
                  <a:srgbClr val="FF3300"/>
                </a:solidFill>
              </a:rPr>
              <a:t>Constructional:</a:t>
            </a:r>
            <a:r>
              <a:rPr lang="tr-TR" altLang="tr-TR" sz="2400"/>
              <a:t> is concerned with essentially static aspects of system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>
                <a:solidFill>
                  <a:srgbClr val="FF3300"/>
                </a:solidFill>
              </a:rPr>
              <a:t>Behavioral:</a:t>
            </a:r>
            <a:r>
              <a:rPr lang="tr-TR" altLang="tr-TR" sz="2400"/>
              <a:t> seek to describe casual links between events and system responses during execution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>
                <a:solidFill>
                  <a:srgbClr val="FF3300"/>
                </a:solidFill>
              </a:rPr>
              <a:t>Functional:</a:t>
            </a:r>
            <a:r>
              <a:rPr lang="tr-TR" altLang="tr-TR" sz="2400"/>
              <a:t> seek to describe what system does in terms of its tasks.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>
                <a:solidFill>
                  <a:srgbClr val="FF3300"/>
                </a:solidFill>
              </a:rPr>
              <a:t>Data-modeling:</a:t>
            </a:r>
            <a:r>
              <a:rPr lang="tr-TR" altLang="tr-TR" sz="2400"/>
              <a:t> concerned with the data objects used within the system and relationships between them.</a:t>
            </a:r>
            <a:endParaRPr lang="en-US" altLang="tr-TR" sz="2400"/>
          </a:p>
        </p:txBody>
      </p:sp>
    </p:spTree>
    <p:extLst>
      <p:ext uri="{BB962C8B-B14F-4D97-AF65-F5344CB8AC3E}">
        <p14:creationId xmlns:p14="http://schemas.microsoft.com/office/powerpoint/2010/main" val="91663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Design Representations</a:t>
            </a:r>
            <a:endParaRPr lang="en-GB" altLang="tr-TR"/>
          </a:p>
        </p:txBody>
      </p:sp>
      <p:graphicFrame>
        <p:nvGraphicFramePr>
          <p:cNvPr id="366702" name="Group 110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839200" cy="523587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Representation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Viewpoint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Comment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Data Flow Diagram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Functional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Information flow, operation dependency, relation with data stores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Entity-Relation Diagram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Data Modeling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Static relationships between design entities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UML diagrams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Functionality,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Decomposition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Behavior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Communication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Based on object-orientation. Several diagrams for different purposes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Structure Chart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Functional, constructional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Invocation hierarchy btw subprograms, decomposition into subprogram units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State Transition Diagram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Behavioral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State machine model for an entity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Petri nets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Behavioral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Interaction btw parallel processes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1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13178</TotalTime>
  <Words>3700</Words>
  <Application>Microsoft Office PowerPoint</Application>
  <PresentationFormat>Ekran Gösterisi (4:3)</PresentationFormat>
  <Paragraphs>456</Paragraphs>
  <Slides>39</Slides>
  <Notes>18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8" baseType="lpstr">
      <vt:lpstr>ＭＳ Ｐゴシック</vt:lpstr>
      <vt:lpstr>Arial</vt:lpstr>
      <vt:lpstr>Calibri</vt:lpstr>
      <vt:lpstr>Helvetica</vt:lpstr>
      <vt:lpstr>Times</vt:lpstr>
      <vt:lpstr>Times New Roman</vt:lpstr>
      <vt:lpstr>Verdana</vt:lpstr>
      <vt:lpstr>Wingdings</vt:lpstr>
      <vt:lpstr>Office Theme</vt:lpstr>
      <vt:lpstr>Design  </vt:lpstr>
      <vt:lpstr>A general Model of the design process</vt:lpstr>
      <vt:lpstr>Major Phases of the design process</vt:lpstr>
      <vt:lpstr>PowerPoint Sunusu</vt:lpstr>
      <vt:lpstr>Design Model Elements</vt:lpstr>
      <vt:lpstr>Design Model Elements</vt:lpstr>
      <vt:lpstr>Design Quality Guidelines</vt:lpstr>
      <vt:lpstr>Design Views</vt:lpstr>
      <vt:lpstr>Design Representations</vt:lpstr>
      <vt:lpstr>Fundamental Concepts</vt:lpstr>
      <vt:lpstr>Design Concepts: Abstraction</vt:lpstr>
      <vt:lpstr>Abstraction types</vt:lpstr>
      <vt:lpstr>Design Concepts: Refinement</vt:lpstr>
      <vt:lpstr>Stepwise Refinement</vt:lpstr>
      <vt:lpstr>Separation of Concerns</vt:lpstr>
      <vt:lpstr>Modularity</vt:lpstr>
      <vt:lpstr>Modularity: Trade-offs</vt:lpstr>
      <vt:lpstr>Modularization</vt:lpstr>
      <vt:lpstr>Cohesion and Coupling</vt:lpstr>
      <vt:lpstr>Information Hiding</vt:lpstr>
      <vt:lpstr>Why Information Hiding?</vt:lpstr>
      <vt:lpstr>Effective modularity</vt:lpstr>
      <vt:lpstr>Architecture</vt:lpstr>
      <vt:lpstr>Example: architecture of a packing robot control system</vt:lpstr>
      <vt:lpstr>Software architecture</vt:lpstr>
      <vt:lpstr>Architectural design</vt:lpstr>
      <vt:lpstr>Why is Architecture Important?</vt:lpstr>
      <vt:lpstr>Advantages of explicit architecture</vt:lpstr>
      <vt:lpstr>Architectural design decisions</vt:lpstr>
      <vt:lpstr>Architectural design decisions</vt:lpstr>
      <vt:lpstr>Architectural design decisions</vt:lpstr>
      <vt:lpstr>Architecture and system characteristics</vt:lpstr>
      <vt:lpstr>Architectural views</vt:lpstr>
      <vt:lpstr>4+1 View Model of Architecture</vt:lpstr>
      <vt:lpstr>4 + 1 view model of software architecture</vt:lpstr>
      <vt:lpstr>4 + 1 view model of software architecture</vt:lpstr>
      <vt:lpstr>4 + 1 view model of software architecture</vt:lpstr>
      <vt:lpstr>PowerPoint Sunusu</vt:lpstr>
      <vt:lpstr>Example: architecture of a packing robot control system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– Chapter 6</dc:title>
  <dc:creator>Ian Sommerville</dc:creator>
  <cp:lastModifiedBy>aysu</cp:lastModifiedBy>
  <cp:revision>65</cp:revision>
  <dcterms:created xsi:type="dcterms:W3CDTF">2010-01-18T20:35:25Z</dcterms:created>
  <dcterms:modified xsi:type="dcterms:W3CDTF">2020-05-11T21:24:14Z</dcterms:modified>
</cp:coreProperties>
</file>