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74"/>
  </p:notesMasterIdLst>
  <p:handoutMasterIdLst>
    <p:handoutMasterId r:id="rId75"/>
  </p:handoutMasterIdLst>
  <p:sldIdLst>
    <p:sldId id="324" r:id="rId2"/>
    <p:sldId id="327" r:id="rId3"/>
    <p:sldId id="329" r:id="rId4"/>
    <p:sldId id="378" r:id="rId5"/>
    <p:sldId id="397" r:id="rId6"/>
    <p:sldId id="395" r:id="rId7"/>
    <p:sldId id="330" r:id="rId8"/>
    <p:sldId id="398" r:id="rId9"/>
    <p:sldId id="331" r:id="rId10"/>
    <p:sldId id="333" r:id="rId11"/>
    <p:sldId id="379" r:id="rId12"/>
    <p:sldId id="334" r:id="rId13"/>
    <p:sldId id="458" r:id="rId14"/>
    <p:sldId id="462" r:id="rId15"/>
    <p:sldId id="335" r:id="rId16"/>
    <p:sldId id="399" r:id="rId17"/>
    <p:sldId id="401" r:id="rId18"/>
    <p:sldId id="402" r:id="rId19"/>
    <p:sldId id="337" r:id="rId20"/>
    <p:sldId id="403" r:id="rId21"/>
    <p:sldId id="459" r:id="rId22"/>
    <p:sldId id="338" r:id="rId23"/>
    <p:sldId id="339" r:id="rId24"/>
    <p:sldId id="380" r:id="rId25"/>
    <p:sldId id="460" r:id="rId26"/>
    <p:sldId id="343" r:id="rId27"/>
    <p:sldId id="344" r:id="rId28"/>
    <p:sldId id="463" r:id="rId29"/>
    <p:sldId id="404" r:id="rId30"/>
    <p:sldId id="345" r:id="rId31"/>
    <p:sldId id="346" r:id="rId32"/>
    <p:sldId id="381" r:id="rId33"/>
    <p:sldId id="347" r:id="rId34"/>
    <p:sldId id="406" r:id="rId35"/>
    <p:sldId id="464" r:id="rId36"/>
    <p:sldId id="348" r:id="rId37"/>
    <p:sldId id="349" r:id="rId38"/>
    <p:sldId id="407" r:id="rId39"/>
    <p:sldId id="350" r:id="rId40"/>
    <p:sldId id="409" r:id="rId41"/>
    <p:sldId id="408" r:id="rId42"/>
    <p:sldId id="382" r:id="rId43"/>
    <p:sldId id="351" r:id="rId44"/>
    <p:sldId id="466" r:id="rId45"/>
    <p:sldId id="410" r:id="rId46"/>
    <p:sldId id="352" r:id="rId47"/>
    <p:sldId id="353" r:id="rId48"/>
    <p:sldId id="354" r:id="rId49"/>
    <p:sldId id="467" r:id="rId50"/>
    <p:sldId id="430" r:id="rId51"/>
    <p:sldId id="431" r:id="rId52"/>
    <p:sldId id="465" r:id="rId53"/>
    <p:sldId id="356" r:id="rId54"/>
    <p:sldId id="358" r:id="rId55"/>
    <p:sldId id="412" r:id="rId56"/>
    <p:sldId id="413" r:id="rId57"/>
    <p:sldId id="411" r:id="rId58"/>
    <p:sldId id="383" r:id="rId59"/>
    <p:sldId id="384" r:id="rId60"/>
    <p:sldId id="360" r:id="rId61"/>
    <p:sldId id="361" r:id="rId62"/>
    <p:sldId id="385" r:id="rId63"/>
    <p:sldId id="362" r:id="rId64"/>
    <p:sldId id="386" r:id="rId65"/>
    <p:sldId id="387" r:id="rId66"/>
    <p:sldId id="435" r:id="rId67"/>
    <p:sldId id="364" r:id="rId68"/>
    <p:sldId id="416" r:id="rId69"/>
    <p:sldId id="429" r:id="rId70"/>
    <p:sldId id="432" r:id="rId71"/>
    <p:sldId id="433" r:id="rId72"/>
    <p:sldId id="434" r:id="rId73"/>
  </p:sldIdLst>
  <p:sldSz cx="9144000" cy="6858000" type="letter"/>
  <p:notesSz cx="6858000" cy="9144000"/>
  <p:defaultTextStyle>
    <a:defPPr>
      <a:defRPr lang="en-CA"/>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7228"/>
    <a:srgbClr val="6E792B"/>
    <a:srgbClr val="76822E"/>
    <a:srgbClr val="4F571F"/>
    <a:srgbClr val="6F6A07"/>
    <a:srgbClr val="827C08"/>
    <a:srgbClr val="FFFF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80"/>
    <p:restoredTop sz="92523" autoAdjust="0"/>
  </p:normalViewPr>
  <p:slideViewPr>
    <p:cSldViewPr snapToObjects="1">
      <p:cViewPr varScale="1">
        <p:scale>
          <a:sx n="105" d="100"/>
          <a:sy n="105" d="100"/>
        </p:scale>
        <p:origin x="2232" y="200"/>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851"/>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pPr>
              <a:defRPr/>
            </a:pPr>
            <a:endParaRPr lang="en-CA"/>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pPr>
              <a:defRPr/>
            </a:pPr>
            <a:endParaRPr lang="en-CA"/>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pPr>
              <a:defRPr/>
            </a:pPr>
            <a:endParaRPr lang="en-CA"/>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pPr>
              <a:defRPr/>
            </a:pPr>
            <a:fld id="{BA5A1FBB-F020-46F9-9401-25E4CA4E0C1E}" type="slidenum">
              <a:rPr lang="en-CA"/>
              <a:pPr>
                <a:defRPr/>
              </a:pPr>
              <a:t>‹#›</a:t>
            </a:fld>
            <a:endParaRPr lang="en-CA"/>
          </a:p>
        </p:txBody>
      </p:sp>
    </p:spTree>
    <p:extLst>
      <p:ext uri="{BB962C8B-B14F-4D97-AF65-F5344CB8AC3E}">
        <p14:creationId xmlns:p14="http://schemas.microsoft.com/office/powerpoint/2010/main" val="1497692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pPr>
              <a:defRPr/>
            </a:pPr>
            <a:endParaRPr lang="en-CA"/>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pPr>
              <a:defRPr/>
            </a:pPr>
            <a:endParaRPr lang="en-CA"/>
          </a:p>
        </p:txBody>
      </p:sp>
      <p:sp>
        <p:nvSpPr>
          <p:cNvPr id="972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pPr>
              <a:defRPr/>
            </a:pPr>
            <a:endParaRPr lang="en-CA"/>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pPr>
              <a:defRPr/>
            </a:pPr>
            <a:fld id="{58567D37-CBF7-4C14-A573-160F2DD1DA69}" type="slidenum">
              <a:rPr lang="en-CA"/>
              <a:pPr>
                <a:defRPr/>
              </a:pPr>
              <a:t>‹#›</a:t>
            </a:fld>
            <a:endParaRPr lang="en-CA"/>
          </a:p>
        </p:txBody>
      </p:sp>
    </p:spTree>
    <p:extLst>
      <p:ext uri="{BB962C8B-B14F-4D97-AF65-F5344CB8AC3E}">
        <p14:creationId xmlns:p14="http://schemas.microsoft.com/office/powerpoint/2010/main" val="33185252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n-ea"/>
        <a:cs typeface="+mn-cs"/>
      </a:defRPr>
    </a:lvl1pPr>
    <a:lvl2pPr marL="457200" algn="l" rtl="0" eaLnBrk="0" fontAlgn="base" hangingPunct="0">
      <a:spcBef>
        <a:spcPct val="30000"/>
      </a:spcBef>
      <a:spcAft>
        <a:spcPct val="0"/>
      </a:spcAft>
      <a:defRPr sz="16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435D3376-F359-45E1-A9AA-995AA0F151B8}" type="slidenum">
              <a:rPr lang="en-CA" sz="1200" smtClean="0">
                <a:latin typeface="Tahoma" pitchFamily="34" charset="0"/>
              </a:rPr>
              <a:pPr eaLnBrk="1" hangingPunct="1"/>
              <a:t>1</a:t>
            </a:fld>
            <a:endParaRPr lang="en-CA" sz="1200">
              <a:latin typeface="Tahoma" pitchFamily="3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479982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C0B8ADAC-4FA2-48C0-B845-A604C306D885}" type="slidenum">
              <a:rPr lang="en-CA" sz="1200" smtClean="0">
                <a:latin typeface="Tahoma" pitchFamily="34" charset="0"/>
              </a:rPr>
              <a:pPr eaLnBrk="1" hangingPunct="1"/>
              <a:t>10</a:t>
            </a:fld>
            <a:endParaRPr lang="en-CA" sz="1200">
              <a:latin typeface="Tahoma" pitchFamily="34"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267679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B816B140-8C3B-46E6-9861-788015265632}" type="slidenum">
              <a:rPr lang="en-CA" sz="1200" smtClean="0">
                <a:latin typeface="Tahoma" pitchFamily="34" charset="0"/>
              </a:rPr>
              <a:pPr eaLnBrk="1" hangingPunct="1"/>
              <a:t>11</a:t>
            </a:fld>
            <a:endParaRPr lang="en-CA" sz="1200">
              <a:latin typeface="Tahoma"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195276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DE063526-40C7-49FE-A965-D86771C2163A}" type="slidenum">
              <a:rPr lang="en-CA" sz="1200" smtClean="0">
                <a:latin typeface="Tahoma" pitchFamily="34" charset="0"/>
              </a:rPr>
              <a:pPr eaLnBrk="1" hangingPunct="1"/>
              <a:t>12</a:t>
            </a:fld>
            <a:endParaRPr lang="en-CA" sz="1200">
              <a:latin typeface="Tahoma" pitchFamily="34"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868534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CCD784A8-DAFC-422E-8E93-AC0F0CF68A11}" type="slidenum">
              <a:rPr lang="en-CA" sz="1200" smtClean="0">
                <a:latin typeface="Tahoma" pitchFamily="34" charset="0"/>
              </a:rPr>
              <a:pPr eaLnBrk="1" hangingPunct="1"/>
              <a:t>13</a:t>
            </a:fld>
            <a:endParaRPr lang="en-CA" sz="1200">
              <a:latin typeface="Tahoma" pitchFamily="34"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162721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8698DF70-7364-435D-AC17-31EE5DA9279E}" type="slidenum">
              <a:rPr lang="en-CA" sz="1200" smtClean="0">
                <a:latin typeface="Tahoma" pitchFamily="34" charset="0"/>
              </a:rPr>
              <a:pPr eaLnBrk="1" hangingPunct="1"/>
              <a:t>15</a:t>
            </a:fld>
            <a:endParaRPr lang="en-CA" sz="1200">
              <a:latin typeface="Tahoma" pitchFamily="34"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582859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544A3466-8B90-41D1-86A9-1E8019DA2393}" type="slidenum">
              <a:rPr lang="en-CA" sz="1200" smtClean="0">
                <a:latin typeface="Tahoma" pitchFamily="34" charset="0"/>
              </a:rPr>
              <a:pPr eaLnBrk="1" hangingPunct="1"/>
              <a:t>16</a:t>
            </a:fld>
            <a:endParaRPr lang="en-CA" sz="1200">
              <a:latin typeface="Tahoma" pitchFamily="34"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792230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40C4A05A-C21F-416C-809E-FE089A9B39C4}" type="slidenum">
              <a:rPr lang="en-CA" sz="1200" smtClean="0">
                <a:latin typeface="Tahoma" pitchFamily="34" charset="0"/>
              </a:rPr>
              <a:pPr eaLnBrk="1" hangingPunct="1"/>
              <a:t>17</a:t>
            </a:fld>
            <a:endParaRPr lang="en-CA" sz="1200">
              <a:latin typeface="Tahoma" pitchFamily="34"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629247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413B0ABA-5616-4619-86CB-2141D1117CCB}" type="slidenum">
              <a:rPr lang="en-CA" sz="1200" smtClean="0">
                <a:latin typeface="Tahoma" pitchFamily="34" charset="0"/>
              </a:rPr>
              <a:pPr eaLnBrk="1" hangingPunct="1"/>
              <a:t>18</a:t>
            </a:fld>
            <a:endParaRPr lang="en-CA" sz="1200">
              <a:latin typeface="Tahoma" pitchFamily="34"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640634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E6892522-DA72-4C59-A4B1-405D5DAD4D98}" type="slidenum">
              <a:rPr lang="en-CA" sz="1200" smtClean="0">
                <a:latin typeface="Tahoma" pitchFamily="34" charset="0"/>
              </a:rPr>
              <a:pPr eaLnBrk="1" hangingPunct="1"/>
              <a:t>19</a:t>
            </a:fld>
            <a:endParaRPr lang="en-CA" sz="1200">
              <a:latin typeface="Tahoma" pitchFamily="34"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495942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71285ED2-65DF-4EB7-893E-BE5FC02ED1E5}" type="slidenum">
              <a:rPr lang="en-CA" sz="1200" smtClean="0">
                <a:latin typeface="Tahoma" pitchFamily="34" charset="0"/>
              </a:rPr>
              <a:pPr eaLnBrk="1" hangingPunct="1"/>
              <a:t>20</a:t>
            </a:fld>
            <a:endParaRPr lang="en-CA" sz="1200">
              <a:latin typeface="Tahoma" pitchFamily="34"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008154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365687BD-9093-4E40-AAAB-E293B8C2ABA9}" type="slidenum">
              <a:rPr lang="en-CA" sz="1200" smtClean="0">
                <a:latin typeface="Tahoma" pitchFamily="34" charset="0"/>
              </a:rPr>
              <a:pPr eaLnBrk="1" hangingPunct="1"/>
              <a:t>2</a:t>
            </a:fld>
            <a:endParaRPr lang="en-CA" sz="1200">
              <a:latin typeface="Tahoma" pitchFamily="34"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575639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5BAD9690-DA2C-4D94-B48D-10115D561BA7}" type="slidenum">
              <a:rPr lang="en-CA" sz="1200" smtClean="0">
                <a:latin typeface="Tahoma" pitchFamily="34" charset="0"/>
              </a:rPr>
              <a:pPr eaLnBrk="1" hangingPunct="1"/>
              <a:t>22</a:t>
            </a:fld>
            <a:endParaRPr lang="en-CA" sz="1200">
              <a:latin typeface="Tahoma" pitchFamily="34"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010414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4E1BF3AC-204C-4019-BF74-4EE589ED6BF0}" type="slidenum">
              <a:rPr lang="en-CA" sz="1200" smtClean="0">
                <a:latin typeface="Tahoma" pitchFamily="34" charset="0"/>
              </a:rPr>
              <a:pPr eaLnBrk="1" hangingPunct="1"/>
              <a:t>23</a:t>
            </a:fld>
            <a:endParaRPr lang="en-CA" sz="1200">
              <a:latin typeface="Tahoma" pitchFamily="34"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629343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262B29A2-155E-4975-A4C9-39402CABBB8E}" type="slidenum">
              <a:rPr lang="en-CA" sz="1200" smtClean="0">
                <a:latin typeface="Tahoma" pitchFamily="34" charset="0"/>
              </a:rPr>
              <a:pPr eaLnBrk="1" hangingPunct="1"/>
              <a:t>24</a:t>
            </a:fld>
            <a:endParaRPr lang="en-CA" sz="1200">
              <a:latin typeface="Tahoma" pitchFamily="34"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0154082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262B29A2-155E-4975-A4C9-39402CABBB8E}" type="slidenum">
              <a:rPr lang="en-CA" sz="1200" smtClean="0">
                <a:latin typeface="Tahoma" pitchFamily="34" charset="0"/>
              </a:rPr>
              <a:pPr eaLnBrk="1" hangingPunct="1"/>
              <a:t>25</a:t>
            </a:fld>
            <a:endParaRPr lang="en-CA" sz="1200">
              <a:latin typeface="Tahoma" pitchFamily="34"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7674257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55F3EE23-33FB-41A1-955E-FE91C53EA732}" type="slidenum">
              <a:rPr lang="en-CA" sz="1200" smtClean="0">
                <a:latin typeface="Tahoma" pitchFamily="34" charset="0"/>
              </a:rPr>
              <a:pPr eaLnBrk="1" hangingPunct="1"/>
              <a:t>26</a:t>
            </a:fld>
            <a:endParaRPr lang="en-CA" sz="1200">
              <a:latin typeface="Tahoma" pitchFamily="34"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6733175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9483C067-06C5-4905-BBC5-047A967730D6}" type="slidenum">
              <a:rPr lang="en-CA" sz="1200" smtClean="0">
                <a:latin typeface="Tahoma" pitchFamily="34" charset="0"/>
              </a:rPr>
              <a:pPr eaLnBrk="1" hangingPunct="1"/>
              <a:t>27</a:t>
            </a:fld>
            <a:endParaRPr lang="en-CA" sz="1200">
              <a:latin typeface="Tahoma" pitchFamily="34"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8492831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5F4A2957-D419-4433-A703-DF095A9E97F5}" type="slidenum">
              <a:rPr lang="en-CA" sz="1200" smtClean="0">
                <a:latin typeface="Tahoma" pitchFamily="34" charset="0"/>
              </a:rPr>
              <a:pPr eaLnBrk="1" hangingPunct="1"/>
              <a:t>28</a:t>
            </a:fld>
            <a:endParaRPr lang="en-CA" sz="1200">
              <a:latin typeface="Tahoma" pitchFamily="34"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2660602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86BEDE69-B062-48C3-84C4-41670AAD4459}" type="slidenum">
              <a:rPr lang="en-CA" sz="1200" smtClean="0">
                <a:latin typeface="Tahoma" pitchFamily="34" charset="0"/>
              </a:rPr>
              <a:pPr eaLnBrk="1" hangingPunct="1"/>
              <a:t>29</a:t>
            </a:fld>
            <a:endParaRPr lang="en-CA" sz="1200">
              <a:latin typeface="Tahoma" pitchFamily="34"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9251995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FD6C2A08-271A-4A38-B6A6-33B8F87CBE02}" type="slidenum">
              <a:rPr lang="en-CA" sz="1200" smtClean="0">
                <a:latin typeface="Tahoma" pitchFamily="34" charset="0"/>
              </a:rPr>
              <a:pPr eaLnBrk="1" hangingPunct="1"/>
              <a:t>30</a:t>
            </a:fld>
            <a:endParaRPr lang="en-CA" sz="1200">
              <a:latin typeface="Tahoma" pitchFamily="34"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320653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8B4D51F7-3A32-4737-AA69-6525394E85B4}" type="slidenum">
              <a:rPr lang="en-CA" sz="1200" smtClean="0">
                <a:latin typeface="Tahoma" pitchFamily="34" charset="0"/>
              </a:rPr>
              <a:pPr eaLnBrk="1" hangingPunct="1"/>
              <a:t>31</a:t>
            </a:fld>
            <a:endParaRPr lang="en-CA" sz="1200">
              <a:latin typeface="Tahoma" pitchFamily="34"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798587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B002ED5F-3597-4F67-BAC9-ED44C96C8225}" type="slidenum">
              <a:rPr lang="en-CA" sz="1200" smtClean="0">
                <a:latin typeface="Tahoma" pitchFamily="34" charset="0"/>
              </a:rPr>
              <a:pPr eaLnBrk="1" hangingPunct="1"/>
              <a:t>3</a:t>
            </a:fld>
            <a:endParaRPr lang="en-CA" sz="1200">
              <a:latin typeface="Tahoma"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718873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8ED6D86C-8829-4CA2-955A-C053B00B1A27}" type="slidenum">
              <a:rPr lang="en-CA" sz="1200" smtClean="0">
                <a:latin typeface="Tahoma" pitchFamily="34" charset="0"/>
              </a:rPr>
              <a:pPr eaLnBrk="1" hangingPunct="1"/>
              <a:t>32</a:t>
            </a:fld>
            <a:endParaRPr lang="en-CA" sz="1200">
              <a:latin typeface="Tahoma" pitchFamily="34"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163915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764979E9-FDF3-40D3-9CD3-13563817DE08}" type="slidenum">
              <a:rPr lang="en-CA" sz="1200" smtClean="0">
                <a:latin typeface="Tahoma" pitchFamily="34" charset="0"/>
              </a:rPr>
              <a:pPr eaLnBrk="1" hangingPunct="1"/>
              <a:t>33</a:t>
            </a:fld>
            <a:endParaRPr lang="en-CA" sz="1200">
              <a:latin typeface="Tahoma" pitchFamily="34"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5130365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F1CAA711-0678-4641-8734-23939A85B917}" type="slidenum">
              <a:rPr lang="en-CA" sz="1200" smtClean="0">
                <a:latin typeface="Tahoma" pitchFamily="34" charset="0"/>
              </a:rPr>
              <a:pPr eaLnBrk="1" hangingPunct="1"/>
              <a:t>34</a:t>
            </a:fld>
            <a:endParaRPr lang="en-CA" sz="1200">
              <a:latin typeface="Tahoma" pitchFamily="34"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159008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764979E9-FDF3-40D3-9CD3-13563817DE08}" type="slidenum">
              <a:rPr lang="en-CA" sz="1200" smtClean="0">
                <a:latin typeface="Tahoma" pitchFamily="34" charset="0"/>
              </a:rPr>
              <a:pPr eaLnBrk="1" hangingPunct="1"/>
              <a:t>35</a:t>
            </a:fld>
            <a:endParaRPr lang="en-CA" sz="1200">
              <a:latin typeface="Tahoma" pitchFamily="34"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8942387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D77C4B31-246E-462B-A143-36627003C787}" type="slidenum">
              <a:rPr lang="en-CA" sz="1200" smtClean="0">
                <a:latin typeface="Tahoma" pitchFamily="34" charset="0"/>
              </a:rPr>
              <a:pPr eaLnBrk="1" hangingPunct="1"/>
              <a:t>36</a:t>
            </a:fld>
            <a:endParaRPr lang="en-CA" sz="1200">
              <a:latin typeface="Tahoma" pitchFamily="34"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9410939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8A08289E-C0BD-46C5-B819-28DDFDF95CC5}" type="slidenum">
              <a:rPr lang="en-CA" sz="1200" smtClean="0">
                <a:latin typeface="Tahoma" pitchFamily="34" charset="0"/>
              </a:rPr>
              <a:pPr eaLnBrk="1" hangingPunct="1"/>
              <a:t>37</a:t>
            </a:fld>
            <a:endParaRPr lang="en-CA" sz="1200">
              <a:latin typeface="Tahoma" pitchFamily="34"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204498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25869CE2-5598-4549-99C4-C129AABB4FAD}" type="slidenum">
              <a:rPr lang="en-CA" sz="1200" smtClean="0">
                <a:latin typeface="Tahoma" pitchFamily="34" charset="0"/>
              </a:rPr>
              <a:pPr eaLnBrk="1" hangingPunct="1"/>
              <a:t>38</a:t>
            </a:fld>
            <a:endParaRPr lang="en-CA" sz="1200">
              <a:latin typeface="Tahoma" pitchFamily="34"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8725966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C7214398-09D0-404B-86BA-0976CD421C97}" type="slidenum">
              <a:rPr lang="en-CA" sz="1200" smtClean="0">
                <a:latin typeface="Tahoma" pitchFamily="34" charset="0"/>
              </a:rPr>
              <a:pPr eaLnBrk="1" hangingPunct="1"/>
              <a:t>39</a:t>
            </a:fld>
            <a:endParaRPr lang="en-CA" sz="1200">
              <a:latin typeface="Tahoma" pitchFamily="34"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6525026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DCA97D8A-4BA7-4EC6-A752-EBAD362D9C31}" type="slidenum">
              <a:rPr lang="en-CA" sz="1200" smtClean="0">
                <a:latin typeface="Tahoma" pitchFamily="34" charset="0"/>
              </a:rPr>
              <a:pPr eaLnBrk="1" hangingPunct="1"/>
              <a:t>40</a:t>
            </a:fld>
            <a:endParaRPr lang="en-CA" sz="1200">
              <a:latin typeface="Tahoma" pitchFamily="34"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1177133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FFE86242-AF01-4CD2-9485-076056CA84BD}" type="slidenum">
              <a:rPr lang="en-CA" sz="1200" smtClean="0">
                <a:latin typeface="Tahoma" pitchFamily="34" charset="0"/>
              </a:rPr>
              <a:pPr eaLnBrk="1" hangingPunct="1"/>
              <a:t>41</a:t>
            </a:fld>
            <a:endParaRPr lang="en-CA" sz="1200">
              <a:latin typeface="Tahoma" pitchFamily="34"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435992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3B36D013-1FFC-4268-ACE6-6908204D9A28}" type="slidenum">
              <a:rPr lang="en-CA" sz="1200" smtClean="0">
                <a:latin typeface="Tahoma" pitchFamily="34" charset="0"/>
              </a:rPr>
              <a:pPr eaLnBrk="1" hangingPunct="1"/>
              <a:t>4</a:t>
            </a:fld>
            <a:endParaRPr lang="en-CA" sz="1200">
              <a:latin typeface="Tahoma" pitchFamily="34" charset="0"/>
            </a:endParaRPr>
          </a:p>
        </p:txBody>
      </p:sp>
      <p:sp>
        <p:nvSpPr>
          <p:cNvPr id="102403" name="Rectangle 2"/>
          <p:cNvSpPr>
            <a:spLocks noGrp="1" noRot="1" noChangeAspect="1" noChangeArrowheads="1" noTextEdit="1"/>
          </p:cNvSpPr>
          <p:nvPr>
            <p:ph type="sldImg"/>
          </p:nvPr>
        </p:nvSpPr>
        <p:spPr>
          <a:xfrm>
            <a:off x="1144588" y="685800"/>
            <a:ext cx="4572000" cy="3429000"/>
          </a:xfrm>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Khwarizmi = </a:t>
            </a:r>
            <a:r>
              <a:rPr lang="en-US" dirty="0" err="1"/>
              <a:t>pronouncation</a:t>
            </a:r>
            <a:r>
              <a:rPr lang="en-US" dirty="0"/>
              <a:t>: (</a:t>
            </a:r>
            <a:r>
              <a:rPr lang="en-US" dirty="0" err="1"/>
              <a:t>kwär'ĭz-mē</a:t>
            </a:r>
            <a:r>
              <a:rPr lang="en-US" dirty="0"/>
              <a:t>) http://dictionary.reference.com/browse/khwarizmi</a:t>
            </a:r>
          </a:p>
        </p:txBody>
      </p:sp>
    </p:spTree>
    <p:extLst>
      <p:ext uri="{BB962C8B-B14F-4D97-AF65-F5344CB8AC3E}">
        <p14:creationId xmlns:p14="http://schemas.microsoft.com/office/powerpoint/2010/main" val="6295846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45F8C19A-B6FD-48D8-8E1D-E8AD014A32DF}" type="slidenum">
              <a:rPr lang="en-CA" sz="1200" smtClean="0">
                <a:latin typeface="Tahoma" pitchFamily="34" charset="0"/>
              </a:rPr>
              <a:pPr eaLnBrk="1" hangingPunct="1"/>
              <a:t>42</a:t>
            </a:fld>
            <a:endParaRPr lang="en-CA" sz="1200">
              <a:latin typeface="Tahoma" pitchFamily="34"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3919003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6C22705C-520F-4B10-AC46-E37B72666383}" type="slidenum">
              <a:rPr lang="en-CA" sz="1200" smtClean="0">
                <a:latin typeface="Tahoma" pitchFamily="34" charset="0"/>
              </a:rPr>
              <a:pPr eaLnBrk="1" hangingPunct="1"/>
              <a:t>43</a:t>
            </a:fld>
            <a:endParaRPr lang="en-CA" sz="1200">
              <a:latin typeface="Tahoma" pitchFamily="34"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9932178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A70F64B6-54F9-40C9-ACB2-4B5704B0F33B}" type="slidenum">
              <a:rPr lang="en-CA" sz="1200" smtClean="0">
                <a:latin typeface="Tahoma" pitchFamily="34" charset="0"/>
              </a:rPr>
              <a:pPr eaLnBrk="1" hangingPunct="1"/>
              <a:t>45</a:t>
            </a:fld>
            <a:endParaRPr lang="en-CA" sz="1200">
              <a:latin typeface="Tahoma" pitchFamily="34"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2543950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A2EBAD8F-7D07-4103-B028-E5C589C6A96F}" type="slidenum">
              <a:rPr lang="en-CA" sz="1200" smtClean="0">
                <a:latin typeface="Tahoma" pitchFamily="34" charset="0"/>
              </a:rPr>
              <a:pPr eaLnBrk="1" hangingPunct="1"/>
              <a:t>46</a:t>
            </a:fld>
            <a:endParaRPr lang="en-CA" sz="1200">
              <a:latin typeface="Tahoma" pitchFamily="34"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4530889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8FE7794F-ABF9-40BA-8296-0029354A943C}" type="slidenum">
              <a:rPr lang="en-CA" sz="1200" smtClean="0">
                <a:latin typeface="Tahoma" pitchFamily="34" charset="0"/>
              </a:rPr>
              <a:pPr eaLnBrk="1" hangingPunct="1"/>
              <a:t>47</a:t>
            </a:fld>
            <a:endParaRPr lang="en-CA" sz="1200">
              <a:latin typeface="Tahoma" pitchFamily="34"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664644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F55CECD2-CAC2-4993-8A3A-3600A8803B28}" type="slidenum">
              <a:rPr lang="en-CA" sz="1200" smtClean="0">
                <a:latin typeface="Tahoma" pitchFamily="34" charset="0"/>
              </a:rPr>
              <a:pPr eaLnBrk="1" hangingPunct="1"/>
              <a:t>48</a:t>
            </a:fld>
            <a:endParaRPr lang="en-CA" sz="1200">
              <a:latin typeface="Tahoma" pitchFamily="34"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6293969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8FE7794F-ABF9-40BA-8296-0029354A943C}" type="slidenum">
              <a:rPr lang="en-CA" sz="1200" smtClean="0">
                <a:latin typeface="Tahoma" pitchFamily="34" charset="0"/>
              </a:rPr>
              <a:pPr eaLnBrk="1" hangingPunct="1"/>
              <a:t>49</a:t>
            </a:fld>
            <a:endParaRPr lang="en-CA" sz="1200">
              <a:latin typeface="Tahoma" pitchFamily="34"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9210314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C81D69B4-9523-4020-ACA7-E2A8B8A15E81}" type="slidenum">
              <a:rPr lang="en-CA" sz="1200" smtClean="0">
                <a:latin typeface="Tahoma" pitchFamily="34" charset="0"/>
              </a:rPr>
              <a:pPr eaLnBrk="1" hangingPunct="1"/>
              <a:t>50</a:t>
            </a:fld>
            <a:endParaRPr lang="en-CA" sz="1200">
              <a:latin typeface="Tahoma" pitchFamily="34"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390000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BDF8E7C5-3FC7-4D72-BE22-9935CABE5823}" type="slidenum">
              <a:rPr lang="en-CA" sz="1200" smtClean="0">
                <a:latin typeface="Tahoma" pitchFamily="34" charset="0"/>
              </a:rPr>
              <a:pPr eaLnBrk="1" hangingPunct="1"/>
              <a:t>51</a:t>
            </a:fld>
            <a:endParaRPr lang="en-CA" sz="1200">
              <a:latin typeface="Tahoma"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9146049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4BC8AF33-708E-49FE-A3D2-13ECB68C895F}" type="slidenum">
              <a:rPr lang="en-CA" sz="1200" smtClean="0">
                <a:latin typeface="Tahoma" pitchFamily="34" charset="0"/>
              </a:rPr>
              <a:pPr eaLnBrk="1" hangingPunct="1"/>
              <a:t>52</a:t>
            </a:fld>
            <a:endParaRPr lang="en-CA" sz="1200">
              <a:latin typeface="Tahoma" pitchFamily="34"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443606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FDD3F102-1717-417C-ABBE-6F1704BE2742}" type="slidenum">
              <a:rPr lang="en-CA" sz="1200" smtClean="0">
                <a:latin typeface="Tahoma" pitchFamily="34" charset="0"/>
              </a:rPr>
              <a:pPr eaLnBrk="1" hangingPunct="1"/>
              <a:t>5</a:t>
            </a:fld>
            <a:endParaRPr lang="en-CA" sz="1200">
              <a:latin typeface="Tahoma" pitchFamily="34"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3506262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92CC5AF5-982D-47C0-A2E2-7C4D9CF719D3}" type="slidenum">
              <a:rPr lang="en-CA" sz="1200" smtClean="0">
                <a:latin typeface="Tahoma" pitchFamily="34" charset="0"/>
              </a:rPr>
              <a:pPr eaLnBrk="1" hangingPunct="1"/>
              <a:t>53</a:t>
            </a:fld>
            <a:endParaRPr lang="en-CA" sz="1200">
              <a:latin typeface="Tahoma" pitchFamily="34"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293329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EE8FF54E-585D-41C3-AC7F-8C002C59A06D}" type="slidenum">
              <a:rPr lang="en-CA" sz="1200" smtClean="0">
                <a:latin typeface="Tahoma" pitchFamily="34" charset="0"/>
              </a:rPr>
              <a:pPr eaLnBrk="1" hangingPunct="1"/>
              <a:t>54</a:t>
            </a:fld>
            <a:endParaRPr lang="en-CA" sz="1200">
              <a:latin typeface="Tahoma" pitchFamily="34"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4932772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CF3EC566-B426-4F31-9142-8A56E2AB64DC}" type="slidenum">
              <a:rPr lang="en-CA" sz="1200" smtClean="0">
                <a:latin typeface="Tahoma" pitchFamily="34" charset="0"/>
              </a:rPr>
              <a:pPr eaLnBrk="1" hangingPunct="1"/>
              <a:t>55</a:t>
            </a:fld>
            <a:endParaRPr lang="en-CA" sz="1200">
              <a:latin typeface="Tahoma" pitchFamily="34"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8944431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838F8538-7AA9-4A6F-A897-524353E4EDF4}" type="slidenum">
              <a:rPr lang="en-CA" sz="1200" smtClean="0">
                <a:latin typeface="Tahoma" pitchFamily="34" charset="0"/>
              </a:rPr>
              <a:pPr eaLnBrk="1" hangingPunct="1"/>
              <a:t>56</a:t>
            </a:fld>
            <a:endParaRPr lang="en-CA" sz="1200">
              <a:latin typeface="Tahoma" pitchFamily="34"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6290281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12B9A0D1-2B80-4A3F-B05D-D2A2FDBE390C}" type="slidenum">
              <a:rPr lang="en-CA" sz="1200" smtClean="0">
                <a:latin typeface="Tahoma" pitchFamily="34" charset="0"/>
              </a:rPr>
              <a:pPr eaLnBrk="1" hangingPunct="1"/>
              <a:t>57</a:t>
            </a:fld>
            <a:endParaRPr lang="en-CA" sz="1200">
              <a:latin typeface="Tahoma" pitchFamily="34"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0857168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D18B6F39-6BBE-4854-88D8-95430359CD97}" type="slidenum">
              <a:rPr lang="en-CA" sz="1200" smtClean="0">
                <a:latin typeface="Tahoma" pitchFamily="34" charset="0"/>
              </a:rPr>
              <a:pPr eaLnBrk="1" hangingPunct="1"/>
              <a:t>58</a:t>
            </a:fld>
            <a:endParaRPr lang="en-CA" sz="1200">
              <a:latin typeface="Tahoma" pitchFamily="34"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2027326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6A8BD8E9-B2E3-41E6-807C-35EE2576A97F}" type="slidenum">
              <a:rPr lang="en-CA" sz="1200" smtClean="0">
                <a:latin typeface="Tahoma" pitchFamily="34" charset="0"/>
              </a:rPr>
              <a:pPr eaLnBrk="1" hangingPunct="1"/>
              <a:t>59</a:t>
            </a:fld>
            <a:endParaRPr lang="en-CA" sz="1200">
              <a:latin typeface="Tahoma" pitchFamily="34"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26858192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F63D80ED-053E-4F61-A451-19167A837686}" type="slidenum">
              <a:rPr lang="en-CA" sz="1200" smtClean="0">
                <a:latin typeface="Tahoma" pitchFamily="34" charset="0"/>
              </a:rPr>
              <a:pPr eaLnBrk="1" hangingPunct="1"/>
              <a:t>60</a:t>
            </a:fld>
            <a:endParaRPr lang="en-CA" sz="1200">
              <a:latin typeface="Tahoma" pitchFamily="34"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1837540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87A0E1C3-DB6D-4702-926B-A6F9C7B9C497}" type="slidenum">
              <a:rPr lang="en-CA" sz="1200" smtClean="0">
                <a:latin typeface="Tahoma" pitchFamily="34" charset="0"/>
              </a:rPr>
              <a:pPr eaLnBrk="1" hangingPunct="1"/>
              <a:t>61</a:t>
            </a:fld>
            <a:endParaRPr lang="en-CA" sz="1200">
              <a:latin typeface="Tahoma" pitchFamily="34"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97881963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1E171BE0-7CAA-4B90-A959-1C645BFA64F2}" type="slidenum">
              <a:rPr lang="en-CA" sz="1200" smtClean="0">
                <a:latin typeface="Tahoma" pitchFamily="34" charset="0"/>
              </a:rPr>
              <a:pPr eaLnBrk="1" hangingPunct="1"/>
              <a:t>62</a:t>
            </a:fld>
            <a:endParaRPr lang="en-CA" sz="1200">
              <a:latin typeface="Tahoma" pitchFamily="34"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151418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8976E944-9D39-4122-9CF1-355ADD8FE581}" type="slidenum">
              <a:rPr lang="en-CA" sz="1200" smtClean="0">
                <a:latin typeface="Tahoma" pitchFamily="34" charset="0"/>
              </a:rPr>
              <a:pPr eaLnBrk="1" hangingPunct="1"/>
              <a:t>6</a:t>
            </a:fld>
            <a:endParaRPr lang="en-CA" sz="1200">
              <a:latin typeface="Tahoma" pitchFamily="34"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81394334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31ADA6F6-AA1B-4854-8EB2-D18D15FA430E}" type="slidenum">
              <a:rPr lang="en-CA" sz="1200" smtClean="0">
                <a:latin typeface="Tahoma" pitchFamily="34" charset="0"/>
              </a:rPr>
              <a:pPr eaLnBrk="1" hangingPunct="1"/>
              <a:t>63</a:t>
            </a:fld>
            <a:endParaRPr lang="en-CA" sz="1200">
              <a:latin typeface="Tahoma" pitchFamily="34"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7867806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7AA7017A-7E5C-406B-868D-98AE90008D69}" type="slidenum">
              <a:rPr lang="en-CA" sz="1200" smtClean="0">
                <a:latin typeface="Tahoma" pitchFamily="34" charset="0"/>
              </a:rPr>
              <a:pPr eaLnBrk="1" hangingPunct="1"/>
              <a:t>64</a:t>
            </a:fld>
            <a:endParaRPr lang="en-CA" sz="1200">
              <a:latin typeface="Tahoma" pitchFamily="34"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6735781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A7EBA13F-DD21-4ABA-AADB-CFFAD9345F18}" type="slidenum">
              <a:rPr lang="en-CA" sz="1200" smtClean="0">
                <a:latin typeface="Tahoma" pitchFamily="34" charset="0"/>
              </a:rPr>
              <a:pPr eaLnBrk="1" hangingPunct="1"/>
              <a:t>65</a:t>
            </a:fld>
            <a:endParaRPr lang="en-CA" sz="1200">
              <a:latin typeface="Tahoma" pitchFamily="34"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83354959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E218B63B-5917-4864-9487-6A42735661FF}" type="slidenum">
              <a:rPr lang="en-CA" sz="1200" smtClean="0">
                <a:latin typeface="Tahoma" pitchFamily="34" charset="0"/>
              </a:rPr>
              <a:pPr eaLnBrk="1" hangingPunct="1"/>
              <a:t>67</a:t>
            </a:fld>
            <a:endParaRPr lang="en-CA" sz="1200">
              <a:latin typeface="Tahoma" pitchFamily="34"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0380058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AC258F80-1F7D-43E5-BA4B-5F15581AF012}" type="slidenum">
              <a:rPr lang="en-CA" sz="1200" smtClean="0">
                <a:latin typeface="Tahoma" pitchFamily="34" charset="0"/>
              </a:rPr>
              <a:pPr eaLnBrk="1" hangingPunct="1"/>
              <a:t>68</a:t>
            </a:fld>
            <a:endParaRPr lang="en-CA" sz="1200">
              <a:latin typeface="Tahoma" pitchFamily="34"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3243180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a:defRPr/>
            </a:pPr>
            <a:r>
              <a:rPr lang="en-US" dirty="0"/>
              <a:t>(QUERY 3) Find the names of all employees who work on all the projects controlled by</a:t>
            </a:r>
            <a:r>
              <a:rPr lang="tr-TR" dirty="0"/>
              <a:t> </a:t>
            </a:r>
            <a:r>
              <a:rPr lang="en-US" dirty="0"/>
              <a:t>department number 5.</a:t>
            </a:r>
          </a:p>
          <a:p>
            <a:pPr>
              <a:defRPr/>
            </a:pPr>
            <a:r>
              <a:rPr lang="en-US" dirty="0"/>
              <a:t>Result: (empty because no tuples satisfy the result).</a:t>
            </a:r>
          </a:p>
          <a:p>
            <a:pPr>
              <a:defRPr/>
            </a:pPr>
            <a:r>
              <a:rPr lang="en-US" dirty="0"/>
              <a:t>LNAME FNAME</a:t>
            </a:r>
            <a:endParaRPr lang="tr-TR" dirty="0"/>
          </a:p>
          <a:p>
            <a:pPr>
              <a:defRPr/>
            </a:pPr>
            <a:r>
              <a:rPr lang="en-US" dirty="0"/>
              <a:t>(QUERY 4) Make a list of project numbers for projects that involve an employee whose</a:t>
            </a:r>
            <a:r>
              <a:rPr lang="tr-TR" dirty="0"/>
              <a:t> </a:t>
            </a:r>
            <a:r>
              <a:rPr lang="en-US" dirty="0"/>
              <a:t>last name is 'Smith' as a worker or as a manager of the department that controls the</a:t>
            </a:r>
            <a:r>
              <a:rPr lang="tr-TR" dirty="0"/>
              <a:t> </a:t>
            </a:r>
            <a:r>
              <a:rPr lang="en-US" dirty="0"/>
              <a:t>project.</a:t>
            </a:r>
          </a:p>
          <a:p>
            <a:pPr>
              <a:defRPr/>
            </a:pPr>
            <a:r>
              <a:rPr lang="en-US" dirty="0"/>
              <a:t>Result: PNO</a:t>
            </a:r>
          </a:p>
          <a:p>
            <a:pPr>
              <a:defRPr/>
            </a:pPr>
            <a:r>
              <a:rPr lang="en-US" dirty="0"/>
              <a:t>1</a:t>
            </a:r>
          </a:p>
          <a:p>
            <a:pPr>
              <a:defRPr/>
            </a:pPr>
            <a:r>
              <a:rPr lang="en-US" dirty="0"/>
              <a:t>2</a:t>
            </a:r>
            <a:endParaRPr lang="tr-TR" dirty="0"/>
          </a:p>
          <a:p>
            <a:pPr>
              <a:defRPr/>
            </a:pPr>
            <a:r>
              <a:rPr lang="en-US" dirty="0"/>
              <a:t>(QUERY 5) List the names of all employees with two or more dependents.</a:t>
            </a:r>
          </a:p>
          <a:p>
            <a:pPr>
              <a:defRPr/>
            </a:pPr>
            <a:r>
              <a:rPr lang="en-US" dirty="0"/>
              <a:t>Result: LNAME FNAME</a:t>
            </a:r>
          </a:p>
          <a:p>
            <a:pPr>
              <a:defRPr/>
            </a:pPr>
            <a:r>
              <a:rPr lang="en-US" dirty="0"/>
              <a:t>Smith John</a:t>
            </a:r>
          </a:p>
          <a:p>
            <a:pPr>
              <a:defRPr/>
            </a:pPr>
            <a:r>
              <a:rPr lang="en-US" dirty="0"/>
              <a:t>Wong Franklin</a:t>
            </a:r>
            <a:endParaRPr lang="tr-TR" dirty="0"/>
          </a:p>
          <a:p>
            <a:pPr>
              <a:defRPr/>
            </a:pPr>
            <a:r>
              <a:rPr lang="en-US" dirty="0"/>
              <a:t>(QUERY 7) List the names of managers who have at least one dependent.</a:t>
            </a:r>
          </a:p>
          <a:p>
            <a:pPr>
              <a:defRPr/>
            </a:pPr>
            <a:r>
              <a:rPr lang="en-US" dirty="0"/>
              <a:t>Result: LNAME FNAME</a:t>
            </a:r>
          </a:p>
          <a:p>
            <a:pPr>
              <a:defRPr/>
            </a:pPr>
            <a:r>
              <a:rPr lang="en-US" dirty="0"/>
              <a:t>Wallace Jennifer</a:t>
            </a:r>
          </a:p>
          <a:p>
            <a:pPr>
              <a:defRPr/>
            </a:pPr>
            <a:r>
              <a:rPr lang="en-US" dirty="0"/>
              <a:t>Wong Franklin</a:t>
            </a:r>
          </a:p>
          <a:p>
            <a:pPr>
              <a:defRPr/>
            </a:pPr>
            <a:endParaRPr lang="tr-TR" dirty="0"/>
          </a:p>
        </p:txBody>
      </p:sp>
      <p:sp>
        <p:nvSpPr>
          <p:cNvPr id="162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86ABED75-2A7B-4796-8F23-3DDA6AA8E841}" type="slidenum">
              <a:rPr lang="en-CA" sz="1200" smtClean="0">
                <a:latin typeface="Tahoma" pitchFamily="34" charset="0"/>
              </a:rPr>
              <a:pPr eaLnBrk="1" hangingPunct="1"/>
              <a:t>69</a:t>
            </a:fld>
            <a:endParaRPr lang="en-CA" sz="1200">
              <a:latin typeface="Tahoma" pitchFamily="34" charset="0"/>
            </a:endParaRPr>
          </a:p>
        </p:txBody>
      </p:sp>
    </p:spTree>
    <p:extLst>
      <p:ext uri="{BB962C8B-B14F-4D97-AF65-F5344CB8AC3E}">
        <p14:creationId xmlns:p14="http://schemas.microsoft.com/office/powerpoint/2010/main" val="197191211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a:defRPr/>
            </a:pPr>
            <a:r>
              <a:rPr lang="en-US" dirty="0"/>
              <a:t>(QUERY 3) Find the names of all employees who work on all the projects controlled by</a:t>
            </a:r>
            <a:r>
              <a:rPr lang="tr-TR" dirty="0"/>
              <a:t> </a:t>
            </a:r>
            <a:r>
              <a:rPr lang="en-US" dirty="0"/>
              <a:t>department number 5.</a:t>
            </a:r>
          </a:p>
          <a:p>
            <a:pPr>
              <a:defRPr/>
            </a:pPr>
            <a:r>
              <a:rPr lang="en-US" dirty="0"/>
              <a:t>Result: (empty because no tuples satisfy the result).</a:t>
            </a:r>
          </a:p>
          <a:p>
            <a:pPr>
              <a:defRPr/>
            </a:pPr>
            <a:r>
              <a:rPr lang="en-US" dirty="0"/>
              <a:t>LNAME FNAME</a:t>
            </a:r>
            <a:endParaRPr lang="tr-TR" dirty="0"/>
          </a:p>
          <a:p>
            <a:pPr>
              <a:defRPr/>
            </a:pPr>
            <a:r>
              <a:rPr lang="en-US" dirty="0"/>
              <a:t>(QUERY 4) Make a list of project numbers for projects that involve an employee whose</a:t>
            </a:r>
            <a:r>
              <a:rPr lang="tr-TR" dirty="0"/>
              <a:t> </a:t>
            </a:r>
            <a:r>
              <a:rPr lang="en-US" dirty="0"/>
              <a:t>last name is 'Smith' as a worker or as a manager of the department that controls the</a:t>
            </a:r>
            <a:r>
              <a:rPr lang="tr-TR" dirty="0"/>
              <a:t> </a:t>
            </a:r>
            <a:r>
              <a:rPr lang="en-US" dirty="0"/>
              <a:t>project.</a:t>
            </a:r>
          </a:p>
          <a:p>
            <a:pPr>
              <a:defRPr/>
            </a:pPr>
            <a:r>
              <a:rPr lang="en-US" dirty="0"/>
              <a:t>Result: PNO</a:t>
            </a:r>
          </a:p>
          <a:p>
            <a:pPr>
              <a:defRPr/>
            </a:pPr>
            <a:r>
              <a:rPr lang="en-US" dirty="0"/>
              <a:t>1</a:t>
            </a:r>
          </a:p>
          <a:p>
            <a:pPr>
              <a:defRPr/>
            </a:pPr>
            <a:r>
              <a:rPr lang="en-US" dirty="0"/>
              <a:t>2</a:t>
            </a:r>
            <a:endParaRPr lang="tr-TR" dirty="0"/>
          </a:p>
          <a:p>
            <a:pPr>
              <a:defRPr/>
            </a:pPr>
            <a:r>
              <a:rPr lang="en-US" dirty="0"/>
              <a:t>(QUERY 5) List the names of all employees with two or more dependents.</a:t>
            </a:r>
          </a:p>
          <a:p>
            <a:pPr>
              <a:defRPr/>
            </a:pPr>
            <a:r>
              <a:rPr lang="en-US" dirty="0"/>
              <a:t>Result: LNAME FNAME</a:t>
            </a:r>
          </a:p>
          <a:p>
            <a:pPr>
              <a:defRPr/>
            </a:pPr>
            <a:r>
              <a:rPr lang="en-US" dirty="0"/>
              <a:t>Smith John</a:t>
            </a:r>
          </a:p>
          <a:p>
            <a:pPr>
              <a:defRPr/>
            </a:pPr>
            <a:r>
              <a:rPr lang="en-US" dirty="0"/>
              <a:t>Wong Franklin</a:t>
            </a:r>
            <a:endParaRPr lang="tr-TR" dirty="0"/>
          </a:p>
          <a:p>
            <a:pPr>
              <a:defRPr/>
            </a:pPr>
            <a:r>
              <a:rPr lang="en-US" dirty="0"/>
              <a:t>(QUERY 7) List the names of managers who have at least one dependent.</a:t>
            </a:r>
          </a:p>
          <a:p>
            <a:pPr>
              <a:defRPr/>
            </a:pPr>
            <a:r>
              <a:rPr lang="en-US" dirty="0"/>
              <a:t>Result: LNAME FNAME</a:t>
            </a:r>
          </a:p>
          <a:p>
            <a:pPr>
              <a:defRPr/>
            </a:pPr>
            <a:r>
              <a:rPr lang="en-US" dirty="0"/>
              <a:t>Wallace Jennifer</a:t>
            </a:r>
          </a:p>
          <a:p>
            <a:pPr>
              <a:defRPr/>
            </a:pPr>
            <a:r>
              <a:rPr lang="en-US" dirty="0"/>
              <a:t>Wong Franklin</a:t>
            </a:r>
          </a:p>
          <a:p>
            <a:pPr>
              <a:defRPr/>
            </a:pPr>
            <a:endParaRPr lang="tr-TR" dirty="0"/>
          </a:p>
        </p:txBody>
      </p:sp>
      <p:sp>
        <p:nvSpPr>
          <p:cNvPr id="163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C1234AB8-2AA0-4A05-94B6-E2C90B05D9FF}" type="slidenum">
              <a:rPr lang="en-CA" sz="1200" smtClean="0">
                <a:latin typeface="Tahoma" pitchFamily="34" charset="0"/>
              </a:rPr>
              <a:pPr eaLnBrk="1" hangingPunct="1"/>
              <a:t>70</a:t>
            </a:fld>
            <a:endParaRPr lang="en-CA" sz="1200">
              <a:latin typeface="Tahoma" pitchFamily="34" charset="0"/>
            </a:endParaRPr>
          </a:p>
        </p:txBody>
      </p:sp>
    </p:spTree>
    <p:extLst>
      <p:ext uri="{BB962C8B-B14F-4D97-AF65-F5344CB8AC3E}">
        <p14:creationId xmlns:p14="http://schemas.microsoft.com/office/powerpoint/2010/main" val="274273940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a:defRPr/>
            </a:pPr>
            <a:r>
              <a:rPr lang="en-US" dirty="0"/>
              <a:t>(QUERY 3) Find the names of all employees who work on all the projects controlled by</a:t>
            </a:r>
            <a:r>
              <a:rPr lang="tr-TR" dirty="0"/>
              <a:t> </a:t>
            </a:r>
            <a:r>
              <a:rPr lang="en-US" dirty="0"/>
              <a:t>department number 5.</a:t>
            </a:r>
          </a:p>
          <a:p>
            <a:pPr>
              <a:defRPr/>
            </a:pPr>
            <a:r>
              <a:rPr lang="en-US" dirty="0"/>
              <a:t>Result: (empty because no tuples satisfy the result).</a:t>
            </a:r>
          </a:p>
          <a:p>
            <a:pPr>
              <a:defRPr/>
            </a:pPr>
            <a:r>
              <a:rPr lang="en-US" dirty="0"/>
              <a:t>LNAME FNAME</a:t>
            </a:r>
            <a:endParaRPr lang="tr-TR" dirty="0"/>
          </a:p>
          <a:p>
            <a:pPr>
              <a:defRPr/>
            </a:pPr>
            <a:r>
              <a:rPr lang="en-US" dirty="0"/>
              <a:t>(QUERY 4) Make a list of project numbers for projects that involve an employee whose</a:t>
            </a:r>
            <a:r>
              <a:rPr lang="tr-TR" dirty="0"/>
              <a:t> </a:t>
            </a:r>
            <a:r>
              <a:rPr lang="en-US" dirty="0"/>
              <a:t>last name is 'Smith' as a worker or as a manager of the department that controls the</a:t>
            </a:r>
            <a:r>
              <a:rPr lang="tr-TR" dirty="0"/>
              <a:t> </a:t>
            </a:r>
            <a:r>
              <a:rPr lang="en-US" dirty="0"/>
              <a:t>project.</a:t>
            </a:r>
          </a:p>
          <a:p>
            <a:pPr>
              <a:defRPr/>
            </a:pPr>
            <a:r>
              <a:rPr lang="en-US" dirty="0"/>
              <a:t>Result: PNO</a:t>
            </a:r>
          </a:p>
          <a:p>
            <a:pPr>
              <a:defRPr/>
            </a:pPr>
            <a:r>
              <a:rPr lang="en-US" dirty="0"/>
              <a:t>1</a:t>
            </a:r>
          </a:p>
          <a:p>
            <a:pPr>
              <a:defRPr/>
            </a:pPr>
            <a:r>
              <a:rPr lang="en-US" dirty="0"/>
              <a:t>2</a:t>
            </a:r>
            <a:endParaRPr lang="tr-TR" dirty="0"/>
          </a:p>
          <a:p>
            <a:pPr>
              <a:defRPr/>
            </a:pPr>
            <a:r>
              <a:rPr lang="en-US" dirty="0"/>
              <a:t>(QUERY 5) List the names of all employees with two or more dependents.</a:t>
            </a:r>
          </a:p>
          <a:p>
            <a:pPr>
              <a:defRPr/>
            </a:pPr>
            <a:r>
              <a:rPr lang="en-US" dirty="0"/>
              <a:t>Result: LNAME FNAME</a:t>
            </a:r>
          </a:p>
          <a:p>
            <a:pPr>
              <a:defRPr/>
            </a:pPr>
            <a:r>
              <a:rPr lang="en-US" dirty="0"/>
              <a:t>Smith John</a:t>
            </a:r>
          </a:p>
          <a:p>
            <a:pPr>
              <a:defRPr/>
            </a:pPr>
            <a:r>
              <a:rPr lang="en-US" dirty="0"/>
              <a:t>Wong Franklin</a:t>
            </a:r>
            <a:endParaRPr lang="tr-TR" dirty="0"/>
          </a:p>
          <a:p>
            <a:pPr>
              <a:defRPr/>
            </a:pPr>
            <a:r>
              <a:rPr lang="en-US" dirty="0"/>
              <a:t>(QUERY 7) List the names of managers who have at least one dependent.</a:t>
            </a:r>
          </a:p>
          <a:p>
            <a:pPr>
              <a:defRPr/>
            </a:pPr>
            <a:r>
              <a:rPr lang="en-US" dirty="0"/>
              <a:t>Result: LNAME FNAME</a:t>
            </a:r>
          </a:p>
          <a:p>
            <a:pPr>
              <a:defRPr/>
            </a:pPr>
            <a:r>
              <a:rPr lang="en-US" dirty="0"/>
              <a:t>Wallace Jennifer</a:t>
            </a:r>
          </a:p>
          <a:p>
            <a:pPr>
              <a:defRPr/>
            </a:pPr>
            <a:r>
              <a:rPr lang="en-US" dirty="0"/>
              <a:t>Wong Franklin</a:t>
            </a:r>
          </a:p>
          <a:p>
            <a:pPr>
              <a:defRPr/>
            </a:pPr>
            <a:endParaRPr lang="tr-TR" dirty="0"/>
          </a:p>
        </p:txBody>
      </p:sp>
      <p:sp>
        <p:nvSpPr>
          <p:cNvPr id="164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6DEE260D-1FC7-4E0D-88A9-CC9B7B38B203}" type="slidenum">
              <a:rPr lang="en-CA" sz="1200" smtClean="0">
                <a:latin typeface="Tahoma" pitchFamily="34" charset="0"/>
              </a:rPr>
              <a:pPr eaLnBrk="1" hangingPunct="1"/>
              <a:t>71</a:t>
            </a:fld>
            <a:endParaRPr lang="en-CA" sz="1200">
              <a:latin typeface="Tahoma" pitchFamily="34" charset="0"/>
            </a:endParaRPr>
          </a:p>
        </p:txBody>
      </p:sp>
    </p:spTree>
    <p:extLst>
      <p:ext uri="{BB962C8B-B14F-4D97-AF65-F5344CB8AC3E}">
        <p14:creationId xmlns:p14="http://schemas.microsoft.com/office/powerpoint/2010/main" val="76064296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a:defRPr/>
            </a:pPr>
            <a:r>
              <a:rPr lang="en-US" dirty="0"/>
              <a:t>(QUERY 3) Find the names of all employees who work on all the projects controlled by</a:t>
            </a:r>
            <a:r>
              <a:rPr lang="tr-TR" dirty="0"/>
              <a:t> </a:t>
            </a:r>
            <a:r>
              <a:rPr lang="en-US" dirty="0"/>
              <a:t>department number 5.</a:t>
            </a:r>
          </a:p>
          <a:p>
            <a:pPr>
              <a:defRPr/>
            </a:pPr>
            <a:r>
              <a:rPr lang="en-US" dirty="0"/>
              <a:t>Result: (empty because no tuples satisfy the result).</a:t>
            </a:r>
          </a:p>
          <a:p>
            <a:pPr>
              <a:defRPr/>
            </a:pPr>
            <a:r>
              <a:rPr lang="en-US" dirty="0"/>
              <a:t>LNAME FNAME</a:t>
            </a:r>
            <a:endParaRPr lang="tr-TR" dirty="0"/>
          </a:p>
          <a:p>
            <a:pPr>
              <a:defRPr/>
            </a:pPr>
            <a:r>
              <a:rPr lang="en-US" dirty="0"/>
              <a:t>(QUERY 4) Make a list of project numbers for projects that involve an employee whose</a:t>
            </a:r>
            <a:r>
              <a:rPr lang="tr-TR" dirty="0"/>
              <a:t> </a:t>
            </a:r>
            <a:r>
              <a:rPr lang="en-US" dirty="0"/>
              <a:t>last name is 'Smith' as a worker or as a manager of the department that controls the</a:t>
            </a:r>
            <a:r>
              <a:rPr lang="tr-TR" dirty="0"/>
              <a:t> </a:t>
            </a:r>
            <a:r>
              <a:rPr lang="en-US" dirty="0"/>
              <a:t>project.</a:t>
            </a:r>
          </a:p>
          <a:p>
            <a:pPr>
              <a:defRPr/>
            </a:pPr>
            <a:r>
              <a:rPr lang="en-US" dirty="0"/>
              <a:t>Result: PNO</a:t>
            </a:r>
          </a:p>
          <a:p>
            <a:pPr>
              <a:defRPr/>
            </a:pPr>
            <a:r>
              <a:rPr lang="en-US" dirty="0"/>
              <a:t>1</a:t>
            </a:r>
          </a:p>
          <a:p>
            <a:pPr>
              <a:defRPr/>
            </a:pPr>
            <a:r>
              <a:rPr lang="en-US" dirty="0"/>
              <a:t>2</a:t>
            </a:r>
            <a:endParaRPr lang="tr-TR" dirty="0"/>
          </a:p>
          <a:p>
            <a:pPr>
              <a:defRPr/>
            </a:pPr>
            <a:r>
              <a:rPr lang="en-US" dirty="0"/>
              <a:t>(QUERY 5) List the names of all employees with two or more dependents.</a:t>
            </a:r>
          </a:p>
          <a:p>
            <a:pPr>
              <a:defRPr/>
            </a:pPr>
            <a:r>
              <a:rPr lang="en-US" dirty="0"/>
              <a:t>Result: LNAME FNAME</a:t>
            </a:r>
          </a:p>
          <a:p>
            <a:pPr>
              <a:defRPr/>
            </a:pPr>
            <a:r>
              <a:rPr lang="en-US" dirty="0"/>
              <a:t>Smith John</a:t>
            </a:r>
          </a:p>
          <a:p>
            <a:pPr>
              <a:defRPr/>
            </a:pPr>
            <a:r>
              <a:rPr lang="en-US" dirty="0"/>
              <a:t>Wong Franklin</a:t>
            </a:r>
            <a:endParaRPr lang="tr-TR" dirty="0"/>
          </a:p>
          <a:p>
            <a:pPr>
              <a:defRPr/>
            </a:pPr>
            <a:r>
              <a:rPr lang="en-US" dirty="0"/>
              <a:t>(QUERY 7) List the names of managers who have at least one dependent.</a:t>
            </a:r>
          </a:p>
          <a:p>
            <a:pPr>
              <a:defRPr/>
            </a:pPr>
            <a:r>
              <a:rPr lang="en-US" dirty="0"/>
              <a:t>Result: LNAME FNAME</a:t>
            </a:r>
          </a:p>
          <a:p>
            <a:pPr>
              <a:defRPr/>
            </a:pPr>
            <a:r>
              <a:rPr lang="en-US" dirty="0"/>
              <a:t>Wallace Jennifer</a:t>
            </a:r>
          </a:p>
          <a:p>
            <a:pPr>
              <a:defRPr/>
            </a:pPr>
            <a:r>
              <a:rPr lang="en-US" dirty="0"/>
              <a:t>Wong Franklin</a:t>
            </a:r>
          </a:p>
          <a:p>
            <a:pPr>
              <a:defRPr/>
            </a:pPr>
            <a:endParaRPr lang="tr-TR" dirty="0"/>
          </a:p>
        </p:txBody>
      </p:sp>
      <p:sp>
        <p:nvSpPr>
          <p:cNvPr id="165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52ECD58D-8CDD-43AF-B0DD-7FE95A257074}" type="slidenum">
              <a:rPr lang="en-CA" sz="1200" smtClean="0">
                <a:latin typeface="Tahoma" pitchFamily="34" charset="0"/>
              </a:rPr>
              <a:pPr eaLnBrk="1" hangingPunct="1"/>
              <a:t>72</a:t>
            </a:fld>
            <a:endParaRPr lang="en-CA" sz="1200">
              <a:latin typeface="Tahoma" pitchFamily="34" charset="0"/>
            </a:endParaRPr>
          </a:p>
        </p:txBody>
      </p:sp>
    </p:spTree>
    <p:extLst>
      <p:ext uri="{BB962C8B-B14F-4D97-AF65-F5344CB8AC3E}">
        <p14:creationId xmlns:p14="http://schemas.microsoft.com/office/powerpoint/2010/main" val="1982192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BE5D6A1D-A339-480B-9C97-3B04C07137E5}" type="slidenum">
              <a:rPr lang="en-CA" sz="1200" smtClean="0">
                <a:latin typeface="Tahoma" pitchFamily="34" charset="0"/>
              </a:rPr>
              <a:pPr eaLnBrk="1" hangingPunct="1"/>
              <a:t>7</a:t>
            </a:fld>
            <a:endParaRPr lang="en-CA" sz="1200">
              <a:latin typeface="Tahoma" pitchFamily="34"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6146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BD556336-222C-44FA-B48C-B07446801C14}" type="slidenum">
              <a:rPr lang="en-CA" sz="1200" smtClean="0">
                <a:latin typeface="Tahoma" pitchFamily="34" charset="0"/>
              </a:rPr>
              <a:pPr eaLnBrk="1" hangingPunct="1"/>
              <a:t>8</a:t>
            </a:fld>
            <a:endParaRPr lang="en-CA" sz="1200">
              <a:latin typeface="Tahoma" pitchFamily="34"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676698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E582C897-95C8-4B0F-B30B-65E6FCC1193B}" type="slidenum">
              <a:rPr lang="en-CA" sz="1200" smtClean="0">
                <a:latin typeface="Tahoma" pitchFamily="34" charset="0"/>
              </a:rPr>
              <a:pPr eaLnBrk="1" hangingPunct="1"/>
              <a:t>9</a:t>
            </a:fld>
            <a:endParaRPr lang="en-CA" sz="1200">
              <a:latin typeface="Tahoma" pitchFamily="34"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436623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Straight Connector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11" name="Straight Connector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2" name="Straight Connector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Straight Connector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4" name="Straight Connector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5" name="Straight Connector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Oval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Oval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Oval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0" name="Oval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1" name="Oval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2"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3" name="Rectangle 48"/>
          <p:cNvSpPr>
            <a:spLocks noChangeArrowheads="1"/>
          </p:cNvSpPr>
          <p:nvPr userDrawn="1"/>
        </p:nvSpPr>
        <p:spPr bwMode="auto">
          <a:xfrm>
            <a:off x="7315200" y="2438400"/>
            <a:ext cx="1828800" cy="2290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24" name="Picture 46" descr="elmasri_thum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19975" y="2514600"/>
            <a:ext cx="17240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ctrTitle"/>
          </p:nvPr>
        </p:nvSpPr>
        <p:spPr>
          <a:xfrm>
            <a:off x="2286000" y="3124200"/>
            <a:ext cx="6172200" cy="1894362"/>
          </a:xfrm>
        </p:spPr>
        <p:txBody>
          <a:bodyPr/>
          <a:lstStyle>
            <a:lvl1pPr>
              <a:defRPr b="1"/>
            </a:lvl1pPr>
          </a:lstStyle>
          <a:p>
            <a:r>
              <a:rPr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5"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fld id="{5E1A3E1E-EFC1-4CD3-A117-8A1692FA4236}" type="datetimeFigureOut">
              <a:rPr lang="en-US"/>
              <a:pPr>
                <a:defRPr/>
              </a:pPr>
              <a:t>10/27/19</a:t>
            </a:fld>
            <a:endParaRPr lang="en-US" dirty="0"/>
          </a:p>
        </p:txBody>
      </p:sp>
      <p:sp>
        <p:nvSpPr>
          <p:cNvPr id="26" name="Footer Placeholder 16"/>
          <p:cNvSpPr>
            <a:spLocks noGrp="1"/>
          </p:cNvSpPr>
          <p:nvPr>
            <p:ph type="ftr" sz="quarter" idx="11"/>
          </p:nvPr>
        </p:nvSpPr>
        <p:spPr bwMode="auto">
          <a:xfrm rot="5400000">
            <a:off x="7077076" y="4181475"/>
            <a:ext cx="3657600" cy="384175"/>
          </a:xfrm>
        </p:spPr>
        <p:txBody>
          <a:bodyPr/>
          <a:lstStyle>
            <a:lvl1pPr>
              <a:defRPr smtClean="0"/>
            </a:lvl1pPr>
          </a:lstStyle>
          <a:p>
            <a:pPr>
              <a:defRPr/>
            </a:pPr>
            <a:r>
              <a:rPr lang="en-US"/>
              <a:t>Copyright © 2007 </a:t>
            </a:r>
            <a:r>
              <a:rPr lang="en-US">
                <a:solidFill>
                  <a:srgbClr val="000000"/>
                </a:solidFill>
              </a:rPr>
              <a:t>Ramez Elmasri and Shamkant B. Navathe</a:t>
            </a:r>
          </a:p>
        </p:txBody>
      </p:sp>
      <p:sp>
        <p:nvSpPr>
          <p:cNvPr id="27" name="Slide Number Placeholder 28"/>
          <p:cNvSpPr>
            <a:spLocks noGrp="1"/>
          </p:cNvSpPr>
          <p:nvPr>
            <p:ph type="sldNum" sz="quarter" idx="12"/>
          </p:nvPr>
        </p:nvSpPr>
        <p:spPr bwMode="auto">
          <a:xfrm>
            <a:off x="1325563" y="4929188"/>
            <a:ext cx="609600" cy="517525"/>
          </a:xfrm>
        </p:spPr>
        <p:txBody>
          <a:bodyPr/>
          <a:lstStyle>
            <a:lvl1pPr>
              <a:defRPr/>
            </a:lvl1pPr>
          </a:lstStyle>
          <a:p>
            <a:pPr>
              <a:defRPr/>
            </a:pPr>
            <a:fld id="{E5B3E09B-AE5C-4D9E-937A-6B9547077B10}" type="slidenum">
              <a:rPr lang="en-US"/>
              <a:pPr>
                <a:defRPr/>
              </a:pPr>
              <a:t>‹#›</a:t>
            </a:fld>
            <a:endParaRPr lang="en-US" dirty="0"/>
          </a:p>
        </p:txBody>
      </p:sp>
    </p:spTree>
    <p:extLst>
      <p:ext uri="{BB962C8B-B14F-4D97-AF65-F5344CB8AC3E}">
        <p14:creationId xmlns:p14="http://schemas.microsoft.com/office/powerpoint/2010/main" val="344275853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05CE8AA2-0E44-470F-8231-01514DAAD4AB}" type="datetimeFigureOut">
              <a:rPr lang="en-US"/>
              <a:pPr>
                <a:defRPr/>
              </a:pPr>
              <a:t>10/27/19</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r>
              <a:rPr lang="en-US"/>
              <a:t>Slide 6- </a:t>
            </a:r>
            <a:fld id="{A17D6674-06CA-487F-AD4B-41D97499C6C2}" type="slidenum">
              <a:rPr lang="en-US"/>
              <a:pPr>
                <a:defRPr/>
              </a:pPr>
              <a:t>‹#›</a:t>
            </a:fld>
            <a:endParaRPr lang="en-CA"/>
          </a:p>
        </p:txBody>
      </p:sp>
    </p:spTree>
    <p:extLst>
      <p:ext uri="{BB962C8B-B14F-4D97-AF65-F5344CB8AC3E}">
        <p14:creationId xmlns:p14="http://schemas.microsoft.com/office/powerpoint/2010/main" val="1175691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084420D3-21C2-4ACD-8F94-9F71974D703F}" type="datetimeFigureOut">
              <a:rPr lang="en-US"/>
              <a:pPr>
                <a:defRPr/>
              </a:pPr>
              <a:t>10/27/19</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r>
              <a:rPr lang="en-US"/>
              <a:t>Slide 6- </a:t>
            </a:r>
            <a:fld id="{B1CA80F0-8D57-46A1-A32F-DCF8F29519C3}" type="slidenum">
              <a:rPr lang="en-US"/>
              <a:pPr>
                <a:defRPr/>
              </a:pPr>
              <a:t>‹#›</a:t>
            </a:fld>
            <a:endParaRPr lang="en-CA"/>
          </a:p>
        </p:txBody>
      </p:sp>
    </p:spTree>
    <p:extLst>
      <p:ext uri="{BB962C8B-B14F-4D97-AF65-F5344CB8AC3E}">
        <p14:creationId xmlns:p14="http://schemas.microsoft.com/office/powerpoint/2010/main" val="2477195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p:txBody>
          <a:bodyPr rtlCol="0"/>
          <a:lstStyle>
            <a:lvl1pPr>
              <a:defRPr/>
            </a:lvl1pPr>
          </a:lstStyle>
          <a:p>
            <a:pPr>
              <a:defRPr/>
            </a:pPr>
            <a:fld id="{0FDE4DDB-9F57-4AD9-B1D2-1D54F7F88E09}" type="datetimeFigureOut">
              <a:rPr lang="en-US"/>
              <a:pPr>
                <a:defRPr/>
              </a:pPr>
              <a:t>10/27/19</a:t>
            </a:fld>
            <a:endParaRPr lang="en-US"/>
          </a:p>
        </p:txBody>
      </p:sp>
      <p:sp>
        <p:nvSpPr>
          <p:cNvPr id="5" name="Slide Number Placeholder 8"/>
          <p:cNvSpPr>
            <a:spLocks noGrp="1"/>
          </p:cNvSpPr>
          <p:nvPr>
            <p:ph type="sldNum" sz="quarter" idx="11"/>
          </p:nvPr>
        </p:nvSpPr>
        <p:spPr/>
        <p:txBody>
          <a:bodyPr rtlCol="0"/>
          <a:lstStyle>
            <a:lvl1pPr>
              <a:defRPr/>
            </a:lvl1pPr>
          </a:lstStyle>
          <a:p>
            <a:pPr>
              <a:defRPr/>
            </a:pPr>
            <a:r>
              <a:rPr lang="en-US"/>
              <a:t>Slide 6- </a:t>
            </a:r>
            <a:fld id="{B715A3EB-085B-451C-BE5E-42C0C901B939}" type="slidenum">
              <a:rPr lang="en-US"/>
              <a:pPr>
                <a:defRPr/>
              </a:pPr>
              <a:t>‹#›</a:t>
            </a:fld>
            <a:endParaRPr lang="en-CA"/>
          </a:p>
        </p:txBody>
      </p:sp>
      <p:sp>
        <p:nvSpPr>
          <p:cNvPr id="6" name="Footer Placeholder 9"/>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3509182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Straight Connector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Straight Connector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Straight Connector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Straight Connector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Straight Connector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Rectangle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4" name="Oval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Oval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Oval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Oval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Oval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Straight Connector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a:t>Click to edit Master title style</a:t>
            </a:r>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fld id="{29D4C526-0E3F-4A0B-88EC-EA5B16ABEDF2}" type="datetimeFigureOut">
              <a:rPr lang="en-US"/>
              <a:pPr>
                <a:defRPr/>
              </a:pPr>
              <a:t>10/27/19</a:t>
            </a:fld>
            <a:endParaRPr lang="en-US"/>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pPr>
              <a:defRPr/>
            </a:pPr>
            <a:r>
              <a:rPr lang="en-US"/>
              <a:t>Slide 6- </a:t>
            </a:r>
            <a:fld id="{E3687C5C-A342-430D-B308-B9F717B1CA8F}" type="slidenum">
              <a:rPr lang="en-US"/>
              <a:pPr>
                <a:defRPr/>
              </a:pPr>
              <a:t>‹#›</a:t>
            </a:fld>
            <a:endParaRPr lang="en-CA"/>
          </a:p>
        </p:txBody>
      </p:sp>
    </p:spTree>
    <p:extLst>
      <p:ext uri="{BB962C8B-B14F-4D97-AF65-F5344CB8AC3E}">
        <p14:creationId xmlns:p14="http://schemas.microsoft.com/office/powerpoint/2010/main" val="27035445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457200"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270248"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D6EDA09B-B6B9-4A4E-B949-649113F2E0EF}" type="datetimeFigureOut">
              <a:rPr lang="en-US"/>
              <a:pPr>
                <a:defRPr/>
              </a:pPr>
              <a:t>10/27/19</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r>
              <a:rPr lang="en-US"/>
              <a:t>Slide 6- </a:t>
            </a:r>
            <a:fld id="{5909C2DB-5400-4D7C-9A2A-8925183CD8B8}" type="slidenum">
              <a:rPr lang="en-US"/>
              <a:pPr>
                <a:defRPr/>
              </a:pPr>
              <a:t>‹#›</a:t>
            </a:fld>
            <a:endParaRPr lang="en-CA"/>
          </a:p>
        </p:txBody>
      </p:sp>
    </p:spTree>
    <p:extLst>
      <p:ext uri="{BB962C8B-B14F-4D97-AF65-F5344CB8AC3E}">
        <p14:creationId xmlns:p14="http://schemas.microsoft.com/office/powerpoint/2010/main" val="1469243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457200"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371975"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7" name="Date Placeholder 13"/>
          <p:cNvSpPr>
            <a:spLocks noGrp="1"/>
          </p:cNvSpPr>
          <p:nvPr>
            <p:ph type="dt" sz="half" idx="10"/>
          </p:nvPr>
        </p:nvSpPr>
        <p:spPr/>
        <p:txBody>
          <a:bodyPr/>
          <a:lstStyle>
            <a:lvl1pPr>
              <a:defRPr/>
            </a:lvl1pPr>
          </a:lstStyle>
          <a:p>
            <a:pPr>
              <a:defRPr/>
            </a:pPr>
            <a:fld id="{340B0B19-3D0F-4611-B6DB-424D2D8B980B}" type="datetimeFigureOut">
              <a:rPr lang="en-US"/>
              <a:pPr>
                <a:defRPr/>
              </a:pPr>
              <a:t>10/27/19</a:t>
            </a:fld>
            <a:endParaRPr lang="en-US" dirty="0"/>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r>
              <a:rPr lang="en-US"/>
              <a:t>Slide 6- </a:t>
            </a:r>
            <a:fld id="{663E00F6-250F-4F36-884E-AD5CDAF273F8}" type="slidenum">
              <a:rPr lang="en-US"/>
              <a:pPr>
                <a:defRPr/>
              </a:pPr>
              <a:t>‹#›</a:t>
            </a:fld>
            <a:endParaRPr lang="en-CA"/>
          </a:p>
        </p:txBody>
      </p:sp>
    </p:spTree>
    <p:extLst>
      <p:ext uri="{BB962C8B-B14F-4D97-AF65-F5344CB8AC3E}">
        <p14:creationId xmlns:p14="http://schemas.microsoft.com/office/powerpoint/2010/main" val="68019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5"/>
          <p:cNvSpPr>
            <a:spLocks noGrp="1"/>
          </p:cNvSpPr>
          <p:nvPr>
            <p:ph type="dt" sz="half" idx="10"/>
          </p:nvPr>
        </p:nvSpPr>
        <p:spPr/>
        <p:txBody>
          <a:bodyPr rtlCol="0"/>
          <a:lstStyle>
            <a:lvl1pPr>
              <a:defRPr/>
            </a:lvl1pPr>
          </a:lstStyle>
          <a:p>
            <a:pPr>
              <a:defRPr/>
            </a:pPr>
            <a:fld id="{22630DAC-CA0F-4DA5-9650-9D957828DBA7}" type="datetimeFigureOut">
              <a:rPr lang="en-US"/>
              <a:pPr>
                <a:defRPr/>
              </a:pPr>
              <a:t>10/27/19</a:t>
            </a:fld>
            <a:endParaRPr lang="en-US"/>
          </a:p>
        </p:txBody>
      </p:sp>
      <p:sp>
        <p:nvSpPr>
          <p:cNvPr id="4" name="Slide Number Placeholder 6"/>
          <p:cNvSpPr>
            <a:spLocks noGrp="1"/>
          </p:cNvSpPr>
          <p:nvPr>
            <p:ph type="sldNum" sz="quarter" idx="11"/>
          </p:nvPr>
        </p:nvSpPr>
        <p:spPr/>
        <p:txBody>
          <a:bodyPr rtlCol="0"/>
          <a:lstStyle>
            <a:lvl1pPr>
              <a:defRPr/>
            </a:lvl1pPr>
          </a:lstStyle>
          <a:p>
            <a:pPr>
              <a:defRPr/>
            </a:pPr>
            <a:r>
              <a:rPr lang="en-US"/>
              <a:t>Slide 6- </a:t>
            </a:r>
            <a:fld id="{3F2A46D6-7D3E-4115-8926-DE0FCC19FA67}" type="slidenum">
              <a:rPr lang="en-US"/>
              <a:pPr>
                <a:defRPr/>
              </a:pPr>
              <a:t>‹#›</a:t>
            </a:fld>
            <a:endParaRPr lang="en-CA"/>
          </a:p>
        </p:txBody>
      </p:sp>
      <p:sp>
        <p:nvSpPr>
          <p:cNvPr id="5" name="Footer Placeholder 7"/>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3052414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800A3D4A-6B4C-49B9-B944-2FC464DCD071}" type="datetimeFigureOut">
              <a:rPr lang="en-US"/>
              <a:pPr>
                <a:defRPr/>
              </a:pPr>
              <a:t>10/27/19</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r>
              <a:rPr lang="en-US"/>
              <a:t>Slide 6- </a:t>
            </a:r>
            <a:fld id="{F4ADE491-8A28-4D12-A790-10A6C65FF874}" type="slidenum">
              <a:rPr lang="en-US"/>
              <a:pPr>
                <a:defRPr/>
              </a:pPr>
              <a:t>‹#›</a:t>
            </a:fld>
            <a:endParaRPr lang="en-CA"/>
          </a:p>
        </p:txBody>
      </p:sp>
    </p:spTree>
    <p:extLst>
      <p:ext uri="{BB962C8B-B14F-4D97-AF65-F5344CB8AC3E}">
        <p14:creationId xmlns:p14="http://schemas.microsoft.com/office/powerpoint/2010/main" val="611862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6" name="Straight Connector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7" name="Straight Connector 25"/>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8" name="Straight Connector 26"/>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9" name="Rectangle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Straight Connector 28"/>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1" name="Oval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20"/>
          <p:cNvSpPr>
            <a:spLocks noGrp="1"/>
          </p:cNvSpPr>
          <p:nvPr>
            <p:ph type="dt" sz="half" idx="10"/>
          </p:nvPr>
        </p:nvSpPr>
        <p:spPr/>
        <p:txBody>
          <a:bodyPr rtlCol="0"/>
          <a:lstStyle>
            <a:lvl1pPr>
              <a:defRPr/>
            </a:lvl1pPr>
          </a:lstStyle>
          <a:p>
            <a:pPr>
              <a:defRPr/>
            </a:pPr>
            <a:fld id="{A4B3300C-A993-4A39-908C-497DE87A902A}" type="datetimeFigureOut">
              <a:rPr lang="en-US"/>
              <a:pPr>
                <a:defRPr/>
              </a:pPr>
              <a:t>10/27/19</a:t>
            </a:fld>
            <a:endParaRPr lang="en-US" dirty="0"/>
          </a:p>
        </p:txBody>
      </p:sp>
      <p:sp>
        <p:nvSpPr>
          <p:cNvPr id="13" name="Slide Number Placeholder 21"/>
          <p:cNvSpPr>
            <a:spLocks noGrp="1"/>
          </p:cNvSpPr>
          <p:nvPr>
            <p:ph type="sldNum" sz="quarter" idx="11"/>
          </p:nvPr>
        </p:nvSpPr>
        <p:spPr/>
        <p:txBody>
          <a:bodyPr rtlCol="0"/>
          <a:lstStyle>
            <a:lvl1pPr>
              <a:defRPr/>
            </a:lvl1pPr>
          </a:lstStyle>
          <a:p>
            <a:pPr>
              <a:defRPr/>
            </a:pPr>
            <a:r>
              <a:rPr lang="en-US"/>
              <a:t>Slide 6- </a:t>
            </a:r>
            <a:fld id="{E60CCB06-C7D7-4EB0-85FF-37AA77B15D2D}" type="slidenum">
              <a:rPr lang="en-US"/>
              <a:pPr>
                <a:defRPr/>
              </a:pPr>
              <a:t>‹#›</a:t>
            </a:fld>
            <a:endParaRPr lang="en-CA"/>
          </a:p>
        </p:txBody>
      </p:sp>
      <p:sp>
        <p:nvSpPr>
          <p:cNvPr id="14" name="Footer Placeholder 22"/>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62059843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6" name="Oval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Straight Connector 25"/>
          <p:cNvSpPr>
            <a:spLocks noChangeShapeType="1"/>
          </p:cNvSpPr>
          <p:nvPr/>
        </p:nvSpPr>
        <p:spPr bwMode="auto">
          <a:xfrm>
            <a:off x="89916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8" name="Rectangle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traight Connector 27"/>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0" name="Straight Connector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11" name="Straight Connector 29"/>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fld id="{B68DB08A-8623-4A3A-880D-EF4662E7A31F}" type="datetimeFigureOut">
              <a:rPr lang="en-US"/>
              <a:pPr>
                <a:defRPr/>
              </a:pPr>
              <a:t>10/27/19</a:t>
            </a:fld>
            <a:endParaRPr lang="en-US"/>
          </a:p>
        </p:txBody>
      </p:sp>
      <p:sp>
        <p:nvSpPr>
          <p:cNvPr id="13" name="Slide Number Placeholder 17"/>
          <p:cNvSpPr>
            <a:spLocks noGrp="1"/>
          </p:cNvSpPr>
          <p:nvPr>
            <p:ph type="sldNum" sz="quarter" idx="11"/>
          </p:nvPr>
        </p:nvSpPr>
        <p:spPr/>
        <p:txBody>
          <a:bodyPr rtlCol="0"/>
          <a:lstStyle>
            <a:lvl1pPr>
              <a:defRPr/>
            </a:lvl1pPr>
          </a:lstStyle>
          <a:p>
            <a:pPr>
              <a:defRPr/>
            </a:pPr>
            <a:r>
              <a:rPr lang="en-US"/>
              <a:t>Slide 6- </a:t>
            </a:r>
            <a:fld id="{F25D1D4A-3DC9-4F22-A6D9-647593D6F908}" type="slidenum">
              <a:rPr lang="en-US"/>
              <a:pPr>
                <a:defRPr/>
              </a:pPr>
              <a:t>‹#›</a:t>
            </a:fld>
            <a:endParaRPr lang="en-CA"/>
          </a:p>
        </p:txBody>
      </p:sp>
      <p:sp>
        <p:nvSpPr>
          <p:cNvPr id="14" name="Footer Placeholder 20"/>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178082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a:t>Click to edit Master title style</a:t>
            </a:r>
          </a:p>
        </p:txBody>
      </p:sp>
      <p:sp>
        <p:nvSpPr>
          <p:cNvPr id="1028" name="Text Placeholder 12"/>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smtClean="0">
                <a:solidFill>
                  <a:schemeClr val="tx2"/>
                </a:solidFill>
              </a:defRPr>
            </a:lvl1pPr>
          </a:lstStyle>
          <a:p>
            <a:pPr>
              <a:defRPr/>
            </a:pPr>
            <a:fld id="{AA0FEFCA-A69F-43DB-96C4-AE40FCD732D5}" type="datetimeFigureOut">
              <a:rPr lang="en-US"/>
              <a:pPr>
                <a:defRPr/>
              </a:pPr>
              <a:t>10/27/19</a:t>
            </a:fld>
            <a:endParaRPr lang="en-US" dirty="0"/>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032" name="Straight Connector 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34" name="Straight Connector 1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anchor="ctr"/>
          <a:lstStyle>
            <a:lvl1pPr algn="ctr" eaLnBrk="1" latinLnBrk="0" hangingPunct="1">
              <a:defRPr kumimoji="0" sz="1400" b="1" smtClean="0">
                <a:solidFill>
                  <a:srgbClr val="FFFFFF"/>
                </a:solidFill>
              </a:defRPr>
            </a:lvl1pPr>
          </a:lstStyle>
          <a:p>
            <a:pPr>
              <a:defRPr/>
            </a:pPr>
            <a:r>
              <a:rPr lang="en-US"/>
              <a:t>Slide 6- </a:t>
            </a:r>
            <a:fld id="{DBBD9D38-7C6A-42A3-9972-71AC4C10BA74}" type="slidenum">
              <a:rPr lang="en-US"/>
              <a:pPr>
                <a:defRPr/>
              </a:pPr>
              <a:t>‹#›</a:t>
            </a:fld>
            <a:endParaRPr lang="en-CA"/>
          </a:p>
        </p:txBody>
      </p:sp>
      <p:grpSp>
        <p:nvGrpSpPr>
          <p:cNvPr id="1037" name="Group 45"/>
          <p:cNvGrpSpPr>
            <a:grpSpLocks/>
          </p:cNvGrpSpPr>
          <p:nvPr userDrawn="1"/>
        </p:nvGrpSpPr>
        <p:grpSpPr bwMode="auto">
          <a:xfrm>
            <a:off x="8936038" y="1449388"/>
            <a:ext cx="207962" cy="5408612"/>
            <a:chOff x="5606" y="889"/>
            <a:chExt cx="154" cy="3431"/>
          </a:xfrm>
        </p:grpSpPr>
        <p:sp>
          <p:nvSpPr>
            <p:cNvPr id="1039" name="Rectangle 38"/>
            <p:cNvSpPr>
              <a:spLocks noChangeArrowheads="1"/>
            </p:cNvSpPr>
            <p:nvPr userDrawn="1"/>
          </p:nvSpPr>
          <p:spPr bwMode="gray">
            <a:xfrm flipH="1">
              <a:off x="5685" y="889"/>
              <a:ext cx="75" cy="3431"/>
            </a:xfrm>
            <a:prstGeom prst="rect">
              <a:avLst/>
            </a:prstGeom>
            <a:solidFill>
              <a:srgbClr val="67722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3200">
                <a:latin typeface="Tahoma" pitchFamily="34" charset="0"/>
              </a:endParaRPr>
            </a:p>
          </p:txBody>
        </p:sp>
        <p:grpSp>
          <p:nvGrpSpPr>
            <p:cNvPr id="1040" name="Group 44"/>
            <p:cNvGrpSpPr>
              <a:grpSpLocks/>
            </p:cNvGrpSpPr>
            <p:nvPr userDrawn="1"/>
          </p:nvGrpSpPr>
          <p:grpSpPr bwMode="auto">
            <a:xfrm>
              <a:off x="5606" y="889"/>
              <a:ext cx="106" cy="3431"/>
              <a:chOff x="5606" y="889"/>
              <a:chExt cx="106" cy="3431"/>
            </a:xfrm>
          </p:grpSpPr>
          <p:sp>
            <p:nvSpPr>
              <p:cNvPr id="1041" name="Rectangle 43"/>
              <p:cNvSpPr>
                <a:spLocks noChangeArrowheads="1"/>
              </p:cNvSpPr>
              <p:nvPr userDrawn="1"/>
            </p:nvSpPr>
            <p:spPr bwMode="gray">
              <a:xfrm rot="10800000" flipH="1">
                <a:off x="5606" y="889"/>
                <a:ext cx="58" cy="3431"/>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kumimoji="1" lang="en-US" sz="3200">
                  <a:latin typeface="Tahoma" pitchFamily="34" charset="0"/>
                </a:endParaRPr>
              </a:p>
            </p:txBody>
          </p:sp>
          <p:sp>
            <p:nvSpPr>
              <p:cNvPr id="1042" name="Rectangle 32"/>
              <p:cNvSpPr>
                <a:spLocks noChangeArrowheads="1"/>
              </p:cNvSpPr>
              <p:nvPr userDrawn="1"/>
            </p:nvSpPr>
            <p:spPr bwMode="gray">
              <a:xfrm rot="10800000" flipH="1">
                <a:off x="5654" y="889"/>
                <a:ext cx="58" cy="3431"/>
              </a:xfrm>
              <a:prstGeom prst="rect">
                <a:avLst/>
              </a:prstGeom>
              <a:solidFill>
                <a:srgbClr val="990033"/>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kumimoji="1" lang="en-US" sz="3200">
                  <a:latin typeface="Tahoma" pitchFamily="34" charset="0"/>
                </a:endParaRPr>
              </a:p>
            </p:txBody>
          </p:sp>
        </p:grpSp>
      </p:grpSp>
      <p:sp>
        <p:nvSpPr>
          <p:cNvPr id="1038" name="Rectangle 37"/>
          <p:cNvSpPr>
            <a:spLocks noChangeArrowheads="1"/>
          </p:cNvSpPr>
          <p:nvPr userDrawn="1"/>
        </p:nvSpPr>
        <p:spPr bwMode="gray">
          <a:xfrm rot="-5400000">
            <a:off x="3845719" y="-3845719"/>
            <a:ext cx="1449388" cy="9140825"/>
          </a:xfrm>
          <a:prstGeom prst="rect">
            <a:avLst/>
          </a:prstGeom>
          <a:solidFill>
            <a:srgbClr val="677228">
              <a:alpha val="3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pPr algn="ctr"/>
            <a:endParaRPr kumimoji="1" lang="en-US" sz="3200">
              <a:latin typeface="Tahoma" pitchFamily="34" charset="0"/>
            </a:endParaRPr>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52" r:id="rId4"/>
    <p:sldLayoutId id="2147483853" r:id="rId5"/>
    <p:sldLayoutId id="2147483860" r:id="rId6"/>
    <p:sldLayoutId id="2147483854" r:id="rId7"/>
    <p:sldLayoutId id="2147483861" r:id="rId8"/>
    <p:sldLayoutId id="2147483862" r:id="rId9"/>
    <p:sldLayoutId id="2147483855" r:id="rId10"/>
    <p:sldLayoutId id="2147483856" r:id="rId11"/>
  </p:sldLayoutIdLst>
  <p:hf hdr="0" ftr="0" dt="0"/>
  <p:txStyles>
    <p:title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pbs.org/empires/islam/innoalgebra.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Rectangle 2" descr="Pink tissue paper"/>
          <p:cNvSpPr>
            <a:spLocks noGrp="1" noChangeArrowheads="1"/>
          </p:cNvSpPr>
          <p:nvPr>
            <p:ph type="ctrTitle"/>
          </p:nvPr>
        </p:nvSpPr>
        <p:spPr>
          <a:xfrm>
            <a:off x="2286000" y="3124200"/>
            <a:ext cx="6172200" cy="1893888"/>
          </a:xfrm>
        </p:spPr>
        <p:txBody>
          <a:bodyPr/>
          <a:lstStyle/>
          <a:p>
            <a:pPr fontAlgn="auto">
              <a:spcAft>
                <a:spcPts val="0"/>
              </a:spcAft>
              <a:defRPr/>
            </a:pPr>
            <a:r>
              <a:rPr lang="en-US"/>
              <a:t>Chapter 8</a:t>
            </a:r>
          </a:p>
        </p:txBody>
      </p:sp>
      <p:sp>
        <p:nvSpPr>
          <p:cNvPr id="8195" name="Rectangle 3" descr="Pink tissue paper"/>
          <p:cNvSpPr>
            <a:spLocks noGrp="1" noChangeArrowheads="1"/>
          </p:cNvSpPr>
          <p:nvPr>
            <p:ph type="subTitle" idx="1"/>
          </p:nvPr>
        </p:nvSpPr>
        <p:spPr>
          <a:xfrm>
            <a:off x="2286000" y="5003800"/>
            <a:ext cx="6172200" cy="1371600"/>
          </a:xfrm>
        </p:spPr>
        <p:txBody>
          <a:bodyPr/>
          <a:lstStyle/>
          <a:p>
            <a:r>
              <a:rPr lang="en-US" dirty="0"/>
              <a:t>The Relational Algebra</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4"/>
          <p:cNvSpPr>
            <a:spLocks noGrp="1" noChangeArrowheads="1"/>
          </p:cNvSpPr>
          <p:nvPr>
            <p:ph type="title"/>
          </p:nvPr>
        </p:nvSpPr>
        <p:spPr/>
        <p:txBody>
          <a:bodyPr/>
          <a:lstStyle/>
          <a:p>
            <a:pPr fontAlgn="auto">
              <a:spcAft>
                <a:spcPts val="0"/>
              </a:spcAft>
              <a:defRPr/>
            </a:pPr>
            <a:r>
              <a:rPr lang="en-US" sz="3200" dirty="0"/>
              <a:t>Unary Relational Operations: PROJECT (</a:t>
            </a:r>
            <a:r>
              <a:rPr lang="en-US" sz="3200" b="1" dirty="0">
                <a:latin typeface="Symbol" pitchFamily="18" charset="2"/>
              </a:rPr>
              <a:t></a:t>
            </a:r>
            <a:r>
              <a:rPr lang="en-US" sz="3200" dirty="0">
                <a:latin typeface="Symbol" pitchFamily="18" charset="2"/>
              </a:rPr>
              <a:t> )</a:t>
            </a:r>
            <a:endParaRPr lang="en-US" sz="3200" dirty="0"/>
          </a:p>
        </p:txBody>
      </p:sp>
      <p:sp>
        <p:nvSpPr>
          <p:cNvPr id="19459" name="Rectangle 5"/>
          <p:cNvSpPr>
            <a:spLocks noGrp="1" noChangeArrowheads="1"/>
          </p:cNvSpPr>
          <p:nvPr>
            <p:ph sz="quarter" idx="1"/>
          </p:nvPr>
        </p:nvSpPr>
        <p:spPr>
          <a:xfrm>
            <a:off x="457200" y="1600200"/>
            <a:ext cx="7848600" cy="4873625"/>
          </a:xfrm>
        </p:spPr>
        <p:txBody>
          <a:bodyPr/>
          <a:lstStyle/>
          <a:p>
            <a:pPr>
              <a:lnSpc>
                <a:spcPct val="90000"/>
              </a:lnSpc>
            </a:pPr>
            <a:r>
              <a:rPr lang="en-US" dirty="0"/>
              <a:t>PROJECT Operation is denoted by </a:t>
            </a:r>
            <a:r>
              <a:rPr lang="en-US" b="1" dirty="0">
                <a:latin typeface="Symbol" pitchFamily="18" charset="2"/>
              </a:rPr>
              <a:t></a:t>
            </a:r>
            <a:r>
              <a:rPr lang="en-US" dirty="0">
                <a:latin typeface="Symbol" pitchFamily="18" charset="2"/>
              </a:rPr>
              <a:t> </a:t>
            </a:r>
            <a:r>
              <a:rPr lang="en-US" dirty="0"/>
              <a:t>(pi) </a:t>
            </a:r>
          </a:p>
          <a:p>
            <a:pPr>
              <a:lnSpc>
                <a:spcPct val="90000"/>
              </a:lnSpc>
            </a:pPr>
            <a:r>
              <a:rPr lang="en-US" dirty="0"/>
              <a:t>This operation keeps certain </a:t>
            </a:r>
            <a:r>
              <a:rPr lang="en-US" i="1" dirty="0"/>
              <a:t>columns</a:t>
            </a:r>
            <a:r>
              <a:rPr lang="en-US" dirty="0"/>
              <a:t> (attributes) from a relation and discards the other columns.</a:t>
            </a:r>
          </a:p>
          <a:p>
            <a:pPr lvl="1">
              <a:lnSpc>
                <a:spcPct val="90000"/>
              </a:lnSpc>
            </a:pPr>
            <a:r>
              <a:rPr lang="en-US" dirty="0"/>
              <a:t>PROJECT creates a vertical partitioning</a:t>
            </a:r>
          </a:p>
          <a:p>
            <a:pPr lvl="2">
              <a:lnSpc>
                <a:spcPct val="90000"/>
              </a:lnSpc>
            </a:pPr>
            <a:r>
              <a:rPr lang="en-US" dirty="0"/>
              <a:t>The list of specified columns (attributes) is kept in each tuple</a:t>
            </a:r>
          </a:p>
          <a:p>
            <a:pPr lvl="2">
              <a:lnSpc>
                <a:spcPct val="90000"/>
              </a:lnSpc>
            </a:pPr>
            <a:r>
              <a:rPr lang="en-US" dirty="0"/>
              <a:t>The other attributes in each tuple are discarded</a:t>
            </a:r>
          </a:p>
          <a:p>
            <a:pPr>
              <a:lnSpc>
                <a:spcPct val="90000"/>
              </a:lnSpc>
            </a:pPr>
            <a:endParaRPr lang="en-US" dirty="0"/>
          </a:p>
          <a:p>
            <a:pPr>
              <a:lnSpc>
                <a:spcPct val="90000"/>
              </a:lnSpc>
            </a:pPr>
            <a:r>
              <a:rPr lang="en-US" dirty="0"/>
              <a:t>Example: To list each employee’s first and last name and salary, the following is used:</a:t>
            </a:r>
          </a:p>
          <a:p>
            <a:pPr lvl="1" algn="ctr">
              <a:lnSpc>
                <a:spcPct val="90000"/>
              </a:lnSpc>
              <a:buFont typeface="Wingdings" pitchFamily="2" charset="2"/>
              <a:buNone/>
            </a:pPr>
            <a:r>
              <a:rPr lang="en-US" dirty="0">
                <a:latin typeface="Symbol" pitchFamily="18" charset="2"/>
              </a:rPr>
              <a:t></a:t>
            </a:r>
            <a:r>
              <a:rPr lang="en-US" baseline="-25000" dirty="0"/>
              <a:t>LNAME, FNAME,SALARY</a:t>
            </a:r>
            <a:r>
              <a:rPr lang="en-US" dirty="0"/>
              <a:t>(EMPLOYEE)</a:t>
            </a:r>
          </a:p>
        </p:txBody>
      </p:sp>
      <p:sp>
        <p:nvSpPr>
          <p:cNvPr id="1946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43B6EE3D-C575-4E74-AB67-5B7BC2B98D4E}" type="slidenum">
              <a:rPr lang="en-US" sz="1400">
                <a:solidFill>
                  <a:srgbClr val="990033"/>
                </a:solidFill>
              </a:rPr>
              <a:pPr eaLnBrk="1" hangingPunct="1"/>
              <a:t>10</a:t>
            </a:fld>
            <a:endParaRPr lang="en-CA" sz="1400">
              <a:solidFill>
                <a:srgbClr val="990033"/>
              </a:solidFill>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fontAlgn="auto">
              <a:spcAft>
                <a:spcPts val="0"/>
              </a:spcAft>
              <a:defRPr/>
            </a:pPr>
            <a:r>
              <a:rPr lang="en-US" sz="3200"/>
              <a:t>Unary Relational Operations: PROJECT (cont.)</a:t>
            </a:r>
          </a:p>
        </p:txBody>
      </p:sp>
      <p:sp>
        <p:nvSpPr>
          <p:cNvPr id="20483" name="Rectangle 3"/>
          <p:cNvSpPr>
            <a:spLocks noGrp="1" noChangeArrowheads="1"/>
          </p:cNvSpPr>
          <p:nvPr>
            <p:ph sz="quarter" idx="1"/>
          </p:nvPr>
        </p:nvSpPr>
        <p:spPr>
          <a:xfrm>
            <a:off x="457200" y="1600200"/>
            <a:ext cx="7672388" cy="4873625"/>
          </a:xfrm>
        </p:spPr>
        <p:txBody>
          <a:bodyPr/>
          <a:lstStyle/>
          <a:p>
            <a:pPr>
              <a:lnSpc>
                <a:spcPct val="80000"/>
              </a:lnSpc>
            </a:pPr>
            <a:endParaRPr lang="en-US" dirty="0"/>
          </a:p>
          <a:p>
            <a:pPr>
              <a:lnSpc>
                <a:spcPct val="80000"/>
              </a:lnSpc>
            </a:pPr>
            <a:r>
              <a:rPr lang="en-US" dirty="0"/>
              <a:t>The general form of the </a:t>
            </a:r>
            <a:r>
              <a:rPr lang="en-US" i="1" dirty="0"/>
              <a:t>project</a:t>
            </a:r>
            <a:r>
              <a:rPr lang="en-US" dirty="0"/>
              <a:t> operation is:</a:t>
            </a:r>
          </a:p>
          <a:p>
            <a:pPr algn="ctr">
              <a:lnSpc>
                <a:spcPct val="80000"/>
              </a:lnSpc>
              <a:buFont typeface="Wingdings" pitchFamily="2" charset="2"/>
              <a:buNone/>
            </a:pPr>
            <a:r>
              <a:rPr lang="en-US" dirty="0">
                <a:latin typeface="Symbol" pitchFamily="18" charset="2"/>
              </a:rPr>
              <a:t></a:t>
            </a:r>
            <a:r>
              <a:rPr lang="en-US" baseline="-25000" dirty="0"/>
              <a:t>&lt;attribute list&gt;</a:t>
            </a:r>
            <a:r>
              <a:rPr lang="en-US" dirty="0"/>
              <a:t>(R)</a:t>
            </a:r>
          </a:p>
          <a:p>
            <a:pPr lvl="1">
              <a:lnSpc>
                <a:spcPct val="80000"/>
              </a:lnSpc>
            </a:pPr>
            <a:r>
              <a:rPr lang="en-US" dirty="0">
                <a:latin typeface="Symbol" pitchFamily="18" charset="2"/>
              </a:rPr>
              <a:t></a:t>
            </a:r>
            <a:r>
              <a:rPr lang="en-US" dirty="0"/>
              <a:t> (pi) is the symbol used to represent the </a:t>
            </a:r>
            <a:r>
              <a:rPr lang="en-US" i="1" dirty="0"/>
              <a:t>project</a:t>
            </a:r>
            <a:r>
              <a:rPr lang="en-US" dirty="0"/>
              <a:t> operation</a:t>
            </a:r>
          </a:p>
          <a:p>
            <a:pPr lvl="1">
              <a:lnSpc>
                <a:spcPct val="80000"/>
              </a:lnSpc>
            </a:pPr>
            <a:r>
              <a:rPr lang="en-US" dirty="0"/>
              <a:t>&lt;attribute list&gt; is the desired list of attributes from relation R. </a:t>
            </a:r>
          </a:p>
          <a:p>
            <a:pPr lvl="1">
              <a:lnSpc>
                <a:spcPct val="80000"/>
              </a:lnSpc>
            </a:pPr>
            <a:endParaRPr lang="en-US" dirty="0"/>
          </a:p>
          <a:p>
            <a:pPr>
              <a:lnSpc>
                <a:spcPct val="80000"/>
              </a:lnSpc>
            </a:pPr>
            <a:r>
              <a:rPr lang="en-US" dirty="0"/>
              <a:t>The project operation </a:t>
            </a:r>
            <a:r>
              <a:rPr lang="en-US" i="1" dirty="0"/>
              <a:t>removes any duplicate tuples</a:t>
            </a:r>
            <a:endParaRPr lang="en-US" dirty="0"/>
          </a:p>
          <a:p>
            <a:pPr lvl="1">
              <a:lnSpc>
                <a:spcPct val="80000"/>
              </a:lnSpc>
            </a:pPr>
            <a:r>
              <a:rPr lang="en-US" dirty="0"/>
              <a:t>The reason is that the result of the </a:t>
            </a:r>
            <a:r>
              <a:rPr lang="en-US" i="1" dirty="0"/>
              <a:t>project</a:t>
            </a:r>
            <a:r>
              <a:rPr lang="en-US" dirty="0"/>
              <a:t> operation must be a </a:t>
            </a:r>
            <a:r>
              <a:rPr lang="en-US" i="1" dirty="0"/>
              <a:t>set of tuples</a:t>
            </a:r>
          </a:p>
          <a:p>
            <a:pPr lvl="2">
              <a:lnSpc>
                <a:spcPct val="80000"/>
              </a:lnSpc>
            </a:pPr>
            <a:r>
              <a:rPr lang="en-US" dirty="0"/>
              <a:t>Mathematical sets </a:t>
            </a:r>
            <a:r>
              <a:rPr lang="en-US" i="1" dirty="0"/>
              <a:t>do not allow</a:t>
            </a:r>
            <a:r>
              <a:rPr lang="en-US" dirty="0"/>
              <a:t> duplicate elements.</a:t>
            </a:r>
          </a:p>
          <a:p>
            <a:pPr>
              <a:lnSpc>
                <a:spcPct val="80000"/>
              </a:lnSpc>
            </a:pPr>
            <a:endParaRPr lang="en-US" dirty="0"/>
          </a:p>
          <a:p>
            <a:pPr>
              <a:lnSpc>
                <a:spcPct val="80000"/>
              </a:lnSpc>
            </a:pPr>
            <a:endParaRPr lang="en-US" dirty="0"/>
          </a:p>
        </p:txBody>
      </p:sp>
      <p:sp>
        <p:nvSpPr>
          <p:cNvPr id="2048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DD04F8EC-94D2-4E2A-8E71-E4781C342E30}" type="slidenum">
              <a:rPr lang="en-US" sz="1400">
                <a:solidFill>
                  <a:srgbClr val="990033"/>
                </a:solidFill>
              </a:rPr>
              <a:pPr eaLnBrk="1" hangingPunct="1"/>
              <a:t>11</a:t>
            </a:fld>
            <a:endParaRPr lang="en-CA" sz="1400">
              <a:solidFill>
                <a:srgbClr val="990033"/>
              </a:solidFill>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Grp="1" noChangeArrowheads="1"/>
          </p:cNvSpPr>
          <p:nvPr>
            <p:ph type="title"/>
          </p:nvPr>
        </p:nvSpPr>
        <p:spPr/>
        <p:txBody>
          <a:bodyPr/>
          <a:lstStyle/>
          <a:p>
            <a:pPr fontAlgn="auto">
              <a:spcAft>
                <a:spcPts val="0"/>
              </a:spcAft>
              <a:defRPr/>
            </a:pPr>
            <a:r>
              <a:rPr lang="en-US" sz="3200" dirty="0"/>
              <a:t>Unary Relational Operations: PROJECT -- properties</a:t>
            </a:r>
          </a:p>
        </p:txBody>
      </p:sp>
      <p:sp>
        <p:nvSpPr>
          <p:cNvPr id="21507" name="Rectangle 5"/>
          <p:cNvSpPr>
            <a:spLocks noGrp="1" noChangeArrowheads="1"/>
          </p:cNvSpPr>
          <p:nvPr>
            <p:ph sz="quarter" idx="1"/>
          </p:nvPr>
        </p:nvSpPr>
        <p:spPr>
          <a:xfrm>
            <a:off x="457200" y="1600200"/>
            <a:ext cx="7467600" cy="4873625"/>
          </a:xfrm>
        </p:spPr>
        <p:txBody>
          <a:bodyPr/>
          <a:lstStyle/>
          <a:p>
            <a:r>
              <a:rPr lang="en-US" dirty="0"/>
              <a:t>The number of tuples in the result of projection </a:t>
            </a:r>
            <a:r>
              <a:rPr lang="en-US" dirty="0">
                <a:latin typeface="Symbol" pitchFamily="18" charset="2"/>
              </a:rPr>
              <a:t></a:t>
            </a:r>
            <a:r>
              <a:rPr lang="en-US" baseline="-25000" dirty="0"/>
              <a:t>&lt;list&gt;</a:t>
            </a:r>
            <a:r>
              <a:rPr lang="en-US" dirty="0"/>
              <a:t>(R) is always less or equal to the number of tuples in R</a:t>
            </a:r>
          </a:p>
          <a:p>
            <a:pPr lvl="1"/>
            <a:r>
              <a:rPr lang="en-US" dirty="0"/>
              <a:t>If the list of attributes includes a </a:t>
            </a:r>
            <a:r>
              <a:rPr lang="en-US" i="1" dirty="0"/>
              <a:t>key</a:t>
            </a:r>
            <a:r>
              <a:rPr lang="en-US" dirty="0"/>
              <a:t> of R, then the number of tuples in the result of PROJECT is </a:t>
            </a:r>
            <a:r>
              <a:rPr lang="en-US" i="1" dirty="0"/>
              <a:t>equal</a:t>
            </a:r>
            <a:r>
              <a:rPr lang="en-US" dirty="0"/>
              <a:t> to the number of tuples in R</a:t>
            </a:r>
          </a:p>
          <a:p>
            <a:pPr lvl="1"/>
            <a:endParaRPr lang="en-US" dirty="0"/>
          </a:p>
          <a:p>
            <a:r>
              <a:rPr lang="en-US" dirty="0"/>
              <a:t>PROJECT is </a:t>
            </a:r>
            <a:r>
              <a:rPr lang="en-US" i="1" dirty="0"/>
              <a:t>not</a:t>
            </a:r>
            <a:r>
              <a:rPr lang="en-US" dirty="0"/>
              <a:t> commutative</a:t>
            </a:r>
          </a:p>
          <a:p>
            <a:pPr lvl="1"/>
            <a:r>
              <a:rPr lang="en-US" dirty="0">
                <a:latin typeface="Symbol" pitchFamily="18" charset="2"/>
              </a:rPr>
              <a:t></a:t>
            </a:r>
            <a:r>
              <a:rPr lang="en-US" dirty="0"/>
              <a:t> </a:t>
            </a:r>
            <a:r>
              <a:rPr lang="en-US" baseline="-25000" dirty="0"/>
              <a:t>&lt;list1&gt;</a:t>
            </a:r>
            <a:r>
              <a:rPr lang="en-US" dirty="0"/>
              <a:t> (</a:t>
            </a:r>
            <a:r>
              <a:rPr lang="en-US" dirty="0">
                <a:latin typeface="Symbol" pitchFamily="18" charset="2"/>
              </a:rPr>
              <a:t></a:t>
            </a:r>
            <a:r>
              <a:rPr lang="en-US" dirty="0"/>
              <a:t> </a:t>
            </a:r>
            <a:r>
              <a:rPr lang="en-US" baseline="-25000" dirty="0"/>
              <a:t>&lt;list2&gt;</a:t>
            </a:r>
            <a:r>
              <a:rPr lang="en-US" dirty="0"/>
              <a:t> (R) ) = </a:t>
            </a:r>
            <a:r>
              <a:rPr lang="en-US" dirty="0">
                <a:latin typeface="Symbol" pitchFamily="18" charset="2"/>
              </a:rPr>
              <a:t></a:t>
            </a:r>
            <a:r>
              <a:rPr lang="en-US" dirty="0"/>
              <a:t> </a:t>
            </a:r>
            <a:r>
              <a:rPr lang="en-US" baseline="-25000" dirty="0"/>
              <a:t>&lt;list1&gt;</a:t>
            </a:r>
            <a:r>
              <a:rPr lang="en-US" dirty="0"/>
              <a:t> (R) as long as </a:t>
            </a:r>
          </a:p>
          <a:p>
            <a:pPr marL="366713" lvl="1" indent="0">
              <a:buNone/>
            </a:pPr>
            <a:r>
              <a:rPr lang="en-US" dirty="0"/>
              <a:t>&lt;list2&gt; contains the attributes in &lt;list1&gt; </a:t>
            </a:r>
          </a:p>
        </p:txBody>
      </p:sp>
      <p:sp>
        <p:nvSpPr>
          <p:cNvPr id="2150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F0AD2378-FAE5-4AF9-A96A-D7CECC24A189}" type="slidenum">
              <a:rPr lang="en-US" sz="1400">
                <a:solidFill>
                  <a:srgbClr val="990033"/>
                </a:solidFill>
              </a:rPr>
              <a:pPr eaLnBrk="1" hangingPunct="1"/>
              <a:t>12</a:t>
            </a:fld>
            <a:endParaRPr lang="en-CA" sz="1400">
              <a:solidFill>
                <a:srgbClr val="990033"/>
              </a:solidFill>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5"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E08E8AC5-93C1-4C5A-A88E-226A567E1AA2}" type="slidenum">
              <a:rPr lang="en-US" sz="1400">
                <a:solidFill>
                  <a:srgbClr val="990033"/>
                </a:solidFill>
              </a:rPr>
              <a:pPr eaLnBrk="1" hangingPunct="1"/>
              <a:t>13</a:t>
            </a:fld>
            <a:endParaRPr lang="en-CA" sz="1400">
              <a:solidFill>
                <a:srgbClr val="990033"/>
              </a:solidFill>
            </a:endParaRPr>
          </a:p>
        </p:txBody>
      </p:sp>
      <p:sp>
        <p:nvSpPr>
          <p:cNvPr id="18436" name="Rectangle 3"/>
          <p:cNvSpPr>
            <a:spLocks noChangeArrowheads="1"/>
          </p:cNvSpPr>
          <p:nvPr/>
        </p:nvSpPr>
        <p:spPr bwMode="auto">
          <a:xfrm>
            <a:off x="1833563" y="1309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18437" name="Rectangle 8"/>
          <p:cNvSpPr>
            <a:spLocks noChangeArrowheads="1"/>
          </p:cNvSpPr>
          <p:nvPr/>
        </p:nvSpPr>
        <p:spPr bwMode="auto">
          <a:xfrm>
            <a:off x="1066800" y="2286000"/>
            <a:ext cx="72390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18438" name="Picture 9" descr="fig05_0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44424"/>
            <a:ext cx="5334000" cy="6796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85750" y="3110899"/>
            <a:ext cx="1562100" cy="3046988"/>
          </a:xfrm>
          <a:prstGeom prst="rect">
            <a:avLst/>
          </a:prstGeom>
          <a:noFill/>
        </p:spPr>
        <p:txBody>
          <a:bodyPr wrap="square" rtlCol="0">
            <a:spAutoFit/>
          </a:bodyPr>
          <a:lstStyle/>
          <a:p>
            <a:r>
              <a:rPr lang="en-US" dirty="0"/>
              <a:t>The following query results refer to this database state</a:t>
            </a:r>
          </a:p>
        </p:txBody>
      </p:sp>
    </p:spTree>
    <p:extLst>
      <p:ext uri="{BB962C8B-B14F-4D97-AF65-F5344CB8AC3E}">
        <p14:creationId xmlns:p14="http://schemas.microsoft.com/office/powerpoint/2010/main" val="3821062355"/>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Slide Number Placeholder 2"/>
          <p:cNvSpPr>
            <a:spLocks noGrp="1"/>
          </p:cNvSpPr>
          <p:nvPr>
            <p:ph type="sldNum" sz="quarter" idx="11"/>
          </p:nvPr>
        </p:nvSpPr>
        <p:spPr/>
        <p:txBody>
          <a:bodyPr/>
          <a:lstStyle/>
          <a:p>
            <a:pPr>
              <a:defRPr/>
            </a:pPr>
            <a:r>
              <a:rPr lang="en-US"/>
              <a:t>Slide 6- </a:t>
            </a:r>
            <a:fld id="{3F2A46D6-7D3E-4115-8926-DE0FCC19FA67}" type="slidenum">
              <a:rPr lang="en-US" smtClean="0"/>
              <a:pPr>
                <a:defRPr/>
              </a:pPr>
              <a:t>14</a:t>
            </a:fld>
            <a:endParaRPr lang="en-CA"/>
          </a:p>
        </p:txBody>
      </p:sp>
      <p:pic>
        <p:nvPicPr>
          <p:cNvPr id="4" name="Picture 3"/>
          <p:cNvPicPr>
            <a:picLocks noChangeAspect="1"/>
          </p:cNvPicPr>
          <p:nvPr/>
        </p:nvPicPr>
        <p:blipFill>
          <a:blip r:embed="rId2"/>
          <a:stretch>
            <a:fillRect/>
          </a:stretch>
        </p:blipFill>
        <p:spPr>
          <a:xfrm>
            <a:off x="1072406" y="5105400"/>
            <a:ext cx="6172200" cy="304800"/>
          </a:xfrm>
          <a:prstGeom prst="rect">
            <a:avLst/>
          </a:prstGeom>
        </p:spPr>
      </p:pic>
      <p:pic>
        <p:nvPicPr>
          <p:cNvPr id="5" name="Picture 4"/>
          <p:cNvPicPr>
            <a:picLocks noChangeAspect="1"/>
          </p:cNvPicPr>
          <p:nvPr/>
        </p:nvPicPr>
        <p:blipFill>
          <a:blip r:embed="rId3"/>
          <a:stretch>
            <a:fillRect/>
          </a:stretch>
        </p:blipFill>
        <p:spPr>
          <a:xfrm>
            <a:off x="1081087" y="5718617"/>
            <a:ext cx="6219825" cy="295275"/>
          </a:xfrm>
          <a:prstGeom prst="rect">
            <a:avLst/>
          </a:prstGeom>
        </p:spPr>
      </p:pic>
      <p:pic>
        <p:nvPicPr>
          <p:cNvPr id="6" name="Picture 5"/>
          <p:cNvPicPr>
            <a:picLocks noChangeAspect="1"/>
          </p:cNvPicPr>
          <p:nvPr/>
        </p:nvPicPr>
        <p:blipFill>
          <a:blip r:embed="rId4"/>
          <a:stretch>
            <a:fillRect/>
          </a:stretch>
        </p:blipFill>
        <p:spPr>
          <a:xfrm>
            <a:off x="590550" y="2038350"/>
            <a:ext cx="7962900" cy="2781300"/>
          </a:xfrm>
          <a:prstGeom prst="rect">
            <a:avLst/>
          </a:prstGeom>
        </p:spPr>
      </p:pic>
    </p:spTree>
    <p:extLst>
      <p:ext uri="{BB962C8B-B14F-4D97-AF65-F5344CB8AC3E}">
        <p14:creationId xmlns:p14="http://schemas.microsoft.com/office/powerpoint/2010/main" val="1819526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noGrp="1" noChangeArrowheads="1"/>
          </p:cNvSpPr>
          <p:nvPr>
            <p:ph type="title"/>
          </p:nvPr>
        </p:nvSpPr>
        <p:spPr/>
        <p:txBody>
          <a:bodyPr/>
          <a:lstStyle/>
          <a:p>
            <a:pPr fontAlgn="auto">
              <a:spcAft>
                <a:spcPts val="0"/>
              </a:spcAft>
              <a:defRPr/>
            </a:pPr>
            <a:r>
              <a:rPr lang="en-US" sz="3200"/>
              <a:t>Examples of applying SELECT and PROJECT operations</a:t>
            </a:r>
          </a:p>
        </p:txBody>
      </p:sp>
      <p:sp>
        <p:nvSpPr>
          <p:cNvPr id="2253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1D7A4853-AE8D-4710-B676-ECEB96A0D603}" type="slidenum">
              <a:rPr lang="en-US" sz="1400">
                <a:solidFill>
                  <a:srgbClr val="990033"/>
                </a:solidFill>
              </a:rPr>
              <a:pPr eaLnBrk="1" hangingPunct="1"/>
              <a:t>15</a:t>
            </a:fld>
            <a:endParaRPr lang="en-CA" sz="1400">
              <a:solidFill>
                <a:srgbClr val="990033"/>
              </a:solidFill>
            </a:endParaRPr>
          </a:p>
        </p:txBody>
      </p:sp>
      <p:pic>
        <p:nvPicPr>
          <p:cNvPr id="22532" name="Picture 6" descr="fig06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8620771" cy="4935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fontAlgn="auto">
              <a:spcAft>
                <a:spcPts val="0"/>
              </a:spcAft>
              <a:defRPr/>
            </a:pPr>
            <a:r>
              <a:rPr lang="en-US"/>
              <a:t>Relational Algebra Expressions</a:t>
            </a:r>
          </a:p>
        </p:txBody>
      </p:sp>
      <p:sp>
        <p:nvSpPr>
          <p:cNvPr id="23555" name="Rectangle 3"/>
          <p:cNvSpPr>
            <a:spLocks noGrp="1" noChangeArrowheads="1"/>
          </p:cNvSpPr>
          <p:nvPr>
            <p:ph sz="quarter" idx="1"/>
          </p:nvPr>
        </p:nvSpPr>
        <p:spPr>
          <a:xfrm>
            <a:off x="457200" y="1600200"/>
            <a:ext cx="7467600" cy="4873625"/>
          </a:xfrm>
        </p:spPr>
        <p:txBody>
          <a:bodyPr/>
          <a:lstStyle/>
          <a:p>
            <a:r>
              <a:rPr lang="en-US" dirty="0"/>
              <a:t>We may want to apply several relational algebra operations one after the other</a:t>
            </a:r>
          </a:p>
          <a:p>
            <a:pPr lvl="1"/>
            <a:r>
              <a:rPr lang="en-US" sz="2000" dirty="0"/>
              <a:t>Either we can write the operations as a single </a:t>
            </a:r>
            <a:r>
              <a:rPr lang="en-US" sz="2000" b="1" dirty="0"/>
              <a:t>relational algebra expression</a:t>
            </a:r>
            <a:r>
              <a:rPr lang="en-US" sz="2000" dirty="0"/>
              <a:t> by nesting the operations, or</a:t>
            </a:r>
          </a:p>
          <a:p>
            <a:pPr lvl="1"/>
            <a:r>
              <a:rPr lang="en-US" sz="2000" dirty="0"/>
              <a:t>We can apply one operation at a time and create </a:t>
            </a:r>
            <a:r>
              <a:rPr lang="en-US" sz="2000" b="1" dirty="0"/>
              <a:t>intermediate result relations</a:t>
            </a:r>
            <a:r>
              <a:rPr lang="en-US" sz="2000" dirty="0"/>
              <a:t>.</a:t>
            </a:r>
          </a:p>
          <a:p>
            <a:r>
              <a:rPr lang="en-US" dirty="0"/>
              <a:t>In the latter case, we must give names to the relations that hold the intermediate results. 	</a:t>
            </a:r>
          </a:p>
        </p:txBody>
      </p:sp>
      <p:sp>
        <p:nvSpPr>
          <p:cNvPr id="2355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AB83123B-6D3F-4554-B948-F03A78A4FF64}" type="slidenum">
              <a:rPr lang="en-US" sz="1400">
                <a:solidFill>
                  <a:srgbClr val="990033"/>
                </a:solidFill>
              </a:rPr>
              <a:pPr eaLnBrk="1" hangingPunct="1"/>
              <a:t>16</a:t>
            </a:fld>
            <a:endParaRPr lang="en-CA" sz="1400">
              <a:solidFill>
                <a:srgbClr val="990033"/>
              </a:solidFill>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fontScale="90000"/>
          </a:bodyPr>
          <a:lstStyle/>
          <a:p>
            <a:pPr fontAlgn="auto">
              <a:spcAft>
                <a:spcPts val="0"/>
              </a:spcAft>
              <a:defRPr/>
            </a:pPr>
            <a:r>
              <a:rPr lang="en-US" sz="3200"/>
              <a:t>Single expression versus sequence of relational operations (Example)</a:t>
            </a:r>
          </a:p>
        </p:txBody>
      </p:sp>
      <p:sp>
        <p:nvSpPr>
          <p:cNvPr id="24579" name="Rectangle 3"/>
          <p:cNvSpPr>
            <a:spLocks noGrp="1" noChangeArrowheads="1"/>
          </p:cNvSpPr>
          <p:nvPr>
            <p:ph sz="quarter" idx="1"/>
          </p:nvPr>
        </p:nvSpPr>
        <p:spPr>
          <a:xfrm>
            <a:off x="457200" y="1600200"/>
            <a:ext cx="7848600" cy="4873625"/>
          </a:xfrm>
        </p:spPr>
        <p:txBody>
          <a:bodyPr/>
          <a:lstStyle/>
          <a:p>
            <a:r>
              <a:rPr lang="en-US" dirty="0"/>
              <a:t>To retrieve the first name, last name, and salary of all employees who work in department number 5, we must apply a select and a project operation</a:t>
            </a:r>
          </a:p>
          <a:p>
            <a:r>
              <a:rPr lang="en-US" dirty="0"/>
              <a:t>We can write a </a:t>
            </a:r>
            <a:r>
              <a:rPr lang="en-US" i="1" dirty="0"/>
              <a:t>single relational algebra expression</a:t>
            </a:r>
            <a:r>
              <a:rPr lang="en-US" dirty="0"/>
              <a:t> as follows: </a:t>
            </a:r>
          </a:p>
          <a:p>
            <a:pPr lvl="1"/>
            <a:r>
              <a:rPr lang="en-US" sz="2400" b="1" dirty="0">
                <a:latin typeface="Symbol" pitchFamily="18" charset="2"/>
              </a:rPr>
              <a:t></a:t>
            </a:r>
            <a:r>
              <a:rPr lang="en-US" sz="2400" baseline="-25000" dirty="0"/>
              <a:t>FNAME, LNAME, SALARY</a:t>
            </a:r>
            <a:r>
              <a:rPr lang="en-US" sz="2400" dirty="0"/>
              <a:t>(</a:t>
            </a:r>
            <a:r>
              <a:rPr lang="en-US" sz="2400" b="1" dirty="0">
                <a:latin typeface="Symbol" pitchFamily="18" charset="2"/>
              </a:rPr>
              <a:t></a:t>
            </a:r>
            <a:r>
              <a:rPr lang="en-US" sz="2400" dirty="0"/>
              <a:t> </a:t>
            </a:r>
            <a:r>
              <a:rPr lang="en-US" sz="2400" baseline="-25000" dirty="0"/>
              <a:t>DNO=5</a:t>
            </a:r>
            <a:r>
              <a:rPr lang="en-US" sz="2400" dirty="0"/>
              <a:t>(EMPLOYEE))</a:t>
            </a:r>
          </a:p>
          <a:p>
            <a:r>
              <a:rPr lang="en-US" dirty="0"/>
              <a:t>OR We can explicitly show the </a:t>
            </a:r>
            <a:r>
              <a:rPr lang="en-US" i="1" dirty="0"/>
              <a:t>sequence of operations</a:t>
            </a:r>
            <a:r>
              <a:rPr lang="en-US" dirty="0"/>
              <a:t>, giving a name to each intermediate relation:</a:t>
            </a:r>
          </a:p>
          <a:p>
            <a:pPr lvl="1"/>
            <a:r>
              <a:rPr lang="en-US" sz="2400" dirty="0"/>
              <a:t>DEP5_EMPS </a:t>
            </a:r>
            <a:r>
              <a:rPr lang="en-US" sz="2400" dirty="0">
                <a:sym typeface="Symbol" pitchFamily="18" charset="2"/>
              </a:rPr>
              <a:t> </a:t>
            </a:r>
            <a:r>
              <a:rPr lang="en-US" sz="2400" b="1" dirty="0">
                <a:latin typeface="Symbol" pitchFamily="18" charset="2"/>
              </a:rPr>
              <a:t></a:t>
            </a:r>
            <a:r>
              <a:rPr lang="en-US" sz="2400" dirty="0"/>
              <a:t> </a:t>
            </a:r>
            <a:r>
              <a:rPr lang="en-US" sz="2400" baseline="-25000" dirty="0"/>
              <a:t>DNO=5</a:t>
            </a:r>
            <a:r>
              <a:rPr lang="en-US" sz="2400" dirty="0"/>
              <a:t>(EMPLOYEE)</a:t>
            </a:r>
          </a:p>
          <a:p>
            <a:pPr lvl="1"/>
            <a:r>
              <a:rPr lang="en-US" sz="2400" dirty="0"/>
              <a:t>RESULT </a:t>
            </a:r>
            <a:r>
              <a:rPr lang="en-US" sz="2400" dirty="0">
                <a:sym typeface="Symbol" pitchFamily="18" charset="2"/>
              </a:rPr>
              <a:t> </a:t>
            </a:r>
            <a:r>
              <a:rPr lang="en-US" sz="2400" b="1" dirty="0">
                <a:latin typeface="Symbol" pitchFamily="18" charset="2"/>
              </a:rPr>
              <a:t></a:t>
            </a:r>
            <a:r>
              <a:rPr lang="en-US" sz="2400" dirty="0"/>
              <a:t> </a:t>
            </a:r>
            <a:r>
              <a:rPr lang="en-US" sz="2400" baseline="-25000" dirty="0"/>
              <a:t>FNAME, LNAME, SALARY</a:t>
            </a:r>
            <a:r>
              <a:rPr lang="en-US" sz="2400" dirty="0"/>
              <a:t> (DEP5_EMPS)	</a:t>
            </a:r>
          </a:p>
        </p:txBody>
      </p:sp>
      <p:sp>
        <p:nvSpPr>
          <p:cNvPr id="2458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384B73F9-2A69-464D-9201-3151AC89ACCA}" type="slidenum">
              <a:rPr lang="en-US" sz="1400">
                <a:solidFill>
                  <a:srgbClr val="990033"/>
                </a:solidFill>
              </a:rPr>
              <a:pPr eaLnBrk="1" hangingPunct="1"/>
              <a:t>17</a:t>
            </a:fld>
            <a:endParaRPr lang="en-CA" sz="1400">
              <a:solidFill>
                <a:srgbClr val="990033"/>
              </a:solidFill>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fontAlgn="auto">
              <a:spcAft>
                <a:spcPts val="0"/>
              </a:spcAft>
              <a:defRPr/>
            </a:pPr>
            <a:r>
              <a:rPr lang="en-US" sz="3200" dirty="0"/>
              <a:t>Unary Relational Operations: RENAME ( </a:t>
            </a:r>
            <a:r>
              <a:rPr lang="en-US" sz="3200" dirty="0">
                <a:sym typeface="Symbol" pitchFamily="18" charset="2"/>
              </a:rPr>
              <a:t> )</a:t>
            </a:r>
            <a:endParaRPr lang="en-US" sz="3200" dirty="0"/>
          </a:p>
        </p:txBody>
      </p:sp>
      <p:sp>
        <p:nvSpPr>
          <p:cNvPr id="25603" name="Rectangle 3"/>
          <p:cNvSpPr>
            <a:spLocks noGrp="1" noChangeArrowheads="1"/>
          </p:cNvSpPr>
          <p:nvPr>
            <p:ph sz="quarter" idx="1"/>
          </p:nvPr>
        </p:nvSpPr>
        <p:spPr>
          <a:xfrm>
            <a:off x="457200" y="1600200"/>
            <a:ext cx="7467600" cy="4873625"/>
          </a:xfrm>
        </p:spPr>
        <p:txBody>
          <a:bodyPr/>
          <a:lstStyle/>
          <a:p>
            <a:r>
              <a:rPr lang="en-US" dirty="0"/>
              <a:t>The RENAME operator is denoted by </a:t>
            </a:r>
            <a:r>
              <a:rPr lang="en-US" dirty="0">
                <a:sym typeface="Symbol" pitchFamily="18" charset="2"/>
              </a:rPr>
              <a:t> (rho)</a:t>
            </a:r>
          </a:p>
          <a:p>
            <a:r>
              <a:rPr lang="en-US" dirty="0"/>
              <a:t>In some cases, we may want to </a:t>
            </a:r>
            <a:r>
              <a:rPr lang="en-US" i="1" dirty="0"/>
              <a:t>rename </a:t>
            </a:r>
            <a:r>
              <a:rPr lang="en-US" dirty="0"/>
              <a:t>the attributes of a relation or the relation name or both</a:t>
            </a:r>
          </a:p>
          <a:p>
            <a:pPr lvl="1"/>
            <a:r>
              <a:rPr lang="en-US" sz="2000" dirty="0"/>
              <a:t>Useful when a query requires multiple operations</a:t>
            </a:r>
          </a:p>
          <a:p>
            <a:pPr lvl="1"/>
            <a:r>
              <a:rPr lang="en-US" sz="2000" dirty="0"/>
              <a:t>Necessary in some cases (see JOIN operation later)</a:t>
            </a:r>
            <a:endParaRPr lang="en-US" sz="2000" i="1" dirty="0"/>
          </a:p>
          <a:p>
            <a:endParaRPr lang="en-US" sz="2900" dirty="0"/>
          </a:p>
        </p:txBody>
      </p:sp>
      <p:sp>
        <p:nvSpPr>
          <p:cNvPr id="2560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5669DA78-226B-45CE-8853-1650268E058B}" type="slidenum">
              <a:rPr lang="en-US" sz="1400">
                <a:solidFill>
                  <a:srgbClr val="990033"/>
                </a:solidFill>
              </a:rPr>
              <a:pPr eaLnBrk="1" hangingPunct="1"/>
              <a:t>18</a:t>
            </a:fld>
            <a:endParaRPr lang="en-CA" sz="1400">
              <a:solidFill>
                <a:srgbClr val="990033"/>
              </a:solidFill>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p:cNvSpPr>
            <a:spLocks noGrp="1" noChangeArrowheads="1"/>
          </p:cNvSpPr>
          <p:nvPr>
            <p:ph type="title"/>
          </p:nvPr>
        </p:nvSpPr>
        <p:spPr/>
        <p:txBody>
          <a:bodyPr/>
          <a:lstStyle/>
          <a:p>
            <a:pPr fontAlgn="auto">
              <a:spcAft>
                <a:spcPts val="0"/>
              </a:spcAft>
              <a:defRPr/>
            </a:pPr>
            <a:r>
              <a:rPr lang="en-US" sz="3200"/>
              <a:t>Unary Relational Operations: RENAME (contd.)</a:t>
            </a:r>
          </a:p>
        </p:txBody>
      </p:sp>
      <p:sp>
        <p:nvSpPr>
          <p:cNvPr id="26627" name="Rectangle 5"/>
          <p:cNvSpPr>
            <a:spLocks noGrp="1" noChangeArrowheads="1"/>
          </p:cNvSpPr>
          <p:nvPr>
            <p:ph sz="quarter" idx="1"/>
          </p:nvPr>
        </p:nvSpPr>
        <p:spPr>
          <a:xfrm>
            <a:off x="457200" y="1600200"/>
            <a:ext cx="8458200" cy="4873625"/>
          </a:xfrm>
        </p:spPr>
        <p:txBody>
          <a:bodyPr/>
          <a:lstStyle/>
          <a:p>
            <a:r>
              <a:rPr lang="en-US" dirty="0"/>
              <a:t>The general RENAME operation </a:t>
            </a:r>
            <a:r>
              <a:rPr lang="en-US" dirty="0">
                <a:sym typeface="Symbol" pitchFamily="18" charset="2"/>
              </a:rPr>
              <a:t> </a:t>
            </a:r>
            <a:r>
              <a:rPr lang="en-US" dirty="0"/>
              <a:t>can be expressed by any of the following forms:</a:t>
            </a:r>
          </a:p>
          <a:p>
            <a:pPr lvl="1"/>
            <a:r>
              <a:rPr lang="en-US" sz="2800" dirty="0">
                <a:sym typeface="Symbol" pitchFamily="18" charset="2"/>
              </a:rPr>
              <a:t></a:t>
            </a:r>
            <a:r>
              <a:rPr lang="en-US" sz="2800" baseline="-25000" dirty="0">
                <a:sym typeface="Symbol" pitchFamily="18" charset="2"/>
              </a:rPr>
              <a:t>S (B1, B2, …, </a:t>
            </a:r>
            <a:r>
              <a:rPr lang="en-US" sz="2800" baseline="-25000" dirty="0" err="1">
                <a:sym typeface="Symbol" pitchFamily="18" charset="2"/>
              </a:rPr>
              <a:t>Bn</a:t>
            </a:r>
            <a:r>
              <a:rPr lang="en-US" sz="2800" baseline="-25000" dirty="0">
                <a:sym typeface="Symbol" pitchFamily="18" charset="2"/>
              </a:rPr>
              <a:t> )</a:t>
            </a:r>
            <a:r>
              <a:rPr lang="en-US" sz="2800" dirty="0">
                <a:sym typeface="Symbol" pitchFamily="18" charset="2"/>
              </a:rPr>
              <a:t>(R) changes both:</a:t>
            </a:r>
          </a:p>
          <a:p>
            <a:pPr lvl="2"/>
            <a:r>
              <a:rPr lang="en-US" sz="2400" dirty="0">
                <a:sym typeface="Symbol" pitchFamily="18" charset="2"/>
              </a:rPr>
              <a:t>the relation name to S, </a:t>
            </a:r>
            <a:r>
              <a:rPr lang="en-US" sz="2400" i="1" dirty="0">
                <a:sym typeface="Symbol" pitchFamily="18" charset="2"/>
              </a:rPr>
              <a:t>and </a:t>
            </a:r>
          </a:p>
          <a:p>
            <a:pPr lvl="2"/>
            <a:r>
              <a:rPr lang="en-US" sz="2400" dirty="0">
                <a:sym typeface="Symbol" pitchFamily="18" charset="2"/>
              </a:rPr>
              <a:t>the column (attribute) names to B1, B</a:t>
            </a:r>
            <a:r>
              <a:rPr lang="tr-TR" sz="2400" dirty="0">
                <a:sym typeface="Symbol" pitchFamily="18" charset="2"/>
              </a:rPr>
              <a:t>2</a:t>
            </a:r>
            <a:r>
              <a:rPr lang="en-US" sz="2400" dirty="0">
                <a:sym typeface="Symbol" pitchFamily="18" charset="2"/>
              </a:rPr>
              <a:t>, …..</a:t>
            </a:r>
            <a:r>
              <a:rPr lang="en-US" sz="2400" dirty="0" err="1">
                <a:sym typeface="Symbol" pitchFamily="18" charset="2"/>
              </a:rPr>
              <a:t>Bn</a:t>
            </a:r>
            <a:endParaRPr lang="en-US" sz="2400" dirty="0">
              <a:sym typeface="Symbol" pitchFamily="18" charset="2"/>
            </a:endParaRPr>
          </a:p>
          <a:p>
            <a:pPr lvl="1"/>
            <a:r>
              <a:rPr lang="en-US" sz="2800" dirty="0">
                <a:sym typeface="Symbol" pitchFamily="18" charset="2"/>
              </a:rPr>
              <a:t></a:t>
            </a:r>
            <a:r>
              <a:rPr lang="en-US" sz="2800" baseline="-25000" dirty="0">
                <a:sym typeface="Symbol" pitchFamily="18" charset="2"/>
              </a:rPr>
              <a:t>S</a:t>
            </a:r>
            <a:r>
              <a:rPr lang="en-US" sz="2800" dirty="0">
                <a:sym typeface="Symbol" pitchFamily="18" charset="2"/>
              </a:rPr>
              <a:t>(R) changes:</a:t>
            </a:r>
          </a:p>
          <a:p>
            <a:pPr lvl="2"/>
            <a:r>
              <a:rPr lang="en-US" sz="2400" dirty="0">
                <a:sym typeface="Symbol" pitchFamily="18" charset="2"/>
              </a:rPr>
              <a:t>the </a:t>
            </a:r>
            <a:r>
              <a:rPr lang="en-US" sz="2400" i="1" dirty="0">
                <a:sym typeface="Symbol" pitchFamily="18" charset="2"/>
              </a:rPr>
              <a:t>relation name</a:t>
            </a:r>
            <a:r>
              <a:rPr lang="en-US" sz="2400" dirty="0">
                <a:sym typeface="Symbol" pitchFamily="18" charset="2"/>
              </a:rPr>
              <a:t> only to S</a:t>
            </a:r>
            <a:endParaRPr lang="en-US" sz="2400" dirty="0"/>
          </a:p>
          <a:p>
            <a:pPr lvl="1"/>
            <a:r>
              <a:rPr lang="en-US" sz="2800" dirty="0">
                <a:sym typeface="Symbol" pitchFamily="18" charset="2"/>
              </a:rPr>
              <a:t></a:t>
            </a:r>
            <a:r>
              <a:rPr lang="en-US" sz="2800" baseline="-25000" dirty="0">
                <a:sym typeface="Symbol" pitchFamily="18" charset="2"/>
              </a:rPr>
              <a:t>(B1, B2, …, </a:t>
            </a:r>
            <a:r>
              <a:rPr lang="en-US" sz="2800" baseline="-25000" dirty="0" err="1">
                <a:sym typeface="Symbol" pitchFamily="18" charset="2"/>
              </a:rPr>
              <a:t>Bn</a:t>
            </a:r>
            <a:r>
              <a:rPr lang="en-US" sz="2800" baseline="-25000" dirty="0">
                <a:sym typeface="Symbol" pitchFamily="18" charset="2"/>
              </a:rPr>
              <a:t> )</a:t>
            </a:r>
            <a:r>
              <a:rPr lang="en-US" sz="2800" dirty="0">
                <a:sym typeface="Symbol" pitchFamily="18" charset="2"/>
              </a:rPr>
              <a:t>(R) changes:</a:t>
            </a:r>
          </a:p>
          <a:p>
            <a:pPr lvl="2"/>
            <a:r>
              <a:rPr lang="en-US" sz="2400" dirty="0">
                <a:sym typeface="Symbol" pitchFamily="18" charset="2"/>
              </a:rPr>
              <a:t>the </a:t>
            </a:r>
            <a:r>
              <a:rPr lang="en-US" sz="2400" i="1" dirty="0">
                <a:sym typeface="Symbol" pitchFamily="18" charset="2"/>
              </a:rPr>
              <a:t>column (attribute) names</a:t>
            </a:r>
            <a:r>
              <a:rPr lang="en-US" sz="2400" dirty="0">
                <a:sym typeface="Symbol" pitchFamily="18" charset="2"/>
              </a:rPr>
              <a:t> only to B1, B</a:t>
            </a:r>
            <a:r>
              <a:rPr lang="tr-TR" sz="2400" dirty="0">
                <a:sym typeface="Symbol" pitchFamily="18" charset="2"/>
              </a:rPr>
              <a:t>2</a:t>
            </a:r>
            <a:r>
              <a:rPr lang="en-US" sz="2400" dirty="0">
                <a:sym typeface="Symbol" pitchFamily="18" charset="2"/>
              </a:rPr>
              <a:t>, …..</a:t>
            </a:r>
            <a:r>
              <a:rPr lang="en-US" sz="2400" dirty="0" err="1">
                <a:sym typeface="Symbol" pitchFamily="18" charset="2"/>
              </a:rPr>
              <a:t>Bn</a:t>
            </a:r>
            <a:endParaRPr lang="en-US" sz="2400" dirty="0">
              <a:sym typeface="Symbol" pitchFamily="18" charset="2"/>
            </a:endParaRPr>
          </a:p>
        </p:txBody>
      </p:sp>
      <p:sp>
        <p:nvSpPr>
          <p:cNvPr id="2662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1BEEA19A-0366-4699-B550-11A96473701A}" type="slidenum">
              <a:rPr lang="en-US" sz="1400">
                <a:solidFill>
                  <a:srgbClr val="990033"/>
                </a:solidFill>
              </a:rPr>
              <a:pPr eaLnBrk="1" hangingPunct="1"/>
              <a:t>19</a:t>
            </a:fld>
            <a:endParaRPr lang="en-CA" sz="1400">
              <a:solidFill>
                <a:srgbClr val="990033"/>
              </a:solidFill>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title"/>
          </p:nvPr>
        </p:nvSpPr>
        <p:spPr/>
        <p:txBody>
          <a:bodyPr/>
          <a:lstStyle/>
          <a:p>
            <a:pPr fontAlgn="auto">
              <a:spcAft>
                <a:spcPts val="0"/>
              </a:spcAft>
              <a:defRPr/>
            </a:pPr>
            <a:r>
              <a:rPr lang="en-US" sz="3200"/>
              <a:t>Chapter Outline</a:t>
            </a:r>
          </a:p>
        </p:txBody>
      </p:sp>
      <p:sp>
        <p:nvSpPr>
          <p:cNvPr id="9219" name="Rectangle 5"/>
          <p:cNvSpPr>
            <a:spLocks noGrp="1" noChangeArrowheads="1"/>
          </p:cNvSpPr>
          <p:nvPr>
            <p:ph sz="quarter" idx="1"/>
          </p:nvPr>
        </p:nvSpPr>
        <p:spPr>
          <a:xfrm>
            <a:off x="457200" y="1600200"/>
            <a:ext cx="7467600" cy="4873625"/>
          </a:xfrm>
        </p:spPr>
        <p:txBody>
          <a:bodyPr/>
          <a:lstStyle/>
          <a:p>
            <a:pPr>
              <a:lnSpc>
                <a:spcPct val="90000"/>
              </a:lnSpc>
            </a:pPr>
            <a:r>
              <a:rPr lang="en-US" dirty="0"/>
              <a:t>Relational Algebra</a:t>
            </a:r>
          </a:p>
          <a:p>
            <a:pPr lvl="1">
              <a:lnSpc>
                <a:spcPct val="90000"/>
              </a:lnSpc>
            </a:pPr>
            <a:r>
              <a:rPr lang="en-US" sz="2200" dirty="0"/>
              <a:t>Unary Relational Operations </a:t>
            </a:r>
          </a:p>
          <a:p>
            <a:pPr lvl="1">
              <a:lnSpc>
                <a:spcPct val="90000"/>
              </a:lnSpc>
            </a:pPr>
            <a:r>
              <a:rPr lang="en-US" sz="2200" dirty="0"/>
              <a:t>Relational Algebra Operations From Set Theory</a:t>
            </a:r>
          </a:p>
          <a:p>
            <a:pPr lvl="1">
              <a:lnSpc>
                <a:spcPct val="90000"/>
              </a:lnSpc>
            </a:pPr>
            <a:r>
              <a:rPr lang="en-US" sz="2200" dirty="0"/>
              <a:t>Binary Relational Operations</a:t>
            </a:r>
          </a:p>
          <a:p>
            <a:pPr lvl="1">
              <a:lnSpc>
                <a:spcPct val="90000"/>
              </a:lnSpc>
            </a:pPr>
            <a:r>
              <a:rPr lang="en-US" sz="2200" dirty="0"/>
              <a:t>Additional Relational Operations</a:t>
            </a:r>
          </a:p>
          <a:p>
            <a:pPr lvl="1">
              <a:lnSpc>
                <a:spcPct val="90000"/>
              </a:lnSpc>
            </a:pPr>
            <a:r>
              <a:rPr lang="en-US" sz="2200" dirty="0"/>
              <a:t>Examples of Queries in Relational Algebra</a:t>
            </a:r>
          </a:p>
          <a:p>
            <a:pPr>
              <a:lnSpc>
                <a:spcPct val="90000"/>
              </a:lnSpc>
            </a:pPr>
            <a:r>
              <a:rPr lang="en-US" dirty="0"/>
              <a:t>Example Database Application (COMPANY)</a:t>
            </a:r>
          </a:p>
          <a:p>
            <a:pPr>
              <a:lnSpc>
                <a:spcPct val="90000"/>
              </a:lnSpc>
            </a:pPr>
            <a:r>
              <a:rPr lang="en-US" dirty="0"/>
              <a:t>Overview of the QBE language (appendix D)</a:t>
            </a:r>
          </a:p>
        </p:txBody>
      </p:sp>
      <p:sp>
        <p:nvSpPr>
          <p:cNvPr id="922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2F8F6CB9-9B39-499E-B9DD-D7C842798853}" type="slidenum">
              <a:rPr lang="en-US" sz="1400">
                <a:solidFill>
                  <a:srgbClr val="990033"/>
                </a:solidFill>
              </a:rPr>
              <a:pPr eaLnBrk="1" hangingPunct="1"/>
              <a:t>2</a:t>
            </a:fld>
            <a:endParaRPr lang="en-CA" sz="1400">
              <a:solidFill>
                <a:srgbClr val="990033"/>
              </a:solidFill>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fontAlgn="auto">
              <a:spcAft>
                <a:spcPts val="0"/>
              </a:spcAft>
              <a:defRPr/>
            </a:pPr>
            <a:r>
              <a:rPr lang="en-US" sz="3200"/>
              <a:t>Unary Relational Operations: RENAME (contd.)</a:t>
            </a:r>
          </a:p>
        </p:txBody>
      </p:sp>
      <p:sp>
        <p:nvSpPr>
          <p:cNvPr id="22532" name="Rectangle 3"/>
          <p:cNvSpPr>
            <a:spLocks noGrp="1" noChangeArrowheads="1"/>
          </p:cNvSpPr>
          <p:nvPr>
            <p:ph sz="quarter" idx="1"/>
          </p:nvPr>
        </p:nvSpPr>
        <p:spPr>
          <a:xfrm>
            <a:off x="457200" y="1600200"/>
            <a:ext cx="7467600" cy="4873625"/>
          </a:xfrm>
        </p:spPr>
        <p:txBody>
          <a:bodyPr>
            <a:normAutofit lnSpcReduction="10000"/>
          </a:bodyPr>
          <a:lstStyle/>
          <a:p>
            <a:pPr marL="274320" indent="-274320" fontAlgn="auto">
              <a:lnSpc>
                <a:spcPct val="130000"/>
              </a:lnSpc>
              <a:spcAft>
                <a:spcPts val="0"/>
              </a:spcAft>
              <a:buFont typeface="Wingdings"/>
              <a:buChar char=""/>
              <a:defRPr/>
            </a:pPr>
            <a:r>
              <a:rPr lang="en-US" dirty="0"/>
              <a:t>For convenience, we also use a shorthand for renaming attributes in an intermediate relation:</a:t>
            </a:r>
          </a:p>
          <a:p>
            <a:pPr marL="640080" lvl="1" indent="-274320" fontAlgn="auto">
              <a:lnSpc>
                <a:spcPct val="130000"/>
              </a:lnSpc>
              <a:spcAft>
                <a:spcPts val="0"/>
              </a:spcAft>
              <a:buFont typeface="Wingdings 2"/>
              <a:buChar char=""/>
              <a:defRPr/>
            </a:pPr>
            <a:r>
              <a:rPr lang="en-US" dirty="0"/>
              <a:t>If we write:</a:t>
            </a:r>
          </a:p>
          <a:p>
            <a:pPr lvl="2" indent="-182880" fontAlgn="auto">
              <a:lnSpc>
                <a:spcPct val="130000"/>
              </a:lnSpc>
              <a:spcBef>
                <a:spcPct val="0"/>
              </a:spcBef>
              <a:spcAft>
                <a:spcPts val="0"/>
              </a:spcAft>
              <a:buClrTx/>
              <a:buSzTx/>
              <a:buFontTx/>
              <a:buChar char="•"/>
              <a:defRPr/>
            </a:pPr>
            <a:r>
              <a:rPr lang="en-US" sz="2200" dirty="0"/>
              <a:t>RESULT </a:t>
            </a:r>
            <a:r>
              <a:rPr lang="en-US" sz="2200" dirty="0">
                <a:sym typeface="Symbol" pitchFamily="18" charset="2"/>
              </a:rPr>
              <a:t> </a:t>
            </a:r>
            <a:r>
              <a:rPr lang="en-US" sz="2200" b="1" dirty="0">
                <a:latin typeface="Symbol" pitchFamily="18" charset="2"/>
              </a:rPr>
              <a:t></a:t>
            </a:r>
            <a:r>
              <a:rPr lang="en-US" sz="2200" dirty="0"/>
              <a:t> </a:t>
            </a:r>
            <a:r>
              <a:rPr lang="en-US" sz="2200" baseline="-25000" dirty="0"/>
              <a:t>FNAME, LNAME, SALARY</a:t>
            </a:r>
            <a:r>
              <a:rPr lang="en-US" sz="2200" dirty="0"/>
              <a:t> (DEP5_EMPS)</a:t>
            </a:r>
          </a:p>
          <a:p>
            <a:pPr lvl="2" indent="-182880" fontAlgn="auto">
              <a:lnSpc>
                <a:spcPct val="130000"/>
              </a:lnSpc>
              <a:spcBef>
                <a:spcPct val="0"/>
              </a:spcBef>
              <a:spcAft>
                <a:spcPts val="0"/>
              </a:spcAft>
              <a:buClrTx/>
              <a:buSzTx/>
              <a:buFontTx/>
              <a:buChar char="•"/>
              <a:defRPr/>
            </a:pPr>
            <a:r>
              <a:rPr lang="en-US" sz="2200" dirty="0"/>
              <a:t>RESULT will have the </a:t>
            </a:r>
            <a:r>
              <a:rPr lang="en-US" sz="2200" i="1" dirty="0"/>
              <a:t>same attribute names</a:t>
            </a:r>
            <a:r>
              <a:rPr lang="en-US" sz="2200" dirty="0"/>
              <a:t> as DEP5_EMPS (same attributes as EMPLOYEE)</a:t>
            </a:r>
          </a:p>
          <a:p>
            <a:pPr marL="640080" lvl="1" indent="-274320" fontAlgn="auto">
              <a:lnSpc>
                <a:spcPct val="130000"/>
              </a:lnSpc>
              <a:spcBef>
                <a:spcPct val="0"/>
              </a:spcBef>
              <a:spcAft>
                <a:spcPts val="0"/>
              </a:spcAft>
              <a:buClrTx/>
              <a:buSzTx/>
              <a:buFontTx/>
              <a:buChar char="•"/>
              <a:defRPr/>
            </a:pPr>
            <a:endParaRPr lang="en-US" sz="2200" dirty="0"/>
          </a:p>
          <a:p>
            <a:pPr marL="640080" lvl="1" indent="-274320" fontAlgn="auto">
              <a:lnSpc>
                <a:spcPct val="130000"/>
              </a:lnSpc>
              <a:spcBef>
                <a:spcPct val="0"/>
              </a:spcBef>
              <a:spcAft>
                <a:spcPts val="0"/>
              </a:spcAft>
              <a:buClrTx/>
              <a:buSzTx/>
              <a:buFontTx/>
              <a:buChar char="•"/>
              <a:defRPr/>
            </a:pPr>
            <a:r>
              <a:rPr lang="en-US" sz="2200" dirty="0"/>
              <a:t>If we write:</a:t>
            </a:r>
          </a:p>
          <a:p>
            <a:pPr lvl="2" indent="-182880" fontAlgn="auto">
              <a:lnSpc>
                <a:spcPct val="130000"/>
              </a:lnSpc>
              <a:spcBef>
                <a:spcPct val="0"/>
              </a:spcBef>
              <a:spcAft>
                <a:spcPts val="0"/>
              </a:spcAft>
              <a:buClrTx/>
              <a:buSzTx/>
              <a:buFontTx/>
              <a:buChar char="•"/>
              <a:defRPr/>
            </a:pPr>
            <a:r>
              <a:rPr lang="en-US" sz="2000" dirty="0"/>
              <a:t>RESULT (F, M, L, S, B, A, SX, SAL, SU, DNO)</a:t>
            </a:r>
            <a:r>
              <a:rPr lang="en-US" sz="2000" dirty="0">
                <a:sym typeface="Symbol" pitchFamily="18" charset="2"/>
              </a:rPr>
              <a:t> 	</a:t>
            </a:r>
            <a:r>
              <a:rPr lang="en-US" sz="2000" b="1" dirty="0">
                <a:latin typeface="Symbol" pitchFamily="18" charset="2"/>
              </a:rPr>
              <a:t> </a:t>
            </a:r>
            <a:r>
              <a:rPr lang="en-US" sz="2000" dirty="0">
                <a:sym typeface="Symbol" pitchFamily="18" charset="2"/>
              </a:rPr>
              <a:t> </a:t>
            </a:r>
            <a:r>
              <a:rPr lang="en-US" sz="2000" baseline="-25000" dirty="0">
                <a:sym typeface="Symbol" pitchFamily="18" charset="2"/>
              </a:rPr>
              <a:t>RESULT (F,M,L,S,B,A,SX,SAL,SU, DNO)</a:t>
            </a:r>
            <a:r>
              <a:rPr lang="en-US" sz="2000" dirty="0"/>
              <a:t>(DEP5_EMPS)</a:t>
            </a:r>
          </a:p>
          <a:p>
            <a:pPr lvl="2" indent="-182880" fontAlgn="auto">
              <a:lnSpc>
                <a:spcPct val="130000"/>
              </a:lnSpc>
              <a:spcBef>
                <a:spcPct val="0"/>
              </a:spcBef>
              <a:spcAft>
                <a:spcPts val="0"/>
              </a:spcAft>
              <a:buClrTx/>
              <a:buSzTx/>
              <a:buFontTx/>
              <a:buChar char="•"/>
              <a:defRPr/>
            </a:pPr>
            <a:r>
              <a:rPr lang="en-US" sz="2000" dirty="0"/>
              <a:t>The 10 attributes of DEP5_EMPS are </a:t>
            </a:r>
            <a:r>
              <a:rPr lang="en-US" sz="2000" i="1" dirty="0"/>
              <a:t>renamed</a:t>
            </a:r>
            <a:r>
              <a:rPr lang="en-US" sz="2000" dirty="0"/>
              <a:t> to F, M, L, S, B, A, SX, SAL, SU, DNO, respectively</a:t>
            </a:r>
          </a:p>
        </p:txBody>
      </p:sp>
      <p:sp>
        <p:nvSpPr>
          <p:cNvPr id="2765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DB45BAC2-DFE7-402D-B238-24C4FCD25D0E}" type="slidenum">
              <a:rPr lang="en-US" sz="1400">
                <a:solidFill>
                  <a:srgbClr val="990033"/>
                </a:solidFill>
              </a:rPr>
              <a:pPr eaLnBrk="1" hangingPunct="1"/>
              <a:t>20</a:t>
            </a:fld>
            <a:endParaRPr lang="en-CA" sz="1400">
              <a:solidFill>
                <a:srgbClr val="990033"/>
              </a:solidFill>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sz="quarter" idx="1"/>
          </p:nvPr>
        </p:nvSpPr>
        <p:spPr>
          <a:xfrm>
            <a:off x="457200" y="1600200"/>
            <a:ext cx="8077200" cy="4873752"/>
          </a:xfrm>
        </p:spPr>
        <p:txBody>
          <a:bodyPr/>
          <a:lstStyle/>
          <a:p>
            <a:r>
              <a:rPr lang="en-US" dirty="0"/>
              <a:t>Give the resulting relations for the followings</a:t>
            </a:r>
            <a:endParaRPr lang="en-US" dirty="0">
              <a:sym typeface="Symbol" panose="05050102010706020507" pitchFamily="18" charset="2"/>
            </a:endParaRPr>
          </a:p>
          <a:p>
            <a:r>
              <a:rPr lang="en-US" dirty="0">
                <a:sym typeface="Symbol" panose="05050102010706020507" pitchFamily="18" charset="2"/>
              </a:rPr>
              <a:t> </a:t>
            </a:r>
            <a:r>
              <a:rPr lang="en-US" baseline="-25000" dirty="0" err="1">
                <a:sym typeface="Symbol" panose="05050102010706020507" pitchFamily="18" charset="2"/>
              </a:rPr>
              <a:t>Fname,Lname,Salary</a:t>
            </a:r>
            <a:r>
              <a:rPr lang="en-US" dirty="0"/>
              <a:t>(</a:t>
            </a:r>
            <a:r>
              <a:rPr lang="en-US" dirty="0">
                <a:sym typeface="Symbol" panose="05050102010706020507" pitchFamily="18" charset="2"/>
              </a:rPr>
              <a:t></a:t>
            </a:r>
            <a:r>
              <a:rPr lang="en-US" baseline="-25000" dirty="0" err="1">
                <a:sym typeface="Symbol" panose="05050102010706020507" pitchFamily="18" charset="2"/>
              </a:rPr>
              <a:t>Dno</a:t>
            </a:r>
            <a:r>
              <a:rPr lang="en-US" baseline="-25000" dirty="0">
                <a:sym typeface="Symbol" panose="05050102010706020507" pitchFamily="18" charset="2"/>
              </a:rPr>
              <a:t>=5</a:t>
            </a:r>
            <a:r>
              <a:rPr lang="en-US" dirty="0">
                <a:sym typeface="Symbol" panose="05050102010706020507" pitchFamily="18" charset="2"/>
              </a:rPr>
              <a:t> (EMPLOYEE))</a:t>
            </a:r>
          </a:p>
          <a:p>
            <a:endParaRPr lang="en-US" dirty="0">
              <a:sym typeface="Symbol" panose="05050102010706020507" pitchFamily="18" charset="2"/>
            </a:endParaRPr>
          </a:p>
          <a:p>
            <a:r>
              <a:rPr lang="en-US" dirty="0">
                <a:sym typeface="Symbol" panose="05050102010706020507" pitchFamily="18" charset="2"/>
              </a:rPr>
              <a:t>TEMP  </a:t>
            </a:r>
            <a:r>
              <a:rPr lang="en-US" baseline="-25000" dirty="0" err="1">
                <a:sym typeface="Symbol" panose="05050102010706020507" pitchFamily="18" charset="2"/>
              </a:rPr>
              <a:t>Dno</a:t>
            </a:r>
            <a:r>
              <a:rPr lang="en-US" baseline="-25000" dirty="0">
                <a:sym typeface="Symbol" panose="05050102010706020507" pitchFamily="18" charset="2"/>
              </a:rPr>
              <a:t>=5</a:t>
            </a:r>
            <a:r>
              <a:rPr lang="en-US" dirty="0">
                <a:sym typeface="Symbol" panose="05050102010706020507" pitchFamily="18" charset="2"/>
              </a:rPr>
              <a:t> (EMPLOYEE)</a:t>
            </a:r>
          </a:p>
          <a:p>
            <a:pPr marL="0" indent="0">
              <a:buNone/>
            </a:pPr>
            <a:r>
              <a:rPr lang="en-US" dirty="0">
                <a:sym typeface="Symbol" panose="05050102010706020507" pitchFamily="18" charset="2"/>
              </a:rPr>
              <a:t>R </a:t>
            </a:r>
            <a:r>
              <a:rPr lang="en-US" baseline="-25000" dirty="0">
                <a:sym typeface="Symbol" panose="05050102010706020507" pitchFamily="18" charset="2"/>
              </a:rPr>
              <a:t>(</a:t>
            </a:r>
            <a:r>
              <a:rPr lang="en-US" baseline="-25000" dirty="0" err="1">
                <a:sym typeface="Symbol" panose="05050102010706020507" pitchFamily="18" charset="2"/>
              </a:rPr>
              <a:t>First_name,Last_name,Salary</a:t>
            </a:r>
            <a:r>
              <a:rPr lang="en-US" baseline="-25000" dirty="0">
                <a:sym typeface="Symbol" panose="05050102010706020507" pitchFamily="18" charset="2"/>
              </a:rPr>
              <a:t>)</a:t>
            </a:r>
            <a:r>
              <a:rPr lang="en-US" dirty="0">
                <a:sym typeface="Symbol" panose="05050102010706020507" pitchFamily="18" charset="2"/>
              </a:rPr>
              <a:t> ( </a:t>
            </a:r>
            <a:r>
              <a:rPr lang="en-US" baseline="-25000" dirty="0" err="1">
                <a:sym typeface="Symbol" panose="05050102010706020507" pitchFamily="18" charset="2"/>
              </a:rPr>
              <a:t>Fname,Lname,Salary</a:t>
            </a:r>
            <a:r>
              <a:rPr lang="en-US" dirty="0">
                <a:sym typeface="Symbol" panose="05050102010706020507" pitchFamily="18" charset="2"/>
              </a:rPr>
              <a:t>(TEMP))</a:t>
            </a:r>
            <a:endParaRPr lang="en-US" dirty="0"/>
          </a:p>
        </p:txBody>
      </p:sp>
      <p:sp>
        <p:nvSpPr>
          <p:cNvPr id="4" name="Slide Number Placeholder 3"/>
          <p:cNvSpPr>
            <a:spLocks noGrp="1"/>
          </p:cNvSpPr>
          <p:nvPr>
            <p:ph type="sldNum" sz="quarter" idx="11"/>
          </p:nvPr>
        </p:nvSpPr>
        <p:spPr/>
        <p:txBody>
          <a:bodyPr/>
          <a:lstStyle/>
          <a:p>
            <a:pPr>
              <a:defRPr/>
            </a:pPr>
            <a:r>
              <a:rPr lang="en-US"/>
              <a:t>Slide 6- </a:t>
            </a:r>
            <a:fld id="{B715A3EB-085B-451C-BE5E-42C0C901B939}" type="slidenum">
              <a:rPr lang="en-US" smtClean="0"/>
              <a:pPr>
                <a:defRPr/>
              </a:pPr>
              <a:t>21</a:t>
            </a:fld>
            <a:endParaRPr lang="en-CA"/>
          </a:p>
        </p:txBody>
      </p:sp>
      <p:pic>
        <p:nvPicPr>
          <p:cNvPr id="5" name="Picture 4"/>
          <p:cNvPicPr>
            <a:picLocks noChangeAspect="1"/>
          </p:cNvPicPr>
          <p:nvPr/>
        </p:nvPicPr>
        <p:blipFill>
          <a:blip r:embed="rId2"/>
          <a:stretch>
            <a:fillRect/>
          </a:stretch>
        </p:blipFill>
        <p:spPr>
          <a:xfrm>
            <a:off x="838200" y="4191000"/>
            <a:ext cx="7174646" cy="2465514"/>
          </a:xfrm>
          <a:prstGeom prst="rect">
            <a:avLst/>
          </a:prstGeom>
        </p:spPr>
      </p:pic>
    </p:spTree>
    <p:extLst>
      <p:ext uri="{BB962C8B-B14F-4D97-AF65-F5344CB8AC3E}">
        <p14:creationId xmlns:p14="http://schemas.microsoft.com/office/powerpoint/2010/main" val="3825189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5"/>
          <p:cNvSpPr>
            <a:spLocks noGrp="1" noChangeArrowheads="1"/>
          </p:cNvSpPr>
          <p:nvPr>
            <p:ph type="title"/>
          </p:nvPr>
        </p:nvSpPr>
        <p:spPr/>
        <p:txBody>
          <a:bodyPr/>
          <a:lstStyle/>
          <a:p>
            <a:pPr fontAlgn="auto">
              <a:spcAft>
                <a:spcPts val="0"/>
              </a:spcAft>
              <a:defRPr/>
            </a:pPr>
            <a:r>
              <a:rPr lang="en-US" sz="3200"/>
              <a:t>Example of applying multiple operations and RENAME</a:t>
            </a:r>
          </a:p>
        </p:txBody>
      </p:sp>
      <p:sp>
        <p:nvSpPr>
          <p:cNvPr id="28675"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FF2B0757-78D5-49F7-ABA1-E3ACEA47F755}" type="slidenum">
              <a:rPr lang="en-US" sz="1400">
                <a:solidFill>
                  <a:srgbClr val="990033"/>
                </a:solidFill>
              </a:rPr>
              <a:pPr eaLnBrk="1" hangingPunct="1"/>
              <a:t>22</a:t>
            </a:fld>
            <a:endParaRPr lang="en-CA" sz="1400">
              <a:solidFill>
                <a:srgbClr val="990033"/>
              </a:solidFill>
            </a:endParaRPr>
          </a:p>
        </p:txBody>
      </p:sp>
      <p:sp>
        <p:nvSpPr>
          <p:cNvPr id="28676" name="Rectangle 3"/>
          <p:cNvSpPr>
            <a:spLocks noChangeArrowheads="1"/>
          </p:cNvSpPr>
          <p:nvPr/>
        </p:nvSpPr>
        <p:spPr bwMode="auto">
          <a:xfrm>
            <a:off x="1833563" y="1309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pic>
        <p:nvPicPr>
          <p:cNvPr id="28677" name="Picture 7" descr="fig06_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994" y="1681162"/>
            <a:ext cx="8526194" cy="494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6"/>
          <p:cNvSpPr>
            <a:spLocks noGrp="1" noChangeArrowheads="1"/>
          </p:cNvSpPr>
          <p:nvPr>
            <p:ph type="title"/>
          </p:nvPr>
        </p:nvSpPr>
        <p:spPr/>
        <p:txBody>
          <a:bodyPr>
            <a:normAutofit fontScale="90000"/>
          </a:bodyPr>
          <a:lstStyle/>
          <a:p>
            <a:pPr fontAlgn="auto">
              <a:spcAft>
                <a:spcPts val="0"/>
              </a:spcAft>
              <a:defRPr/>
            </a:pPr>
            <a:r>
              <a:rPr lang="en-US" sz="3200"/>
              <a:t>Relational Algebra Operations from</a:t>
            </a:r>
            <a:br>
              <a:rPr lang="en-US" sz="3200"/>
            </a:br>
            <a:r>
              <a:rPr lang="en-US" sz="3200"/>
              <a:t>Set Theory: UNION </a:t>
            </a:r>
          </a:p>
        </p:txBody>
      </p:sp>
      <p:sp>
        <p:nvSpPr>
          <p:cNvPr id="29699" name="Rectangle 7"/>
          <p:cNvSpPr>
            <a:spLocks noGrp="1" noChangeArrowheads="1"/>
          </p:cNvSpPr>
          <p:nvPr>
            <p:ph sz="quarter" idx="1"/>
          </p:nvPr>
        </p:nvSpPr>
        <p:spPr>
          <a:xfrm>
            <a:off x="457200" y="1600200"/>
            <a:ext cx="7467600" cy="4873625"/>
          </a:xfrm>
        </p:spPr>
        <p:txBody>
          <a:bodyPr/>
          <a:lstStyle/>
          <a:p>
            <a:pPr>
              <a:lnSpc>
                <a:spcPct val="90000"/>
              </a:lnSpc>
            </a:pPr>
            <a:r>
              <a:rPr lang="en-US" dirty="0"/>
              <a:t>UNION Operation</a:t>
            </a:r>
          </a:p>
          <a:p>
            <a:pPr lvl="1">
              <a:lnSpc>
                <a:spcPct val="90000"/>
              </a:lnSpc>
            </a:pPr>
            <a:r>
              <a:rPr lang="en-US" sz="2400" dirty="0"/>
              <a:t>Binary operation, denoted by </a:t>
            </a:r>
            <a:r>
              <a:rPr lang="en-US" sz="2400" dirty="0">
                <a:latin typeface="Symbol" pitchFamily="18" charset="2"/>
              </a:rPr>
              <a:t></a:t>
            </a:r>
            <a:r>
              <a:rPr lang="en-US" sz="2400" dirty="0"/>
              <a:t> </a:t>
            </a:r>
          </a:p>
          <a:p>
            <a:pPr lvl="1">
              <a:lnSpc>
                <a:spcPct val="90000"/>
              </a:lnSpc>
            </a:pPr>
            <a:r>
              <a:rPr lang="en-US" sz="2400" dirty="0"/>
              <a:t>The result of R </a:t>
            </a:r>
            <a:r>
              <a:rPr lang="en-US" sz="2400" dirty="0">
                <a:latin typeface="Symbol" pitchFamily="18" charset="2"/>
              </a:rPr>
              <a:t></a:t>
            </a:r>
            <a:r>
              <a:rPr lang="en-US" sz="2400" dirty="0"/>
              <a:t> S, is a relation that includes all tuples that are either in R or in S or in both R and S</a:t>
            </a:r>
          </a:p>
          <a:p>
            <a:pPr lvl="1">
              <a:lnSpc>
                <a:spcPct val="90000"/>
              </a:lnSpc>
            </a:pPr>
            <a:r>
              <a:rPr lang="en-US" sz="2400" dirty="0"/>
              <a:t>Duplicate tuples are eliminated</a:t>
            </a:r>
          </a:p>
          <a:p>
            <a:pPr lvl="1">
              <a:lnSpc>
                <a:spcPct val="90000"/>
              </a:lnSpc>
            </a:pPr>
            <a:r>
              <a:rPr lang="en-US" sz="2400" dirty="0"/>
              <a:t>The two operand relations R and S must be “</a:t>
            </a:r>
            <a:r>
              <a:rPr lang="en-US" sz="2400" b="1" u="sng" dirty="0"/>
              <a:t>type compatible</a:t>
            </a:r>
            <a:r>
              <a:rPr lang="en-US" sz="2400" dirty="0"/>
              <a:t>” (or UNION compatible)</a:t>
            </a:r>
          </a:p>
          <a:p>
            <a:pPr lvl="2">
              <a:lnSpc>
                <a:spcPct val="90000"/>
              </a:lnSpc>
            </a:pPr>
            <a:r>
              <a:rPr lang="en-US" sz="2400" dirty="0"/>
              <a:t>R and S must have same number of attributes</a:t>
            </a:r>
          </a:p>
          <a:p>
            <a:pPr lvl="2">
              <a:lnSpc>
                <a:spcPct val="90000"/>
              </a:lnSpc>
            </a:pPr>
            <a:r>
              <a:rPr lang="en-US" sz="2400" dirty="0"/>
              <a:t>Each pair of corresponding attributes must be type compatible (</a:t>
            </a:r>
            <a:r>
              <a:rPr lang="en-US" sz="2400" b="1" dirty="0"/>
              <a:t>have same or compatible domains)</a:t>
            </a:r>
          </a:p>
          <a:p>
            <a:pPr lvl="1">
              <a:lnSpc>
                <a:spcPct val="90000"/>
              </a:lnSpc>
              <a:buFont typeface="Wingdings" pitchFamily="2" charset="2"/>
              <a:buNone/>
            </a:pPr>
            <a:endParaRPr lang="en-US" sz="2400" dirty="0"/>
          </a:p>
        </p:txBody>
      </p:sp>
      <p:sp>
        <p:nvSpPr>
          <p:cNvPr id="2970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4DD28AE8-FDD7-4C28-AF2C-5F1219B189C0}" type="slidenum">
              <a:rPr lang="en-US" sz="1400">
                <a:solidFill>
                  <a:srgbClr val="990033"/>
                </a:solidFill>
              </a:rPr>
              <a:pPr eaLnBrk="1" hangingPunct="1"/>
              <a:t>23</a:t>
            </a:fld>
            <a:endParaRPr lang="en-CA" sz="1400">
              <a:solidFill>
                <a:srgbClr val="990033"/>
              </a:solidFill>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normAutofit fontScale="90000"/>
          </a:bodyPr>
          <a:lstStyle/>
          <a:p>
            <a:pPr fontAlgn="auto">
              <a:spcAft>
                <a:spcPts val="0"/>
              </a:spcAft>
              <a:defRPr/>
            </a:pPr>
            <a:r>
              <a:rPr lang="en-US" sz="3200"/>
              <a:t>Relational Algebra Operations from</a:t>
            </a:r>
            <a:br>
              <a:rPr lang="en-US" sz="3200"/>
            </a:br>
            <a:r>
              <a:rPr lang="en-US" sz="3200"/>
              <a:t>Set Theory: UNION </a:t>
            </a:r>
          </a:p>
        </p:txBody>
      </p:sp>
      <p:sp>
        <p:nvSpPr>
          <p:cNvPr id="30723" name="Rectangle 3"/>
          <p:cNvSpPr>
            <a:spLocks noGrp="1" noChangeArrowheads="1"/>
          </p:cNvSpPr>
          <p:nvPr>
            <p:ph sz="quarter" idx="1"/>
          </p:nvPr>
        </p:nvSpPr>
        <p:spPr>
          <a:xfrm>
            <a:off x="457200" y="1600200"/>
            <a:ext cx="7467600" cy="4873625"/>
          </a:xfrm>
        </p:spPr>
        <p:txBody>
          <a:bodyPr/>
          <a:lstStyle/>
          <a:p>
            <a:pPr>
              <a:lnSpc>
                <a:spcPct val="80000"/>
              </a:lnSpc>
            </a:pPr>
            <a:r>
              <a:rPr lang="en-US" dirty="0"/>
              <a:t>Example: </a:t>
            </a:r>
          </a:p>
          <a:p>
            <a:pPr lvl="1">
              <a:lnSpc>
                <a:spcPct val="80000"/>
              </a:lnSpc>
            </a:pPr>
            <a:r>
              <a:rPr lang="en-US" sz="2400" dirty="0"/>
              <a:t> retrieve the social security numbers of all employees who either </a:t>
            </a:r>
            <a:r>
              <a:rPr lang="en-US" sz="2400" i="1" dirty="0"/>
              <a:t>work in department 5</a:t>
            </a:r>
            <a:r>
              <a:rPr lang="en-US" sz="2400" dirty="0"/>
              <a:t> or </a:t>
            </a:r>
            <a:r>
              <a:rPr lang="en-US" sz="2400" i="1" dirty="0"/>
              <a:t>directly supervise an employee who works in department 5</a:t>
            </a:r>
            <a:r>
              <a:rPr lang="en-US" sz="2400" dirty="0"/>
              <a:t> </a:t>
            </a:r>
            <a:endParaRPr lang="tr-TR" sz="2400" dirty="0"/>
          </a:p>
          <a:p>
            <a:pPr lvl="1">
              <a:lnSpc>
                <a:spcPct val="80000"/>
              </a:lnSpc>
            </a:pPr>
            <a:endParaRPr lang="en-US" dirty="0"/>
          </a:p>
        </p:txBody>
      </p:sp>
      <p:sp>
        <p:nvSpPr>
          <p:cNvPr id="3072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F9128EE3-B206-4FC4-AF9F-435492988877}" type="slidenum">
              <a:rPr lang="en-US" sz="1400">
                <a:solidFill>
                  <a:srgbClr val="990033"/>
                </a:solidFill>
              </a:rPr>
              <a:pPr eaLnBrk="1" hangingPunct="1"/>
              <a:t>24</a:t>
            </a:fld>
            <a:endParaRPr lang="en-CA" sz="1400">
              <a:solidFill>
                <a:srgbClr val="990033"/>
              </a:solidFill>
            </a:endParaRPr>
          </a:p>
        </p:txBody>
      </p:sp>
      <p:pic>
        <p:nvPicPr>
          <p:cNvPr id="5" name="Picture 4"/>
          <p:cNvPicPr>
            <a:picLocks noChangeAspect="1"/>
          </p:cNvPicPr>
          <p:nvPr/>
        </p:nvPicPr>
        <p:blipFill>
          <a:blip r:embed="rId3"/>
          <a:stretch>
            <a:fillRect/>
          </a:stretch>
        </p:blipFill>
        <p:spPr>
          <a:xfrm>
            <a:off x="838200" y="4191000"/>
            <a:ext cx="7174646" cy="2465514"/>
          </a:xfrm>
          <a:prstGeom prst="rect">
            <a:avLst/>
          </a:prstGeom>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normAutofit fontScale="90000"/>
          </a:bodyPr>
          <a:lstStyle/>
          <a:p>
            <a:pPr fontAlgn="auto">
              <a:spcAft>
                <a:spcPts val="0"/>
              </a:spcAft>
              <a:defRPr/>
            </a:pPr>
            <a:r>
              <a:rPr lang="en-US" sz="3200"/>
              <a:t>Relational Algebra Operations from</a:t>
            </a:r>
            <a:br>
              <a:rPr lang="en-US" sz="3200"/>
            </a:br>
            <a:r>
              <a:rPr lang="en-US" sz="3200"/>
              <a:t>Set Theory: UNION </a:t>
            </a:r>
          </a:p>
        </p:txBody>
      </p:sp>
      <p:sp>
        <p:nvSpPr>
          <p:cNvPr id="30723" name="Rectangle 3"/>
          <p:cNvSpPr>
            <a:spLocks noGrp="1" noChangeArrowheads="1"/>
          </p:cNvSpPr>
          <p:nvPr>
            <p:ph sz="quarter" idx="1"/>
          </p:nvPr>
        </p:nvSpPr>
        <p:spPr>
          <a:xfrm>
            <a:off x="457200" y="1600200"/>
            <a:ext cx="6248400" cy="4873625"/>
          </a:xfrm>
        </p:spPr>
        <p:txBody>
          <a:bodyPr/>
          <a:lstStyle/>
          <a:p>
            <a:pPr lvl="1">
              <a:lnSpc>
                <a:spcPct val="80000"/>
              </a:lnSpc>
            </a:pPr>
            <a:r>
              <a:rPr lang="en-US" sz="2000" dirty="0"/>
              <a:t>We can use the UNION operation as follows:</a:t>
            </a:r>
          </a:p>
          <a:p>
            <a:pPr algn="ctr">
              <a:lnSpc>
                <a:spcPct val="80000"/>
              </a:lnSpc>
              <a:buFont typeface="Wingdings" pitchFamily="2" charset="2"/>
              <a:buNone/>
            </a:pPr>
            <a:r>
              <a:rPr lang="en-US" sz="2000" dirty="0"/>
              <a:t>DEP5_EMPS </a:t>
            </a:r>
            <a:r>
              <a:rPr lang="en-US" sz="2000" dirty="0">
                <a:sym typeface="Symbol" pitchFamily="18" charset="2"/>
              </a:rPr>
              <a:t> </a:t>
            </a:r>
            <a:r>
              <a:rPr lang="en-US" sz="2000" dirty="0">
                <a:latin typeface="Symbol" pitchFamily="18" charset="2"/>
              </a:rPr>
              <a:t></a:t>
            </a:r>
            <a:r>
              <a:rPr lang="en-US" sz="2000" baseline="-25000" dirty="0"/>
              <a:t>DNO=5</a:t>
            </a:r>
            <a:r>
              <a:rPr lang="en-US" sz="2000" dirty="0"/>
              <a:t> (EMPLOYEE)</a:t>
            </a:r>
          </a:p>
          <a:p>
            <a:pPr algn="ctr">
              <a:lnSpc>
                <a:spcPct val="80000"/>
              </a:lnSpc>
              <a:buFont typeface="Wingdings" pitchFamily="2" charset="2"/>
              <a:buNone/>
            </a:pPr>
            <a:r>
              <a:rPr lang="en-US" sz="2000" dirty="0"/>
              <a:t>RESULT1 </a:t>
            </a:r>
            <a:r>
              <a:rPr lang="en-US" sz="2000" dirty="0">
                <a:sym typeface="Symbol" pitchFamily="18" charset="2"/>
              </a:rPr>
              <a:t> </a:t>
            </a:r>
            <a:r>
              <a:rPr lang="en-US" sz="2000" dirty="0">
                <a:latin typeface="Symbol" pitchFamily="18" charset="2"/>
              </a:rPr>
              <a:t></a:t>
            </a:r>
            <a:r>
              <a:rPr lang="en-US" sz="2000" dirty="0"/>
              <a:t> </a:t>
            </a:r>
            <a:r>
              <a:rPr lang="en-US" sz="2000" baseline="-25000" dirty="0"/>
              <a:t>SSN</a:t>
            </a:r>
            <a:r>
              <a:rPr lang="en-US" sz="2000" dirty="0"/>
              <a:t>(DEP5_EMPS)</a:t>
            </a:r>
          </a:p>
          <a:p>
            <a:pPr algn="ctr">
              <a:lnSpc>
                <a:spcPct val="80000"/>
              </a:lnSpc>
              <a:buFont typeface="Wingdings" pitchFamily="2" charset="2"/>
              <a:buNone/>
            </a:pPr>
            <a:r>
              <a:rPr lang="en-US" sz="2000" dirty="0"/>
              <a:t>the social security numbers of all employees who either </a:t>
            </a:r>
            <a:r>
              <a:rPr lang="en-US" sz="2000" i="1" dirty="0"/>
              <a:t>work in department 5</a:t>
            </a:r>
            <a:r>
              <a:rPr lang="en-US" sz="2000" dirty="0"/>
              <a:t> </a:t>
            </a:r>
          </a:p>
          <a:p>
            <a:pPr algn="ctr">
              <a:lnSpc>
                <a:spcPct val="80000"/>
              </a:lnSpc>
              <a:buFont typeface="Wingdings" pitchFamily="2" charset="2"/>
              <a:buNone/>
            </a:pPr>
            <a:endParaRPr lang="en-US" sz="2000" dirty="0"/>
          </a:p>
          <a:p>
            <a:pPr algn="ctr">
              <a:lnSpc>
                <a:spcPct val="80000"/>
              </a:lnSpc>
              <a:buFont typeface="Wingdings" pitchFamily="2" charset="2"/>
              <a:buNone/>
            </a:pPr>
            <a:endParaRPr lang="en-US" sz="2000" dirty="0"/>
          </a:p>
          <a:p>
            <a:pPr algn="ctr">
              <a:lnSpc>
                <a:spcPct val="80000"/>
              </a:lnSpc>
              <a:buFont typeface="Wingdings" pitchFamily="2" charset="2"/>
              <a:buNone/>
            </a:pPr>
            <a:r>
              <a:rPr lang="en-US" sz="2000" dirty="0"/>
              <a:t>RESULT2(SSN) </a:t>
            </a:r>
            <a:r>
              <a:rPr lang="en-US" sz="2000" dirty="0">
                <a:sym typeface="Symbol" pitchFamily="18" charset="2"/>
              </a:rPr>
              <a:t> </a:t>
            </a:r>
            <a:r>
              <a:rPr lang="en-US" sz="2000" dirty="0">
                <a:latin typeface="Symbol" pitchFamily="18" charset="2"/>
              </a:rPr>
              <a:t></a:t>
            </a:r>
            <a:r>
              <a:rPr lang="en-US" sz="2000" baseline="-25000" dirty="0"/>
              <a:t>SUPERSSN</a:t>
            </a:r>
            <a:r>
              <a:rPr lang="en-US" sz="2000" dirty="0"/>
              <a:t>(DEP5_EMPS)</a:t>
            </a:r>
          </a:p>
          <a:p>
            <a:pPr algn="ctr">
              <a:lnSpc>
                <a:spcPct val="80000"/>
              </a:lnSpc>
              <a:buNone/>
            </a:pPr>
            <a:r>
              <a:rPr lang="en-US" sz="2000" i="1" dirty="0"/>
              <a:t>directly supervise an employee who works in department 5</a:t>
            </a:r>
            <a:endParaRPr lang="en-US" sz="2000" dirty="0"/>
          </a:p>
          <a:p>
            <a:pPr algn="ctr">
              <a:lnSpc>
                <a:spcPct val="80000"/>
              </a:lnSpc>
              <a:buFont typeface="Wingdings" pitchFamily="2" charset="2"/>
              <a:buNone/>
            </a:pPr>
            <a:endParaRPr lang="en-US" sz="2000" dirty="0"/>
          </a:p>
          <a:p>
            <a:pPr algn="ctr">
              <a:lnSpc>
                <a:spcPct val="80000"/>
              </a:lnSpc>
              <a:buFont typeface="Wingdings" pitchFamily="2" charset="2"/>
              <a:buNone/>
            </a:pPr>
            <a:endParaRPr lang="en-US" sz="2000" dirty="0"/>
          </a:p>
          <a:p>
            <a:pPr algn="ctr">
              <a:lnSpc>
                <a:spcPct val="80000"/>
              </a:lnSpc>
              <a:buFont typeface="Wingdings" pitchFamily="2" charset="2"/>
              <a:buNone/>
            </a:pPr>
            <a:r>
              <a:rPr lang="en-US" sz="2000" dirty="0"/>
              <a:t>RESULT </a:t>
            </a:r>
            <a:r>
              <a:rPr lang="en-US" sz="2000" dirty="0">
                <a:sym typeface="Symbol" pitchFamily="18" charset="2"/>
              </a:rPr>
              <a:t> RESULT</a:t>
            </a:r>
            <a:r>
              <a:rPr lang="en-US" sz="2000" dirty="0"/>
              <a:t>1 </a:t>
            </a:r>
            <a:r>
              <a:rPr lang="en-US" sz="2000" dirty="0">
                <a:latin typeface="Symbol" pitchFamily="18" charset="2"/>
              </a:rPr>
              <a:t></a:t>
            </a:r>
            <a:r>
              <a:rPr lang="en-US" sz="2000" dirty="0"/>
              <a:t> RESULT2</a:t>
            </a:r>
          </a:p>
          <a:p>
            <a:pPr lvl="1">
              <a:lnSpc>
                <a:spcPct val="80000"/>
              </a:lnSpc>
            </a:pPr>
            <a:r>
              <a:rPr lang="en-US" sz="2000" dirty="0"/>
              <a:t>The union operation produces the tuples that are in either RESULT1 or RESULT2 or both</a:t>
            </a:r>
          </a:p>
        </p:txBody>
      </p:sp>
      <p:sp>
        <p:nvSpPr>
          <p:cNvPr id="3072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F9128EE3-B206-4FC4-AF9F-435492988877}" type="slidenum">
              <a:rPr lang="en-US" sz="1400">
                <a:solidFill>
                  <a:srgbClr val="990033"/>
                </a:solidFill>
              </a:rPr>
              <a:pPr eaLnBrk="1" hangingPunct="1"/>
              <a:t>25</a:t>
            </a:fld>
            <a:endParaRPr lang="en-CA" sz="1400">
              <a:solidFill>
                <a:srgbClr val="990033"/>
              </a:solidFill>
            </a:endParaRPr>
          </a:p>
        </p:txBody>
      </p:sp>
      <p:pic>
        <p:nvPicPr>
          <p:cNvPr id="2" name="Picture 1"/>
          <p:cNvPicPr>
            <a:picLocks noChangeAspect="1"/>
          </p:cNvPicPr>
          <p:nvPr/>
        </p:nvPicPr>
        <p:blipFill>
          <a:blip r:embed="rId3"/>
          <a:stretch>
            <a:fillRect/>
          </a:stretch>
        </p:blipFill>
        <p:spPr>
          <a:xfrm>
            <a:off x="6992797" y="1120575"/>
            <a:ext cx="1562100" cy="1819275"/>
          </a:xfrm>
          <a:prstGeom prst="rect">
            <a:avLst/>
          </a:prstGeom>
        </p:spPr>
      </p:pic>
      <p:pic>
        <p:nvPicPr>
          <p:cNvPr id="3" name="Picture 2"/>
          <p:cNvPicPr>
            <a:picLocks noChangeAspect="1"/>
          </p:cNvPicPr>
          <p:nvPr/>
        </p:nvPicPr>
        <p:blipFill>
          <a:blip r:embed="rId4"/>
          <a:stretch>
            <a:fillRect/>
          </a:stretch>
        </p:blipFill>
        <p:spPr>
          <a:xfrm>
            <a:off x="7068997" y="3098790"/>
            <a:ext cx="1409700" cy="1304925"/>
          </a:xfrm>
          <a:prstGeom prst="rect">
            <a:avLst/>
          </a:prstGeom>
        </p:spPr>
      </p:pic>
      <p:pic>
        <p:nvPicPr>
          <p:cNvPr id="4" name="Picture 3"/>
          <p:cNvPicPr>
            <a:picLocks noChangeAspect="1"/>
          </p:cNvPicPr>
          <p:nvPr/>
        </p:nvPicPr>
        <p:blipFill>
          <a:blip r:embed="rId5"/>
          <a:stretch>
            <a:fillRect/>
          </a:stretch>
        </p:blipFill>
        <p:spPr>
          <a:xfrm>
            <a:off x="7023181" y="4562655"/>
            <a:ext cx="1552575" cy="2266950"/>
          </a:xfrm>
          <a:prstGeom prst="rect">
            <a:avLst/>
          </a:prstGeom>
        </p:spPr>
      </p:pic>
    </p:spTree>
    <p:extLst>
      <p:ext uri="{BB962C8B-B14F-4D97-AF65-F5344CB8AC3E}">
        <p14:creationId xmlns:p14="http://schemas.microsoft.com/office/powerpoint/2010/main" val="808295034"/>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7"/>
          <p:cNvSpPr>
            <a:spLocks noGrp="1" noChangeArrowheads="1"/>
          </p:cNvSpPr>
          <p:nvPr>
            <p:ph type="title"/>
          </p:nvPr>
        </p:nvSpPr>
        <p:spPr/>
        <p:txBody>
          <a:bodyPr/>
          <a:lstStyle/>
          <a:p>
            <a:pPr fontAlgn="auto">
              <a:spcAft>
                <a:spcPts val="0"/>
              </a:spcAft>
              <a:defRPr/>
            </a:pPr>
            <a:r>
              <a:rPr lang="en-US" sz="3200"/>
              <a:t>Relational Algebra Operations from Set Theory: INTERSECTION</a:t>
            </a:r>
          </a:p>
        </p:txBody>
      </p:sp>
      <p:sp>
        <p:nvSpPr>
          <p:cNvPr id="33795" name="Rectangle 8"/>
          <p:cNvSpPr>
            <a:spLocks noGrp="1" noChangeArrowheads="1"/>
          </p:cNvSpPr>
          <p:nvPr>
            <p:ph sz="quarter" idx="1"/>
          </p:nvPr>
        </p:nvSpPr>
        <p:spPr>
          <a:xfrm>
            <a:off x="239713" y="1600200"/>
            <a:ext cx="8294687" cy="4648200"/>
          </a:xfrm>
        </p:spPr>
        <p:txBody>
          <a:bodyPr/>
          <a:lstStyle/>
          <a:p>
            <a:r>
              <a:rPr lang="en-US" dirty="0"/>
              <a:t>INTERSECTION is denoted by </a:t>
            </a:r>
            <a:r>
              <a:rPr lang="en-US" dirty="0">
                <a:latin typeface="Symbol" pitchFamily="18" charset="2"/>
              </a:rPr>
              <a:t></a:t>
            </a:r>
            <a:endParaRPr lang="en-US" dirty="0"/>
          </a:p>
          <a:p>
            <a:r>
              <a:rPr lang="en-US" dirty="0"/>
              <a:t>The result of the operation R </a:t>
            </a:r>
            <a:r>
              <a:rPr lang="en-US" dirty="0">
                <a:latin typeface="Symbol" pitchFamily="18" charset="2"/>
              </a:rPr>
              <a:t></a:t>
            </a:r>
            <a:r>
              <a:rPr lang="en-US" dirty="0"/>
              <a:t> S, is a relation that includes all tuples that are in both R and S</a:t>
            </a:r>
          </a:p>
          <a:p>
            <a:pPr lvl="1"/>
            <a:r>
              <a:rPr lang="en-US" sz="2400" dirty="0"/>
              <a:t>The attribute names in the result will be the same as the attribute names in R</a:t>
            </a:r>
          </a:p>
          <a:p>
            <a:r>
              <a:rPr lang="en-US" dirty="0"/>
              <a:t>The two operand relations R and S must be “type compatible”</a:t>
            </a:r>
          </a:p>
          <a:p>
            <a:endParaRPr lang="en-US" sz="3200" dirty="0"/>
          </a:p>
        </p:txBody>
      </p:sp>
      <p:sp>
        <p:nvSpPr>
          <p:cNvPr id="3379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DC998253-B3CE-4E62-9615-BD81F624B590}" type="slidenum">
              <a:rPr lang="en-US" sz="1400">
                <a:solidFill>
                  <a:srgbClr val="990033"/>
                </a:solidFill>
              </a:rPr>
              <a:pPr eaLnBrk="1" hangingPunct="1"/>
              <a:t>26</a:t>
            </a:fld>
            <a:endParaRPr lang="en-CA" sz="1400">
              <a:solidFill>
                <a:srgbClr val="990033"/>
              </a:solidFill>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11"/>
          <p:cNvSpPr>
            <a:spLocks noGrp="1" noChangeArrowheads="1"/>
          </p:cNvSpPr>
          <p:nvPr>
            <p:ph type="title"/>
          </p:nvPr>
        </p:nvSpPr>
        <p:spPr/>
        <p:txBody>
          <a:bodyPr>
            <a:normAutofit fontScale="90000"/>
          </a:bodyPr>
          <a:lstStyle/>
          <a:p>
            <a:pPr fontAlgn="auto">
              <a:spcAft>
                <a:spcPts val="0"/>
              </a:spcAft>
              <a:defRPr/>
            </a:pPr>
            <a:r>
              <a:rPr lang="en-US" sz="3200"/>
              <a:t>Relational Algebra Operations from Set Theory: SET DIFFERENCE (cont.) </a:t>
            </a:r>
          </a:p>
        </p:txBody>
      </p:sp>
      <p:sp>
        <p:nvSpPr>
          <p:cNvPr id="34819" name="Rectangle 12"/>
          <p:cNvSpPr>
            <a:spLocks noGrp="1" noChangeArrowheads="1"/>
          </p:cNvSpPr>
          <p:nvPr>
            <p:ph sz="quarter" idx="1"/>
          </p:nvPr>
        </p:nvSpPr>
        <p:spPr>
          <a:xfrm>
            <a:off x="239713" y="1600200"/>
            <a:ext cx="8294687" cy="4495800"/>
          </a:xfrm>
        </p:spPr>
        <p:txBody>
          <a:bodyPr/>
          <a:lstStyle/>
          <a:p>
            <a:r>
              <a:rPr lang="en-US" dirty="0"/>
              <a:t>SET DIFFERENCE (also called MINUS or EXCEPT) is denoted by – </a:t>
            </a:r>
          </a:p>
          <a:p>
            <a:r>
              <a:rPr lang="en-US" dirty="0"/>
              <a:t>The result of R – S, is a relation that includes all tuples that are in R but not in S</a:t>
            </a:r>
          </a:p>
          <a:p>
            <a:pPr lvl="1"/>
            <a:r>
              <a:rPr lang="en-US" sz="2000" dirty="0"/>
              <a:t>The attribute names in the result will be the same as the attribute names in R</a:t>
            </a:r>
          </a:p>
          <a:p>
            <a:r>
              <a:rPr lang="en-US" dirty="0"/>
              <a:t>The two operand relations R and S must be “type compatible”</a:t>
            </a:r>
          </a:p>
          <a:p>
            <a:endParaRPr lang="en-US" dirty="0"/>
          </a:p>
        </p:txBody>
      </p:sp>
      <p:sp>
        <p:nvSpPr>
          <p:cNvPr id="3482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104CDFAC-70FD-451D-91C4-E331AE2E6D4D}" type="slidenum">
              <a:rPr lang="en-US" sz="1400">
                <a:solidFill>
                  <a:srgbClr val="990033"/>
                </a:solidFill>
              </a:rPr>
              <a:pPr eaLnBrk="1" hangingPunct="1"/>
              <a:t>27</a:t>
            </a:fld>
            <a:endParaRPr lang="en-CA" sz="1400">
              <a:solidFill>
                <a:srgbClr val="990033"/>
              </a:solidFill>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4"/>
          <p:cNvSpPr>
            <a:spLocks noGrp="1" noChangeArrowheads="1"/>
          </p:cNvSpPr>
          <p:nvPr>
            <p:ph type="title"/>
          </p:nvPr>
        </p:nvSpPr>
        <p:spPr/>
        <p:txBody>
          <a:bodyPr>
            <a:normAutofit fontScale="90000"/>
          </a:bodyPr>
          <a:lstStyle/>
          <a:p>
            <a:pPr fontAlgn="auto">
              <a:spcAft>
                <a:spcPts val="0"/>
              </a:spcAft>
              <a:defRPr/>
            </a:pPr>
            <a:r>
              <a:rPr lang="en-US" sz="3200"/>
              <a:t>Relational Algebra Operations from</a:t>
            </a:r>
            <a:br>
              <a:rPr lang="en-US" sz="3200"/>
            </a:br>
            <a:r>
              <a:rPr lang="en-US" sz="3200"/>
              <a:t>Set Theory </a:t>
            </a:r>
          </a:p>
        </p:txBody>
      </p:sp>
      <p:sp>
        <p:nvSpPr>
          <p:cNvPr id="27652" name="Rectangle 5"/>
          <p:cNvSpPr>
            <a:spLocks noGrp="1" noChangeArrowheads="1"/>
          </p:cNvSpPr>
          <p:nvPr>
            <p:ph sz="quarter" idx="1"/>
          </p:nvPr>
        </p:nvSpPr>
        <p:spPr>
          <a:xfrm>
            <a:off x="457200" y="1600200"/>
            <a:ext cx="8001000" cy="4873625"/>
          </a:xfrm>
        </p:spPr>
        <p:txBody>
          <a:bodyPr>
            <a:normAutofit/>
          </a:bodyPr>
          <a:lstStyle/>
          <a:p>
            <a:pPr marL="274320" indent="-274320" fontAlgn="auto">
              <a:spcAft>
                <a:spcPts val="0"/>
              </a:spcAft>
              <a:buFont typeface="Wingdings"/>
              <a:buChar char=""/>
              <a:defRPr/>
            </a:pPr>
            <a:r>
              <a:rPr lang="en-US" dirty="0"/>
              <a:t>Type Compatibility of operands is required for the binary set operation UNION </a:t>
            </a:r>
            <a:r>
              <a:rPr lang="en-US" dirty="0">
                <a:latin typeface="Symbol" pitchFamily="18" charset="2"/>
              </a:rPr>
              <a:t></a:t>
            </a:r>
            <a:r>
              <a:rPr lang="en-US" dirty="0"/>
              <a:t>, (also for INTERSECTION </a:t>
            </a:r>
            <a:r>
              <a:rPr lang="en-US" dirty="0">
                <a:latin typeface="Symbol" pitchFamily="18" charset="2"/>
              </a:rPr>
              <a:t></a:t>
            </a:r>
            <a:r>
              <a:rPr lang="en-US" dirty="0"/>
              <a:t>, and SET DIFFERENCE –)</a:t>
            </a:r>
          </a:p>
          <a:p>
            <a:pPr marL="274320" indent="-274320" fontAlgn="auto">
              <a:spcAft>
                <a:spcPts val="0"/>
              </a:spcAft>
              <a:buFont typeface="Wingdings"/>
              <a:buChar char=""/>
              <a:defRPr/>
            </a:pPr>
            <a:r>
              <a:rPr lang="en-US" dirty="0"/>
              <a:t>R1(A1, A2, ..., An) and R2(B1, B2, ..., </a:t>
            </a:r>
            <a:r>
              <a:rPr lang="en-US" dirty="0" err="1"/>
              <a:t>Bn</a:t>
            </a:r>
            <a:r>
              <a:rPr lang="en-US" dirty="0"/>
              <a:t>) are type compatible if:</a:t>
            </a:r>
          </a:p>
          <a:p>
            <a:pPr marL="640080" lvl="1" indent="-274320" fontAlgn="auto">
              <a:spcAft>
                <a:spcPts val="0"/>
              </a:spcAft>
              <a:buFont typeface="Wingdings 2"/>
              <a:buChar char=""/>
              <a:defRPr/>
            </a:pPr>
            <a:r>
              <a:rPr lang="en-US" sz="2200" dirty="0"/>
              <a:t>they have the </a:t>
            </a:r>
            <a:r>
              <a:rPr lang="en-US" sz="2200" b="1" dirty="0"/>
              <a:t>same number of attributes</a:t>
            </a:r>
            <a:r>
              <a:rPr lang="en-US" sz="2200" dirty="0"/>
              <a:t>, and</a:t>
            </a:r>
          </a:p>
          <a:p>
            <a:pPr marL="640080" lvl="1" indent="-274320" fontAlgn="auto">
              <a:spcAft>
                <a:spcPts val="0"/>
              </a:spcAft>
              <a:buFont typeface="Wingdings 2"/>
              <a:buChar char=""/>
              <a:defRPr/>
            </a:pPr>
            <a:r>
              <a:rPr lang="en-US" sz="2200" dirty="0"/>
              <a:t>the </a:t>
            </a:r>
            <a:r>
              <a:rPr lang="en-US" sz="2200" b="1" dirty="0"/>
              <a:t>domains of corresponding attributes are type compatible </a:t>
            </a:r>
            <a:r>
              <a:rPr lang="en-US" sz="2200" dirty="0"/>
              <a:t>(i.e. </a:t>
            </a:r>
            <a:r>
              <a:rPr lang="en-US" sz="2200" dirty="0" err="1"/>
              <a:t>dom</a:t>
            </a:r>
            <a:r>
              <a:rPr lang="en-US" sz="2200" dirty="0"/>
              <a:t>(Ai)=</a:t>
            </a:r>
            <a:r>
              <a:rPr lang="en-US" sz="2200" dirty="0" err="1"/>
              <a:t>dom</a:t>
            </a:r>
            <a:r>
              <a:rPr lang="en-US" sz="2200" dirty="0"/>
              <a:t>(Bi) for </a:t>
            </a:r>
            <a:r>
              <a:rPr lang="en-US" sz="2200" dirty="0" err="1"/>
              <a:t>i</a:t>
            </a:r>
            <a:r>
              <a:rPr lang="en-US" sz="2200" dirty="0"/>
              <a:t>=1, 2, ..., n). </a:t>
            </a:r>
          </a:p>
          <a:p>
            <a:pPr marL="274320" indent="-274320" fontAlgn="auto">
              <a:spcAft>
                <a:spcPts val="0"/>
              </a:spcAft>
              <a:buFont typeface="Wingdings"/>
              <a:buChar char=""/>
              <a:defRPr/>
            </a:pPr>
            <a:r>
              <a:rPr lang="en-US" dirty="0"/>
              <a:t>The resulting relation for R1</a:t>
            </a:r>
            <a:r>
              <a:rPr lang="en-US" dirty="0">
                <a:latin typeface="Symbol" pitchFamily="18" charset="2"/>
              </a:rPr>
              <a:t></a:t>
            </a:r>
            <a:r>
              <a:rPr lang="en-US" dirty="0"/>
              <a:t>R2 (also for R1</a:t>
            </a:r>
            <a:r>
              <a:rPr lang="en-US" dirty="0">
                <a:latin typeface="Symbol" pitchFamily="18" charset="2"/>
              </a:rPr>
              <a:t></a:t>
            </a:r>
            <a:r>
              <a:rPr lang="en-US" dirty="0"/>
              <a:t>R2, or R1–R2) has the same attribute names as the </a:t>
            </a:r>
            <a:r>
              <a:rPr lang="en-US" i="1" dirty="0"/>
              <a:t>first</a:t>
            </a:r>
            <a:r>
              <a:rPr lang="en-US" dirty="0"/>
              <a:t> operand relation R1 (by convention)</a:t>
            </a:r>
          </a:p>
        </p:txBody>
      </p:sp>
      <p:sp>
        <p:nvSpPr>
          <p:cNvPr id="3277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E5654E46-1E61-43B3-AFA5-B2910970BF73}" type="slidenum">
              <a:rPr lang="en-US" sz="1400">
                <a:solidFill>
                  <a:srgbClr val="990033"/>
                </a:solidFill>
              </a:rPr>
              <a:pPr eaLnBrk="1" hangingPunct="1"/>
              <a:t>28</a:t>
            </a:fld>
            <a:endParaRPr lang="en-CA" sz="1400">
              <a:solidFill>
                <a:srgbClr val="990033"/>
              </a:solidFill>
            </a:endParaRPr>
          </a:p>
        </p:txBody>
      </p:sp>
    </p:spTree>
    <p:extLst>
      <p:ext uri="{BB962C8B-B14F-4D97-AF65-F5344CB8AC3E}">
        <p14:creationId xmlns:p14="http://schemas.microsoft.com/office/powerpoint/2010/main" val="2575425325"/>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normAutofit fontScale="90000"/>
          </a:bodyPr>
          <a:lstStyle/>
          <a:p>
            <a:pPr fontAlgn="auto">
              <a:spcAft>
                <a:spcPts val="0"/>
              </a:spcAft>
              <a:defRPr/>
            </a:pPr>
            <a:r>
              <a:rPr lang="en-US" sz="3200"/>
              <a:t>Example to illustrate the result of UNION, INTERSECT, and DIFFERENCE</a:t>
            </a:r>
          </a:p>
        </p:txBody>
      </p:sp>
      <p:sp>
        <p:nvSpPr>
          <p:cNvPr id="3584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6A1C58AA-CF1E-476B-849C-1C0FB08AA518}" type="slidenum">
              <a:rPr lang="en-US" sz="1400">
                <a:solidFill>
                  <a:srgbClr val="990033"/>
                </a:solidFill>
              </a:rPr>
              <a:pPr eaLnBrk="1" hangingPunct="1"/>
              <a:t>29</a:t>
            </a:fld>
            <a:endParaRPr lang="en-CA" sz="1400">
              <a:solidFill>
                <a:srgbClr val="990033"/>
              </a:solidFill>
            </a:endParaRPr>
          </a:p>
        </p:txBody>
      </p:sp>
      <p:sp>
        <p:nvSpPr>
          <p:cNvPr id="35844" name="Rectangle 3"/>
          <p:cNvSpPr>
            <a:spLocks noChangeArrowheads="1"/>
          </p:cNvSpPr>
          <p:nvPr/>
        </p:nvSpPr>
        <p:spPr bwMode="auto">
          <a:xfrm>
            <a:off x="1833563" y="1309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pic>
        <p:nvPicPr>
          <p:cNvPr id="35845" name="Picture 5" descr="fig06_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576388"/>
            <a:ext cx="6024563" cy="5215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fontAlgn="auto">
              <a:spcAft>
                <a:spcPts val="0"/>
              </a:spcAft>
              <a:defRPr/>
            </a:pPr>
            <a:r>
              <a:rPr lang="en-US" sz="3200"/>
              <a:t>Relational Algebra Overview</a:t>
            </a:r>
          </a:p>
        </p:txBody>
      </p:sp>
      <p:sp>
        <p:nvSpPr>
          <p:cNvPr id="10243" name="Rectangle 5"/>
          <p:cNvSpPr>
            <a:spLocks noGrp="1" noChangeArrowheads="1"/>
          </p:cNvSpPr>
          <p:nvPr>
            <p:ph sz="quarter" idx="1"/>
          </p:nvPr>
        </p:nvSpPr>
        <p:spPr>
          <a:xfrm>
            <a:off x="457200" y="1600200"/>
            <a:ext cx="7848600" cy="4873625"/>
          </a:xfrm>
        </p:spPr>
        <p:txBody>
          <a:bodyPr/>
          <a:lstStyle/>
          <a:p>
            <a:r>
              <a:rPr lang="en-US" dirty="0"/>
              <a:t>Relational algebra is the basic set of operations for the relational model</a:t>
            </a:r>
          </a:p>
          <a:p>
            <a:r>
              <a:rPr lang="en-US" dirty="0"/>
              <a:t>These operations enable a user to specify </a:t>
            </a:r>
            <a:r>
              <a:rPr lang="en-US" b="1" dirty="0"/>
              <a:t>basic retrieval requests</a:t>
            </a:r>
            <a:r>
              <a:rPr lang="en-US" dirty="0"/>
              <a:t> (or </a:t>
            </a:r>
            <a:r>
              <a:rPr lang="en-US" b="1" dirty="0"/>
              <a:t>queries</a:t>
            </a:r>
            <a:r>
              <a:rPr lang="en-US" dirty="0"/>
              <a:t>)</a:t>
            </a:r>
          </a:p>
          <a:p>
            <a:r>
              <a:rPr lang="en-US" dirty="0"/>
              <a:t>The </a:t>
            </a:r>
            <a:r>
              <a:rPr lang="en-US" b="1" dirty="0"/>
              <a:t>algebra operations</a:t>
            </a:r>
            <a:r>
              <a:rPr lang="en-US" dirty="0"/>
              <a:t> produce new relations</a:t>
            </a:r>
          </a:p>
          <a:p>
            <a:pPr lvl="1"/>
            <a:r>
              <a:rPr lang="en-US" sz="2000" dirty="0"/>
              <a:t>Inputs are relations, output is a relation</a:t>
            </a:r>
          </a:p>
          <a:p>
            <a:pPr lvl="1"/>
            <a:r>
              <a:rPr lang="en-US" sz="2000" dirty="0"/>
              <a:t>Output can be further manipulated using operations of the same algebra</a:t>
            </a:r>
          </a:p>
          <a:p>
            <a:pPr lvl="1"/>
            <a:r>
              <a:rPr lang="en-US" sz="2000" dirty="0"/>
              <a:t>This property makes the algebra “closed”</a:t>
            </a:r>
          </a:p>
          <a:p>
            <a:r>
              <a:rPr lang="en-US" dirty="0"/>
              <a:t>A sequence of relational algebra operations forms a </a:t>
            </a:r>
            <a:r>
              <a:rPr lang="en-US" b="1" dirty="0"/>
              <a:t>relational algebra expression</a:t>
            </a:r>
          </a:p>
          <a:p>
            <a:pPr lvl="1"/>
            <a:r>
              <a:rPr lang="en-US" sz="2000" dirty="0"/>
              <a:t>The result of a relational algebra expression is also a relation that represents the result of a database query (or retrieval request)</a:t>
            </a:r>
          </a:p>
          <a:p>
            <a:pPr lvl="1"/>
            <a:endParaRPr lang="en-US" sz="2000" dirty="0"/>
          </a:p>
          <a:p>
            <a:pPr lvl="1"/>
            <a:endParaRPr lang="en-US" sz="2400" dirty="0"/>
          </a:p>
        </p:txBody>
      </p:sp>
      <p:sp>
        <p:nvSpPr>
          <p:cNvPr id="1024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1CB3FFAD-F007-4335-B23E-19ACFF8BFCE8}" type="slidenum">
              <a:rPr lang="en-US" sz="1400">
                <a:solidFill>
                  <a:srgbClr val="990033"/>
                </a:solidFill>
              </a:rPr>
              <a:pPr eaLnBrk="1" hangingPunct="1"/>
              <a:t>3</a:t>
            </a:fld>
            <a:endParaRPr lang="en-CA" sz="1400">
              <a:solidFill>
                <a:srgbClr val="990033"/>
              </a:solidFill>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6"/>
          <p:cNvSpPr>
            <a:spLocks noGrp="1" noChangeArrowheads="1"/>
          </p:cNvSpPr>
          <p:nvPr>
            <p:ph type="title"/>
          </p:nvPr>
        </p:nvSpPr>
        <p:spPr/>
        <p:txBody>
          <a:bodyPr/>
          <a:lstStyle/>
          <a:p>
            <a:pPr fontAlgn="auto">
              <a:spcAft>
                <a:spcPts val="0"/>
              </a:spcAft>
              <a:defRPr/>
            </a:pPr>
            <a:r>
              <a:rPr lang="en-US" sz="3200"/>
              <a:t>Some properties of UNION, INTERSECT, and DIFFERENCE</a:t>
            </a:r>
          </a:p>
        </p:txBody>
      </p:sp>
      <p:sp>
        <p:nvSpPr>
          <p:cNvPr id="36867" name="Rectangle 7"/>
          <p:cNvSpPr>
            <a:spLocks noGrp="1" noChangeArrowheads="1"/>
          </p:cNvSpPr>
          <p:nvPr>
            <p:ph sz="quarter" idx="1"/>
          </p:nvPr>
        </p:nvSpPr>
        <p:spPr>
          <a:xfrm>
            <a:off x="457200" y="1600200"/>
            <a:ext cx="7467600" cy="4873625"/>
          </a:xfrm>
        </p:spPr>
        <p:txBody>
          <a:bodyPr/>
          <a:lstStyle/>
          <a:p>
            <a:r>
              <a:rPr lang="en-US"/>
              <a:t>Notice that both union and intersection are </a:t>
            </a:r>
            <a:r>
              <a:rPr lang="en-US" i="1"/>
              <a:t>commutative</a:t>
            </a:r>
            <a:r>
              <a:rPr lang="en-US"/>
              <a:t> operations; that is</a:t>
            </a:r>
          </a:p>
          <a:p>
            <a:pPr lvl="1"/>
            <a:r>
              <a:rPr lang="en-US" sz="2200"/>
              <a:t>R </a:t>
            </a:r>
            <a:r>
              <a:rPr lang="en-US" sz="2200">
                <a:latin typeface="Symbol" pitchFamily="18" charset="2"/>
              </a:rPr>
              <a:t></a:t>
            </a:r>
            <a:r>
              <a:rPr lang="en-US" sz="2200"/>
              <a:t> S = S </a:t>
            </a:r>
            <a:r>
              <a:rPr lang="en-US" sz="2200">
                <a:latin typeface="Symbol" pitchFamily="18" charset="2"/>
              </a:rPr>
              <a:t></a:t>
            </a:r>
            <a:r>
              <a:rPr lang="en-US" sz="2200"/>
              <a:t> R, and R </a:t>
            </a:r>
            <a:r>
              <a:rPr lang="en-US" sz="2200">
                <a:latin typeface="Symbol" pitchFamily="18" charset="2"/>
              </a:rPr>
              <a:t></a:t>
            </a:r>
            <a:r>
              <a:rPr lang="en-US" sz="2200"/>
              <a:t> S = S </a:t>
            </a:r>
            <a:r>
              <a:rPr lang="en-US" sz="2200">
                <a:latin typeface="Symbol" pitchFamily="18" charset="2"/>
              </a:rPr>
              <a:t></a:t>
            </a:r>
            <a:r>
              <a:rPr lang="en-US" sz="2200"/>
              <a:t> R</a:t>
            </a:r>
          </a:p>
          <a:p>
            <a:r>
              <a:rPr lang="en-US"/>
              <a:t>Both union and intersection can be treated as n-ary operations applicable to any number of relations as both are </a:t>
            </a:r>
            <a:r>
              <a:rPr lang="en-US" i="1"/>
              <a:t>associative</a:t>
            </a:r>
            <a:r>
              <a:rPr lang="en-US"/>
              <a:t> operations; that is</a:t>
            </a:r>
          </a:p>
          <a:p>
            <a:pPr lvl="1"/>
            <a:r>
              <a:rPr lang="en-US" sz="2200"/>
              <a:t>R </a:t>
            </a:r>
            <a:r>
              <a:rPr lang="en-US" sz="2200">
                <a:latin typeface="Symbol" pitchFamily="18" charset="2"/>
              </a:rPr>
              <a:t></a:t>
            </a:r>
            <a:r>
              <a:rPr lang="en-US" sz="2200"/>
              <a:t> (S </a:t>
            </a:r>
            <a:r>
              <a:rPr lang="en-US" sz="2200">
                <a:latin typeface="Symbol" pitchFamily="18" charset="2"/>
              </a:rPr>
              <a:t></a:t>
            </a:r>
            <a:r>
              <a:rPr lang="en-US" sz="2200"/>
              <a:t> T) = (R </a:t>
            </a:r>
            <a:r>
              <a:rPr lang="en-US" sz="2200">
                <a:latin typeface="Symbol" pitchFamily="18" charset="2"/>
              </a:rPr>
              <a:t></a:t>
            </a:r>
            <a:r>
              <a:rPr lang="en-US" sz="2200"/>
              <a:t> S) </a:t>
            </a:r>
            <a:r>
              <a:rPr lang="en-US" sz="2200">
                <a:latin typeface="Symbol" pitchFamily="18" charset="2"/>
              </a:rPr>
              <a:t></a:t>
            </a:r>
            <a:r>
              <a:rPr lang="en-US" sz="2200"/>
              <a:t> T</a:t>
            </a:r>
          </a:p>
          <a:p>
            <a:pPr lvl="1"/>
            <a:r>
              <a:rPr lang="en-US" sz="2200"/>
              <a:t>(R </a:t>
            </a:r>
            <a:r>
              <a:rPr lang="en-US" sz="2200">
                <a:latin typeface="Symbol" pitchFamily="18" charset="2"/>
              </a:rPr>
              <a:t></a:t>
            </a:r>
            <a:r>
              <a:rPr lang="en-US" sz="2200"/>
              <a:t> S) </a:t>
            </a:r>
            <a:r>
              <a:rPr lang="en-US" sz="2200">
                <a:latin typeface="Symbol" pitchFamily="18" charset="2"/>
              </a:rPr>
              <a:t></a:t>
            </a:r>
            <a:r>
              <a:rPr lang="en-US" sz="2200"/>
              <a:t> T = R </a:t>
            </a:r>
            <a:r>
              <a:rPr lang="en-US" sz="2200">
                <a:latin typeface="Symbol" pitchFamily="18" charset="2"/>
              </a:rPr>
              <a:t></a:t>
            </a:r>
            <a:r>
              <a:rPr lang="en-US" sz="2200"/>
              <a:t> (S </a:t>
            </a:r>
            <a:r>
              <a:rPr lang="en-US" sz="2200">
                <a:latin typeface="Symbol" pitchFamily="18" charset="2"/>
              </a:rPr>
              <a:t></a:t>
            </a:r>
            <a:r>
              <a:rPr lang="en-US" sz="2200"/>
              <a:t> T)</a:t>
            </a:r>
          </a:p>
          <a:p>
            <a:r>
              <a:rPr lang="en-US"/>
              <a:t>The minus operation is not commutative; that is, in general</a:t>
            </a:r>
          </a:p>
          <a:p>
            <a:pPr lvl="1"/>
            <a:r>
              <a:rPr lang="en-US" sz="2200"/>
              <a:t>R – S ≠ S – R</a:t>
            </a:r>
          </a:p>
        </p:txBody>
      </p:sp>
      <p:sp>
        <p:nvSpPr>
          <p:cNvPr id="3686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F7B295EF-9667-4C70-A32B-459C81E9A046}" type="slidenum">
              <a:rPr lang="en-US" sz="1400">
                <a:solidFill>
                  <a:srgbClr val="990033"/>
                </a:solidFill>
              </a:rPr>
              <a:pPr eaLnBrk="1" hangingPunct="1"/>
              <a:t>30</a:t>
            </a:fld>
            <a:endParaRPr lang="en-CA" sz="1400">
              <a:solidFill>
                <a:srgbClr val="990033"/>
              </a:solidFill>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6"/>
          <p:cNvSpPr>
            <a:spLocks noGrp="1" noChangeArrowheads="1"/>
          </p:cNvSpPr>
          <p:nvPr>
            <p:ph type="title"/>
          </p:nvPr>
        </p:nvSpPr>
        <p:spPr/>
        <p:txBody>
          <a:bodyPr>
            <a:normAutofit fontScale="90000"/>
          </a:bodyPr>
          <a:lstStyle/>
          <a:p>
            <a:pPr fontAlgn="auto">
              <a:spcAft>
                <a:spcPts val="0"/>
              </a:spcAft>
              <a:defRPr/>
            </a:pPr>
            <a:r>
              <a:rPr lang="en-US" sz="3200"/>
              <a:t>Relational Algebra Operations from Set Theory: CARTESIAN PRODUCT</a:t>
            </a:r>
          </a:p>
        </p:txBody>
      </p:sp>
      <p:sp>
        <p:nvSpPr>
          <p:cNvPr id="32772" name="Rectangle 7"/>
          <p:cNvSpPr>
            <a:spLocks noGrp="1" noChangeArrowheads="1"/>
          </p:cNvSpPr>
          <p:nvPr>
            <p:ph sz="quarter" idx="1"/>
          </p:nvPr>
        </p:nvSpPr>
        <p:spPr>
          <a:xfrm>
            <a:off x="457200" y="1600200"/>
            <a:ext cx="7467600" cy="4873625"/>
          </a:xfrm>
        </p:spPr>
        <p:txBody>
          <a:bodyPr>
            <a:normAutofit fontScale="92500"/>
          </a:bodyPr>
          <a:lstStyle/>
          <a:p>
            <a:pPr marL="274320" indent="-274320" fontAlgn="auto">
              <a:spcAft>
                <a:spcPts val="0"/>
              </a:spcAft>
              <a:buFont typeface="Wingdings"/>
              <a:buChar char=""/>
              <a:defRPr/>
            </a:pPr>
            <a:r>
              <a:rPr lang="en-US" dirty="0"/>
              <a:t>CARTESIAN (or CROSS) PRODUCT Operation</a:t>
            </a:r>
          </a:p>
          <a:p>
            <a:pPr marL="640080" lvl="1" indent="-274320" fontAlgn="auto">
              <a:spcAft>
                <a:spcPts val="0"/>
              </a:spcAft>
              <a:buFont typeface="Wingdings 2"/>
              <a:buChar char=""/>
              <a:defRPr/>
            </a:pPr>
            <a:r>
              <a:rPr lang="en-US" sz="2200" dirty="0"/>
              <a:t>This operation is used to combine tuples from two relations in a combinatorial fashion.</a:t>
            </a:r>
          </a:p>
          <a:p>
            <a:pPr marL="640080" lvl="1" indent="-274320" fontAlgn="auto">
              <a:spcAft>
                <a:spcPts val="0"/>
              </a:spcAft>
              <a:buFont typeface="Wingdings 2"/>
              <a:buChar char=""/>
              <a:defRPr/>
            </a:pPr>
            <a:r>
              <a:rPr lang="en-US" sz="2200" dirty="0"/>
              <a:t>Denoted by R(A1, A2, . . ., An) x S(B1, B2, . . ., </a:t>
            </a:r>
            <a:r>
              <a:rPr lang="en-US" sz="2200" dirty="0" err="1"/>
              <a:t>Bm</a:t>
            </a:r>
            <a:r>
              <a:rPr lang="en-US" sz="2200" dirty="0"/>
              <a:t>)</a:t>
            </a:r>
          </a:p>
          <a:p>
            <a:pPr marL="640080" lvl="1" indent="-274320" fontAlgn="auto">
              <a:spcAft>
                <a:spcPts val="0"/>
              </a:spcAft>
              <a:buFont typeface="Wingdings 2"/>
              <a:buChar char=""/>
              <a:defRPr/>
            </a:pPr>
            <a:r>
              <a:rPr lang="en-US" sz="2200" dirty="0"/>
              <a:t>Result is a relation Q with degree n + m attributes:</a:t>
            </a:r>
          </a:p>
          <a:p>
            <a:pPr lvl="2" indent="-182880" fontAlgn="auto">
              <a:spcAft>
                <a:spcPts val="0"/>
              </a:spcAft>
              <a:buClr>
                <a:schemeClr val="accent1">
                  <a:shade val="75000"/>
                </a:schemeClr>
              </a:buClr>
              <a:buFont typeface="Wingdings"/>
              <a:buChar char=""/>
              <a:defRPr/>
            </a:pPr>
            <a:r>
              <a:rPr lang="en-US" sz="2000" dirty="0"/>
              <a:t>Q(A1, A2, . . ., An, B1, B2, . . ., </a:t>
            </a:r>
            <a:r>
              <a:rPr lang="en-US" sz="2000" dirty="0" err="1"/>
              <a:t>Bm</a:t>
            </a:r>
            <a:r>
              <a:rPr lang="en-US" sz="2000" dirty="0"/>
              <a:t>), </a:t>
            </a:r>
            <a:r>
              <a:rPr lang="en-US" sz="2000" b="1" dirty="0"/>
              <a:t>in that order</a:t>
            </a:r>
            <a:r>
              <a:rPr lang="en-US" sz="2000" dirty="0"/>
              <a:t>.</a:t>
            </a:r>
          </a:p>
          <a:p>
            <a:pPr marL="731520" lvl="2" indent="0" fontAlgn="auto">
              <a:spcAft>
                <a:spcPts val="0"/>
              </a:spcAft>
              <a:buClr>
                <a:schemeClr val="accent1">
                  <a:shade val="75000"/>
                </a:schemeClr>
              </a:buClr>
              <a:buNone/>
              <a:defRPr/>
            </a:pPr>
            <a:endParaRPr lang="en-US" sz="2000" dirty="0"/>
          </a:p>
          <a:p>
            <a:pPr marL="640080" lvl="1" indent="-274320" fontAlgn="auto">
              <a:spcAft>
                <a:spcPts val="0"/>
              </a:spcAft>
              <a:buFont typeface="Wingdings 2"/>
              <a:buChar char=""/>
              <a:defRPr/>
            </a:pPr>
            <a:r>
              <a:rPr lang="en-US" sz="2200" dirty="0"/>
              <a:t>The resulting relation state has one tuple for each combination of tuples—one from R and one from S. </a:t>
            </a:r>
          </a:p>
          <a:p>
            <a:pPr marL="640080" lvl="1" indent="-274320" fontAlgn="auto">
              <a:spcAft>
                <a:spcPts val="0"/>
              </a:spcAft>
              <a:buFont typeface="Wingdings 2"/>
              <a:buChar char=""/>
              <a:defRPr/>
            </a:pPr>
            <a:r>
              <a:rPr lang="en-US" sz="2200" dirty="0"/>
              <a:t>Hence, if R has </a:t>
            </a:r>
            <a:r>
              <a:rPr lang="en-US" sz="2200" dirty="0" err="1"/>
              <a:t>n</a:t>
            </a:r>
            <a:r>
              <a:rPr lang="en-US" sz="2200" baseline="-25000" dirty="0" err="1"/>
              <a:t>R</a:t>
            </a:r>
            <a:r>
              <a:rPr lang="en-US" sz="2200" dirty="0"/>
              <a:t> tuples (denoted as |R| = </a:t>
            </a:r>
            <a:r>
              <a:rPr lang="en-US" sz="2200" dirty="0" err="1"/>
              <a:t>n</a:t>
            </a:r>
            <a:r>
              <a:rPr lang="en-US" sz="2200" baseline="-25000" dirty="0" err="1"/>
              <a:t>R</a:t>
            </a:r>
            <a:r>
              <a:rPr lang="en-US" sz="2200" dirty="0"/>
              <a:t> ), and S has </a:t>
            </a:r>
            <a:r>
              <a:rPr lang="en-US" sz="2200" dirty="0" err="1"/>
              <a:t>n</a:t>
            </a:r>
            <a:r>
              <a:rPr lang="en-US" sz="2200" baseline="-25000" dirty="0" err="1"/>
              <a:t>S</a:t>
            </a:r>
            <a:r>
              <a:rPr lang="en-US" sz="2200" dirty="0"/>
              <a:t> tuples, then R x S will have </a:t>
            </a:r>
            <a:r>
              <a:rPr lang="en-US" sz="2200" dirty="0" err="1"/>
              <a:t>n</a:t>
            </a:r>
            <a:r>
              <a:rPr lang="en-US" sz="2200" baseline="-25000" dirty="0" err="1"/>
              <a:t>R</a:t>
            </a:r>
            <a:r>
              <a:rPr lang="en-US" sz="2200" dirty="0"/>
              <a:t> * </a:t>
            </a:r>
            <a:r>
              <a:rPr lang="en-US" sz="2200" dirty="0" err="1"/>
              <a:t>n</a:t>
            </a:r>
            <a:r>
              <a:rPr lang="en-US" sz="2200" baseline="-25000" dirty="0" err="1"/>
              <a:t>S</a:t>
            </a:r>
            <a:r>
              <a:rPr lang="en-US" sz="2200" dirty="0"/>
              <a:t> tuples.</a:t>
            </a:r>
          </a:p>
          <a:p>
            <a:pPr marL="640080" lvl="1" indent="-274320" fontAlgn="auto">
              <a:spcAft>
                <a:spcPts val="0"/>
              </a:spcAft>
              <a:buFont typeface="Wingdings 2"/>
              <a:buChar char=""/>
              <a:defRPr/>
            </a:pPr>
            <a:endParaRPr lang="en-US" sz="2200" dirty="0"/>
          </a:p>
          <a:p>
            <a:pPr marL="640080" lvl="1" indent="-274320" fontAlgn="auto">
              <a:spcAft>
                <a:spcPts val="0"/>
              </a:spcAft>
              <a:buFont typeface="Wingdings 2"/>
              <a:buChar char=""/>
              <a:defRPr/>
            </a:pPr>
            <a:r>
              <a:rPr lang="en-US" sz="2200" dirty="0"/>
              <a:t>The two relations do NOT have to be "type compatible”</a:t>
            </a:r>
          </a:p>
        </p:txBody>
      </p:sp>
      <p:sp>
        <p:nvSpPr>
          <p:cNvPr id="3789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0ACB6361-EB31-499E-B639-C0BE6C2DE170}" type="slidenum">
              <a:rPr lang="en-US" sz="1400">
                <a:solidFill>
                  <a:srgbClr val="990033"/>
                </a:solidFill>
              </a:rPr>
              <a:pPr eaLnBrk="1" hangingPunct="1"/>
              <a:t>31</a:t>
            </a:fld>
            <a:endParaRPr lang="en-CA" sz="1400">
              <a:solidFill>
                <a:srgbClr val="990033"/>
              </a:solidFill>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normAutofit fontScale="90000"/>
          </a:bodyPr>
          <a:lstStyle/>
          <a:p>
            <a:pPr fontAlgn="auto">
              <a:spcAft>
                <a:spcPts val="0"/>
              </a:spcAft>
              <a:defRPr/>
            </a:pPr>
            <a:r>
              <a:rPr lang="en-US" sz="3200"/>
              <a:t>Relational Algebra Operations from Set Theory: CARTESIAN PRODUCT (cont.)</a:t>
            </a:r>
          </a:p>
        </p:txBody>
      </p:sp>
      <p:sp>
        <p:nvSpPr>
          <p:cNvPr id="38915" name="Rectangle 3"/>
          <p:cNvSpPr>
            <a:spLocks noGrp="1" noChangeArrowheads="1"/>
          </p:cNvSpPr>
          <p:nvPr>
            <p:ph sz="quarter" idx="1"/>
          </p:nvPr>
        </p:nvSpPr>
        <p:spPr>
          <a:xfrm>
            <a:off x="457200" y="1600200"/>
            <a:ext cx="7467600" cy="4873625"/>
          </a:xfrm>
        </p:spPr>
        <p:txBody>
          <a:bodyPr/>
          <a:lstStyle/>
          <a:p>
            <a:pPr>
              <a:lnSpc>
                <a:spcPct val="90000"/>
              </a:lnSpc>
            </a:pPr>
            <a:r>
              <a:rPr lang="en-US" sz="2000" dirty="0"/>
              <a:t>Generally, CROSS PRODUCT is not a meaningful operation</a:t>
            </a:r>
          </a:p>
          <a:p>
            <a:pPr lvl="1">
              <a:lnSpc>
                <a:spcPct val="90000"/>
              </a:lnSpc>
            </a:pPr>
            <a:r>
              <a:rPr lang="en-US" sz="2000" dirty="0"/>
              <a:t>Can become meaningful when followed by other operations</a:t>
            </a:r>
          </a:p>
          <a:p>
            <a:pPr>
              <a:lnSpc>
                <a:spcPct val="90000"/>
              </a:lnSpc>
            </a:pPr>
            <a:r>
              <a:rPr lang="en-US" sz="2000" dirty="0"/>
              <a:t>Example (not meaningful):</a:t>
            </a:r>
          </a:p>
          <a:p>
            <a:pPr lvl="1">
              <a:lnSpc>
                <a:spcPct val="90000"/>
              </a:lnSpc>
            </a:pPr>
            <a:r>
              <a:rPr lang="en-US" sz="2000" dirty="0"/>
              <a:t>FEMALE_EMPS </a:t>
            </a:r>
            <a:r>
              <a:rPr lang="en-US" sz="2000" dirty="0">
                <a:sym typeface="Symbol" pitchFamily="18" charset="2"/>
              </a:rPr>
              <a:t> </a:t>
            </a:r>
            <a:r>
              <a:rPr lang="en-US" sz="2000" b="1" dirty="0">
                <a:latin typeface="Symbol" pitchFamily="18" charset="2"/>
              </a:rPr>
              <a:t></a:t>
            </a:r>
            <a:r>
              <a:rPr lang="en-US" sz="2000" dirty="0"/>
              <a:t> </a:t>
            </a:r>
            <a:r>
              <a:rPr lang="en-US" sz="2000" baseline="-25000" dirty="0"/>
              <a:t>SEX=’F’</a:t>
            </a:r>
            <a:r>
              <a:rPr lang="en-US" sz="2000" dirty="0"/>
              <a:t>(EMPLOYEE)</a:t>
            </a:r>
          </a:p>
          <a:p>
            <a:pPr lvl="1">
              <a:lnSpc>
                <a:spcPct val="90000"/>
              </a:lnSpc>
            </a:pPr>
            <a:r>
              <a:rPr lang="en-US" sz="2000" dirty="0"/>
              <a:t>EMPNAMES </a:t>
            </a:r>
            <a:r>
              <a:rPr lang="en-US" sz="2000" dirty="0">
                <a:sym typeface="Symbol" pitchFamily="18" charset="2"/>
              </a:rPr>
              <a:t> </a:t>
            </a:r>
            <a:r>
              <a:rPr lang="en-US" sz="2000" b="1" dirty="0">
                <a:latin typeface="Symbol" pitchFamily="18" charset="2"/>
              </a:rPr>
              <a:t></a:t>
            </a:r>
            <a:r>
              <a:rPr lang="en-US" sz="2000" dirty="0"/>
              <a:t> </a:t>
            </a:r>
            <a:r>
              <a:rPr lang="en-US" sz="2000" baseline="-25000" dirty="0"/>
              <a:t>FNAME, LNAME, SSN </a:t>
            </a:r>
            <a:r>
              <a:rPr lang="en-US" sz="2000" dirty="0"/>
              <a:t>(FEMALE_EMPS)</a:t>
            </a:r>
          </a:p>
          <a:p>
            <a:pPr lvl="1">
              <a:lnSpc>
                <a:spcPct val="90000"/>
              </a:lnSpc>
            </a:pPr>
            <a:r>
              <a:rPr lang="en-US" sz="2000" dirty="0"/>
              <a:t>EMP_DEPENDENTS </a:t>
            </a:r>
            <a:r>
              <a:rPr lang="en-US" sz="2000" dirty="0">
                <a:sym typeface="Symbol" pitchFamily="18" charset="2"/>
              </a:rPr>
              <a:t> </a:t>
            </a:r>
            <a:r>
              <a:rPr lang="en-US" sz="2000" dirty="0"/>
              <a:t>EMPNAMES x DEPENDENT</a:t>
            </a:r>
          </a:p>
          <a:p>
            <a:pPr>
              <a:lnSpc>
                <a:spcPct val="90000"/>
              </a:lnSpc>
            </a:pPr>
            <a:r>
              <a:rPr lang="en-US" sz="2000" dirty="0"/>
              <a:t>EMP_DEPENDENTS will contain </a:t>
            </a:r>
            <a:r>
              <a:rPr lang="en-US" sz="2000" dirty="0">
                <a:solidFill>
                  <a:srgbClr val="FF0000"/>
                </a:solidFill>
              </a:rPr>
              <a:t>every combination </a:t>
            </a:r>
            <a:r>
              <a:rPr lang="en-US" sz="2000" dirty="0"/>
              <a:t>of EMPNAMES and DEPENDENT</a:t>
            </a:r>
          </a:p>
          <a:p>
            <a:pPr lvl="1">
              <a:lnSpc>
                <a:spcPct val="90000"/>
              </a:lnSpc>
            </a:pPr>
            <a:r>
              <a:rPr lang="en-US" sz="2000" dirty="0">
                <a:solidFill>
                  <a:srgbClr val="FF0000"/>
                </a:solidFill>
              </a:rPr>
              <a:t>whether or not they are actually related</a:t>
            </a:r>
          </a:p>
          <a:p>
            <a:pPr>
              <a:lnSpc>
                <a:spcPct val="90000"/>
              </a:lnSpc>
            </a:pPr>
            <a:endParaRPr lang="en-US" sz="2000" dirty="0"/>
          </a:p>
        </p:txBody>
      </p:sp>
      <p:sp>
        <p:nvSpPr>
          <p:cNvPr id="3891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474AE430-EBDA-4CDE-B7BA-BA538B2DAE55}" type="slidenum">
              <a:rPr lang="en-US" sz="1400">
                <a:solidFill>
                  <a:srgbClr val="990033"/>
                </a:solidFill>
              </a:rPr>
              <a:pPr eaLnBrk="1" hangingPunct="1"/>
              <a:t>32</a:t>
            </a:fld>
            <a:endParaRPr lang="en-CA" sz="1400">
              <a:solidFill>
                <a:srgbClr val="990033"/>
              </a:solidFill>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5"/>
          <p:cNvSpPr>
            <a:spLocks noGrp="1" noChangeArrowheads="1"/>
          </p:cNvSpPr>
          <p:nvPr>
            <p:ph type="title"/>
          </p:nvPr>
        </p:nvSpPr>
        <p:spPr/>
        <p:txBody>
          <a:bodyPr/>
          <a:lstStyle/>
          <a:p>
            <a:pPr fontAlgn="auto">
              <a:spcAft>
                <a:spcPts val="0"/>
              </a:spcAft>
              <a:defRPr/>
            </a:pPr>
            <a:r>
              <a:rPr lang="en-US" sz="3200"/>
              <a:t>Example of applying CARTESIAN PRODUCT</a:t>
            </a:r>
          </a:p>
        </p:txBody>
      </p:sp>
      <p:sp>
        <p:nvSpPr>
          <p:cNvPr id="4096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24F20605-1CA4-44F5-AC7E-4FA68D229F00}" type="slidenum">
              <a:rPr lang="en-US" sz="1400">
                <a:solidFill>
                  <a:srgbClr val="990033"/>
                </a:solidFill>
              </a:rPr>
              <a:pPr eaLnBrk="1" hangingPunct="1"/>
              <a:t>33</a:t>
            </a:fld>
            <a:endParaRPr lang="en-CA" sz="1400">
              <a:solidFill>
                <a:srgbClr val="990033"/>
              </a:solidFill>
            </a:endParaRPr>
          </a:p>
        </p:txBody>
      </p:sp>
      <p:sp>
        <p:nvSpPr>
          <p:cNvPr id="40964" name="Rectangle 3"/>
          <p:cNvSpPr>
            <a:spLocks noChangeArrowheads="1"/>
          </p:cNvSpPr>
          <p:nvPr/>
        </p:nvSpPr>
        <p:spPr bwMode="auto">
          <a:xfrm>
            <a:off x="1833563" y="1309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pic>
        <p:nvPicPr>
          <p:cNvPr id="40965" name="Picture 7" descr="fig06_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7335"/>
            <a:ext cx="6110748" cy="797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3200400" y="1404473"/>
            <a:ext cx="6040227" cy="1200329"/>
          </a:xfrm>
          <a:prstGeom prst="rect">
            <a:avLst/>
          </a:prstGeom>
          <a:noFill/>
        </p:spPr>
        <p:txBody>
          <a:bodyPr wrap="square" rtlCol="0">
            <a:spAutoFit/>
          </a:bodyPr>
          <a:lstStyle/>
          <a:p>
            <a:pPr lvl="1">
              <a:lnSpc>
                <a:spcPct val="90000"/>
              </a:lnSpc>
            </a:pPr>
            <a:r>
              <a:rPr lang="en-US" sz="1600" dirty="0"/>
              <a:t>FEMALE_EMPS </a:t>
            </a:r>
            <a:r>
              <a:rPr lang="en-US" sz="1600" dirty="0">
                <a:sym typeface="Symbol" pitchFamily="18" charset="2"/>
              </a:rPr>
              <a:t> </a:t>
            </a:r>
            <a:r>
              <a:rPr lang="en-US" sz="1600" b="1" dirty="0">
                <a:latin typeface="Symbol" pitchFamily="18" charset="2"/>
              </a:rPr>
              <a:t></a:t>
            </a:r>
            <a:r>
              <a:rPr lang="en-US" sz="1600" dirty="0"/>
              <a:t> </a:t>
            </a:r>
            <a:r>
              <a:rPr lang="en-US" sz="1600" baseline="-25000" dirty="0"/>
              <a:t>SEX=’F’</a:t>
            </a:r>
            <a:r>
              <a:rPr lang="en-US" sz="1600" dirty="0"/>
              <a:t>(EMPLOYEE)</a:t>
            </a:r>
          </a:p>
          <a:p>
            <a:pPr lvl="1">
              <a:lnSpc>
                <a:spcPct val="90000"/>
              </a:lnSpc>
            </a:pPr>
            <a:endParaRPr lang="en-US" sz="1600" dirty="0"/>
          </a:p>
          <a:p>
            <a:pPr lvl="1">
              <a:lnSpc>
                <a:spcPct val="90000"/>
              </a:lnSpc>
            </a:pPr>
            <a:r>
              <a:rPr lang="en-US" sz="1600" dirty="0"/>
              <a:t>EMPNAMES </a:t>
            </a:r>
            <a:r>
              <a:rPr lang="en-US" sz="1600" dirty="0">
                <a:sym typeface="Symbol" pitchFamily="18" charset="2"/>
              </a:rPr>
              <a:t> </a:t>
            </a:r>
            <a:r>
              <a:rPr lang="en-US" sz="1600" b="1" dirty="0">
                <a:latin typeface="Symbol" pitchFamily="18" charset="2"/>
              </a:rPr>
              <a:t></a:t>
            </a:r>
            <a:r>
              <a:rPr lang="en-US" sz="1600" dirty="0"/>
              <a:t> </a:t>
            </a:r>
            <a:r>
              <a:rPr lang="en-US" sz="1600" baseline="-25000" dirty="0"/>
              <a:t>FNAME, LNAME, SSN </a:t>
            </a:r>
            <a:r>
              <a:rPr lang="en-US" sz="1600" dirty="0"/>
              <a:t>(FEMALE_EMPS)</a:t>
            </a:r>
          </a:p>
          <a:p>
            <a:pPr lvl="1">
              <a:lnSpc>
                <a:spcPct val="90000"/>
              </a:lnSpc>
            </a:pPr>
            <a:endParaRPr lang="en-US" sz="1600" dirty="0"/>
          </a:p>
          <a:p>
            <a:pPr lvl="1">
              <a:lnSpc>
                <a:spcPct val="90000"/>
              </a:lnSpc>
            </a:pPr>
            <a:r>
              <a:rPr lang="en-US" sz="1600" dirty="0"/>
              <a:t>EMP_DEPENDENTS </a:t>
            </a:r>
            <a:r>
              <a:rPr lang="en-US" sz="1600" dirty="0">
                <a:sym typeface="Symbol" pitchFamily="18" charset="2"/>
              </a:rPr>
              <a:t> </a:t>
            </a:r>
            <a:r>
              <a:rPr lang="en-US" sz="1600" dirty="0"/>
              <a:t>EMPNAMES x DEPENDENT</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normAutofit fontScale="90000"/>
          </a:bodyPr>
          <a:lstStyle/>
          <a:p>
            <a:pPr fontAlgn="auto">
              <a:spcAft>
                <a:spcPts val="0"/>
              </a:spcAft>
              <a:defRPr/>
            </a:pPr>
            <a:r>
              <a:rPr lang="en-US" sz="3200"/>
              <a:t>Relational Algebra Operations from Set Theory: CARTESIAN PRODUCT (cont.)</a:t>
            </a:r>
          </a:p>
        </p:txBody>
      </p:sp>
      <p:sp>
        <p:nvSpPr>
          <p:cNvPr id="39939" name="Rectangle 3"/>
          <p:cNvSpPr>
            <a:spLocks noGrp="1" noChangeArrowheads="1"/>
          </p:cNvSpPr>
          <p:nvPr>
            <p:ph sz="quarter" idx="1"/>
          </p:nvPr>
        </p:nvSpPr>
        <p:spPr>
          <a:xfrm>
            <a:off x="457200" y="1600200"/>
            <a:ext cx="7467600" cy="4873625"/>
          </a:xfrm>
        </p:spPr>
        <p:txBody>
          <a:bodyPr/>
          <a:lstStyle/>
          <a:p>
            <a:pPr>
              <a:lnSpc>
                <a:spcPct val="90000"/>
              </a:lnSpc>
            </a:pPr>
            <a:r>
              <a:rPr lang="en-US" sz="2000" dirty="0"/>
              <a:t>To keep only combinations where the DEPENDENT is related to the EMPLOYEE, we add a SELECT operation as follows</a:t>
            </a:r>
          </a:p>
          <a:p>
            <a:pPr>
              <a:lnSpc>
                <a:spcPct val="90000"/>
              </a:lnSpc>
            </a:pPr>
            <a:r>
              <a:rPr lang="en-US" sz="2000" dirty="0"/>
              <a:t>Example (meaningful):</a:t>
            </a:r>
          </a:p>
          <a:p>
            <a:pPr lvl="1">
              <a:lnSpc>
                <a:spcPct val="90000"/>
              </a:lnSpc>
            </a:pPr>
            <a:r>
              <a:rPr lang="en-US" sz="2000" dirty="0"/>
              <a:t>FEMALE_EMPS </a:t>
            </a:r>
            <a:r>
              <a:rPr lang="en-US" sz="2000" dirty="0">
                <a:sym typeface="Symbol" pitchFamily="18" charset="2"/>
              </a:rPr>
              <a:t> </a:t>
            </a:r>
            <a:r>
              <a:rPr lang="en-US" sz="2000" b="1" dirty="0">
                <a:latin typeface="Symbol" pitchFamily="18" charset="2"/>
              </a:rPr>
              <a:t></a:t>
            </a:r>
            <a:r>
              <a:rPr lang="en-US" sz="2000" dirty="0"/>
              <a:t> </a:t>
            </a:r>
            <a:r>
              <a:rPr lang="en-US" sz="2000" baseline="-25000" dirty="0"/>
              <a:t>SEX=’F’</a:t>
            </a:r>
            <a:r>
              <a:rPr lang="en-US" sz="2000" dirty="0"/>
              <a:t>(EMPLOYEE)</a:t>
            </a:r>
          </a:p>
          <a:p>
            <a:pPr lvl="1">
              <a:lnSpc>
                <a:spcPct val="90000"/>
              </a:lnSpc>
            </a:pPr>
            <a:r>
              <a:rPr lang="en-US" sz="2000" dirty="0"/>
              <a:t>EMPNAMES </a:t>
            </a:r>
            <a:r>
              <a:rPr lang="en-US" sz="2000" dirty="0">
                <a:sym typeface="Symbol" pitchFamily="18" charset="2"/>
              </a:rPr>
              <a:t> </a:t>
            </a:r>
            <a:r>
              <a:rPr lang="en-US" sz="2000" b="1" dirty="0">
                <a:latin typeface="Symbol" pitchFamily="18" charset="2"/>
              </a:rPr>
              <a:t></a:t>
            </a:r>
            <a:r>
              <a:rPr lang="en-US" sz="2000" dirty="0"/>
              <a:t> </a:t>
            </a:r>
            <a:r>
              <a:rPr lang="en-US" sz="2000" baseline="-25000" dirty="0"/>
              <a:t>FNAME, LNAME, SSN </a:t>
            </a:r>
            <a:r>
              <a:rPr lang="en-US" sz="2000" dirty="0"/>
              <a:t>(FEMALE_EMPS)</a:t>
            </a:r>
          </a:p>
          <a:p>
            <a:pPr lvl="1">
              <a:lnSpc>
                <a:spcPct val="90000"/>
              </a:lnSpc>
            </a:pPr>
            <a:r>
              <a:rPr lang="en-US" sz="2000" dirty="0"/>
              <a:t>EMP_DEPENDENTS </a:t>
            </a:r>
            <a:r>
              <a:rPr lang="en-US" sz="2000" dirty="0">
                <a:sym typeface="Symbol" pitchFamily="18" charset="2"/>
              </a:rPr>
              <a:t> </a:t>
            </a:r>
            <a:r>
              <a:rPr lang="en-US" sz="2000" dirty="0"/>
              <a:t>EMPNAMES x DEPENDENT</a:t>
            </a:r>
          </a:p>
          <a:p>
            <a:pPr lvl="1">
              <a:lnSpc>
                <a:spcPct val="90000"/>
              </a:lnSpc>
            </a:pPr>
            <a:r>
              <a:rPr lang="en-US" sz="2000" dirty="0"/>
              <a:t>ACTUAL_DEPS </a:t>
            </a:r>
            <a:r>
              <a:rPr lang="en-US" sz="2000" dirty="0">
                <a:sym typeface="Symbol" pitchFamily="18" charset="2"/>
              </a:rPr>
              <a:t> </a:t>
            </a:r>
            <a:r>
              <a:rPr lang="en-US" sz="2000" b="1" dirty="0">
                <a:latin typeface="Symbol" pitchFamily="18" charset="2"/>
              </a:rPr>
              <a:t></a:t>
            </a:r>
            <a:r>
              <a:rPr lang="en-US" sz="2000" dirty="0"/>
              <a:t> </a:t>
            </a:r>
            <a:r>
              <a:rPr lang="en-US" sz="2000" baseline="-25000" dirty="0"/>
              <a:t>SSN=ESSN</a:t>
            </a:r>
            <a:r>
              <a:rPr lang="en-US" sz="2000" dirty="0"/>
              <a:t>(EMP_DEPENDENTS)</a:t>
            </a:r>
          </a:p>
          <a:p>
            <a:pPr lvl="1">
              <a:lnSpc>
                <a:spcPct val="90000"/>
              </a:lnSpc>
            </a:pPr>
            <a:r>
              <a:rPr lang="en-US" sz="2000" dirty="0"/>
              <a:t>RESULT </a:t>
            </a:r>
            <a:r>
              <a:rPr lang="en-US" sz="2000" dirty="0">
                <a:sym typeface="Symbol" pitchFamily="18" charset="2"/>
              </a:rPr>
              <a:t> </a:t>
            </a:r>
            <a:r>
              <a:rPr lang="en-US" sz="2000" b="1" dirty="0">
                <a:latin typeface="Symbol" pitchFamily="18" charset="2"/>
              </a:rPr>
              <a:t></a:t>
            </a:r>
            <a:r>
              <a:rPr lang="en-US" sz="2000" dirty="0"/>
              <a:t> </a:t>
            </a:r>
            <a:r>
              <a:rPr lang="en-US" sz="2000" baseline="-25000" dirty="0"/>
              <a:t>FNAME, LNAME, DEPENDENT_NAME </a:t>
            </a:r>
            <a:r>
              <a:rPr lang="en-US" sz="2000" dirty="0"/>
              <a:t>(ACTUAL_DEPS)</a:t>
            </a:r>
          </a:p>
          <a:p>
            <a:pPr>
              <a:lnSpc>
                <a:spcPct val="90000"/>
              </a:lnSpc>
            </a:pPr>
            <a:r>
              <a:rPr lang="en-US" sz="2000" dirty="0"/>
              <a:t>RESULT will now contain the name of female employees and their dependents</a:t>
            </a:r>
          </a:p>
        </p:txBody>
      </p:sp>
      <p:sp>
        <p:nvSpPr>
          <p:cNvPr id="3994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7E24ABF5-AC4D-4C7A-8FD1-576AB9F9567B}" type="slidenum">
              <a:rPr lang="en-US" sz="1400">
                <a:solidFill>
                  <a:srgbClr val="990033"/>
                </a:solidFill>
              </a:rPr>
              <a:pPr eaLnBrk="1" hangingPunct="1"/>
              <a:t>34</a:t>
            </a:fld>
            <a:endParaRPr lang="en-CA" sz="1400">
              <a:solidFill>
                <a:srgbClr val="990033"/>
              </a:solidFill>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5"/>
          <p:cNvSpPr>
            <a:spLocks noGrp="1" noChangeArrowheads="1"/>
          </p:cNvSpPr>
          <p:nvPr>
            <p:ph type="title"/>
          </p:nvPr>
        </p:nvSpPr>
        <p:spPr/>
        <p:txBody>
          <a:bodyPr/>
          <a:lstStyle/>
          <a:p>
            <a:pPr fontAlgn="auto">
              <a:spcAft>
                <a:spcPts val="0"/>
              </a:spcAft>
              <a:defRPr/>
            </a:pPr>
            <a:r>
              <a:rPr lang="en-US" sz="3200"/>
              <a:t>Example of applying CARTESIAN PRODUCT</a:t>
            </a:r>
          </a:p>
        </p:txBody>
      </p:sp>
      <p:sp>
        <p:nvSpPr>
          <p:cNvPr id="4096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24F20605-1CA4-44F5-AC7E-4FA68D229F00}" type="slidenum">
              <a:rPr lang="en-US" sz="1400">
                <a:solidFill>
                  <a:srgbClr val="990033"/>
                </a:solidFill>
              </a:rPr>
              <a:pPr eaLnBrk="1" hangingPunct="1"/>
              <a:t>35</a:t>
            </a:fld>
            <a:endParaRPr lang="en-CA" sz="1400">
              <a:solidFill>
                <a:srgbClr val="990033"/>
              </a:solidFill>
            </a:endParaRPr>
          </a:p>
        </p:txBody>
      </p:sp>
      <p:sp>
        <p:nvSpPr>
          <p:cNvPr id="40964" name="Rectangle 3"/>
          <p:cNvSpPr>
            <a:spLocks noChangeArrowheads="1"/>
          </p:cNvSpPr>
          <p:nvPr/>
        </p:nvSpPr>
        <p:spPr bwMode="auto">
          <a:xfrm>
            <a:off x="1833563" y="1309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pic>
        <p:nvPicPr>
          <p:cNvPr id="40965" name="Picture 7" descr="fig06_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56464"/>
            <a:ext cx="5471879" cy="714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800600" y="2463759"/>
            <a:ext cx="4469517" cy="2973122"/>
          </a:xfrm>
          <a:prstGeom prst="rect">
            <a:avLst/>
          </a:prstGeom>
          <a:noFill/>
        </p:spPr>
        <p:txBody>
          <a:bodyPr wrap="square" rtlCol="0">
            <a:spAutoFit/>
          </a:bodyPr>
          <a:lstStyle/>
          <a:p>
            <a:pPr lvl="1">
              <a:lnSpc>
                <a:spcPct val="90000"/>
              </a:lnSpc>
            </a:pPr>
            <a:r>
              <a:rPr lang="en-US" sz="1600" dirty="0"/>
              <a:t>FEMALE_EMPS </a:t>
            </a:r>
            <a:r>
              <a:rPr lang="en-US" sz="1600" dirty="0">
                <a:sym typeface="Symbol" pitchFamily="18" charset="2"/>
              </a:rPr>
              <a:t> </a:t>
            </a:r>
            <a:r>
              <a:rPr lang="en-US" sz="1600" b="1" dirty="0">
                <a:latin typeface="Symbol" pitchFamily="18" charset="2"/>
              </a:rPr>
              <a:t></a:t>
            </a:r>
            <a:r>
              <a:rPr lang="en-US" sz="1600" dirty="0"/>
              <a:t> </a:t>
            </a:r>
            <a:r>
              <a:rPr lang="en-US" sz="1600" baseline="-25000" dirty="0"/>
              <a:t>SEX=’F’</a:t>
            </a:r>
            <a:r>
              <a:rPr lang="en-US" sz="1600" dirty="0"/>
              <a:t>(EMPLOYEE)</a:t>
            </a:r>
          </a:p>
          <a:p>
            <a:pPr lvl="1">
              <a:lnSpc>
                <a:spcPct val="90000"/>
              </a:lnSpc>
            </a:pPr>
            <a:endParaRPr lang="en-US" sz="1600" dirty="0"/>
          </a:p>
          <a:p>
            <a:pPr lvl="1">
              <a:lnSpc>
                <a:spcPct val="90000"/>
              </a:lnSpc>
            </a:pPr>
            <a:r>
              <a:rPr lang="en-US" sz="1600" dirty="0"/>
              <a:t>EMPNAMES </a:t>
            </a:r>
            <a:r>
              <a:rPr lang="en-US" sz="1600" dirty="0">
                <a:sym typeface="Symbol" pitchFamily="18" charset="2"/>
              </a:rPr>
              <a:t> </a:t>
            </a:r>
            <a:r>
              <a:rPr lang="en-US" sz="1600" b="1" dirty="0">
                <a:latin typeface="Symbol" pitchFamily="18" charset="2"/>
              </a:rPr>
              <a:t></a:t>
            </a:r>
            <a:r>
              <a:rPr lang="en-US" sz="1600" dirty="0"/>
              <a:t> </a:t>
            </a:r>
            <a:r>
              <a:rPr lang="en-US" sz="1600" baseline="-25000" dirty="0"/>
              <a:t>FNAME, LNAME, SSN </a:t>
            </a:r>
            <a:r>
              <a:rPr lang="en-US" sz="1600" dirty="0"/>
              <a:t>(FEMALE_EMPS)</a:t>
            </a:r>
          </a:p>
          <a:p>
            <a:pPr lvl="1">
              <a:lnSpc>
                <a:spcPct val="90000"/>
              </a:lnSpc>
            </a:pPr>
            <a:endParaRPr lang="en-US" sz="1600" dirty="0"/>
          </a:p>
          <a:p>
            <a:pPr lvl="1">
              <a:lnSpc>
                <a:spcPct val="90000"/>
              </a:lnSpc>
            </a:pPr>
            <a:r>
              <a:rPr lang="en-US" sz="1600" dirty="0"/>
              <a:t>EMP_DEPENDENTS </a:t>
            </a:r>
            <a:r>
              <a:rPr lang="en-US" sz="1600" dirty="0">
                <a:sym typeface="Symbol" pitchFamily="18" charset="2"/>
              </a:rPr>
              <a:t> </a:t>
            </a:r>
            <a:r>
              <a:rPr lang="en-US" sz="1600" dirty="0"/>
              <a:t>EMPNAMES x DEPENDENT</a:t>
            </a:r>
          </a:p>
          <a:p>
            <a:pPr lvl="1">
              <a:lnSpc>
                <a:spcPct val="90000"/>
              </a:lnSpc>
            </a:pPr>
            <a:endParaRPr lang="en-US" sz="1600" dirty="0"/>
          </a:p>
          <a:p>
            <a:pPr lvl="1">
              <a:lnSpc>
                <a:spcPct val="90000"/>
              </a:lnSpc>
            </a:pPr>
            <a:r>
              <a:rPr lang="en-US" sz="1600" dirty="0"/>
              <a:t>ACTUAL_DEPS </a:t>
            </a:r>
            <a:r>
              <a:rPr lang="en-US" sz="1600" dirty="0">
                <a:sym typeface="Symbol" pitchFamily="18" charset="2"/>
              </a:rPr>
              <a:t> </a:t>
            </a:r>
            <a:r>
              <a:rPr lang="en-US" sz="1600" b="1" dirty="0">
                <a:latin typeface="Symbol" pitchFamily="18" charset="2"/>
              </a:rPr>
              <a:t></a:t>
            </a:r>
            <a:r>
              <a:rPr lang="en-US" sz="1600" dirty="0"/>
              <a:t> </a:t>
            </a:r>
            <a:r>
              <a:rPr lang="en-US" sz="1600" baseline="-25000" dirty="0"/>
              <a:t>SSN=ESSN</a:t>
            </a:r>
            <a:r>
              <a:rPr lang="en-US" sz="1600" dirty="0"/>
              <a:t>(EMP_DEPENDENTS)</a:t>
            </a:r>
          </a:p>
          <a:p>
            <a:pPr lvl="1">
              <a:lnSpc>
                <a:spcPct val="90000"/>
              </a:lnSpc>
            </a:pPr>
            <a:endParaRPr lang="en-US" sz="1600" dirty="0"/>
          </a:p>
          <a:p>
            <a:pPr lvl="1">
              <a:lnSpc>
                <a:spcPct val="90000"/>
              </a:lnSpc>
            </a:pPr>
            <a:r>
              <a:rPr lang="en-US" sz="1600" dirty="0"/>
              <a:t>RESULT </a:t>
            </a:r>
            <a:r>
              <a:rPr lang="en-US" sz="1600" dirty="0">
                <a:sym typeface="Symbol" pitchFamily="18" charset="2"/>
              </a:rPr>
              <a:t> </a:t>
            </a:r>
            <a:r>
              <a:rPr lang="en-US" sz="1600" b="1" dirty="0">
                <a:latin typeface="Symbol" pitchFamily="18" charset="2"/>
              </a:rPr>
              <a:t></a:t>
            </a:r>
            <a:r>
              <a:rPr lang="en-US" sz="1600" dirty="0"/>
              <a:t> </a:t>
            </a:r>
            <a:r>
              <a:rPr lang="en-US" sz="1600" baseline="-25000" dirty="0"/>
              <a:t>FNAME, LNAME, DEPENDENT_NAME </a:t>
            </a:r>
          </a:p>
          <a:p>
            <a:pPr lvl="1">
              <a:lnSpc>
                <a:spcPct val="90000"/>
              </a:lnSpc>
            </a:pPr>
            <a:r>
              <a:rPr lang="en-US" sz="1600" dirty="0"/>
              <a:t>(ACTUAL_DEPS)</a:t>
            </a:r>
          </a:p>
        </p:txBody>
      </p:sp>
    </p:spTree>
    <p:extLst>
      <p:ext uri="{BB962C8B-B14F-4D97-AF65-F5344CB8AC3E}">
        <p14:creationId xmlns:p14="http://schemas.microsoft.com/office/powerpoint/2010/main" val="92255544"/>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3"/>
          <p:cNvSpPr>
            <a:spLocks noGrp="1" noChangeArrowheads="1"/>
          </p:cNvSpPr>
          <p:nvPr>
            <p:ph type="title"/>
          </p:nvPr>
        </p:nvSpPr>
        <p:spPr/>
        <p:txBody>
          <a:bodyPr/>
          <a:lstStyle/>
          <a:p>
            <a:pPr fontAlgn="auto">
              <a:spcAft>
                <a:spcPts val="0"/>
              </a:spcAft>
              <a:defRPr/>
            </a:pPr>
            <a:r>
              <a:rPr lang="en-US"/>
              <a:t>Binary Relational Operations: JOIN</a:t>
            </a:r>
          </a:p>
        </p:txBody>
      </p:sp>
      <p:sp>
        <p:nvSpPr>
          <p:cNvPr id="41987" name="Rectangle 24"/>
          <p:cNvSpPr>
            <a:spLocks noGrp="1" noChangeArrowheads="1"/>
          </p:cNvSpPr>
          <p:nvPr>
            <p:ph sz="quarter" idx="1"/>
          </p:nvPr>
        </p:nvSpPr>
        <p:spPr>
          <a:xfrm>
            <a:off x="457200" y="1600200"/>
            <a:ext cx="7467600" cy="4873625"/>
          </a:xfrm>
        </p:spPr>
        <p:txBody>
          <a:bodyPr>
            <a:normAutofit lnSpcReduction="10000"/>
          </a:bodyPr>
          <a:lstStyle/>
          <a:p>
            <a:pPr marL="274320" indent="-274320" fontAlgn="auto">
              <a:lnSpc>
                <a:spcPct val="80000"/>
              </a:lnSpc>
              <a:spcAft>
                <a:spcPts val="0"/>
              </a:spcAft>
              <a:buFont typeface="Wingdings"/>
              <a:buChar char=""/>
              <a:defRPr/>
            </a:pPr>
            <a:r>
              <a:rPr lang="en-US" dirty="0"/>
              <a:t>JOIN Operation (denoted by     )</a:t>
            </a:r>
          </a:p>
          <a:p>
            <a:pPr marL="640080" lvl="1" indent="-274320" fontAlgn="auto">
              <a:lnSpc>
                <a:spcPct val="80000"/>
              </a:lnSpc>
              <a:spcAft>
                <a:spcPts val="0"/>
              </a:spcAft>
              <a:buFont typeface="Wingdings 2"/>
              <a:buChar char=""/>
              <a:defRPr/>
            </a:pPr>
            <a:r>
              <a:rPr lang="en-US" sz="2200" dirty="0"/>
              <a:t>The sequence of CARTESIAN PRODUCT followed by SELECT is used quite commonly to identify and select related tuples from two relations</a:t>
            </a:r>
          </a:p>
          <a:p>
            <a:pPr marL="640080" lvl="1" indent="-274320" fontAlgn="auto">
              <a:lnSpc>
                <a:spcPct val="80000"/>
              </a:lnSpc>
              <a:spcAft>
                <a:spcPts val="0"/>
              </a:spcAft>
              <a:buFont typeface="Wingdings 2"/>
              <a:buChar char=""/>
              <a:defRPr/>
            </a:pPr>
            <a:r>
              <a:rPr lang="en-US" sz="2200" dirty="0"/>
              <a:t>A special operation, called JOIN combines this sequence into a single operation</a:t>
            </a:r>
          </a:p>
          <a:p>
            <a:pPr marL="640080" lvl="1" indent="-274320" fontAlgn="auto">
              <a:lnSpc>
                <a:spcPct val="80000"/>
              </a:lnSpc>
              <a:spcAft>
                <a:spcPts val="0"/>
              </a:spcAft>
              <a:buFont typeface="Wingdings 2"/>
              <a:buChar char=""/>
              <a:defRPr/>
            </a:pPr>
            <a:r>
              <a:rPr lang="en-US" sz="2200" dirty="0"/>
              <a:t>This operation is very important for any relational database with more than a single relation, because it allows us </a:t>
            </a:r>
            <a:r>
              <a:rPr lang="en-US" sz="2200" b="1" i="1" dirty="0"/>
              <a:t>combine related tuples</a:t>
            </a:r>
            <a:r>
              <a:rPr lang="en-US" sz="2200" b="1" dirty="0"/>
              <a:t> </a:t>
            </a:r>
            <a:r>
              <a:rPr lang="en-US" sz="2200" dirty="0"/>
              <a:t>from various relations </a:t>
            </a:r>
          </a:p>
          <a:p>
            <a:pPr marL="640080" lvl="1" indent="-274320" fontAlgn="auto">
              <a:lnSpc>
                <a:spcPct val="80000"/>
              </a:lnSpc>
              <a:spcAft>
                <a:spcPts val="0"/>
              </a:spcAft>
              <a:buFont typeface="Wingdings 2"/>
              <a:buChar char=""/>
              <a:defRPr/>
            </a:pPr>
            <a:r>
              <a:rPr lang="en-US" sz="2200" dirty="0"/>
              <a:t>The general form of a join operation on two relations R(A1, A2, . . ., An) and S(B1, B2, . . ., </a:t>
            </a:r>
            <a:r>
              <a:rPr lang="en-US" sz="2200" dirty="0" err="1"/>
              <a:t>Bm</a:t>
            </a:r>
            <a:r>
              <a:rPr lang="en-US" sz="2200" dirty="0"/>
              <a:t>) is:</a:t>
            </a:r>
          </a:p>
          <a:p>
            <a:pPr marL="640080" lvl="1" indent="-274320" algn="ctr" fontAlgn="auto">
              <a:lnSpc>
                <a:spcPct val="80000"/>
              </a:lnSpc>
              <a:spcAft>
                <a:spcPts val="0"/>
              </a:spcAft>
              <a:buFont typeface="Wingdings" pitchFamily="2" charset="2"/>
              <a:buNone/>
              <a:defRPr/>
            </a:pPr>
            <a:r>
              <a:rPr lang="en-US" sz="2200" dirty="0"/>
              <a:t>R     </a:t>
            </a:r>
            <a:r>
              <a:rPr lang="en-US" sz="2200" baseline="-25000" dirty="0"/>
              <a:t>&lt;join condition&gt;</a:t>
            </a:r>
            <a:r>
              <a:rPr lang="en-US" sz="2200" dirty="0"/>
              <a:t>S</a:t>
            </a:r>
          </a:p>
          <a:p>
            <a:pPr marL="640080" lvl="1" indent="-274320" fontAlgn="auto">
              <a:lnSpc>
                <a:spcPct val="80000"/>
              </a:lnSpc>
              <a:spcAft>
                <a:spcPts val="0"/>
              </a:spcAft>
              <a:buFont typeface="Wingdings 2"/>
              <a:buChar char=""/>
              <a:defRPr/>
            </a:pPr>
            <a:r>
              <a:rPr lang="en-US" sz="2200" dirty="0"/>
              <a:t>where R and S can be any relations that result from general </a:t>
            </a:r>
            <a:r>
              <a:rPr lang="en-US" sz="2200" i="1" dirty="0"/>
              <a:t>relational algebra expressions</a:t>
            </a:r>
            <a:r>
              <a:rPr lang="en-US" sz="2200" dirty="0"/>
              <a:t>.</a:t>
            </a:r>
            <a:endParaRPr lang="tr-TR" sz="2200" dirty="0"/>
          </a:p>
          <a:p>
            <a:pPr marL="640080" lvl="1" indent="-274320" fontAlgn="auto">
              <a:lnSpc>
                <a:spcPct val="80000"/>
              </a:lnSpc>
              <a:spcAft>
                <a:spcPts val="0"/>
              </a:spcAft>
              <a:buFont typeface="Wingdings 2"/>
              <a:buChar char=""/>
              <a:defRPr/>
            </a:pPr>
            <a:r>
              <a:rPr lang="tr-TR" sz="2200" dirty="0"/>
              <a:t>Also called as </a:t>
            </a:r>
            <a:r>
              <a:rPr lang="tr-TR" sz="2200" b="1" i="1" dirty="0"/>
              <a:t>Inner Join </a:t>
            </a:r>
            <a:r>
              <a:rPr lang="tr-TR" sz="2200" dirty="0"/>
              <a:t>operation.</a:t>
            </a:r>
            <a:endParaRPr lang="en-US" sz="2200" dirty="0"/>
          </a:p>
          <a:p>
            <a:pPr marL="274320" indent="-274320" fontAlgn="auto">
              <a:lnSpc>
                <a:spcPct val="80000"/>
              </a:lnSpc>
              <a:spcAft>
                <a:spcPts val="0"/>
              </a:spcAft>
              <a:buFont typeface="Wingdings"/>
              <a:buChar char=""/>
              <a:defRPr/>
            </a:pPr>
            <a:endParaRPr lang="en-US" dirty="0"/>
          </a:p>
        </p:txBody>
      </p:sp>
      <p:sp>
        <p:nvSpPr>
          <p:cNvPr id="4198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3AC837FD-9D7E-4DA4-A832-ABBE7704C85E}" type="slidenum">
              <a:rPr lang="en-US" sz="1400">
                <a:solidFill>
                  <a:srgbClr val="990033"/>
                </a:solidFill>
              </a:rPr>
              <a:pPr eaLnBrk="1" hangingPunct="1"/>
              <a:t>36</a:t>
            </a:fld>
            <a:endParaRPr lang="en-CA" sz="1400">
              <a:solidFill>
                <a:srgbClr val="990033"/>
              </a:solidFill>
            </a:endParaRPr>
          </a:p>
        </p:txBody>
      </p:sp>
      <p:grpSp>
        <p:nvGrpSpPr>
          <p:cNvPr id="41989" name="Group 25"/>
          <p:cNvGrpSpPr>
            <a:grpSpLocks/>
          </p:cNvGrpSpPr>
          <p:nvPr/>
        </p:nvGrpSpPr>
        <p:grpSpPr bwMode="auto">
          <a:xfrm>
            <a:off x="4962525" y="1687513"/>
            <a:ext cx="219075" cy="174625"/>
            <a:chOff x="377" y="2904"/>
            <a:chExt cx="154" cy="110"/>
          </a:xfrm>
        </p:grpSpPr>
        <p:sp>
          <p:nvSpPr>
            <p:cNvPr id="41995" name="Line 26"/>
            <p:cNvSpPr>
              <a:spLocks noChangeShapeType="1"/>
            </p:cNvSpPr>
            <p:nvPr/>
          </p:nvSpPr>
          <p:spPr bwMode="auto">
            <a:xfrm>
              <a:off x="381" y="2904"/>
              <a:ext cx="0"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41996" name="Line 27"/>
            <p:cNvSpPr>
              <a:spLocks noChangeShapeType="1"/>
            </p:cNvSpPr>
            <p:nvPr/>
          </p:nvSpPr>
          <p:spPr bwMode="auto">
            <a:xfrm>
              <a:off x="527" y="2904"/>
              <a:ext cx="0"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41997" name="Line 28"/>
            <p:cNvSpPr>
              <a:spLocks noChangeShapeType="1"/>
            </p:cNvSpPr>
            <p:nvPr/>
          </p:nvSpPr>
          <p:spPr bwMode="auto">
            <a:xfrm>
              <a:off x="385" y="2904"/>
              <a:ext cx="138"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41998" name="Line 29"/>
            <p:cNvSpPr>
              <a:spLocks noChangeShapeType="1"/>
            </p:cNvSpPr>
            <p:nvPr/>
          </p:nvSpPr>
          <p:spPr bwMode="auto">
            <a:xfrm flipH="1">
              <a:off x="377" y="2904"/>
              <a:ext cx="154"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41990" name="Group 35"/>
          <p:cNvGrpSpPr>
            <a:grpSpLocks/>
          </p:cNvGrpSpPr>
          <p:nvPr/>
        </p:nvGrpSpPr>
        <p:grpSpPr bwMode="auto">
          <a:xfrm>
            <a:off x="3568700" y="5083175"/>
            <a:ext cx="244475" cy="174625"/>
            <a:chOff x="377" y="2904"/>
            <a:chExt cx="154" cy="110"/>
          </a:xfrm>
        </p:grpSpPr>
        <p:sp>
          <p:nvSpPr>
            <p:cNvPr id="41991" name="Line 36"/>
            <p:cNvSpPr>
              <a:spLocks noChangeShapeType="1"/>
            </p:cNvSpPr>
            <p:nvPr/>
          </p:nvSpPr>
          <p:spPr bwMode="auto">
            <a:xfrm>
              <a:off x="381" y="2904"/>
              <a:ext cx="0" cy="1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41992" name="Line 37"/>
            <p:cNvSpPr>
              <a:spLocks noChangeShapeType="1"/>
            </p:cNvSpPr>
            <p:nvPr/>
          </p:nvSpPr>
          <p:spPr bwMode="auto">
            <a:xfrm>
              <a:off x="527" y="2904"/>
              <a:ext cx="0" cy="1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41993" name="Line 38"/>
            <p:cNvSpPr>
              <a:spLocks noChangeShapeType="1"/>
            </p:cNvSpPr>
            <p:nvPr/>
          </p:nvSpPr>
          <p:spPr bwMode="auto">
            <a:xfrm>
              <a:off x="385" y="2904"/>
              <a:ext cx="138" cy="1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41994" name="Line 39"/>
            <p:cNvSpPr>
              <a:spLocks noChangeShapeType="1"/>
            </p:cNvSpPr>
            <p:nvPr/>
          </p:nvSpPr>
          <p:spPr bwMode="auto">
            <a:xfrm flipH="1">
              <a:off x="377" y="2904"/>
              <a:ext cx="154" cy="1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19"/>
          <p:cNvSpPr>
            <a:spLocks noGrp="1" noChangeArrowheads="1"/>
          </p:cNvSpPr>
          <p:nvPr>
            <p:ph type="title"/>
          </p:nvPr>
        </p:nvSpPr>
        <p:spPr/>
        <p:txBody>
          <a:bodyPr/>
          <a:lstStyle/>
          <a:p>
            <a:pPr fontAlgn="auto">
              <a:spcAft>
                <a:spcPts val="0"/>
              </a:spcAft>
              <a:defRPr/>
            </a:pPr>
            <a:r>
              <a:rPr lang="en-US" sz="3200"/>
              <a:t>Binary Relational Operations: JOIN (cont.)</a:t>
            </a:r>
          </a:p>
        </p:txBody>
      </p:sp>
      <p:sp>
        <p:nvSpPr>
          <p:cNvPr id="37892" name="Rectangle 20"/>
          <p:cNvSpPr>
            <a:spLocks noGrp="1" noChangeArrowheads="1"/>
          </p:cNvSpPr>
          <p:nvPr>
            <p:ph sz="quarter" idx="1"/>
          </p:nvPr>
        </p:nvSpPr>
        <p:spPr>
          <a:xfrm>
            <a:off x="239713" y="1600200"/>
            <a:ext cx="8447087" cy="5105400"/>
          </a:xfrm>
        </p:spPr>
        <p:txBody>
          <a:bodyPr>
            <a:normAutofit/>
          </a:bodyPr>
          <a:lstStyle/>
          <a:p>
            <a:pPr marL="274320" indent="-274320" fontAlgn="auto">
              <a:lnSpc>
                <a:spcPct val="80000"/>
              </a:lnSpc>
              <a:spcAft>
                <a:spcPts val="0"/>
              </a:spcAft>
              <a:buFont typeface="Wingdings"/>
              <a:buChar char=""/>
              <a:defRPr/>
            </a:pPr>
            <a:r>
              <a:rPr lang="en-US" dirty="0"/>
              <a:t>Example: Suppose that we want to retrieve the name of the manager of each department.</a:t>
            </a:r>
          </a:p>
          <a:p>
            <a:pPr marL="640080" lvl="1" indent="-274320" fontAlgn="auto">
              <a:lnSpc>
                <a:spcPct val="80000"/>
              </a:lnSpc>
              <a:spcAft>
                <a:spcPts val="0"/>
              </a:spcAft>
              <a:buFont typeface="Wingdings 2"/>
              <a:buChar char=""/>
              <a:defRPr/>
            </a:pPr>
            <a:r>
              <a:rPr lang="en-US" sz="2200" dirty="0"/>
              <a:t>To get the manager’s name, we need to combine each DEPARTMENT tuple with the EMPLOYEE tuple whose SSN value matches the MGRSSN value in the department tuple. </a:t>
            </a:r>
          </a:p>
          <a:p>
            <a:pPr marL="640080" lvl="1" indent="-274320" fontAlgn="auto">
              <a:lnSpc>
                <a:spcPct val="80000"/>
              </a:lnSpc>
              <a:spcAft>
                <a:spcPts val="0"/>
              </a:spcAft>
              <a:buFont typeface="Wingdings 2"/>
              <a:buChar char=""/>
              <a:defRPr/>
            </a:pPr>
            <a:r>
              <a:rPr lang="en-US" sz="2200" dirty="0"/>
              <a:t>We do this by using the join           operation.</a:t>
            </a:r>
          </a:p>
          <a:p>
            <a:pPr marL="640080" lvl="1" indent="-274320" fontAlgn="auto">
              <a:lnSpc>
                <a:spcPct val="80000"/>
              </a:lnSpc>
              <a:spcAft>
                <a:spcPts val="0"/>
              </a:spcAft>
              <a:buFont typeface="Wingdings 2"/>
              <a:buChar char=""/>
              <a:defRPr/>
            </a:pPr>
            <a:endParaRPr lang="en-US" sz="2200" dirty="0"/>
          </a:p>
          <a:p>
            <a:pPr marL="640080" lvl="1" indent="-274320" fontAlgn="auto">
              <a:lnSpc>
                <a:spcPct val="80000"/>
              </a:lnSpc>
              <a:spcAft>
                <a:spcPts val="0"/>
              </a:spcAft>
              <a:buFont typeface="Wingdings 2"/>
              <a:buChar char=""/>
              <a:defRPr/>
            </a:pPr>
            <a:r>
              <a:rPr lang="en-US" sz="2200" dirty="0"/>
              <a:t>DEPT_MGR </a:t>
            </a:r>
            <a:r>
              <a:rPr lang="en-US" sz="2200" dirty="0">
                <a:sym typeface="Symbol" pitchFamily="18" charset="2"/>
              </a:rPr>
              <a:t></a:t>
            </a:r>
            <a:r>
              <a:rPr lang="en-US" sz="2200" dirty="0"/>
              <a:t> DEPARTMENT           EMPLOYEE</a:t>
            </a:r>
          </a:p>
          <a:p>
            <a:pPr marL="274320" indent="-274320" fontAlgn="auto">
              <a:lnSpc>
                <a:spcPct val="80000"/>
              </a:lnSpc>
              <a:spcAft>
                <a:spcPts val="0"/>
              </a:spcAft>
              <a:buFont typeface="Wingdings"/>
              <a:buChar char=""/>
              <a:defRPr/>
            </a:pPr>
            <a:endParaRPr lang="en-US" dirty="0"/>
          </a:p>
          <a:p>
            <a:pPr marL="274320" indent="-274320" fontAlgn="auto">
              <a:lnSpc>
                <a:spcPct val="80000"/>
              </a:lnSpc>
              <a:spcAft>
                <a:spcPts val="0"/>
              </a:spcAft>
              <a:buFont typeface="Wingdings"/>
              <a:buChar char=""/>
              <a:defRPr/>
            </a:pPr>
            <a:r>
              <a:rPr lang="en-US" dirty="0"/>
              <a:t>MGRSSN=SSN is the join condition</a:t>
            </a:r>
          </a:p>
          <a:p>
            <a:pPr marL="640080" lvl="1" indent="-274320" fontAlgn="auto">
              <a:lnSpc>
                <a:spcPct val="80000"/>
              </a:lnSpc>
              <a:spcAft>
                <a:spcPts val="0"/>
              </a:spcAft>
              <a:buFont typeface="Wingdings 2"/>
              <a:buChar char=""/>
              <a:defRPr/>
            </a:pPr>
            <a:r>
              <a:rPr lang="en-US" sz="2200" dirty="0"/>
              <a:t>Combines each department record with the employee who manages the department</a:t>
            </a:r>
          </a:p>
          <a:p>
            <a:pPr marL="640080" lvl="1" indent="-274320" fontAlgn="auto">
              <a:lnSpc>
                <a:spcPct val="80000"/>
              </a:lnSpc>
              <a:spcAft>
                <a:spcPts val="0"/>
              </a:spcAft>
              <a:buFont typeface="Wingdings 2"/>
              <a:buChar char=""/>
              <a:defRPr/>
            </a:pPr>
            <a:r>
              <a:rPr lang="en-US" sz="2200" dirty="0"/>
              <a:t>The join condition can also be specified as DEPARTMENT.MGRSSN= EMPLOYEE.SSN</a:t>
            </a:r>
          </a:p>
          <a:p>
            <a:pPr marL="274320" indent="-274320" fontAlgn="auto">
              <a:lnSpc>
                <a:spcPct val="80000"/>
              </a:lnSpc>
              <a:spcAft>
                <a:spcPts val="0"/>
              </a:spcAft>
              <a:buFont typeface="Wingdings" pitchFamily="2" charset="2"/>
              <a:buNone/>
              <a:defRPr/>
            </a:pPr>
            <a:endParaRPr lang="en-US" dirty="0"/>
          </a:p>
          <a:p>
            <a:pPr marL="274320" indent="-274320" fontAlgn="auto">
              <a:lnSpc>
                <a:spcPct val="80000"/>
              </a:lnSpc>
              <a:spcAft>
                <a:spcPts val="0"/>
              </a:spcAft>
              <a:buFont typeface="Wingdings"/>
              <a:buChar char=""/>
              <a:defRPr/>
            </a:pPr>
            <a:endParaRPr lang="en-US" dirty="0"/>
          </a:p>
        </p:txBody>
      </p:sp>
      <p:sp>
        <p:nvSpPr>
          <p:cNvPr id="4301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3E8FA87D-7A72-496E-A676-5991104FE283}" type="slidenum">
              <a:rPr lang="en-US" sz="1400">
                <a:solidFill>
                  <a:srgbClr val="990033"/>
                </a:solidFill>
              </a:rPr>
              <a:pPr eaLnBrk="1" hangingPunct="1"/>
              <a:t>37</a:t>
            </a:fld>
            <a:endParaRPr lang="en-CA" sz="1400">
              <a:solidFill>
                <a:srgbClr val="990033"/>
              </a:solidFill>
            </a:endParaRPr>
          </a:p>
        </p:txBody>
      </p:sp>
      <p:grpSp>
        <p:nvGrpSpPr>
          <p:cNvPr id="43013" name="Group 4"/>
          <p:cNvGrpSpPr>
            <a:grpSpLocks/>
          </p:cNvGrpSpPr>
          <p:nvPr/>
        </p:nvGrpSpPr>
        <p:grpSpPr bwMode="auto">
          <a:xfrm>
            <a:off x="4686218" y="3495368"/>
            <a:ext cx="487363" cy="174625"/>
            <a:chOff x="377" y="2904"/>
            <a:chExt cx="154" cy="110"/>
          </a:xfrm>
        </p:grpSpPr>
        <p:sp>
          <p:nvSpPr>
            <p:cNvPr id="43019" name="Line 5"/>
            <p:cNvSpPr>
              <a:spLocks noChangeShapeType="1"/>
            </p:cNvSpPr>
            <p:nvPr/>
          </p:nvSpPr>
          <p:spPr bwMode="auto">
            <a:xfrm>
              <a:off x="381" y="2904"/>
              <a:ext cx="0" cy="1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43020" name="Line 6"/>
            <p:cNvSpPr>
              <a:spLocks noChangeShapeType="1"/>
            </p:cNvSpPr>
            <p:nvPr/>
          </p:nvSpPr>
          <p:spPr bwMode="auto">
            <a:xfrm>
              <a:off x="527" y="2904"/>
              <a:ext cx="0" cy="1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43021" name="Line 7"/>
            <p:cNvSpPr>
              <a:spLocks noChangeShapeType="1"/>
            </p:cNvSpPr>
            <p:nvPr/>
          </p:nvSpPr>
          <p:spPr bwMode="auto">
            <a:xfrm>
              <a:off x="385" y="2904"/>
              <a:ext cx="138" cy="1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43022" name="Line 8"/>
            <p:cNvSpPr>
              <a:spLocks noChangeShapeType="1"/>
            </p:cNvSpPr>
            <p:nvPr/>
          </p:nvSpPr>
          <p:spPr bwMode="auto">
            <a:xfrm flipH="1">
              <a:off x="377" y="2904"/>
              <a:ext cx="154" cy="1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grpSp>
        <p:nvGrpSpPr>
          <p:cNvPr id="43014" name="Group 9"/>
          <p:cNvGrpSpPr>
            <a:grpSpLocks/>
          </p:cNvGrpSpPr>
          <p:nvPr/>
        </p:nvGrpSpPr>
        <p:grpSpPr bwMode="auto">
          <a:xfrm>
            <a:off x="5257800" y="4038600"/>
            <a:ext cx="441325" cy="347663"/>
            <a:chOff x="377" y="2904"/>
            <a:chExt cx="154" cy="110"/>
          </a:xfrm>
        </p:grpSpPr>
        <p:sp>
          <p:nvSpPr>
            <p:cNvPr id="43015" name="Line 10"/>
            <p:cNvSpPr>
              <a:spLocks noChangeShapeType="1"/>
            </p:cNvSpPr>
            <p:nvPr/>
          </p:nvSpPr>
          <p:spPr bwMode="auto">
            <a:xfrm>
              <a:off x="381" y="2904"/>
              <a:ext cx="0"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43016" name="Line 11"/>
            <p:cNvSpPr>
              <a:spLocks noChangeShapeType="1"/>
            </p:cNvSpPr>
            <p:nvPr/>
          </p:nvSpPr>
          <p:spPr bwMode="auto">
            <a:xfrm>
              <a:off x="527" y="2904"/>
              <a:ext cx="0"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43017" name="Line 12"/>
            <p:cNvSpPr>
              <a:spLocks noChangeShapeType="1"/>
            </p:cNvSpPr>
            <p:nvPr/>
          </p:nvSpPr>
          <p:spPr bwMode="auto">
            <a:xfrm>
              <a:off x="385" y="2904"/>
              <a:ext cx="138"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43018" name="Line 13"/>
            <p:cNvSpPr>
              <a:spLocks noChangeShapeType="1"/>
            </p:cNvSpPr>
            <p:nvPr/>
          </p:nvSpPr>
          <p:spPr bwMode="auto">
            <a:xfrm flipH="1">
              <a:off x="377" y="2904"/>
              <a:ext cx="154"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sp>
        <p:nvSpPr>
          <p:cNvPr id="2" name="TextBox 1"/>
          <p:cNvSpPr txBox="1"/>
          <p:nvPr/>
        </p:nvSpPr>
        <p:spPr>
          <a:xfrm>
            <a:off x="4726284" y="4227179"/>
            <a:ext cx="1624163" cy="461665"/>
          </a:xfrm>
          <a:prstGeom prst="rect">
            <a:avLst/>
          </a:prstGeom>
          <a:noFill/>
        </p:spPr>
        <p:txBody>
          <a:bodyPr wrap="none" rtlCol="0">
            <a:spAutoFit/>
          </a:bodyPr>
          <a:lstStyle/>
          <a:p>
            <a:r>
              <a:rPr lang="en-US" baseline="-25000" dirty="0"/>
              <a:t>MGRSSN=SSN</a:t>
            </a:r>
            <a:endParaRPr lang="en-US" dirty="0"/>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fontAlgn="auto">
              <a:spcAft>
                <a:spcPts val="0"/>
              </a:spcAft>
              <a:defRPr/>
            </a:pPr>
            <a:r>
              <a:rPr lang="en-US" sz="3200"/>
              <a:t>Example of applying the JOIN operation</a:t>
            </a:r>
          </a:p>
        </p:txBody>
      </p:sp>
      <p:sp>
        <p:nvSpPr>
          <p:cNvPr id="44035"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FFA3981D-8880-4C7D-BFFF-96EA78AB3FB6}" type="slidenum">
              <a:rPr lang="en-US" sz="1400">
                <a:solidFill>
                  <a:srgbClr val="990033"/>
                </a:solidFill>
              </a:rPr>
              <a:pPr eaLnBrk="1" hangingPunct="1"/>
              <a:t>38</a:t>
            </a:fld>
            <a:endParaRPr lang="en-CA" sz="1400">
              <a:solidFill>
                <a:srgbClr val="990033"/>
              </a:solidFill>
            </a:endParaRPr>
          </a:p>
        </p:txBody>
      </p:sp>
      <p:sp>
        <p:nvSpPr>
          <p:cNvPr id="44036" name="Rectangle 3"/>
          <p:cNvSpPr>
            <a:spLocks noChangeArrowheads="1"/>
          </p:cNvSpPr>
          <p:nvPr/>
        </p:nvSpPr>
        <p:spPr bwMode="auto">
          <a:xfrm>
            <a:off x="1833563" y="1309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pic>
        <p:nvPicPr>
          <p:cNvPr id="44037" name="Picture 5" descr="fig06_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581" y="1942923"/>
            <a:ext cx="8153400"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Text Box 6" descr="Pink tissue paper"/>
          <p:cNvSpPr txBox="1">
            <a:spLocks noChangeArrowheads="1"/>
          </p:cNvSpPr>
          <p:nvPr/>
        </p:nvSpPr>
        <p:spPr bwMode="auto">
          <a:xfrm>
            <a:off x="430314" y="4050608"/>
            <a:ext cx="83058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2000" dirty="0">
                <a:solidFill>
                  <a:schemeClr val="tx2"/>
                </a:solidFill>
              </a:rPr>
              <a:t>DEPT_MGR </a:t>
            </a:r>
            <a:r>
              <a:rPr lang="en-US" sz="2000" dirty="0">
                <a:solidFill>
                  <a:schemeClr val="tx2"/>
                </a:solidFill>
                <a:sym typeface="Symbol" pitchFamily="18" charset="2"/>
              </a:rPr>
              <a:t></a:t>
            </a:r>
            <a:r>
              <a:rPr lang="en-US" sz="2000" dirty="0">
                <a:solidFill>
                  <a:schemeClr val="tx2"/>
                </a:solidFill>
              </a:rPr>
              <a:t> DEPARTMENT          </a:t>
            </a:r>
            <a:r>
              <a:rPr lang="en-US" sz="1800" baseline="-25000" dirty="0">
                <a:solidFill>
                  <a:schemeClr val="tx2"/>
                </a:solidFill>
              </a:rPr>
              <a:t>MGRSSN=SSN</a:t>
            </a:r>
            <a:r>
              <a:rPr lang="en-US" sz="2000" dirty="0">
                <a:solidFill>
                  <a:schemeClr val="tx2"/>
                </a:solidFill>
              </a:rPr>
              <a:t>  EMPLOYEE</a:t>
            </a:r>
          </a:p>
          <a:p>
            <a:pPr eaLnBrk="1" hangingPunct="1">
              <a:spcBef>
                <a:spcPct val="50000"/>
              </a:spcBef>
            </a:pPr>
            <a:endParaRPr lang="en-US" dirty="0"/>
          </a:p>
        </p:txBody>
      </p:sp>
      <p:grpSp>
        <p:nvGrpSpPr>
          <p:cNvPr id="44039" name="Group 7"/>
          <p:cNvGrpSpPr>
            <a:grpSpLocks/>
          </p:cNvGrpSpPr>
          <p:nvPr/>
        </p:nvGrpSpPr>
        <p:grpSpPr bwMode="auto">
          <a:xfrm>
            <a:off x="4191000" y="4147909"/>
            <a:ext cx="441325" cy="347663"/>
            <a:chOff x="377" y="2904"/>
            <a:chExt cx="154" cy="110"/>
          </a:xfrm>
        </p:grpSpPr>
        <p:sp>
          <p:nvSpPr>
            <p:cNvPr id="44040" name="Line 8"/>
            <p:cNvSpPr>
              <a:spLocks noChangeShapeType="1"/>
            </p:cNvSpPr>
            <p:nvPr/>
          </p:nvSpPr>
          <p:spPr bwMode="auto">
            <a:xfrm>
              <a:off x="381" y="2904"/>
              <a:ext cx="0"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44041" name="Line 9"/>
            <p:cNvSpPr>
              <a:spLocks noChangeShapeType="1"/>
            </p:cNvSpPr>
            <p:nvPr/>
          </p:nvSpPr>
          <p:spPr bwMode="auto">
            <a:xfrm>
              <a:off x="527" y="2904"/>
              <a:ext cx="0"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44042" name="Line 10"/>
            <p:cNvSpPr>
              <a:spLocks noChangeShapeType="1"/>
            </p:cNvSpPr>
            <p:nvPr/>
          </p:nvSpPr>
          <p:spPr bwMode="auto">
            <a:xfrm>
              <a:off x="385" y="2904"/>
              <a:ext cx="138"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44043" name="Line 11"/>
            <p:cNvSpPr>
              <a:spLocks noChangeShapeType="1"/>
            </p:cNvSpPr>
            <p:nvPr/>
          </p:nvSpPr>
          <p:spPr bwMode="auto">
            <a:xfrm flipH="1">
              <a:off x="377" y="2904"/>
              <a:ext cx="154"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pic>
        <p:nvPicPr>
          <p:cNvPr id="3" name="Picture 2"/>
          <p:cNvPicPr>
            <a:picLocks noChangeAspect="1"/>
          </p:cNvPicPr>
          <p:nvPr/>
        </p:nvPicPr>
        <p:blipFill>
          <a:blip r:embed="rId4"/>
          <a:stretch>
            <a:fillRect/>
          </a:stretch>
        </p:blipFill>
        <p:spPr>
          <a:xfrm>
            <a:off x="430314" y="4520844"/>
            <a:ext cx="7991475" cy="923925"/>
          </a:xfrm>
          <a:prstGeom prst="rect">
            <a:avLst/>
          </a:prstGeom>
        </p:spPr>
      </p:pic>
      <p:pic>
        <p:nvPicPr>
          <p:cNvPr id="4" name="Picture 3"/>
          <p:cNvPicPr>
            <a:picLocks noChangeAspect="1"/>
          </p:cNvPicPr>
          <p:nvPr/>
        </p:nvPicPr>
        <p:blipFill>
          <a:blip r:embed="rId5"/>
          <a:stretch>
            <a:fillRect/>
          </a:stretch>
        </p:blipFill>
        <p:spPr>
          <a:xfrm>
            <a:off x="404812" y="5444769"/>
            <a:ext cx="4867275" cy="1381125"/>
          </a:xfrm>
          <a:prstGeom prst="rect">
            <a:avLst/>
          </a:prstGeom>
        </p:spPr>
      </p:pic>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15"/>
          <p:cNvSpPr>
            <a:spLocks noGrp="1" noChangeArrowheads="1"/>
          </p:cNvSpPr>
          <p:nvPr>
            <p:ph type="title"/>
          </p:nvPr>
        </p:nvSpPr>
        <p:spPr/>
        <p:txBody>
          <a:bodyPr/>
          <a:lstStyle/>
          <a:p>
            <a:pPr fontAlgn="auto">
              <a:spcAft>
                <a:spcPts val="0"/>
              </a:spcAft>
              <a:defRPr/>
            </a:pPr>
            <a:r>
              <a:rPr lang="en-US"/>
              <a:t>Some properties of JOIN</a:t>
            </a:r>
          </a:p>
        </p:txBody>
      </p:sp>
      <p:sp>
        <p:nvSpPr>
          <p:cNvPr id="39940" name="Rectangle 16"/>
          <p:cNvSpPr>
            <a:spLocks noGrp="1" noChangeArrowheads="1"/>
          </p:cNvSpPr>
          <p:nvPr>
            <p:ph sz="quarter" idx="1"/>
          </p:nvPr>
        </p:nvSpPr>
        <p:spPr>
          <a:xfrm>
            <a:off x="457200" y="1600200"/>
            <a:ext cx="7467600" cy="4873625"/>
          </a:xfrm>
        </p:spPr>
        <p:txBody>
          <a:bodyPr>
            <a:normAutofit lnSpcReduction="10000"/>
          </a:bodyPr>
          <a:lstStyle/>
          <a:p>
            <a:pPr marL="274320" indent="-274320" fontAlgn="auto">
              <a:spcAft>
                <a:spcPts val="0"/>
              </a:spcAft>
              <a:buFont typeface="Wingdings"/>
              <a:buChar char=""/>
              <a:defRPr/>
            </a:pPr>
            <a:r>
              <a:rPr lang="en-US" dirty="0"/>
              <a:t>Consider the following JOIN operation:</a:t>
            </a:r>
          </a:p>
          <a:p>
            <a:pPr marL="640080" lvl="1" indent="-274320" fontAlgn="auto">
              <a:spcAft>
                <a:spcPts val="0"/>
              </a:spcAft>
              <a:buFont typeface="Wingdings 2"/>
              <a:buChar char=""/>
              <a:defRPr/>
            </a:pPr>
            <a:r>
              <a:rPr lang="en-US" sz="2200" dirty="0"/>
              <a:t>R(A1, A2, . . ., An)                   S(B1, B2, . . ., </a:t>
            </a:r>
            <a:r>
              <a:rPr lang="en-US" sz="2200" dirty="0" err="1"/>
              <a:t>Bm</a:t>
            </a:r>
            <a:r>
              <a:rPr lang="en-US" sz="2200" dirty="0"/>
              <a:t>)</a:t>
            </a:r>
          </a:p>
          <a:p>
            <a:pPr lvl="2" indent="-182880" fontAlgn="auto">
              <a:spcAft>
                <a:spcPts val="0"/>
              </a:spcAft>
              <a:buClr>
                <a:schemeClr val="accent1">
                  <a:shade val="75000"/>
                </a:schemeClr>
              </a:buClr>
              <a:buFont typeface="Wingdings" pitchFamily="2" charset="2"/>
              <a:buNone/>
              <a:defRPr/>
            </a:pPr>
            <a:r>
              <a:rPr lang="en-US" sz="2000" dirty="0"/>
              <a:t>                                       </a:t>
            </a:r>
            <a:r>
              <a:rPr lang="en-US" sz="2000" dirty="0" err="1"/>
              <a:t>R.Ai</a:t>
            </a:r>
            <a:r>
              <a:rPr lang="en-US" sz="2000" dirty="0"/>
              <a:t>=</a:t>
            </a:r>
            <a:r>
              <a:rPr lang="en-US" sz="2000" dirty="0" err="1"/>
              <a:t>S.Bj</a:t>
            </a:r>
            <a:endParaRPr lang="en-US" sz="2000" dirty="0"/>
          </a:p>
          <a:p>
            <a:pPr marL="640080" lvl="1" indent="-274320" fontAlgn="auto">
              <a:spcAft>
                <a:spcPts val="0"/>
              </a:spcAft>
              <a:buFont typeface="Wingdings 2"/>
              <a:buChar char=""/>
              <a:defRPr/>
            </a:pPr>
            <a:r>
              <a:rPr lang="en-US" sz="2200" dirty="0"/>
              <a:t>Result is a relation Q with degree n + m attributes:</a:t>
            </a:r>
          </a:p>
          <a:p>
            <a:pPr lvl="2" indent="-182880" fontAlgn="auto">
              <a:spcAft>
                <a:spcPts val="0"/>
              </a:spcAft>
              <a:buClr>
                <a:schemeClr val="accent1">
                  <a:shade val="75000"/>
                </a:schemeClr>
              </a:buClr>
              <a:buFont typeface="Wingdings"/>
              <a:buChar char=""/>
              <a:defRPr/>
            </a:pPr>
            <a:r>
              <a:rPr lang="en-US" sz="2000" dirty="0"/>
              <a:t>Q(A1, A2, . . ., An, B1, B2, . . ., </a:t>
            </a:r>
            <a:r>
              <a:rPr lang="en-US" sz="2000" dirty="0" err="1"/>
              <a:t>Bm</a:t>
            </a:r>
            <a:r>
              <a:rPr lang="en-US" sz="2000" dirty="0"/>
              <a:t>), in that order.</a:t>
            </a:r>
          </a:p>
          <a:p>
            <a:pPr marL="640080" lvl="1" indent="-274320" fontAlgn="auto">
              <a:spcAft>
                <a:spcPts val="0"/>
              </a:spcAft>
              <a:buFont typeface="Wingdings 2"/>
              <a:buChar char=""/>
              <a:defRPr/>
            </a:pPr>
            <a:r>
              <a:rPr lang="en-US" sz="2200" dirty="0"/>
              <a:t>The resulting relation state has one tuple for each combination of tuples—r from R and s from S, but </a:t>
            </a:r>
            <a:r>
              <a:rPr lang="en-US" sz="2200" i="1" dirty="0">
                <a:solidFill>
                  <a:srgbClr val="FF0000"/>
                </a:solidFill>
              </a:rPr>
              <a:t>only if they satisfy the join condition</a:t>
            </a:r>
            <a:r>
              <a:rPr lang="en-US" sz="2200" dirty="0">
                <a:solidFill>
                  <a:srgbClr val="FF0000"/>
                </a:solidFill>
              </a:rPr>
              <a:t> r[Ai]=s[</a:t>
            </a:r>
            <a:r>
              <a:rPr lang="en-US" sz="2200" dirty="0" err="1">
                <a:solidFill>
                  <a:srgbClr val="FF0000"/>
                </a:solidFill>
              </a:rPr>
              <a:t>Bj</a:t>
            </a:r>
            <a:r>
              <a:rPr lang="en-US" sz="2200" dirty="0">
                <a:solidFill>
                  <a:srgbClr val="FF0000"/>
                </a:solidFill>
              </a:rPr>
              <a:t>]</a:t>
            </a:r>
          </a:p>
          <a:p>
            <a:pPr marL="640080" lvl="1" indent="-274320" fontAlgn="auto">
              <a:spcAft>
                <a:spcPts val="0"/>
              </a:spcAft>
              <a:buFont typeface="Wingdings 2"/>
              <a:buChar char=""/>
              <a:defRPr/>
            </a:pPr>
            <a:r>
              <a:rPr lang="en-US" sz="2200" dirty="0"/>
              <a:t>Hence, if R has </a:t>
            </a:r>
            <a:r>
              <a:rPr lang="en-US" sz="2200" dirty="0" err="1"/>
              <a:t>n</a:t>
            </a:r>
            <a:r>
              <a:rPr lang="en-US" sz="2200" baseline="-25000" dirty="0" err="1"/>
              <a:t>R</a:t>
            </a:r>
            <a:r>
              <a:rPr lang="en-US" sz="2200" dirty="0"/>
              <a:t> tuples, and S has </a:t>
            </a:r>
            <a:r>
              <a:rPr lang="en-US" sz="2200" dirty="0" err="1"/>
              <a:t>n</a:t>
            </a:r>
            <a:r>
              <a:rPr lang="en-US" sz="2200" baseline="-25000" dirty="0" err="1"/>
              <a:t>S</a:t>
            </a:r>
            <a:r>
              <a:rPr lang="en-US" sz="2200" dirty="0"/>
              <a:t> tuples, then the join result will generally have </a:t>
            </a:r>
            <a:r>
              <a:rPr lang="en-US" sz="2200" i="1" dirty="0"/>
              <a:t>less than</a:t>
            </a:r>
            <a:r>
              <a:rPr lang="en-US" sz="2200" dirty="0"/>
              <a:t> </a:t>
            </a:r>
            <a:r>
              <a:rPr lang="en-US" sz="2200" dirty="0" err="1"/>
              <a:t>n</a:t>
            </a:r>
            <a:r>
              <a:rPr lang="en-US" sz="2200" baseline="-25000" dirty="0" err="1"/>
              <a:t>R</a:t>
            </a:r>
            <a:r>
              <a:rPr lang="en-US" sz="2200" dirty="0"/>
              <a:t> * </a:t>
            </a:r>
            <a:r>
              <a:rPr lang="en-US" sz="2200" dirty="0" err="1"/>
              <a:t>n</a:t>
            </a:r>
            <a:r>
              <a:rPr lang="en-US" sz="2200" baseline="-25000" dirty="0" err="1"/>
              <a:t>S</a:t>
            </a:r>
            <a:r>
              <a:rPr lang="en-US" sz="2200" dirty="0"/>
              <a:t> tuples.</a:t>
            </a:r>
          </a:p>
          <a:p>
            <a:pPr marL="640080" lvl="1" indent="-274320" fontAlgn="auto">
              <a:spcAft>
                <a:spcPts val="0"/>
              </a:spcAft>
              <a:buFont typeface="Wingdings 2"/>
              <a:buChar char=""/>
              <a:defRPr/>
            </a:pPr>
            <a:r>
              <a:rPr lang="en-US" sz="2200" dirty="0"/>
              <a:t>Only related tuples (based on the join condition) will appear in the result</a:t>
            </a:r>
          </a:p>
        </p:txBody>
      </p:sp>
      <p:sp>
        <p:nvSpPr>
          <p:cNvPr id="4506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9ADEBA02-D9B1-46E5-8D78-CC7A75904B54}" type="slidenum">
              <a:rPr lang="en-US" sz="1400">
                <a:solidFill>
                  <a:srgbClr val="990033"/>
                </a:solidFill>
              </a:rPr>
              <a:pPr eaLnBrk="1" hangingPunct="1"/>
              <a:t>39</a:t>
            </a:fld>
            <a:endParaRPr lang="en-CA" sz="1400">
              <a:solidFill>
                <a:srgbClr val="990033"/>
              </a:solidFill>
            </a:endParaRPr>
          </a:p>
        </p:txBody>
      </p:sp>
      <p:grpSp>
        <p:nvGrpSpPr>
          <p:cNvPr id="45061" name="Group 17"/>
          <p:cNvGrpSpPr>
            <a:grpSpLocks/>
          </p:cNvGrpSpPr>
          <p:nvPr/>
        </p:nvGrpSpPr>
        <p:grpSpPr bwMode="auto">
          <a:xfrm>
            <a:off x="3810000" y="2133600"/>
            <a:ext cx="441325" cy="347663"/>
            <a:chOff x="377" y="2904"/>
            <a:chExt cx="154" cy="110"/>
          </a:xfrm>
        </p:grpSpPr>
        <p:sp>
          <p:nvSpPr>
            <p:cNvPr id="45062" name="Line 18"/>
            <p:cNvSpPr>
              <a:spLocks noChangeShapeType="1"/>
            </p:cNvSpPr>
            <p:nvPr/>
          </p:nvSpPr>
          <p:spPr bwMode="auto">
            <a:xfrm>
              <a:off x="381" y="2904"/>
              <a:ext cx="0"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45063" name="Line 19"/>
            <p:cNvSpPr>
              <a:spLocks noChangeShapeType="1"/>
            </p:cNvSpPr>
            <p:nvPr/>
          </p:nvSpPr>
          <p:spPr bwMode="auto">
            <a:xfrm>
              <a:off x="527" y="2904"/>
              <a:ext cx="0"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45064" name="Line 20"/>
            <p:cNvSpPr>
              <a:spLocks noChangeShapeType="1"/>
            </p:cNvSpPr>
            <p:nvPr/>
          </p:nvSpPr>
          <p:spPr bwMode="auto">
            <a:xfrm>
              <a:off x="385" y="2904"/>
              <a:ext cx="138"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45065" name="Line 21"/>
            <p:cNvSpPr>
              <a:spLocks noChangeShapeType="1"/>
            </p:cNvSpPr>
            <p:nvPr/>
          </p:nvSpPr>
          <p:spPr bwMode="auto">
            <a:xfrm flipH="1">
              <a:off x="377" y="2904"/>
              <a:ext cx="154"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p:cNvSpPr>
            <a:spLocks noGrp="1" noChangeArrowheads="1"/>
          </p:cNvSpPr>
          <p:nvPr>
            <p:ph type="title"/>
          </p:nvPr>
        </p:nvSpPr>
        <p:spPr/>
        <p:txBody>
          <a:bodyPr/>
          <a:lstStyle/>
          <a:p>
            <a:pPr fontAlgn="auto">
              <a:spcAft>
                <a:spcPts val="0"/>
              </a:spcAft>
              <a:defRPr/>
            </a:pPr>
            <a:r>
              <a:rPr lang="en-US" sz="3200"/>
              <a:t>Brief History of Origins of Algebra</a:t>
            </a:r>
          </a:p>
        </p:txBody>
      </p:sp>
      <p:sp>
        <p:nvSpPr>
          <p:cNvPr id="12291" name="Rectangle 5"/>
          <p:cNvSpPr>
            <a:spLocks noGrp="1" noChangeArrowheads="1"/>
          </p:cNvSpPr>
          <p:nvPr>
            <p:ph sz="quarter" idx="1"/>
          </p:nvPr>
        </p:nvSpPr>
        <p:spPr>
          <a:xfrm>
            <a:off x="457200" y="1600200"/>
            <a:ext cx="7467600" cy="4873625"/>
          </a:xfrm>
        </p:spPr>
        <p:txBody>
          <a:bodyPr/>
          <a:lstStyle/>
          <a:p>
            <a:pPr>
              <a:lnSpc>
                <a:spcPct val="80000"/>
              </a:lnSpc>
            </a:pPr>
            <a:r>
              <a:rPr lang="en-US" dirty="0"/>
              <a:t>Muhammad </a:t>
            </a:r>
            <a:r>
              <a:rPr lang="en-US" dirty="0" err="1"/>
              <a:t>ibn</a:t>
            </a:r>
            <a:r>
              <a:rPr lang="en-US" dirty="0"/>
              <a:t> Musa al-Khwarizmi (800-847 CE) wrote a book titled al-</a:t>
            </a:r>
            <a:r>
              <a:rPr lang="en-US" dirty="0" err="1"/>
              <a:t>jabr</a:t>
            </a:r>
            <a:r>
              <a:rPr lang="en-US" dirty="0"/>
              <a:t> about arithmetic of variables</a:t>
            </a:r>
          </a:p>
          <a:p>
            <a:pPr lvl="1">
              <a:lnSpc>
                <a:spcPct val="80000"/>
              </a:lnSpc>
            </a:pPr>
            <a:r>
              <a:rPr lang="en-US" dirty="0"/>
              <a:t>Book was translated into Latin.</a:t>
            </a:r>
          </a:p>
          <a:p>
            <a:pPr lvl="1">
              <a:lnSpc>
                <a:spcPct val="80000"/>
              </a:lnSpc>
            </a:pPr>
            <a:r>
              <a:rPr lang="en-US" dirty="0"/>
              <a:t>Its title (al-</a:t>
            </a:r>
            <a:r>
              <a:rPr lang="en-US" dirty="0" err="1"/>
              <a:t>jabr</a:t>
            </a:r>
            <a:r>
              <a:rPr lang="en-US" dirty="0"/>
              <a:t>) gave Algebra its name.</a:t>
            </a:r>
          </a:p>
          <a:p>
            <a:pPr>
              <a:lnSpc>
                <a:spcPct val="80000"/>
              </a:lnSpc>
            </a:pPr>
            <a:r>
              <a:rPr lang="en-US" dirty="0"/>
              <a:t>Al-Khwarizmi called variables “shay”</a:t>
            </a:r>
          </a:p>
          <a:p>
            <a:pPr lvl="1">
              <a:lnSpc>
                <a:spcPct val="80000"/>
              </a:lnSpc>
            </a:pPr>
            <a:r>
              <a:rPr lang="en-US" dirty="0"/>
              <a:t>“Shay” is Arabic for “thing”.</a:t>
            </a:r>
          </a:p>
          <a:p>
            <a:pPr lvl="1">
              <a:lnSpc>
                <a:spcPct val="80000"/>
              </a:lnSpc>
            </a:pPr>
            <a:r>
              <a:rPr lang="en-US" dirty="0"/>
              <a:t>Spanish transliterated “shay” as “</a:t>
            </a:r>
            <a:r>
              <a:rPr lang="en-US" dirty="0" err="1"/>
              <a:t>xay</a:t>
            </a:r>
            <a:r>
              <a:rPr lang="en-US" dirty="0"/>
              <a:t>” (“x” was “</a:t>
            </a:r>
            <a:r>
              <a:rPr lang="en-US" dirty="0" err="1"/>
              <a:t>sh</a:t>
            </a:r>
            <a:r>
              <a:rPr lang="en-US" dirty="0"/>
              <a:t>” in Spain).</a:t>
            </a:r>
          </a:p>
          <a:p>
            <a:pPr lvl="1">
              <a:lnSpc>
                <a:spcPct val="80000"/>
              </a:lnSpc>
            </a:pPr>
            <a:r>
              <a:rPr lang="en-US" dirty="0"/>
              <a:t>In time this word was abbreviated as x.</a:t>
            </a:r>
          </a:p>
          <a:p>
            <a:pPr>
              <a:lnSpc>
                <a:spcPct val="80000"/>
              </a:lnSpc>
            </a:pPr>
            <a:r>
              <a:rPr lang="en-US" dirty="0"/>
              <a:t>Where does the word Algorithm come from?</a:t>
            </a:r>
          </a:p>
          <a:p>
            <a:pPr lvl="1">
              <a:lnSpc>
                <a:spcPct val="80000"/>
              </a:lnSpc>
            </a:pPr>
            <a:r>
              <a:rPr lang="en-US" dirty="0"/>
              <a:t>Algorithm originates from “al-Khwarizmi"</a:t>
            </a:r>
          </a:p>
          <a:p>
            <a:pPr lvl="1">
              <a:lnSpc>
                <a:spcPct val="80000"/>
              </a:lnSpc>
            </a:pPr>
            <a:r>
              <a:rPr lang="en-US" dirty="0"/>
              <a:t>Reference: PBS (</a:t>
            </a:r>
            <a:r>
              <a:rPr lang="en-US" sz="1700" dirty="0">
                <a:hlinkClick r:id="rId3"/>
              </a:rPr>
              <a:t>http://www.pbs.org/empires/islam/innoalgebra.html</a:t>
            </a:r>
            <a:r>
              <a:rPr lang="en-US" dirty="0"/>
              <a:t>)</a:t>
            </a:r>
          </a:p>
        </p:txBody>
      </p:sp>
      <p:sp>
        <p:nvSpPr>
          <p:cNvPr id="1229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62DEA34A-B681-4F2A-9BA3-56EC2978B9B3}" type="slidenum">
              <a:rPr lang="en-US" sz="1400">
                <a:solidFill>
                  <a:srgbClr val="990033"/>
                </a:solidFill>
              </a:rPr>
              <a:pPr eaLnBrk="1" hangingPunct="1"/>
              <a:t>4</a:t>
            </a:fld>
            <a:endParaRPr lang="en-CA" sz="1400">
              <a:solidFill>
                <a:srgbClr val="990033"/>
              </a:solidFill>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fontAlgn="auto">
              <a:spcAft>
                <a:spcPts val="0"/>
              </a:spcAft>
              <a:defRPr/>
            </a:pPr>
            <a:r>
              <a:rPr lang="en-US"/>
              <a:t>Some properties of JOIN</a:t>
            </a:r>
          </a:p>
        </p:txBody>
      </p:sp>
      <p:sp>
        <p:nvSpPr>
          <p:cNvPr id="46083" name="Rectangle 3"/>
          <p:cNvSpPr>
            <a:spLocks noGrp="1" noChangeArrowheads="1"/>
          </p:cNvSpPr>
          <p:nvPr>
            <p:ph sz="quarter" idx="1"/>
          </p:nvPr>
        </p:nvSpPr>
        <p:spPr>
          <a:xfrm>
            <a:off x="457200" y="1600200"/>
            <a:ext cx="7467600" cy="4873625"/>
          </a:xfrm>
        </p:spPr>
        <p:txBody>
          <a:bodyPr/>
          <a:lstStyle/>
          <a:p>
            <a:pPr>
              <a:lnSpc>
                <a:spcPct val="90000"/>
              </a:lnSpc>
            </a:pPr>
            <a:r>
              <a:rPr lang="en-US" dirty="0"/>
              <a:t>The general case of JOIN operation is called a </a:t>
            </a:r>
            <a:r>
              <a:rPr lang="en-US" b="1" dirty="0"/>
              <a:t>Theta-join</a:t>
            </a:r>
            <a:r>
              <a:rPr lang="en-US" dirty="0"/>
              <a:t>: R              S</a:t>
            </a:r>
          </a:p>
          <a:p>
            <a:pPr lvl="2">
              <a:lnSpc>
                <a:spcPct val="90000"/>
              </a:lnSpc>
              <a:buFont typeface="Wingdings" pitchFamily="2" charset="2"/>
              <a:buNone/>
            </a:pPr>
            <a:r>
              <a:rPr lang="en-US" dirty="0"/>
              <a:t>                        </a:t>
            </a:r>
            <a:r>
              <a:rPr lang="en-US" i="1" dirty="0"/>
              <a:t>theta</a:t>
            </a:r>
          </a:p>
          <a:p>
            <a:pPr>
              <a:lnSpc>
                <a:spcPct val="90000"/>
              </a:lnSpc>
            </a:pPr>
            <a:r>
              <a:rPr lang="en-US" dirty="0"/>
              <a:t>The join condition is called </a:t>
            </a:r>
            <a:r>
              <a:rPr lang="en-US" i="1" dirty="0"/>
              <a:t>theta</a:t>
            </a:r>
          </a:p>
          <a:p>
            <a:pPr>
              <a:lnSpc>
                <a:spcPct val="90000"/>
              </a:lnSpc>
            </a:pPr>
            <a:endParaRPr lang="en-US" i="1" dirty="0"/>
          </a:p>
          <a:p>
            <a:pPr>
              <a:lnSpc>
                <a:spcPct val="90000"/>
              </a:lnSpc>
            </a:pPr>
            <a:r>
              <a:rPr lang="en-US" i="1" dirty="0"/>
              <a:t>Theta</a:t>
            </a:r>
            <a:r>
              <a:rPr lang="en-US" dirty="0"/>
              <a:t> can be any general </a:t>
            </a:r>
            <a:r>
              <a:rPr lang="en-US" dirty="0" err="1"/>
              <a:t>boolean</a:t>
            </a:r>
            <a:r>
              <a:rPr lang="en-US" dirty="0"/>
              <a:t> expression on the attributes of R and S; for example:</a:t>
            </a:r>
          </a:p>
          <a:p>
            <a:pPr lvl="1">
              <a:lnSpc>
                <a:spcPct val="90000"/>
              </a:lnSpc>
            </a:pPr>
            <a:r>
              <a:rPr lang="en-US" dirty="0" err="1"/>
              <a:t>R.Ai</a:t>
            </a:r>
            <a:r>
              <a:rPr lang="en-US" dirty="0"/>
              <a:t>&lt;</a:t>
            </a:r>
            <a:r>
              <a:rPr lang="en-US" dirty="0" err="1"/>
              <a:t>S.Bj</a:t>
            </a:r>
            <a:r>
              <a:rPr lang="en-US" dirty="0"/>
              <a:t> AND (</a:t>
            </a:r>
            <a:r>
              <a:rPr lang="en-US" dirty="0" err="1"/>
              <a:t>R.Ak</a:t>
            </a:r>
            <a:r>
              <a:rPr lang="en-US" dirty="0"/>
              <a:t>=</a:t>
            </a:r>
            <a:r>
              <a:rPr lang="en-US" dirty="0" err="1"/>
              <a:t>S.Bl</a:t>
            </a:r>
            <a:r>
              <a:rPr lang="en-US" dirty="0"/>
              <a:t> OR </a:t>
            </a:r>
            <a:r>
              <a:rPr lang="en-US" dirty="0" err="1"/>
              <a:t>R.Ap</a:t>
            </a:r>
            <a:r>
              <a:rPr lang="en-US" dirty="0"/>
              <a:t>&lt;</a:t>
            </a:r>
            <a:r>
              <a:rPr lang="en-US" dirty="0" err="1"/>
              <a:t>S.Bq</a:t>
            </a:r>
            <a:r>
              <a:rPr lang="en-US" dirty="0"/>
              <a:t>)</a:t>
            </a:r>
          </a:p>
          <a:p>
            <a:pPr>
              <a:lnSpc>
                <a:spcPct val="90000"/>
              </a:lnSpc>
            </a:pPr>
            <a:endParaRPr lang="en-US" dirty="0"/>
          </a:p>
          <a:p>
            <a:pPr>
              <a:lnSpc>
                <a:spcPct val="90000"/>
              </a:lnSpc>
            </a:pPr>
            <a:r>
              <a:rPr lang="en-US" dirty="0"/>
              <a:t>Most join conditions involve one or more equality conditions “</a:t>
            </a:r>
            <a:r>
              <a:rPr lang="en-US" dirty="0" err="1"/>
              <a:t>AND”ed</a:t>
            </a:r>
            <a:r>
              <a:rPr lang="en-US" dirty="0"/>
              <a:t> together; for example:</a:t>
            </a:r>
          </a:p>
          <a:p>
            <a:pPr lvl="1">
              <a:lnSpc>
                <a:spcPct val="90000"/>
              </a:lnSpc>
            </a:pPr>
            <a:r>
              <a:rPr lang="en-US" dirty="0" err="1"/>
              <a:t>R.Ai</a:t>
            </a:r>
            <a:r>
              <a:rPr lang="en-US" dirty="0"/>
              <a:t>=</a:t>
            </a:r>
            <a:r>
              <a:rPr lang="en-US" dirty="0" err="1"/>
              <a:t>S.Bj</a:t>
            </a:r>
            <a:r>
              <a:rPr lang="en-US" dirty="0"/>
              <a:t> AND </a:t>
            </a:r>
            <a:r>
              <a:rPr lang="en-US" dirty="0" err="1"/>
              <a:t>R.Ak</a:t>
            </a:r>
            <a:r>
              <a:rPr lang="en-US" dirty="0"/>
              <a:t>=</a:t>
            </a:r>
            <a:r>
              <a:rPr lang="en-US" dirty="0" err="1"/>
              <a:t>S.Bl</a:t>
            </a:r>
            <a:r>
              <a:rPr lang="en-US" dirty="0"/>
              <a:t> AND </a:t>
            </a:r>
            <a:r>
              <a:rPr lang="en-US" dirty="0" err="1"/>
              <a:t>R.Ap</a:t>
            </a:r>
            <a:r>
              <a:rPr lang="en-US" dirty="0"/>
              <a:t>=</a:t>
            </a:r>
            <a:r>
              <a:rPr lang="en-US" dirty="0" err="1"/>
              <a:t>S.Bq</a:t>
            </a:r>
            <a:endParaRPr lang="en-US" dirty="0"/>
          </a:p>
          <a:p>
            <a:pPr>
              <a:lnSpc>
                <a:spcPct val="90000"/>
              </a:lnSpc>
              <a:buFont typeface="Wingdings" pitchFamily="2" charset="2"/>
              <a:buNone/>
            </a:pPr>
            <a:endParaRPr lang="en-US" dirty="0"/>
          </a:p>
        </p:txBody>
      </p:sp>
      <p:sp>
        <p:nvSpPr>
          <p:cNvPr id="4608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9895A3D8-AB10-40A4-B04F-77D3E5DC5A28}" type="slidenum">
              <a:rPr lang="en-US" sz="1400">
                <a:solidFill>
                  <a:srgbClr val="990033"/>
                </a:solidFill>
              </a:rPr>
              <a:pPr eaLnBrk="1" hangingPunct="1"/>
              <a:t>40</a:t>
            </a:fld>
            <a:endParaRPr lang="en-CA" sz="1400">
              <a:solidFill>
                <a:srgbClr val="990033"/>
              </a:solidFill>
            </a:endParaRPr>
          </a:p>
        </p:txBody>
      </p:sp>
      <p:grpSp>
        <p:nvGrpSpPr>
          <p:cNvPr id="46085" name="Group 4"/>
          <p:cNvGrpSpPr>
            <a:grpSpLocks/>
          </p:cNvGrpSpPr>
          <p:nvPr/>
        </p:nvGrpSpPr>
        <p:grpSpPr bwMode="auto">
          <a:xfrm>
            <a:off x="2987675" y="1981200"/>
            <a:ext cx="441325" cy="347663"/>
            <a:chOff x="377" y="2904"/>
            <a:chExt cx="154" cy="110"/>
          </a:xfrm>
        </p:grpSpPr>
        <p:sp>
          <p:nvSpPr>
            <p:cNvPr id="46086" name="Line 5"/>
            <p:cNvSpPr>
              <a:spLocks noChangeShapeType="1"/>
            </p:cNvSpPr>
            <p:nvPr/>
          </p:nvSpPr>
          <p:spPr bwMode="auto">
            <a:xfrm>
              <a:off x="381" y="2904"/>
              <a:ext cx="0"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46087" name="Line 6"/>
            <p:cNvSpPr>
              <a:spLocks noChangeShapeType="1"/>
            </p:cNvSpPr>
            <p:nvPr/>
          </p:nvSpPr>
          <p:spPr bwMode="auto">
            <a:xfrm>
              <a:off x="527" y="2904"/>
              <a:ext cx="0"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46088" name="Line 7"/>
            <p:cNvSpPr>
              <a:spLocks noChangeShapeType="1"/>
            </p:cNvSpPr>
            <p:nvPr/>
          </p:nvSpPr>
          <p:spPr bwMode="auto">
            <a:xfrm>
              <a:off x="385" y="2904"/>
              <a:ext cx="138"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46089" name="Line 8"/>
            <p:cNvSpPr>
              <a:spLocks noChangeShapeType="1"/>
            </p:cNvSpPr>
            <p:nvPr/>
          </p:nvSpPr>
          <p:spPr bwMode="auto">
            <a:xfrm flipH="1">
              <a:off x="377" y="2904"/>
              <a:ext cx="154"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fontAlgn="auto">
              <a:spcAft>
                <a:spcPts val="0"/>
              </a:spcAft>
              <a:defRPr/>
            </a:pPr>
            <a:r>
              <a:rPr lang="en-US" sz="3200"/>
              <a:t>Binary Relational Operations: EQUIJOIN</a:t>
            </a:r>
          </a:p>
        </p:txBody>
      </p:sp>
      <p:sp>
        <p:nvSpPr>
          <p:cNvPr id="47107" name="Rectangle 3"/>
          <p:cNvSpPr>
            <a:spLocks noGrp="1" noChangeArrowheads="1"/>
          </p:cNvSpPr>
          <p:nvPr>
            <p:ph sz="quarter" idx="1"/>
          </p:nvPr>
        </p:nvSpPr>
        <p:spPr>
          <a:xfrm>
            <a:off x="457200" y="1600200"/>
            <a:ext cx="8434388" cy="4873625"/>
          </a:xfrm>
        </p:spPr>
        <p:txBody>
          <a:bodyPr/>
          <a:lstStyle/>
          <a:p>
            <a:pPr>
              <a:lnSpc>
                <a:spcPct val="90000"/>
              </a:lnSpc>
            </a:pPr>
            <a:r>
              <a:rPr lang="en-US" dirty="0"/>
              <a:t>EQUIJOIN Operation</a:t>
            </a:r>
          </a:p>
          <a:p>
            <a:pPr>
              <a:lnSpc>
                <a:spcPct val="90000"/>
              </a:lnSpc>
            </a:pPr>
            <a:r>
              <a:rPr lang="en-US" dirty="0"/>
              <a:t>The most common use of join involves join conditions with </a:t>
            </a:r>
            <a:r>
              <a:rPr lang="en-US" i="1" dirty="0"/>
              <a:t>equality comparisons</a:t>
            </a:r>
            <a:r>
              <a:rPr lang="en-US" dirty="0"/>
              <a:t> only</a:t>
            </a:r>
          </a:p>
          <a:p>
            <a:pPr>
              <a:lnSpc>
                <a:spcPct val="90000"/>
              </a:lnSpc>
            </a:pPr>
            <a:r>
              <a:rPr lang="en-US" dirty="0"/>
              <a:t>Such a join, where the only comparison operator used is =, is called an EQUIJOIN.</a:t>
            </a:r>
          </a:p>
          <a:p>
            <a:pPr lvl="1">
              <a:lnSpc>
                <a:spcPct val="90000"/>
              </a:lnSpc>
            </a:pPr>
            <a:r>
              <a:rPr lang="en-US" dirty="0"/>
              <a:t>In the result of an EQUIJOIN we always have one or more pairs of attributes (whose names need not be  identical) that have identical values in every tuple. </a:t>
            </a:r>
          </a:p>
          <a:p>
            <a:pPr lvl="1">
              <a:lnSpc>
                <a:spcPct val="90000"/>
              </a:lnSpc>
            </a:pPr>
            <a:r>
              <a:rPr lang="en-US" dirty="0"/>
              <a:t>The JOIN seen in the previous example was an EQUIJOIN.</a:t>
            </a:r>
          </a:p>
        </p:txBody>
      </p:sp>
      <p:sp>
        <p:nvSpPr>
          <p:cNvPr id="4710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8FC39BFD-1FC9-4429-B605-2AC92E1ECDBB}" type="slidenum">
              <a:rPr lang="en-US" sz="1400">
                <a:solidFill>
                  <a:srgbClr val="990033"/>
                </a:solidFill>
              </a:rPr>
              <a:pPr eaLnBrk="1" hangingPunct="1"/>
              <a:t>41</a:t>
            </a:fld>
            <a:endParaRPr lang="en-CA" sz="1400">
              <a:solidFill>
                <a:srgbClr val="990033"/>
              </a:solidFill>
            </a:endParaRPr>
          </a:p>
        </p:txBody>
      </p:sp>
      <p:sp>
        <p:nvSpPr>
          <p:cNvPr id="5" name="Text Box 6" descr="Pink tissue paper"/>
          <p:cNvSpPr txBox="1">
            <a:spLocks noChangeArrowheads="1"/>
          </p:cNvSpPr>
          <p:nvPr/>
        </p:nvSpPr>
        <p:spPr bwMode="auto">
          <a:xfrm>
            <a:off x="433388" y="4904681"/>
            <a:ext cx="83058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2000" dirty="0">
                <a:solidFill>
                  <a:schemeClr val="tx2"/>
                </a:solidFill>
              </a:rPr>
              <a:t>DEPT_MGR </a:t>
            </a:r>
            <a:r>
              <a:rPr lang="en-US" sz="2000" dirty="0">
                <a:solidFill>
                  <a:schemeClr val="tx2"/>
                </a:solidFill>
                <a:sym typeface="Symbol" pitchFamily="18" charset="2"/>
              </a:rPr>
              <a:t></a:t>
            </a:r>
            <a:r>
              <a:rPr lang="en-US" sz="2000" dirty="0">
                <a:solidFill>
                  <a:schemeClr val="tx2"/>
                </a:solidFill>
              </a:rPr>
              <a:t> DEPARTMENT          </a:t>
            </a:r>
            <a:r>
              <a:rPr lang="en-US" sz="1800" baseline="-25000" dirty="0">
                <a:solidFill>
                  <a:schemeClr val="tx2"/>
                </a:solidFill>
              </a:rPr>
              <a:t>MGRSSN=SSN</a:t>
            </a:r>
            <a:r>
              <a:rPr lang="en-US" sz="2000" dirty="0">
                <a:solidFill>
                  <a:schemeClr val="tx2"/>
                </a:solidFill>
              </a:rPr>
              <a:t>  EMPLOYEE</a:t>
            </a:r>
          </a:p>
          <a:p>
            <a:pPr eaLnBrk="1" hangingPunct="1">
              <a:spcBef>
                <a:spcPct val="50000"/>
              </a:spcBef>
            </a:pPr>
            <a:endParaRPr lang="en-US" dirty="0"/>
          </a:p>
        </p:txBody>
      </p:sp>
      <p:grpSp>
        <p:nvGrpSpPr>
          <p:cNvPr id="6" name="Group 7"/>
          <p:cNvGrpSpPr>
            <a:grpSpLocks/>
          </p:cNvGrpSpPr>
          <p:nvPr/>
        </p:nvGrpSpPr>
        <p:grpSpPr bwMode="auto">
          <a:xfrm>
            <a:off x="4217452" y="4846738"/>
            <a:ext cx="441325" cy="347663"/>
            <a:chOff x="377" y="2904"/>
            <a:chExt cx="154" cy="110"/>
          </a:xfrm>
        </p:grpSpPr>
        <p:sp>
          <p:nvSpPr>
            <p:cNvPr id="7" name="Line 8"/>
            <p:cNvSpPr>
              <a:spLocks noChangeShapeType="1"/>
            </p:cNvSpPr>
            <p:nvPr/>
          </p:nvSpPr>
          <p:spPr bwMode="auto">
            <a:xfrm>
              <a:off x="381" y="2904"/>
              <a:ext cx="0"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8" name="Line 9"/>
            <p:cNvSpPr>
              <a:spLocks noChangeShapeType="1"/>
            </p:cNvSpPr>
            <p:nvPr/>
          </p:nvSpPr>
          <p:spPr bwMode="auto">
            <a:xfrm>
              <a:off x="527" y="2904"/>
              <a:ext cx="0"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9" name="Line 10"/>
            <p:cNvSpPr>
              <a:spLocks noChangeShapeType="1"/>
            </p:cNvSpPr>
            <p:nvPr/>
          </p:nvSpPr>
          <p:spPr bwMode="auto">
            <a:xfrm>
              <a:off x="385" y="2904"/>
              <a:ext cx="138"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10" name="Line 11"/>
            <p:cNvSpPr>
              <a:spLocks noChangeShapeType="1"/>
            </p:cNvSpPr>
            <p:nvPr/>
          </p:nvSpPr>
          <p:spPr bwMode="auto">
            <a:xfrm flipH="1">
              <a:off x="377" y="2904"/>
              <a:ext cx="154"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pic>
        <p:nvPicPr>
          <p:cNvPr id="11" name="Picture 5" descr="fig06_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414" y="5349923"/>
            <a:ext cx="8153400"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p:cNvSpPr/>
          <p:nvPr/>
        </p:nvSpPr>
        <p:spPr>
          <a:xfrm>
            <a:off x="6710595" y="5376962"/>
            <a:ext cx="1066800" cy="14810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667000" y="5514231"/>
            <a:ext cx="1066800" cy="14810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p:nvPr/>
        </p:nvCxnSpPr>
        <p:spPr>
          <a:xfrm>
            <a:off x="2286000" y="4343400"/>
            <a:ext cx="914400" cy="117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80126" y="4343400"/>
            <a:ext cx="1015474"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9"/>
          <p:cNvSpPr>
            <a:spLocks noGrp="1" noChangeArrowheads="1"/>
          </p:cNvSpPr>
          <p:nvPr>
            <p:ph type="title"/>
          </p:nvPr>
        </p:nvSpPr>
        <p:spPr/>
        <p:txBody>
          <a:bodyPr/>
          <a:lstStyle/>
          <a:p>
            <a:pPr fontAlgn="auto">
              <a:spcAft>
                <a:spcPts val="0"/>
              </a:spcAft>
              <a:defRPr/>
            </a:pPr>
            <a:r>
              <a:rPr lang="en-US" sz="3200"/>
              <a:t>Binary Relational Operations: </a:t>
            </a:r>
            <a:br>
              <a:rPr lang="en-US" sz="3200"/>
            </a:br>
            <a:r>
              <a:rPr lang="en-US" sz="3200"/>
              <a:t>NATURAL JOIN Operation</a:t>
            </a:r>
          </a:p>
        </p:txBody>
      </p:sp>
      <p:sp>
        <p:nvSpPr>
          <p:cNvPr id="48131" name="Rectangle 10"/>
          <p:cNvSpPr>
            <a:spLocks noGrp="1" noChangeArrowheads="1"/>
          </p:cNvSpPr>
          <p:nvPr>
            <p:ph sz="quarter" idx="1"/>
          </p:nvPr>
        </p:nvSpPr>
        <p:spPr>
          <a:xfrm>
            <a:off x="457200" y="1600200"/>
            <a:ext cx="7467600" cy="4873625"/>
          </a:xfrm>
        </p:spPr>
        <p:txBody>
          <a:bodyPr/>
          <a:lstStyle/>
          <a:p>
            <a:r>
              <a:rPr lang="en-US" dirty="0"/>
              <a:t>NATURAL JOIN Operation </a:t>
            </a:r>
          </a:p>
          <a:p>
            <a:pPr lvl="1"/>
            <a:r>
              <a:rPr lang="en-US" sz="2200" dirty="0"/>
              <a:t>Another variation of JOIN called NATURAL JOIN </a:t>
            </a:r>
            <a:r>
              <a:rPr lang="tr-TR" sz="2200" dirty="0"/>
              <a:t>(</a:t>
            </a:r>
            <a:r>
              <a:rPr lang="en-US" sz="2200" dirty="0"/>
              <a:t>denoted by * </a:t>
            </a:r>
            <a:r>
              <a:rPr lang="tr-TR" sz="2200" dirty="0"/>
              <a:t>)</a:t>
            </a:r>
            <a:r>
              <a:rPr lang="en-US" sz="2200" dirty="0"/>
              <a:t> was created to get rid of the second (superfluous) attribute in an EQUIJOIN condition.</a:t>
            </a:r>
          </a:p>
          <a:p>
            <a:pPr lvl="2"/>
            <a:r>
              <a:rPr lang="en-US" sz="2000" dirty="0"/>
              <a:t>because one of each pair of attributes with identical values is superfluous</a:t>
            </a:r>
          </a:p>
          <a:p>
            <a:pPr lvl="1"/>
            <a:r>
              <a:rPr lang="en-US" sz="2200" dirty="0"/>
              <a:t>The standard definition of natural join requires that the two join attributes, or each pair of corresponding join attributes, </a:t>
            </a:r>
            <a:r>
              <a:rPr lang="en-US" sz="2200" i="1" dirty="0"/>
              <a:t>have the same name</a:t>
            </a:r>
            <a:r>
              <a:rPr lang="en-US" sz="2200" dirty="0"/>
              <a:t> in both relations</a:t>
            </a:r>
          </a:p>
          <a:p>
            <a:pPr lvl="1"/>
            <a:r>
              <a:rPr lang="en-US" sz="2200" dirty="0"/>
              <a:t>If this is not the case, a </a:t>
            </a:r>
            <a:r>
              <a:rPr lang="en-US" sz="2200" b="1" dirty="0"/>
              <a:t>renaming </a:t>
            </a:r>
            <a:r>
              <a:rPr lang="en-US" sz="2200" dirty="0"/>
              <a:t>operation is applied first.	                    	</a:t>
            </a:r>
          </a:p>
        </p:txBody>
      </p:sp>
      <p:sp>
        <p:nvSpPr>
          <p:cNvPr id="4813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1409E148-AACE-48EE-9D63-0B76B1D7048E}" type="slidenum">
              <a:rPr lang="en-US" sz="1400">
                <a:solidFill>
                  <a:srgbClr val="990033"/>
                </a:solidFill>
              </a:rPr>
              <a:pPr eaLnBrk="1" hangingPunct="1"/>
              <a:t>42</a:t>
            </a:fld>
            <a:endParaRPr lang="en-CA" sz="1400">
              <a:solidFill>
                <a:srgbClr val="990033"/>
              </a:solidFill>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5"/>
          <p:cNvSpPr>
            <a:spLocks noGrp="1" noChangeArrowheads="1"/>
          </p:cNvSpPr>
          <p:nvPr>
            <p:ph type="title"/>
          </p:nvPr>
        </p:nvSpPr>
        <p:spPr/>
        <p:txBody>
          <a:bodyPr/>
          <a:lstStyle/>
          <a:p>
            <a:pPr fontAlgn="auto">
              <a:spcAft>
                <a:spcPts val="0"/>
              </a:spcAft>
              <a:defRPr/>
            </a:pPr>
            <a:r>
              <a:rPr lang="en-US"/>
              <a:t>Binary Relational Operations </a:t>
            </a:r>
            <a:r>
              <a:rPr lang="en-US" sz="3200"/>
              <a:t>NATURAL JOIN </a:t>
            </a:r>
            <a:r>
              <a:rPr lang="en-US"/>
              <a:t>(contd.)</a:t>
            </a:r>
          </a:p>
        </p:txBody>
      </p:sp>
      <p:sp>
        <p:nvSpPr>
          <p:cNvPr id="49155" name="Rectangle 6"/>
          <p:cNvSpPr>
            <a:spLocks noGrp="1" noChangeArrowheads="1"/>
          </p:cNvSpPr>
          <p:nvPr>
            <p:ph sz="quarter" idx="1"/>
          </p:nvPr>
        </p:nvSpPr>
        <p:spPr>
          <a:xfrm>
            <a:off x="239713" y="1600200"/>
            <a:ext cx="8294687" cy="4495800"/>
          </a:xfrm>
        </p:spPr>
        <p:txBody>
          <a:bodyPr/>
          <a:lstStyle/>
          <a:p>
            <a:pPr>
              <a:lnSpc>
                <a:spcPct val="90000"/>
              </a:lnSpc>
            </a:pPr>
            <a:r>
              <a:rPr lang="en-US" sz="2000" dirty="0"/>
              <a:t>Example: To apply a natural join on the DNUMBER attributes of DEPARTMENT and DEPT_LOCATIONS, it is sufficient to write:  </a:t>
            </a:r>
          </a:p>
          <a:p>
            <a:pPr lvl="1">
              <a:lnSpc>
                <a:spcPct val="90000"/>
              </a:lnSpc>
            </a:pPr>
            <a:r>
              <a:rPr lang="en-US" sz="1900" dirty="0"/>
              <a:t>DEPT_LOCS </a:t>
            </a:r>
            <a:r>
              <a:rPr lang="en-US" sz="1900" dirty="0">
                <a:sym typeface="Symbol" pitchFamily="18" charset="2"/>
              </a:rPr>
              <a:t></a:t>
            </a:r>
            <a:r>
              <a:rPr lang="en-US" sz="1900" dirty="0"/>
              <a:t> DEPARTMENT * DEPT_LOCATIONS</a:t>
            </a:r>
          </a:p>
          <a:p>
            <a:pPr lvl="1">
              <a:lnSpc>
                <a:spcPct val="90000"/>
              </a:lnSpc>
            </a:pPr>
            <a:endParaRPr lang="en-US" sz="1900" dirty="0"/>
          </a:p>
          <a:p>
            <a:pPr lvl="1">
              <a:lnSpc>
                <a:spcPct val="90000"/>
              </a:lnSpc>
            </a:pPr>
            <a:endParaRPr lang="en-US" sz="1900" dirty="0"/>
          </a:p>
          <a:p>
            <a:pPr>
              <a:lnSpc>
                <a:spcPct val="90000"/>
              </a:lnSpc>
            </a:pPr>
            <a:r>
              <a:rPr lang="en-US" sz="2000" dirty="0"/>
              <a:t>Only attribute with the same name is DNUMBER</a:t>
            </a:r>
          </a:p>
          <a:p>
            <a:pPr>
              <a:lnSpc>
                <a:spcPct val="90000"/>
              </a:lnSpc>
            </a:pPr>
            <a:r>
              <a:rPr lang="en-US" sz="2000" dirty="0"/>
              <a:t>An implicit join condition is created based on this attribute:</a:t>
            </a:r>
          </a:p>
          <a:p>
            <a:pPr lvl="1">
              <a:lnSpc>
                <a:spcPct val="90000"/>
              </a:lnSpc>
              <a:buFont typeface="Wingdings" pitchFamily="2" charset="2"/>
              <a:buNone/>
            </a:pPr>
            <a:r>
              <a:rPr lang="en-US" sz="2000" dirty="0"/>
              <a:t>DEPARTMENT.DNUMBER=DEPT_LOCATIONS.DNUMBER</a:t>
            </a:r>
          </a:p>
          <a:p>
            <a:pPr lvl="1">
              <a:lnSpc>
                <a:spcPct val="90000"/>
              </a:lnSpc>
            </a:pPr>
            <a:endParaRPr lang="en-US" sz="2000" dirty="0"/>
          </a:p>
          <a:p>
            <a:pPr>
              <a:lnSpc>
                <a:spcPct val="90000"/>
              </a:lnSpc>
            </a:pPr>
            <a:r>
              <a:rPr lang="en-US" sz="2000" dirty="0"/>
              <a:t>Another example: Q </a:t>
            </a:r>
            <a:r>
              <a:rPr lang="en-US" sz="2000" dirty="0">
                <a:sym typeface="Symbol" pitchFamily="18" charset="2"/>
              </a:rPr>
              <a:t></a:t>
            </a:r>
            <a:r>
              <a:rPr lang="en-US" sz="2000" dirty="0"/>
              <a:t> R(A,B,C,D) * S(C,D,E)</a:t>
            </a:r>
          </a:p>
          <a:p>
            <a:pPr lvl="1">
              <a:lnSpc>
                <a:spcPct val="90000"/>
              </a:lnSpc>
            </a:pPr>
            <a:r>
              <a:rPr lang="en-US" sz="2000" dirty="0"/>
              <a:t>The implicit join condition includes </a:t>
            </a:r>
            <a:r>
              <a:rPr lang="en-US" sz="2000" i="1" dirty="0"/>
              <a:t>each pair</a:t>
            </a:r>
            <a:r>
              <a:rPr lang="en-US" sz="2000" dirty="0"/>
              <a:t> of attributes with the same name, “</a:t>
            </a:r>
            <a:r>
              <a:rPr lang="en-US" sz="2000" dirty="0" err="1"/>
              <a:t>AND”ed</a:t>
            </a:r>
            <a:r>
              <a:rPr lang="en-US" sz="2000" dirty="0"/>
              <a:t> together:</a:t>
            </a:r>
          </a:p>
          <a:p>
            <a:pPr lvl="2">
              <a:lnSpc>
                <a:spcPct val="90000"/>
              </a:lnSpc>
            </a:pPr>
            <a:r>
              <a:rPr lang="en-US" dirty="0"/>
              <a:t>R.C=S.C AND R.D=S.D</a:t>
            </a:r>
          </a:p>
          <a:p>
            <a:pPr lvl="1">
              <a:lnSpc>
                <a:spcPct val="90000"/>
              </a:lnSpc>
            </a:pPr>
            <a:r>
              <a:rPr lang="en-US" sz="2000" dirty="0"/>
              <a:t>Result keeps only one attribute of each such pair:</a:t>
            </a:r>
          </a:p>
          <a:p>
            <a:pPr lvl="2">
              <a:lnSpc>
                <a:spcPct val="90000"/>
              </a:lnSpc>
            </a:pPr>
            <a:r>
              <a:rPr lang="en-US" dirty="0"/>
              <a:t>Q(A,B,C,D,E)</a:t>
            </a:r>
          </a:p>
        </p:txBody>
      </p:sp>
      <p:sp>
        <p:nvSpPr>
          <p:cNvPr id="4915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F8F99ED0-D027-402C-8C53-1A077E5583BD}" type="slidenum">
              <a:rPr lang="en-US" sz="1400">
                <a:solidFill>
                  <a:srgbClr val="990033"/>
                </a:solidFill>
              </a:rPr>
              <a:pPr eaLnBrk="1" hangingPunct="1"/>
              <a:t>43</a:t>
            </a:fld>
            <a:endParaRPr lang="en-CA" sz="1400">
              <a:solidFill>
                <a:srgbClr val="990033"/>
              </a:solidFill>
            </a:endParaRPr>
          </a:p>
        </p:txBody>
      </p:sp>
      <p:pic>
        <p:nvPicPr>
          <p:cNvPr id="2" name="Picture 1"/>
          <p:cNvPicPr>
            <a:picLocks noChangeAspect="1"/>
          </p:cNvPicPr>
          <p:nvPr/>
        </p:nvPicPr>
        <p:blipFill>
          <a:blip r:embed="rId3"/>
          <a:stretch>
            <a:fillRect/>
          </a:stretch>
        </p:blipFill>
        <p:spPr>
          <a:xfrm>
            <a:off x="457200" y="2551906"/>
            <a:ext cx="4914900" cy="523875"/>
          </a:xfrm>
          <a:prstGeom prst="rect">
            <a:avLst/>
          </a:prstGeom>
        </p:spPr>
      </p:pic>
      <p:pic>
        <p:nvPicPr>
          <p:cNvPr id="3" name="Picture 2"/>
          <p:cNvPicPr>
            <a:picLocks noChangeAspect="1"/>
          </p:cNvPicPr>
          <p:nvPr/>
        </p:nvPicPr>
        <p:blipFill>
          <a:blip r:embed="rId4"/>
          <a:stretch>
            <a:fillRect/>
          </a:stretch>
        </p:blipFill>
        <p:spPr>
          <a:xfrm>
            <a:off x="5910262" y="2504281"/>
            <a:ext cx="2238375" cy="571500"/>
          </a:xfrm>
          <a:prstGeom prst="rect">
            <a:avLst/>
          </a:prstGeom>
        </p:spPr>
      </p:pic>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exercise</a:t>
            </a:r>
          </a:p>
        </p:txBody>
      </p:sp>
      <p:sp>
        <p:nvSpPr>
          <p:cNvPr id="10" name="Content Placeholder 9"/>
          <p:cNvSpPr>
            <a:spLocks noGrp="1"/>
          </p:cNvSpPr>
          <p:nvPr>
            <p:ph sz="quarter" idx="1"/>
          </p:nvPr>
        </p:nvSpPr>
        <p:spPr>
          <a:xfrm>
            <a:off x="457200" y="1600200"/>
            <a:ext cx="8686800" cy="4873752"/>
          </a:xfrm>
        </p:spPr>
        <p:txBody>
          <a:bodyPr/>
          <a:lstStyle/>
          <a:p>
            <a:r>
              <a:rPr lang="en-US" sz="1800" dirty="0"/>
              <a:t>PROJ_DEPT </a:t>
            </a:r>
            <a:r>
              <a:rPr lang="en-US" sz="1800" dirty="0">
                <a:sym typeface="Symbol" panose="05050102010706020507" pitchFamily="18" charset="2"/>
              </a:rPr>
              <a:t>PROJECT * (</a:t>
            </a:r>
            <a:r>
              <a:rPr lang="en-US" sz="1800" dirty="0" err="1">
                <a:sym typeface="Symbol" panose="05050102010706020507" pitchFamily="18" charset="2"/>
              </a:rPr>
              <a:t>Dname,Dnum,Mgr_ssn</a:t>
            </a:r>
            <a:r>
              <a:rPr lang="en-US" sz="1800" dirty="0">
                <a:sym typeface="Symbol" panose="05050102010706020507" pitchFamily="18" charset="2"/>
              </a:rPr>
              <a:t>, </a:t>
            </a:r>
            <a:r>
              <a:rPr lang="en-US" sz="1800" dirty="0" err="1">
                <a:sym typeface="Symbol" panose="05050102010706020507" pitchFamily="18" charset="2"/>
              </a:rPr>
              <a:t>Mgr_start_date</a:t>
            </a:r>
            <a:r>
              <a:rPr lang="en-US" sz="1800" dirty="0">
                <a:sym typeface="Symbol" panose="05050102010706020507" pitchFamily="18" charset="2"/>
              </a:rPr>
              <a:t>)   </a:t>
            </a:r>
          </a:p>
          <a:p>
            <a:pPr marL="0" indent="0">
              <a:buNone/>
            </a:pPr>
            <a:r>
              <a:rPr lang="en-US" sz="1800" dirty="0">
                <a:sym typeface="Symbol" panose="05050102010706020507" pitchFamily="18" charset="2"/>
              </a:rPr>
              <a:t>                                                       (DEPARTMENT)</a:t>
            </a:r>
          </a:p>
          <a:p>
            <a:r>
              <a:rPr lang="en-US" sz="1800" dirty="0">
                <a:sym typeface="Symbol" panose="05050102010706020507" pitchFamily="18" charset="2"/>
              </a:rPr>
              <a:t>DEPT_LOCS DEPARTMENT * DEPT_LOCATIONS</a:t>
            </a:r>
            <a:endParaRPr lang="en-US" sz="1800" dirty="0"/>
          </a:p>
        </p:txBody>
      </p:sp>
      <p:sp>
        <p:nvSpPr>
          <p:cNvPr id="4" name="Slide Number Placeholder 3"/>
          <p:cNvSpPr>
            <a:spLocks noGrp="1"/>
          </p:cNvSpPr>
          <p:nvPr>
            <p:ph type="sldNum" sz="quarter" idx="11"/>
          </p:nvPr>
        </p:nvSpPr>
        <p:spPr/>
        <p:txBody>
          <a:bodyPr/>
          <a:lstStyle/>
          <a:p>
            <a:pPr>
              <a:defRPr/>
            </a:pPr>
            <a:r>
              <a:rPr lang="en-US"/>
              <a:t>Slide 6- </a:t>
            </a:r>
            <a:fld id="{B715A3EB-085B-451C-BE5E-42C0C901B939}" type="slidenum">
              <a:rPr lang="en-US" smtClean="0"/>
              <a:pPr>
                <a:defRPr/>
              </a:pPr>
              <a:t>44</a:t>
            </a:fld>
            <a:endParaRPr lang="en-CA"/>
          </a:p>
        </p:txBody>
      </p:sp>
      <p:pic>
        <p:nvPicPr>
          <p:cNvPr id="5" name="Picture 4"/>
          <p:cNvPicPr>
            <a:picLocks noChangeAspect="1"/>
          </p:cNvPicPr>
          <p:nvPr/>
        </p:nvPicPr>
        <p:blipFill>
          <a:blip r:embed="rId2"/>
          <a:stretch>
            <a:fillRect/>
          </a:stretch>
        </p:blipFill>
        <p:spPr>
          <a:xfrm>
            <a:off x="1271510" y="2767011"/>
            <a:ext cx="3848100" cy="2286000"/>
          </a:xfrm>
          <a:prstGeom prst="rect">
            <a:avLst/>
          </a:prstGeom>
        </p:spPr>
      </p:pic>
      <p:pic>
        <p:nvPicPr>
          <p:cNvPr id="6" name="Picture 5"/>
          <p:cNvPicPr>
            <a:picLocks noChangeAspect="1"/>
          </p:cNvPicPr>
          <p:nvPr/>
        </p:nvPicPr>
        <p:blipFill>
          <a:blip r:embed="rId3"/>
          <a:stretch>
            <a:fillRect/>
          </a:stretch>
        </p:blipFill>
        <p:spPr>
          <a:xfrm>
            <a:off x="5638800" y="4468606"/>
            <a:ext cx="2095500" cy="1914525"/>
          </a:xfrm>
          <a:prstGeom prst="rect">
            <a:avLst/>
          </a:prstGeom>
        </p:spPr>
      </p:pic>
      <p:pic>
        <p:nvPicPr>
          <p:cNvPr id="7" name="Picture 6"/>
          <p:cNvPicPr>
            <a:picLocks noChangeAspect="1"/>
          </p:cNvPicPr>
          <p:nvPr/>
        </p:nvPicPr>
        <p:blipFill>
          <a:blip r:embed="rId4"/>
          <a:stretch>
            <a:fillRect/>
          </a:stretch>
        </p:blipFill>
        <p:spPr>
          <a:xfrm>
            <a:off x="168454" y="5053011"/>
            <a:ext cx="4933950" cy="1362075"/>
          </a:xfrm>
          <a:prstGeom prst="rect">
            <a:avLst/>
          </a:prstGeom>
        </p:spPr>
      </p:pic>
    </p:spTree>
    <p:extLst>
      <p:ext uri="{BB962C8B-B14F-4D97-AF65-F5344CB8AC3E}">
        <p14:creationId xmlns:p14="http://schemas.microsoft.com/office/powerpoint/2010/main" val="6294884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fontAlgn="auto">
              <a:spcAft>
                <a:spcPts val="0"/>
              </a:spcAft>
              <a:defRPr/>
            </a:pPr>
            <a:r>
              <a:rPr lang="en-US" sz="3200"/>
              <a:t>Example of NATURAL JOIN operation</a:t>
            </a:r>
          </a:p>
        </p:txBody>
      </p:sp>
      <p:sp>
        <p:nvSpPr>
          <p:cNvPr id="5017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105DF03B-2721-4B03-B69B-769232EC13E6}" type="slidenum">
              <a:rPr lang="en-US" sz="1400">
                <a:solidFill>
                  <a:srgbClr val="990033"/>
                </a:solidFill>
              </a:rPr>
              <a:pPr eaLnBrk="1" hangingPunct="1"/>
              <a:t>45</a:t>
            </a:fld>
            <a:endParaRPr lang="en-CA" sz="1400">
              <a:solidFill>
                <a:srgbClr val="990033"/>
              </a:solidFill>
            </a:endParaRPr>
          </a:p>
        </p:txBody>
      </p:sp>
      <p:sp>
        <p:nvSpPr>
          <p:cNvPr id="50180" name="Rectangle 3"/>
          <p:cNvSpPr>
            <a:spLocks noChangeArrowheads="1"/>
          </p:cNvSpPr>
          <p:nvPr/>
        </p:nvSpPr>
        <p:spPr bwMode="auto">
          <a:xfrm>
            <a:off x="1833563" y="1309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pic>
        <p:nvPicPr>
          <p:cNvPr id="50181" name="Picture 5" descr="fig06_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98613"/>
            <a:ext cx="7086600" cy="480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14"/>
          <p:cNvSpPr>
            <a:spLocks noGrp="1" noChangeArrowheads="1"/>
          </p:cNvSpPr>
          <p:nvPr>
            <p:ph type="title"/>
          </p:nvPr>
        </p:nvSpPr>
        <p:spPr/>
        <p:txBody>
          <a:bodyPr/>
          <a:lstStyle/>
          <a:p>
            <a:pPr fontAlgn="auto">
              <a:spcAft>
                <a:spcPts val="0"/>
              </a:spcAft>
              <a:defRPr/>
            </a:pPr>
            <a:r>
              <a:rPr lang="en-US" sz="3200"/>
              <a:t>Complete Set of Relational Operations</a:t>
            </a:r>
          </a:p>
        </p:txBody>
      </p:sp>
      <p:sp>
        <p:nvSpPr>
          <p:cNvPr id="51203" name="Rectangle 15"/>
          <p:cNvSpPr>
            <a:spLocks noGrp="1" noChangeArrowheads="1"/>
          </p:cNvSpPr>
          <p:nvPr>
            <p:ph sz="quarter" idx="1"/>
          </p:nvPr>
        </p:nvSpPr>
        <p:spPr>
          <a:xfrm>
            <a:off x="457200" y="1600200"/>
            <a:ext cx="7467600" cy="4873625"/>
          </a:xfrm>
        </p:spPr>
        <p:txBody>
          <a:bodyPr/>
          <a:lstStyle/>
          <a:p>
            <a:r>
              <a:rPr lang="en-US"/>
              <a:t>The set of operations including SELECT </a:t>
            </a:r>
            <a:r>
              <a:rPr lang="en-US">
                <a:latin typeface="Symbol" pitchFamily="18" charset="2"/>
              </a:rPr>
              <a:t></a:t>
            </a:r>
            <a:r>
              <a:rPr lang="en-US"/>
              <a:t>, PROJECT </a:t>
            </a:r>
            <a:r>
              <a:rPr lang="en-US">
                <a:latin typeface="Symbol" pitchFamily="18" charset="2"/>
              </a:rPr>
              <a:t></a:t>
            </a:r>
            <a:r>
              <a:rPr lang="en-US"/>
              <a:t> , UNION </a:t>
            </a:r>
            <a:r>
              <a:rPr lang="en-US">
                <a:latin typeface="Symbol" pitchFamily="18" charset="2"/>
              </a:rPr>
              <a:t></a:t>
            </a:r>
            <a:r>
              <a:rPr lang="en-US"/>
              <a:t>, DIFFERENCE </a:t>
            </a:r>
            <a:r>
              <a:rPr lang="en-US">
                <a:latin typeface="Symbol" pitchFamily="18" charset="2"/>
              </a:rPr>
              <a:t>-</a:t>
            </a:r>
            <a:r>
              <a:rPr lang="en-US"/>
              <a:t> , RENAME </a:t>
            </a:r>
            <a:r>
              <a:rPr lang="en-US">
                <a:sym typeface="Symbol" pitchFamily="18" charset="2"/>
              </a:rPr>
              <a:t></a:t>
            </a:r>
            <a:r>
              <a:rPr lang="en-US"/>
              <a:t>, and CARTESIAN PRODUCT X is called a </a:t>
            </a:r>
            <a:r>
              <a:rPr lang="en-US" i="1"/>
              <a:t>complete set</a:t>
            </a:r>
            <a:r>
              <a:rPr lang="en-US"/>
              <a:t> because any other relational algebra expression can be expressed by a combination of these five operations.</a:t>
            </a:r>
          </a:p>
          <a:p>
            <a:r>
              <a:rPr lang="en-US"/>
              <a:t>For example: </a:t>
            </a:r>
          </a:p>
          <a:p>
            <a:pPr lvl="1"/>
            <a:r>
              <a:rPr lang="en-US"/>
              <a:t>R </a:t>
            </a:r>
            <a:r>
              <a:rPr lang="en-US">
                <a:latin typeface="Symbol" pitchFamily="18" charset="2"/>
              </a:rPr>
              <a:t></a:t>
            </a:r>
            <a:r>
              <a:rPr lang="en-US"/>
              <a:t> S = (R </a:t>
            </a:r>
            <a:r>
              <a:rPr lang="en-US">
                <a:latin typeface="Symbol" pitchFamily="18" charset="2"/>
              </a:rPr>
              <a:t></a:t>
            </a:r>
            <a:r>
              <a:rPr lang="en-US"/>
              <a:t> S ) – ((R </a:t>
            </a:r>
            <a:r>
              <a:rPr lang="en-US">
                <a:latin typeface="Symbol" pitchFamily="18" charset="2"/>
              </a:rPr>
              <a:t>-</a:t>
            </a:r>
            <a:r>
              <a:rPr lang="en-US"/>
              <a:t> S) </a:t>
            </a:r>
            <a:r>
              <a:rPr lang="en-US">
                <a:latin typeface="Symbol" pitchFamily="18" charset="2"/>
              </a:rPr>
              <a:t></a:t>
            </a:r>
            <a:r>
              <a:rPr lang="en-US"/>
              <a:t> (S </a:t>
            </a:r>
            <a:r>
              <a:rPr lang="en-US">
                <a:latin typeface="Symbol" pitchFamily="18" charset="2"/>
              </a:rPr>
              <a:t>-</a:t>
            </a:r>
            <a:r>
              <a:rPr lang="en-US"/>
              <a:t> R))</a:t>
            </a:r>
          </a:p>
          <a:p>
            <a:pPr lvl="1"/>
            <a:r>
              <a:rPr lang="en-US"/>
              <a:t>R       </a:t>
            </a:r>
            <a:r>
              <a:rPr lang="en-US" baseline="-25000"/>
              <a:t>&lt;join condition&gt;</a:t>
            </a:r>
            <a:r>
              <a:rPr lang="en-US"/>
              <a:t>S = </a:t>
            </a:r>
            <a:r>
              <a:rPr lang="en-US">
                <a:latin typeface="Symbol" pitchFamily="18" charset="2"/>
              </a:rPr>
              <a:t></a:t>
            </a:r>
            <a:r>
              <a:rPr lang="en-US"/>
              <a:t> </a:t>
            </a:r>
            <a:r>
              <a:rPr lang="en-US" baseline="-25000"/>
              <a:t>&lt;join condition&gt;</a:t>
            </a:r>
            <a:r>
              <a:rPr lang="en-US"/>
              <a:t> (R X S)</a:t>
            </a:r>
          </a:p>
        </p:txBody>
      </p:sp>
      <p:sp>
        <p:nvSpPr>
          <p:cNvPr id="5120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97976EE1-E159-4330-A221-EA9B7B57BBAA}" type="slidenum">
              <a:rPr lang="en-US" sz="1400">
                <a:solidFill>
                  <a:srgbClr val="990033"/>
                </a:solidFill>
              </a:rPr>
              <a:pPr eaLnBrk="1" hangingPunct="1"/>
              <a:t>46</a:t>
            </a:fld>
            <a:endParaRPr lang="en-CA" sz="1400">
              <a:solidFill>
                <a:srgbClr val="990033"/>
              </a:solidFill>
            </a:endParaRPr>
          </a:p>
        </p:txBody>
      </p:sp>
      <p:grpSp>
        <p:nvGrpSpPr>
          <p:cNvPr id="51205" name="Group 9"/>
          <p:cNvGrpSpPr>
            <a:grpSpLocks/>
          </p:cNvGrpSpPr>
          <p:nvPr/>
        </p:nvGrpSpPr>
        <p:grpSpPr bwMode="auto">
          <a:xfrm>
            <a:off x="1417638" y="4800600"/>
            <a:ext cx="487362" cy="174625"/>
            <a:chOff x="377" y="2904"/>
            <a:chExt cx="154" cy="110"/>
          </a:xfrm>
        </p:grpSpPr>
        <p:sp>
          <p:nvSpPr>
            <p:cNvPr id="51206" name="Line 10"/>
            <p:cNvSpPr>
              <a:spLocks noChangeShapeType="1"/>
            </p:cNvSpPr>
            <p:nvPr/>
          </p:nvSpPr>
          <p:spPr bwMode="auto">
            <a:xfrm>
              <a:off x="381" y="2904"/>
              <a:ext cx="0" cy="1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51207" name="Line 11"/>
            <p:cNvSpPr>
              <a:spLocks noChangeShapeType="1"/>
            </p:cNvSpPr>
            <p:nvPr/>
          </p:nvSpPr>
          <p:spPr bwMode="auto">
            <a:xfrm>
              <a:off x="527" y="2904"/>
              <a:ext cx="0" cy="1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51208" name="Line 12"/>
            <p:cNvSpPr>
              <a:spLocks noChangeShapeType="1"/>
            </p:cNvSpPr>
            <p:nvPr/>
          </p:nvSpPr>
          <p:spPr bwMode="auto">
            <a:xfrm>
              <a:off x="385" y="2904"/>
              <a:ext cx="138" cy="1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51209" name="Line 13"/>
            <p:cNvSpPr>
              <a:spLocks noChangeShapeType="1"/>
            </p:cNvSpPr>
            <p:nvPr/>
          </p:nvSpPr>
          <p:spPr bwMode="auto">
            <a:xfrm flipH="1">
              <a:off x="377" y="2904"/>
              <a:ext cx="154" cy="1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9"/>
          <p:cNvSpPr>
            <a:spLocks noGrp="1" noChangeArrowheads="1"/>
          </p:cNvSpPr>
          <p:nvPr>
            <p:ph type="title"/>
          </p:nvPr>
        </p:nvSpPr>
        <p:spPr/>
        <p:txBody>
          <a:bodyPr/>
          <a:lstStyle/>
          <a:p>
            <a:pPr fontAlgn="auto">
              <a:spcAft>
                <a:spcPts val="0"/>
              </a:spcAft>
              <a:defRPr/>
            </a:pPr>
            <a:r>
              <a:rPr lang="en-US" sz="3200"/>
              <a:t>Binary Relational Operations: DIVISION</a:t>
            </a:r>
          </a:p>
        </p:txBody>
      </p:sp>
      <p:sp>
        <p:nvSpPr>
          <p:cNvPr id="47108" name="Rectangle 10"/>
          <p:cNvSpPr>
            <a:spLocks noGrp="1" noChangeArrowheads="1"/>
          </p:cNvSpPr>
          <p:nvPr>
            <p:ph sz="quarter" idx="1"/>
          </p:nvPr>
        </p:nvSpPr>
        <p:spPr>
          <a:xfrm>
            <a:off x="457200" y="1600200"/>
            <a:ext cx="7467600" cy="4873625"/>
          </a:xfrm>
        </p:spPr>
        <p:txBody>
          <a:bodyPr>
            <a:normAutofit/>
          </a:bodyPr>
          <a:lstStyle/>
          <a:p>
            <a:pPr marL="274320" indent="-274320" fontAlgn="auto">
              <a:lnSpc>
                <a:spcPct val="90000"/>
              </a:lnSpc>
              <a:spcAft>
                <a:spcPts val="0"/>
              </a:spcAft>
              <a:buFont typeface="Wingdings"/>
              <a:buChar char=""/>
              <a:defRPr/>
            </a:pPr>
            <a:r>
              <a:rPr lang="en-US" sz="2000" dirty="0"/>
              <a:t>DIVISION Operation is used when we want to express queries with </a:t>
            </a:r>
            <a:r>
              <a:rPr lang="en-US" sz="2000" dirty="0">
                <a:solidFill>
                  <a:srgbClr val="FF0000"/>
                </a:solidFill>
              </a:rPr>
              <a:t>“all”</a:t>
            </a:r>
            <a:r>
              <a:rPr lang="en-US" sz="2000" dirty="0"/>
              <a:t>.</a:t>
            </a:r>
          </a:p>
          <a:p>
            <a:pPr marL="640080" lvl="1" indent="-274320" fontAlgn="auto">
              <a:lnSpc>
                <a:spcPct val="90000"/>
              </a:lnSpc>
              <a:spcAft>
                <a:spcPts val="0"/>
              </a:spcAft>
              <a:buFont typeface="Wingdings 2"/>
              <a:buChar char=""/>
              <a:defRPr/>
            </a:pPr>
            <a:r>
              <a:rPr lang="en-US" sz="2000" b="1" i="1" dirty="0"/>
              <a:t>Example</a:t>
            </a:r>
            <a:r>
              <a:rPr lang="en-US" sz="2000" dirty="0"/>
              <a:t>: Find the employees who are working in ALL the departments.</a:t>
            </a:r>
          </a:p>
          <a:p>
            <a:pPr marL="273367" indent="-274320" fontAlgn="auto">
              <a:lnSpc>
                <a:spcPct val="90000"/>
              </a:lnSpc>
              <a:spcAft>
                <a:spcPts val="0"/>
              </a:spcAft>
              <a:buFont typeface="Wingdings 2"/>
              <a:buChar char=""/>
              <a:defRPr/>
            </a:pPr>
            <a:r>
              <a:rPr lang="en-US" sz="2300" dirty="0"/>
              <a:t> T</a:t>
            </a:r>
            <a:r>
              <a:rPr lang="en-US" sz="2300" dirty="0">
                <a:sym typeface="Symbol" panose="05050102010706020507" pitchFamily="18" charset="2"/>
              </a:rPr>
              <a:t></a:t>
            </a:r>
            <a:r>
              <a:rPr lang="en-US" sz="2300" dirty="0"/>
              <a:t>R </a:t>
            </a:r>
            <a:r>
              <a:rPr lang="en-US" sz="2300" dirty="0">
                <a:latin typeface="Symbol" pitchFamily="18" charset="2"/>
              </a:rPr>
              <a:t></a:t>
            </a:r>
            <a:r>
              <a:rPr lang="en-US" sz="2300" dirty="0"/>
              <a:t> S</a:t>
            </a:r>
          </a:p>
          <a:p>
            <a:pPr marL="273367" indent="-274320" fontAlgn="auto">
              <a:lnSpc>
                <a:spcPct val="90000"/>
              </a:lnSpc>
              <a:spcAft>
                <a:spcPts val="0"/>
              </a:spcAft>
              <a:buFont typeface="Wingdings 2"/>
              <a:buChar char=""/>
              <a:defRPr/>
            </a:pPr>
            <a:r>
              <a:rPr lang="en-US" sz="2300" dirty="0"/>
              <a:t>For a tuple t to appear in the result T of the DIVISION, the values in t must appear in R in combination with </a:t>
            </a:r>
            <a:r>
              <a:rPr lang="en-US" sz="2300" i="1" dirty="0"/>
              <a:t>every</a:t>
            </a:r>
            <a:r>
              <a:rPr lang="en-US" sz="2300" dirty="0"/>
              <a:t> tuple in S. 			</a:t>
            </a:r>
          </a:p>
        </p:txBody>
      </p:sp>
      <p:sp>
        <p:nvSpPr>
          <p:cNvPr id="5222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7A9DD6B0-51F6-4A5E-9521-3C2AC1CD8FC9}" type="slidenum">
              <a:rPr lang="en-US" sz="1400">
                <a:solidFill>
                  <a:srgbClr val="990033"/>
                </a:solidFill>
              </a:rPr>
              <a:pPr eaLnBrk="1" hangingPunct="1"/>
              <a:t>47</a:t>
            </a:fld>
            <a:endParaRPr lang="en-CA" sz="1400">
              <a:solidFill>
                <a:srgbClr val="990033"/>
              </a:solidFill>
            </a:endParaRP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6"/>
          <p:cNvSpPr>
            <a:spLocks noGrp="1" noChangeArrowheads="1"/>
          </p:cNvSpPr>
          <p:nvPr>
            <p:ph type="title"/>
          </p:nvPr>
        </p:nvSpPr>
        <p:spPr/>
        <p:txBody>
          <a:bodyPr/>
          <a:lstStyle/>
          <a:p>
            <a:pPr fontAlgn="auto">
              <a:spcAft>
                <a:spcPts val="0"/>
              </a:spcAft>
              <a:defRPr/>
            </a:pPr>
            <a:r>
              <a:rPr lang="en-US" sz="3200"/>
              <a:t>Example of DIVISION</a:t>
            </a:r>
          </a:p>
        </p:txBody>
      </p:sp>
      <p:sp>
        <p:nvSpPr>
          <p:cNvPr id="5325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B46EEE89-5CD4-4E72-8375-40CF0E8B3E5D}" type="slidenum">
              <a:rPr lang="en-US" sz="1400">
                <a:solidFill>
                  <a:srgbClr val="990033"/>
                </a:solidFill>
              </a:rPr>
              <a:pPr eaLnBrk="1" hangingPunct="1"/>
              <a:t>48</a:t>
            </a:fld>
            <a:endParaRPr lang="en-CA" sz="1400">
              <a:solidFill>
                <a:srgbClr val="990033"/>
              </a:solidFill>
            </a:endParaRPr>
          </a:p>
        </p:txBody>
      </p:sp>
      <p:pic>
        <p:nvPicPr>
          <p:cNvPr id="53252" name="Picture 8" descr="fig06_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60525"/>
            <a:ext cx="6400800"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Rectangular Callout 4"/>
          <p:cNvSpPr>
            <a:spLocks noChangeArrowheads="1"/>
          </p:cNvSpPr>
          <p:nvPr/>
        </p:nvSpPr>
        <p:spPr bwMode="auto">
          <a:xfrm>
            <a:off x="381000" y="1660525"/>
            <a:ext cx="1447800" cy="1673225"/>
          </a:xfrm>
          <a:prstGeom prst="wedgeRectCallout">
            <a:avLst>
              <a:gd name="adj1" fmla="val 57787"/>
              <a:gd name="adj2" fmla="val 92083"/>
            </a:avLst>
          </a:prstGeom>
          <a:solidFill>
            <a:schemeClr val="bg1"/>
          </a:solidFill>
          <a:ln w="9525" algn="ctr">
            <a:solidFill>
              <a:schemeClr val="tx1"/>
            </a:solidFill>
            <a:round/>
            <a:headEnd/>
            <a:tailEnd/>
          </a:ln>
        </p:spPr>
        <p:txBody>
          <a:bodyPr anchor="ctr"/>
          <a:lstStyle/>
          <a:p>
            <a:r>
              <a:rPr lang="en-US" sz="1600"/>
              <a:t>Find all the employees who are working both in PNO=1 and PNO=2.</a:t>
            </a:r>
            <a:endParaRPr lang="tr-TR" sz="1600"/>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9"/>
          <p:cNvSpPr>
            <a:spLocks noGrp="1" noChangeArrowheads="1"/>
          </p:cNvSpPr>
          <p:nvPr>
            <p:ph type="title"/>
          </p:nvPr>
        </p:nvSpPr>
        <p:spPr/>
        <p:txBody>
          <a:bodyPr/>
          <a:lstStyle/>
          <a:p>
            <a:pPr fontAlgn="auto">
              <a:spcAft>
                <a:spcPts val="0"/>
              </a:spcAft>
              <a:defRPr/>
            </a:pPr>
            <a:r>
              <a:rPr lang="en-US" sz="3200"/>
              <a:t>Binary Relational Operations: DIVISION</a:t>
            </a:r>
          </a:p>
        </p:txBody>
      </p:sp>
      <p:sp>
        <p:nvSpPr>
          <p:cNvPr id="47108" name="Rectangle 10"/>
          <p:cNvSpPr>
            <a:spLocks noGrp="1" noChangeArrowheads="1"/>
          </p:cNvSpPr>
          <p:nvPr>
            <p:ph sz="quarter" idx="1"/>
          </p:nvPr>
        </p:nvSpPr>
        <p:spPr>
          <a:xfrm>
            <a:off x="457200" y="1600200"/>
            <a:ext cx="7467600" cy="4873625"/>
          </a:xfrm>
        </p:spPr>
        <p:txBody>
          <a:bodyPr>
            <a:normAutofit fontScale="92500"/>
          </a:bodyPr>
          <a:lstStyle/>
          <a:p>
            <a:pPr marL="274320" indent="-274320" fontAlgn="auto">
              <a:lnSpc>
                <a:spcPct val="90000"/>
              </a:lnSpc>
              <a:spcAft>
                <a:spcPts val="0"/>
              </a:spcAft>
              <a:buFont typeface="Wingdings"/>
              <a:buChar char=""/>
              <a:defRPr/>
            </a:pPr>
            <a:r>
              <a:rPr lang="en-US" sz="2000" dirty="0"/>
              <a:t>DIVISION Operation is used when we want to express queries with </a:t>
            </a:r>
            <a:r>
              <a:rPr lang="en-US" sz="2000" dirty="0">
                <a:solidFill>
                  <a:srgbClr val="FF0000"/>
                </a:solidFill>
              </a:rPr>
              <a:t>“all”</a:t>
            </a:r>
            <a:r>
              <a:rPr lang="en-US" sz="2000" dirty="0"/>
              <a:t>.</a:t>
            </a:r>
          </a:p>
          <a:p>
            <a:pPr marL="640080" lvl="1" indent="-274320" fontAlgn="auto">
              <a:lnSpc>
                <a:spcPct val="90000"/>
              </a:lnSpc>
              <a:spcAft>
                <a:spcPts val="0"/>
              </a:spcAft>
              <a:buFont typeface="Wingdings 2"/>
              <a:buChar char=""/>
              <a:defRPr/>
            </a:pPr>
            <a:r>
              <a:rPr lang="en-US" sz="2000" b="1" i="1" dirty="0"/>
              <a:t>Example</a:t>
            </a:r>
            <a:r>
              <a:rPr lang="en-US" sz="2000" dirty="0"/>
              <a:t>: Find the employees who are working in ALL the departments.</a:t>
            </a:r>
          </a:p>
          <a:p>
            <a:pPr marL="273367" indent="-274320" fontAlgn="auto">
              <a:lnSpc>
                <a:spcPct val="90000"/>
              </a:lnSpc>
              <a:spcAft>
                <a:spcPts val="0"/>
              </a:spcAft>
              <a:buFont typeface="Wingdings 2"/>
              <a:buChar char=""/>
              <a:defRPr/>
            </a:pPr>
            <a:r>
              <a:rPr lang="en-US" sz="2300" dirty="0"/>
              <a:t>R(Z) </a:t>
            </a:r>
            <a:r>
              <a:rPr lang="en-US" sz="2300" dirty="0">
                <a:latin typeface="Symbol" pitchFamily="18" charset="2"/>
              </a:rPr>
              <a:t></a:t>
            </a:r>
            <a:r>
              <a:rPr lang="en-US" sz="2300" dirty="0"/>
              <a:t> S(X), where X subset of Z. </a:t>
            </a:r>
          </a:p>
          <a:p>
            <a:pPr marL="273367" indent="-274320" fontAlgn="auto">
              <a:lnSpc>
                <a:spcPct val="90000"/>
              </a:lnSpc>
              <a:spcAft>
                <a:spcPts val="0"/>
              </a:spcAft>
              <a:buFont typeface="Wingdings 2"/>
              <a:buChar char=""/>
              <a:defRPr/>
            </a:pPr>
            <a:r>
              <a:rPr lang="en-US" sz="2300" dirty="0"/>
              <a:t>Let Y = Z - X (and hence Z = X </a:t>
            </a:r>
            <a:r>
              <a:rPr lang="en-US" sz="2300" dirty="0">
                <a:latin typeface="Symbol" pitchFamily="18" charset="2"/>
              </a:rPr>
              <a:t></a:t>
            </a:r>
            <a:r>
              <a:rPr lang="en-US" sz="2300" dirty="0"/>
              <a:t> Y); </a:t>
            </a:r>
            <a:r>
              <a:rPr lang="en-US" sz="2300" dirty="0" err="1"/>
              <a:t>i.e</a:t>
            </a:r>
            <a:r>
              <a:rPr lang="en-US" sz="2300" dirty="0"/>
              <a:t>, let Y be the set of attributes of R that are not attributes of S. </a:t>
            </a:r>
          </a:p>
          <a:p>
            <a:pPr marL="274320" indent="-274320" fontAlgn="auto">
              <a:lnSpc>
                <a:spcPct val="90000"/>
              </a:lnSpc>
              <a:spcAft>
                <a:spcPts val="0"/>
              </a:spcAft>
              <a:buFont typeface="Wingdings"/>
              <a:buChar char=""/>
              <a:defRPr/>
            </a:pPr>
            <a:endParaRPr lang="en-US" sz="2000" dirty="0"/>
          </a:p>
          <a:p>
            <a:pPr marL="273367" indent="-274320" fontAlgn="auto">
              <a:lnSpc>
                <a:spcPct val="90000"/>
              </a:lnSpc>
              <a:spcAft>
                <a:spcPts val="0"/>
              </a:spcAft>
              <a:buFont typeface="Wingdings 2"/>
              <a:buChar char=""/>
              <a:defRPr/>
            </a:pPr>
            <a:r>
              <a:rPr lang="en-US" sz="2300" dirty="0"/>
              <a:t>The result of DIVISION is a relation T(Y) that includes a tuple t if tuples </a:t>
            </a:r>
            <a:r>
              <a:rPr lang="en-US" sz="2300" dirty="0" err="1"/>
              <a:t>t</a:t>
            </a:r>
            <a:r>
              <a:rPr lang="en-US" sz="2300" baseline="-25000" dirty="0" err="1"/>
              <a:t>R</a:t>
            </a:r>
            <a:r>
              <a:rPr lang="en-US" sz="2300" dirty="0"/>
              <a:t> appear in R with </a:t>
            </a:r>
            <a:r>
              <a:rPr lang="en-US" sz="2300" dirty="0" err="1"/>
              <a:t>t</a:t>
            </a:r>
            <a:r>
              <a:rPr lang="en-US" sz="2300" baseline="-25000" dirty="0" err="1"/>
              <a:t>R</a:t>
            </a:r>
            <a:r>
              <a:rPr lang="en-US" sz="2300" dirty="0"/>
              <a:t> [Y] = t, and with </a:t>
            </a:r>
            <a:r>
              <a:rPr lang="en-US" dirty="0" err="1"/>
              <a:t>t</a:t>
            </a:r>
            <a:r>
              <a:rPr lang="en-US" baseline="-25000" dirty="0" err="1"/>
              <a:t>R</a:t>
            </a:r>
            <a:r>
              <a:rPr lang="en-US" dirty="0"/>
              <a:t> [X] = </a:t>
            </a:r>
            <a:r>
              <a:rPr lang="en-US" dirty="0" err="1"/>
              <a:t>t</a:t>
            </a:r>
            <a:r>
              <a:rPr lang="en-US" baseline="-25000" dirty="0" err="1"/>
              <a:t>s</a:t>
            </a:r>
            <a:r>
              <a:rPr lang="en-US" dirty="0"/>
              <a:t> </a:t>
            </a:r>
            <a:r>
              <a:rPr lang="en-US" i="1" dirty="0"/>
              <a:t>for every tuple</a:t>
            </a:r>
            <a:r>
              <a:rPr lang="en-US" dirty="0"/>
              <a:t> </a:t>
            </a:r>
            <a:r>
              <a:rPr lang="en-US" dirty="0" err="1"/>
              <a:t>t</a:t>
            </a:r>
            <a:r>
              <a:rPr lang="en-US" baseline="-25000" dirty="0" err="1"/>
              <a:t>s</a:t>
            </a:r>
            <a:r>
              <a:rPr lang="en-US" dirty="0"/>
              <a:t> in S. </a:t>
            </a:r>
          </a:p>
          <a:p>
            <a:pPr marL="640080" lvl="1" indent="-274320" fontAlgn="auto">
              <a:lnSpc>
                <a:spcPct val="90000"/>
              </a:lnSpc>
              <a:spcAft>
                <a:spcPts val="0"/>
              </a:spcAft>
              <a:buFont typeface="Wingdings 2"/>
              <a:buChar char=""/>
              <a:defRPr/>
            </a:pPr>
            <a:endParaRPr lang="en-US" sz="2000" dirty="0"/>
          </a:p>
          <a:p>
            <a:pPr marL="273367" indent="-274320" fontAlgn="auto">
              <a:lnSpc>
                <a:spcPct val="90000"/>
              </a:lnSpc>
              <a:spcAft>
                <a:spcPts val="0"/>
              </a:spcAft>
              <a:buFont typeface="Wingdings 2"/>
              <a:buChar char=""/>
              <a:defRPr/>
            </a:pPr>
            <a:r>
              <a:rPr lang="en-US" sz="2300" dirty="0"/>
              <a:t>i.e. For a tuple t to appear in the result T of the DIVISION, the values in t must appear in R in combination with </a:t>
            </a:r>
            <a:r>
              <a:rPr lang="en-US" sz="2300" i="1" dirty="0"/>
              <a:t>every</a:t>
            </a:r>
            <a:r>
              <a:rPr lang="en-US" sz="2300" dirty="0"/>
              <a:t> tuple in S. 			</a:t>
            </a:r>
          </a:p>
        </p:txBody>
      </p:sp>
      <p:sp>
        <p:nvSpPr>
          <p:cNvPr id="5222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7A9DD6B0-51F6-4A5E-9521-3C2AC1CD8FC9}" type="slidenum">
              <a:rPr lang="en-US" sz="1400">
                <a:solidFill>
                  <a:srgbClr val="990033"/>
                </a:solidFill>
              </a:rPr>
              <a:pPr eaLnBrk="1" hangingPunct="1"/>
              <a:t>49</a:t>
            </a:fld>
            <a:endParaRPr lang="en-CA" sz="1400">
              <a:solidFill>
                <a:srgbClr val="990033"/>
              </a:solidFill>
            </a:endParaRPr>
          </a:p>
        </p:txBody>
      </p:sp>
    </p:spTree>
    <p:extLst>
      <p:ext uri="{BB962C8B-B14F-4D97-AF65-F5344CB8AC3E}">
        <p14:creationId xmlns:p14="http://schemas.microsoft.com/office/powerpoint/2010/main" val="56315675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fontAlgn="auto">
              <a:spcAft>
                <a:spcPts val="0"/>
              </a:spcAft>
              <a:defRPr/>
            </a:pPr>
            <a:r>
              <a:rPr lang="en-US" sz="3200"/>
              <a:t>Relational Algebra Overview</a:t>
            </a:r>
          </a:p>
        </p:txBody>
      </p:sp>
      <p:sp>
        <p:nvSpPr>
          <p:cNvPr id="13315" name="Rectangle 3"/>
          <p:cNvSpPr>
            <a:spLocks noGrp="1" noChangeArrowheads="1"/>
          </p:cNvSpPr>
          <p:nvPr>
            <p:ph sz="quarter" idx="1"/>
          </p:nvPr>
        </p:nvSpPr>
        <p:spPr>
          <a:xfrm>
            <a:off x="457200" y="1600200"/>
            <a:ext cx="8281988" cy="4873625"/>
          </a:xfrm>
        </p:spPr>
        <p:txBody>
          <a:bodyPr/>
          <a:lstStyle/>
          <a:p>
            <a:pPr>
              <a:lnSpc>
                <a:spcPct val="80000"/>
              </a:lnSpc>
            </a:pPr>
            <a:r>
              <a:rPr lang="en-US" sz="2000" dirty="0"/>
              <a:t>Relational Algebra consists of several groups of operations</a:t>
            </a:r>
          </a:p>
          <a:p>
            <a:pPr lvl="1">
              <a:lnSpc>
                <a:spcPct val="80000"/>
              </a:lnSpc>
            </a:pPr>
            <a:r>
              <a:rPr lang="en-US" sz="2000" dirty="0"/>
              <a:t>Unary Relational Operations</a:t>
            </a:r>
          </a:p>
          <a:p>
            <a:pPr lvl="2">
              <a:lnSpc>
                <a:spcPct val="80000"/>
              </a:lnSpc>
            </a:pPr>
            <a:r>
              <a:rPr lang="en-US" dirty="0"/>
              <a:t>SELECT (symbol: </a:t>
            </a:r>
            <a:r>
              <a:rPr lang="en-US" b="1" dirty="0">
                <a:latin typeface="Symbol" pitchFamily="18" charset="2"/>
              </a:rPr>
              <a:t></a:t>
            </a:r>
            <a:r>
              <a:rPr lang="en-US" dirty="0"/>
              <a:t> (sigma))</a:t>
            </a:r>
          </a:p>
          <a:p>
            <a:pPr lvl="2">
              <a:lnSpc>
                <a:spcPct val="80000"/>
              </a:lnSpc>
            </a:pPr>
            <a:r>
              <a:rPr lang="en-US" dirty="0"/>
              <a:t>PROJECT (symbol: </a:t>
            </a:r>
            <a:r>
              <a:rPr lang="en-US" b="1" dirty="0">
                <a:latin typeface="Symbol" pitchFamily="18" charset="2"/>
              </a:rPr>
              <a:t> </a:t>
            </a:r>
            <a:r>
              <a:rPr lang="en-US" dirty="0"/>
              <a:t>(pi))</a:t>
            </a:r>
          </a:p>
          <a:p>
            <a:pPr lvl="2">
              <a:lnSpc>
                <a:spcPct val="80000"/>
              </a:lnSpc>
            </a:pPr>
            <a:r>
              <a:rPr lang="en-US" dirty="0"/>
              <a:t>RENAME (symbol: </a:t>
            </a:r>
            <a:r>
              <a:rPr lang="en-US" b="1" dirty="0">
                <a:sym typeface="Symbol" pitchFamily="18" charset="2"/>
              </a:rPr>
              <a:t></a:t>
            </a:r>
            <a:r>
              <a:rPr lang="en-US" dirty="0">
                <a:sym typeface="Symbol" pitchFamily="18" charset="2"/>
              </a:rPr>
              <a:t> </a:t>
            </a:r>
            <a:r>
              <a:rPr lang="en-US" dirty="0"/>
              <a:t>(rho))</a:t>
            </a:r>
          </a:p>
          <a:p>
            <a:pPr lvl="1">
              <a:lnSpc>
                <a:spcPct val="80000"/>
              </a:lnSpc>
            </a:pPr>
            <a:r>
              <a:rPr lang="en-US" sz="2000" dirty="0"/>
              <a:t>Relational Algebra Operations From Set Theory</a:t>
            </a:r>
          </a:p>
          <a:p>
            <a:pPr lvl="2">
              <a:lnSpc>
                <a:spcPct val="80000"/>
              </a:lnSpc>
            </a:pPr>
            <a:r>
              <a:rPr lang="en-US" dirty="0"/>
              <a:t>UNION ( </a:t>
            </a:r>
            <a:r>
              <a:rPr lang="en-US" b="1" dirty="0">
                <a:latin typeface="Symbol" pitchFamily="18" charset="2"/>
              </a:rPr>
              <a:t></a:t>
            </a:r>
            <a:r>
              <a:rPr lang="en-US" dirty="0"/>
              <a:t> ), INTERSECTION ( </a:t>
            </a:r>
            <a:r>
              <a:rPr lang="en-US" b="1" dirty="0">
                <a:latin typeface="Symbol" pitchFamily="18" charset="2"/>
              </a:rPr>
              <a:t></a:t>
            </a:r>
            <a:r>
              <a:rPr lang="en-US" dirty="0">
                <a:latin typeface="Symbol" pitchFamily="18" charset="2"/>
              </a:rPr>
              <a:t> </a:t>
            </a:r>
            <a:r>
              <a:rPr lang="en-US" dirty="0"/>
              <a:t>), DIFFERENCE (or MINUS, </a:t>
            </a:r>
            <a:r>
              <a:rPr lang="en-US" b="1" dirty="0"/>
              <a:t>–</a:t>
            </a:r>
            <a:r>
              <a:rPr lang="en-US" dirty="0"/>
              <a:t> )</a:t>
            </a:r>
          </a:p>
          <a:p>
            <a:pPr lvl="2">
              <a:lnSpc>
                <a:spcPct val="80000"/>
              </a:lnSpc>
            </a:pPr>
            <a:r>
              <a:rPr lang="en-US" dirty="0"/>
              <a:t>CARTESIAN PRODUCT ( </a:t>
            </a:r>
            <a:r>
              <a:rPr lang="en-US" b="1" dirty="0"/>
              <a:t>x</a:t>
            </a:r>
            <a:r>
              <a:rPr lang="en-US" dirty="0"/>
              <a:t> )</a:t>
            </a:r>
          </a:p>
          <a:p>
            <a:pPr lvl="1">
              <a:lnSpc>
                <a:spcPct val="80000"/>
              </a:lnSpc>
            </a:pPr>
            <a:r>
              <a:rPr lang="en-US" sz="2000" dirty="0"/>
              <a:t>Binary Relational Operations</a:t>
            </a:r>
          </a:p>
          <a:p>
            <a:pPr lvl="2">
              <a:lnSpc>
                <a:spcPct val="80000"/>
              </a:lnSpc>
            </a:pPr>
            <a:r>
              <a:rPr lang="en-US" dirty="0"/>
              <a:t>JOIN (several variations of JOIN exist)</a:t>
            </a:r>
          </a:p>
          <a:p>
            <a:pPr lvl="2">
              <a:lnSpc>
                <a:spcPct val="80000"/>
              </a:lnSpc>
            </a:pPr>
            <a:r>
              <a:rPr lang="en-US" dirty="0"/>
              <a:t>DIVISION</a:t>
            </a:r>
          </a:p>
          <a:p>
            <a:pPr lvl="1">
              <a:lnSpc>
                <a:spcPct val="80000"/>
              </a:lnSpc>
            </a:pPr>
            <a:r>
              <a:rPr lang="en-US" sz="2000" dirty="0"/>
              <a:t>Additional Relational Operations</a:t>
            </a:r>
          </a:p>
          <a:p>
            <a:pPr lvl="2">
              <a:lnSpc>
                <a:spcPct val="80000"/>
              </a:lnSpc>
            </a:pPr>
            <a:r>
              <a:rPr lang="en-US" dirty="0"/>
              <a:t>OUTER JOINS, OUTER UNION</a:t>
            </a:r>
          </a:p>
          <a:p>
            <a:pPr lvl="2">
              <a:lnSpc>
                <a:spcPct val="80000"/>
              </a:lnSpc>
            </a:pPr>
            <a:r>
              <a:rPr lang="en-US" dirty="0"/>
              <a:t>AGGREGATE FUNCTIONS (These compute summary of information: for example, SUM, COUNT, AVG, MIN, MAX)</a:t>
            </a:r>
          </a:p>
        </p:txBody>
      </p:sp>
      <p:sp>
        <p:nvSpPr>
          <p:cNvPr id="1331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391B5CF2-A8C8-42A6-BC5A-3CAB18DA00C9}" type="slidenum">
              <a:rPr lang="en-US" sz="1400">
                <a:solidFill>
                  <a:srgbClr val="990033"/>
                </a:solidFill>
              </a:rPr>
              <a:pPr eaLnBrk="1" hangingPunct="1"/>
              <a:t>5</a:t>
            </a:fld>
            <a:endParaRPr lang="en-CA" sz="1400">
              <a:solidFill>
                <a:srgbClr val="990033"/>
              </a:solidFill>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title"/>
          </p:nvPr>
        </p:nvSpPr>
        <p:spPr/>
        <p:txBody>
          <a:bodyPr/>
          <a:lstStyle/>
          <a:p>
            <a:pPr fontAlgn="auto">
              <a:spcAft>
                <a:spcPts val="0"/>
              </a:spcAft>
              <a:defRPr/>
            </a:pPr>
            <a:r>
              <a:rPr lang="en-US" sz="3200"/>
              <a:t>Example of DIVISION</a:t>
            </a:r>
          </a:p>
        </p:txBody>
      </p:sp>
      <p:sp>
        <p:nvSpPr>
          <p:cNvPr id="54275" name="Content Placeholder 4"/>
          <p:cNvSpPr>
            <a:spLocks noGrp="1"/>
          </p:cNvSpPr>
          <p:nvPr>
            <p:ph sz="quarter" idx="1"/>
          </p:nvPr>
        </p:nvSpPr>
        <p:spPr>
          <a:xfrm>
            <a:off x="239713" y="1600200"/>
            <a:ext cx="8294687" cy="3581400"/>
          </a:xfrm>
        </p:spPr>
        <p:txBody>
          <a:bodyPr/>
          <a:lstStyle/>
          <a:p>
            <a:r>
              <a:rPr lang="en-US" dirty="0"/>
              <a:t>Find all the employees who are working both in Houston and Bellaire.</a:t>
            </a:r>
          </a:p>
          <a:p>
            <a:r>
              <a:rPr lang="en-US" sz="1800" dirty="0"/>
              <a:t>DPT(DNO)</a:t>
            </a:r>
            <a:r>
              <a:rPr lang="en-US" sz="1800" dirty="0">
                <a:latin typeface="Times New Roman" pitchFamily="18" charset="0"/>
                <a:sym typeface="Symbol" pitchFamily="18" charset="2"/>
              </a:rPr>
              <a:t> </a:t>
            </a:r>
            <a:r>
              <a:rPr lang="en-US" sz="1800" dirty="0">
                <a:latin typeface="Symbol" pitchFamily="18" charset="2"/>
              </a:rPr>
              <a:t> </a:t>
            </a:r>
            <a:r>
              <a:rPr lang="en-US" dirty="0">
                <a:latin typeface="Times New Roman" pitchFamily="18" charset="0"/>
              </a:rPr>
              <a:t> </a:t>
            </a:r>
            <a:r>
              <a:rPr lang="en-US" sz="1800" baseline="-25000" dirty="0">
                <a:latin typeface="Times New Roman" pitchFamily="18" charset="0"/>
              </a:rPr>
              <a:t>DNUMBER</a:t>
            </a:r>
            <a:r>
              <a:rPr lang="en-US" sz="1800" dirty="0">
                <a:latin typeface="Times New Roman" pitchFamily="18" charset="0"/>
              </a:rPr>
              <a:t>(</a:t>
            </a:r>
            <a:r>
              <a:rPr lang="en-US" sz="1800" b="1" dirty="0">
                <a:latin typeface="Symbol" pitchFamily="18" charset="2"/>
              </a:rPr>
              <a:t></a:t>
            </a:r>
            <a:r>
              <a:rPr lang="en-US" sz="1800" dirty="0"/>
              <a:t> </a:t>
            </a:r>
            <a:r>
              <a:rPr lang="en-US" sz="1800" baseline="-25000" dirty="0"/>
              <a:t>D</a:t>
            </a:r>
            <a:r>
              <a:rPr lang="tr-TR" sz="1800" baseline="-25000" dirty="0"/>
              <a:t>LOCATION</a:t>
            </a:r>
            <a:r>
              <a:rPr lang="en-US" sz="1800" baseline="-25000" dirty="0"/>
              <a:t> = “HOUSTON” OR D</a:t>
            </a:r>
            <a:r>
              <a:rPr lang="tr-TR" sz="1800" baseline="-25000" dirty="0"/>
              <a:t>LOCATION</a:t>
            </a:r>
            <a:r>
              <a:rPr lang="en-US" sz="1800" baseline="-25000" dirty="0"/>
              <a:t>=“BELLAIRE”</a:t>
            </a:r>
            <a:r>
              <a:rPr lang="en-US" sz="1800" dirty="0"/>
              <a:t> (D</a:t>
            </a:r>
            <a:r>
              <a:rPr lang="tr-TR" sz="1800" dirty="0"/>
              <a:t>EPT_LOCATIONS</a:t>
            </a:r>
            <a:r>
              <a:rPr lang="en-US" sz="1800" dirty="0"/>
              <a:t>))</a:t>
            </a:r>
          </a:p>
          <a:p>
            <a:r>
              <a:rPr lang="en-US" sz="2000" dirty="0">
                <a:latin typeface="Times New Roman" pitchFamily="18" charset="0"/>
              </a:rPr>
              <a:t>ALL_EMPS </a:t>
            </a:r>
            <a:r>
              <a:rPr lang="en-US" sz="2000" dirty="0">
                <a:latin typeface="Times New Roman" pitchFamily="18" charset="0"/>
                <a:sym typeface="Symbol" pitchFamily="18" charset="2"/>
              </a:rPr>
              <a:t></a:t>
            </a:r>
            <a:r>
              <a:rPr lang="en-US" sz="1800" dirty="0">
                <a:latin typeface="Times New Roman" pitchFamily="18" charset="0"/>
              </a:rPr>
              <a:t> </a:t>
            </a:r>
            <a:r>
              <a:rPr lang="en-US" sz="2000" dirty="0">
                <a:latin typeface="Symbol" pitchFamily="18" charset="2"/>
              </a:rPr>
              <a:t></a:t>
            </a:r>
            <a:r>
              <a:rPr lang="en-US" sz="1800" dirty="0">
                <a:latin typeface="Times New Roman" pitchFamily="18" charset="0"/>
              </a:rPr>
              <a:t> </a:t>
            </a:r>
            <a:r>
              <a:rPr lang="en-US" sz="1400" dirty="0">
                <a:latin typeface="Times New Roman" pitchFamily="18" charset="0"/>
              </a:rPr>
              <a:t>SSN, DNO</a:t>
            </a:r>
            <a:r>
              <a:rPr lang="en-US" sz="2000" dirty="0">
                <a:latin typeface="Times New Roman" pitchFamily="18" charset="0"/>
              </a:rPr>
              <a:t>(EMPLOYEE)</a:t>
            </a:r>
            <a:r>
              <a:rPr lang="en-US" sz="2000" dirty="0">
                <a:latin typeface="Symbol" pitchFamily="18" charset="2"/>
              </a:rPr>
              <a:t> </a:t>
            </a:r>
            <a:r>
              <a:rPr lang="en-US" sz="2000" dirty="0"/>
              <a:t>DPT</a:t>
            </a:r>
          </a:p>
          <a:p>
            <a:r>
              <a:rPr lang="en-US" sz="2000" dirty="0"/>
              <a:t>OR</a:t>
            </a:r>
          </a:p>
          <a:p>
            <a:r>
              <a:rPr lang="en-US" sz="2000" dirty="0">
                <a:latin typeface="Times New Roman" pitchFamily="18" charset="0"/>
              </a:rPr>
              <a:t>ALL_EMPS </a:t>
            </a:r>
            <a:r>
              <a:rPr lang="en-US" sz="2000" dirty="0">
                <a:latin typeface="Times New Roman" pitchFamily="18" charset="0"/>
                <a:sym typeface="Symbol" pitchFamily="18" charset="2"/>
              </a:rPr>
              <a:t></a:t>
            </a:r>
            <a:r>
              <a:rPr lang="en-US" sz="1800" dirty="0">
                <a:latin typeface="Times New Roman" pitchFamily="18" charset="0"/>
              </a:rPr>
              <a:t> </a:t>
            </a:r>
            <a:r>
              <a:rPr lang="en-US" sz="2000" dirty="0">
                <a:latin typeface="Symbol" pitchFamily="18" charset="2"/>
              </a:rPr>
              <a:t></a:t>
            </a:r>
            <a:r>
              <a:rPr lang="en-US" sz="1800" dirty="0">
                <a:latin typeface="Times New Roman" pitchFamily="18" charset="0"/>
              </a:rPr>
              <a:t> </a:t>
            </a:r>
            <a:r>
              <a:rPr lang="en-US" sz="1400" dirty="0">
                <a:latin typeface="Times New Roman" pitchFamily="18" charset="0"/>
              </a:rPr>
              <a:t>SSN, FNAME, LNAME, DNO</a:t>
            </a:r>
            <a:r>
              <a:rPr lang="en-US" sz="2000" dirty="0">
                <a:latin typeface="Times New Roman" pitchFamily="18" charset="0"/>
              </a:rPr>
              <a:t>(EMPLOYEE)</a:t>
            </a:r>
            <a:r>
              <a:rPr lang="en-US" sz="2000" dirty="0">
                <a:latin typeface="Symbol" pitchFamily="18" charset="2"/>
              </a:rPr>
              <a:t> </a:t>
            </a:r>
            <a:r>
              <a:rPr lang="en-US" sz="2000" dirty="0"/>
              <a:t>DPT</a:t>
            </a:r>
          </a:p>
          <a:p>
            <a:r>
              <a:rPr lang="en-US" sz="2000" dirty="0"/>
              <a:t>OR</a:t>
            </a:r>
          </a:p>
          <a:p>
            <a:r>
              <a:rPr lang="en-US" sz="2000" dirty="0">
                <a:latin typeface="Times New Roman" pitchFamily="18" charset="0"/>
              </a:rPr>
              <a:t>ALL_EMPS </a:t>
            </a:r>
            <a:r>
              <a:rPr lang="en-US" sz="2000" dirty="0">
                <a:latin typeface="Times New Roman" pitchFamily="18" charset="0"/>
                <a:sym typeface="Symbol" pitchFamily="18" charset="2"/>
              </a:rPr>
              <a:t></a:t>
            </a:r>
            <a:r>
              <a:rPr lang="en-US" sz="1800" dirty="0">
                <a:latin typeface="Times New Roman" pitchFamily="18" charset="0"/>
              </a:rPr>
              <a:t> </a:t>
            </a:r>
            <a:r>
              <a:rPr lang="en-US" sz="2000" dirty="0">
                <a:latin typeface="Times New Roman" pitchFamily="18" charset="0"/>
              </a:rPr>
              <a:t>EMPLOYEE</a:t>
            </a:r>
            <a:r>
              <a:rPr lang="en-US" sz="2000" dirty="0">
                <a:latin typeface="Symbol" pitchFamily="18" charset="2"/>
              </a:rPr>
              <a:t> </a:t>
            </a:r>
            <a:r>
              <a:rPr lang="en-US" sz="2000" dirty="0"/>
              <a:t>DPT</a:t>
            </a:r>
          </a:p>
          <a:p>
            <a:endParaRPr lang="en-US" dirty="0"/>
          </a:p>
          <a:p>
            <a:endParaRPr lang="en-US" dirty="0"/>
          </a:p>
          <a:p>
            <a:endParaRPr lang="en-US" dirty="0"/>
          </a:p>
          <a:p>
            <a:endParaRPr lang="tr-TR" dirty="0"/>
          </a:p>
        </p:txBody>
      </p:sp>
      <p:sp>
        <p:nvSpPr>
          <p:cNvPr id="5427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E6E83052-D647-419C-8C9B-CF8DA088C331}" type="slidenum">
              <a:rPr lang="en-US" sz="1400">
                <a:solidFill>
                  <a:srgbClr val="990033"/>
                </a:solidFill>
              </a:rPr>
              <a:pPr eaLnBrk="1" hangingPunct="1"/>
              <a:t>50</a:t>
            </a:fld>
            <a:endParaRPr lang="en-CA" sz="1400">
              <a:solidFill>
                <a:srgbClr val="990033"/>
              </a:solidFill>
            </a:endParaRPr>
          </a:p>
        </p:txBody>
      </p:sp>
      <p:sp>
        <p:nvSpPr>
          <p:cNvPr id="54277" name="Right Brace 5"/>
          <p:cNvSpPr>
            <a:spLocks/>
          </p:cNvSpPr>
          <p:nvPr/>
        </p:nvSpPr>
        <p:spPr bwMode="auto">
          <a:xfrm>
            <a:off x="7086600" y="3200400"/>
            <a:ext cx="457200" cy="1981200"/>
          </a:xfrm>
          <a:prstGeom prst="rightBrace">
            <a:avLst>
              <a:gd name="adj1" fmla="val 8326"/>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54278" name="TextBox 6"/>
          <p:cNvSpPr txBox="1">
            <a:spLocks noChangeArrowheads="1"/>
          </p:cNvSpPr>
          <p:nvPr/>
        </p:nvSpPr>
        <p:spPr bwMode="auto">
          <a:xfrm>
            <a:off x="7543800" y="3429000"/>
            <a:ext cx="12954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600" dirty="0"/>
              <a:t>All three select the same </a:t>
            </a:r>
            <a:r>
              <a:rPr lang="tr-TR" sz="1600" dirty="0" err="1"/>
              <a:t>tuples</a:t>
            </a:r>
            <a:endParaRPr lang="en-US" sz="1600" dirty="0"/>
          </a:p>
          <a:p>
            <a:pPr eaLnBrk="1" hangingPunct="1"/>
            <a:r>
              <a:rPr lang="en-US" sz="1600" dirty="0"/>
              <a:t>since the tuples with SSN only or all are unique.</a:t>
            </a:r>
          </a:p>
          <a:p>
            <a:pPr eaLnBrk="1" hangingPunct="1"/>
            <a:r>
              <a:rPr lang="en-US" sz="1600" dirty="0"/>
              <a:t>Remark, the resulting relations are different</a:t>
            </a:r>
            <a:endParaRPr lang="tr-TR" sz="1600" dirty="0"/>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6"/>
          <p:cNvSpPr>
            <a:spLocks noGrp="1" noChangeArrowheads="1"/>
          </p:cNvSpPr>
          <p:nvPr>
            <p:ph type="title"/>
          </p:nvPr>
        </p:nvSpPr>
        <p:spPr/>
        <p:txBody>
          <a:bodyPr/>
          <a:lstStyle/>
          <a:p>
            <a:pPr fontAlgn="auto">
              <a:spcAft>
                <a:spcPts val="0"/>
              </a:spcAft>
              <a:defRPr/>
            </a:pPr>
            <a:r>
              <a:rPr lang="en-US" sz="3200" dirty="0"/>
              <a:t>Example of DIVISION</a:t>
            </a:r>
          </a:p>
        </p:txBody>
      </p:sp>
      <p:sp>
        <p:nvSpPr>
          <p:cNvPr id="55299" name="Content Placeholder 12"/>
          <p:cNvSpPr>
            <a:spLocks noGrp="1"/>
          </p:cNvSpPr>
          <p:nvPr>
            <p:ph sz="quarter" idx="1"/>
          </p:nvPr>
        </p:nvSpPr>
        <p:spPr>
          <a:xfrm>
            <a:off x="76047" y="1446470"/>
            <a:ext cx="6858154" cy="4873625"/>
          </a:xfrm>
        </p:spPr>
        <p:txBody>
          <a:bodyPr/>
          <a:lstStyle/>
          <a:p>
            <a:r>
              <a:rPr lang="en-US" sz="2000" dirty="0"/>
              <a:t>Find the names of employees who work on </a:t>
            </a:r>
            <a:r>
              <a:rPr lang="en-US" sz="2000" b="1" i="1" dirty="0"/>
              <a:t>all</a:t>
            </a:r>
            <a:r>
              <a:rPr lang="en-US" sz="2000" dirty="0"/>
              <a:t> the projects controlled by department number 4.</a:t>
            </a:r>
          </a:p>
          <a:p>
            <a:r>
              <a:rPr lang="en-US" sz="2000" dirty="0"/>
              <a:t>A(PNO)</a:t>
            </a:r>
            <a:r>
              <a:rPr lang="en-US" sz="2000" dirty="0">
                <a:latin typeface="Times New Roman" pitchFamily="18" charset="0"/>
                <a:sym typeface="Symbol" pitchFamily="18" charset="2"/>
              </a:rPr>
              <a:t></a:t>
            </a:r>
            <a:r>
              <a:rPr lang="en-US" sz="2000" dirty="0">
                <a:latin typeface="Symbol" pitchFamily="18" charset="2"/>
              </a:rPr>
              <a:t> </a:t>
            </a:r>
            <a:r>
              <a:rPr lang="en-US" sz="2000" dirty="0">
                <a:latin typeface="Times New Roman" pitchFamily="18" charset="0"/>
              </a:rPr>
              <a:t> </a:t>
            </a:r>
            <a:r>
              <a:rPr lang="en-US" sz="2000" baseline="-25000" dirty="0">
                <a:latin typeface="Times New Roman" pitchFamily="18" charset="0"/>
              </a:rPr>
              <a:t>PNUMBER</a:t>
            </a:r>
            <a:r>
              <a:rPr lang="en-US" sz="2000" dirty="0">
                <a:latin typeface="Times New Roman" pitchFamily="18" charset="0"/>
              </a:rPr>
              <a:t>(</a:t>
            </a:r>
            <a:r>
              <a:rPr lang="en-US" sz="2000" b="1" dirty="0">
                <a:latin typeface="Symbol" pitchFamily="18" charset="2"/>
              </a:rPr>
              <a:t></a:t>
            </a:r>
            <a:r>
              <a:rPr lang="en-US" sz="2000" dirty="0"/>
              <a:t> </a:t>
            </a:r>
            <a:r>
              <a:rPr lang="en-US" sz="2000" baseline="-25000" dirty="0"/>
              <a:t>DNUM = 4 </a:t>
            </a:r>
            <a:r>
              <a:rPr lang="en-US" sz="2000" dirty="0"/>
              <a:t>(PROJECT))</a:t>
            </a:r>
          </a:p>
          <a:p>
            <a:r>
              <a:rPr lang="en-US" sz="2000" dirty="0">
                <a:latin typeface="Times New Roman" pitchFamily="18" charset="0"/>
              </a:rPr>
              <a:t>B </a:t>
            </a:r>
            <a:r>
              <a:rPr lang="en-US" sz="2000" dirty="0">
                <a:latin typeface="Times New Roman" pitchFamily="18" charset="0"/>
                <a:sym typeface="Symbol" pitchFamily="18" charset="2"/>
              </a:rPr>
              <a:t></a:t>
            </a:r>
            <a:r>
              <a:rPr lang="en-US" sz="2000" dirty="0">
                <a:latin typeface="Times New Roman" pitchFamily="18" charset="0"/>
              </a:rPr>
              <a:t> </a:t>
            </a:r>
            <a:r>
              <a:rPr lang="en-US" sz="2000" dirty="0">
                <a:latin typeface="Symbol" pitchFamily="18" charset="2"/>
              </a:rPr>
              <a:t></a:t>
            </a:r>
            <a:r>
              <a:rPr lang="en-US" sz="2000" dirty="0">
                <a:latin typeface="Times New Roman" pitchFamily="18" charset="0"/>
              </a:rPr>
              <a:t> </a:t>
            </a:r>
            <a:r>
              <a:rPr lang="en-US" sz="2000" baseline="-25000" dirty="0">
                <a:latin typeface="Times New Roman" pitchFamily="18" charset="0"/>
              </a:rPr>
              <a:t>ESSN, PNO</a:t>
            </a:r>
            <a:r>
              <a:rPr lang="en-US" sz="2000" dirty="0"/>
              <a:t>(WORKS_ON)</a:t>
            </a:r>
          </a:p>
          <a:p>
            <a:r>
              <a:rPr lang="en-US" sz="2000" dirty="0">
                <a:latin typeface="Times New Roman" pitchFamily="18" charset="0"/>
                <a:cs typeface="Times New Roman" pitchFamily="18" charset="0"/>
              </a:rPr>
              <a:t>RESULT</a:t>
            </a:r>
            <a:r>
              <a:rPr lang="en-US" sz="2000" dirty="0">
                <a:latin typeface="Times New Roman" pitchFamily="18" charset="0"/>
                <a:cs typeface="Times New Roman" pitchFamily="18" charset="0"/>
                <a:sym typeface="Symbol" pitchFamily="18" charset="2"/>
              </a:rPr>
              <a:t> </a:t>
            </a:r>
            <a:r>
              <a:rPr lang="tr-TR" sz="2000" dirty="0">
                <a:latin typeface="Times New Roman" pitchFamily="18" charset="0"/>
                <a:cs typeface="Times New Roman" pitchFamily="18" charset="0"/>
                <a:sym typeface="Symbol" pitchFamily="18" charset="2"/>
              </a:rPr>
              <a:t>(SSN)</a:t>
            </a:r>
            <a:r>
              <a:rPr lang="en-US" sz="2000" dirty="0">
                <a:latin typeface="Times New Roman" pitchFamily="18" charset="0"/>
                <a:cs typeface="Times New Roman" pitchFamily="18" charset="0"/>
                <a:sym typeface="Symbol" pitchFamily="18" charset="2"/>
              </a:rPr>
              <a:t>B</a:t>
            </a:r>
            <a:r>
              <a:rPr lang="en-US" sz="2000" dirty="0">
                <a:latin typeface="Times New Roman" pitchFamily="18" charset="0"/>
                <a:cs typeface="Times New Roman" pitchFamily="18" charset="0"/>
              </a:rPr>
              <a:t> </a:t>
            </a:r>
            <a:r>
              <a:rPr lang="en-US" sz="2000" dirty="0">
                <a:latin typeface="Symbol" pitchFamily="18" charset="2"/>
              </a:rPr>
              <a:t> </a:t>
            </a:r>
            <a:r>
              <a:rPr lang="en-US" sz="2000" dirty="0">
                <a:latin typeface="Times New Roman" pitchFamily="18" charset="0"/>
                <a:cs typeface="Times New Roman" pitchFamily="18" charset="0"/>
              </a:rPr>
              <a:t>A</a:t>
            </a:r>
            <a:endParaRPr lang="tr-TR" sz="2000" dirty="0">
              <a:latin typeface="Times New Roman" pitchFamily="18" charset="0"/>
              <a:cs typeface="Times New Roman" pitchFamily="18" charset="0"/>
            </a:endParaRPr>
          </a:p>
          <a:p>
            <a:r>
              <a:rPr lang="tr-TR" sz="2000" dirty="0">
                <a:latin typeface="Times New Roman" pitchFamily="18" charset="0"/>
                <a:cs typeface="Times New Roman" pitchFamily="18" charset="0"/>
              </a:rPr>
              <a:t>ALL</a:t>
            </a:r>
            <a:r>
              <a:rPr lang="en-US" sz="2000" dirty="0">
                <a:latin typeface="Times New Roman" pitchFamily="18" charset="0"/>
                <a:cs typeface="Times New Roman" pitchFamily="18" charset="0"/>
                <a:sym typeface="Symbol" pitchFamily="18" charset="2"/>
              </a:rPr>
              <a:t></a:t>
            </a:r>
            <a:r>
              <a:rPr lang="en-US" sz="2000" dirty="0">
                <a:latin typeface="Symbol" pitchFamily="18" charset="2"/>
              </a:rPr>
              <a:t> </a:t>
            </a:r>
            <a:r>
              <a:rPr lang="en-US" sz="2000" dirty="0">
                <a:latin typeface="Times New Roman" pitchFamily="18" charset="0"/>
              </a:rPr>
              <a:t> </a:t>
            </a:r>
            <a:r>
              <a:rPr lang="tr-TR" sz="2000" baseline="-25000" dirty="0">
                <a:latin typeface="Times New Roman" pitchFamily="18" charset="0"/>
              </a:rPr>
              <a:t>NAME,SURNAME</a:t>
            </a:r>
            <a:r>
              <a:rPr lang="en-US" sz="2000" dirty="0">
                <a:latin typeface="Times New Roman" pitchFamily="18" charset="0"/>
              </a:rPr>
              <a:t>( </a:t>
            </a:r>
            <a:r>
              <a:rPr lang="tr-TR" sz="2000" dirty="0">
                <a:latin typeface="Times New Roman" pitchFamily="18" charset="0"/>
                <a:cs typeface="Times New Roman" pitchFamily="18" charset="0"/>
                <a:sym typeface="Symbol" pitchFamily="18" charset="2"/>
              </a:rPr>
              <a:t>RESULT*EMPLOYEE)</a:t>
            </a:r>
            <a:endParaRPr lang="tr-TR"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tr-TR" sz="2000" dirty="0"/>
          </a:p>
        </p:txBody>
      </p:sp>
      <p:sp>
        <p:nvSpPr>
          <p:cNvPr id="5530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4921A228-75ED-49B8-8B6B-42550E51E3BE}" type="slidenum">
              <a:rPr lang="en-US" sz="1400">
                <a:solidFill>
                  <a:srgbClr val="990033"/>
                </a:solidFill>
              </a:rPr>
              <a:pPr eaLnBrk="1" hangingPunct="1"/>
              <a:t>51</a:t>
            </a:fld>
            <a:endParaRPr lang="en-CA" sz="1400">
              <a:solidFill>
                <a:srgbClr val="990033"/>
              </a:solidFill>
            </a:endParaRPr>
          </a:p>
        </p:txBody>
      </p:sp>
      <p:pic>
        <p:nvPicPr>
          <p:cNvPr id="2" name="Picture 1"/>
          <p:cNvPicPr>
            <a:picLocks noChangeAspect="1"/>
          </p:cNvPicPr>
          <p:nvPr/>
        </p:nvPicPr>
        <p:blipFill>
          <a:blip r:embed="rId3"/>
          <a:stretch>
            <a:fillRect/>
          </a:stretch>
        </p:blipFill>
        <p:spPr>
          <a:xfrm>
            <a:off x="336385" y="3621410"/>
            <a:ext cx="3933825" cy="2314575"/>
          </a:xfrm>
          <a:prstGeom prst="rect">
            <a:avLst/>
          </a:prstGeom>
        </p:spPr>
      </p:pic>
      <p:pic>
        <p:nvPicPr>
          <p:cNvPr id="3" name="Picture 2"/>
          <p:cNvPicPr>
            <a:picLocks noChangeAspect="1"/>
          </p:cNvPicPr>
          <p:nvPr/>
        </p:nvPicPr>
        <p:blipFill>
          <a:blip r:embed="rId4"/>
          <a:stretch>
            <a:fillRect/>
          </a:stretch>
        </p:blipFill>
        <p:spPr>
          <a:xfrm>
            <a:off x="6477000" y="152400"/>
            <a:ext cx="2524125" cy="4933950"/>
          </a:xfrm>
          <a:prstGeom prst="rect">
            <a:avLst/>
          </a:prstGeom>
        </p:spPr>
      </p:pic>
      <p:pic>
        <p:nvPicPr>
          <p:cNvPr id="4" name="Picture 3"/>
          <p:cNvPicPr>
            <a:picLocks noChangeAspect="1"/>
          </p:cNvPicPr>
          <p:nvPr/>
        </p:nvPicPr>
        <p:blipFill>
          <a:blip r:embed="rId5"/>
          <a:stretch>
            <a:fillRect/>
          </a:stretch>
        </p:blipFill>
        <p:spPr>
          <a:xfrm>
            <a:off x="525285" y="4924682"/>
            <a:ext cx="8010525" cy="2790825"/>
          </a:xfrm>
          <a:prstGeom prst="rect">
            <a:avLst/>
          </a:prstGeom>
        </p:spPr>
      </p:pic>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9"/>
          <p:cNvSpPr>
            <a:spLocks noGrp="1" noChangeArrowheads="1"/>
          </p:cNvSpPr>
          <p:nvPr>
            <p:ph type="title"/>
          </p:nvPr>
        </p:nvSpPr>
        <p:spPr>
          <a:xfrm>
            <a:off x="381000" y="-533400"/>
            <a:ext cx="8686800" cy="1143000"/>
          </a:xfrm>
        </p:spPr>
        <p:txBody>
          <a:bodyPr/>
          <a:lstStyle/>
          <a:p>
            <a:pPr fontAlgn="auto">
              <a:spcAft>
                <a:spcPts val="0"/>
              </a:spcAft>
              <a:defRPr/>
            </a:pPr>
            <a:r>
              <a:rPr lang="en-US" sz="3200" dirty="0"/>
              <a:t>Recap of Relational Algebra Operations</a:t>
            </a:r>
          </a:p>
        </p:txBody>
      </p:sp>
      <p:sp>
        <p:nvSpPr>
          <p:cNvPr id="5632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4AD1A9E2-C3EF-4335-8AEF-B08E46DE2D97}" type="slidenum">
              <a:rPr lang="en-US" sz="1400">
                <a:solidFill>
                  <a:srgbClr val="990033"/>
                </a:solidFill>
              </a:rPr>
              <a:pPr eaLnBrk="1" hangingPunct="1"/>
              <a:t>52</a:t>
            </a:fld>
            <a:endParaRPr lang="en-CA" sz="1400">
              <a:solidFill>
                <a:srgbClr val="990033"/>
              </a:solidFill>
            </a:endParaRPr>
          </a:p>
        </p:txBody>
      </p:sp>
      <p:pic>
        <p:nvPicPr>
          <p:cNvPr id="56324" name="Picture 11" descr="tbl06_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533400"/>
            <a:ext cx="63246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2572103"/>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4"/>
          <p:cNvSpPr>
            <a:spLocks noGrp="1" noChangeArrowheads="1"/>
          </p:cNvSpPr>
          <p:nvPr>
            <p:ph type="title"/>
          </p:nvPr>
        </p:nvSpPr>
        <p:spPr/>
        <p:txBody>
          <a:bodyPr>
            <a:normAutofit fontScale="90000"/>
          </a:bodyPr>
          <a:lstStyle/>
          <a:p>
            <a:pPr fontAlgn="auto">
              <a:spcAft>
                <a:spcPts val="0"/>
              </a:spcAft>
              <a:defRPr/>
            </a:pPr>
            <a:r>
              <a:rPr lang="en-US" sz="3200"/>
              <a:t>Additional Relational Operations: Aggregate Functions and Grouping</a:t>
            </a:r>
          </a:p>
        </p:txBody>
      </p:sp>
      <p:sp>
        <p:nvSpPr>
          <p:cNvPr id="57347" name="Rectangle 5"/>
          <p:cNvSpPr>
            <a:spLocks noGrp="1" noChangeArrowheads="1"/>
          </p:cNvSpPr>
          <p:nvPr>
            <p:ph sz="quarter" idx="1"/>
          </p:nvPr>
        </p:nvSpPr>
        <p:spPr>
          <a:xfrm>
            <a:off x="457200" y="1600200"/>
            <a:ext cx="7467600" cy="4873625"/>
          </a:xfrm>
        </p:spPr>
        <p:txBody>
          <a:bodyPr/>
          <a:lstStyle/>
          <a:p>
            <a:pPr>
              <a:lnSpc>
                <a:spcPct val="80000"/>
              </a:lnSpc>
            </a:pPr>
            <a:r>
              <a:rPr lang="en-US" dirty="0"/>
              <a:t>A type of request that cannot be expressed in the basic relational algebra is to specify mathematical </a:t>
            </a:r>
            <a:r>
              <a:rPr lang="en-US" b="1" dirty="0"/>
              <a:t>aggregate functions</a:t>
            </a:r>
            <a:r>
              <a:rPr lang="en-US" dirty="0"/>
              <a:t> on collections of values from the database. </a:t>
            </a:r>
          </a:p>
          <a:p>
            <a:pPr>
              <a:lnSpc>
                <a:spcPct val="80000"/>
              </a:lnSpc>
            </a:pPr>
            <a:r>
              <a:rPr lang="en-US" dirty="0"/>
              <a:t>Examples of such functions include retrieving the average or total salary of all employees or the total number of employee tuples.</a:t>
            </a:r>
          </a:p>
          <a:p>
            <a:pPr lvl="1">
              <a:lnSpc>
                <a:spcPct val="80000"/>
              </a:lnSpc>
            </a:pPr>
            <a:r>
              <a:rPr lang="en-US" sz="2000" dirty="0"/>
              <a:t>These functions are used in simple statistical queries that summarize information from the database tuples.</a:t>
            </a:r>
          </a:p>
          <a:p>
            <a:pPr>
              <a:lnSpc>
                <a:spcPct val="80000"/>
              </a:lnSpc>
            </a:pPr>
            <a:r>
              <a:rPr lang="en-US" sz="2000" dirty="0"/>
              <a:t>Common functions appl</a:t>
            </a:r>
            <a:r>
              <a:rPr lang="en-US" dirty="0"/>
              <a:t>ied to collections of numeric values include</a:t>
            </a:r>
          </a:p>
          <a:p>
            <a:pPr lvl="1">
              <a:lnSpc>
                <a:spcPct val="80000"/>
              </a:lnSpc>
            </a:pPr>
            <a:r>
              <a:rPr lang="en-US" sz="2000" b="1" dirty="0"/>
              <a:t>SUM, AVERAGE, MAXIMUM, and MINIMUM.</a:t>
            </a:r>
          </a:p>
          <a:p>
            <a:pPr>
              <a:lnSpc>
                <a:spcPct val="80000"/>
              </a:lnSpc>
            </a:pPr>
            <a:r>
              <a:rPr lang="en-US" dirty="0"/>
              <a:t>The </a:t>
            </a:r>
            <a:r>
              <a:rPr lang="en-US" b="1" dirty="0"/>
              <a:t>COUNT</a:t>
            </a:r>
            <a:r>
              <a:rPr lang="en-US" dirty="0"/>
              <a:t> function is used for counting tuples or values.</a:t>
            </a:r>
          </a:p>
        </p:txBody>
      </p:sp>
      <p:sp>
        <p:nvSpPr>
          <p:cNvPr id="5734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0B9FA2AC-FECD-4FE7-B4B4-13948708C849}" type="slidenum">
              <a:rPr lang="en-US" sz="1400">
                <a:solidFill>
                  <a:srgbClr val="990033"/>
                </a:solidFill>
              </a:rPr>
              <a:pPr eaLnBrk="1" hangingPunct="1"/>
              <a:t>53</a:t>
            </a:fld>
            <a:endParaRPr lang="en-CA" sz="1400">
              <a:solidFill>
                <a:srgbClr val="990033"/>
              </a:solidFill>
            </a:endParaRP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4"/>
          <p:cNvSpPr>
            <a:spLocks noGrp="1" noChangeArrowheads="1"/>
          </p:cNvSpPr>
          <p:nvPr>
            <p:ph type="title"/>
          </p:nvPr>
        </p:nvSpPr>
        <p:spPr/>
        <p:txBody>
          <a:bodyPr/>
          <a:lstStyle/>
          <a:p>
            <a:pPr fontAlgn="auto">
              <a:spcAft>
                <a:spcPts val="0"/>
              </a:spcAft>
              <a:defRPr/>
            </a:pPr>
            <a:r>
              <a:rPr lang="en-US"/>
              <a:t>Aggregate Function Operation</a:t>
            </a:r>
          </a:p>
        </p:txBody>
      </p:sp>
      <p:sp>
        <p:nvSpPr>
          <p:cNvPr id="58371" name="Rectangle 5"/>
          <p:cNvSpPr>
            <a:spLocks noGrp="1" noChangeArrowheads="1"/>
          </p:cNvSpPr>
          <p:nvPr>
            <p:ph sz="quarter" idx="1"/>
          </p:nvPr>
        </p:nvSpPr>
        <p:spPr>
          <a:xfrm>
            <a:off x="457200" y="1600200"/>
            <a:ext cx="7467600" cy="4873625"/>
          </a:xfrm>
        </p:spPr>
        <p:txBody>
          <a:bodyPr/>
          <a:lstStyle/>
          <a:p>
            <a:r>
              <a:rPr lang="en-US" dirty="0"/>
              <a:t>Use of the Aggregate Functional operation ℱ</a:t>
            </a:r>
          </a:p>
          <a:p>
            <a:pPr lvl="1"/>
            <a:r>
              <a:rPr lang="en-US" sz="2200" dirty="0"/>
              <a:t>ℱ</a:t>
            </a:r>
            <a:r>
              <a:rPr lang="en-US" sz="2200" baseline="-25000" dirty="0"/>
              <a:t>MAX Salary</a:t>
            </a:r>
            <a:r>
              <a:rPr lang="en-US" sz="2200" dirty="0"/>
              <a:t> (EMPLOYEE) retrieves the maximum salary value from the EMPLOYEE relation</a:t>
            </a:r>
          </a:p>
          <a:p>
            <a:pPr lvl="1"/>
            <a:r>
              <a:rPr lang="en-US" sz="2200" dirty="0"/>
              <a:t>ℱ</a:t>
            </a:r>
            <a:r>
              <a:rPr lang="en-US" sz="2200" baseline="-25000" dirty="0"/>
              <a:t>MIN Salary</a:t>
            </a:r>
            <a:r>
              <a:rPr lang="en-US" sz="2200" dirty="0"/>
              <a:t> (EMPLOYEE) retrieves the minimum Salary value from the EMPLOYEE relation</a:t>
            </a:r>
          </a:p>
          <a:p>
            <a:pPr lvl="1"/>
            <a:r>
              <a:rPr lang="en-US" sz="2200" dirty="0"/>
              <a:t>ℱ</a:t>
            </a:r>
            <a:r>
              <a:rPr lang="en-US" sz="2200" baseline="-25000" dirty="0"/>
              <a:t>SUM Salary</a:t>
            </a:r>
            <a:r>
              <a:rPr lang="en-US" sz="2200" dirty="0"/>
              <a:t> (EMPLOYEE) retrieves the sum of the Salary from the EMPLOYEE relation</a:t>
            </a:r>
          </a:p>
          <a:p>
            <a:pPr lvl="1"/>
            <a:r>
              <a:rPr lang="en-US" sz="2200" dirty="0"/>
              <a:t> ℱ</a:t>
            </a:r>
            <a:r>
              <a:rPr lang="en-US" sz="2200" baseline="-25000" dirty="0"/>
              <a:t>COUNT SSN, AVERAGE Salary</a:t>
            </a:r>
            <a:r>
              <a:rPr lang="en-US" sz="2200" dirty="0"/>
              <a:t> (EMPLOYEE) computes the count (number) of employees and their average salary</a:t>
            </a:r>
          </a:p>
        </p:txBody>
      </p:sp>
      <p:sp>
        <p:nvSpPr>
          <p:cNvPr id="5837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92CB9242-FA4B-49C2-940E-63C4D48C2CC9}" type="slidenum">
              <a:rPr lang="en-US" sz="1400">
                <a:solidFill>
                  <a:srgbClr val="990033"/>
                </a:solidFill>
              </a:rPr>
              <a:pPr eaLnBrk="1" hangingPunct="1"/>
              <a:t>54</a:t>
            </a:fld>
            <a:endParaRPr lang="en-CA" sz="1400">
              <a:solidFill>
                <a:srgbClr val="990033"/>
              </a:solidFill>
            </a:endParaRP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fontAlgn="auto">
              <a:spcAft>
                <a:spcPts val="0"/>
              </a:spcAft>
              <a:defRPr/>
            </a:pPr>
            <a:r>
              <a:rPr lang="en-US"/>
              <a:t>Using Grouping with Aggregation</a:t>
            </a:r>
          </a:p>
        </p:txBody>
      </p:sp>
      <p:sp>
        <p:nvSpPr>
          <p:cNvPr id="856067" name="Rectangle 3"/>
          <p:cNvSpPr>
            <a:spLocks noGrp="1" noChangeArrowheads="1"/>
          </p:cNvSpPr>
          <p:nvPr>
            <p:ph sz="quarter" idx="1"/>
          </p:nvPr>
        </p:nvSpPr>
        <p:spPr>
          <a:xfrm>
            <a:off x="457200" y="1600200"/>
            <a:ext cx="7467600" cy="4873625"/>
          </a:xfrm>
        </p:spPr>
        <p:txBody>
          <a:bodyPr/>
          <a:lstStyle/>
          <a:p>
            <a:pPr>
              <a:lnSpc>
                <a:spcPct val="80000"/>
              </a:lnSpc>
            </a:pPr>
            <a:r>
              <a:rPr lang="en-US" dirty="0"/>
              <a:t>The previous examples all summarized one or more attributes for a set of tuples</a:t>
            </a:r>
          </a:p>
          <a:p>
            <a:pPr lvl="1">
              <a:lnSpc>
                <a:spcPct val="80000"/>
              </a:lnSpc>
            </a:pPr>
            <a:r>
              <a:rPr lang="en-US" sz="2000" dirty="0"/>
              <a:t>Maximum Salary or Count (number of) </a:t>
            </a:r>
            <a:r>
              <a:rPr lang="en-US" sz="2000" dirty="0" err="1"/>
              <a:t>Ssn</a:t>
            </a:r>
            <a:endParaRPr lang="en-US" sz="2000" dirty="0"/>
          </a:p>
          <a:p>
            <a:pPr>
              <a:lnSpc>
                <a:spcPct val="80000"/>
              </a:lnSpc>
            </a:pPr>
            <a:r>
              <a:rPr lang="en-US" dirty="0"/>
              <a:t>Grouping can be combined with Aggregate Functions</a:t>
            </a:r>
          </a:p>
          <a:p>
            <a:pPr>
              <a:lnSpc>
                <a:spcPct val="80000"/>
              </a:lnSpc>
            </a:pPr>
            <a:r>
              <a:rPr lang="en-US" sz="2000" dirty="0"/>
              <a:t>Example: For each department, retrieve the DNO, COUNT SSN, and AVERAGE SALARY</a:t>
            </a:r>
          </a:p>
          <a:p>
            <a:pPr>
              <a:lnSpc>
                <a:spcPct val="80000"/>
              </a:lnSpc>
            </a:pPr>
            <a:endParaRPr lang="en-US" sz="2000" dirty="0"/>
          </a:p>
          <a:p>
            <a:pPr>
              <a:lnSpc>
                <a:spcPct val="80000"/>
              </a:lnSpc>
            </a:pPr>
            <a:r>
              <a:rPr lang="en-US" dirty="0"/>
              <a:t>A variation of aggregate operation ℱ allows this:</a:t>
            </a:r>
          </a:p>
          <a:p>
            <a:pPr lvl="1">
              <a:lnSpc>
                <a:spcPct val="80000"/>
              </a:lnSpc>
            </a:pPr>
            <a:r>
              <a:rPr lang="en-US" sz="2000" dirty="0"/>
              <a:t>Grouping attribute placed to left of symbol</a:t>
            </a:r>
          </a:p>
          <a:p>
            <a:pPr lvl="1">
              <a:lnSpc>
                <a:spcPct val="80000"/>
              </a:lnSpc>
            </a:pPr>
            <a:r>
              <a:rPr lang="en-US" sz="2000" dirty="0"/>
              <a:t>Aggregate functions to right of symbol</a:t>
            </a:r>
          </a:p>
          <a:p>
            <a:pPr lvl="1">
              <a:lnSpc>
                <a:spcPct val="80000"/>
              </a:lnSpc>
            </a:pPr>
            <a:r>
              <a:rPr lang="en-US" sz="2000" b="1" baseline="-25000" dirty="0">
                <a:solidFill>
                  <a:srgbClr val="FF0000"/>
                </a:solidFill>
              </a:rPr>
              <a:t>DNO</a:t>
            </a:r>
            <a:r>
              <a:rPr lang="en-US" sz="2000" b="1" dirty="0">
                <a:solidFill>
                  <a:srgbClr val="FF0000"/>
                </a:solidFill>
              </a:rPr>
              <a:t> ℱ</a:t>
            </a:r>
            <a:r>
              <a:rPr lang="en-US" sz="2000" b="1" baseline="-25000" dirty="0">
                <a:solidFill>
                  <a:srgbClr val="FF0000"/>
                </a:solidFill>
              </a:rPr>
              <a:t>COUNT SSN, AVERAGE Salary</a:t>
            </a:r>
            <a:r>
              <a:rPr lang="en-US" sz="2000" b="1" dirty="0">
                <a:solidFill>
                  <a:srgbClr val="FF0000"/>
                </a:solidFill>
              </a:rPr>
              <a:t> (EMPLOYEE)</a:t>
            </a:r>
          </a:p>
          <a:p>
            <a:pPr>
              <a:lnSpc>
                <a:spcPct val="80000"/>
              </a:lnSpc>
            </a:pPr>
            <a:r>
              <a:rPr lang="en-US" dirty="0"/>
              <a:t>Above operation groups employees by DNO (department number) and computes the count of employees and average salary per department</a:t>
            </a:r>
          </a:p>
        </p:txBody>
      </p:sp>
      <p:sp>
        <p:nvSpPr>
          <p:cNvPr id="5939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016FA156-3459-4CCC-94BF-7DB15FC8CC44}" type="slidenum">
              <a:rPr lang="en-US" sz="1400">
                <a:solidFill>
                  <a:srgbClr val="990033"/>
                </a:solidFill>
              </a:rPr>
              <a:pPr eaLnBrk="1" hangingPunct="1"/>
              <a:t>55</a:t>
            </a:fld>
            <a:endParaRPr lang="en-CA" sz="1400">
              <a:solidFill>
                <a:srgbClr val="990033"/>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56067">
                                            <p:txEl>
                                              <p:pRg st="9" end="9"/>
                                            </p:txEl>
                                          </p:spTgt>
                                        </p:tgtEl>
                                        <p:attrNameLst>
                                          <p:attrName>style.visibility</p:attrName>
                                        </p:attrNameLst>
                                      </p:cBhvr>
                                      <p:to>
                                        <p:strVal val="visible"/>
                                      </p:to>
                                    </p:set>
                                    <p:animEffect transition="in" filter="blinds(horizontal)">
                                      <p:cBhvr>
                                        <p:cTn id="7" dur="500"/>
                                        <p:tgtEl>
                                          <p:spTgt spid="8560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fontAlgn="auto">
              <a:spcAft>
                <a:spcPts val="0"/>
              </a:spcAft>
              <a:defRPr/>
            </a:pPr>
            <a:r>
              <a:rPr lang="en-US" sz="3200"/>
              <a:t>Illustrating aggregate functions and grouping</a:t>
            </a:r>
          </a:p>
        </p:txBody>
      </p:sp>
      <p:sp>
        <p:nvSpPr>
          <p:cNvPr id="6144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6EEAF0E9-1284-4B33-BCB0-705810A1091F}" type="slidenum">
              <a:rPr lang="en-US" sz="1400">
                <a:solidFill>
                  <a:srgbClr val="990033"/>
                </a:solidFill>
              </a:rPr>
              <a:pPr eaLnBrk="1" hangingPunct="1"/>
              <a:t>56</a:t>
            </a:fld>
            <a:endParaRPr lang="en-CA" sz="1400">
              <a:solidFill>
                <a:srgbClr val="990033"/>
              </a:solidFill>
            </a:endParaRPr>
          </a:p>
        </p:txBody>
      </p:sp>
      <p:pic>
        <p:nvPicPr>
          <p:cNvPr id="3" name="Picture 2"/>
          <p:cNvPicPr>
            <a:picLocks noChangeAspect="1"/>
          </p:cNvPicPr>
          <p:nvPr/>
        </p:nvPicPr>
        <p:blipFill>
          <a:blip r:embed="rId3"/>
          <a:stretch>
            <a:fillRect/>
          </a:stretch>
        </p:blipFill>
        <p:spPr>
          <a:xfrm>
            <a:off x="196825" y="2138362"/>
            <a:ext cx="8080400" cy="2814638"/>
          </a:xfrm>
          <a:prstGeom prst="rect">
            <a:avLst/>
          </a:prstGeom>
        </p:spPr>
      </p:pic>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fontAlgn="auto">
              <a:spcAft>
                <a:spcPts val="0"/>
              </a:spcAft>
              <a:defRPr/>
            </a:pPr>
            <a:r>
              <a:rPr lang="en-US" sz="3200"/>
              <a:t>Examples of applying aggregate functions and grouping</a:t>
            </a:r>
          </a:p>
        </p:txBody>
      </p:sp>
      <p:sp>
        <p:nvSpPr>
          <p:cNvPr id="60419" name="Rectangle 3"/>
          <p:cNvSpPr>
            <a:spLocks noGrp="1" noChangeArrowheads="1"/>
          </p:cNvSpPr>
          <p:nvPr>
            <p:ph sz="quarter" idx="1"/>
          </p:nvPr>
        </p:nvSpPr>
        <p:spPr>
          <a:xfrm>
            <a:off x="457200" y="1600200"/>
            <a:ext cx="7467600" cy="4873625"/>
          </a:xfrm>
        </p:spPr>
        <p:txBody>
          <a:bodyPr/>
          <a:lstStyle/>
          <a:p>
            <a:pPr lvl="2"/>
            <a:endParaRPr lang="en-US"/>
          </a:p>
          <a:p>
            <a:pPr lvl="2"/>
            <a:endParaRPr lang="en-US"/>
          </a:p>
        </p:txBody>
      </p:sp>
      <p:sp>
        <p:nvSpPr>
          <p:cNvPr id="6042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AFAD7A9A-DD54-49D8-9BE6-445826C534AE}" type="slidenum">
              <a:rPr lang="en-US" sz="1400">
                <a:solidFill>
                  <a:srgbClr val="990033"/>
                </a:solidFill>
              </a:rPr>
              <a:pPr eaLnBrk="1" hangingPunct="1"/>
              <a:t>57</a:t>
            </a:fld>
            <a:endParaRPr lang="en-CA" sz="1400">
              <a:solidFill>
                <a:srgbClr val="990033"/>
              </a:solidFill>
            </a:endParaRPr>
          </a:p>
        </p:txBody>
      </p:sp>
      <p:pic>
        <p:nvPicPr>
          <p:cNvPr id="60421" name="Picture 5" descr="fig06_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868129"/>
            <a:ext cx="8831031" cy="376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fontAlgn="auto">
              <a:spcAft>
                <a:spcPts val="0"/>
              </a:spcAft>
              <a:defRPr/>
            </a:pPr>
            <a:r>
              <a:rPr lang="en-US" sz="3200"/>
              <a:t>Additional Relational Operations (cont.)</a:t>
            </a:r>
          </a:p>
        </p:txBody>
      </p:sp>
      <p:sp>
        <p:nvSpPr>
          <p:cNvPr id="62467" name="Rectangle 3"/>
          <p:cNvSpPr>
            <a:spLocks noGrp="1" noChangeArrowheads="1"/>
          </p:cNvSpPr>
          <p:nvPr>
            <p:ph sz="quarter" idx="1"/>
          </p:nvPr>
        </p:nvSpPr>
        <p:spPr>
          <a:xfrm>
            <a:off x="239713" y="1600200"/>
            <a:ext cx="8294687" cy="4876800"/>
          </a:xfrm>
        </p:spPr>
        <p:txBody>
          <a:bodyPr/>
          <a:lstStyle/>
          <a:p>
            <a:pPr>
              <a:lnSpc>
                <a:spcPct val="80000"/>
              </a:lnSpc>
            </a:pPr>
            <a:r>
              <a:rPr lang="en-US" dirty="0"/>
              <a:t>Recursive Closure Operations</a:t>
            </a:r>
          </a:p>
          <a:p>
            <a:pPr lvl="1">
              <a:lnSpc>
                <a:spcPct val="80000"/>
              </a:lnSpc>
            </a:pPr>
            <a:r>
              <a:rPr lang="en-US" sz="2400" dirty="0"/>
              <a:t>Another type of operation that, in general, cannot be specified in the basic original relational algebra is </a:t>
            </a:r>
            <a:r>
              <a:rPr lang="en-US" sz="2400" b="1" dirty="0"/>
              <a:t>recursive closure</a:t>
            </a:r>
            <a:r>
              <a:rPr lang="en-US" sz="2400" dirty="0"/>
              <a:t>.</a:t>
            </a:r>
          </a:p>
          <a:p>
            <a:pPr lvl="2">
              <a:lnSpc>
                <a:spcPct val="80000"/>
              </a:lnSpc>
            </a:pPr>
            <a:r>
              <a:rPr lang="en-US" sz="2400" dirty="0"/>
              <a:t>This operation is applied to a </a:t>
            </a:r>
            <a:r>
              <a:rPr lang="en-US" sz="2400" b="1" dirty="0"/>
              <a:t>recursive relationship</a:t>
            </a:r>
            <a:r>
              <a:rPr lang="en-US" sz="2400" dirty="0"/>
              <a:t>.</a:t>
            </a:r>
          </a:p>
          <a:p>
            <a:pPr lvl="1">
              <a:lnSpc>
                <a:spcPct val="80000"/>
              </a:lnSpc>
            </a:pPr>
            <a:r>
              <a:rPr lang="en-US" sz="2400" dirty="0"/>
              <a:t>An example of a recursive operation is to retrieve all </a:t>
            </a:r>
            <a:r>
              <a:rPr lang="en-US" sz="2400" i="1" u="sng" dirty="0"/>
              <a:t>SUPERVISEES of an EMPLOYEE </a:t>
            </a:r>
            <a:r>
              <a:rPr lang="en-US" sz="2400" b="1" i="1" u="sng" dirty="0">
                <a:solidFill>
                  <a:srgbClr val="FF0000"/>
                </a:solidFill>
              </a:rPr>
              <a:t>e</a:t>
            </a:r>
            <a:r>
              <a:rPr lang="en-US" sz="2400" i="1" u="sng" dirty="0"/>
              <a:t> at all levels</a:t>
            </a:r>
            <a:r>
              <a:rPr lang="en-US" sz="2400" dirty="0"/>
              <a:t> — </a:t>
            </a:r>
          </a:p>
          <a:p>
            <a:pPr lvl="1">
              <a:lnSpc>
                <a:spcPct val="80000"/>
              </a:lnSpc>
            </a:pPr>
            <a:r>
              <a:rPr lang="en-US" sz="2400" dirty="0"/>
              <a:t>i.e. all EMPLOYEE </a:t>
            </a:r>
            <a:r>
              <a:rPr lang="en-US" sz="2400" b="1" dirty="0">
                <a:solidFill>
                  <a:srgbClr val="00B050"/>
                </a:solidFill>
              </a:rPr>
              <a:t>e’</a:t>
            </a:r>
            <a:r>
              <a:rPr lang="en-US" sz="2400" dirty="0">
                <a:solidFill>
                  <a:srgbClr val="00B050"/>
                </a:solidFill>
              </a:rPr>
              <a:t> </a:t>
            </a:r>
            <a:r>
              <a:rPr lang="en-US" sz="2400" dirty="0"/>
              <a:t>directly supervised by </a:t>
            </a:r>
            <a:r>
              <a:rPr lang="en-US" sz="2400" b="1" dirty="0">
                <a:solidFill>
                  <a:srgbClr val="FF0000"/>
                </a:solidFill>
              </a:rPr>
              <a:t>e</a:t>
            </a:r>
            <a:r>
              <a:rPr lang="en-US" sz="2400" dirty="0"/>
              <a:t>; </a:t>
            </a:r>
          </a:p>
          <a:p>
            <a:pPr lvl="2">
              <a:lnSpc>
                <a:spcPct val="80000"/>
              </a:lnSpc>
            </a:pPr>
            <a:r>
              <a:rPr lang="en-US" sz="2100" dirty="0"/>
              <a:t>all employees </a:t>
            </a:r>
            <a:r>
              <a:rPr lang="en-US" sz="2100" b="1" dirty="0">
                <a:solidFill>
                  <a:srgbClr val="0070C0"/>
                </a:solidFill>
              </a:rPr>
              <a:t>e’’</a:t>
            </a:r>
            <a:r>
              <a:rPr lang="en-US" sz="2100" dirty="0">
                <a:solidFill>
                  <a:srgbClr val="0070C0"/>
                </a:solidFill>
              </a:rPr>
              <a:t> </a:t>
            </a:r>
            <a:r>
              <a:rPr lang="en-US" sz="2100" dirty="0"/>
              <a:t>directly supervised by each employee </a:t>
            </a:r>
            <a:r>
              <a:rPr lang="en-US" sz="2100" b="1" dirty="0">
                <a:solidFill>
                  <a:srgbClr val="00B050"/>
                </a:solidFill>
              </a:rPr>
              <a:t>e’</a:t>
            </a:r>
            <a:r>
              <a:rPr lang="en-US" sz="2100" dirty="0">
                <a:solidFill>
                  <a:srgbClr val="00B050"/>
                </a:solidFill>
              </a:rPr>
              <a:t>;</a:t>
            </a:r>
          </a:p>
          <a:p>
            <a:pPr lvl="2">
              <a:lnSpc>
                <a:spcPct val="80000"/>
              </a:lnSpc>
            </a:pPr>
            <a:r>
              <a:rPr lang="en-US" sz="2100" dirty="0"/>
              <a:t>all employees </a:t>
            </a:r>
            <a:r>
              <a:rPr lang="en-US" sz="2100" b="1" dirty="0"/>
              <a:t>e’’’</a:t>
            </a:r>
            <a:r>
              <a:rPr lang="en-US" sz="2100" dirty="0"/>
              <a:t> directly supervised by each employee </a:t>
            </a:r>
            <a:r>
              <a:rPr lang="en-US" sz="2100" b="1" dirty="0">
                <a:solidFill>
                  <a:srgbClr val="0070C0"/>
                </a:solidFill>
              </a:rPr>
              <a:t>e’’</a:t>
            </a:r>
            <a:r>
              <a:rPr lang="en-US" sz="2100" dirty="0">
                <a:solidFill>
                  <a:srgbClr val="0070C0"/>
                </a:solidFill>
              </a:rPr>
              <a:t>; </a:t>
            </a:r>
            <a:r>
              <a:rPr lang="en-US" sz="2100" dirty="0"/>
              <a:t>and so on.</a:t>
            </a:r>
          </a:p>
          <a:p>
            <a:pPr lvl="1">
              <a:lnSpc>
                <a:spcPct val="80000"/>
              </a:lnSpc>
            </a:pPr>
            <a:endParaRPr lang="en-US" sz="2400" dirty="0"/>
          </a:p>
          <a:p>
            <a:pPr lvl="1">
              <a:lnSpc>
                <a:spcPct val="80000"/>
              </a:lnSpc>
            </a:pPr>
            <a:endParaRPr lang="en-US" sz="2400" dirty="0"/>
          </a:p>
          <a:p>
            <a:pPr marL="366713" lvl="1" indent="0">
              <a:lnSpc>
                <a:spcPct val="80000"/>
              </a:lnSpc>
              <a:buNone/>
            </a:pPr>
            <a:r>
              <a:rPr lang="en-US" sz="2400" dirty="0"/>
              <a:t>supervisee: a person being supervised</a:t>
            </a:r>
          </a:p>
          <a:p>
            <a:pPr marL="366713" lvl="1" indent="0">
              <a:lnSpc>
                <a:spcPct val="80000"/>
              </a:lnSpc>
              <a:buNone/>
            </a:pPr>
            <a:endParaRPr lang="en-US" sz="2400" dirty="0"/>
          </a:p>
        </p:txBody>
      </p:sp>
      <p:sp>
        <p:nvSpPr>
          <p:cNvPr id="6246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F4B7160A-125C-4466-BEC6-E036D112A723}" type="slidenum">
              <a:rPr lang="en-US" sz="1400">
                <a:solidFill>
                  <a:srgbClr val="990033"/>
                </a:solidFill>
              </a:rPr>
              <a:pPr eaLnBrk="1" hangingPunct="1"/>
              <a:t>58</a:t>
            </a:fld>
            <a:endParaRPr lang="en-CA" sz="1400">
              <a:solidFill>
                <a:srgbClr val="990033"/>
              </a:solidFill>
            </a:endParaRP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fontAlgn="auto">
              <a:spcAft>
                <a:spcPts val="0"/>
              </a:spcAft>
              <a:defRPr/>
            </a:pPr>
            <a:r>
              <a:rPr lang="en-US" sz="3200"/>
              <a:t>Additional Relational Operations (cont.)</a:t>
            </a:r>
          </a:p>
        </p:txBody>
      </p:sp>
      <p:sp>
        <p:nvSpPr>
          <p:cNvPr id="63491" name="Rectangle 3"/>
          <p:cNvSpPr>
            <a:spLocks noGrp="1" noChangeArrowheads="1"/>
          </p:cNvSpPr>
          <p:nvPr>
            <p:ph sz="quarter" idx="1"/>
          </p:nvPr>
        </p:nvSpPr>
        <p:spPr>
          <a:xfrm>
            <a:off x="457200" y="1600200"/>
            <a:ext cx="7467600" cy="4873625"/>
          </a:xfrm>
        </p:spPr>
        <p:txBody>
          <a:bodyPr/>
          <a:lstStyle/>
          <a:p>
            <a:r>
              <a:rPr lang="en-US" dirty="0"/>
              <a:t>Although it is possible to retrieve employees at each level and then take their union, we cannot, in general, specify a query such as </a:t>
            </a:r>
            <a:r>
              <a:rPr lang="en-US" i="1" dirty="0"/>
              <a:t>“retrieve the supervisees of ‘James Borg’ at all levels</a:t>
            </a:r>
            <a:r>
              <a:rPr lang="en-US" dirty="0"/>
              <a:t>” without utilizing a looping mechanism.</a:t>
            </a:r>
          </a:p>
          <a:p>
            <a:pPr lvl="1"/>
            <a:r>
              <a:rPr lang="en-US" dirty="0"/>
              <a:t>The SQL3 standard includes syntax for recursive closure.</a:t>
            </a:r>
          </a:p>
        </p:txBody>
      </p:sp>
      <p:sp>
        <p:nvSpPr>
          <p:cNvPr id="6349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4A261ED3-117A-4F20-BA29-A4E85B677CE3}" type="slidenum">
              <a:rPr lang="en-US" sz="1400">
                <a:solidFill>
                  <a:srgbClr val="990033"/>
                </a:solidFill>
              </a:rPr>
              <a:pPr eaLnBrk="1" hangingPunct="1"/>
              <a:t>59</a:t>
            </a:fld>
            <a:endParaRPr lang="en-CA" sz="1400">
              <a:solidFill>
                <a:srgbClr val="990033"/>
              </a:solidFill>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fontAlgn="auto">
              <a:spcAft>
                <a:spcPts val="0"/>
              </a:spcAft>
              <a:defRPr/>
            </a:pPr>
            <a:r>
              <a:rPr lang="en-US" sz="3200"/>
              <a:t>Database State for COMPANY</a:t>
            </a:r>
          </a:p>
        </p:txBody>
      </p:sp>
      <p:sp>
        <p:nvSpPr>
          <p:cNvPr id="1434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211E684D-CAF2-40D6-B581-8F1C702643C2}" type="slidenum">
              <a:rPr lang="en-US" sz="1400">
                <a:solidFill>
                  <a:srgbClr val="990033"/>
                </a:solidFill>
              </a:rPr>
              <a:pPr eaLnBrk="1" hangingPunct="1"/>
              <a:t>6</a:t>
            </a:fld>
            <a:endParaRPr lang="en-CA" sz="1400">
              <a:solidFill>
                <a:srgbClr val="990033"/>
              </a:solidFill>
            </a:endParaRPr>
          </a:p>
        </p:txBody>
      </p:sp>
      <p:pic>
        <p:nvPicPr>
          <p:cNvPr id="14341" name="Picture 6" descr="fig05_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229" y="1338484"/>
            <a:ext cx="6818960" cy="5062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3"/>
          <p:cNvSpPr>
            <a:spLocks noGrp="1" noChangeArrowheads="1"/>
          </p:cNvSpPr>
          <p:nvPr>
            <p:ph sz="quarter" idx="1"/>
          </p:nvPr>
        </p:nvSpPr>
        <p:spPr>
          <a:xfrm>
            <a:off x="457200" y="1600200"/>
            <a:ext cx="1752600" cy="4873625"/>
          </a:xfrm>
        </p:spPr>
        <p:txBody>
          <a:bodyPr/>
          <a:lstStyle/>
          <a:p>
            <a:r>
              <a:rPr lang="en-US" sz="1800" dirty="0"/>
              <a:t>All examples discussed below refer to the COMPANY database shown here.</a:t>
            </a:r>
          </a:p>
          <a:p>
            <a:endParaRPr lang="en-US" sz="1800" dirty="0"/>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5"/>
          <p:cNvSpPr>
            <a:spLocks noGrp="1" noChangeArrowheads="1"/>
          </p:cNvSpPr>
          <p:nvPr>
            <p:ph type="title"/>
          </p:nvPr>
        </p:nvSpPr>
        <p:spPr/>
        <p:txBody>
          <a:bodyPr/>
          <a:lstStyle/>
          <a:p>
            <a:pPr fontAlgn="auto">
              <a:spcAft>
                <a:spcPts val="0"/>
              </a:spcAft>
              <a:defRPr/>
            </a:pPr>
            <a:r>
              <a:rPr lang="en-US" sz="3200"/>
              <a:t>Additional Relational Operations (cont.)</a:t>
            </a:r>
          </a:p>
        </p:txBody>
      </p:sp>
      <p:sp>
        <p:nvSpPr>
          <p:cNvPr id="64515"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64F3BC41-6653-46C9-9719-20527240DA94}" type="slidenum">
              <a:rPr lang="en-US" sz="1400">
                <a:solidFill>
                  <a:srgbClr val="990033"/>
                </a:solidFill>
              </a:rPr>
              <a:pPr eaLnBrk="1" hangingPunct="1"/>
              <a:t>60</a:t>
            </a:fld>
            <a:endParaRPr lang="en-CA" sz="1400">
              <a:solidFill>
                <a:srgbClr val="990033"/>
              </a:solidFill>
            </a:endParaRPr>
          </a:p>
        </p:txBody>
      </p:sp>
      <p:sp>
        <p:nvSpPr>
          <p:cNvPr id="64516" name="Rectangle 6"/>
          <p:cNvSpPr>
            <a:spLocks noGrp="1" noChangeArrowheads="1"/>
          </p:cNvSpPr>
          <p:nvPr>
            <p:ph type="body" idx="4294967295"/>
          </p:nvPr>
        </p:nvSpPr>
        <p:spPr>
          <a:xfrm>
            <a:off x="0" y="1600200"/>
            <a:ext cx="8294688" cy="4572000"/>
          </a:xfrm>
        </p:spPr>
        <p:txBody>
          <a:bodyPr/>
          <a:lstStyle/>
          <a:p>
            <a:pPr>
              <a:buFont typeface="Wingdings" pitchFamily="2" charset="2"/>
              <a:buNone/>
            </a:pPr>
            <a:r>
              <a:rPr lang="en-US"/>
              <a:t>	</a:t>
            </a:r>
          </a:p>
          <a:p>
            <a:endParaRPr lang="en-US"/>
          </a:p>
          <a:p>
            <a:endParaRPr lang="en-US"/>
          </a:p>
        </p:txBody>
      </p:sp>
      <p:pic>
        <p:nvPicPr>
          <p:cNvPr id="645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1654175"/>
            <a:ext cx="6972300" cy="497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9"/>
          <p:cNvSpPr>
            <a:spLocks noGrp="1" noChangeArrowheads="1"/>
          </p:cNvSpPr>
          <p:nvPr>
            <p:ph type="title"/>
          </p:nvPr>
        </p:nvSpPr>
        <p:spPr/>
        <p:txBody>
          <a:bodyPr/>
          <a:lstStyle/>
          <a:p>
            <a:pPr fontAlgn="auto">
              <a:spcAft>
                <a:spcPts val="0"/>
              </a:spcAft>
              <a:defRPr/>
            </a:pPr>
            <a:r>
              <a:rPr lang="en-US" sz="3200"/>
              <a:t>Additional Relational Operations (cont.)</a:t>
            </a:r>
          </a:p>
        </p:txBody>
      </p:sp>
      <p:sp>
        <p:nvSpPr>
          <p:cNvPr id="65539" name="Rectangle 30"/>
          <p:cNvSpPr>
            <a:spLocks noGrp="1" noChangeArrowheads="1"/>
          </p:cNvSpPr>
          <p:nvPr>
            <p:ph sz="quarter" idx="1"/>
          </p:nvPr>
        </p:nvSpPr>
        <p:spPr>
          <a:xfrm>
            <a:off x="457200" y="1600200"/>
            <a:ext cx="7467600" cy="4873625"/>
          </a:xfrm>
        </p:spPr>
        <p:txBody>
          <a:bodyPr/>
          <a:lstStyle/>
          <a:p>
            <a:r>
              <a:rPr lang="en-US"/>
              <a:t>The OUTER JOIN Operation</a:t>
            </a:r>
          </a:p>
          <a:p>
            <a:pPr lvl="1"/>
            <a:r>
              <a:rPr lang="en-US" sz="2200"/>
              <a:t>In NATURAL JOIN and EQUIJOIN, tuples without a </a:t>
            </a:r>
            <a:r>
              <a:rPr lang="en-US" sz="2200" i="1"/>
              <a:t>matching</a:t>
            </a:r>
            <a:r>
              <a:rPr lang="en-US" sz="2200"/>
              <a:t> (or </a:t>
            </a:r>
            <a:r>
              <a:rPr lang="en-US" sz="2200" i="1"/>
              <a:t>related</a:t>
            </a:r>
            <a:r>
              <a:rPr lang="en-US" sz="2200"/>
              <a:t>) tuple are eliminated from the join result</a:t>
            </a:r>
          </a:p>
          <a:p>
            <a:pPr lvl="2"/>
            <a:r>
              <a:rPr lang="en-US" sz="2000"/>
              <a:t>Tuples with null in the join attributes are also eliminated</a:t>
            </a:r>
          </a:p>
          <a:p>
            <a:pPr lvl="2"/>
            <a:r>
              <a:rPr lang="en-US" sz="2000"/>
              <a:t>This amounts to loss of information.</a:t>
            </a:r>
          </a:p>
          <a:p>
            <a:pPr lvl="1"/>
            <a:r>
              <a:rPr lang="en-US" sz="2200"/>
              <a:t>A set of operations, called OUTER joins, can be used when we want to keep all the tuples in R, or all those in S, or all those in both relations in the result of the join, regardless of whether or not they have matching tuples in the other relation.</a:t>
            </a:r>
          </a:p>
        </p:txBody>
      </p:sp>
      <p:sp>
        <p:nvSpPr>
          <p:cNvPr id="6554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44D0E98C-801F-4E9D-8694-2617DD09BB85}" type="slidenum">
              <a:rPr lang="en-US" sz="1400">
                <a:solidFill>
                  <a:srgbClr val="990033"/>
                </a:solidFill>
              </a:rPr>
              <a:pPr eaLnBrk="1" hangingPunct="1"/>
              <a:t>61</a:t>
            </a:fld>
            <a:endParaRPr lang="en-CA" sz="1400">
              <a:solidFill>
                <a:srgbClr val="990033"/>
              </a:solidFill>
            </a:endParaRP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9"/>
          <p:cNvSpPr>
            <a:spLocks noGrp="1" noChangeArrowheads="1"/>
          </p:cNvSpPr>
          <p:nvPr>
            <p:ph type="title"/>
          </p:nvPr>
        </p:nvSpPr>
        <p:spPr/>
        <p:txBody>
          <a:bodyPr/>
          <a:lstStyle/>
          <a:p>
            <a:pPr fontAlgn="auto">
              <a:spcAft>
                <a:spcPts val="0"/>
              </a:spcAft>
              <a:defRPr/>
            </a:pPr>
            <a:r>
              <a:rPr lang="en-US" sz="3200"/>
              <a:t>Additional Relational Operations (cont.)</a:t>
            </a:r>
          </a:p>
        </p:txBody>
      </p:sp>
      <p:sp>
        <p:nvSpPr>
          <p:cNvPr id="66563" name="Rectangle 30"/>
          <p:cNvSpPr>
            <a:spLocks noGrp="1" noChangeArrowheads="1"/>
          </p:cNvSpPr>
          <p:nvPr>
            <p:ph sz="quarter" idx="1"/>
          </p:nvPr>
        </p:nvSpPr>
        <p:spPr>
          <a:xfrm>
            <a:off x="457200" y="1600200"/>
            <a:ext cx="7467600" cy="4873625"/>
          </a:xfrm>
        </p:spPr>
        <p:txBody>
          <a:bodyPr/>
          <a:lstStyle/>
          <a:p>
            <a:pPr>
              <a:lnSpc>
                <a:spcPct val="90000"/>
              </a:lnSpc>
            </a:pPr>
            <a:r>
              <a:rPr lang="en-US" dirty="0"/>
              <a:t>The left outer join operation keeps </a:t>
            </a:r>
            <a:r>
              <a:rPr lang="en-US" u="sng" dirty="0"/>
              <a:t>every tuple</a:t>
            </a:r>
            <a:r>
              <a:rPr lang="en-US" dirty="0"/>
              <a:t> in the first or left relation R in R      S; </a:t>
            </a:r>
          </a:p>
          <a:p>
            <a:pPr>
              <a:lnSpc>
                <a:spcPct val="90000"/>
              </a:lnSpc>
            </a:pPr>
            <a:r>
              <a:rPr lang="en-US" dirty="0"/>
              <a:t>if no matching tuple is found in S, then the attributes of S in the join result are filled or “padded” with null values.</a:t>
            </a:r>
          </a:p>
          <a:p>
            <a:pPr>
              <a:lnSpc>
                <a:spcPct val="90000"/>
              </a:lnSpc>
            </a:pPr>
            <a:endParaRPr lang="en-US" dirty="0"/>
          </a:p>
          <a:p>
            <a:pPr>
              <a:lnSpc>
                <a:spcPct val="90000"/>
              </a:lnSpc>
            </a:pPr>
            <a:r>
              <a:rPr lang="en-US" dirty="0"/>
              <a:t>Right outer join, keeps every tuple in the second or right relation S in the result of R       S.</a:t>
            </a:r>
          </a:p>
          <a:p>
            <a:pPr>
              <a:lnSpc>
                <a:spcPct val="90000"/>
              </a:lnSpc>
            </a:pPr>
            <a:endParaRPr lang="en-US" dirty="0"/>
          </a:p>
          <a:p>
            <a:pPr>
              <a:lnSpc>
                <a:spcPct val="90000"/>
              </a:lnSpc>
            </a:pPr>
            <a:r>
              <a:rPr lang="en-US" dirty="0"/>
              <a:t>A third operation, full outer join, </a:t>
            </a:r>
            <a:r>
              <a:rPr lang="tr-TR" dirty="0"/>
              <a:t>denoted by, </a:t>
            </a:r>
            <a:r>
              <a:rPr lang="en-US" dirty="0"/>
              <a:t>keeps all tuples </a:t>
            </a:r>
            <a:r>
              <a:rPr lang="en-US" u="sng" dirty="0"/>
              <a:t>in both the left and the right relations</a:t>
            </a:r>
            <a:r>
              <a:rPr lang="en-US" dirty="0"/>
              <a:t> when no matching tuples are found, padding them with null values as needed. </a:t>
            </a:r>
          </a:p>
        </p:txBody>
      </p:sp>
      <p:sp>
        <p:nvSpPr>
          <p:cNvPr id="6656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51BA8BEF-C546-4A0B-9A5C-C51CD5746FCF}" type="slidenum">
              <a:rPr lang="en-US" sz="1400">
                <a:solidFill>
                  <a:srgbClr val="990033"/>
                </a:solidFill>
              </a:rPr>
              <a:pPr eaLnBrk="1" hangingPunct="1"/>
              <a:t>62</a:t>
            </a:fld>
            <a:endParaRPr lang="en-CA" sz="1400">
              <a:solidFill>
                <a:srgbClr val="990033"/>
              </a:solidFill>
            </a:endParaRPr>
          </a:p>
        </p:txBody>
      </p:sp>
      <p:grpSp>
        <p:nvGrpSpPr>
          <p:cNvPr id="66565" name="Group 4"/>
          <p:cNvGrpSpPr>
            <a:grpSpLocks/>
          </p:cNvGrpSpPr>
          <p:nvPr/>
        </p:nvGrpSpPr>
        <p:grpSpPr bwMode="auto">
          <a:xfrm>
            <a:off x="5105400" y="1981200"/>
            <a:ext cx="393700" cy="266700"/>
            <a:chOff x="2672" y="1534"/>
            <a:chExt cx="1670" cy="666"/>
          </a:xfrm>
        </p:grpSpPr>
        <p:grpSp>
          <p:nvGrpSpPr>
            <p:cNvPr id="66583" name="Group 5"/>
            <p:cNvGrpSpPr>
              <a:grpSpLocks/>
            </p:cNvGrpSpPr>
            <p:nvPr/>
          </p:nvGrpSpPr>
          <p:grpSpPr bwMode="auto">
            <a:xfrm>
              <a:off x="3112" y="1534"/>
              <a:ext cx="1230" cy="666"/>
              <a:chOff x="377" y="2904"/>
              <a:chExt cx="154" cy="110"/>
            </a:xfrm>
          </p:grpSpPr>
          <p:sp>
            <p:nvSpPr>
              <p:cNvPr id="66586" name="Line 6"/>
              <p:cNvSpPr>
                <a:spLocks noChangeShapeType="1"/>
              </p:cNvSpPr>
              <p:nvPr/>
            </p:nvSpPr>
            <p:spPr bwMode="auto">
              <a:xfrm>
                <a:off x="381" y="2904"/>
                <a:ext cx="0" cy="11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66587" name="Line 7"/>
              <p:cNvSpPr>
                <a:spLocks noChangeShapeType="1"/>
              </p:cNvSpPr>
              <p:nvPr/>
            </p:nvSpPr>
            <p:spPr bwMode="auto">
              <a:xfrm>
                <a:off x="527" y="2904"/>
                <a:ext cx="0" cy="11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66588" name="Line 8"/>
              <p:cNvSpPr>
                <a:spLocks noChangeShapeType="1"/>
              </p:cNvSpPr>
              <p:nvPr/>
            </p:nvSpPr>
            <p:spPr bwMode="auto">
              <a:xfrm>
                <a:off x="385" y="2904"/>
                <a:ext cx="138" cy="11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66589" name="Line 9"/>
              <p:cNvSpPr>
                <a:spLocks noChangeShapeType="1"/>
              </p:cNvSpPr>
              <p:nvPr/>
            </p:nvSpPr>
            <p:spPr bwMode="auto">
              <a:xfrm flipH="1">
                <a:off x="377" y="2904"/>
                <a:ext cx="154" cy="11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sp>
          <p:nvSpPr>
            <p:cNvPr id="66584" name="Line 10"/>
            <p:cNvSpPr>
              <a:spLocks noChangeShapeType="1"/>
            </p:cNvSpPr>
            <p:nvPr/>
          </p:nvSpPr>
          <p:spPr bwMode="auto">
            <a:xfrm flipH="1">
              <a:off x="2672" y="2200"/>
              <a:ext cx="440"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tr-TR"/>
            </a:p>
          </p:txBody>
        </p:sp>
        <p:sp>
          <p:nvSpPr>
            <p:cNvPr id="66585" name="Line 11"/>
            <p:cNvSpPr>
              <a:spLocks noChangeShapeType="1"/>
            </p:cNvSpPr>
            <p:nvPr/>
          </p:nvSpPr>
          <p:spPr bwMode="auto">
            <a:xfrm flipH="1">
              <a:off x="2672" y="1534"/>
              <a:ext cx="440"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tr-TR"/>
            </a:p>
          </p:txBody>
        </p:sp>
      </p:grpSp>
      <p:grpSp>
        <p:nvGrpSpPr>
          <p:cNvPr id="66566" name="Group 12"/>
          <p:cNvGrpSpPr>
            <a:grpSpLocks/>
          </p:cNvGrpSpPr>
          <p:nvPr/>
        </p:nvGrpSpPr>
        <p:grpSpPr bwMode="auto">
          <a:xfrm>
            <a:off x="5867400" y="4171950"/>
            <a:ext cx="493713" cy="266700"/>
            <a:chOff x="2537" y="3040"/>
            <a:chExt cx="311" cy="168"/>
          </a:xfrm>
        </p:grpSpPr>
        <p:grpSp>
          <p:nvGrpSpPr>
            <p:cNvPr id="66576" name="Group 13"/>
            <p:cNvGrpSpPr>
              <a:grpSpLocks/>
            </p:cNvGrpSpPr>
            <p:nvPr/>
          </p:nvGrpSpPr>
          <p:grpSpPr bwMode="auto">
            <a:xfrm>
              <a:off x="2537" y="3040"/>
              <a:ext cx="183" cy="168"/>
              <a:chOff x="377" y="2904"/>
              <a:chExt cx="154" cy="110"/>
            </a:xfrm>
          </p:grpSpPr>
          <p:sp>
            <p:nvSpPr>
              <p:cNvPr id="66579" name="Line 14"/>
              <p:cNvSpPr>
                <a:spLocks noChangeShapeType="1"/>
              </p:cNvSpPr>
              <p:nvPr/>
            </p:nvSpPr>
            <p:spPr bwMode="auto">
              <a:xfrm>
                <a:off x="381" y="2904"/>
                <a:ext cx="0" cy="11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66580" name="Line 15"/>
              <p:cNvSpPr>
                <a:spLocks noChangeShapeType="1"/>
              </p:cNvSpPr>
              <p:nvPr/>
            </p:nvSpPr>
            <p:spPr bwMode="auto">
              <a:xfrm>
                <a:off x="527" y="2904"/>
                <a:ext cx="0" cy="11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66581" name="Line 16"/>
              <p:cNvSpPr>
                <a:spLocks noChangeShapeType="1"/>
              </p:cNvSpPr>
              <p:nvPr/>
            </p:nvSpPr>
            <p:spPr bwMode="auto">
              <a:xfrm>
                <a:off x="385" y="2904"/>
                <a:ext cx="138" cy="11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66582" name="Line 17"/>
              <p:cNvSpPr>
                <a:spLocks noChangeShapeType="1"/>
              </p:cNvSpPr>
              <p:nvPr/>
            </p:nvSpPr>
            <p:spPr bwMode="auto">
              <a:xfrm flipH="1">
                <a:off x="377" y="2904"/>
                <a:ext cx="154" cy="11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sp>
          <p:nvSpPr>
            <p:cNvPr id="66577" name="Line 18"/>
            <p:cNvSpPr>
              <a:spLocks noChangeShapeType="1"/>
            </p:cNvSpPr>
            <p:nvPr/>
          </p:nvSpPr>
          <p:spPr bwMode="auto">
            <a:xfrm>
              <a:off x="2720" y="3040"/>
              <a:ext cx="12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tr-TR"/>
            </a:p>
          </p:txBody>
        </p:sp>
        <p:sp>
          <p:nvSpPr>
            <p:cNvPr id="66578" name="Line 19"/>
            <p:cNvSpPr>
              <a:spLocks noChangeShapeType="1"/>
            </p:cNvSpPr>
            <p:nvPr/>
          </p:nvSpPr>
          <p:spPr bwMode="auto">
            <a:xfrm>
              <a:off x="2720" y="3208"/>
              <a:ext cx="12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tr-TR"/>
            </a:p>
          </p:txBody>
        </p:sp>
      </p:grpSp>
      <p:grpSp>
        <p:nvGrpSpPr>
          <p:cNvPr id="2" name="Group 1"/>
          <p:cNvGrpSpPr/>
          <p:nvPr/>
        </p:nvGrpSpPr>
        <p:grpSpPr>
          <a:xfrm>
            <a:off x="7184566" y="5029200"/>
            <a:ext cx="589912" cy="266701"/>
            <a:chOff x="7162800" y="4438649"/>
            <a:chExt cx="589912" cy="266701"/>
          </a:xfrm>
        </p:grpSpPr>
        <p:grpSp>
          <p:nvGrpSpPr>
            <p:cNvPr id="30" name="Group 4"/>
            <p:cNvGrpSpPr>
              <a:grpSpLocks/>
            </p:cNvGrpSpPr>
            <p:nvPr/>
          </p:nvGrpSpPr>
          <p:grpSpPr bwMode="auto">
            <a:xfrm>
              <a:off x="7162800" y="4438650"/>
              <a:ext cx="393700" cy="266700"/>
              <a:chOff x="2672" y="1534"/>
              <a:chExt cx="1670" cy="666"/>
            </a:xfrm>
          </p:grpSpPr>
          <p:grpSp>
            <p:nvGrpSpPr>
              <p:cNvPr id="31" name="Group 5"/>
              <p:cNvGrpSpPr>
                <a:grpSpLocks/>
              </p:cNvGrpSpPr>
              <p:nvPr/>
            </p:nvGrpSpPr>
            <p:grpSpPr bwMode="auto">
              <a:xfrm>
                <a:off x="3112" y="1534"/>
                <a:ext cx="1230" cy="666"/>
                <a:chOff x="377" y="2904"/>
                <a:chExt cx="154" cy="110"/>
              </a:xfrm>
            </p:grpSpPr>
            <p:sp>
              <p:nvSpPr>
                <p:cNvPr id="34" name="Line 6"/>
                <p:cNvSpPr>
                  <a:spLocks noChangeShapeType="1"/>
                </p:cNvSpPr>
                <p:nvPr/>
              </p:nvSpPr>
              <p:spPr bwMode="auto">
                <a:xfrm>
                  <a:off x="381" y="2904"/>
                  <a:ext cx="0" cy="11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35" name="Line 7"/>
                <p:cNvSpPr>
                  <a:spLocks noChangeShapeType="1"/>
                </p:cNvSpPr>
                <p:nvPr/>
              </p:nvSpPr>
              <p:spPr bwMode="auto">
                <a:xfrm>
                  <a:off x="527" y="2904"/>
                  <a:ext cx="0" cy="11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36" name="Line 8"/>
                <p:cNvSpPr>
                  <a:spLocks noChangeShapeType="1"/>
                </p:cNvSpPr>
                <p:nvPr/>
              </p:nvSpPr>
              <p:spPr bwMode="auto">
                <a:xfrm>
                  <a:off x="385" y="2904"/>
                  <a:ext cx="138" cy="11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37" name="Line 9"/>
                <p:cNvSpPr>
                  <a:spLocks noChangeShapeType="1"/>
                </p:cNvSpPr>
                <p:nvPr/>
              </p:nvSpPr>
              <p:spPr bwMode="auto">
                <a:xfrm flipH="1">
                  <a:off x="377" y="2904"/>
                  <a:ext cx="154" cy="11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sp>
            <p:nvSpPr>
              <p:cNvPr id="32" name="Line 10"/>
              <p:cNvSpPr>
                <a:spLocks noChangeShapeType="1"/>
              </p:cNvSpPr>
              <p:nvPr/>
            </p:nvSpPr>
            <p:spPr bwMode="auto">
              <a:xfrm flipH="1">
                <a:off x="2672" y="2200"/>
                <a:ext cx="440"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tr-TR"/>
              </a:p>
            </p:txBody>
          </p:sp>
          <p:sp>
            <p:nvSpPr>
              <p:cNvPr id="33" name="Line 11"/>
              <p:cNvSpPr>
                <a:spLocks noChangeShapeType="1"/>
              </p:cNvSpPr>
              <p:nvPr/>
            </p:nvSpPr>
            <p:spPr bwMode="auto">
              <a:xfrm flipH="1">
                <a:off x="2672" y="1534"/>
                <a:ext cx="440"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tr-TR"/>
              </a:p>
            </p:txBody>
          </p:sp>
        </p:grpSp>
        <p:grpSp>
          <p:nvGrpSpPr>
            <p:cNvPr id="38" name="Group 12"/>
            <p:cNvGrpSpPr>
              <a:grpSpLocks/>
            </p:cNvGrpSpPr>
            <p:nvPr/>
          </p:nvGrpSpPr>
          <p:grpSpPr bwMode="auto">
            <a:xfrm>
              <a:off x="7258999" y="4438649"/>
              <a:ext cx="493713" cy="266700"/>
              <a:chOff x="2537" y="3040"/>
              <a:chExt cx="311" cy="168"/>
            </a:xfrm>
          </p:grpSpPr>
          <p:grpSp>
            <p:nvGrpSpPr>
              <p:cNvPr id="39" name="Group 13"/>
              <p:cNvGrpSpPr>
                <a:grpSpLocks/>
              </p:cNvGrpSpPr>
              <p:nvPr/>
            </p:nvGrpSpPr>
            <p:grpSpPr bwMode="auto">
              <a:xfrm>
                <a:off x="2537" y="3040"/>
                <a:ext cx="183" cy="168"/>
                <a:chOff x="377" y="2904"/>
                <a:chExt cx="154" cy="110"/>
              </a:xfrm>
            </p:grpSpPr>
            <p:sp>
              <p:nvSpPr>
                <p:cNvPr id="42" name="Line 14"/>
                <p:cNvSpPr>
                  <a:spLocks noChangeShapeType="1"/>
                </p:cNvSpPr>
                <p:nvPr/>
              </p:nvSpPr>
              <p:spPr bwMode="auto">
                <a:xfrm>
                  <a:off x="381" y="2904"/>
                  <a:ext cx="0" cy="11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43" name="Line 15"/>
                <p:cNvSpPr>
                  <a:spLocks noChangeShapeType="1"/>
                </p:cNvSpPr>
                <p:nvPr/>
              </p:nvSpPr>
              <p:spPr bwMode="auto">
                <a:xfrm>
                  <a:off x="527" y="2904"/>
                  <a:ext cx="0" cy="11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44" name="Line 16"/>
                <p:cNvSpPr>
                  <a:spLocks noChangeShapeType="1"/>
                </p:cNvSpPr>
                <p:nvPr/>
              </p:nvSpPr>
              <p:spPr bwMode="auto">
                <a:xfrm>
                  <a:off x="385" y="2904"/>
                  <a:ext cx="138" cy="11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45" name="Line 17"/>
                <p:cNvSpPr>
                  <a:spLocks noChangeShapeType="1"/>
                </p:cNvSpPr>
                <p:nvPr/>
              </p:nvSpPr>
              <p:spPr bwMode="auto">
                <a:xfrm flipH="1">
                  <a:off x="377" y="2904"/>
                  <a:ext cx="154" cy="11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sp>
            <p:nvSpPr>
              <p:cNvPr id="40" name="Line 18"/>
              <p:cNvSpPr>
                <a:spLocks noChangeShapeType="1"/>
              </p:cNvSpPr>
              <p:nvPr/>
            </p:nvSpPr>
            <p:spPr bwMode="auto">
              <a:xfrm>
                <a:off x="2720" y="3040"/>
                <a:ext cx="12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tr-TR"/>
              </a:p>
            </p:txBody>
          </p:sp>
          <p:sp>
            <p:nvSpPr>
              <p:cNvPr id="41" name="Line 19"/>
              <p:cNvSpPr>
                <a:spLocks noChangeShapeType="1"/>
              </p:cNvSpPr>
              <p:nvPr/>
            </p:nvSpPr>
            <p:spPr bwMode="auto">
              <a:xfrm>
                <a:off x="2720" y="3208"/>
                <a:ext cx="12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tr-TR"/>
              </a:p>
            </p:txBody>
          </p:sp>
        </p:grpSp>
      </p:gr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7" descr="fig06_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133600"/>
            <a:ext cx="8001000"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Rectangle 5"/>
          <p:cNvSpPr>
            <a:spLocks noGrp="1" noChangeArrowheads="1"/>
          </p:cNvSpPr>
          <p:nvPr>
            <p:ph type="title"/>
          </p:nvPr>
        </p:nvSpPr>
        <p:spPr/>
        <p:txBody>
          <a:bodyPr/>
          <a:lstStyle/>
          <a:p>
            <a:pPr fontAlgn="auto">
              <a:spcAft>
                <a:spcPts val="0"/>
              </a:spcAft>
              <a:defRPr/>
            </a:pPr>
            <a:r>
              <a:rPr lang="en-US" sz="3200"/>
              <a:t>Additional Relational Operations (cont.)</a:t>
            </a:r>
          </a:p>
        </p:txBody>
      </p:sp>
      <p:sp>
        <p:nvSpPr>
          <p:cNvPr id="67588" name="Rectangle 6"/>
          <p:cNvSpPr>
            <a:spLocks noGrp="1" noChangeArrowheads="1"/>
          </p:cNvSpPr>
          <p:nvPr>
            <p:ph sz="quarter" idx="1"/>
          </p:nvPr>
        </p:nvSpPr>
        <p:spPr>
          <a:xfrm>
            <a:off x="457200" y="1600200"/>
            <a:ext cx="7467600" cy="4873625"/>
          </a:xfrm>
        </p:spPr>
        <p:txBody>
          <a:bodyPr/>
          <a:lstStyle/>
          <a:p>
            <a:pPr lvl="3"/>
            <a:endParaRPr lang="en-US"/>
          </a:p>
          <a:p>
            <a:pPr lvl="3"/>
            <a:endParaRPr lang="en-US"/>
          </a:p>
          <a:p>
            <a:pPr lvl="3"/>
            <a:endParaRPr lang="en-US"/>
          </a:p>
        </p:txBody>
      </p:sp>
      <p:sp>
        <p:nvSpPr>
          <p:cNvPr id="6758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379AA827-FD04-40BD-99E2-89D61AE22E3D}" type="slidenum">
              <a:rPr lang="en-US" sz="1400">
                <a:solidFill>
                  <a:srgbClr val="990033"/>
                </a:solidFill>
              </a:rPr>
              <a:pPr eaLnBrk="1" hangingPunct="1"/>
              <a:t>63</a:t>
            </a:fld>
            <a:endParaRPr lang="en-CA" sz="1400">
              <a:solidFill>
                <a:srgbClr val="990033"/>
              </a:solidFill>
            </a:endParaRPr>
          </a:p>
        </p:txBody>
      </p:sp>
      <p:sp>
        <p:nvSpPr>
          <p:cNvPr id="67590" name="TextBox 5"/>
          <p:cNvSpPr txBox="1">
            <a:spLocks noChangeArrowheads="1"/>
          </p:cNvSpPr>
          <p:nvPr/>
        </p:nvSpPr>
        <p:spPr bwMode="auto">
          <a:xfrm>
            <a:off x="5334000" y="3810000"/>
            <a:ext cx="3505200"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dirty="0"/>
              <a:t>TEMP&lt;-(EMPLOYEE         </a:t>
            </a:r>
            <a:r>
              <a:rPr lang="en-US" sz="1400" baseline="-25000" dirty="0"/>
              <a:t>SSN=MGRSSN</a:t>
            </a:r>
            <a:r>
              <a:rPr lang="en-US" sz="1400" dirty="0"/>
              <a:t> DEPARTMENT)</a:t>
            </a:r>
          </a:p>
          <a:p>
            <a:pPr eaLnBrk="1" hangingPunct="1"/>
            <a:endParaRPr lang="en-US" sz="1600" dirty="0"/>
          </a:p>
          <a:p>
            <a:pPr eaLnBrk="1" hangingPunct="1"/>
            <a:r>
              <a:rPr lang="en-US" sz="1600" dirty="0"/>
              <a:t>RESULT&lt;-</a:t>
            </a:r>
            <a:r>
              <a:rPr lang="en-US" sz="1600" dirty="0">
                <a:latin typeface="Symbol" pitchFamily="18" charset="2"/>
              </a:rPr>
              <a:t>  </a:t>
            </a:r>
            <a:r>
              <a:rPr lang="en-US" sz="1600" baseline="-25000" dirty="0"/>
              <a:t>FNAME. MINIT, LNAME, DNAME</a:t>
            </a:r>
            <a:r>
              <a:rPr lang="en-US" sz="1600" dirty="0"/>
              <a:t>(TEMP)</a:t>
            </a:r>
          </a:p>
        </p:txBody>
      </p:sp>
      <p:grpSp>
        <p:nvGrpSpPr>
          <p:cNvPr id="2" name="Group 1"/>
          <p:cNvGrpSpPr/>
          <p:nvPr/>
        </p:nvGrpSpPr>
        <p:grpSpPr>
          <a:xfrm>
            <a:off x="7126339" y="3837039"/>
            <a:ext cx="412750" cy="266700"/>
            <a:chOff x="6705600" y="3810000"/>
            <a:chExt cx="412750" cy="266700"/>
          </a:xfrm>
        </p:grpSpPr>
        <p:sp>
          <p:nvSpPr>
            <p:cNvPr id="67591" name="Line 6"/>
            <p:cNvSpPr>
              <a:spLocks noChangeShapeType="1"/>
            </p:cNvSpPr>
            <p:nvPr/>
          </p:nvSpPr>
          <p:spPr bwMode="auto">
            <a:xfrm>
              <a:off x="6848475" y="3810000"/>
              <a:ext cx="0" cy="26670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67592" name="Line 7"/>
            <p:cNvSpPr>
              <a:spLocks noChangeShapeType="1"/>
            </p:cNvSpPr>
            <p:nvPr/>
          </p:nvSpPr>
          <p:spPr bwMode="auto">
            <a:xfrm>
              <a:off x="7091363" y="3810000"/>
              <a:ext cx="0" cy="26670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67593" name="Line 8"/>
            <p:cNvSpPr>
              <a:spLocks noChangeShapeType="1"/>
            </p:cNvSpPr>
            <p:nvPr/>
          </p:nvSpPr>
          <p:spPr bwMode="auto">
            <a:xfrm>
              <a:off x="6858000" y="3810000"/>
              <a:ext cx="260350" cy="26670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67594" name="Line 9"/>
            <p:cNvSpPr>
              <a:spLocks noChangeShapeType="1"/>
            </p:cNvSpPr>
            <p:nvPr/>
          </p:nvSpPr>
          <p:spPr bwMode="auto">
            <a:xfrm flipH="1">
              <a:off x="6808788" y="3810000"/>
              <a:ext cx="290512" cy="26670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67595" name="Line 10"/>
            <p:cNvSpPr>
              <a:spLocks noChangeShapeType="1"/>
            </p:cNvSpPr>
            <p:nvPr/>
          </p:nvSpPr>
          <p:spPr bwMode="auto">
            <a:xfrm flipH="1">
              <a:off x="6705600" y="4076700"/>
              <a:ext cx="103188"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tr-TR"/>
            </a:p>
          </p:txBody>
        </p:sp>
        <p:sp>
          <p:nvSpPr>
            <p:cNvPr id="67596" name="Line 11"/>
            <p:cNvSpPr>
              <a:spLocks noChangeShapeType="1"/>
            </p:cNvSpPr>
            <p:nvPr/>
          </p:nvSpPr>
          <p:spPr bwMode="auto">
            <a:xfrm flipH="1">
              <a:off x="6754813" y="3810000"/>
              <a:ext cx="103187"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tr-TR"/>
            </a:p>
          </p:txBody>
        </p:sp>
      </p:gr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fontAlgn="auto">
              <a:spcAft>
                <a:spcPts val="0"/>
              </a:spcAft>
              <a:defRPr/>
            </a:pPr>
            <a:r>
              <a:rPr lang="en-US" sz="3200"/>
              <a:t>Additional Relational Operations (cont.)</a:t>
            </a:r>
          </a:p>
        </p:txBody>
      </p:sp>
      <p:sp>
        <p:nvSpPr>
          <p:cNvPr id="68611" name="Rectangle 3"/>
          <p:cNvSpPr>
            <a:spLocks noGrp="1" noChangeArrowheads="1"/>
          </p:cNvSpPr>
          <p:nvPr>
            <p:ph sz="quarter" idx="1"/>
          </p:nvPr>
        </p:nvSpPr>
        <p:spPr>
          <a:xfrm>
            <a:off x="457200" y="1600200"/>
            <a:ext cx="7467600" cy="4873625"/>
          </a:xfrm>
        </p:spPr>
        <p:txBody>
          <a:bodyPr/>
          <a:lstStyle/>
          <a:p>
            <a:pPr>
              <a:lnSpc>
                <a:spcPct val="80000"/>
              </a:lnSpc>
            </a:pPr>
            <a:r>
              <a:rPr lang="en-US"/>
              <a:t>OUTER UNION Operations</a:t>
            </a:r>
          </a:p>
          <a:p>
            <a:pPr lvl="1">
              <a:lnSpc>
                <a:spcPct val="80000"/>
              </a:lnSpc>
            </a:pPr>
            <a:r>
              <a:rPr lang="en-US"/>
              <a:t>The outer union operation was developed to take the union of tuples from two relations if the relations are </a:t>
            </a:r>
            <a:r>
              <a:rPr lang="en-US" i="1"/>
              <a:t>not type compatible</a:t>
            </a:r>
            <a:r>
              <a:rPr lang="en-US"/>
              <a:t>. </a:t>
            </a:r>
          </a:p>
          <a:p>
            <a:pPr lvl="1">
              <a:lnSpc>
                <a:spcPct val="80000"/>
              </a:lnSpc>
            </a:pPr>
            <a:r>
              <a:rPr lang="en-US"/>
              <a:t>This operation will take the union of tuples in two relations R(X, Y) and S(X, Z) that are </a:t>
            </a:r>
            <a:r>
              <a:rPr lang="en-US" b="1"/>
              <a:t>partially compatible</a:t>
            </a:r>
            <a:r>
              <a:rPr lang="en-US"/>
              <a:t>, meaning that only some of their attributes, say X, are type compatible. </a:t>
            </a:r>
          </a:p>
          <a:p>
            <a:pPr lvl="1">
              <a:lnSpc>
                <a:spcPct val="80000"/>
              </a:lnSpc>
            </a:pPr>
            <a:r>
              <a:rPr lang="en-US"/>
              <a:t>The attributes that are type compatible are represented only once in the result, and those attributes that are not type compatible from either relation are also kept in the result relation T(X, Y, Z).</a:t>
            </a:r>
          </a:p>
        </p:txBody>
      </p:sp>
      <p:sp>
        <p:nvSpPr>
          <p:cNvPr id="6861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2AD42CB6-988A-4E90-8FA1-085CB82EC23D}" type="slidenum">
              <a:rPr lang="en-US" sz="1400">
                <a:solidFill>
                  <a:srgbClr val="990033"/>
                </a:solidFill>
              </a:rPr>
              <a:pPr eaLnBrk="1" hangingPunct="1"/>
              <a:t>64</a:t>
            </a:fld>
            <a:endParaRPr lang="en-CA" sz="1400">
              <a:solidFill>
                <a:srgbClr val="990033"/>
              </a:solidFill>
            </a:endParaRPr>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fontAlgn="auto">
              <a:spcAft>
                <a:spcPts val="0"/>
              </a:spcAft>
              <a:defRPr/>
            </a:pPr>
            <a:r>
              <a:rPr lang="en-US" sz="3200"/>
              <a:t>Additional Relational Operations (cont.)</a:t>
            </a:r>
          </a:p>
        </p:txBody>
      </p:sp>
      <p:sp>
        <p:nvSpPr>
          <p:cNvPr id="69635" name="Rectangle 3"/>
          <p:cNvSpPr>
            <a:spLocks noGrp="1" noChangeArrowheads="1"/>
          </p:cNvSpPr>
          <p:nvPr>
            <p:ph sz="quarter" idx="1"/>
          </p:nvPr>
        </p:nvSpPr>
        <p:spPr>
          <a:xfrm>
            <a:off x="457200" y="1600200"/>
            <a:ext cx="7467600" cy="4873625"/>
          </a:xfrm>
        </p:spPr>
        <p:txBody>
          <a:bodyPr/>
          <a:lstStyle/>
          <a:p>
            <a:pPr>
              <a:lnSpc>
                <a:spcPct val="80000"/>
              </a:lnSpc>
            </a:pPr>
            <a:r>
              <a:rPr lang="en-US" dirty="0"/>
              <a:t>Example: An outer union can be applied to two relations whose schemas are </a:t>
            </a:r>
          </a:p>
          <a:p>
            <a:pPr marL="0" indent="0">
              <a:lnSpc>
                <a:spcPct val="80000"/>
              </a:lnSpc>
              <a:buNone/>
            </a:pPr>
            <a:r>
              <a:rPr lang="en-US" dirty="0"/>
              <a:t>STUDENT(Name, SSN, Department, Advisor) and INSTRUCTOR(Name, SSN, Department, Rank).</a:t>
            </a:r>
          </a:p>
          <a:p>
            <a:pPr lvl="1">
              <a:lnSpc>
                <a:spcPct val="80000"/>
              </a:lnSpc>
            </a:pPr>
            <a:r>
              <a:rPr lang="en-US" dirty="0"/>
              <a:t>Tuples from the two relations are matched based on having the same combination of values of the shared attributes— Name, SSN, Department.</a:t>
            </a:r>
          </a:p>
          <a:p>
            <a:pPr lvl="1">
              <a:lnSpc>
                <a:spcPct val="80000"/>
              </a:lnSpc>
            </a:pPr>
            <a:r>
              <a:rPr lang="en-US" dirty="0"/>
              <a:t>If a student is also an instructor, both Advisor and Rank will have a value; otherwise, one of these two attributes will be null.</a:t>
            </a:r>
          </a:p>
          <a:p>
            <a:pPr lvl="1">
              <a:lnSpc>
                <a:spcPct val="80000"/>
              </a:lnSpc>
            </a:pPr>
            <a:r>
              <a:rPr lang="en-US" dirty="0"/>
              <a:t>The result relation STUDENT_OR_INSTRUCTOR will have the following attributes:</a:t>
            </a:r>
          </a:p>
          <a:p>
            <a:pPr>
              <a:lnSpc>
                <a:spcPct val="80000"/>
              </a:lnSpc>
              <a:buFont typeface="Wingdings" pitchFamily="2" charset="2"/>
              <a:buNone/>
            </a:pPr>
            <a:r>
              <a:rPr lang="en-US" b="1" dirty="0"/>
              <a:t>STUDENT_OR_INSTRUCTOR (Name, SSN, Department, Advisor, Rank) </a:t>
            </a:r>
          </a:p>
        </p:txBody>
      </p:sp>
      <p:sp>
        <p:nvSpPr>
          <p:cNvPr id="6963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FA838B98-A6FB-462A-9D5E-E63B2058F5E6}" type="slidenum">
              <a:rPr lang="en-US" sz="1400">
                <a:solidFill>
                  <a:srgbClr val="990033"/>
                </a:solidFill>
              </a:rPr>
              <a:pPr eaLnBrk="1" hangingPunct="1"/>
              <a:t>65</a:t>
            </a:fld>
            <a:endParaRPr lang="en-CA" sz="1400">
              <a:solidFill>
                <a:srgbClr val="990033"/>
              </a:solidFill>
            </a:endParaRPr>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tr-TR" dirty="0"/>
              <a:t>JOIN operations overview</a:t>
            </a:r>
          </a:p>
        </p:txBody>
      </p:sp>
      <p:sp>
        <p:nvSpPr>
          <p:cNvPr id="7065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FFFFFF"/>
                </a:solidFill>
              </a:rPr>
              <a:t>Slide 6- </a:t>
            </a:r>
            <a:fld id="{DF807B26-5A11-4ABA-B750-F7E6339CA457}" type="slidenum">
              <a:rPr lang="en-US" sz="1400">
                <a:solidFill>
                  <a:srgbClr val="FFFFFF"/>
                </a:solidFill>
              </a:rPr>
              <a:pPr eaLnBrk="1" hangingPunct="1"/>
              <a:t>66</a:t>
            </a:fld>
            <a:endParaRPr lang="en-CA" sz="1400">
              <a:solidFill>
                <a:srgbClr val="FFFFFF"/>
              </a:solidFill>
            </a:endParaRPr>
          </a:p>
        </p:txBody>
      </p:sp>
      <p:sp>
        <p:nvSpPr>
          <p:cNvPr id="5" name="Rectangle 4"/>
          <p:cNvSpPr/>
          <p:nvPr/>
        </p:nvSpPr>
        <p:spPr>
          <a:xfrm>
            <a:off x="2895600" y="1600200"/>
            <a:ext cx="2362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sz="2000" dirty="0">
                <a:solidFill>
                  <a:schemeClr val="tx1"/>
                </a:solidFill>
              </a:rPr>
              <a:t>Cartesian Product</a:t>
            </a:r>
          </a:p>
        </p:txBody>
      </p:sp>
      <p:sp>
        <p:nvSpPr>
          <p:cNvPr id="6" name="Rectangle 5"/>
          <p:cNvSpPr/>
          <p:nvPr/>
        </p:nvSpPr>
        <p:spPr>
          <a:xfrm>
            <a:off x="2895600" y="2438400"/>
            <a:ext cx="2362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sz="2000" dirty="0">
                <a:solidFill>
                  <a:schemeClr val="tx1"/>
                </a:solidFill>
              </a:rPr>
              <a:t>JOIN operation</a:t>
            </a:r>
          </a:p>
        </p:txBody>
      </p:sp>
      <p:sp>
        <p:nvSpPr>
          <p:cNvPr id="7" name="Rectangle 6"/>
          <p:cNvSpPr/>
          <p:nvPr/>
        </p:nvSpPr>
        <p:spPr>
          <a:xfrm>
            <a:off x="533400" y="3352800"/>
            <a:ext cx="2362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sz="2000" dirty="0">
                <a:solidFill>
                  <a:schemeClr val="tx1"/>
                </a:solidFill>
              </a:rPr>
              <a:t>Inner JOIN</a:t>
            </a:r>
          </a:p>
        </p:txBody>
      </p:sp>
      <p:sp>
        <p:nvSpPr>
          <p:cNvPr id="8" name="Rectangle 7"/>
          <p:cNvSpPr/>
          <p:nvPr/>
        </p:nvSpPr>
        <p:spPr>
          <a:xfrm>
            <a:off x="4953000" y="3352800"/>
            <a:ext cx="2362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sz="2000" dirty="0">
                <a:solidFill>
                  <a:schemeClr val="tx1"/>
                </a:solidFill>
              </a:rPr>
              <a:t>Outer JOIN</a:t>
            </a:r>
          </a:p>
        </p:txBody>
      </p:sp>
      <p:cxnSp>
        <p:nvCxnSpPr>
          <p:cNvPr id="10" name="Straight Arrow Connector 9"/>
          <p:cNvCxnSpPr>
            <a:stCxn id="5" idx="2"/>
            <a:endCxn id="6" idx="0"/>
          </p:cNvCxnSpPr>
          <p:nvPr/>
        </p:nvCxnSpPr>
        <p:spPr>
          <a:xfrm>
            <a:off x="4076700" y="21336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6" idx="2"/>
            <a:endCxn id="7" idx="0"/>
          </p:cNvCxnSpPr>
          <p:nvPr/>
        </p:nvCxnSpPr>
        <p:spPr>
          <a:xfrm rot="5400000">
            <a:off x="2705100" y="1981200"/>
            <a:ext cx="381000" cy="23622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2"/>
            <a:endCxn id="8" idx="0"/>
          </p:cNvCxnSpPr>
          <p:nvPr/>
        </p:nvCxnSpPr>
        <p:spPr>
          <a:xfrm rot="16200000" flipH="1">
            <a:off x="4914900" y="2133600"/>
            <a:ext cx="381000" cy="2057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33400" y="4267200"/>
            <a:ext cx="2362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sz="2000" dirty="0">
                <a:solidFill>
                  <a:schemeClr val="tx1"/>
                </a:solidFill>
              </a:rPr>
              <a:t>EquiJOIN</a:t>
            </a:r>
          </a:p>
        </p:txBody>
      </p:sp>
      <p:sp>
        <p:nvSpPr>
          <p:cNvPr id="16" name="Rectangle 15"/>
          <p:cNvSpPr/>
          <p:nvPr/>
        </p:nvSpPr>
        <p:spPr>
          <a:xfrm>
            <a:off x="533400" y="5181600"/>
            <a:ext cx="2362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sz="2000" dirty="0">
                <a:solidFill>
                  <a:schemeClr val="tx1"/>
                </a:solidFill>
              </a:rPr>
              <a:t>NaturalJOIN</a:t>
            </a:r>
          </a:p>
        </p:txBody>
      </p:sp>
      <p:sp>
        <p:nvSpPr>
          <p:cNvPr id="17" name="Rectangle 16"/>
          <p:cNvSpPr/>
          <p:nvPr/>
        </p:nvSpPr>
        <p:spPr>
          <a:xfrm>
            <a:off x="3581400" y="5867400"/>
            <a:ext cx="2362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sz="2000" dirty="0">
                <a:solidFill>
                  <a:schemeClr val="tx1"/>
                </a:solidFill>
              </a:rPr>
              <a:t>Left Outer Join</a:t>
            </a:r>
          </a:p>
        </p:txBody>
      </p:sp>
      <p:sp>
        <p:nvSpPr>
          <p:cNvPr id="18" name="Rectangle 17"/>
          <p:cNvSpPr/>
          <p:nvPr/>
        </p:nvSpPr>
        <p:spPr>
          <a:xfrm>
            <a:off x="6553200" y="5867400"/>
            <a:ext cx="23622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sz="2000" dirty="0">
                <a:solidFill>
                  <a:schemeClr val="tx1"/>
                </a:solidFill>
              </a:rPr>
              <a:t>Right Outer Join</a:t>
            </a:r>
          </a:p>
        </p:txBody>
      </p:sp>
      <p:cxnSp>
        <p:nvCxnSpPr>
          <p:cNvPr id="20" name="Straight Arrow Connector 19"/>
          <p:cNvCxnSpPr>
            <a:stCxn id="7" idx="2"/>
            <a:endCxn id="15" idx="0"/>
          </p:cNvCxnSpPr>
          <p:nvPr/>
        </p:nvCxnSpPr>
        <p:spPr>
          <a:xfrm>
            <a:off x="1714500" y="3886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5" idx="2"/>
            <a:endCxn id="16" idx="0"/>
          </p:cNvCxnSpPr>
          <p:nvPr/>
        </p:nvCxnSpPr>
        <p:spPr>
          <a:xfrm>
            <a:off x="1714500" y="4800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8" idx="2"/>
            <a:endCxn id="17" idx="0"/>
          </p:cNvCxnSpPr>
          <p:nvPr/>
        </p:nvCxnSpPr>
        <p:spPr>
          <a:xfrm rot="5400000">
            <a:off x="4457700" y="4191000"/>
            <a:ext cx="1981200" cy="13716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8" idx="2"/>
            <a:endCxn id="18" idx="0"/>
          </p:cNvCxnSpPr>
          <p:nvPr/>
        </p:nvCxnSpPr>
        <p:spPr>
          <a:xfrm rot="16200000" flipH="1">
            <a:off x="5943600" y="4076700"/>
            <a:ext cx="1981200" cy="16002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70675" name="TextBox 26"/>
          <p:cNvSpPr txBox="1">
            <a:spLocks noChangeArrowheads="1"/>
          </p:cNvSpPr>
          <p:nvPr/>
        </p:nvSpPr>
        <p:spPr bwMode="auto">
          <a:xfrm>
            <a:off x="2971800" y="3316288"/>
            <a:ext cx="152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tr-TR" sz="1200"/>
              <a:t>Many conditions may be speciified: =, &lt;, &gt;...</a:t>
            </a:r>
          </a:p>
        </p:txBody>
      </p:sp>
      <p:sp>
        <p:nvSpPr>
          <p:cNvPr id="70676" name="TextBox 27"/>
          <p:cNvSpPr txBox="1">
            <a:spLocks noChangeArrowheads="1"/>
          </p:cNvSpPr>
          <p:nvPr/>
        </p:nvSpPr>
        <p:spPr bwMode="auto">
          <a:xfrm>
            <a:off x="2971800" y="4262438"/>
            <a:ext cx="152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tr-TR" sz="1200"/>
              <a:t>Only = condition is specified.</a:t>
            </a:r>
          </a:p>
        </p:txBody>
      </p:sp>
      <p:sp>
        <p:nvSpPr>
          <p:cNvPr id="70677" name="TextBox 28"/>
          <p:cNvSpPr txBox="1">
            <a:spLocks noChangeArrowheads="1"/>
          </p:cNvSpPr>
          <p:nvPr/>
        </p:nvSpPr>
        <p:spPr bwMode="auto">
          <a:xfrm>
            <a:off x="507206" y="5737686"/>
            <a:ext cx="196929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tr-TR" sz="1200" dirty="0"/>
              <a:t>No </a:t>
            </a:r>
            <a:r>
              <a:rPr lang="tr-TR" sz="1200" dirty="0" err="1"/>
              <a:t>specification</a:t>
            </a:r>
            <a:r>
              <a:rPr lang="tr-TR" sz="1200" dirty="0"/>
              <a:t>. </a:t>
            </a:r>
            <a:r>
              <a:rPr lang="tr-TR" sz="1200" dirty="0" err="1"/>
              <a:t>Assumes</a:t>
            </a:r>
            <a:r>
              <a:rPr lang="tr-TR" sz="1200" dirty="0"/>
              <a:t> </a:t>
            </a:r>
            <a:r>
              <a:rPr lang="tr-TR" sz="1200" dirty="0" err="1"/>
              <a:t>equijoin</a:t>
            </a:r>
            <a:r>
              <a:rPr lang="tr-TR" sz="1200" dirty="0"/>
              <a:t> </a:t>
            </a:r>
            <a:r>
              <a:rPr lang="tr-TR" sz="1200" dirty="0" err="1"/>
              <a:t>by</a:t>
            </a:r>
            <a:r>
              <a:rPr lang="tr-TR" sz="1200" dirty="0"/>
              <a:t> </a:t>
            </a:r>
            <a:r>
              <a:rPr lang="tr-TR" sz="1200" dirty="0" err="1"/>
              <a:t>default</a:t>
            </a:r>
            <a:r>
              <a:rPr lang="tr-TR" sz="1200" dirty="0"/>
              <a:t> on </a:t>
            </a:r>
            <a:r>
              <a:rPr lang="tr-TR" sz="1200" dirty="0" err="1"/>
              <a:t>the</a:t>
            </a:r>
            <a:r>
              <a:rPr lang="tr-TR" sz="1200" dirty="0"/>
              <a:t> </a:t>
            </a:r>
            <a:r>
              <a:rPr lang="tr-TR" sz="1200" dirty="0" err="1"/>
              <a:t>common</a:t>
            </a:r>
            <a:r>
              <a:rPr lang="tr-TR" sz="1200" dirty="0"/>
              <a:t> </a:t>
            </a:r>
            <a:r>
              <a:rPr lang="tr-TR" sz="1200" dirty="0" err="1"/>
              <a:t>attributes</a:t>
            </a:r>
            <a:r>
              <a:rPr lang="tr-TR" sz="1200" dirty="0"/>
              <a:t>.</a:t>
            </a:r>
            <a:r>
              <a:rPr lang="en-US" sz="1200" dirty="0"/>
              <a:t> Puts the common attribute name once in the result</a:t>
            </a:r>
            <a:endParaRPr lang="tr-TR" sz="1200" dirty="0"/>
          </a:p>
        </p:txBody>
      </p:sp>
      <p:sp>
        <p:nvSpPr>
          <p:cNvPr id="70678" name="TextBox 29"/>
          <p:cNvSpPr txBox="1">
            <a:spLocks noChangeArrowheads="1"/>
          </p:cNvSpPr>
          <p:nvPr/>
        </p:nvSpPr>
        <p:spPr bwMode="auto">
          <a:xfrm>
            <a:off x="152400" y="2490788"/>
            <a:ext cx="1524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tr-TR" sz="1200" dirty="0" err="1"/>
              <a:t>Returns</a:t>
            </a:r>
            <a:r>
              <a:rPr lang="tr-TR" sz="1200" dirty="0"/>
              <a:t> ONLY </a:t>
            </a:r>
            <a:r>
              <a:rPr lang="tr-TR" sz="1200" dirty="0" err="1"/>
              <a:t>all</a:t>
            </a:r>
            <a:r>
              <a:rPr lang="tr-TR" sz="1200" dirty="0"/>
              <a:t> </a:t>
            </a:r>
            <a:r>
              <a:rPr lang="tr-TR" sz="1200" dirty="0" err="1"/>
              <a:t>the</a:t>
            </a:r>
            <a:r>
              <a:rPr lang="tr-TR" sz="1200" dirty="0"/>
              <a:t> </a:t>
            </a:r>
            <a:r>
              <a:rPr lang="tr-TR" sz="1200" dirty="0" err="1"/>
              <a:t>tuples</a:t>
            </a:r>
            <a:r>
              <a:rPr lang="tr-TR" sz="1200" dirty="0"/>
              <a:t> </a:t>
            </a:r>
            <a:r>
              <a:rPr lang="tr-TR" sz="1200" dirty="0" err="1"/>
              <a:t>that</a:t>
            </a:r>
            <a:r>
              <a:rPr lang="tr-TR" sz="1200" dirty="0"/>
              <a:t> </a:t>
            </a:r>
            <a:r>
              <a:rPr lang="tr-TR" sz="1200" dirty="0" err="1"/>
              <a:t>match</a:t>
            </a:r>
            <a:r>
              <a:rPr lang="tr-TR" sz="1200" dirty="0"/>
              <a:t> </a:t>
            </a:r>
            <a:r>
              <a:rPr lang="tr-TR" sz="1200" dirty="0" err="1"/>
              <a:t>the</a:t>
            </a:r>
            <a:r>
              <a:rPr lang="tr-TR" sz="1200" dirty="0"/>
              <a:t> </a:t>
            </a:r>
            <a:r>
              <a:rPr lang="tr-TR" sz="1200" dirty="0" err="1"/>
              <a:t>specified</a:t>
            </a:r>
            <a:r>
              <a:rPr lang="tr-TR" sz="1200" dirty="0"/>
              <a:t> </a:t>
            </a:r>
            <a:r>
              <a:rPr lang="tr-TR" sz="1200" dirty="0" err="1"/>
              <a:t>condition</a:t>
            </a:r>
            <a:endParaRPr lang="tr-TR" sz="1200" dirty="0"/>
          </a:p>
        </p:txBody>
      </p:sp>
      <p:sp>
        <p:nvSpPr>
          <p:cNvPr id="70679" name="TextBox 30"/>
          <p:cNvSpPr txBox="1">
            <a:spLocks noChangeArrowheads="1"/>
          </p:cNvSpPr>
          <p:nvPr/>
        </p:nvSpPr>
        <p:spPr bwMode="auto">
          <a:xfrm>
            <a:off x="7315200" y="2392363"/>
            <a:ext cx="15240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tr-TR" sz="1200"/>
              <a:t>Returns the tuples that match the specified condition and the tuples that do not match the condition with NULL values by default</a:t>
            </a:r>
          </a:p>
        </p:txBody>
      </p:sp>
      <p:sp>
        <p:nvSpPr>
          <p:cNvPr id="70680" name="TextBox 31"/>
          <p:cNvSpPr txBox="1">
            <a:spLocks noChangeArrowheads="1"/>
          </p:cNvSpPr>
          <p:nvPr/>
        </p:nvSpPr>
        <p:spPr bwMode="auto">
          <a:xfrm>
            <a:off x="6553200" y="6505575"/>
            <a:ext cx="2438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tr-TR" sz="1200"/>
              <a:t>Returns all the right table’s tuples</a:t>
            </a:r>
          </a:p>
        </p:txBody>
      </p:sp>
      <p:sp>
        <p:nvSpPr>
          <p:cNvPr id="70681" name="TextBox 32"/>
          <p:cNvSpPr txBox="1">
            <a:spLocks noChangeArrowheads="1"/>
          </p:cNvSpPr>
          <p:nvPr/>
        </p:nvSpPr>
        <p:spPr bwMode="auto">
          <a:xfrm>
            <a:off x="3581400" y="6477000"/>
            <a:ext cx="2438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tr-TR" sz="1200"/>
              <a:t>Returns all the left table’s tuples</a:t>
            </a:r>
          </a:p>
        </p:txBody>
      </p:sp>
      <p:sp>
        <p:nvSpPr>
          <p:cNvPr id="70682" name="TextBox 33"/>
          <p:cNvSpPr txBox="1">
            <a:spLocks noChangeArrowheads="1"/>
          </p:cNvSpPr>
          <p:nvPr/>
        </p:nvSpPr>
        <p:spPr bwMode="auto">
          <a:xfrm>
            <a:off x="5359400" y="1592263"/>
            <a:ext cx="203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tr-TR" sz="1200"/>
              <a:t>Returns all the tuples of the right and left side tables combinations.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19"/>
          <p:cNvSpPr>
            <a:spLocks noGrp="1" noChangeArrowheads="1"/>
          </p:cNvSpPr>
          <p:nvPr>
            <p:ph type="title"/>
          </p:nvPr>
        </p:nvSpPr>
        <p:spPr/>
        <p:txBody>
          <a:bodyPr/>
          <a:lstStyle/>
          <a:p>
            <a:pPr fontAlgn="auto">
              <a:spcAft>
                <a:spcPts val="0"/>
              </a:spcAft>
              <a:defRPr/>
            </a:pPr>
            <a:r>
              <a:rPr lang="en-US" sz="3200"/>
              <a:t>Examples of Queries in Relational Algebra : Procedural Form</a:t>
            </a:r>
          </a:p>
        </p:txBody>
      </p:sp>
      <p:sp>
        <p:nvSpPr>
          <p:cNvPr id="7168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6BD97572-282A-4322-AC54-0B575BDBB882}" type="slidenum">
              <a:rPr lang="en-US" sz="1400">
                <a:solidFill>
                  <a:srgbClr val="990033"/>
                </a:solidFill>
              </a:rPr>
              <a:pPr eaLnBrk="1" hangingPunct="1"/>
              <a:t>67</a:t>
            </a:fld>
            <a:endParaRPr lang="en-CA" sz="1400">
              <a:solidFill>
                <a:srgbClr val="990033"/>
              </a:solidFill>
            </a:endParaRPr>
          </a:p>
        </p:txBody>
      </p:sp>
      <p:sp>
        <p:nvSpPr>
          <p:cNvPr id="71684" name="Rectangle 9"/>
          <p:cNvSpPr>
            <a:spLocks noChangeArrowheads="1"/>
          </p:cNvSpPr>
          <p:nvPr/>
        </p:nvSpPr>
        <p:spPr bwMode="auto">
          <a:xfrm>
            <a:off x="228600" y="1652588"/>
            <a:ext cx="8547100" cy="444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990033"/>
              </a:buClr>
              <a:buSzPct val="60000"/>
              <a:buFont typeface="Wingdings" pitchFamily="2" charset="2"/>
              <a:buChar char="n"/>
            </a:pPr>
            <a:r>
              <a:rPr lang="en-US" sz="2000" b="1" dirty="0">
                <a:solidFill>
                  <a:schemeClr val="tx2"/>
                </a:solidFill>
                <a:latin typeface="Times New Roman" pitchFamily="18" charset="0"/>
              </a:rPr>
              <a:t>Q1: Retrieve the name and address of all employees who work for the ‘Research’ department.</a:t>
            </a:r>
          </a:p>
          <a:p>
            <a:pPr marL="342900" indent="-342900">
              <a:spcBef>
                <a:spcPct val="20000"/>
              </a:spcBef>
              <a:buClr>
                <a:srgbClr val="990033"/>
              </a:buClr>
              <a:buSzPct val="60000"/>
              <a:buFont typeface="Wingdings" pitchFamily="2" charset="2"/>
              <a:buNone/>
            </a:pPr>
            <a:r>
              <a:rPr lang="en-US" sz="1800" dirty="0">
                <a:solidFill>
                  <a:schemeClr val="tx2"/>
                </a:solidFill>
                <a:latin typeface="Times New Roman" pitchFamily="18" charset="0"/>
              </a:rPr>
              <a:t>	RESEARCH_DEPT </a:t>
            </a:r>
            <a:r>
              <a:rPr lang="en-US" sz="1800" dirty="0">
                <a:solidFill>
                  <a:schemeClr val="tx2"/>
                </a:solidFill>
                <a:latin typeface="Times New Roman" pitchFamily="18" charset="0"/>
                <a:sym typeface="Symbol" pitchFamily="18" charset="2"/>
              </a:rPr>
              <a:t></a:t>
            </a:r>
            <a:r>
              <a:rPr lang="en-US" sz="1800" dirty="0">
                <a:solidFill>
                  <a:schemeClr val="tx2"/>
                </a:solidFill>
                <a:latin typeface="Times New Roman" pitchFamily="18" charset="0"/>
              </a:rPr>
              <a:t> </a:t>
            </a:r>
            <a:r>
              <a:rPr lang="en-US" sz="2000" b="1" dirty="0">
                <a:solidFill>
                  <a:schemeClr val="tx2"/>
                </a:solidFill>
                <a:latin typeface="Symbol" pitchFamily="18" charset="2"/>
              </a:rPr>
              <a:t></a:t>
            </a:r>
            <a:r>
              <a:rPr lang="en-US" sz="1800" dirty="0">
                <a:solidFill>
                  <a:schemeClr val="tx2"/>
                </a:solidFill>
                <a:latin typeface="Times New Roman" pitchFamily="18" charset="0"/>
              </a:rPr>
              <a:t> </a:t>
            </a:r>
            <a:r>
              <a:rPr lang="en-US" sz="1200" dirty="0">
                <a:solidFill>
                  <a:schemeClr val="tx2"/>
                </a:solidFill>
                <a:latin typeface="Times New Roman" pitchFamily="18" charset="0"/>
              </a:rPr>
              <a:t>DNAME=’Research’ </a:t>
            </a:r>
            <a:r>
              <a:rPr lang="en-US" sz="1800" dirty="0">
                <a:solidFill>
                  <a:schemeClr val="tx2"/>
                </a:solidFill>
                <a:latin typeface="Times New Roman" pitchFamily="18" charset="0"/>
              </a:rPr>
              <a:t>(DEPARTMENT)</a:t>
            </a:r>
          </a:p>
          <a:p>
            <a:pPr marL="342900" indent="-342900">
              <a:spcBef>
                <a:spcPct val="20000"/>
              </a:spcBef>
              <a:buClr>
                <a:srgbClr val="990033"/>
              </a:buClr>
              <a:buSzPct val="60000"/>
              <a:buFont typeface="Wingdings" pitchFamily="2" charset="2"/>
              <a:buNone/>
            </a:pPr>
            <a:r>
              <a:rPr lang="en-US" sz="1800" dirty="0">
                <a:solidFill>
                  <a:schemeClr val="tx2"/>
                </a:solidFill>
                <a:latin typeface="Times New Roman" pitchFamily="18" charset="0"/>
              </a:rPr>
              <a:t>	RESEARCH_EMPS </a:t>
            </a:r>
            <a:r>
              <a:rPr lang="en-US" sz="1800" dirty="0">
                <a:solidFill>
                  <a:schemeClr val="tx2"/>
                </a:solidFill>
                <a:latin typeface="Times New Roman" pitchFamily="18" charset="0"/>
                <a:sym typeface="Symbol" pitchFamily="18" charset="2"/>
              </a:rPr>
              <a:t> </a:t>
            </a:r>
            <a:r>
              <a:rPr lang="en-US" sz="1800" dirty="0">
                <a:solidFill>
                  <a:schemeClr val="tx2"/>
                </a:solidFill>
                <a:latin typeface="Times New Roman" pitchFamily="18" charset="0"/>
              </a:rPr>
              <a:t>(RESEARCH_DEPT        </a:t>
            </a:r>
            <a:r>
              <a:rPr lang="en-US" sz="1200" baseline="-25000" dirty="0">
                <a:solidFill>
                  <a:schemeClr val="tx2"/>
                </a:solidFill>
                <a:latin typeface="Times New Roman" pitchFamily="18" charset="0"/>
              </a:rPr>
              <a:t>DNUMBER= DNO</a:t>
            </a:r>
            <a:r>
              <a:rPr lang="en-US" sz="1800" dirty="0">
                <a:solidFill>
                  <a:schemeClr val="tx2"/>
                </a:solidFill>
                <a:latin typeface="Times New Roman" pitchFamily="18" charset="0"/>
              </a:rPr>
              <a:t>EMPLOYEE)</a:t>
            </a:r>
          </a:p>
          <a:p>
            <a:pPr marL="342900" indent="-342900">
              <a:spcBef>
                <a:spcPct val="20000"/>
              </a:spcBef>
              <a:buClr>
                <a:srgbClr val="990033"/>
              </a:buClr>
              <a:buSzPct val="60000"/>
              <a:buFont typeface="Wingdings" pitchFamily="2" charset="2"/>
              <a:buNone/>
            </a:pPr>
            <a:r>
              <a:rPr lang="en-US" sz="1800" dirty="0">
                <a:solidFill>
                  <a:schemeClr val="tx2"/>
                </a:solidFill>
                <a:latin typeface="Times New Roman" pitchFamily="18" charset="0"/>
              </a:rPr>
              <a:t>	RESULT </a:t>
            </a:r>
            <a:r>
              <a:rPr lang="en-US" sz="1800" dirty="0">
                <a:solidFill>
                  <a:schemeClr val="tx2"/>
                </a:solidFill>
                <a:latin typeface="Times New Roman" pitchFamily="18" charset="0"/>
                <a:sym typeface="Symbol" pitchFamily="18" charset="2"/>
              </a:rPr>
              <a:t></a:t>
            </a:r>
            <a:r>
              <a:rPr lang="en-US" sz="1800" dirty="0">
                <a:solidFill>
                  <a:schemeClr val="tx2"/>
                </a:solidFill>
                <a:latin typeface="Times New Roman" pitchFamily="18" charset="0"/>
              </a:rPr>
              <a:t> </a:t>
            </a:r>
            <a:r>
              <a:rPr lang="en-US" dirty="0">
                <a:solidFill>
                  <a:schemeClr val="tx2"/>
                </a:solidFill>
                <a:latin typeface="Symbol" pitchFamily="18" charset="2"/>
              </a:rPr>
              <a:t></a:t>
            </a:r>
            <a:r>
              <a:rPr lang="en-US" sz="1800" dirty="0">
                <a:solidFill>
                  <a:schemeClr val="tx2"/>
                </a:solidFill>
                <a:latin typeface="Times New Roman" pitchFamily="18" charset="0"/>
              </a:rPr>
              <a:t> </a:t>
            </a:r>
            <a:r>
              <a:rPr lang="en-US" sz="1200" dirty="0">
                <a:solidFill>
                  <a:schemeClr val="tx2"/>
                </a:solidFill>
                <a:latin typeface="Times New Roman" pitchFamily="18" charset="0"/>
              </a:rPr>
              <a:t>FNAME, LNAME, ADDRESS</a:t>
            </a:r>
            <a:r>
              <a:rPr lang="en-US" sz="1800" dirty="0">
                <a:solidFill>
                  <a:schemeClr val="tx2"/>
                </a:solidFill>
                <a:latin typeface="Times New Roman" pitchFamily="18" charset="0"/>
              </a:rPr>
              <a:t> (RESEARCH_EMPS)</a:t>
            </a:r>
          </a:p>
          <a:p>
            <a:pPr marL="342900" indent="-342900">
              <a:spcBef>
                <a:spcPct val="20000"/>
              </a:spcBef>
              <a:buClr>
                <a:srgbClr val="990033"/>
              </a:buClr>
              <a:buSzPct val="60000"/>
              <a:buFont typeface="Wingdings" pitchFamily="2" charset="2"/>
              <a:buNone/>
            </a:pPr>
            <a:endParaRPr lang="en-US" sz="900" dirty="0">
              <a:solidFill>
                <a:schemeClr val="tx2"/>
              </a:solidFill>
              <a:latin typeface="Times New Roman" pitchFamily="18" charset="0"/>
            </a:endParaRPr>
          </a:p>
          <a:p>
            <a:pPr marL="342900" indent="-342900">
              <a:spcBef>
                <a:spcPct val="20000"/>
              </a:spcBef>
              <a:buClr>
                <a:srgbClr val="990033"/>
              </a:buClr>
              <a:buSzPct val="60000"/>
              <a:buFont typeface="Wingdings" pitchFamily="2" charset="2"/>
              <a:buChar char="n"/>
            </a:pPr>
            <a:r>
              <a:rPr lang="en-US" sz="2000" b="1" dirty="0">
                <a:solidFill>
                  <a:schemeClr val="tx2"/>
                </a:solidFill>
                <a:latin typeface="Times New Roman" pitchFamily="18" charset="0"/>
              </a:rPr>
              <a:t>Q6: Retrieve the names of employees who have no dependents.</a:t>
            </a:r>
          </a:p>
          <a:p>
            <a:pPr marL="342900" indent="-342900">
              <a:spcBef>
                <a:spcPct val="20000"/>
              </a:spcBef>
              <a:buClr>
                <a:srgbClr val="990033"/>
              </a:buClr>
              <a:buSzPct val="60000"/>
              <a:buFont typeface="Wingdings" pitchFamily="2" charset="2"/>
              <a:buNone/>
            </a:pPr>
            <a:r>
              <a:rPr lang="en-US" sz="1600" dirty="0">
                <a:solidFill>
                  <a:schemeClr val="tx2"/>
                </a:solidFill>
                <a:latin typeface="Times New Roman" pitchFamily="18" charset="0"/>
              </a:rPr>
              <a:t>	</a:t>
            </a:r>
            <a:r>
              <a:rPr lang="en-US" sz="1800" dirty="0">
                <a:solidFill>
                  <a:schemeClr val="tx2"/>
                </a:solidFill>
                <a:latin typeface="Times New Roman" pitchFamily="18" charset="0"/>
              </a:rPr>
              <a:t>ALL_EMPS </a:t>
            </a:r>
            <a:r>
              <a:rPr lang="en-US" sz="1800" dirty="0">
                <a:solidFill>
                  <a:schemeClr val="tx2"/>
                </a:solidFill>
                <a:latin typeface="Times New Roman" pitchFamily="18" charset="0"/>
                <a:sym typeface="Symbol" pitchFamily="18" charset="2"/>
              </a:rPr>
              <a:t></a:t>
            </a:r>
            <a:r>
              <a:rPr lang="en-US" sz="1600" dirty="0">
                <a:solidFill>
                  <a:schemeClr val="tx2"/>
                </a:solidFill>
                <a:latin typeface="Times New Roman" pitchFamily="18" charset="0"/>
              </a:rPr>
              <a:t> </a:t>
            </a:r>
            <a:r>
              <a:rPr lang="en-US" dirty="0">
                <a:solidFill>
                  <a:schemeClr val="tx2"/>
                </a:solidFill>
                <a:latin typeface="Symbol" pitchFamily="18" charset="2"/>
              </a:rPr>
              <a:t></a:t>
            </a:r>
            <a:r>
              <a:rPr lang="en-US" sz="1600" dirty="0">
                <a:solidFill>
                  <a:schemeClr val="tx2"/>
                </a:solidFill>
                <a:latin typeface="Times New Roman" pitchFamily="18" charset="0"/>
              </a:rPr>
              <a:t> </a:t>
            </a:r>
            <a:r>
              <a:rPr lang="en-US" sz="1200" dirty="0">
                <a:solidFill>
                  <a:schemeClr val="tx2"/>
                </a:solidFill>
                <a:latin typeface="Times New Roman" pitchFamily="18" charset="0"/>
              </a:rPr>
              <a:t>SSN</a:t>
            </a:r>
            <a:r>
              <a:rPr lang="en-US" sz="1800" dirty="0">
                <a:solidFill>
                  <a:schemeClr val="tx2"/>
                </a:solidFill>
                <a:latin typeface="Times New Roman" pitchFamily="18" charset="0"/>
              </a:rPr>
              <a:t>(EMPLOYEE)</a:t>
            </a:r>
          </a:p>
          <a:p>
            <a:pPr marL="342900" indent="-342900">
              <a:spcBef>
                <a:spcPct val="20000"/>
              </a:spcBef>
              <a:buClr>
                <a:srgbClr val="990033"/>
              </a:buClr>
              <a:buSzPct val="60000"/>
              <a:buFont typeface="Wingdings" pitchFamily="2" charset="2"/>
              <a:buNone/>
            </a:pPr>
            <a:r>
              <a:rPr lang="en-US" sz="1800" dirty="0">
                <a:solidFill>
                  <a:schemeClr val="tx2"/>
                </a:solidFill>
                <a:latin typeface="Times New Roman" pitchFamily="18" charset="0"/>
              </a:rPr>
              <a:t>	EMPS_WITH_DEPS</a:t>
            </a:r>
            <a:r>
              <a:rPr lang="en-US" sz="2000" dirty="0">
                <a:solidFill>
                  <a:schemeClr val="tx2"/>
                </a:solidFill>
                <a:latin typeface="Times New Roman" pitchFamily="18" charset="0"/>
              </a:rPr>
              <a:t>(</a:t>
            </a:r>
            <a:r>
              <a:rPr lang="en-US" sz="1800" dirty="0">
                <a:solidFill>
                  <a:schemeClr val="tx2"/>
                </a:solidFill>
                <a:latin typeface="Times New Roman" pitchFamily="18" charset="0"/>
              </a:rPr>
              <a:t>SSN</a:t>
            </a:r>
            <a:r>
              <a:rPr lang="en-US" sz="2000" dirty="0">
                <a:solidFill>
                  <a:schemeClr val="tx2"/>
                </a:solidFill>
                <a:latin typeface="Times New Roman" pitchFamily="18" charset="0"/>
              </a:rPr>
              <a:t>) </a:t>
            </a:r>
            <a:r>
              <a:rPr lang="en-US" sz="2000" dirty="0">
                <a:solidFill>
                  <a:schemeClr val="tx2"/>
                </a:solidFill>
                <a:latin typeface="Times New Roman" pitchFamily="18" charset="0"/>
                <a:sym typeface="Symbol" pitchFamily="18" charset="2"/>
              </a:rPr>
              <a:t></a:t>
            </a:r>
            <a:r>
              <a:rPr lang="en-US" sz="1600" dirty="0">
                <a:solidFill>
                  <a:schemeClr val="tx2"/>
                </a:solidFill>
                <a:latin typeface="Times New Roman" pitchFamily="18" charset="0"/>
              </a:rPr>
              <a:t> </a:t>
            </a:r>
            <a:r>
              <a:rPr lang="en-US" dirty="0">
                <a:solidFill>
                  <a:schemeClr val="tx2"/>
                </a:solidFill>
                <a:latin typeface="Symbol" pitchFamily="18" charset="2"/>
              </a:rPr>
              <a:t></a:t>
            </a:r>
            <a:r>
              <a:rPr lang="en-US" sz="1600" dirty="0">
                <a:solidFill>
                  <a:schemeClr val="tx2"/>
                </a:solidFill>
                <a:latin typeface="Times New Roman" pitchFamily="18" charset="0"/>
              </a:rPr>
              <a:t> </a:t>
            </a:r>
            <a:r>
              <a:rPr lang="en-US" sz="1200" dirty="0">
                <a:solidFill>
                  <a:schemeClr val="tx2"/>
                </a:solidFill>
                <a:latin typeface="Times New Roman" pitchFamily="18" charset="0"/>
              </a:rPr>
              <a:t>ESSN</a:t>
            </a:r>
            <a:r>
              <a:rPr lang="en-US" sz="2000" dirty="0">
                <a:solidFill>
                  <a:schemeClr val="tx2"/>
                </a:solidFill>
                <a:latin typeface="Times New Roman" pitchFamily="18" charset="0"/>
              </a:rPr>
              <a:t>(</a:t>
            </a:r>
            <a:r>
              <a:rPr lang="en-US" sz="1800" dirty="0">
                <a:solidFill>
                  <a:schemeClr val="tx2"/>
                </a:solidFill>
                <a:latin typeface="Times New Roman" pitchFamily="18" charset="0"/>
              </a:rPr>
              <a:t>DEPENDENT</a:t>
            </a:r>
            <a:r>
              <a:rPr lang="en-US" sz="2000" dirty="0">
                <a:solidFill>
                  <a:schemeClr val="tx2"/>
                </a:solidFill>
                <a:latin typeface="Times New Roman" pitchFamily="18" charset="0"/>
              </a:rPr>
              <a:t>)</a:t>
            </a:r>
          </a:p>
          <a:p>
            <a:pPr marL="342900" indent="-342900">
              <a:spcBef>
                <a:spcPct val="20000"/>
              </a:spcBef>
              <a:buClr>
                <a:srgbClr val="990033"/>
              </a:buClr>
              <a:buSzPct val="60000"/>
              <a:buFont typeface="Wingdings" pitchFamily="2" charset="2"/>
              <a:buNone/>
            </a:pPr>
            <a:r>
              <a:rPr lang="en-US" sz="2000" dirty="0">
                <a:solidFill>
                  <a:schemeClr val="tx2"/>
                </a:solidFill>
                <a:latin typeface="Times New Roman" pitchFamily="18" charset="0"/>
              </a:rPr>
              <a:t>	</a:t>
            </a:r>
            <a:r>
              <a:rPr lang="en-US" sz="1800" dirty="0">
                <a:solidFill>
                  <a:schemeClr val="tx2"/>
                </a:solidFill>
                <a:latin typeface="Times New Roman" pitchFamily="18" charset="0"/>
              </a:rPr>
              <a:t>EMPS_WITHOUT_DEPS </a:t>
            </a:r>
            <a:r>
              <a:rPr lang="en-US" sz="1800" dirty="0">
                <a:solidFill>
                  <a:schemeClr val="tx2"/>
                </a:solidFill>
                <a:latin typeface="Times New Roman" pitchFamily="18" charset="0"/>
                <a:sym typeface="Symbol" pitchFamily="18" charset="2"/>
              </a:rPr>
              <a:t></a:t>
            </a:r>
            <a:r>
              <a:rPr lang="en-US" sz="1800" dirty="0">
                <a:solidFill>
                  <a:schemeClr val="tx2"/>
                </a:solidFill>
                <a:latin typeface="Times New Roman" pitchFamily="18" charset="0"/>
              </a:rPr>
              <a:t> (ALL_EMPS </a:t>
            </a:r>
            <a:r>
              <a:rPr lang="en-US" sz="1800" dirty="0">
                <a:solidFill>
                  <a:schemeClr val="tx2"/>
                </a:solidFill>
              </a:rPr>
              <a:t>-</a:t>
            </a:r>
            <a:r>
              <a:rPr lang="en-US" sz="1800" dirty="0">
                <a:solidFill>
                  <a:schemeClr val="tx2"/>
                </a:solidFill>
                <a:latin typeface="Times New Roman" pitchFamily="18" charset="0"/>
              </a:rPr>
              <a:t> EMPS_WITH_DEPS)</a:t>
            </a:r>
          </a:p>
          <a:p>
            <a:pPr marL="342900" indent="-342900">
              <a:spcBef>
                <a:spcPct val="20000"/>
              </a:spcBef>
              <a:buClr>
                <a:srgbClr val="990033"/>
              </a:buClr>
              <a:buSzPct val="60000"/>
              <a:buFont typeface="Wingdings" pitchFamily="2" charset="2"/>
              <a:buNone/>
            </a:pPr>
            <a:r>
              <a:rPr lang="en-US" sz="2000" dirty="0">
                <a:solidFill>
                  <a:schemeClr val="tx2"/>
                </a:solidFill>
                <a:latin typeface="Times New Roman" pitchFamily="18" charset="0"/>
              </a:rPr>
              <a:t>	</a:t>
            </a:r>
            <a:r>
              <a:rPr lang="en-US" sz="1800" dirty="0">
                <a:solidFill>
                  <a:schemeClr val="tx2"/>
                </a:solidFill>
                <a:latin typeface="Times New Roman" pitchFamily="18" charset="0"/>
              </a:rPr>
              <a:t>RESULT </a:t>
            </a:r>
            <a:r>
              <a:rPr lang="en-US" sz="1800" dirty="0">
                <a:solidFill>
                  <a:schemeClr val="tx2"/>
                </a:solidFill>
                <a:latin typeface="Times New Roman" pitchFamily="18" charset="0"/>
                <a:sym typeface="Symbol" pitchFamily="18" charset="2"/>
              </a:rPr>
              <a:t></a:t>
            </a:r>
            <a:r>
              <a:rPr lang="en-US" sz="1800" dirty="0">
                <a:solidFill>
                  <a:schemeClr val="tx2"/>
                </a:solidFill>
                <a:latin typeface="Times New Roman" pitchFamily="18" charset="0"/>
              </a:rPr>
              <a:t> </a:t>
            </a:r>
            <a:r>
              <a:rPr lang="en-US" dirty="0">
                <a:solidFill>
                  <a:schemeClr val="tx2"/>
                </a:solidFill>
                <a:latin typeface="Symbol" pitchFamily="18" charset="2"/>
              </a:rPr>
              <a:t></a:t>
            </a:r>
            <a:r>
              <a:rPr lang="en-US" sz="1800" dirty="0">
                <a:solidFill>
                  <a:schemeClr val="tx2"/>
                </a:solidFill>
                <a:latin typeface="Times New Roman" pitchFamily="18" charset="0"/>
              </a:rPr>
              <a:t> </a:t>
            </a:r>
            <a:r>
              <a:rPr lang="en-US" sz="1400" dirty="0">
                <a:solidFill>
                  <a:schemeClr val="tx2"/>
                </a:solidFill>
                <a:latin typeface="Times New Roman" pitchFamily="18" charset="0"/>
              </a:rPr>
              <a:t>LNAME, FNAME</a:t>
            </a:r>
            <a:r>
              <a:rPr lang="en-US" sz="1800" dirty="0">
                <a:solidFill>
                  <a:schemeClr val="tx2"/>
                </a:solidFill>
                <a:latin typeface="Times New Roman" pitchFamily="18" charset="0"/>
              </a:rPr>
              <a:t> (EMPS_WITHOUT_DEPS * EMPLOYEE)</a:t>
            </a:r>
          </a:p>
        </p:txBody>
      </p:sp>
      <p:grpSp>
        <p:nvGrpSpPr>
          <p:cNvPr id="71685" name="Group 10"/>
          <p:cNvGrpSpPr>
            <a:grpSpLocks/>
          </p:cNvGrpSpPr>
          <p:nvPr/>
        </p:nvGrpSpPr>
        <p:grpSpPr bwMode="auto">
          <a:xfrm>
            <a:off x="4953000" y="2720975"/>
            <a:ext cx="374650" cy="174625"/>
            <a:chOff x="377" y="2904"/>
            <a:chExt cx="154" cy="110"/>
          </a:xfrm>
        </p:grpSpPr>
        <p:sp>
          <p:nvSpPr>
            <p:cNvPr id="71686" name="Line 11"/>
            <p:cNvSpPr>
              <a:spLocks noChangeShapeType="1"/>
            </p:cNvSpPr>
            <p:nvPr/>
          </p:nvSpPr>
          <p:spPr bwMode="auto">
            <a:xfrm>
              <a:off x="381" y="2904"/>
              <a:ext cx="0"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71687" name="Line 12"/>
            <p:cNvSpPr>
              <a:spLocks noChangeShapeType="1"/>
            </p:cNvSpPr>
            <p:nvPr/>
          </p:nvSpPr>
          <p:spPr bwMode="auto">
            <a:xfrm>
              <a:off x="527" y="2904"/>
              <a:ext cx="0"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71688" name="Line 13"/>
            <p:cNvSpPr>
              <a:spLocks noChangeShapeType="1"/>
            </p:cNvSpPr>
            <p:nvPr/>
          </p:nvSpPr>
          <p:spPr bwMode="auto">
            <a:xfrm>
              <a:off x="385" y="2904"/>
              <a:ext cx="138"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71689" name="Line 14"/>
            <p:cNvSpPr>
              <a:spLocks noChangeShapeType="1"/>
            </p:cNvSpPr>
            <p:nvPr/>
          </p:nvSpPr>
          <p:spPr bwMode="auto">
            <a:xfrm flipH="1">
              <a:off x="377" y="2904"/>
              <a:ext cx="154"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fontAlgn="auto">
              <a:spcAft>
                <a:spcPts val="0"/>
              </a:spcAft>
              <a:defRPr/>
            </a:pPr>
            <a:r>
              <a:rPr lang="en-US" sz="3200"/>
              <a:t>Examples of Queries in Relational Algebra – Single expressions</a:t>
            </a:r>
          </a:p>
        </p:txBody>
      </p:sp>
      <p:sp>
        <p:nvSpPr>
          <p:cNvPr id="7270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FFDFDF27-CCFF-4F34-B8EE-4214542A9A30}" type="slidenum">
              <a:rPr lang="en-US" sz="1400">
                <a:solidFill>
                  <a:srgbClr val="990033"/>
                </a:solidFill>
              </a:rPr>
              <a:pPr eaLnBrk="1" hangingPunct="1"/>
              <a:t>68</a:t>
            </a:fld>
            <a:endParaRPr lang="en-CA" sz="1400">
              <a:solidFill>
                <a:srgbClr val="990033"/>
              </a:solidFill>
            </a:endParaRPr>
          </a:p>
        </p:txBody>
      </p:sp>
      <p:sp>
        <p:nvSpPr>
          <p:cNvPr id="72708" name="Rectangle 3"/>
          <p:cNvSpPr>
            <a:spLocks noChangeArrowheads="1"/>
          </p:cNvSpPr>
          <p:nvPr/>
        </p:nvSpPr>
        <p:spPr bwMode="auto">
          <a:xfrm>
            <a:off x="228600" y="1652588"/>
            <a:ext cx="8547100" cy="444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990033"/>
              </a:buClr>
              <a:buSzPct val="60000"/>
              <a:buFont typeface="Wingdings" pitchFamily="2" charset="2"/>
              <a:buNone/>
            </a:pPr>
            <a:r>
              <a:rPr lang="en-US" dirty="0">
                <a:solidFill>
                  <a:schemeClr val="tx2"/>
                </a:solidFill>
              </a:rPr>
              <a:t>As a single expression, these queries become:</a:t>
            </a:r>
          </a:p>
          <a:p>
            <a:pPr marL="342900" indent="-342900">
              <a:spcBef>
                <a:spcPct val="20000"/>
              </a:spcBef>
              <a:buClr>
                <a:srgbClr val="990033"/>
              </a:buClr>
              <a:buSzPct val="60000"/>
              <a:buFont typeface="Wingdings" pitchFamily="2" charset="2"/>
              <a:buChar char="n"/>
            </a:pPr>
            <a:r>
              <a:rPr lang="en-US" sz="2000" b="1" dirty="0">
                <a:solidFill>
                  <a:schemeClr val="tx2"/>
                </a:solidFill>
                <a:latin typeface="Times New Roman" pitchFamily="18" charset="0"/>
              </a:rPr>
              <a:t>Q1: Retrieve the name and address of all employees who work for the ‘Research’ department.</a:t>
            </a:r>
          </a:p>
          <a:p>
            <a:pPr marL="342900" indent="-342900">
              <a:spcBef>
                <a:spcPct val="20000"/>
              </a:spcBef>
              <a:buClr>
                <a:srgbClr val="990033"/>
              </a:buClr>
              <a:buSzPct val="60000"/>
              <a:buFont typeface="Wingdings" pitchFamily="2" charset="2"/>
              <a:buNone/>
            </a:pPr>
            <a:r>
              <a:rPr lang="en-US" sz="2000" dirty="0">
                <a:solidFill>
                  <a:schemeClr val="tx2"/>
                </a:solidFill>
                <a:latin typeface="Times New Roman" pitchFamily="18" charset="0"/>
              </a:rPr>
              <a:t>	</a:t>
            </a:r>
            <a:r>
              <a:rPr lang="en-US" sz="2000" dirty="0">
                <a:solidFill>
                  <a:schemeClr val="tx2"/>
                </a:solidFill>
                <a:latin typeface="Symbol" pitchFamily="18" charset="2"/>
                <a:sym typeface="Symbol" pitchFamily="18" charset="2"/>
              </a:rPr>
              <a:t></a:t>
            </a:r>
            <a:r>
              <a:rPr lang="en-US" sz="2000" dirty="0">
                <a:solidFill>
                  <a:schemeClr val="tx2"/>
                </a:solidFill>
              </a:rPr>
              <a:t> </a:t>
            </a:r>
            <a:r>
              <a:rPr lang="en-US" sz="2000" baseline="-25000" dirty="0" err="1">
                <a:solidFill>
                  <a:schemeClr val="tx2"/>
                </a:solidFill>
              </a:rPr>
              <a:t>Fname</a:t>
            </a:r>
            <a:r>
              <a:rPr lang="en-US" sz="2000" baseline="-25000" dirty="0">
                <a:solidFill>
                  <a:schemeClr val="tx2"/>
                </a:solidFill>
              </a:rPr>
              <a:t>, </a:t>
            </a:r>
            <a:r>
              <a:rPr lang="en-US" sz="2000" baseline="-25000" dirty="0" err="1">
                <a:solidFill>
                  <a:schemeClr val="tx2"/>
                </a:solidFill>
              </a:rPr>
              <a:t>Lname</a:t>
            </a:r>
            <a:r>
              <a:rPr lang="en-US" sz="2000" baseline="-25000" dirty="0">
                <a:solidFill>
                  <a:schemeClr val="tx2"/>
                </a:solidFill>
              </a:rPr>
              <a:t>, Address</a:t>
            </a:r>
            <a:r>
              <a:rPr lang="en-US" sz="2000" dirty="0">
                <a:solidFill>
                  <a:schemeClr val="tx2"/>
                </a:solidFill>
              </a:rPr>
              <a:t> (σ </a:t>
            </a:r>
            <a:r>
              <a:rPr lang="en-US" sz="2000" baseline="-25000" dirty="0">
                <a:solidFill>
                  <a:schemeClr val="tx2"/>
                </a:solidFill>
              </a:rPr>
              <a:t>Dname</a:t>
            </a:r>
            <a:r>
              <a:rPr lang="en-US" sz="2000" dirty="0">
                <a:solidFill>
                  <a:schemeClr val="tx2"/>
                </a:solidFill>
              </a:rPr>
              <a:t>= ‘Research’ </a:t>
            </a:r>
          </a:p>
          <a:p>
            <a:pPr marL="342900" indent="-342900">
              <a:spcBef>
                <a:spcPct val="20000"/>
              </a:spcBef>
              <a:buClr>
                <a:srgbClr val="990033"/>
              </a:buClr>
              <a:buSzPct val="60000"/>
              <a:buFont typeface="Wingdings" pitchFamily="2" charset="2"/>
              <a:buNone/>
            </a:pPr>
            <a:r>
              <a:rPr lang="en-US" sz="2000" dirty="0">
                <a:solidFill>
                  <a:schemeClr val="tx2"/>
                </a:solidFill>
              </a:rPr>
              <a:t>(DEPARTMENT     </a:t>
            </a:r>
            <a:r>
              <a:rPr lang="en-US" sz="2000" baseline="-25000" dirty="0">
                <a:solidFill>
                  <a:schemeClr val="tx2"/>
                </a:solidFill>
              </a:rPr>
              <a:t>Dnumber=</a:t>
            </a:r>
            <a:r>
              <a:rPr lang="en-US" sz="2000" baseline="-25000" dirty="0" err="1">
                <a:solidFill>
                  <a:schemeClr val="tx2"/>
                </a:solidFill>
              </a:rPr>
              <a:t>Dno</a:t>
            </a:r>
            <a:r>
              <a:rPr lang="en-US" sz="2000" dirty="0">
                <a:solidFill>
                  <a:schemeClr val="tx2"/>
                </a:solidFill>
              </a:rPr>
              <a:t>(EMPLOYEE))</a:t>
            </a:r>
          </a:p>
          <a:p>
            <a:pPr marL="342900" indent="-342900">
              <a:spcBef>
                <a:spcPct val="20000"/>
              </a:spcBef>
              <a:buClr>
                <a:srgbClr val="990033"/>
              </a:buClr>
              <a:buSzPct val="60000"/>
              <a:buFont typeface="Wingdings" pitchFamily="2" charset="2"/>
              <a:buNone/>
            </a:pPr>
            <a:endParaRPr lang="en-US" sz="2000" dirty="0">
              <a:solidFill>
                <a:schemeClr val="tx2"/>
              </a:solidFill>
              <a:latin typeface="Times New Roman" pitchFamily="18" charset="0"/>
            </a:endParaRPr>
          </a:p>
          <a:p>
            <a:pPr marL="342900" indent="-342900">
              <a:spcBef>
                <a:spcPct val="20000"/>
              </a:spcBef>
              <a:buClr>
                <a:srgbClr val="990033"/>
              </a:buClr>
              <a:buSzPct val="60000"/>
              <a:buFont typeface="Wingdings" pitchFamily="2" charset="2"/>
              <a:buChar char="n"/>
            </a:pPr>
            <a:r>
              <a:rPr lang="en-US" sz="2000" b="1" dirty="0">
                <a:solidFill>
                  <a:schemeClr val="tx2"/>
                </a:solidFill>
                <a:latin typeface="Times New Roman" pitchFamily="18" charset="0"/>
              </a:rPr>
              <a:t>Q6: Retrieve the names of employees who have no dependents.</a:t>
            </a:r>
          </a:p>
          <a:p>
            <a:pPr marL="342900" indent="-342900">
              <a:spcBef>
                <a:spcPct val="20000"/>
              </a:spcBef>
              <a:buClr>
                <a:srgbClr val="990033"/>
              </a:buClr>
              <a:buSzPct val="60000"/>
              <a:buFont typeface="Wingdings" pitchFamily="2" charset="2"/>
              <a:buNone/>
            </a:pPr>
            <a:r>
              <a:rPr lang="en-US" sz="2000" dirty="0">
                <a:solidFill>
                  <a:schemeClr val="tx2"/>
                </a:solidFill>
                <a:latin typeface="Times New Roman" pitchFamily="18" charset="0"/>
              </a:rPr>
              <a:t>	 </a:t>
            </a:r>
            <a:r>
              <a:rPr lang="en-US" sz="2000" dirty="0">
                <a:solidFill>
                  <a:schemeClr val="tx2"/>
                </a:solidFill>
                <a:latin typeface="Symbol" pitchFamily="18" charset="2"/>
                <a:sym typeface="Symbol" pitchFamily="18" charset="2"/>
              </a:rPr>
              <a:t></a:t>
            </a:r>
            <a:r>
              <a:rPr lang="en-US" sz="2000" dirty="0">
                <a:solidFill>
                  <a:schemeClr val="tx2"/>
                </a:solidFill>
              </a:rPr>
              <a:t> </a:t>
            </a:r>
            <a:r>
              <a:rPr lang="en-US" sz="2000" baseline="-25000" dirty="0" err="1">
                <a:solidFill>
                  <a:schemeClr val="tx2"/>
                </a:solidFill>
              </a:rPr>
              <a:t>Lname</a:t>
            </a:r>
            <a:r>
              <a:rPr lang="en-US" sz="2000" baseline="-25000" dirty="0">
                <a:solidFill>
                  <a:schemeClr val="tx2"/>
                </a:solidFill>
              </a:rPr>
              <a:t>, </a:t>
            </a:r>
            <a:r>
              <a:rPr lang="en-US" sz="2000" baseline="-25000" dirty="0" err="1">
                <a:solidFill>
                  <a:schemeClr val="tx2"/>
                </a:solidFill>
              </a:rPr>
              <a:t>Fname</a:t>
            </a:r>
            <a:r>
              <a:rPr lang="en-US" sz="2000" dirty="0">
                <a:solidFill>
                  <a:schemeClr val="tx2"/>
                </a:solidFill>
              </a:rPr>
              <a:t>((</a:t>
            </a:r>
            <a:r>
              <a:rPr lang="en-US" sz="2000" dirty="0">
                <a:solidFill>
                  <a:schemeClr val="tx2"/>
                </a:solidFill>
                <a:latin typeface="Symbol" pitchFamily="18" charset="2"/>
                <a:sym typeface="Symbol" pitchFamily="18" charset="2"/>
              </a:rPr>
              <a:t></a:t>
            </a:r>
            <a:r>
              <a:rPr lang="en-US" sz="2000" dirty="0">
                <a:solidFill>
                  <a:schemeClr val="tx2"/>
                </a:solidFill>
              </a:rPr>
              <a:t> </a:t>
            </a:r>
            <a:r>
              <a:rPr lang="en-US" sz="2000" baseline="-25000" dirty="0" err="1">
                <a:solidFill>
                  <a:schemeClr val="tx2"/>
                </a:solidFill>
              </a:rPr>
              <a:t>Ssn</a:t>
            </a:r>
            <a:r>
              <a:rPr lang="en-US" sz="2000" dirty="0">
                <a:solidFill>
                  <a:schemeClr val="tx2"/>
                </a:solidFill>
              </a:rPr>
              <a:t> (EMPLOYEE) − ρ </a:t>
            </a:r>
            <a:r>
              <a:rPr lang="en-US" sz="2000" baseline="-25000" dirty="0" err="1">
                <a:solidFill>
                  <a:schemeClr val="tx2"/>
                </a:solidFill>
              </a:rPr>
              <a:t>Ssn</a:t>
            </a:r>
            <a:r>
              <a:rPr lang="en-US" sz="2000" dirty="0">
                <a:solidFill>
                  <a:schemeClr val="tx2"/>
                </a:solidFill>
              </a:rPr>
              <a:t> (</a:t>
            </a:r>
            <a:r>
              <a:rPr lang="en-US" sz="2000" dirty="0">
                <a:solidFill>
                  <a:schemeClr val="tx2"/>
                </a:solidFill>
                <a:latin typeface="Symbol" pitchFamily="18" charset="2"/>
                <a:sym typeface="Symbol" pitchFamily="18" charset="2"/>
              </a:rPr>
              <a:t></a:t>
            </a:r>
            <a:r>
              <a:rPr lang="en-US" sz="2000" dirty="0">
                <a:solidFill>
                  <a:schemeClr val="tx2"/>
                </a:solidFill>
              </a:rPr>
              <a:t> </a:t>
            </a:r>
            <a:r>
              <a:rPr lang="en-US" sz="2000" baseline="-25000" dirty="0">
                <a:solidFill>
                  <a:schemeClr val="tx2"/>
                </a:solidFill>
              </a:rPr>
              <a:t>Essn</a:t>
            </a:r>
            <a:r>
              <a:rPr lang="en-US" sz="2000" dirty="0">
                <a:solidFill>
                  <a:schemeClr val="tx2"/>
                </a:solidFill>
              </a:rPr>
              <a:t> (DEPENDENT))) ∗ EMPLOYEE)</a:t>
            </a:r>
          </a:p>
        </p:txBody>
      </p:sp>
      <p:grpSp>
        <p:nvGrpSpPr>
          <p:cNvPr id="72709" name="Group 4"/>
          <p:cNvGrpSpPr>
            <a:grpSpLocks/>
          </p:cNvGrpSpPr>
          <p:nvPr/>
        </p:nvGrpSpPr>
        <p:grpSpPr bwMode="auto">
          <a:xfrm>
            <a:off x="2133600" y="3200400"/>
            <a:ext cx="374650" cy="174625"/>
            <a:chOff x="377" y="2904"/>
            <a:chExt cx="154" cy="110"/>
          </a:xfrm>
        </p:grpSpPr>
        <p:sp>
          <p:nvSpPr>
            <p:cNvPr id="72710" name="Line 5"/>
            <p:cNvSpPr>
              <a:spLocks noChangeShapeType="1"/>
            </p:cNvSpPr>
            <p:nvPr/>
          </p:nvSpPr>
          <p:spPr bwMode="auto">
            <a:xfrm>
              <a:off x="381" y="2904"/>
              <a:ext cx="0"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72711" name="Line 6"/>
            <p:cNvSpPr>
              <a:spLocks noChangeShapeType="1"/>
            </p:cNvSpPr>
            <p:nvPr/>
          </p:nvSpPr>
          <p:spPr bwMode="auto">
            <a:xfrm>
              <a:off x="527" y="2904"/>
              <a:ext cx="0"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72712" name="Line 7"/>
            <p:cNvSpPr>
              <a:spLocks noChangeShapeType="1"/>
            </p:cNvSpPr>
            <p:nvPr/>
          </p:nvSpPr>
          <p:spPr bwMode="auto">
            <a:xfrm>
              <a:off x="385" y="2904"/>
              <a:ext cx="138"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72713" name="Line 8"/>
            <p:cNvSpPr>
              <a:spLocks noChangeShapeType="1"/>
            </p:cNvSpPr>
            <p:nvPr/>
          </p:nvSpPr>
          <p:spPr bwMode="auto">
            <a:xfrm flipH="1">
              <a:off x="377" y="2904"/>
              <a:ext cx="154"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fontAlgn="auto">
              <a:spcAft>
                <a:spcPts val="0"/>
              </a:spcAft>
              <a:defRPr/>
            </a:pPr>
            <a:r>
              <a:rPr lang="en-US"/>
              <a:t>Exercises</a:t>
            </a:r>
          </a:p>
        </p:txBody>
      </p:sp>
      <p:sp>
        <p:nvSpPr>
          <p:cNvPr id="73731" name="Content Placeholder 2"/>
          <p:cNvSpPr>
            <a:spLocks noGrp="1"/>
          </p:cNvSpPr>
          <p:nvPr>
            <p:ph sz="quarter" idx="1"/>
          </p:nvPr>
        </p:nvSpPr>
        <p:spPr>
          <a:xfrm>
            <a:off x="239713" y="1600200"/>
            <a:ext cx="3951287" cy="4572000"/>
          </a:xfrm>
        </p:spPr>
        <p:txBody>
          <a:bodyPr/>
          <a:lstStyle/>
          <a:p>
            <a:r>
              <a:rPr lang="en-US" sz="1800"/>
              <a:t>Make a list of project numbers for projects that involve an employee whose last name is ‘Smith’, either as a worker or as a manager of the department that controls the project.</a:t>
            </a:r>
          </a:p>
          <a:p>
            <a:r>
              <a:rPr lang="en-US" sz="1800"/>
              <a:t>List the names of all employees with two or more dependents.</a:t>
            </a:r>
          </a:p>
          <a:p>
            <a:r>
              <a:rPr lang="en-US" sz="1800"/>
              <a:t>List the names of managers who have at least one dependent.</a:t>
            </a:r>
          </a:p>
        </p:txBody>
      </p:sp>
      <p:sp>
        <p:nvSpPr>
          <p:cNvPr id="7373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FF45CC5E-D84D-4256-A707-9F94202C3241}" type="slidenum">
              <a:rPr lang="en-US" sz="1400">
                <a:solidFill>
                  <a:srgbClr val="990033"/>
                </a:solidFill>
              </a:rPr>
              <a:pPr eaLnBrk="1" hangingPunct="1"/>
              <a:t>69</a:t>
            </a:fld>
            <a:endParaRPr lang="en-CA" sz="1400">
              <a:solidFill>
                <a:srgbClr val="990033"/>
              </a:solidFill>
            </a:endParaRPr>
          </a:p>
        </p:txBody>
      </p:sp>
      <p:pic>
        <p:nvPicPr>
          <p:cNvPr id="73733" name="Picture 11" descr="tbl06_01"/>
          <p:cNvPicPr>
            <a:picLocks noChangeAspect="1" noChangeArrowheads="1"/>
          </p:cNvPicPr>
          <p:nvPr/>
        </p:nvPicPr>
        <p:blipFill>
          <a:blip r:embed="rId3">
            <a:extLst>
              <a:ext uri="{28A0092B-C50C-407E-A947-70E740481C1C}">
                <a14:useLocalDpi xmlns:a14="http://schemas.microsoft.com/office/drawing/2010/main" val="0"/>
              </a:ext>
            </a:extLst>
          </a:blip>
          <a:srcRect r="15555"/>
          <a:stretch>
            <a:fillRect/>
          </a:stretch>
        </p:blipFill>
        <p:spPr bwMode="auto">
          <a:xfrm>
            <a:off x="4114800" y="0"/>
            <a:ext cx="4953000" cy="586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Grp="1" noChangeArrowheads="1"/>
          </p:cNvSpPr>
          <p:nvPr>
            <p:ph type="title"/>
          </p:nvPr>
        </p:nvSpPr>
        <p:spPr/>
        <p:txBody>
          <a:bodyPr/>
          <a:lstStyle/>
          <a:p>
            <a:pPr fontAlgn="auto">
              <a:spcAft>
                <a:spcPts val="0"/>
              </a:spcAft>
              <a:defRPr/>
            </a:pPr>
            <a:r>
              <a:rPr lang="en-US" sz="3200" dirty="0"/>
              <a:t>Unary Relational Operations: SELECT (</a:t>
            </a:r>
            <a:r>
              <a:rPr lang="en-US" sz="3200" b="1" dirty="0">
                <a:latin typeface="Symbol" pitchFamily="18" charset="2"/>
              </a:rPr>
              <a:t></a:t>
            </a:r>
            <a:r>
              <a:rPr lang="en-US" sz="2800" dirty="0"/>
              <a:t> )</a:t>
            </a:r>
            <a:endParaRPr lang="en-US" sz="3200" dirty="0"/>
          </a:p>
        </p:txBody>
      </p:sp>
      <p:sp>
        <p:nvSpPr>
          <p:cNvPr id="10244" name="Rectangle 5"/>
          <p:cNvSpPr>
            <a:spLocks noGrp="1" noChangeArrowheads="1"/>
          </p:cNvSpPr>
          <p:nvPr>
            <p:ph sz="quarter" idx="1"/>
          </p:nvPr>
        </p:nvSpPr>
        <p:spPr>
          <a:xfrm>
            <a:off x="457200" y="1600200"/>
            <a:ext cx="8153400" cy="4873625"/>
          </a:xfrm>
        </p:spPr>
        <p:txBody>
          <a:bodyPr>
            <a:normAutofit/>
          </a:bodyPr>
          <a:lstStyle/>
          <a:p>
            <a:pPr marL="274320" indent="-274320" fontAlgn="auto">
              <a:lnSpc>
                <a:spcPct val="90000"/>
              </a:lnSpc>
              <a:spcAft>
                <a:spcPts val="0"/>
              </a:spcAft>
              <a:buFont typeface="Wingdings"/>
              <a:buChar char=""/>
              <a:defRPr/>
            </a:pPr>
            <a:r>
              <a:rPr lang="en-US" sz="2000" dirty="0"/>
              <a:t>The SELECT operation (denoted by </a:t>
            </a:r>
            <a:r>
              <a:rPr lang="en-US" b="1" dirty="0">
                <a:latin typeface="Symbol" pitchFamily="18" charset="2"/>
              </a:rPr>
              <a:t></a:t>
            </a:r>
            <a:r>
              <a:rPr lang="en-US" sz="2000" dirty="0"/>
              <a:t> (sigma)) is used to select a </a:t>
            </a:r>
            <a:r>
              <a:rPr lang="en-US" sz="2000" i="1" dirty="0"/>
              <a:t>subset</a:t>
            </a:r>
            <a:r>
              <a:rPr lang="en-US" sz="2000" dirty="0"/>
              <a:t> of the tuples from a relation based on a </a:t>
            </a:r>
            <a:r>
              <a:rPr lang="en-US" sz="2000" b="1" dirty="0"/>
              <a:t>selection condition</a:t>
            </a:r>
            <a:r>
              <a:rPr lang="en-US" sz="2000" dirty="0"/>
              <a:t>.</a:t>
            </a:r>
          </a:p>
          <a:p>
            <a:pPr marL="640080" lvl="1" indent="-274320" fontAlgn="auto">
              <a:lnSpc>
                <a:spcPct val="90000"/>
              </a:lnSpc>
              <a:spcAft>
                <a:spcPts val="0"/>
              </a:spcAft>
              <a:buFont typeface="Wingdings 2"/>
              <a:buChar char=""/>
              <a:defRPr/>
            </a:pPr>
            <a:r>
              <a:rPr lang="en-US" sz="2200" dirty="0"/>
              <a:t>The selection condition acts as a </a:t>
            </a:r>
            <a:r>
              <a:rPr lang="en-US" sz="2200" b="1" dirty="0"/>
              <a:t>filter</a:t>
            </a:r>
          </a:p>
          <a:p>
            <a:pPr marL="640080" lvl="1" indent="-274320" fontAlgn="auto">
              <a:lnSpc>
                <a:spcPct val="90000"/>
              </a:lnSpc>
              <a:spcAft>
                <a:spcPts val="0"/>
              </a:spcAft>
              <a:buFont typeface="Wingdings 2"/>
              <a:buChar char=""/>
              <a:defRPr/>
            </a:pPr>
            <a:r>
              <a:rPr lang="en-US" sz="2200" dirty="0"/>
              <a:t>Keeps only those tuples that satisfy the qualifying condition</a:t>
            </a:r>
          </a:p>
          <a:p>
            <a:pPr marL="640080" lvl="1" indent="-274320" fontAlgn="auto">
              <a:lnSpc>
                <a:spcPct val="90000"/>
              </a:lnSpc>
              <a:spcAft>
                <a:spcPts val="0"/>
              </a:spcAft>
              <a:buFont typeface="Wingdings 2"/>
              <a:buChar char=""/>
              <a:defRPr/>
            </a:pPr>
            <a:r>
              <a:rPr lang="en-US" sz="2200" dirty="0"/>
              <a:t>Tuples satisfying the condition are </a:t>
            </a:r>
            <a:r>
              <a:rPr lang="en-US" sz="2200" i="1" dirty="0"/>
              <a:t>selected</a:t>
            </a:r>
            <a:r>
              <a:rPr lang="en-US" sz="2200" dirty="0"/>
              <a:t> whereas the other tuples are discarded (</a:t>
            </a:r>
            <a:r>
              <a:rPr lang="en-US" sz="2200" i="1" dirty="0"/>
              <a:t>filtered out</a:t>
            </a:r>
            <a:r>
              <a:rPr lang="en-US" sz="2200" dirty="0"/>
              <a:t>)</a:t>
            </a:r>
          </a:p>
          <a:p>
            <a:pPr marL="274320" indent="-274320" fontAlgn="auto">
              <a:lnSpc>
                <a:spcPct val="90000"/>
              </a:lnSpc>
              <a:spcAft>
                <a:spcPts val="0"/>
              </a:spcAft>
              <a:buFont typeface="Wingdings"/>
              <a:buChar char=""/>
              <a:defRPr/>
            </a:pPr>
            <a:r>
              <a:rPr lang="en-US" sz="2000" dirty="0"/>
              <a:t>Examples: </a:t>
            </a:r>
          </a:p>
          <a:p>
            <a:pPr marL="640080" lvl="1" indent="-274320" fontAlgn="auto">
              <a:lnSpc>
                <a:spcPct val="90000"/>
              </a:lnSpc>
              <a:spcAft>
                <a:spcPts val="0"/>
              </a:spcAft>
              <a:buFont typeface="Wingdings 2"/>
              <a:buChar char=""/>
              <a:defRPr/>
            </a:pPr>
            <a:r>
              <a:rPr lang="en-US" sz="2000" dirty="0"/>
              <a:t>Select the EMPLOYEE tuples whose department number is 4:</a:t>
            </a:r>
          </a:p>
          <a:p>
            <a:pPr marL="274320" indent="-274320" algn="ctr" fontAlgn="auto">
              <a:lnSpc>
                <a:spcPct val="90000"/>
              </a:lnSpc>
              <a:spcAft>
                <a:spcPts val="0"/>
              </a:spcAft>
              <a:buFont typeface="Wingdings" pitchFamily="2" charset="2"/>
              <a:buNone/>
              <a:defRPr/>
            </a:pPr>
            <a:r>
              <a:rPr lang="en-US" b="1" dirty="0">
                <a:latin typeface="Symbol" pitchFamily="18" charset="2"/>
              </a:rPr>
              <a:t></a:t>
            </a:r>
            <a:r>
              <a:rPr lang="en-US" sz="2000" dirty="0"/>
              <a:t> </a:t>
            </a:r>
            <a:r>
              <a:rPr lang="en-US" sz="2000" baseline="-25000" dirty="0"/>
              <a:t>DNO = 4</a:t>
            </a:r>
            <a:r>
              <a:rPr lang="en-US" sz="2000" dirty="0"/>
              <a:t> (EMPLOYEE)</a:t>
            </a:r>
          </a:p>
          <a:p>
            <a:pPr marL="640080" lvl="1" indent="-274320" fontAlgn="auto">
              <a:lnSpc>
                <a:spcPct val="90000"/>
              </a:lnSpc>
              <a:spcAft>
                <a:spcPts val="0"/>
              </a:spcAft>
              <a:buFont typeface="Wingdings 2"/>
              <a:buChar char=""/>
              <a:defRPr/>
            </a:pPr>
            <a:r>
              <a:rPr lang="en-US" sz="2000" dirty="0"/>
              <a:t>Select the employee tuples whose salary is greater than $30,000:</a:t>
            </a:r>
          </a:p>
          <a:p>
            <a:pPr marL="274320" indent="-274320" algn="ctr" fontAlgn="auto">
              <a:lnSpc>
                <a:spcPct val="90000"/>
              </a:lnSpc>
              <a:spcAft>
                <a:spcPts val="0"/>
              </a:spcAft>
              <a:buFont typeface="Wingdings" pitchFamily="2" charset="2"/>
              <a:buNone/>
              <a:defRPr/>
            </a:pPr>
            <a:r>
              <a:rPr lang="en-US" b="1" dirty="0">
                <a:latin typeface="Symbol" pitchFamily="18" charset="2"/>
              </a:rPr>
              <a:t></a:t>
            </a:r>
            <a:r>
              <a:rPr lang="en-US" sz="2000" dirty="0"/>
              <a:t> </a:t>
            </a:r>
            <a:r>
              <a:rPr lang="en-US" sz="2000" baseline="-25000" dirty="0"/>
              <a:t>SALARY &gt; 30,000</a:t>
            </a:r>
            <a:r>
              <a:rPr lang="en-US" sz="2000" dirty="0"/>
              <a:t> (EMPLOYEE)</a:t>
            </a:r>
          </a:p>
        </p:txBody>
      </p:sp>
      <p:sp>
        <p:nvSpPr>
          <p:cNvPr id="1536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29272C9A-5596-4550-BABB-02ACDA6B016F}" type="slidenum">
              <a:rPr lang="en-US" sz="1400">
                <a:solidFill>
                  <a:srgbClr val="990033"/>
                </a:solidFill>
              </a:rPr>
              <a:pPr eaLnBrk="1" hangingPunct="1"/>
              <a:t>7</a:t>
            </a:fld>
            <a:endParaRPr lang="en-CA" sz="1400">
              <a:solidFill>
                <a:srgbClr val="990033"/>
              </a:solidFill>
            </a:endParaRPr>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fontAlgn="auto">
              <a:spcAft>
                <a:spcPts val="0"/>
              </a:spcAft>
              <a:defRPr/>
            </a:pPr>
            <a:r>
              <a:rPr lang="en-US"/>
              <a:t>Answers</a:t>
            </a:r>
          </a:p>
        </p:txBody>
      </p:sp>
      <p:sp>
        <p:nvSpPr>
          <p:cNvPr id="74755" name="Content Placeholder 2"/>
          <p:cNvSpPr>
            <a:spLocks noGrp="1"/>
          </p:cNvSpPr>
          <p:nvPr>
            <p:ph sz="quarter" idx="1"/>
          </p:nvPr>
        </p:nvSpPr>
        <p:spPr>
          <a:xfrm>
            <a:off x="239713" y="1600200"/>
            <a:ext cx="8218487" cy="4572000"/>
          </a:xfrm>
        </p:spPr>
        <p:txBody>
          <a:bodyPr/>
          <a:lstStyle/>
          <a:p>
            <a:r>
              <a:rPr lang="en-US" sz="1800" dirty="0"/>
              <a:t>Make a list of project numbers for projects that involve an employee whose last name is ‘Smith’, either as a worker or as a manager of the department that controls the project.</a:t>
            </a:r>
          </a:p>
          <a:p>
            <a:pPr>
              <a:buFont typeface="Wingdings" pitchFamily="2" charset="2"/>
              <a:buNone/>
            </a:pPr>
            <a:r>
              <a:rPr lang="en-US" sz="1800" dirty="0">
                <a:latin typeface="Times New Roman" pitchFamily="18" charset="0"/>
              </a:rPr>
              <a:t>	SMITHS(ESSN) </a:t>
            </a:r>
            <a:r>
              <a:rPr lang="en-US" sz="1800" dirty="0">
                <a:latin typeface="Times New Roman" pitchFamily="18" charset="0"/>
                <a:sym typeface="Symbol" pitchFamily="18" charset="2"/>
              </a:rPr>
              <a:t></a:t>
            </a:r>
            <a:r>
              <a:rPr lang="en-US" sz="1800" dirty="0">
                <a:latin typeface="Times New Roman" pitchFamily="18" charset="0"/>
              </a:rPr>
              <a:t> </a:t>
            </a:r>
            <a:r>
              <a:rPr lang="en-US" dirty="0">
                <a:latin typeface="Symbol" pitchFamily="18" charset="2"/>
              </a:rPr>
              <a:t></a:t>
            </a:r>
            <a:r>
              <a:rPr lang="en-US" dirty="0">
                <a:latin typeface="Times New Roman" pitchFamily="18" charset="0"/>
              </a:rPr>
              <a:t> </a:t>
            </a:r>
            <a:r>
              <a:rPr lang="en-US" sz="1800" baseline="-25000" dirty="0">
                <a:latin typeface="Times New Roman" pitchFamily="18" charset="0"/>
              </a:rPr>
              <a:t>SSN </a:t>
            </a:r>
            <a:r>
              <a:rPr lang="en-US" sz="2000" dirty="0">
                <a:latin typeface="Times New Roman" pitchFamily="18" charset="0"/>
              </a:rPr>
              <a:t>(</a:t>
            </a:r>
            <a:r>
              <a:rPr lang="en-US" sz="2000" b="1" dirty="0">
                <a:latin typeface="Symbol" pitchFamily="18" charset="2"/>
              </a:rPr>
              <a:t></a:t>
            </a:r>
            <a:r>
              <a:rPr lang="en-US" sz="1800" dirty="0">
                <a:latin typeface="Times New Roman" pitchFamily="18" charset="0"/>
              </a:rPr>
              <a:t> </a:t>
            </a:r>
            <a:r>
              <a:rPr lang="en-US" sz="1200" dirty="0">
                <a:latin typeface="Times New Roman" pitchFamily="18" charset="0"/>
              </a:rPr>
              <a:t>LNAME=’Smith’ </a:t>
            </a:r>
            <a:r>
              <a:rPr lang="en-US" sz="1800" dirty="0">
                <a:latin typeface="Times New Roman" pitchFamily="18" charset="0"/>
              </a:rPr>
              <a:t>(EMPLOYEE))</a:t>
            </a:r>
          </a:p>
          <a:p>
            <a:pPr>
              <a:buFont typeface="Wingdings" pitchFamily="2" charset="2"/>
              <a:buNone/>
            </a:pPr>
            <a:r>
              <a:rPr lang="en-US" sz="1800" dirty="0">
                <a:latin typeface="Times New Roman" pitchFamily="18" charset="0"/>
              </a:rPr>
              <a:t>	SMITH_WORKER_PROJS </a:t>
            </a:r>
            <a:r>
              <a:rPr lang="en-US" sz="1800" dirty="0">
                <a:latin typeface="Times New Roman" pitchFamily="18" charset="0"/>
                <a:sym typeface="Symbol" pitchFamily="18" charset="2"/>
              </a:rPr>
              <a:t> </a:t>
            </a:r>
            <a:r>
              <a:rPr lang="en-US" sz="2000" dirty="0">
                <a:latin typeface="Symbol" pitchFamily="18" charset="2"/>
              </a:rPr>
              <a:t></a:t>
            </a:r>
            <a:r>
              <a:rPr lang="en-US" sz="1800" dirty="0">
                <a:latin typeface="Times New Roman" pitchFamily="18" charset="0"/>
              </a:rPr>
              <a:t> </a:t>
            </a:r>
            <a:r>
              <a:rPr lang="en-US" sz="1800" baseline="-25000" dirty="0">
                <a:latin typeface="Times New Roman" pitchFamily="18" charset="0"/>
              </a:rPr>
              <a:t>PNO</a:t>
            </a:r>
            <a:r>
              <a:rPr lang="en-US" sz="1800" dirty="0">
                <a:latin typeface="Times New Roman" pitchFamily="18" charset="0"/>
              </a:rPr>
              <a:t>(WORKS_ON*SMITHS)</a:t>
            </a:r>
          </a:p>
          <a:p>
            <a:pPr>
              <a:buFont typeface="Wingdings" pitchFamily="2" charset="2"/>
              <a:buNone/>
            </a:pPr>
            <a:r>
              <a:rPr lang="en-US" sz="1800" dirty="0">
                <a:latin typeface="Times New Roman" pitchFamily="18" charset="0"/>
              </a:rPr>
              <a:t>   	MGRS</a:t>
            </a:r>
            <a:r>
              <a:rPr lang="en-US" sz="1800" dirty="0">
                <a:latin typeface="Times New Roman" pitchFamily="18" charset="0"/>
                <a:sym typeface="Symbol" pitchFamily="18" charset="2"/>
              </a:rPr>
              <a:t>  </a:t>
            </a:r>
            <a:r>
              <a:rPr lang="en-US" sz="2000" dirty="0">
                <a:latin typeface="Symbol" pitchFamily="18" charset="2"/>
              </a:rPr>
              <a:t></a:t>
            </a:r>
            <a:r>
              <a:rPr lang="en-US" sz="1800" dirty="0">
                <a:latin typeface="Times New Roman" pitchFamily="18" charset="0"/>
              </a:rPr>
              <a:t> </a:t>
            </a:r>
            <a:r>
              <a:rPr lang="en-US" sz="1800" baseline="-25000" dirty="0">
                <a:latin typeface="Times New Roman" pitchFamily="18" charset="0"/>
              </a:rPr>
              <a:t>LNAME,DNUMBER</a:t>
            </a:r>
            <a:r>
              <a:rPr lang="en-US" sz="1800" dirty="0">
                <a:latin typeface="Times New Roman" pitchFamily="18" charset="0"/>
              </a:rPr>
              <a:t> (EMPLOYEE        </a:t>
            </a:r>
            <a:r>
              <a:rPr lang="en-US" sz="1800" baseline="-25000" dirty="0">
                <a:latin typeface="Times New Roman" pitchFamily="18" charset="0"/>
              </a:rPr>
              <a:t>SSN= MGR_SSN</a:t>
            </a:r>
            <a:r>
              <a:rPr lang="en-US" sz="1800" dirty="0">
                <a:latin typeface="Times New Roman" pitchFamily="18" charset="0"/>
              </a:rPr>
              <a:t>DEPARTMENT)</a:t>
            </a:r>
          </a:p>
          <a:p>
            <a:pPr>
              <a:buFont typeface="Wingdings" pitchFamily="2" charset="2"/>
              <a:buNone/>
            </a:pPr>
            <a:r>
              <a:rPr lang="en-US" sz="1800" dirty="0">
                <a:latin typeface="Times New Roman" pitchFamily="18" charset="0"/>
              </a:rPr>
              <a:t>	SMITH_MANAGED_DEPARTMENTS(DNUM)</a:t>
            </a:r>
            <a:r>
              <a:rPr lang="en-US" sz="1800" dirty="0">
                <a:latin typeface="Times New Roman" pitchFamily="18" charset="0"/>
                <a:sym typeface="Symbol" pitchFamily="18" charset="2"/>
              </a:rPr>
              <a:t>  </a:t>
            </a:r>
            <a:r>
              <a:rPr lang="en-US" dirty="0">
                <a:latin typeface="Symbol" pitchFamily="18" charset="2"/>
              </a:rPr>
              <a:t></a:t>
            </a:r>
            <a:r>
              <a:rPr lang="en-US" sz="2000" dirty="0">
                <a:latin typeface="Times New Roman" pitchFamily="18" charset="0"/>
              </a:rPr>
              <a:t> </a:t>
            </a:r>
            <a:r>
              <a:rPr lang="en-US" sz="2000" baseline="-25000" dirty="0">
                <a:latin typeface="Times New Roman" pitchFamily="18" charset="0"/>
              </a:rPr>
              <a:t>DNUMBER</a:t>
            </a:r>
            <a:r>
              <a:rPr lang="en-US" sz="2000" dirty="0">
                <a:latin typeface="Times New Roman" pitchFamily="18" charset="0"/>
              </a:rPr>
              <a:t> </a:t>
            </a:r>
            <a:r>
              <a:rPr lang="en-US" sz="1600" dirty="0">
                <a:latin typeface="Times New Roman" pitchFamily="18" charset="0"/>
                <a:cs typeface="Times New Roman" pitchFamily="18" charset="0"/>
              </a:rPr>
              <a:t>(</a:t>
            </a:r>
            <a:r>
              <a:rPr lang="en-US" sz="1600" b="1" dirty="0">
                <a:latin typeface="Symbol" pitchFamily="18" charset="2"/>
              </a:rPr>
              <a:t></a:t>
            </a:r>
            <a:r>
              <a:rPr lang="en-US" sz="1600" dirty="0">
                <a:latin typeface="Times New Roman" pitchFamily="18" charset="0"/>
                <a:cs typeface="Times New Roman" pitchFamily="18" charset="0"/>
              </a:rPr>
              <a:t> </a:t>
            </a:r>
            <a:r>
              <a:rPr lang="en-US" sz="1600" baseline="-25000" dirty="0">
                <a:latin typeface="Times New Roman" pitchFamily="18" charset="0"/>
                <a:cs typeface="Times New Roman" pitchFamily="18" charset="0"/>
              </a:rPr>
              <a:t>LNAME</a:t>
            </a:r>
            <a:r>
              <a:rPr lang="en-US" sz="1600" dirty="0">
                <a:latin typeface="Times New Roman" pitchFamily="18" charset="0"/>
                <a:cs typeface="Times New Roman" pitchFamily="18" charset="0"/>
              </a:rPr>
              <a:t>=’Smith’ (MGRS))</a:t>
            </a:r>
          </a:p>
          <a:p>
            <a:pPr>
              <a:buFont typeface="Wingdings" pitchFamily="2" charset="2"/>
              <a:buNone/>
            </a:pPr>
            <a:r>
              <a:rPr lang="en-US" sz="1800" dirty="0">
                <a:latin typeface="Times New Roman" pitchFamily="18" charset="0"/>
                <a:cs typeface="Times New Roman" pitchFamily="18" charset="0"/>
              </a:rPr>
              <a:t>	</a:t>
            </a:r>
            <a:r>
              <a:rPr lang="en-US" sz="1600" dirty="0">
                <a:latin typeface="Times New Roman" pitchFamily="18" charset="0"/>
                <a:cs typeface="Times New Roman" pitchFamily="18" charset="0"/>
              </a:rPr>
              <a:t>SMITH_MGR_PROJS(PNO)</a:t>
            </a:r>
            <a:r>
              <a:rPr lang="en-US" sz="1600" dirty="0">
                <a:latin typeface="Times New Roman" pitchFamily="18" charset="0"/>
                <a:sym typeface="Symbol" pitchFamily="18" charset="2"/>
              </a:rPr>
              <a:t> </a:t>
            </a:r>
            <a:r>
              <a:rPr lang="en-US" sz="1800" dirty="0">
                <a:latin typeface="Symbol" pitchFamily="18" charset="2"/>
              </a:rPr>
              <a:t> </a:t>
            </a:r>
            <a:r>
              <a:rPr lang="en-US" sz="1600" dirty="0">
                <a:latin typeface="Times New Roman" pitchFamily="18" charset="0"/>
              </a:rPr>
              <a:t> </a:t>
            </a:r>
            <a:r>
              <a:rPr lang="en-US" sz="1600" baseline="-25000" dirty="0">
                <a:latin typeface="Times New Roman" pitchFamily="18" charset="0"/>
              </a:rPr>
              <a:t>PNUMBER</a:t>
            </a:r>
            <a:r>
              <a:rPr lang="en-US" sz="1600" dirty="0">
                <a:latin typeface="Times New Roman" pitchFamily="18" charset="0"/>
              </a:rPr>
              <a:t> (SMITH_MANAGED_DEPTS*PROJECT)</a:t>
            </a:r>
          </a:p>
          <a:p>
            <a:pPr>
              <a:buFont typeface="Wingdings" pitchFamily="2" charset="2"/>
              <a:buNone/>
            </a:pPr>
            <a:r>
              <a:rPr lang="en-US" sz="1600" dirty="0">
                <a:latin typeface="Times New Roman" pitchFamily="18" charset="0"/>
                <a:cs typeface="Times New Roman" pitchFamily="18" charset="0"/>
              </a:rPr>
              <a:t>	</a:t>
            </a:r>
            <a:r>
              <a:rPr lang="en-US" sz="1800" dirty="0">
                <a:latin typeface="Times New Roman" pitchFamily="18" charset="0"/>
                <a:cs typeface="Times New Roman" pitchFamily="18" charset="0"/>
              </a:rPr>
              <a:t>RESULT</a:t>
            </a:r>
            <a:r>
              <a:rPr lang="en-US" sz="1800" dirty="0">
                <a:latin typeface="Times New Roman" pitchFamily="18" charset="0"/>
                <a:sym typeface="Symbol" pitchFamily="18" charset="2"/>
              </a:rPr>
              <a:t> </a:t>
            </a:r>
            <a:r>
              <a:rPr lang="en-US" sz="2000" dirty="0">
                <a:latin typeface="Symbol" pitchFamily="18" charset="2"/>
              </a:rPr>
              <a:t> (</a:t>
            </a:r>
            <a:r>
              <a:rPr lang="en-US" sz="2000" dirty="0">
                <a:latin typeface="Times New Roman" pitchFamily="18" charset="0"/>
                <a:cs typeface="Times New Roman" pitchFamily="18" charset="0"/>
              </a:rPr>
              <a:t>SMITH_WORKER_PROJS   U  SMITH_MGR_PROJS)</a:t>
            </a:r>
            <a:endParaRPr lang="en-US" sz="1800" dirty="0">
              <a:latin typeface="Times New Roman" pitchFamily="18" charset="0"/>
              <a:cs typeface="Times New Roman" pitchFamily="18" charset="0"/>
            </a:endParaRPr>
          </a:p>
          <a:p>
            <a:pPr>
              <a:buFont typeface="Wingdings" pitchFamily="2" charset="2"/>
              <a:buNone/>
            </a:pPr>
            <a:endParaRPr lang="en-US" sz="1800" dirty="0">
              <a:latin typeface="Times New Roman" pitchFamily="18" charset="0"/>
            </a:endParaRPr>
          </a:p>
          <a:p>
            <a:pPr>
              <a:buFont typeface="Wingdings" pitchFamily="2" charset="2"/>
              <a:buNone/>
            </a:pPr>
            <a:endParaRPr lang="en-US" sz="1800" dirty="0">
              <a:latin typeface="Times New Roman" pitchFamily="18" charset="0"/>
            </a:endParaRPr>
          </a:p>
          <a:p>
            <a:pPr>
              <a:buFont typeface="Wingdings" pitchFamily="2" charset="2"/>
              <a:buNone/>
            </a:pPr>
            <a:endParaRPr lang="en-US" sz="1800" dirty="0">
              <a:latin typeface="Times New Roman" pitchFamily="18" charset="0"/>
            </a:endParaRPr>
          </a:p>
        </p:txBody>
      </p:sp>
      <p:sp>
        <p:nvSpPr>
          <p:cNvPr id="7475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4463FD69-7F10-4ABB-B27B-832D9D3DF810}" type="slidenum">
              <a:rPr lang="en-US" sz="1400">
                <a:solidFill>
                  <a:srgbClr val="990033"/>
                </a:solidFill>
              </a:rPr>
              <a:pPr eaLnBrk="1" hangingPunct="1"/>
              <a:t>70</a:t>
            </a:fld>
            <a:endParaRPr lang="en-CA" sz="1400">
              <a:solidFill>
                <a:srgbClr val="990033"/>
              </a:solidFill>
            </a:endParaRPr>
          </a:p>
        </p:txBody>
      </p:sp>
      <p:grpSp>
        <p:nvGrpSpPr>
          <p:cNvPr id="74757" name="Group 4"/>
          <p:cNvGrpSpPr>
            <a:grpSpLocks/>
          </p:cNvGrpSpPr>
          <p:nvPr/>
        </p:nvGrpSpPr>
        <p:grpSpPr bwMode="auto">
          <a:xfrm>
            <a:off x="4572000" y="3473450"/>
            <a:ext cx="374650" cy="174625"/>
            <a:chOff x="377" y="2904"/>
            <a:chExt cx="154" cy="110"/>
          </a:xfrm>
        </p:grpSpPr>
        <p:sp>
          <p:nvSpPr>
            <p:cNvPr id="74758" name="Line 5"/>
            <p:cNvSpPr>
              <a:spLocks noChangeShapeType="1"/>
            </p:cNvSpPr>
            <p:nvPr/>
          </p:nvSpPr>
          <p:spPr bwMode="auto">
            <a:xfrm>
              <a:off x="381" y="2904"/>
              <a:ext cx="0"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74759" name="Line 6"/>
            <p:cNvSpPr>
              <a:spLocks noChangeShapeType="1"/>
            </p:cNvSpPr>
            <p:nvPr/>
          </p:nvSpPr>
          <p:spPr bwMode="auto">
            <a:xfrm>
              <a:off x="527" y="2904"/>
              <a:ext cx="0"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74760" name="Line 7"/>
            <p:cNvSpPr>
              <a:spLocks noChangeShapeType="1"/>
            </p:cNvSpPr>
            <p:nvPr/>
          </p:nvSpPr>
          <p:spPr bwMode="auto">
            <a:xfrm>
              <a:off x="385" y="2904"/>
              <a:ext cx="138"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sp>
          <p:nvSpPr>
            <p:cNvPr id="74761" name="Line 8"/>
            <p:cNvSpPr>
              <a:spLocks noChangeShapeType="1"/>
            </p:cNvSpPr>
            <p:nvPr/>
          </p:nvSpPr>
          <p:spPr bwMode="auto">
            <a:xfrm flipH="1">
              <a:off x="377" y="2904"/>
              <a:ext cx="154" cy="11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tr-TR"/>
            </a:p>
          </p:txBody>
        </p:sp>
      </p:grpSp>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fontAlgn="auto">
              <a:spcAft>
                <a:spcPts val="0"/>
              </a:spcAft>
              <a:defRPr/>
            </a:pPr>
            <a:r>
              <a:rPr lang="en-US"/>
              <a:t>Answers</a:t>
            </a:r>
          </a:p>
        </p:txBody>
      </p:sp>
      <p:sp>
        <p:nvSpPr>
          <p:cNvPr id="75779" name="Content Placeholder 2"/>
          <p:cNvSpPr>
            <a:spLocks noGrp="1"/>
          </p:cNvSpPr>
          <p:nvPr>
            <p:ph sz="quarter" idx="1"/>
          </p:nvPr>
        </p:nvSpPr>
        <p:spPr>
          <a:xfrm>
            <a:off x="239713" y="1600200"/>
            <a:ext cx="8218487" cy="4572000"/>
          </a:xfrm>
        </p:spPr>
        <p:txBody>
          <a:bodyPr/>
          <a:lstStyle/>
          <a:p>
            <a:r>
              <a:rPr lang="en-US" sz="1800" dirty="0"/>
              <a:t>List the names of all employees with two or more dependents.</a:t>
            </a:r>
          </a:p>
          <a:p>
            <a:pPr>
              <a:buFont typeface="Wingdings" pitchFamily="2" charset="2"/>
              <a:buNone/>
            </a:pPr>
            <a:r>
              <a:rPr lang="en-US" sz="1800" dirty="0">
                <a:latin typeface="Times New Roman" pitchFamily="18" charset="0"/>
              </a:rPr>
              <a:t>	T1(SSN,NO_OF_DEPENDENTS)	</a:t>
            </a:r>
            <a:r>
              <a:rPr lang="en-US" sz="1800" dirty="0">
                <a:latin typeface="Times New Roman" pitchFamily="18" charset="0"/>
                <a:sym typeface="Symbol" pitchFamily="18" charset="2"/>
              </a:rPr>
              <a:t>  </a:t>
            </a:r>
            <a:r>
              <a:rPr lang="en-US" sz="1800" baseline="-25000" dirty="0">
                <a:latin typeface="Times New Roman" pitchFamily="18" charset="0"/>
                <a:sym typeface="Symbol" pitchFamily="18" charset="2"/>
              </a:rPr>
              <a:t>ESSN</a:t>
            </a:r>
            <a:r>
              <a:rPr lang="en-US" sz="1800" dirty="0"/>
              <a:t> ℱ</a:t>
            </a:r>
            <a:r>
              <a:rPr lang="en-US" sz="1800" baseline="-25000" dirty="0"/>
              <a:t>COUNT DEPENDENT_NAME</a:t>
            </a:r>
            <a:r>
              <a:rPr lang="en-US" sz="1800" dirty="0"/>
              <a:t> (DEPENDENT) </a:t>
            </a:r>
            <a:endParaRPr lang="en-US" sz="1800" dirty="0">
              <a:latin typeface="Times New Roman" pitchFamily="18" charset="0"/>
            </a:endParaRPr>
          </a:p>
          <a:p>
            <a:pPr>
              <a:buNone/>
            </a:pPr>
            <a:r>
              <a:rPr lang="en-US" sz="1800" dirty="0">
                <a:latin typeface="Times New Roman" pitchFamily="18" charset="0"/>
              </a:rPr>
              <a:t>	T2 </a:t>
            </a:r>
            <a:r>
              <a:rPr lang="en-US" sz="1800">
                <a:latin typeface="Times New Roman" pitchFamily="18" charset="0"/>
                <a:sym typeface="Symbol" pitchFamily="18" charset="2"/>
              </a:rPr>
              <a:t></a:t>
            </a:r>
            <a:r>
              <a:rPr lang="en-US" sz="1800">
                <a:latin typeface="Times New Roman" pitchFamily="18" charset="0"/>
              </a:rPr>
              <a:t> </a:t>
            </a:r>
            <a:r>
              <a:rPr lang="en-US" b="1">
                <a:latin typeface="Symbol" pitchFamily="18" charset="2"/>
              </a:rPr>
              <a:t></a:t>
            </a:r>
            <a:r>
              <a:rPr lang="en-US">
                <a:latin typeface="Times New Roman" pitchFamily="18" charset="0"/>
              </a:rPr>
              <a:t> </a:t>
            </a:r>
            <a:r>
              <a:rPr lang="en-US" sz="1800" baseline="-25000" dirty="0">
                <a:latin typeface="Times New Roman" pitchFamily="18" charset="0"/>
              </a:rPr>
              <a:t>NO_OF_DEPENDENTS&gt;=2 </a:t>
            </a:r>
            <a:r>
              <a:rPr lang="en-US" sz="2000" dirty="0">
                <a:latin typeface="Times New Roman" pitchFamily="18" charset="0"/>
              </a:rPr>
              <a:t>(</a:t>
            </a:r>
            <a:r>
              <a:rPr lang="en-US" sz="1800" dirty="0">
                <a:latin typeface="Times New Roman" pitchFamily="18" charset="0"/>
              </a:rPr>
              <a:t>T1)</a:t>
            </a:r>
          </a:p>
          <a:p>
            <a:pPr>
              <a:buFont typeface="Wingdings" pitchFamily="2" charset="2"/>
              <a:buNone/>
            </a:pPr>
            <a:r>
              <a:rPr lang="en-US" sz="1800" dirty="0">
                <a:latin typeface="Times New Roman" pitchFamily="18" charset="0"/>
              </a:rPr>
              <a:t>	RESULT</a:t>
            </a:r>
            <a:r>
              <a:rPr lang="en-US" sz="1800" dirty="0">
                <a:latin typeface="Times New Roman" pitchFamily="18" charset="0"/>
                <a:sym typeface="Symbol" pitchFamily="18" charset="2"/>
              </a:rPr>
              <a:t>   </a:t>
            </a:r>
            <a:r>
              <a:rPr lang="en-US" sz="2000" dirty="0">
                <a:latin typeface="Symbol" pitchFamily="18" charset="2"/>
              </a:rPr>
              <a:t></a:t>
            </a:r>
            <a:r>
              <a:rPr lang="en-US" sz="1800" dirty="0">
                <a:latin typeface="Times New Roman" pitchFamily="18" charset="0"/>
              </a:rPr>
              <a:t> </a:t>
            </a:r>
            <a:r>
              <a:rPr lang="en-US" sz="1800" baseline="-25000" dirty="0">
                <a:latin typeface="Times New Roman" pitchFamily="18" charset="0"/>
              </a:rPr>
              <a:t>LNAME, FNAME</a:t>
            </a:r>
            <a:r>
              <a:rPr lang="en-US" sz="1800" dirty="0">
                <a:latin typeface="Times New Roman" pitchFamily="18" charset="0"/>
              </a:rPr>
              <a:t>(T2*EMPLOYEE)</a:t>
            </a:r>
          </a:p>
          <a:p>
            <a:pPr>
              <a:buFont typeface="Wingdings" pitchFamily="2" charset="2"/>
              <a:buNone/>
            </a:pPr>
            <a:endParaRPr lang="en-US" sz="1800" dirty="0">
              <a:latin typeface="Times New Roman" pitchFamily="18" charset="0"/>
            </a:endParaRPr>
          </a:p>
          <a:p>
            <a:pPr>
              <a:buFont typeface="Wingdings" pitchFamily="2" charset="2"/>
              <a:buNone/>
            </a:pPr>
            <a:endParaRPr lang="en-US" sz="1800" dirty="0">
              <a:latin typeface="Times New Roman" pitchFamily="18" charset="0"/>
            </a:endParaRPr>
          </a:p>
          <a:p>
            <a:pPr>
              <a:buFont typeface="Wingdings" pitchFamily="2" charset="2"/>
              <a:buNone/>
            </a:pPr>
            <a:endParaRPr lang="en-US" sz="1800" dirty="0">
              <a:latin typeface="Times New Roman" pitchFamily="18" charset="0"/>
            </a:endParaRPr>
          </a:p>
        </p:txBody>
      </p:sp>
      <p:sp>
        <p:nvSpPr>
          <p:cNvPr id="7578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BC2044A0-B690-4543-82D4-8C22974D4528}" type="slidenum">
              <a:rPr lang="en-US" sz="1400">
                <a:solidFill>
                  <a:srgbClr val="990033"/>
                </a:solidFill>
              </a:rPr>
              <a:pPr eaLnBrk="1" hangingPunct="1"/>
              <a:t>71</a:t>
            </a:fld>
            <a:endParaRPr lang="en-CA" sz="1400">
              <a:solidFill>
                <a:srgbClr val="990033"/>
              </a:solidFill>
            </a:endParaRPr>
          </a:p>
        </p:txBody>
      </p:sp>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pPr fontAlgn="auto">
              <a:spcAft>
                <a:spcPts val="0"/>
              </a:spcAft>
              <a:defRPr/>
            </a:pPr>
            <a:r>
              <a:rPr lang="en-US"/>
              <a:t>Answers</a:t>
            </a:r>
          </a:p>
        </p:txBody>
      </p:sp>
      <p:sp>
        <p:nvSpPr>
          <p:cNvPr id="76803" name="Content Placeholder 2"/>
          <p:cNvSpPr>
            <a:spLocks noGrp="1"/>
          </p:cNvSpPr>
          <p:nvPr>
            <p:ph sz="quarter" idx="1"/>
          </p:nvPr>
        </p:nvSpPr>
        <p:spPr>
          <a:xfrm>
            <a:off x="239713" y="1600200"/>
            <a:ext cx="8218487" cy="4572000"/>
          </a:xfrm>
        </p:spPr>
        <p:txBody>
          <a:bodyPr/>
          <a:lstStyle/>
          <a:p>
            <a:r>
              <a:rPr lang="en-US" sz="1800"/>
              <a:t>List the names of managers who have at least one dependent.</a:t>
            </a:r>
          </a:p>
          <a:p>
            <a:pPr>
              <a:buFont typeface="Wingdings" pitchFamily="2" charset="2"/>
              <a:buNone/>
            </a:pPr>
            <a:r>
              <a:rPr lang="en-US" sz="1800">
                <a:latin typeface="Times New Roman" pitchFamily="18" charset="0"/>
              </a:rPr>
              <a:t>	MGRS(SSN) </a:t>
            </a:r>
            <a:r>
              <a:rPr lang="en-US" sz="1800">
                <a:latin typeface="Times New Roman" pitchFamily="18" charset="0"/>
                <a:sym typeface="Symbol" pitchFamily="18" charset="2"/>
              </a:rPr>
              <a:t></a:t>
            </a:r>
            <a:r>
              <a:rPr lang="en-US" sz="1800">
                <a:latin typeface="Times New Roman" pitchFamily="18" charset="0"/>
              </a:rPr>
              <a:t> </a:t>
            </a:r>
            <a:r>
              <a:rPr lang="en-US">
                <a:latin typeface="Symbol" pitchFamily="18" charset="2"/>
              </a:rPr>
              <a:t></a:t>
            </a:r>
            <a:r>
              <a:rPr lang="en-US" sz="1800">
                <a:latin typeface="Times New Roman" pitchFamily="18" charset="0"/>
              </a:rPr>
              <a:t> </a:t>
            </a:r>
            <a:r>
              <a:rPr lang="en-US" sz="1800" baseline="-25000">
                <a:latin typeface="Times New Roman" pitchFamily="18" charset="0"/>
              </a:rPr>
              <a:t>MGR_SSN</a:t>
            </a:r>
            <a:r>
              <a:rPr lang="en-US" sz="2000">
                <a:latin typeface="Times New Roman" pitchFamily="18" charset="0"/>
              </a:rPr>
              <a:t>(DEPARTMENT</a:t>
            </a:r>
            <a:r>
              <a:rPr lang="en-US" sz="1800">
                <a:latin typeface="Times New Roman" pitchFamily="18" charset="0"/>
              </a:rPr>
              <a:t>)</a:t>
            </a:r>
          </a:p>
          <a:p>
            <a:pPr>
              <a:buFont typeface="Wingdings" pitchFamily="2" charset="2"/>
              <a:buNone/>
            </a:pPr>
            <a:r>
              <a:rPr lang="en-US" sz="1800">
                <a:latin typeface="Times New Roman" pitchFamily="18" charset="0"/>
              </a:rPr>
              <a:t>	EMPS_WITH_DEPTS(SSN) </a:t>
            </a:r>
            <a:r>
              <a:rPr lang="en-US" sz="1800">
                <a:latin typeface="Times New Roman" pitchFamily="18" charset="0"/>
                <a:sym typeface="Symbol" pitchFamily="18" charset="2"/>
              </a:rPr>
              <a:t></a:t>
            </a:r>
            <a:r>
              <a:rPr lang="en-US" sz="1800">
                <a:latin typeface="Times New Roman" pitchFamily="18" charset="0"/>
              </a:rPr>
              <a:t> </a:t>
            </a:r>
            <a:r>
              <a:rPr lang="en-US">
                <a:latin typeface="Symbol" pitchFamily="18" charset="2"/>
              </a:rPr>
              <a:t></a:t>
            </a:r>
            <a:r>
              <a:rPr lang="en-US" sz="1800">
                <a:latin typeface="Times New Roman" pitchFamily="18" charset="0"/>
              </a:rPr>
              <a:t> </a:t>
            </a:r>
            <a:r>
              <a:rPr lang="en-US" sz="1800" baseline="-25000">
                <a:latin typeface="Times New Roman" pitchFamily="18" charset="0"/>
              </a:rPr>
              <a:t>ESSN</a:t>
            </a:r>
            <a:r>
              <a:rPr lang="en-US" sz="2000">
                <a:latin typeface="Times New Roman" pitchFamily="18" charset="0"/>
              </a:rPr>
              <a:t>(DEPENDENT</a:t>
            </a:r>
            <a:r>
              <a:rPr lang="en-US" sz="1800">
                <a:latin typeface="Times New Roman" pitchFamily="18" charset="0"/>
              </a:rPr>
              <a:t>)</a:t>
            </a:r>
          </a:p>
          <a:p>
            <a:pPr>
              <a:buFont typeface="Wingdings" pitchFamily="2" charset="2"/>
              <a:buNone/>
            </a:pPr>
            <a:r>
              <a:rPr lang="en-US" sz="1800">
                <a:latin typeface="Times New Roman" pitchFamily="18" charset="0"/>
              </a:rPr>
              <a:t>	MGRS_WITH_DEPTS </a:t>
            </a:r>
            <a:r>
              <a:rPr lang="en-US" sz="1800">
                <a:latin typeface="Times New Roman" pitchFamily="18" charset="0"/>
                <a:sym typeface="Symbol" pitchFamily="18" charset="2"/>
              </a:rPr>
              <a:t></a:t>
            </a:r>
            <a:r>
              <a:rPr lang="en-US" sz="1800">
                <a:latin typeface="Times New Roman" pitchFamily="18" charset="0"/>
              </a:rPr>
              <a:t> (MGRS </a:t>
            </a:r>
            <a:r>
              <a:rPr lang="en-US" sz="1800">
                <a:latin typeface="Times New Roman" pitchFamily="18" charset="0"/>
                <a:sym typeface="Symbol" pitchFamily="18" charset="2"/>
              </a:rPr>
              <a:t></a:t>
            </a:r>
            <a:r>
              <a:rPr lang="en-US" sz="1800">
                <a:latin typeface="Times New Roman" pitchFamily="18" charset="0"/>
              </a:rPr>
              <a:t> EMPS_WITH_DEPS)</a:t>
            </a:r>
          </a:p>
          <a:p>
            <a:pPr>
              <a:buFont typeface="Wingdings" pitchFamily="2" charset="2"/>
              <a:buNone/>
            </a:pPr>
            <a:r>
              <a:rPr lang="en-US" sz="1800">
                <a:latin typeface="Times New Roman" pitchFamily="18" charset="0"/>
              </a:rPr>
              <a:t>	RESULT </a:t>
            </a:r>
            <a:r>
              <a:rPr lang="en-US" sz="1800">
                <a:latin typeface="Times New Roman" pitchFamily="18" charset="0"/>
                <a:sym typeface="Symbol" pitchFamily="18" charset="2"/>
              </a:rPr>
              <a:t></a:t>
            </a:r>
            <a:r>
              <a:rPr lang="en-US" sz="1800">
                <a:latin typeface="Times New Roman" pitchFamily="18" charset="0"/>
              </a:rPr>
              <a:t> </a:t>
            </a:r>
            <a:r>
              <a:rPr lang="en-US">
                <a:latin typeface="Symbol" pitchFamily="18" charset="2"/>
              </a:rPr>
              <a:t></a:t>
            </a:r>
            <a:r>
              <a:rPr lang="en-US" sz="1800">
                <a:latin typeface="Times New Roman" pitchFamily="18" charset="0"/>
              </a:rPr>
              <a:t> </a:t>
            </a:r>
            <a:r>
              <a:rPr lang="en-US" sz="1800" baseline="-25000">
                <a:latin typeface="Times New Roman" pitchFamily="18" charset="0"/>
              </a:rPr>
              <a:t>LNAME,FNAME</a:t>
            </a:r>
            <a:r>
              <a:rPr lang="en-US" sz="1800">
                <a:latin typeface="Times New Roman" pitchFamily="18" charset="0"/>
              </a:rPr>
              <a:t> </a:t>
            </a:r>
            <a:r>
              <a:rPr lang="en-US" sz="1800" baseline="-25000">
                <a:latin typeface="Times New Roman" pitchFamily="18" charset="0"/>
              </a:rPr>
              <a:t> </a:t>
            </a:r>
            <a:r>
              <a:rPr lang="en-US" sz="2000">
                <a:latin typeface="Times New Roman" pitchFamily="18" charset="0"/>
              </a:rPr>
              <a:t>(MGRS_WITH_DEPTS * EMPLOYEE</a:t>
            </a:r>
            <a:r>
              <a:rPr lang="en-US" sz="1800">
                <a:latin typeface="Times New Roman" pitchFamily="18" charset="0"/>
              </a:rPr>
              <a:t>)</a:t>
            </a:r>
          </a:p>
          <a:p>
            <a:pPr>
              <a:buFont typeface="Wingdings" pitchFamily="2" charset="2"/>
              <a:buNone/>
            </a:pPr>
            <a:endParaRPr lang="en-US" sz="1800">
              <a:latin typeface="Times New Roman" pitchFamily="18" charset="0"/>
            </a:endParaRPr>
          </a:p>
          <a:p>
            <a:pPr>
              <a:buFont typeface="Wingdings" pitchFamily="2" charset="2"/>
              <a:buNone/>
            </a:pPr>
            <a:endParaRPr lang="en-US" sz="1800">
              <a:latin typeface="Times New Roman" pitchFamily="18" charset="0"/>
            </a:endParaRPr>
          </a:p>
          <a:p>
            <a:pPr>
              <a:buFont typeface="Wingdings" pitchFamily="2" charset="2"/>
              <a:buNone/>
            </a:pPr>
            <a:endParaRPr lang="en-US" sz="1800">
              <a:latin typeface="Times New Roman" pitchFamily="18" charset="0"/>
            </a:endParaRPr>
          </a:p>
          <a:p>
            <a:pPr>
              <a:buFont typeface="Wingdings" pitchFamily="2" charset="2"/>
              <a:buNone/>
            </a:pPr>
            <a:endParaRPr lang="en-US" sz="1800">
              <a:latin typeface="Times New Roman" pitchFamily="18" charset="0"/>
            </a:endParaRPr>
          </a:p>
        </p:txBody>
      </p:sp>
      <p:sp>
        <p:nvSpPr>
          <p:cNvPr id="7680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40984BF9-DDA2-48A3-AF54-A697EF8A82E1}" type="slidenum">
              <a:rPr lang="en-US" sz="1400">
                <a:solidFill>
                  <a:srgbClr val="990033"/>
                </a:solidFill>
              </a:rPr>
              <a:pPr eaLnBrk="1" hangingPunct="1"/>
              <a:t>72</a:t>
            </a:fld>
            <a:endParaRPr lang="en-CA" sz="1400">
              <a:solidFill>
                <a:srgbClr val="990033"/>
              </a:solidFill>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fontAlgn="auto">
              <a:spcAft>
                <a:spcPts val="0"/>
              </a:spcAft>
              <a:defRPr/>
            </a:pPr>
            <a:r>
              <a:rPr lang="en-US" sz="3200"/>
              <a:t>Unary Relational Operations: SELECT</a:t>
            </a:r>
          </a:p>
        </p:txBody>
      </p:sp>
      <p:sp>
        <p:nvSpPr>
          <p:cNvPr id="16387" name="Rectangle 3"/>
          <p:cNvSpPr>
            <a:spLocks noGrp="1" noChangeArrowheads="1"/>
          </p:cNvSpPr>
          <p:nvPr>
            <p:ph sz="quarter" idx="1"/>
          </p:nvPr>
        </p:nvSpPr>
        <p:spPr>
          <a:xfrm>
            <a:off x="0" y="1600200"/>
            <a:ext cx="8129588" cy="4873625"/>
          </a:xfrm>
        </p:spPr>
        <p:txBody>
          <a:bodyPr/>
          <a:lstStyle/>
          <a:p>
            <a:pPr lvl="1"/>
            <a:r>
              <a:rPr lang="en-US" sz="2800" dirty="0"/>
              <a:t>In general, the </a:t>
            </a:r>
            <a:r>
              <a:rPr lang="en-US" sz="2800" i="1" dirty="0"/>
              <a:t>select</a:t>
            </a:r>
            <a:r>
              <a:rPr lang="en-US" sz="2800" dirty="0"/>
              <a:t> operation is denoted by </a:t>
            </a:r>
            <a:r>
              <a:rPr lang="en-US" sz="3600" b="1" dirty="0">
                <a:latin typeface="Symbol" pitchFamily="18" charset="2"/>
              </a:rPr>
              <a:t></a:t>
            </a:r>
            <a:r>
              <a:rPr lang="en-US" sz="2800" dirty="0"/>
              <a:t> </a:t>
            </a:r>
            <a:r>
              <a:rPr lang="en-US" sz="2800" baseline="-25000" dirty="0"/>
              <a:t>&lt;selection condition&gt;</a:t>
            </a:r>
            <a:r>
              <a:rPr lang="en-US" sz="2800" dirty="0"/>
              <a:t>(R) where</a:t>
            </a:r>
          </a:p>
          <a:p>
            <a:pPr lvl="2"/>
            <a:r>
              <a:rPr lang="en-US" sz="2000" dirty="0"/>
              <a:t>the symbol </a:t>
            </a:r>
            <a:r>
              <a:rPr lang="en-US" sz="3600" b="1" dirty="0">
                <a:latin typeface="Symbol" pitchFamily="18" charset="2"/>
              </a:rPr>
              <a:t></a:t>
            </a:r>
            <a:r>
              <a:rPr lang="en-US" sz="2000" dirty="0"/>
              <a:t> (sigma) is used to denote the </a:t>
            </a:r>
            <a:r>
              <a:rPr lang="en-US" sz="2000" i="1" dirty="0"/>
              <a:t>select</a:t>
            </a:r>
            <a:r>
              <a:rPr lang="en-US" sz="2000" dirty="0"/>
              <a:t> operator</a:t>
            </a:r>
          </a:p>
          <a:p>
            <a:pPr lvl="2"/>
            <a:r>
              <a:rPr lang="en-US" sz="2000" dirty="0"/>
              <a:t>the selection condition is a Boolean (conditional) expression specified on the attributes of relation R</a:t>
            </a:r>
          </a:p>
          <a:p>
            <a:pPr lvl="2"/>
            <a:r>
              <a:rPr lang="en-US" sz="2000" dirty="0"/>
              <a:t>tuples that make the condition </a:t>
            </a:r>
            <a:r>
              <a:rPr lang="en-US" sz="2000" b="1" dirty="0"/>
              <a:t>true </a:t>
            </a:r>
            <a:r>
              <a:rPr lang="en-US" sz="2000" dirty="0"/>
              <a:t>are selected</a:t>
            </a:r>
          </a:p>
          <a:p>
            <a:pPr lvl="3"/>
            <a:r>
              <a:rPr lang="en-US" sz="2000" dirty="0"/>
              <a:t>appear in the result of the operation</a:t>
            </a:r>
          </a:p>
          <a:p>
            <a:pPr lvl="2"/>
            <a:r>
              <a:rPr lang="en-US" sz="2000" dirty="0"/>
              <a:t>tuples that make the condition </a:t>
            </a:r>
            <a:r>
              <a:rPr lang="en-US" sz="2000" b="1" dirty="0"/>
              <a:t>false </a:t>
            </a:r>
            <a:r>
              <a:rPr lang="en-US" sz="2000" dirty="0"/>
              <a:t>are filtered out</a:t>
            </a:r>
          </a:p>
          <a:p>
            <a:pPr lvl="3"/>
            <a:r>
              <a:rPr lang="en-US" sz="2000" dirty="0"/>
              <a:t>discarded from the result of the operation</a:t>
            </a:r>
          </a:p>
        </p:txBody>
      </p:sp>
      <p:sp>
        <p:nvSpPr>
          <p:cNvPr id="1638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B00F33BC-3E60-4DBE-B980-CFF93CD0BE12}" type="slidenum">
              <a:rPr lang="en-US" sz="1400">
                <a:solidFill>
                  <a:srgbClr val="990033"/>
                </a:solidFill>
              </a:rPr>
              <a:pPr eaLnBrk="1" hangingPunct="1"/>
              <a:t>8</a:t>
            </a:fld>
            <a:endParaRPr lang="en-CA" sz="1400">
              <a:solidFill>
                <a:srgbClr val="990033"/>
              </a:solidFill>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4"/>
          <p:cNvSpPr>
            <a:spLocks noGrp="1" noChangeArrowheads="1"/>
          </p:cNvSpPr>
          <p:nvPr>
            <p:ph type="title"/>
          </p:nvPr>
        </p:nvSpPr>
        <p:spPr/>
        <p:txBody>
          <a:bodyPr/>
          <a:lstStyle/>
          <a:p>
            <a:pPr fontAlgn="auto">
              <a:spcAft>
                <a:spcPts val="0"/>
              </a:spcAft>
              <a:defRPr/>
            </a:pPr>
            <a:r>
              <a:rPr lang="en-US" sz="3200" dirty="0"/>
              <a:t>Unary Relational Operations: SELECT - properties</a:t>
            </a:r>
          </a:p>
        </p:txBody>
      </p:sp>
      <p:sp>
        <p:nvSpPr>
          <p:cNvPr id="12292" name="Rectangle 5"/>
          <p:cNvSpPr>
            <a:spLocks noGrp="1" noChangeArrowheads="1"/>
          </p:cNvSpPr>
          <p:nvPr>
            <p:ph sz="quarter" idx="1"/>
          </p:nvPr>
        </p:nvSpPr>
        <p:spPr>
          <a:xfrm>
            <a:off x="152400" y="1587661"/>
            <a:ext cx="8208682" cy="4873625"/>
          </a:xfrm>
        </p:spPr>
        <p:txBody>
          <a:bodyPr>
            <a:normAutofit fontScale="85000" lnSpcReduction="10000"/>
          </a:bodyPr>
          <a:lstStyle/>
          <a:p>
            <a:pPr marL="273367" indent="-274320" fontAlgn="auto">
              <a:lnSpc>
                <a:spcPct val="120000"/>
              </a:lnSpc>
              <a:spcAft>
                <a:spcPts val="0"/>
              </a:spcAft>
              <a:buFont typeface="Wingdings 2"/>
              <a:buChar char=""/>
              <a:defRPr/>
            </a:pPr>
            <a:r>
              <a:rPr lang="en-US" dirty="0">
                <a:latin typeface="Symbol" pitchFamily="18" charset="2"/>
              </a:rPr>
              <a:t></a:t>
            </a:r>
            <a:r>
              <a:rPr lang="en-US" dirty="0"/>
              <a:t> </a:t>
            </a:r>
            <a:r>
              <a:rPr lang="en-US" baseline="-25000" dirty="0"/>
              <a:t>&lt;selection condition&gt;</a:t>
            </a:r>
            <a:r>
              <a:rPr lang="en-US" dirty="0"/>
              <a:t>(R) produces a relation S that has the same schema (same attributes) as R</a:t>
            </a:r>
          </a:p>
          <a:p>
            <a:pPr marL="273367" indent="-274320" fontAlgn="auto">
              <a:lnSpc>
                <a:spcPct val="120000"/>
              </a:lnSpc>
              <a:spcAft>
                <a:spcPts val="0"/>
              </a:spcAft>
              <a:buFont typeface="Wingdings 2"/>
              <a:buChar char=""/>
              <a:defRPr/>
            </a:pPr>
            <a:r>
              <a:rPr lang="en-US" dirty="0"/>
              <a:t>SELECT </a:t>
            </a:r>
            <a:r>
              <a:rPr lang="en-US" dirty="0">
                <a:latin typeface="Symbol" pitchFamily="18" charset="2"/>
              </a:rPr>
              <a:t></a:t>
            </a:r>
            <a:r>
              <a:rPr lang="en-US" dirty="0"/>
              <a:t> is commutative:</a:t>
            </a:r>
          </a:p>
          <a:p>
            <a:pPr lvl="1" indent="-182880" fontAlgn="auto">
              <a:lnSpc>
                <a:spcPct val="120000"/>
              </a:lnSpc>
              <a:spcAft>
                <a:spcPts val="0"/>
              </a:spcAft>
              <a:buClr>
                <a:schemeClr val="accent1">
                  <a:shade val="75000"/>
                </a:schemeClr>
              </a:buClr>
              <a:buFont typeface="Wingdings"/>
              <a:buChar char=""/>
              <a:defRPr/>
            </a:pPr>
            <a:r>
              <a:rPr lang="en-US" sz="2300" dirty="0">
                <a:latin typeface="Symbol" pitchFamily="18" charset="2"/>
              </a:rPr>
              <a:t></a:t>
            </a:r>
            <a:r>
              <a:rPr lang="en-US" sz="2300" dirty="0"/>
              <a:t> </a:t>
            </a:r>
            <a:r>
              <a:rPr lang="en-US" sz="2400" baseline="-25000" dirty="0"/>
              <a:t>&lt;condition1&gt;</a:t>
            </a:r>
            <a:r>
              <a:rPr lang="en-US" sz="2300" dirty="0"/>
              <a:t>(</a:t>
            </a:r>
            <a:r>
              <a:rPr lang="en-US" sz="2300" dirty="0">
                <a:latin typeface="Symbol" pitchFamily="18" charset="2"/>
              </a:rPr>
              <a:t></a:t>
            </a:r>
            <a:r>
              <a:rPr lang="en-US" sz="2300" dirty="0"/>
              <a:t> </a:t>
            </a:r>
            <a:r>
              <a:rPr lang="en-US" sz="2400" baseline="-25000" dirty="0"/>
              <a:t>&lt; condition2&gt;</a:t>
            </a:r>
            <a:r>
              <a:rPr lang="en-US" sz="2300" dirty="0"/>
              <a:t> (R)) = </a:t>
            </a:r>
            <a:r>
              <a:rPr lang="en-US" sz="2300" dirty="0">
                <a:latin typeface="Symbol" pitchFamily="18" charset="2"/>
              </a:rPr>
              <a:t></a:t>
            </a:r>
            <a:r>
              <a:rPr lang="en-US" sz="2300" dirty="0"/>
              <a:t> </a:t>
            </a:r>
            <a:r>
              <a:rPr lang="en-US" sz="2400" baseline="-25000" dirty="0"/>
              <a:t>&lt;condition2&gt;</a:t>
            </a:r>
            <a:r>
              <a:rPr lang="en-US" sz="2300" dirty="0"/>
              <a:t> (</a:t>
            </a:r>
            <a:r>
              <a:rPr lang="en-US" sz="2300" dirty="0">
                <a:latin typeface="Symbol" pitchFamily="18" charset="2"/>
              </a:rPr>
              <a:t></a:t>
            </a:r>
            <a:r>
              <a:rPr lang="en-US" sz="2300" dirty="0"/>
              <a:t> </a:t>
            </a:r>
            <a:r>
              <a:rPr lang="en-US" sz="2400" baseline="-25000" dirty="0"/>
              <a:t>&lt; condition1&gt;</a:t>
            </a:r>
            <a:r>
              <a:rPr lang="en-US" sz="2300" dirty="0"/>
              <a:t> (R))</a:t>
            </a:r>
          </a:p>
          <a:p>
            <a:pPr marL="273367" indent="-274320" fontAlgn="auto">
              <a:lnSpc>
                <a:spcPct val="120000"/>
              </a:lnSpc>
              <a:spcAft>
                <a:spcPts val="0"/>
              </a:spcAft>
              <a:buFont typeface="Wingdings 2"/>
              <a:buChar char=""/>
              <a:defRPr/>
            </a:pPr>
            <a:r>
              <a:rPr lang="en-US" dirty="0"/>
              <a:t>Because of </a:t>
            </a:r>
            <a:r>
              <a:rPr lang="en-US" dirty="0" err="1"/>
              <a:t>commutativity</a:t>
            </a:r>
            <a:r>
              <a:rPr lang="en-US" dirty="0"/>
              <a:t> property, a cascade (sequence) of SELECT operations may be applied in any order:</a:t>
            </a:r>
          </a:p>
          <a:p>
            <a:pPr lvl="1" indent="-182880" fontAlgn="auto">
              <a:lnSpc>
                <a:spcPct val="120000"/>
              </a:lnSpc>
              <a:spcAft>
                <a:spcPts val="0"/>
              </a:spcAft>
              <a:buClr>
                <a:schemeClr val="accent1">
                  <a:shade val="75000"/>
                </a:schemeClr>
              </a:buClr>
              <a:buFont typeface="Wingdings"/>
              <a:buChar char=""/>
              <a:defRPr/>
            </a:pPr>
            <a:r>
              <a:rPr lang="en-US" sz="2300" dirty="0">
                <a:latin typeface="Symbol" pitchFamily="18" charset="2"/>
              </a:rPr>
              <a:t></a:t>
            </a:r>
            <a:r>
              <a:rPr lang="en-US" sz="2300" baseline="-25000" dirty="0"/>
              <a:t>&lt;cond1&gt;</a:t>
            </a:r>
            <a:r>
              <a:rPr lang="en-US" sz="2300" dirty="0"/>
              <a:t>(</a:t>
            </a:r>
            <a:r>
              <a:rPr lang="en-US" sz="2300" dirty="0">
                <a:latin typeface="Symbol" pitchFamily="18" charset="2"/>
              </a:rPr>
              <a:t></a:t>
            </a:r>
            <a:r>
              <a:rPr lang="en-US" sz="2300" baseline="-25000" dirty="0"/>
              <a:t>&lt;cond2&gt;</a:t>
            </a:r>
            <a:r>
              <a:rPr lang="en-US" sz="2300" dirty="0"/>
              <a:t> (</a:t>
            </a:r>
            <a:r>
              <a:rPr lang="en-US" sz="2300" dirty="0">
                <a:latin typeface="Symbol" pitchFamily="18" charset="2"/>
              </a:rPr>
              <a:t></a:t>
            </a:r>
            <a:r>
              <a:rPr lang="en-US" sz="2300" baseline="-25000" dirty="0"/>
              <a:t>&lt;cond3&gt;</a:t>
            </a:r>
            <a:r>
              <a:rPr lang="en-US" sz="2300" dirty="0"/>
              <a:t> (R)) = </a:t>
            </a:r>
            <a:r>
              <a:rPr lang="en-US" sz="2300" dirty="0">
                <a:latin typeface="Symbol" pitchFamily="18" charset="2"/>
              </a:rPr>
              <a:t></a:t>
            </a:r>
            <a:r>
              <a:rPr lang="en-US" sz="2300" baseline="-25000" dirty="0"/>
              <a:t>&lt;cond2&gt;</a:t>
            </a:r>
            <a:r>
              <a:rPr lang="en-US" sz="2300" dirty="0"/>
              <a:t> (</a:t>
            </a:r>
            <a:r>
              <a:rPr lang="en-US" sz="2300" dirty="0">
                <a:latin typeface="Symbol" pitchFamily="18" charset="2"/>
              </a:rPr>
              <a:t></a:t>
            </a:r>
            <a:r>
              <a:rPr lang="en-US" sz="2300" baseline="-25000" dirty="0"/>
              <a:t>&lt;cond3&gt;</a:t>
            </a:r>
            <a:r>
              <a:rPr lang="en-US" sz="2300" dirty="0"/>
              <a:t> (</a:t>
            </a:r>
            <a:r>
              <a:rPr lang="en-US" sz="2300" dirty="0">
                <a:latin typeface="Symbol" pitchFamily="18" charset="2"/>
              </a:rPr>
              <a:t></a:t>
            </a:r>
            <a:r>
              <a:rPr lang="en-US" sz="2300" baseline="-25000" dirty="0"/>
              <a:t>&lt;cond1&gt;</a:t>
            </a:r>
            <a:r>
              <a:rPr lang="en-US" sz="2300" dirty="0"/>
              <a:t> ( R)))</a:t>
            </a:r>
          </a:p>
          <a:p>
            <a:pPr marL="273367" indent="-274320" fontAlgn="auto">
              <a:lnSpc>
                <a:spcPct val="120000"/>
              </a:lnSpc>
              <a:spcAft>
                <a:spcPts val="0"/>
              </a:spcAft>
              <a:buFont typeface="Wingdings 2"/>
              <a:buChar char=""/>
              <a:defRPr/>
            </a:pPr>
            <a:r>
              <a:rPr lang="en-US" dirty="0"/>
              <a:t>A cascade of SELECT operations may be replaced by a single selection with a conjunction of all the conditions:</a:t>
            </a:r>
          </a:p>
          <a:p>
            <a:pPr lvl="1" indent="-182880" fontAlgn="auto">
              <a:lnSpc>
                <a:spcPct val="120000"/>
              </a:lnSpc>
              <a:spcAft>
                <a:spcPts val="0"/>
              </a:spcAft>
              <a:buClr>
                <a:schemeClr val="accent1">
                  <a:shade val="75000"/>
                </a:schemeClr>
              </a:buClr>
              <a:buFont typeface="Wingdings"/>
              <a:buChar char=""/>
              <a:defRPr/>
            </a:pPr>
            <a:r>
              <a:rPr lang="en-US" sz="2300" dirty="0">
                <a:latin typeface="Symbol" pitchFamily="18" charset="2"/>
              </a:rPr>
              <a:t></a:t>
            </a:r>
            <a:r>
              <a:rPr lang="en-US" sz="2300" baseline="-25000" dirty="0"/>
              <a:t>&lt;cond1&gt;</a:t>
            </a:r>
            <a:r>
              <a:rPr lang="en-US" sz="2300" dirty="0"/>
              <a:t>(</a:t>
            </a:r>
            <a:r>
              <a:rPr lang="en-US" sz="2300" dirty="0">
                <a:latin typeface="Symbol" pitchFamily="18" charset="2"/>
              </a:rPr>
              <a:t></a:t>
            </a:r>
            <a:r>
              <a:rPr lang="en-US" sz="2300" baseline="-25000" dirty="0"/>
              <a:t>&lt; cond2&gt;</a:t>
            </a:r>
            <a:r>
              <a:rPr lang="en-US" sz="2300" dirty="0"/>
              <a:t> (</a:t>
            </a:r>
            <a:r>
              <a:rPr lang="en-US" sz="2300" dirty="0">
                <a:latin typeface="Symbol" pitchFamily="18" charset="2"/>
              </a:rPr>
              <a:t></a:t>
            </a:r>
            <a:r>
              <a:rPr lang="en-US" sz="2300" baseline="-25000" dirty="0"/>
              <a:t>&lt;cond3&gt;</a:t>
            </a:r>
            <a:r>
              <a:rPr lang="en-US" sz="2300" dirty="0"/>
              <a:t>(R)) = </a:t>
            </a:r>
            <a:r>
              <a:rPr lang="en-US" sz="2300" dirty="0">
                <a:latin typeface="Symbol" pitchFamily="18" charset="2"/>
              </a:rPr>
              <a:t></a:t>
            </a:r>
            <a:r>
              <a:rPr lang="en-US" sz="2300" baseline="-25000" dirty="0"/>
              <a:t> &lt;cond1&gt; AND &lt; cond2&gt; AND &lt; cond3&gt;</a:t>
            </a:r>
            <a:r>
              <a:rPr lang="en-US" sz="2300" dirty="0"/>
              <a:t>(</a:t>
            </a:r>
            <a:r>
              <a:rPr lang="en-US" sz="2300"/>
              <a:t>R)</a:t>
            </a:r>
            <a:endParaRPr lang="en-US" sz="2300" dirty="0"/>
          </a:p>
          <a:p>
            <a:pPr marL="273367" indent="-274320" fontAlgn="auto">
              <a:lnSpc>
                <a:spcPct val="120000"/>
              </a:lnSpc>
              <a:spcAft>
                <a:spcPts val="0"/>
              </a:spcAft>
              <a:buFont typeface="Wingdings 2"/>
              <a:buChar char=""/>
              <a:defRPr/>
            </a:pPr>
            <a:r>
              <a:rPr lang="en-US" sz="2500" dirty="0"/>
              <a:t>The number of tuples in the result of a SELECT is less than (or equal to) the number of tuples in the input relation R</a:t>
            </a:r>
          </a:p>
        </p:txBody>
      </p:sp>
      <p:sp>
        <p:nvSpPr>
          <p:cNvPr id="1741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a:solidFill>
                  <a:srgbClr val="990033"/>
                </a:solidFill>
              </a:rPr>
              <a:t>Slide 6- </a:t>
            </a:r>
            <a:fld id="{BFB4B54F-8742-4088-9440-F8BABEB47C82}" type="slidenum">
              <a:rPr lang="en-US" sz="1400">
                <a:solidFill>
                  <a:srgbClr val="990033"/>
                </a:solidFill>
              </a:rPr>
              <a:pPr eaLnBrk="1" hangingPunct="1"/>
              <a:t>9</a:t>
            </a:fld>
            <a:endParaRPr lang="en-CA" sz="1400">
              <a:solidFill>
                <a:srgbClr val="990033"/>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29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9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9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29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29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7350</TotalTime>
  <Words>6488</Words>
  <Application>Microsoft Macintosh PowerPoint</Application>
  <PresentationFormat>Letter Paper (8.5x11 in)</PresentationFormat>
  <Paragraphs>690</Paragraphs>
  <Slides>72</Slides>
  <Notes>68</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72</vt:i4>
      </vt:variant>
    </vt:vector>
  </HeadingPairs>
  <TitlesOfParts>
    <vt:vector size="80" baseType="lpstr">
      <vt:lpstr>Arial</vt:lpstr>
      <vt:lpstr>Century Schoolbook</vt:lpstr>
      <vt:lpstr>Symbol</vt:lpstr>
      <vt:lpstr>Tahoma</vt:lpstr>
      <vt:lpstr>Times New Roman</vt:lpstr>
      <vt:lpstr>Wingdings</vt:lpstr>
      <vt:lpstr>Wingdings 2</vt:lpstr>
      <vt:lpstr>Oriel</vt:lpstr>
      <vt:lpstr>Chapter 8</vt:lpstr>
      <vt:lpstr>Chapter Outline</vt:lpstr>
      <vt:lpstr>Relational Algebra Overview</vt:lpstr>
      <vt:lpstr>Brief History of Origins of Algebra</vt:lpstr>
      <vt:lpstr>Relational Algebra Overview</vt:lpstr>
      <vt:lpstr>Database State for COMPANY</vt:lpstr>
      <vt:lpstr>Unary Relational Operations: SELECT ( )</vt:lpstr>
      <vt:lpstr>Unary Relational Operations: SELECT</vt:lpstr>
      <vt:lpstr>Unary Relational Operations: SELECT - properties</vt:lpstr>
      <vt:lpstr>Unary Relational Operations: PROJECT ( )</vt:lpstr>
      <vt:lpstr>Unary Relational Operations: PROJECT (cont.)</vt:lpstr>
      <vt:lpstr>Unary Relational Operations: PROJECT -- properties</vt:lpstr>
      <vt:lpstr>PowerPoint Presentation</vt:lpstr>
      <vt:lpstr>exercise</vt:lpstr>
      <vt:lpstr>Examples of applying SELECT and PROJECT operations</vt:lpstr>
      <vt:lpstr>Relational Algebra Expressions</vt:lpstr>
      <vt:lpstr>Single expression versus sequence of relational operations (Example)</vt:lpstr>
      <vt:lpstr>Unary Relational Operations: RENAME (  )</vt:lpstr>
      <vt:lpstr>Unary Relational Operations: RENAME (contd.)</vt:lpstr>
      <vt:lpstr>Unary Relational Operations: RENAME (contd.)</vt:lpstr>
      <vt:lpstr>exercise</vt:lpstr>
      <vt:lpstr>Example of applying multiple operations and RENAME</vt:lpstr>
      <vt:lpstr>Relational Algebra Operations from Set Theory: UNION </vt:lpstr>
      <vt:lpstr>Relational Algebra Operations from Set Theory: UNION </vt:lpstr>
      <vt:lpstr>Relational Algebra Operations from Set Theory: UNION </vt:lpstr>
      <vt:lpstr>Relational Algebra Operations from Set Theory: INTERSECTION</vt:lpstr>
      <vt:lpstr>Relational Algebra Operations from Set Theory: SET DIFFERENCE (cont.) </vt:lpstr>
      <vt:lpstr>Relational Algebra Operations from Set Theory </vt:lpstr>
      <vt:lpstr>Example to illustrate the result of UNION, INTERSECT, and DIFFERENCE</vt:lpstr>
      <vt:lpstr>Some properties of UNION, INTERSECT, and DIFFERENCE</vt:lpstr>
      <vt:lpstr>Relational Algebra Operations from Set Theory: CARTESIAN PRODUCT</vt:lpstr>
      <vt:lpstr>Relational Algebra Operations from Set Theory: CARTESIAN PRODUCT (cont.)</vt:lpstr>
      <vt:lpstr>Example of applying CARTESIAN PRODUCT</vt:lpstr>
      <vt:lpstr>Relational Algebra Operations from Set Theory: CARTESIAN PRODUCT (cont.)</vt:lpstr>
      <vt:lpstr>Example of applying CARTESIAN PRODUCT</vt:lpstr>
      <vt:lpstr>Binary Relational Operations: JOIN</vt:lpstr>
      <vt:lpstr>Binary Relational Operations: JOIN (cont.)</vt:lpstr>
      <vt:lpstr>Example of applying the JOIN operation</vt:lpstr>
      <vt:lpstr>Some properties of JOIN</vt:lpstr>
      <vt:lpstr>Some properties of JOIN</vt:lpstr>
      <vt:lpstr>Binary Relational Operations: EQUIJOIN</vt:lpstr>
      <vt:lpstr>Binary Relational Operations:  NATURAL JOIN Operation</vt:lpstr>
      <vt:lpstr>Binary Relational Operations NATURAL JOIN (contd.)</vt:lpstr>
      <vt:lpstr>exercise</vt:lpstr>
      <vt:lpstr>Example of NATURAL JOIN operation</vt:lpstr>
      <vt:lpstr>Complete Set of Relational Operations</vt:lpstr>
      <vt:lpstr>Binary Relational Operations: DIVISION</vt:lpstr>
      <vt:lpstr>Example of DIVISION</vt:lpstr>
      <vt:lpstr>Binary Relational Operations: DIVISION</vt:lpstr>
      <vt:lpstr>Example of DIVISION</vt:lpstr>
      <vt:lpstr>Example of DIVISION</vt:lpstr>
      <vt:lpstr>Recap of Relational Algebra Operations</vt:lpstr>
      <vt:lpstr>Additional Relational Operations: Aggregate Functions and Grouping</vt:lpstr>
      <vt:lpstr>Aggregate Function Operation</vt:lpstr>
      <vt:lpstr>Using Grouping with Aggregation</vt:lpstr>
      <vt:lpstr>Illustrating aggregate functions and grouping</vt:lpstr>
      <vt:lpstr>Examples of applying aggregate functions and grouping</vt:lpstr>
      <vt:lpstr>Additional Relational Operations (cont.)</vt:lpstr>
      <vt:lpstr>Additional Relational Operations (cont.)</vt:lpstr>
      <vt:lpstr>Additional Relational Operations (cont.)</vt:lpstr>
      <vt:lpstr>Additional Relational Operations (cont.)</vt:lpstr>
      <vt:lpstr>Additional Relational Operations (cont.)</vt:lpstr>
      <vt:lpstr>Additional Relational Operations (cont.)</vt:lpstr>
      <vt:lpstr>Additional Relational Operations (cont.)</vt:lpstr>
      <vt:lpstr>Additional Relational Operations (cont.)</vt:lpstr>
      <vt:lpstr>JOIN operations overview</vt:lpstr>
      <vt:lpstr>Examples of Queries in Relational Algebra : Procedural Form</vt:lpstr>
      <vt:lpstr>Examples of Queries in Relational Algebra – Single expressions</vt:lpstr>
      <vt:lpstr>Exercises</vt:lpstr>
      <vt:lpstr>Answers</vt:lpstr>
      <vt:lpstr>Answers</vt:lpstr>
      <vt:lpstr>Answers</vt:lpstr>
    </vt:vector>
  </TitlesOfParts>
  <Company>Copyright © 2007 Ramez Elmasri and Shamkant B. Navathe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subject>The Relational Algebra and Calculus</dc:subject>
  <dc:creator>Elmasri/Navathe</dc:creator>
  <cp:lastModifiedBy>Tugba Taskaya Temizel</cp:lastModifiedBy>
  <cp:revision>236</cp:revision>
  <cp:lastPrinted>2001-11-04T00:51:13Z</cp:lastPrinted>
  <dcterms:created xsi:type="dcterms:W3CDTF">2005-02-25T19:46:41Z</dcterms:created>
  <dcterms:modified xsi:type="dcterms:W3CDTF">2019-10-27T18:10:41Z</dcterms:modified>
</cp:coreProperties>
</file>