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75"/>
  </p:notesMasterIdLst>
  <p:handoutMasterIdLst>
    <p:handoutMasterId r:id="rId76"/>
  </p:handoutMasterIdLst>
  <p:sldIdLst>
    <p:sldId id="324" r:id="rId2"/>
    <p:sldId id="325" r:id="rId3"/>
    <p:sldId id="363" r:id="rId4"/>
    <p:sldId id="373" r:id="rId5"/>
    <p:sldId id="429" r:id="rId6"/>
    <p:sldId id="430" r:id="rId7"/>
    <p:sldId id="431" r:id="rId8"/>
    <p:sldId id="425" r:id="rId9"/>
    <p:sldId id="423" r:id="rId10"/>
    <p:sldId id="424" r:id="rId11"/>
    <p:sldId id="328" r:id="rId12"/>
    <p:sldId id="329" r:id="rId13"/>
    <p:sldId id="330" r:id="rId14"/>
    <p:sldId id="364" r:id="rId15"/>
    <p:sldId id="422" r:id="rId16"/>
    <p:sldId id="331" r:id="rId17"/>
    <p:sldId id="409" r:id="rId18"/>
    <p:sldId id="362" r:id="rId19"/>
    <p:sldId id="375" r:id="rId20"/>
    <p:sldId id="420" r:id="rId21"/>
    <p:sldId id="377" r:id="rId22"/>
    <p:sldId id="410" r:id="rId23"/>
    <p:sldId id="411" r:id="rId24"/>
    <p:sldId id="378" r:id="rId25"/>
    <p:sldId id="379" r:id="rId26"/>
    <p:sldId id="380" r:id="rId27"/>
    <p:sldId id="335" r:id="rId28"/>
    <p:sldId id="336" r:id="rId29"/>
    <p:sldId id="337" r:id="rId30"/>
    <p:sldId id="381" r:id="rId31"/>
    <p:sldId id="382" r:id="rId32"/>
    <p:sldId id="413" r:id="rId33"/>
    <p:sldId id="384" r:id="rId34"/>
    <p:sldId id="383" r:id="rId35"/>
    <p:sldId id="338" r:id="rId36"/>
    <p:sldId id="340" r:id="rId37"/>
    <p:sldId id="414" r:id="rId38"/>
    <p:sldId id="418" r:id="rId39"/>
    <p:sldId id="385" r:id="rId40"/>
    <p:sldId id="391" r:id="rId41"/>
    <p:sldId id="421" r:id="rId42"/>
    <p:sldId id="416" r:id="rId43"/>
    <p:sldId id="406" r:id="rId44"/>
    <p:sldId id="348" r:id="rId45"/>
    <p:sldId id="349" r:id="rId46"/>
    <p:sldId id="419" r:id="rId47"/>
    <p:sldId id="350" r:id="rId48"/>
    <p:sldId id="351" r:id="rId49"/>
    <p:sldId id="352" r:id="rId50"/>
    <p:sldId id="353" r:id="rId51"/>
    <p:sldId id="365" r:id="rId52"/>
    <p:sldId id="386" r:id="rId53"/>
    <p:sldId id="407" r:id="rId54"/>
    <p:sldId id="354" r:id="rId55"/>
    <p:sldId id="372" r:id="rId56"/>
    <p:sldId id="371" r:id="rId57"/>
    <p:sldId id="426" r:id="rId58"/>
    <p:sldId id="427" r:id="rId59"/>
    <p:sldId id="428" r:id="rId60"/>
    <p:sldId id="388" r:id="rId61"/>
    <p:sldId id="389" r:id="rId62"/>
    <p:sldId id="394" r:id="rId63"/>
    <p:sldId id="392" r:id="rId64"/>
    <p:sldId id="393" r:id="rId65"/>
    <p:sldId id="396" r:id="rId66"/>
    <p:sldId id="397" r:id="rId67"/>
    <p:sldId id="398" r:id="rId68"/>
    <p:sldId id="399" r:id="rId69"/>
    <p:sldId id="400" r:id="rId70"/>
    <p:sldId id="401" r:id="rId71"/>
    <p:sldId id="402" r:id="rId72"/>
    <p:sldId id="404" r:id="rId73"/>
    <p:sldId id="405" r:id="rId74"/>
  </p:sldIdLst>
  <p:sldSz cx="9144000" cy="6858000" type="letter"/>
  <p:notesSz cx="6858000" cy="9144000"/>
  <p:defaultTextStyle>
    <a:defPPr>
      <a:defRPr lang="en-CA"/>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7228"/>
    <a:srgbClr val="6E792B"/>
    <a:srgbClr val="76822E"/>
    <a:srgbClr val="4F571F"/>
    <a:srgbClr val="6F6A07"/>
    <a:srgbClr val="827C08"/>
    <a:srgbClr val="A29B0A"/>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6" autoAdjust="0"/>
    <p:restoredTop sz="86332" autoAdjust="0"/>
  </p:normalViewPr>
  <p:slideViewPr>
    <p:cSldViewPr snapToObjects="1">
      <p:cViewPr varScale="1">
        <p:scale>
          <a:sx n="98" d="100"/>
          <a:sy n="98" d="100"/>
        </p:scale>
        <p:origin x="2184" y="184"/>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pPr>
              <a:defRPr/>
            </a:pPr>
            <a:endParaRPr lang="en-CA"/>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pPr>
              <a:defRPr/>
            </a:pPr>
            <a:endParaRPr lang="en-CA"/>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pPr>
              <a:defRPr/>
            </a:pPr>
            <a:endParaRPr lang="en-CA"/>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pPr>
              <a:defRPr/>
            </a:pPr>
            <a:fld id="{114F9A5A-27B7-4C5D-95E9-FFCC9DC4684C}" type="slidenum">
              <a:rPr lang="en-CA"/>
              <a:pPr>
                <a:defRPr/>
              </a:pPr>
              <a:t>‹#›</a:t>
            </a:fld>
            <a:endParaRPr lang="en-CA"/>
          </a:p>
        </p:txBody>
      </p:sp>
    </p:spTree>
    <p:extLst>
      <p:ext uri="{BB962C8B-B14F-4D97-AF65-F5344CB8AC3E}">
        <p14:creationId xmlns:p14="http://schemas.microsoft.com/office/powerpoint/2010/main" val="202341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pPr>
              <a:defRPr/>
            </a:pPr>
            <a:endParaRPr lang="en-CA"/>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pPr>
              <a:defRPr/>
            </a:pPr>
            <a:endParaRPr lang="en-CA"/>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pPr>
              <a:defRPr/>
            </a:pPr>
            <a:endParaRPr lang="en-CA"/>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pPr>
              <a:defRPr/>
            </a:pPr>
            <a:fld id="{5AB65B4D-CCD2-49A2-A3CE-EB17612C3BE2}" type="slidenum">
              <a:rPr lang="en-CA"/>
              <a:pPr>
                <a:defRPr/>
              </a:pPr>
              <a:t>‹#›</a:t>
            </a:fld>
            <a:endParaRPr lang="en-CA"/>
          </a:p>
        </p:txBody>
      </p:sp>
    </p:spTree>
    <p:extLst>
      <p:ext uri="{BB962C8B-B14F-4D97-AF65-F5344CB8AC3E}">
        <p14:creationId xmlns:p14="http://schemas.microsoft.com/office/powerpoint/2010/main" val="8423720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n-ea"/>
        <a:cs typeface="+mn-cs"/>
      </a:defRPr>
    </a:lvl1pPr>
    <a:lvl2pPr marL="457200" algn="l" rtl="0" eaLnBrk="0" fontAlgn="base" hangingPunct="0">
      <a:spcBef>
        <a:spcPct val="30000"/>
      </a:spcBef>
      <a:spcAft>
        <a:spcPct val="0"/>
      </a:spcAft>
      <a:defRPr sz="16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E25B6B59-505B-41FE-B52C-5B07F1FEE860}" type="slidenum">
              <a:rPr lang="en-CA" smtClean="0"/>
              <a:pPr/>
              <a:t>1</a:t>
            </a:fld>
            <a:endParaRPr lang="en-CA"/>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40466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B4C97157-5CFD-4B4B-99B6-7AE7C258C114}" type="slidenum">
              <a:rPr lang="en-CA" smtClean="0"/>
              <a:pPr/>
              <a:t>12</a:t>
            </a:fld>
            <a:endParaRPr lang="en-CA"/>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87039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4CE9E362-BBE6-40A2-862B-9059082599A4}" type="slidenum">
              <a:rPr lang="en-CA" smtClean="0"/>
              <a:pPr/>
              <a:t>13</a:t>
            </a:fld>
            <a:endParaRPr lang="en-CA"/>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11775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C2B09D36-BD6E-4CBA-82EC-87BDFAFCF8EF}" type="slidenum">
              <a:rPr lang="en-CA" smtClean="0"/>
              <a:pPr/>
              <a:t>16</a:t>
            </a:fld>
            <a:endParaRPr lang="en-CA"/>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tr-TR" dirty="0"/>
              <a:t>A database usually contains groups of entities that are similar. For example, a company employing hundreds of employees may want to store similar information concerning each of the employees. These employee entities share the same attributes, but each entity has its own value(s) for each attribute. An entity type defines a collection (or set) of entities that have the same attribute. Each entity type in the database is described by its name and attributes.</a:t>
            </a:r>
            <a:endParaRPr lang="en-US" dirty="0"/>
          </a:p>
        </p:txBody>
      </p:sp>
    </p:spTree>
    <p:extLst>
      <p:ext uri="{BB962C8B-B14F-4D97-AF65-F5344CB8AC3E}">
        <p14:creationId xmlns:p14="http://schemas.microsoft.com/office/powerpoint/2010/main" val="3938563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C2B09D36-BD6E-4CBA-82EC-87BDFAFCF8EF}" type="slidenum">
              <a:rPr lang="en-CA" smtClean="0"/>
              <a:pPr/>
              <a:t>17</a:t>
            </a:fld>
            <a:endParaRPr lang="en-CA"/>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318516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2DF762A-3D10-4436-AFB4-F5DBCE422233}" type="slidenum">
              <a:rPr lang="en-CA" smtClean="0"/>
              <a:pPr/>
              <a:t>18</a:t>
            </a:fld>
            <a:endParaRPr lang="en-CA"/>
          </a:p>
        </p:txBody>
      </p:sp>
      <p:sp>
        <p:nvSpPr>
          <p:cNvPr id="76803" name="Rectangle 1026"/>
          <p:cNvSpPr>
            <a:spLocks noGrp="1" noRot="1" noChangeAspect="1" noChangeArrowheads="1" noTextEdit="1"/>
          </p:cNvSpPr>
          <p:nvPr>
            <p:ph type="sldImg"/>
          </p:nvPr>
        </p:nvSpPr>
        <p:spPr>
          <a:ln/>
        </p:spPr>
      </p:sp>
      <p:sp>
        <p:nvSpPr>
          <p:cNvPr id="76804"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1692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A78907B-1451-4B32-852B-F4CF6FF95AFE}" type="slidenum">
              <a:rPr lang="en-CA" smtClean="0"/>
              <a:pPr/>
              <a:t>22</a:t>
            </a:fld>
            <a:endParaRPr lang="en-CA"/>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46184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69A22B34-611C-4D41-94CB-9FA3BCDB8FD7}" type="slidenum">
              <a:rPr lang="en-CA" smtClean="0"/>
              <a:pPr/>
              <a:t>23</a:t>
            </a:fld>
            <a:endParaRPr lang="en-CA"/>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02671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3F8607D0-2586-4545-9DFC-38344D263A9C}" type="slidenum">
              <a:rPr lang="en-CA" smtClean="0"/>
              <a:pPr/>
              <a:t>27</a:t>
            </a:fld>
            <a:endParaRPr lang="en-CA"/>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54560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0F4A8E5B-744E-4A98-B16D-9608D9A938F1}" type="slidenum">
              <a:rPr lang="en-CA" smtClean="0"/>
              <a:pPr/>
              <a:t>28</a:t>
            </a:fld>
            <a:endParaRPr lang="en-CA"/>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39735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73B4FCC3-7DD5-4470-924C-1D6A466CB9EB}" type="slidenum">
              <a:rPr lang="en-CA" smtClean="0"/>
              <a:pPr/>
              <a:t>29</a:t>
            </a:fld>
            <a:endParaRPr lang="en-CA"/>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02761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FA13E6CF-ECAB-424A-B413-F8CE81924BF5}" type="slidenum">
              <a:rPr lang="en-CA" smtClean="0"/>
              <a:pPr/>
              <a:t>2</a:t>
            </a:fld>
            <a:endParaRPr lang="en-CA"/>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4222199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69A22B34-611C-4D41-94CB-9FA3BCDB8FD7}" type="slidenum">
              <a:rPr lang="en-CA" smtClean="0"/>
              <a:pPr/>
              <a:t>32</a:t>
            </a:fld>
            <a:endParaRPr lang="en-CA"/>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26942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238898D-9A8A-413D-BFB1-C1B01D0B6482}" type="slidenum">
              <a:rPr lang="en-CA" smtClean="0"/>
              <a:pPr/>
              <a:t>34</a:t>
            </a:fld>
            <a:endParaRPr lang="en-CA"/>
          </a:p>
        </p:txBody>
      </p:sp>
      <p:sp>
        <p:nvSpPr>
          <p:cNvPr id="80899" name="Rectangle 2050"/>
          <p:cNvSpPr>
            <a:spLocks noGrp="1" noRot="1" noChangeAspect="1" noChangeArrowheads="1" noTextEdit="1"/>
          </p:cNvSpPr>
          <p:nvPr>
            <p:ph type="sldImg"/>
          </p:nvPr>
        </p:nvSpPr>
        <p:spPr>
          <a:ln/>
        </p:spPr>
      </p:sp>
      <p:sp>
        <p:nvSpPr>
          <p:cNvPr id="80900" name="Rectangle 2051"/>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24744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68F3BC97-3764-4345-836D-3E49FD7369C4}" type="slidenum">
              <a:rPr lang="en-CA" smtClean="0"/>
              <a:pPr/>
              <a:t>35</a:t>
            </a:fld>
            <a:endParaRPr lang="en-CA"/>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71267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B2A9B497-9E1D-46A3-B58D-2091653E2289}" type="slidenum">
              <a:rPr lang="en-CA" smtClean="0"/>
              <a:pPr/>
              <a:t>36</a:t>
            </a:fld>
            <a:endParaRPr lang="en-CA"/>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3837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B2A9B497-9E1D-46A3-B58D-2091653E2289}" type="slidenum">
              <a:rPr lang="en-CA" smtClean="0"/>
              <a:pPr/>
              <a:t>37</a:t>
            </a:fld>
            <a:endParaRPr lang="en-CA"/>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86518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943F9679-76A7-4790-AC18-0FF359B36A55}" type="slidenum">
              <a:rPr lang="en-CA" smtClean="0"/>
              <a:pPr/>
              <a:t>38</a:t>
            </a:fld>
            <a:endParaRPr lang="en-CA"/>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tr-TR" dirty="0" err="1"/>
              <a:t>The</a:t>
            </a:r>
            <a:r>
              <a:rPr lang="tr-TR" dirty="0"/>
              <a:t> </a:t>
            </a:r>
            <a:r>
              <a:rPr lang="tr-TR" dirty="0" err="1"/>
              <a:t>supervision</a:t>
            </a:r>
            <a:r>
              <a:rPr lang="tr-TR" dirty="0"/>
              <a:t> </a:t>
            </a:r>
            <a:r>
              <a:rPr lang="tr-TR" dirty="0" err="1"/>
              <a:t>relationship</a:t>
            </a:r>
            <a:r>
              <a:rPr lang="tr-TR" dirty="0"/>
              <a:t> </a:t>
            </a:r>
            <a:r>
              <a:rPr lang="tr-TR" dirty="0" err="1"/>
              <a:t>type</a:t>
            </a:r>
            <a:r>
              <a:rPr lang="tr-TR" dirty="0"/>
              <a:t> </a:t>
            </a:r>
            <a:r>
              <a:rPr lang="tr-TR" dirty="0" err="1"/>
              <a:t>relates</a:t>
            </a:r>
            <a:r>
              <a:rPr lang="tr-TR" dirty="0"/>
              <a:t> an </a:t>
            </a:r>
            <a:r>
              <a:rPr lang="tr-TR" dirty="0" err="1"/>
              <a:t>employee</a:t>
            </a:r>
            <a:r>
              <a:rPr lang="tr-TR" dirty="0"/>
              <a:t> </a:t>
            </a:r>
            <a:r>
              <a:rPr lang="tr-TR" dirty="0" err="1"/>
              <a:t>to</a:t>
            </a:r>
            <a:r>
              <a:rPr lang="tr-TR" dirty="0"/>
              <a:t> a </a:t>
            </a:r>
            <a:r>
              <a:rPr lang="tr-TR" dirty="0" err="1"/>
              <a:t>supervisor</a:t>
            </a:r>
            <a:r>
              <a:rPr lang="tr-TR" dirty="0"/>
              <a:t>, </a:t>
            </a:r>
            <a:r>
              <a:rPr lang="tr-TR" dirty="0" err="1"/>
              <a:t>where</a:t>
            </a:r>
            <a:r>
              <a:rPr lang="tr-TR" dirty="0"/>
              <a:t> </a:t>
            </a:r>
            <a:r>
              <a:rPr lang="tr-TR" dirty="0" err="1"/>
              <a:t>both</a:t>
            </a:r>
            <a:r>
              <a:rPr lang="tr-TR" dirty="0"/>
              <a:t> </a:t>
            </a:r>
            <a:r>
              <a:rPr lang="tr-TR" dirty="0" err="1"/>
              <a:t>employee</a:t>
            </a:r>
            <a:r>
              <a:rPr lang="tr-TR" dirty="0"/>
              <a:t> </a:t>
            </a:r>
            <a:r>
              <a:rPr lang="tr-TR" dirty="0" err="1"/>
              <a:t>and</a:t>
            </a:r>
            <a:r>
              <a:rPr lang="tr-TR" dirty="0"/>
              <a:t> </a:t>
            </a:r>
            <a:r>
              <a:rPr lang="tr-TR" dirty="0" err="1"/>
              <a:t>supervisor</a:t>
            </a:r>
            <a:r>
              <a:rPr lang="tr-TR" dirty="0"/>
              <a:t> </a:t>
            </a:r>
            <a:r>
              <a:rPr lang="tr-TR" dirty="0" err="1"/>
              <a:t>entities</a:t>
            </a:r>
            <a:r>
              <a:rPr lang="tr-TR" dirty="0"/>
              <a:t> </a:t>
            </a:r>
            <a:r>
              <a:rPr lang="tr-TR" dirty="0" err="1"/>
              <a:t>are</a:t>
            </a:r>
            <a:r>
              <a:rPr lang="tr-TR" dirty="0"/>
              <a:t> </a:t>
            </a:r>
            <a:r>
              <a:rPr lang="tr-TR" dirty="0" err="1"/>
              <a:t>members</a:t>
            </a:r>
            <a:r>
              <a:rPr lang="tr-TR" dirty="0"/>
              <a:t> of </a:t>
            </a:r>
            <a:r>
              <a:rPr lang="tr-TR" dirty="0" err="1"/>
              <a:t>the</a:t>
            </a:r>
            <a:r>
              <a:rPr lang="tr-TR" dirty="0"/>
              <a:t> </a:t>
            </a:r>
            <a:r>
              <a:rPr lang="tr-TR" dirty="0" err="1"/>
              <a:t>same</a:t>
            </a:r>
            <a:r>
              <a:rPr lang="tr-TR" dirty="0"/>
              <a:t> EMPLOYEE </a:t>
            </a:r>
            <a:r>
              <a:rPr lang="tr-TR" dirty="0" err="1"/>
              <a:t>entity</a:t>
            </a:r>
            <a:r>
              <a:rPr lang="tr-TR" dirty="0"/>
              <a:t> </a:t>
            </a:r>
            <a:r>
              <a:rPr lang="tr-TR" dirty="0" err="1"/>
              <a:t>type</a:t>
            </a:r>
            <a:r>
              <a:rPr lang="tr-TR" dirty="0"/>
              <a:t>.  </a:t>
            </a:r>
            <a:r>
              <a:rPr lang="tr-TR" dirty="0" err="1"/>
              <a:t>Hence</a:t>
            </a:r>
            <a:r>
              <a:rPr lang="tr-TR" dirty="0"/>
              <a:t>, </a:t>
            </a:r>
            <a:r>
              <a:rPr lang="tr-TR" dirty="0" err="1"/>
              <a:t>the</a:t>
            </a:r>
            <a:r>
              <a:rPr lang="tr-TR" dirty="0"/>
              <a:t> EMPLOYEE </a:t>
            </a:r>
            <a:r>
              <a:rPr lang="tr-TR" dirty="0" err="1"/>
              <a:t>entity</a:t>
            </a:r>
            <a:r>
              <a:rPr lang="tr-TR" dirty="0"/>
              <a:t> </a:t>
            </a:r>
            <a:r>
              <a:rPr lang="tr-TR" dirty="0" err="1"/>
              <a:t>type</a:t>
            </a:r>
            <a:r>
              <a:rPr lang="tr-TR" dirty="0"/>
              <a:t> </a:t>
            </a:r>
            <a:r>
              <a:rPr lang="tr-TR" dirty="0" err="1"/>
              <a:t>participates</a:t>
            </a:r>
            <a:r>
              <a:rPr lang="tr-TR" dirty="0"/>
              <a:t> </a:t>
            </a:r>
            <a:r>
              <a:rPr lang="tr-TR" dirty="0" err="1"/>
              <a:t>twice</a:t>
            </a:r>
            <a:r>
              <a:rPr lang="tr-TR" dirty="0"/>
              <a:t> in SUPERVISION: </a:t>
            </a:r>
            <a:r>
              <a:rPr lang="tr-TR" dirty="0" err="1"/>
              <a:t>once</a:t>
            </a:r>
            <a:r>
              <a:rPr lang="tr-TR" dirty="0"/>
              <a:t> in </a:t>
            </a:r>
            <a:r>
              <a:rPr lang="tr-TR" dirty="0" err="1"/>
              <a:t>the</a:t>
            </a:r>
            <a:r>
              <a:rPr lang="tr-TR" dirty="0"/>
              <a:t> role of </a:t>
            </a:r>
            <a:r>
              <a:rPr lang="tr-TR" dirty="0" err="1"/>
              <a:t>supervisor</a:t>
            </a:r>
            <a:r>
              <a:rPr lang="tr-TR" dirty="0"/>
              <a:t> (</a:t>
            </a:r>
            <a:r>
              <a:rPr lang="tr-TR" dirty="0" err="1"/>
              <a:t>or</a:t>
            </a:r>
            <a:r>
              <a:rPr lang="tr-TR" dirty="0"/>
              <a:t> </a:t>
            </a:r>
            <a:r>
              <a:rPr lang="tr-TR" dirty="0" err="1"/>
              <a:t>boss</a:t>
            </a:r>
            <a:r>
              <a:rPr lang="tr-TR" dirty="0"/>
              <a:t>), </a:t>
            </a:r>
            <a:r>
              <a:rPr lang="tr-TR" dirty="0" err="1"/>
              <a:t>and</a:t>
            </a:r>
            <a:r>
              <a:rPr lang="tr-TR" dirty="0"/>
              <a:t> </a:t>
            </a:r>
            <a:r>
              <a:rPr lang="tr-TR" dirty="0" err="1"/>
              <a:t>once</a:t>
            </a:r>
            <a:r>
              <a:rPr lang="tr-TR" dirty="0"/>
              <a:t> in </a:t>
            </a:r>
            <a:r>
              <a:rPr lang="tr-TR" dirty="0" err="1"/>
              <a:t>the</a:t>
            </a:r>
            <a:r>
              <a:rPr lang="tr-TR" dirty="0"/>
              <a:t> role of </a:t>
            </a:r>
            <a:r>
              <a:rPr lang="tr-TR" dirty="0" err="1"/>
              <a:t>supervisee</a:t>
            </a:r>
            <a:r>
              <a:rPr lang="tr-TR" dirty="0"/>
              <a:t> (</a:t>
            </a:r>
            <a:r>
              <a:rPr lang="tr-TR" dirty="0" err="1"/>
              <a:t>or</a:t>
            </a:r>
            <a:r>
              <a:rPr lang="tr-TR" dirty="0"/>
              <a:t> </a:t>
            </a:r>
            <a:r>
              <a:rPr lang="tr-TR" dirty="0" err="1"/>
              <a:t>subordinate</a:t>
            </a:r>
            <a:r>
              <a:rPr lang="tr-TR" dirty="0"/>
              <a:t>). </a:t>
            </a:r>
            <a:r>
              <a:rPr lang="tr-TR" dirty="0" err="1"/>
              <a:t>Each</a:t>
            </a:r>
            <a:r>
              <a:rPr lang="tr-TR" dirty="0"/>
              <a:t> </a:t>
            </a:r>
            <a:r>
              <a:rPr lang="tr-TR" dirty="0" err="1"/>
              <a:t>relationship</a:t>
            </a:r>
            <a:r>
              <a:rPr lang="tr-TR" dirty="0"/>
              <a:t> </a:t>
            </a:r>
            <a:r>
              <a:rPr lang="tr-TR" dirty="0" err="1"/>
              <a:t>instance</a:t>
            </a:r>
            <a:r>
              <a:rPr lang="tr-TR" dirty="0"/>
              <a:t> r1 in SUPERVISION </a:t>
            </a:r>
            <a:r>
              <a:rPr lang="tr-TR" dirty="0" err="1"/>
              <a:t>associates</a:t>
            </a:r>
            <a:r>
              <a:rPr lang="tr-TR" dirty="0"/>
              <a:t> </a:t>
            </a:r>
            <a:r>
              <a:rPr lang="tr-TR" dirty="0" err="1"/>
              <a:t>two</a:t>
            </a:r>
            <a:r>
              <a:rPr lang="tr-TR" dirty="0"/>
              <a:t> </a:t>
            </a:r>
            <a:r>
              <a:rPr lang="tr-TR" dirty="0" err="1"/>
              <a:t>employee</a:t>
            </a:r>
            <a:r>
              <a:rPr lang="tr-TR" dirty="0"/>
              <a:t> </a:t>
            </a:r>
            <a:r>
              <a:rPr lang="tr-TR" dirty="0" err="1"/>
              <a:t>entities</a:t>
            </a:r>
            <a:r>
              <a:rPr lang="tr-TR" dirty="0"/>
              <a:t> </a:t>
            </a:r>
            <a:r>
              <a:rPr lang="tr-TR" dirty="0" err="1"/>
              <a:t>ej</a:t>
            </a:r>
            <a:r>
              <a:rPr lang="tr-TR" dirty="0"/>
              <a:t> </a:t>
            </a:r>
            <a:r>
              <a:rPr lang="tr-TR" dirty="0" err="1"/>
              <a:t>and</a:t>
            </a:r>
            <a:r>
              <a:rPr lang="tr-TR" dirty="0"/>
              <a:t> ek, </a:t>
            </a:r>
            <a:r>
              <a:rPr lang="tr-TR" dirty="0" err="1"/>
              <a:t>one</a:t>
            </a:r>
            <a:r>
              <a:rPr lang="tr-TR" dirty="0"/>
              <a:t> of </a:t>
            </a:r>
            <a:r>
              <a:rPr lang="tr-TR" dirty="0" err="1"/>
              <a:t>which</a:t>
            </a:r>
            <a:r>
              <a:rPr lang="tr-TR" dirty="0"/>
              <a:t> </a:t>
            </a:r>
            <a:r>
              <a:rPr lang="tr-TR" dirty="0" err="1"/>
              <a:t>plays</a:t>
            </a:r>
            <a:r>
              <a:rPr lang="tr-TR" dirty="0"/>
              <a:t> </a:t>
            </a:r>
            <a:r>
              <a:rPr lang="tr-TR" dirty="0" err="1"/>
              <a:t>the</a:t>
            </a:r>
            <a:r>
              <a:rPr lang="tr-TR" dirty="0"/>
              <a:t> role of </a:t>
            </a:r>
            <a:r>
              <a:rPr lang="tr-TR" dirty="0" err="1"/>
              <a:t>supervisor</a:t>
            </a:r>
            <a:r>
              <a:rPr lang="tr-TR" dirty="0"/>
              <a:t> </a:t>
            </a:r>
            <a:r>
              <a:rPr lang="tr-TR" dirty="0" err="1"/>
              <a:t>and</a:t>
            </a:r>
            <a:r>
              <a:rPr lang="tr-TR" dirty="0"/>
              <a:t> </a:t>
            </a:r>
            <a:r>
              <a:rPr lang="tr-TR" dirty="0" err="1"/>
              <a:t>the</a:t>
            </a:r>
            <a:r>
              <a:rPr lang="tr-TR" dirty="0"/>
              <a:t> </a:t>
            </a:r>
            <a:r>
              <a:rPr lang="tr-TR" dirty="0" err="1"/>
              <a:t>other</a:t>
            </a:r>
            <a:r>
              <a:rPr lang="tr-TR" dirty="0"/>
              <a:t> role of </a:t>
            </a:r>
            <a:r>
              <a:rPr lang="tr-TR" dirty="0" err="1"/>
              <a:t>supervisee</a:t>
            </a:r>
            <a:r>
              <a:rPr lang="tr-TR" dirty="0"/>
              <a:t>.</a:t>
            </a:r>
            <a:endParaRPr lang="en-US" dirty="0"/>
          </a:p>
        </p:txBody>
      </p:sp>
    </p:spTree>
    <p:extLst>
      <p:ext uri="{BB962C8B-B14F-4D97-AF65-F5344CB8AC3E}">
        <p14:creationId xmlns:p14="http://schemas.microsoft.com/office/powerpoint/2010/main" val="5227858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36E2F6FE-65E4-4DAA-B88D-52BD0FE14763}" type="slidenum">
              <a:rPr lang="en-CA" smtClean="0"/>
              <a:pPr/>
              <a:t>39</a:t>
            </a:fld>
            <a:endParaRPr lang="en-CA"/>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tr-TR"/>
              <a:t>In contrast, regular entity types that do have a key attribute-are called strong entity types. Entities belonging to a weak entity type are identified by being related to specific entities from another entity type in combination with one of their attribute values. We call this other entity type the identifying or owner entity type, and we call the relationship type that relates a weak entity type to its owner the identifying relationship of the weak entity type. A weak entity type always has a total participation constraint (existence dependency) with respect to its identifying relationship, because a weak entity cannot be identified without an owner entity. However, not every existence dependency results in a weak entity type. For example, a DRIVER_LICENSE entity cannot exist unless it is related to a PERSON entity, even though it has its own key (LicenseNumber) and hence is not a weak entity.</a:t>
            </a:r>
            <a:endParaRPr lang="en-US"/>
          </a:p>
        </p:txBody>
      </p:sp>
    </p:spTree>
    <p:extLst>
      <p:ext uri="{BB962C8B-B14F-4D97-AF65-F5344CB8AC3E}">
        <p14:creationId xmlns:p14="http://schemas.microsoft.com/office/powerpoint/2010/main" val="3546728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03450629-AD0F-4B54-AB46-32294E7C8DFE}" type="slidenum">
              <a:rPr lang="en-CA" smtClean="0"/>
              <a:pPr/>
              <a:t>40</a:t>
            </a:fld>
            <a:endParaRPr lang="en-CA"/>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US" dirty="0"/>
              <a:t>In our example, if we assume that no two dependents of the same employee ever have the same first name, the attribute Name of DEPENDENT is the partial key. In the worst case, a composite attribute of all the weak entity’s attributes will be the partial key.</a:t>
            </a:r>
          </a:p>
          <a:p>
            <a:pPr eaLnBrk="1" hangingPunct="1"/>
            <a:endParaRPr lang="en-US" dirty="0"/>
          </a:p>
        </p:txBody>
      </p:sp>
    </p:spTree>
    <p:extLst>
      <p:ext uri="{BB962C8B-B14F-4D97-AF65-F5344CB8AC3E}">
        <p14:creationId xmlns:p14="http://schemas.microsoft.com/office/powerpoint/2010/main" val="39642061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36E2F6FE-65E4-4DAA-B88D-52BD0FE14763}" type="slidenum">
              <a:rPr lang="en-CA" smtClean="0"/>
              <a:pPr/>
              <a:t>41</a:t>
            </a:fld>
            <a:endParaRPr lang="en-CA"/>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tr-TR"/>
              <a:t>In contrast, regular entity types that do have a key attribute-are called strong entity types. Entities belonging to a weak entity type are identified by being related to specific entities from another entity type in combination with one of their attribute values. We call this other entity type the identifying or owner entity type, and we call the relationship type that relates a weak entity type to its owner the identifying relationship of the weak entity type. A weak entity type always has a total participation constraint (existence dependency) with respect to its identifying relationship, because a weak entity cannot be identified without an owner entity. However, not every existence dependency results in a weak entity type. For example, a DRIVER_LICENSE entity cannot exist unless it is related to a PERSON entity, even though it has its own key (LicenseNumber) and hence is not a weak entity.</a:t>
            </a:r>
            <a:endParaRPr lang="en-US"/>
          </a:p>
        </p:txBody>
      </p:sp>
    </p:spTree>
    <p:extLst>
      <p:ext uri="{BB962C8B-B14F-4D97-AF65-F5344CB8AC3E}">
        <p14:creationId xmlns:p14="http://schemas.microsoft.com/office/powerpoint/2010/main" val="9336940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238898D-9A8A-413D-BFB1-C1B01D0B6482}" type="slidenum">
              <a:rPr lang="en-CA" smtClean="0"/>
              <a:pPr/>
              <a:t>42</a:t>
            </a:fld>
            <a:endParaRPr lang="en-CA"/>
          </a:p>
        </p:txBody>
      </p:sp>
      <p:sp>
        <p:nvSpPr>
          <p:cNvPr id="80899" name="Rectangle 2050"/>
          <p:cNvSpPr>
            <a:spLocks noGrp="1" noRot="1" noChangeAspect="1" noChangeArrowheads="1" noTextEdit="1"/>
          </p:cNvSpPr>
          <p:nvPr>
            <p:ph type="sldImg"/>
          </p:nvPr>
        </p:nvSpPr>
        <p:spPr>
          <a:ln/>
        </p:spPr>
      </p:sp>
      <p:sp>
        <p:nvSpPr>
          <p:cNvPr id="80900" name="Rectangle 2051"/>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15725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62500" lnSpcReduction="20000"/>
          </a:bodyPr>
          <a:lstStyle/>
          <a:p>
            <a:pPr>
              <a:defRPr/>
            </a:pPr>
            <a:r>
              <a:rPr lang="en-GB" dirty="0"/>
              <a:t>Conceptual, logical and physical model or ERD are three different ways of </a:t>
            </a:r>
            <a:r>
              <a:rPr lang="en-GB" dirty="0" err="1"/>
              <a:t>modeling</a:t>
            </a:r>
            <a:r>
              <a:rPr lang="en-GB" dirty="0"/>
              <a:t> data in a domain. While they all contain entities and relationships, they differ in the purposes they are created for and audiences they are meant to target. A general understanding to the three models is that, business analyst uses conceptual and logical model for </a:t>
            </a:r>
            <a:r>
              <a:rPr lang="en-GB" dirty="0" err="1"/>
              <a:t>modeling</a:t>
            </a:r>
            <a:r>
              <a:rPr lang="en-GB" dirty="0"/>
              <a:t> the data required and produced by system from a business angle, while database designer refines the early design to produce the physical model for presenting physical database structure ready for database construction.</a:t>
            </a:r>
            <a:endParaRPr lang="tr-TR" dirty="0"/>
          </a:p>
          <a:p>
            <a:pPr>
              <a:defRPr/>
            </a:pPr>
            <a:endParaRPr lang="tr-TR" dirty="0"/>
          </a:p>
          <a:p>
            <a:pPr>
              <a:defRPr/>
            </a:pPr>
            <a:r>
              <a:rPr lang="tr-TR" dirty="0"/>
              <a:t>Once all the requirements have been collected and analyzed, the next step is to create a conceptual schema for the database, using a high-level conceptual data model. </a:t>
            </a:r>
            <a:r>
              <a:rPr lang="tr-TR" dirty="0" err="1"/>
              <a:t>This</a:t>
            </a:r>
            <a:r>
              <a:rPr lang="tr-TR" dirty="0"/>
              <a:t> step is </a:t>
            </a:r>
            <a:r>
              <a:rPr lang="tr-TR" dirty="0" err="1"/>
              <a:t>called</a:t>
            </a:r>
            <a:r>
              <a:rPr lang="tr-TR" dirty="0"/>
              <a:t> </a:t>
            </a:r>
            <a:r>
              <a:rPr lang="tr-TR" dirty="0" err="1"/>
              <a:t>conceptual</a:t>
            </a:r>
            <a:r>
              <a:rPr lang="tr-TR" dirty="0"/>
              <a:t> </a:t>
            </a:r>
            <a:r>
              <a:rPr lang="tr-TR" dirty="0" err="1"/>
              <a:t>design</a:t>
            </a:r>
            <a:r>
              <a:rPr lang="tr-TR" dirty="0"/>
              <a:t>. </a:t>
            </a:r>
            <a:r>
              <a:rPr lang="tr-TR" dirty="0" err="1"/>
              <a:t>The</a:t>
            </a:r>
            <a:r>
              <a:rPr lang="tr-TR" dirty="0"/>
              <a:t> </a:t>
            </a:r>
            <a:r>
              <a:rPr lang="tr-TR" dirty="0" err="1"/>
              <a:t>conceptual</a:t>
            </a:r>
            <a:r>
              <a:rPr lang="tr-TR" dirty="0"/>
              <a:t> </a:t>
            </a:r>
            <a:r>
              <a:rPr lang="tr-TR" dirty="0" err="1"/>
              <a:t>schema</a:t>
            </a:r>
            <a:r>
              <a:rPr lang="tr-TR" dirty="0"/>
              <a:t> is a </a:t>
            </a:r>
            <a:r>
              <a:rPr lang="tr-TR" dirty="0" err="1"/>
              <a:t>concise</a:t>
            </a:r>
            <a:r>
              <a:rPr lang="tr-TR" dirty="0"/>
              <a:t> </a:t>
            </a:r>
            <a:r>
              <a:rPr lang="tr-TR" dirty="0" err="1"/>
              <a:t>description</a:t>
            </a:r>
            <a:r>
              <a:rPr lang="tr-TR" dirty="0"/>
              <a:t> of </a:t>
            </a:r>
            <a:r>
              <a:rPr lang="tr-TR" dirty="0" err="1"/>
              <a:t>the</a:t>
            </a:r>
            <a:r>
              <a:rPr lang="tr-TR" dirty="0"/>
              <a:t> data </a:t>
            </a:r>
            <a:r>
              <a:rPr lang="tr-TR" dirty="0" err="1"/>
              <a:t>requirements</a:t>
            </a:r>
            <a:r>
              <a:rPr lang="tr-TR" dirty="0"/>
              <a:t> of </a:t>
            </a:r>
            <a:r>
              <a:rPr lang="tr-TR" dirty="0" err="1"/>
              <a:t>the</a:t>
            </a:r>
            <a:r>
              <a:rPr lang="tr-TR" dirty="0"/>
              <a:t> </a:t>
            </a:r>
            <a:r>
              <a:rPr lang="tr-TR" dirty="0" err="1"/>
              <a:t>users</a:t>
            </a:r>
            <a:r>
              <a:rPr lang="tr-TR" dirty="0"/>
              <a:t> </a:t>
            </a:r>
            <a:r>
              <a:rPr lang="tr-TR" dirty="0" err="1"/>
              <a:t>and</a:t>
            </a:r>
            <a:r>
              <a:rPr lang="tr-TR" dirty="0"/>
              <a:t> </a:t>
            </a:r>
            <a:r>
              <a:rPr lang="tr-TR" dirty="0" err="1"/>
              <a:t>includes</a:t>
            </a:r>
            <a:r>
              <a:rPr lang="tr-TR" dirty="0"/>
              <a:t> </a:t>
            </a:r>
            <a:r>
              <a:rPr lang="tr-TR" dirty="0" err="1"/>
              <a:t>detailed</a:t>
            </a:r>
            <a:r>
              <a:rPr lang="tr-TR" dirty="0"/>
              <a:t> </a:t>
            </a:r>
            <a:r>
              <a:rPr lang="tr-TR" dirty="0" err="1"/>
              <a:t>descriptions</a:t>
            </a:r>
            <a:r>
              <a:rPr lang="tr-TR" dirty="0"/>
              <a:t> of </a:t>
            </a:r>
            <a:r>
              <a:rPr lang="tr-TR" dirty="0" err="1"/>
              <a:t>the</a:t>
            </a:r>
            <a:r>
              <a:rPr lang="tr-TR" dirty="0"/>
              <a:t> </a:t>
            </a:r>
            <a:r>
              <a:rPr lang="tr-TR" dirty="0" err="1"/>
              <a:t>entity</a:t>
            </a:r>
            <a:r>
              <a:rPr lang="tr-TR" dirty="0"/>
              <a:t> </a:t>
            </a:r>
            <a:r>
              <a:rPr lang="tr-TR" dirty="0" err="1"/>
              <a:t>types</a:t>
            </a:r>
            <a:r>
              <a:rPr lang="tr-TR" dirty="0"/>
              <a:t>, </a:t>
            </a:r>
            <a:r>
              <a:rPr lang="tr-TR" dirty="0" err="1"/>
              <a:t>relationships</a:t>
            </a:r>
            <a:r>
              <a:rPr lang="tr-TR" dirty="0"/>
              <a:t> </a:t>
            </a:r>
            <a:r>
              <a:rPr lang="tr-TR" dirty="0" err="1"/>
              <a:t>and</a:t>
            </a:r>
            <a:r>
              <a:rPr lang="tr-TR" dirty="0"/>
              <a:t> </a:t>
            </a:r>
            <a:r>
              <a:rPr lang="tr-TR" dirty="0" err="1"/>
              <a:t>constraints</a:t>
            </a:r>
            <a:r>
              <a:rPr lang="tr-TR" dirty="0"/>
              <a:t>; </a:t>
            </a:r>
            <a:r>
              <a:rPr lang="tr-TR" dirty="0" err="1"/>
              <a:t>these</a:t>
            </a:r>
            <a:r>
              <a:rPr lang="tr-TR" dirty="0"/>
              <a:t> </a:t>
            </a:r>
            <a:r>
              <a:rPr lang="tr-TR" dirty="0" err="1"/>
              <a:t>are</a:t>
            </a:r>
            <a:r>
              <a:rPr lang="tr-TR" dirty="0"/>
              <a:t> </a:t>
            </a:r>
            <a:r>
              <a:rPr lang="tr-TR" dirty="0" err="1"/>
              <a:t>expressed</a:t>
            </a:r>
            <a:r>
              <a:rPr lang="tr-TR" dirty="0"/>
              <a:t> </a:t>
            </a:r>
            <a:r>
              <a:rPr lang="tr-TR" dirty="0" err="1"/>
              <a:t>using</a:t>
            </a:r>
            <a:r>
              <a:rPr lang="tr-TR" dirty="0"/>
              <a:t> </a:t>
            </a:r>
            <a:r>
              <a:rPr lang="tr-TR" dirty="0" err="1"/>
              <a:t>the</a:t>
            </a:r>
            <a:r>
              <a:rPr lang="tr-TR" dirty="0"/>
              <a:t> </a:t>
            </a:r>
            <a:r>
              <a:rPr lang="tr-TR" dirty="0" err="1"/>
              <a:t>concepts</a:t>
            </a:r>
            <a:r>
              <a:rPr lang="tr-TR" dirty="0"/>
              <a:t> </a:t>
            </a:r>
            <a:r>
              <a:rPr lang="tr-TR" dirty="0" err="1"/>
              <a:t>provided</a:t>
            </a:r>
            <a:r>
              <a:rPr lang="tr-TR" dirty="0"/>
              <a:t> </a:t>
            </a:r>
            <a:r>
              <a:rPr lang="tr-TR" dirty="0" err="1"/>
              <a:t>by</a:t>
            </a:r>
            <a:r>
              <a:rPr lang="tr-TR" dirty="0"/>
              <a:t> </a:t>
            </a:r>
            <a:r>
              <a:rPr lang="tr-TR" dirty="0" err="1"/>
              <a:t>the</a:t>
            </a:r>
            <a:r>
              <a:rPr lang="tr-TR" dirty="0"/>
              <a:t> </a:t>
            </a:r>
            <a:r>
              <a:rPr lang="tr-TR" dirty="0" err="1"/>
              <a:t>high</a:t>
            </a:r>
            <a:r>
              <a:rPr lang="tr-TR" dirty="0"/>
              <a:t>-</a:t>
            </a:r>
            <a:r>
              <a:rPr lang="tr-TR" dirty="0" err="1"/>
              <a:t>level</a:t>
            </a:r>
            <a:r>
              <a:rPr lang="tr-TR" dirty="0"/>
              <a:t> data model. </a:t>
            </a:r>
          </a:p>
          <a:p>
            <a:pPr>
              <a:defRPr/>
            </a:pPr>
            <a:r>
              <a:rPr lang="tr-TR" dirty="0" err="1"/>
              <a:t>The</a:t>
            </a:r>
            <a:r>
              <a:rPr lang="tr-TR" dirty="0"/>
              <a:t> </a:t>
            </a:r>
            <a:r>
              <a:rPr lang="tr-TR" dirty="0" err="1"/>
              <a:t>next</a:t>
            </a:r>
            <a:r>
              <a:rPr lang="tr-TR" dirty="0"/>
              <a:t> step in </a:t>
            </a:r>
            <a:r>
              <a:rPr lang="tr-TR" dirty="0" err="1"/>
              <a:t>database</a:t>
            </a:r>
            <a:r>
              <a:rPr lang="tr-TR" dirty="0"/>
              <a:t> </a:t>
            </a:r>
            <a:r>
              <a:rPr lang="tr-TR" dirty="0" err="1"/>
              <a:t>design</a:t>
            </a:r>
            <a:r>
              <a:rPr lang="tr-TR" dirty="0"/>
              <a:t> is </a:t>
            </a:r>
            <a:r>
              <a:rPr lang="tr-TR" dirty="0" err="1"/>
              <a:t>the</a:t>
            </a:r>
            <a:r>
              <a:rPr lang="tr-TR" dirty="0"/>
              <a:t> </a:t>
            </a:r>
            <a:r>
              <a:rPr lang="tr-TR" dirty="0" err="1"/>
              <a:t>actual</a:t>
            </a:r>
            <a:r>
              <a:rPr lang="tr-TR" dirty="0"/>
              <a:t> </a:t>
            </a:r>
            <a:r>
              <a:rPr lang="tr-TR" dirty="0" err="1"/>
              <a:t>implementation</a:t>
            </a:r>
            <a:r>
              <a:rPr lang="tr-TR" dirty="0"/>
              <a:t> of </a:t>
            </a:r>
            <a:r>
              <a:rPr lang="tr-TR" dirty="0" err="1"/>
              <a:t>the</a:t>
            </a:r>
            <a:r>
              <a:rPr lang="tr-TR" dirty="0"/>
              <a:t> </a:t>
            </a:r>
            <a:r>
              <a:rPr lang="tr-TR" dirty="0" err="1"/>
              <a:t>database</a:t>
            </a:r>
            <a:r>
              <a:rPr lang="tr-TR" dirty="0"/>
              <a:t>, </a:t>
            </a:r>
            <a:r>
              <a:rPr lang="tr-TR" dirty="0" err="1"/>
              <a:t>using</a:t>
            </a:r>
            <a:r>
              <a:rPr lang="tr-TR" dirty="0"/>
              <a:t> a </a:t>
            </a:r>
            <a:r>
              <a:rPr lang="tr-TR" dirty="0" err="1"/>
              <a:t>commercial</a:t>
            </a:r>
            <a:r>
              <a:rPr lang="tr-TR" dirty="0"/>
              <a:t> DBMS. </a:t>
            </a:r>
            <a:r>
              <a:rPr lang="tr-TR" dirty="0" err="1"/>
              <a:t>Most</a:t>
            </a:r>
            <a:r>
              <a:rPr lang="tr-TR" dirty="0"/>
              <a:t> </a:t>
            </a:r>
            <a:r>
              <a:rPr lang="tr-TR" dirty="0" err="1"/>
              <a:t>current</a:t>
            </a:r>
            <a:r>
              <a:rPr lang="tr-TR" dirty="0"/>
              <a:t> </a:t>
            </a:r>
            <a:r>
              <a:rPr lang="tr-TR" dirty="0" err="1"/>
              <a:t>commercial</a:t>
            </a:r>
            <a:r>
              <a:rPr lang="tr-TR" dirty="0"/>
              <a:t> </a:t>
            </a:r>
            <a:r>
              <a:rPr lang="tr-TR" dirty="0" err="1"/>
              <a:t>DBMSs</a:t>
            </a:r>
            <a:r>
              <a:rPr lang="tr-TR" dirty="0"/>
              <a:t> </a:t>
            </a:r>
            <a:r>
              <a:rPr lang="tr-TR" dirty="0" err="1"/>
              <a:t>use</a:t>
            </a:r>
            <a:r>
              <a:rPr lang="tr-TR" dirty="0"/>
              <a:t> an </a:t>
            </a:r>
            <a:r>
              <a:rPr lang="tr-TR" dirty="0" err="1"/>
              <a:t>implementation</a:t>
            </a:r>
            <a:r>
              <a:rPr lang="tr-TR" dirty="0"/>
              <a:t> data model-</a:t>
            </a:r>
            <a:r>
              <a:rPr lang="tr-TR" dirty="0" err="1"/>
              <a:t>such</a:t>
            </a:r>
            <a:r>
              <a:rPr lang="tr-TR" dirty="0"/>
              <a:t> as </a:t>
            </a:r>
            <a:r>
              <a:rPr lang="tr-TR" dirty="0" err="1"/>
              <a:t>the</a:t>
            </a:r>
            <a:r>
              <a:rPr lang="tr-TR" dirty="0"/>
              <a:t> </a:t>
            </a:r>
            <a:r>
              <a:rPr lang="tr-TR" dirty="0" err="1"/>
              <a:t>relational</a:t>
            </a:r>
            <a:r>
              <a:rPr lang="tr-TR" dirty="0"/>
              <a:t> </a:t>
            </a:r>
            <a:r>
              <a:rPr lang="tr-TR" dirty="0" err="1"/>
              <a:t>or</a:t>
            </a:r>
            <a:r>
              <a:rPr lang="tr-TR" dirty="0"/>
              <a:t> </a:t>
            </a:r>
            <a:r>
              <a:rPr lang="tr-TR" dirty="0" err="1"/>
              <a:t>the</a:t>
            </a:r>
            <a:r>
              <a:rPr lang="tr-TR" dirty="0"/>
              <a:t> </a:t>
            </a:r>
            <a:r>
              <a:rPr lang="tr-TR" dirty="0" err="1"/>
              <a:t>object</a:t>
            </a:r>
            <a:r>
              <a:rPr lang="tr-TR" dirty="0"/>
              <a:t> </a:t>
            </a:r>
            <a:r>
              <a:rPr lang="tr-TR" dirty="0" err="1"/>
              <a:t>relational</a:t>
            </a:r>
            <a:r>
              <a:rPr lang="tr-TR" dirty="0"/>
              <a:t> </a:t>
            </a:r>
            <a:r>
              <a:rPr lang="tr-TR" dirty="0" err="1"/>
              <a:t>database</a:t>
            </a:r>
            <a:r>
              <a:rPr lang="tr-TR" dirty="0"/>
              <a:t> model- </a:t>
            </a:r>
            <a:r>
              <a:rPr lang="tr-TR" dirty="0" err="1"/>
              <a:t>so</a:t>
            </a:r>
            <a:r>
              <a:rPr lang="tr-TR" dirty="0"/>
              <a:t> </a:t>
            </a:r>
            <a:r>
              <a:rPr lang="tr-TR" dirty="0" err="1"/>
              <a:t>the</a:t>
            </a:r>
            <a:r>
              <a:rPr lang="tr-TR" dirty="0"/>
              <a:t> </a:t>
            </a:r>
            <a:r>
              <a:rPr lang="tr-TR" dirty="0" err="1"/>
              <a:t>conceptual</a:t>
            </a:r>
            <a:r>
              <a:rPr lang="tr-TR" dirty="0"/>
              <a:t> </a:t>
            </a:r>
            <a:r>
              <a:rPr lang="tr-TR" dirty="0" err="1"/>
              <a:t>schema</a:t>
            </a:r>
            <a:r>
              <a:rPr lang="tr-TR" dirty="0"/>
              <a:t> is </a:t>
            </a:r>
            <a:r>
              <a:rPr lang="tr-TR" dirty="0" err="1"/>
              <a:t>transformed</a:t>
            </a:r>
            <a:r>
              <a:rPr lang="tr-TR" dirty="0"/>
              <a:t> </a:t>
            </a:r>
            <a:r>
              <a:rPr lang="tr-TR" dirty="0" err="1"/>
              <a:t>from</a:t>
            </a:r>
            <a:r>
              <a:rPr lang="tr-TR" dirty="0"/>
              <a:t> </a:t>
            </a:r>
            <a:r>
              <a:rPr lang="tr-TR" dirty="0" err="1"/>
              <a:t>the</a:t>
            </a:r>
            <a:r>
              <a:rPr lang="tr-TR" dirty="0"/>
              <a:t> </a:t>
            </a:r>
            <a:r>
              <a:rPr lang="tr-TR" dirty="0" err="1"/>
              <a:t>high</a:t>
            </a:r>
            <a:r>
              <a:rPr lang="tr-TR" dirty="0"/>
              <a:t>-</a:t>
            </a:r>
            <a:r>
              <a:rPr lang="tr-TR" dirty="0" err="1"/>
              <a:t>level</a:t>
            </a:r>
            <a:r>
              <a:rPr lang="tr-TR" dirty="0"/>
              <a:t> data model </a:t>
            </a:r>
            <a:r>
              <a:rPr lang="tr-TR" dirty="0" err="1"/>
              <a:t>into</a:t>
            </a:r>
            <a:r>
              <a:rPr lang="tr-TR" dirty="0"/>
              <a:t> </a:t>
            </a:r>
            <a:r>
              <a:rPr lang="tr-TR" dirty="0" err="1"/>
              <a:t>the</a:t>
            </a:r>
            <a:r>
              <a:rPr lang="tr-TR" dirty="0"/>
              <a:t> </a:t>
            </a:r>
            <a:r>
              <a:rPr lang="tr-TR" dirty="0" err="1"/>
              <a:t>implementation</a:t>
            </a:r>
            <a:r>
              <a:rPr lang="tr-TR" dirty="0"/>
              <a:t> data model. </a:t>
            </a:r>
            <a:r>
              <a:rPr lang="tr-TR" dirty="0" err="1"/>
              <a:t>This</a:t>
            </a:r>
            <a:r>
              <a:rPr lang="tr-TR" dirty="0"/>
              <a:t> step is </a:t>
            </a:r>
            <a:r>
              <a:rPr lang="tr-TR" dirty="0" err="1"/>
              <a:t>called</a:t>
            </a:r>
            <a:r>
              <a:rPr lang="tr-TR" dirty="0"/>
              <a:t> </a:t>
            </a:r>
            <a:r>
              <a:rPr lang="tr-TR" dirty="0" err="1"/>
              <a:t>logical</a:t>
            </a:r>
            <a:r>
              <a:rPr lang="tr-TR" dirty="0"/>
              <a:t> </a:t>
            </a:r>
            <a:r>
              <a:rPr lang="tr-TR" dirty="0" err="1"/>
              <a:t>design</a:t>
            </a:r>
            <a:r>
              <a:rPr lang="tr-TR" dirty="0"/>
              <a:t> </a:t>
            </a:r>
            <a:r>
              <a:rPr lang="tr-TR" dirty="0" err="1"/>
              <a:t>or</a:t>
            </a:r>
            <a:r>
              <a:rPr lang="tr-TR" dirty="0"/>
              <a:t> data model </a:t>
            </a:r>
            <a:r>
              <a:rPr lang="tr-TR" dirty="0" err="1"/>
              <a:t>mapping</a:t>
            </a:r>
            <a:r>
              <a:rPr lang="tr-TR" dirty="0"/>
              <a:t>. </a:t>
            </a:r>
            <a:r>
              <a:rPr lang="tr-TR" dirty="0" err="1"/>
              <a:t>The</a:t>
            </a:r>
            <a:r>
              <a:rPr lang="tr-TR" dirty="0"/>
              <a:t> </a:t>
            </a:r>
            <a:r>
              <a:rPr lang="tr-TR" dirty="0" err="1"/>
              <a:t>last</a:t>
            </a:r>
            <a:r>
              <a:rPr lang="tr-TR" dirty="0"/>
              <a:t> step is </a:t>
            </a:r>
            <a:r>
              <a:rPr lang="tr-TR" dirty="0" err="1"/>
              <a:t>the</a:t>
            </a:r>
            <a:r>
              <a:rPr lang="tr-TR" dirty="0"/>
              <a:t> </a:t>
            </a:r>
            <a:r>
              <a:rPr lang="tr-TR" dirty="0" err="1"/>
              <a:t>physical</a:t>
            </a:r>
            <a:r>
              <a:rPr lang="tr-TR" dirty="0"/>
              <a:t> </a:t>
            </a:r>
            <a:r>
              <a:rPr lang="tr-TR" dirty="0" err="1"/>
              <a:t>design</a:t>
            </a:r>
            <a:r>
              <a:rPr lang="tr-TR" dirty="0"/>
              <a:t> </a:t>
            </a:r>
            <a:r>
              <a:rPr lang="tr-TR" dirty="0" err="1"/>
              <a:t>phase</a:t>
            </a:r>
            <a:r>
              <a:rPr lang="tr-TR" dirty="0"/>
              <a:t>, </a:t>
            </a:r>
            <a:r>
              <a:rPr lang="tr-TR" dirty="0" err="1"/>
              <a:t>during</a:t>
            </a:r>
            <a:r>
              <a:rPr lang="tr-TR" dirty="0"/>
              <a:t> </a:t>
            </a:r>
            <a:r>
              <a:rPr lang="tr-TR" dirty="0" err="1"/>
              <a:t>which</a:t>
            </a:r>
            <a:r>
              <a:rPr lang="tr-TR" dirty="0"/>
              <a:t> </a:t>
            </a:r>
            <a:r>
              <a:rPr lang="tr-TR" dirty="0" err="1"/>
              <a:t>the</a:t>
            </a:r>
            <a:r>
              <a:rPr lang="tr-TR" dirty="0"/>
              <a:t> </a:t>
            </a:r>
            <a:r>
              <a:rPr lang="tr-TR" dirty="0" err="1"/>
              <a:t>internal</a:t>
            </a:r>
            <a:r>
              <a:rPr lang="tr-TR" dirty="0"/>
              <a:t> </a:t>
            </a:r>
            <a:r>
              <a:rPr lang="tr-TR" dirty="0" err="1"/>
              <a:t>storage</a:t>
            </a:r>
            <a:r>
              <a:rPr lang="tr-TR" dirty="0"/>
              <a:t> </a:t>
            </a:r>
            <a:r>
              <a:rPr lang="tr-TR" dirty="0" err="1"/>
              <a:t>structures</a:t>
            </a:r>
            <a:r>
              <a:rPr lang="tr-TR" dirty="0"/>
              <a:t>, </a:t>
            </a:r>
            <a:r>
              <a:rPr lang="tr-TR" dirty="0" err="1"/>
              <a:t>indexes</a:t>
            </a:r>
            <a:r>
              <a:rPr lang="tr-TR" dirty="0"/>
              <a:t>, </a:t>
            </a:r>
            <a:r>
              <a:rPr lang="tr-TR" dirty="0" err="1"/>
              <a:t>access</a:t>
            </a:r>
            <a:r>
              <a:rPr lang="tr-TR" dirty="0"/>
              <a:t> </a:t>
            </a:r>
            <a:r>
              <a:rPr lang="tr-TR" dirty="0" err="1"/>
              <a:t>paths</a:t>
            </a:r>
            <a:r>
              <a:rPr lang="tr-TR" dirty="0"/>
              <a:t>, </a:t>
            </a:r>
            <a:r>
              <a:rPr lang="tr-TR" dirty="0" err="1"/>
              <a:t>and</a:t>
            </a:r>
            <a:r>
              <a:rPr lang="tr-TR" dirty="0"/>
              <a:t> file </a:t>
            </a:r>
            <a:r>
              <a:rPr lang="tr-TR" dirty="0" err="1"/>
              <a:t>organizations</a:t>
            </a:r>
            <a:r>
              <a:rPr lang="tr-TR" dirty="0"/>
              <a:t> </a:t>
            </a:r>
            <a:r>
              <a:rPr lang="tr-TR" dirty="0" err="1"/>
              <a:t>for</a:t>
            </a:r>
            <a:r>
              <a:rPr lang="tr-TR" dirty="0"/>
              <a:t> </a:t>
            </a:r>
            <a:r>
              <a:rPr lang="tr-TR" dirty="0" err="1"/>
              <a:t>the</a:t>
            </a:r>
            <a:r>
              <a:rPr lang="tr-TR" dirty="0"/>
              <a:t> </a:t>
            </a:r>
            <a:r>
              <a:rPr lang="tr-TR" dirty="0" err="1"/>
              <a:t>database</a:t>
            </a:r>
            <a:r>
              <a:rPr lang="tr-TR" dirty="0"/>
              <a:t> </a:t>
            </a:r>
            <a:r>
              <a:rPr lang="tr-TR" dirty="0" err="1"/>
              <a:t>files</a:t>
            </a:r>
            <a:r>
              <a:rPr lang="tr-TR" dirty="0"/>
              <a:t> </a:t>
            </a:r>
            <a:r>
              <a:rPr lang="tr-TR" dirty="0" err="1"/>
              <a:t>are</a:t>
            </a:r>
            <a:r>
              <a:rPr lang="tr-TR" dirty="0"/>
              <a:t> </a:t>
            </a:r>
            <a:r>
              <a:rPr lang="tr-TR" dirty="0" err="1"/>
              <a:t>specified</a:t>
            </a:r>
            <a:r>
              <a:rPr lang="tr-TR" dirty="0"/>
              <a:t>. </a:t>
            </a:r>
            <a:r>
              <a:rPr lang="tr-TR" dirty="0" err="1"/>
              <a:t>Application</a:t>
            </a:r>
            <a:r>
              <a:rPr lang="tr-TR" dirty="0"/>
              <a:t> </a:t>
            </a:r>
            <a:r>
              <a:rPr lang="tr-TR" dirty="0" err="1"/>
              <a:t>programs</a:t>
            </a:r>
            <a:r>
              <a:rPr lang="tr-TR" dirty="0"/>
              <a:t> </a:t>
            </a:r>
            <a:r>
              <a:rPr lang="tr-TR" dirty="0" err="1"/>
              <a:t>are</a:t>
            </a:r>
            <a:r>
              <a:rPr lang="tr-TR" dirty="0"/>
              <a:t> </a:t>
            </a:r>
            <a:r>
              <a:rPr lang="tr-TR" dirty="0" err="1"/>
              <a:t>designed</a:t>
            </a:r>
            <a:r>
              <a:rPr lang="tr-TR" dirty="0"/>
              <a:t> </a:t>
            </a:r>
            <a:r>
              <a:rPr lang="tr-TR" dirty="0" err="1"/>
              <a:t>and</a:t>
            </a:r>
            <a:r>
              <a:rPr lang="tr-TR" dirty="0"/>
              <a:t> </a:t>
            </a:r>
            <a:r>
              <a:rPr lang="tr-TR" dirty="0" err="1"/>
              <a:t>implemented</a:t>
            </a:r>
            <a:r>
              <a:rPr lang="tr-TR" dirty="0"/>
              <a:t> as </a:t>
            </a:r>
            <a:r>
              <a:rPr lang="tr-TR" dirty="0" err="1"/>
              <a:t>database</a:t>
            </a:r>
            <a:r>
              <a:rPr lang="tr-TR" dirty="0"/>
              <a:t> </a:t>
            </a:r>
            <a:r>
              <a:rPr lang="tr-TR" dirty="0" err="1"/>
              <a:t>transactions</a:t>
            </a:r>
            <a:r>
              <a:rPr lang="tr-TR" dirty="0"/>
              <a:t> </a:t>
            </a:r>
            <a:r>
              <a:rPr lang="tr-TR" dirty="0" err="1"/>
              <a:t>corresponding</a:t>
            </a:r>
            <a:r>
              <a:rPr lang="tr-TR" dirty="0"/>
              <a:t> </a:t>
            </a:r>
            <a:r>
              <a:rPr lang="tr-TR" dirty="0" err="1"/>
              <a:t>to</a:t>
            </a:r>
            <a:r>
              <a:rPr lang="tr-TR" dirty="0"/>
              <a:t> </a:t>
            </a:r>
            <a:r>
              <a:rPr lang="tr-TR" dirty="0" err="1"/>
              <a:t>the</a:t>
            </a:r>
            <a:r>
              <a:rPr lang="tr-TR" dirty="0"/>
              <a:t> </a:t>
            </a:r>
            <a:r>
              <a:rPr lang="tr-TR" dirty="0" err="1"/>
              <a:t>high</a:t>
            </a:r>
            <a:r>
              <a:rPr lang="tr-TR" dirty="0"/>
              <a:t>-</a:t>
            </a:r>
            <a:r>
              <a:rPr lang="tr-TR" dirty="0" err="1"/>
              <a:t>level</a:t>
            </a:r>
            <a:r>
              <a:rPr lang="tr-TR" dirty="0"/>
              <a:t> </a:t>
            </a:r>
            <a:r>
              <a:rPr lang="tr-TR" dirty="0" err="1"/>
              <a:t>transaction</a:t>
            </a:r>
            <a:r>
              <a:rPr lang="tr-TR" dirty="0"/>
              <a:t> </a:t>
            </a:r>
            <a:r>
              <a:rPr lang="tr-TR" dirty="0" err="1"/>
              <a:t>specifications</a:t>
            </a:r>
            <a:r>
              <a:rPr lang="tr-TR" dirty="0"/>
              <a:t>.</a:t>
            </a:r>
            <a:endParaRPr lang="en-US" dirty="0"/>
          </a:p>
        </p:txBody>
      </p:sp>
      <p:sp>
        <p:nvSpPr>
          <p:cNvPr id="69636" name="Slide Number Placeholder 3"/>
          <p:cNvSpPr>
            <a:spLocks noGrp="1"/>
          </p:cNvSpPr>
          <p:nvPr>
            <p:ph type="sldNum" sz="quarter" idx="5"/>
          </p:nvPr>
        </p:nvSpPr>
        <p:spPr>
          <a:noFill/>
        </p:spPr>
        <p:txBody>
          <a:bodyPr/>
          <a:lstStyle/>
          <a:p>
            <a:fld id="{5C0E1A1E-248C-4022-B0AC-E7C20DB61A5E}" type="slidenum">
              <a:rPr lang="en-CA" smtClean="0"/>
              <a:pPr/>
              <a:t>4</a:t>
            </a:fld>
            <a:endParaRPr lang="en-CA"/>
          </a:p>
        </p:txBody>
      </p:sp>
    </p:spTree>
    <p:extLst>
      <p:ext uri="{BB962C8B-B14F-4D97-AF65-F5344CB8AC3E}">
        <p14:creationId xmlns:p14="http://schemas.microsoft.com/office/powerpoint/2010/main" val="29837312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r>
              <a:rPr lang="tr-TR"/>
              <a:t>B should be preferred. Because each pet’s survival (existence) is dependent on an owner who should feed it.</a:t>
            </a:r>
          </a:p>
          <a:p>
            <a:r>
              <a:rPr lang="tr-TR"/>
              <a:t>In the first one, a pet may not have an owner. Also pet name should be defined as a primary key. However, many pets could share same names.</a:t>
            </a:r>
          </a:p>
          <a:p>
            <a:r>
              <a:rPr lang="tr-TR"/>
              <a:t>In the second one, the pet can be defined by both the name and the owner. We assume that the owner may not have two pets with the same name.</a:t>
            </a:r>
          </a:p>
          <a:p>
            <a:endParaRPr lang="en-US"/>
          </a:p>
        </p:txBody>
      </p:sp>
      <p:sp>
        <p:nvSpPr>
          <p:cNvPr id="87044" name="Slide Number Placeholder 3"/>
          <p:cNvSpPr>
            <a:spLocks noGrp="1"/>
          </p:cNvSpPr>
          <p:nvPr>
            <p:ph type="sldNum" sz="quarter" idx="5"/>
          </p:nvPr>
        </p:nvSpPr>
        <p:spPr>
          <a:noFill/>
        </p:spPr>
        <p:txBody>
          <a:bodyPr/>
          <a:lstStyle/>
          <a:p>
            <a:fld id="{5B1C2E49-CA3E-4B84-9A7F-0C0A2CCD7CA6}" type="slidenum">
              <a:rPr lang="en-CA" smtClean="0"/>
              <a:pPr/>
              <a:t>43</a:t>
            </a:fld>
            <a:endParaRPr lang="en-CA"/>
          </a:p>
        </p:txBody>
      </p:sp>
    </p:spTree>
    <p:extLst>
      <p:ext uri="{BB962C8B-B14F-4D97-AF65-F5344CB8AC3E}">
        <p14:creationId xmlns:p14="http://schemas.microsoft.com/office/powerpoint/2010/main" val="41879266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AF9482B9-E250-4ACD-88C6-FA0633A179A7}" type="slidenum">
              <a:rPr lang="en-CA" smtClean="0"/>
              <a:pPr/>
              <a:t>44</a:t>
            </a:fld>
            <a:endParaRPr lang="en-CA"/>
          </a:p>
        </p:txBody>
      </p:sp>
      <p:sp>
        <p:nvSpPr>
          <p:cNvPr id="91139" name="Rectangle 1026"/>
          <p:cNvSpPr>
            <a:spLocks noGrp="1" noRot="1" noChangeAspect="1" noChangeArrowheads="1" noTextEdit="1"/>
          </p:cNvSpPr>
          <p:nvPr>
            <p:ph type="sldImg"/>
          </p:nvPr>
        </p:nvSpPr>
        <p:spPr>
          <a:ln/>
        </p:spPr>
      </p:sp>
      <p:sp>
        <p:nvSpPr>
          <p:cNvPr id="91140"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305938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502A6D91-6E73-4291-BC4C-2FDFDFC67885}" type="slidenum">
              <a:rPr lang="en-CA" smtClean="0"/>
              <a:pPr/>
              <a:t>45</a:t>
            </a:fld>
            <a:endParaRPr lang="en-CA"/>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706773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7178DB76-04E5-4FC3-873F-5048356FAF8B}" type="slidenum">
              <a:rPr lang="en-CA" smtClean="0"/>
              <a:pPr/>
              <a:t>46</a:t>
            </a:fld>
            <a:endParaRPr lang="en-CA"/>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550780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D9C4810B-F966-4CE6-8390-F900F64DBBE0}" type="slidenum">
              <a:rPr lang="en-CA" smtClean="0"/>
              <a:pPr/>
              <a:t>47</a:t>
            </a:fld>
            <a:endParaRPr lang="en-CA"/>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260764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D786B8FA-1662-4CB2-8C4A-BB21C77DBE24}" type="slidenum">
              <a:rPr lang="en-CA" smtClean="0"/>
              <a:pPr/>
              <a:t>48</a:t>
            </a:fld>
            <a:endParaRPr lang="en-CA"/>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255813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91A16EC9-504D-463F-94AD-EC0AD1F302D4}" type="slidenum">
              <a:rPr lang="en-CA" smtClean="0"/>
              <a:pPr/>
              <a:t>49</a:t>
            </a:fld>
            <a:endParaRPr lang="en-CA"/>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71391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EF3375C9-E19A-4A8D-A678-065D126CC1AE}" type="slidenum">
              <a:rPr lang="en-CA" smtClean="0"/>
              <a:pPr/>
              <a:t>50</a:t>
            </a:fld>
            <a:endParaRPr lang="en-CA"/>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872546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CA686D7C-47D0-4B54-82F2-66057ED7F4AD}" type="slidenum">
              <a:rPr lang="en-CA" smtClean="0"/>
              <a:pPr/>
              <a:t>54</a:t>
            </a:fld>
            <a:endParaRPr lang="en-CA"/>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232784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endParaRPr lang="en-US"/>
          </a:p>
        </p:txBody>
      </p:sp>
      <p:sp>
        <p:nvSpPr>
          <p:cNvPr id="98308" name="Slide Number Placeholder 3"/>
          <p:cNvSpPr>
            <a:spLocks noGrp="1"/>
          </p:cNvSpPr>
          <p:nvPr>
            <p:ph type="sldNum" sz="quarter" idx="5"/>
          </p:nvPr>
        </p:nvSpPr>
        <p:spPr>
          <a:noFill/>
        </p:spPr>
        <p:txBody>
          <a:bodyPr/>
          <a:lstStyle/>
          <a:p>
            <a:fld id="{52B60A90-DFD5-4C55-8CF9-D32BC9BCB4D6}" type="slidenum">
              <a:rPr lang="en-CA" smtClean="0"/>
              <a:pPr/>
              <a:t>55</a:t>
            </a:fld>
            <a:endParaRPr lang="en-CA"/>
          </a:p>
        </p:txBody>
      </p:sp>
    </p:spTree>
    <p:extLst>
      <p:ext uri="{BB962C8B-B14F-4D97-AF65-F5344CB8AC3E}">
        <p14:creationId xmlns:p14="http://schemas.microsoft.com/office/powerpoint/2010/main" val="1419261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tr-TR" dirty="0"/>
              <a:t>Ref. https://www.visual-paradigm.com/support/documents/vpuserguide/3563/3564/85378_conceptual,l.html</a:t>
            </a:r>
            <a:endParaRPr lang="en-US" dirty="0"/>
          </a:p>
        </p:txBody>
      </p:sp>
      <p:sp>
        <p:nvSpPr>
          <p:cNvPr id="69636" name="Slide Number Placeholder 3"/>
          <p:cNvSpPr>
            <a:spLocks noGrp="1"/>
          </p:cNvSpPr>
          <p:nvPr>
            <p:ph type="sldNum" sz="quarter" idx="5"/>
          </p:nvPr>
        </p:nvSpPr>
        <p:spPr>
          <a:noFill/>
        </p:spPr>
        <p:txBody>
          <a:bodyPr/>
          <a:lstStyle/>
          <a:p>
            <a:fld id="{5C0E1A1E-248C-4022-B0AC-E7C20DB61A5E}" type="slidenum">
              <a:rPr lang="en-CA" smtClean="0"/>
              <a:pPr/>
              <a:t>5</a:t>
            </a:fld>
            <a:endParaRPr lang="en-CA"/>
          </a:p>
        </p:txBody>
      </p:sp>
    </p:spTree>
    <p:extLst>
      <p:ext uri="{BB962C8B-B14F-4D97-AF65-F5344CB8AC3E}">
        <p14:creationId xmlns:p14="http://schemas.microsoft.com/office/powerpoint/2010/main" val="1256939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5AB65B4D-CCD2-49A2-A3CE-EB17612C3BE2}" type="slidenum">
              <a:rPr lang="en-CA" smtClean="0"/>
              <a:pPr>
                <a:defRPr/>
              </a:pPr>
              <a:t>57</a:t>
            </a:fld>
            <a:endParaRPr lang="en-CA"/>
          </a:p>
        </p:txBody>
      </p:sp>
    </p:spTree>
    <p:extLst>
      <p:ext uri="{BB962C8B-B14F-4D97-AF65-F5344CB8AC3E}">
        <p14:creationId xmlns:p14="http://schemas.microsoft.com/office/powerpoint/2010/main" val="22852136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Ref: http://www.conceptdraw.com/examples/crowfoot-notation</a:t>
            </a:r>
            <a:endParaRPr lang="en-GB" dirty="0"/>
          </a:p>
        </p:txBody>
      </p:sp>
      <p:sp>
        <p:nvSpPr>
          <p:cNvPr id="4" name="Slide Number Placeholder 3"/>
          <p:cNvSpPr>
            <a:spLocks noGrp="1"/>
          </p:cNvSpPr>
          <p:nvPr>
            <p:ph type="sldNum" sz="quarter" idx="10"/>
          </p:nvPr>
        </p:nvSpPr>
        <p:spPr/>
        <p:txBody>
          <a:bodyPr/>
          <a:lstStyle/>
          <a:p>
            <a:pPr>
              <a:defRPr/>
            </a:pPr>
            <a:fld id="{5AB65B4D-CCD2-49A2-A3CE-EB17612C3BE2}" type="slidenum">
              <a:rPr lang="en-CA" smtClean="0"/>
              <a:pPr>
                <a:defRPr/>
              </a:pPr>
              <a:t>58</a:t>
            </a:fld>
            <a:endParaRPr lang="en-CA"/>
          </a:p>
        </p:txBody>
      </p:sp>
    </p:spTree>
    <p:extLst>
      <p:ext uri="{BB962C8B-B14F-4D97-AF65-F5344CB8AC3E}">
        <p14:creationId xmlns:p14="http://schemas.microsoft.com/office/powerpoint/2010/main" val="28187489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5AB65B4D-CCD2-49A2-A3CE-EB17612C3BE2}" type="slidenum">
              <a:rPr lang="en-CA" smtClean="0"/>
              <a:pPr>
                <a:defRPr/>
              </a:pPr>
              <a:t>59</a:t>
            </a:fld>
            <a:endParaRPr lang="en-CA"/>
          </a:p>
        </p:txBody>
      </p:sp>
    </p:spTree>
    <p:extLst>
      <p:ext uri="{BB962C8B-B14F-4D97-AF65-F5344CB8AC3E}">
        <p14:creationId xmlns:p14="http://schemas.microsoft.com/office/powerpoint/2010/main" val="12176092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r>
              <a:rPr lang="en-US" dirty="0"/>
              <a:t>http://infolab.stanford.edu/~ullman/fcdb/slides/slides2.pdf</a:t>
            </a:r>
          </a:p>
          <a:p>
            <a:pPr>
              <a:defRPr/>
            </a:pPr>
            <a:endParaRPr lang="en-US" dirty="0"/>
          </a:p>
          <a:p>
            <a:pPr>
              <a:defRPr/>
            </a:pPr>
            <a:r>
              <a:rPr lang="en-US" dirty="0"/>
              <a:t>a </a:t>
            </a:r>
            <a:r>
              <a:rPr lang="en-US" dirty="0" err="1"/>
              <a:t>resul</a:t>
            </a:r>
            <a:r>
              <a:rPr lang="tr-TR" dirty="0"/>
              <a:t>t</a:t>
            </a:r>
            <a:r>
              <a:rPr lang="en-US" dirty="0"/>
              <a:t>s in redundancy. Makes the database larger in a needless way</a:t>
            </a:r>
          </a:p>
          <a:p>
            <a:pPr>
              <a:defRPr/>
            </a:pPr>
            <a:r>
              <a:rPr lang="en-US" dirty="0"/>
              <a:t>b is optimal.</a:t>
            </a:r>
          </a:p>
          <a:p>
            <a:pPr>
              <a:defRPr/>
            </a:pPr>
            <a:r>
              <a:rPr lang="en-US" dirty="0"/>
              <a:t>c is also reasonable.</a:t>
            </a:r>
          </a:p>
          <a:p>
            <a:pPr>
              <a:defRPr/>
            </a:pPr>
            <a:r>
              <a:rPr lang="en-US" dirty="0" err="1"/>
              <a:t>Manfs</a:t>
            </a:r>
            <a:r>
              <a:rPr lang="en-US" dirty="0"/>
              <a:t> deserves to be an E.S. because we record </a:t>
            </a:r>
            <a:r>
              <a:rPr lang="en-US" dirty="0" err="1"/>
              <a:t>addr</a:t>
            </a:r>
            <a:r>
              <a:rPr lang="en-US" dirty="0"/>
              <a:t>, a </a:t>
            </a:r>
            <a:r>
              <a:rPr lang="en-US" dirty="0" err="1"/>
              <a:t>nonkey</a:t>
            </a:r>
            <a:r>
              <a:rPr lang="en-US" dirty="0"/>
              <a:t> attribute. </a:t>
            </a:r>
          </a:p>
          <a:p>
            <a:pPr>
              <a:defRPr/>
            </a:pPr>
            <a:r>
              <a:rPr lang="en-US" dirty="0"/>
              <a:t> Beers deserves to be an E.S. because it is at the </a:t>
            </a:r>
            <a:r>
              <a:rPr lang="tr-TR" dirty="0"/>
              <a:t>“</a:t>
            </a:r>
            <a:r>
              <a:rPr lang="en-US" dirty="0"/>
              <a:t>many" end.</a:t>
            </a:r>
          </a:p>
          <a:p>
            <a:pPr>
              <a:defRPr/>
            </a:pPr>
            <a:r>
              <a:rPr lang="en-US" dirty="0"/>
              <a:t> If not, we would have to make </a:t>
            </a:r>
            <a:r>
              <a:rPr lang="tr-TR" dirty="0"/>
              <a:t>“</a:t>
            </a:r>
            <a:r>
              <a:rPr lang="en-US" dirty="0"/>
              <a:t>set of beers" an attribute of </a:t>
            </a:r>
            <a:r>
              <a:rPr lang="en-US" dirty="0" err="1"/>
              <a:t>Manfs</a:t>
            </a:r>
            <a:r>
              <a:rPr lang="en-US" dirty="0"/>
              <a:t> | something we avoid doing, although some may tell you it is OK in E/R model</a:t>
            </a:r>
          </a:p>
          <a:p>
            <a:pPr>
              <a:defRPr/>
            </a:pPr>
            <a:endParaRPr lang="en-US" dirty="0"/>
          </a:p>
        </p:txBody>
      </p:sp>
      <p:sp>
        <p:nvSpPr>
          <p:cNvPr id="99332" name="Slide Number Placeholder 3"/>
          <p:cNvSpPr>
            <a:spLocks noGrp="1"/>
          </p:cNvSpPr>
          <p:nvPr>
            <p:ph type="sldNum" sz="quarter" idx="5"/>
          </p:nvPr>
        </p:nvSpPr>
        <p:spPr>
          <a:noFill/>
        </p:spPr>
        <p:txBody>
          <a:bodyPr/>
          <a:lstStyle/>
          <a:p>
            <a:fld id="{0DC6E594-2954-4500-8866-A9D41A3B563F}" type="slidenum">
              <a:rPr lang="en-CA" smtClean="0"/>
              <a:pPr/>
              <a:t>62</a:t>
            </a:fld>
            <a:endParaRPr lang="en-CA"/>
          </a:p>
        </p:txBody>
      </p:sp>
    </p:spTree>
    <p:extLst>
      <p:ext uri="{BB962C8B-B14F-4D97-AF65-F5344CB8AC3E}">
        <p14:creationId xmlns:p14="http://schemas.microsoft.com/office/powerpoint/2010/main" val="25163924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a:t>Reference: http://infolab.stanford.edu/~ullman/fcdb/slides/slides2.pdf</a:t>
            </a:r>
          </a:p>
        </p:txBody>
      </p:sp>
      <p:sp>
        <p:nvSpPr>
          <p:cNvPr id="100356" name="Slide Number Placeholder 3"/>
          <p:cNvSpPr>
            <a:spLocks noGrp="1"/>
          </p:cNvSpPr>
          <p:nvPr>
            <p:ph type="sldNum" sz="quarter" idx="5"/>
          </p:nvPr>
        </p:nvSpPr>
        <p:spPr>
          <a:noFill/>
        </p:spPr>
        <p:txBody>
          <a:bodyPr/>
          <a:lstStyle/>
          <a:p>
            <a:fld id="{6112B5ED-D848-489B-AA55-4441BE7654CD}" type="slidenum">
              <a:rPr lang="en-CA" smtClean="0"/>
              <a:pPr/>
              <a:t>63</a:t>
            </a:fld>
            <a:endParaRPr lang="en-CA"/>
          </a:p>
        </p:txBody>
      </p:sp>
    </p:spTree>
    <p:extLst>
      <p:ext uri="{BB962C8B-B14F-4D97-AF65-F5344CB8AC3E}">
        <p14:creationId xmlns:p14="http://schemas.microsoft.com/office/powerpoint/2010/main" val="37241226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r>
              <a:rPr lang="en-US"/>
              <a:t>Reference: http://infolab.stanford.edu/~ullman/fcdb/slides/slides2.pdf</a:t>
            </a:r>
          </a:p>
        </p:txBody>
      </p:sp>
      <p:sp>
        <p:nvSpPr>
          <p:cNvPr id="101380" name="Slide Number Placeholder 3"/>
          <p:cNvSpPr>
            <a:spLocks noGrp="1"/>
          </p:cNvSpPr>
          <p:nvPr>
            <p:ph type="sldNum" sz="quarter" idx="5"/>
          </p:nvPr>
        </p:nvSpPr>
        <p:spPr>
          <a:noFill/>
        </p:spPr>
        <p:txBody>
          <a:bodyPr/>
          <a:lstStyle/>
          <a:p>
            <a:fld id="{25056073-088F-4A74-85FB-37C93DB82134}" type="slidenum">
              <a:rPr lang="en-CA" smtClean="0"/>
              <a:pPr/>
              <a:t>64</a:t>
            </a:fld>
            <a:endParaRPr lang="en-CA"/>
          </a:p>
        </p:txBody>
      </p:sp>
    </p:spTree>
    <p:extLst>
      <p:ext uri="{BB962C8B-B14F-4D97-AF65-F5344CB8AC3E}">
        <p14:creationId xmlns:p14="http://schemas.microsoft.com/office/powerpoint/2010/main" val="28005277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r>
              <a:rPr lang="en-US"/>
              <a:t>Reference: http://www.cs.albany.edu/~ganesh/cpsc304/ER-example.pdf</a:t>
            </a:r>
          </a:p>
          <a:p>
            <a:endParaRPr lang="en-US"/>
          </a:p>
          <a:p>
            <a:r>
              <a:rPr lang="en-US"/>
              <a:t>MSP: Medical services plan</a:t>
            </a:r>
          </a:p>
        </p:txBody>
      </p:sp>
      <p:sp>
        <p:nvSpPr>
          <p:cNvPr id="102404" name="Slide Number Placeholder 3"/>
          <p:cNvSpPr>
            <a:spLocks noGrp="1"/>
          </p:cNvSpPr>
          <p:nvPr>
            <p:ph type="sldNum" sz="quarter" idx="5"/>
          </p:nvPr>
        </p:nvSpPr>
        <p:spPr>
          <a:noFill/>
        </p:spPr>
        <p:txBody>
          <a:bodyPr/>
          <a:lstStyle/>
          <a:p>
            <a:fld id="{D7FF3672-E0AD-44F8-A997-CDC4BE150975}" type="slidenum">
              <a:rPr lang="en-CA" smtClean="0"/>
              <a:pPr/>
              <a:t>65</a:t>
            </a:fld>
            <a:endParaRPr lang="en-CA"/>
          </a:p>
        </p:txBody>
      </p:sp>
    </p:spTree>
    <p:extLst>
      <p:ext uri="{BB962C8B-B14F-4D97-AF65-F5344CB8AC3E}">
        <p14:creationId xmlns:p14="http://schemas.microsoft.com/office/powerpoint/2010/main" val="9587367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r>
              <a:rPr lang="en-US"/>
              <a:t>Reference: http://www.cs.albany.edu/~ganesh/cpsc304/ER-example.pdf</a:t>
            </a:r>
          </a:p>
        </p:txBody>
      </p:sp>
      <p:sp>
        <p:nvSpPr>
          <p:cNvPr id="103428" name="Slide Number Placeholder 3"/>
          <p:cNvSpPr>
            <a:spLocks noGrp="1"/>
          </p:cNvSpPr>
          <p:nvPr>
            <p:ph type="sldNum" sz="quarter" idx="5"/>
          </p:nvPr>
        </p:nvSpPr>
        <p:spPr>
          <a:noFill/>
        </p:spPr>
        <p:txBody>
          <a:bodyPr/>
          <a:lstStyle/>
          <a:p>
            <a:fld id="{32733676-6E55-4E46-B286-DA4C423395E1}" type="slidenum">
              <a:rPr lang="en-CA" smtClean="0"/>
              <a:pPr/>
              <a:t>66</a:t>
            </a:fld>
            <a:endParaRPr lang="en-CA"/>
          </a:p>
        </p:txBody>
      </p:sp>
    </p:spTree>
    <p:extLst>
      <p:ext uri="{BB962C8B-B14F-4D97-AF65-F5344CB8AC3E}">
        <p14:creationId xmlns:p14="http://schemas.microsoft.com/office/powerpoint/2010/main" val="36883225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r>
              <a:rPr lang="en-US"/>
              <a:t>Reference: http://www.cs.albany.edu/~ganesh/cpsc304/ER-example.pdf</a:t>
            </a:r>
          </a:p>
        </p:txBody>
      </p:sp>
      <p:sp>
        <p:nvSpPr>
          <p:cNvPr id="104452" name="Slide Number Placeholder 3"/>
          <p:cNvSpPr>
            <a:spLocks noGrp="1"/>
          </p:cNvSpPr>
          <p:nvPr>
            <p:ph type="sldNum" sz="quarter" idx="5"/>
          </p:nvPr>
        </p:nvSpPr>
        <p:spPr>
          <a:noFill/>
        </p:spPr>
        <p:txBody>
          <a:bodyPr/>
          <a:lstStyle/>
          <a:p>
            <a:fld id="{B9D8294B-1D9B-46BC-8E63-933762AE82D7}" type="slidenum">
              <a:rPr lang="en-CA" smtClean="0"/>
              <a:pPr/>
              <a:t>67</a:t>
            </a:fld>
            <a:endParaRPr lang="en-CA"/>
          </a:p>
        </p:txBody>
      </p:sp>
    </p:spTree>
    <p:extLst>
      <p:ext uri="{BB962C8B-B14F-4D97-AF65-F5344CB8AC3E}">
        <p14:creationId xmlns:p14="http://schemas.microsoft.com/office/powerpoint/2010/main" val="5742672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r>
              <a:rPr lang="en-US" dirty="0"/>
              <a:t>My assumptions: A phone can belong to only one department.</a:t>
            </a:r>
          </a:p>
          <a:p>
            <a:r>
              <a:rPr lang="en-US" dirty="0"/>
              <a:t>A department may have any number of employees but should have at least one employee.</a:t>
            </a:r>
          </a:p>
          <a:p>
            <a:r>
              <a:rPr lang="en-US" dirty="0"/>
              <a:t>Each employee should have only one phone assigned.</a:t>
            </a:r>
          </a:p>
          <a:p>
            <a:r>
              <a:rPr lang="tr-TR" dirty="0"/>
              <a:t>An employee can have at least one at most six</a:t>
            </a:r>
            <a:r>
              <a:rPr lang="tr-TR" baseline="0" dirty="0"/>
              <a:t> phone numbers.</a:t>
            </a:r>
            <a:endParaRPr lang="tr-TR" dirty="0"/>
          </a:p>
          <a:p>
            <a:r>
              <a:rPr lang="en-US" dirty="0" err="1"/>
              <a:t>Has_phone</a:t>
            </a:r>
            <a:r>
              <a:rPr lang="en-US" dirty="0"/>
              <a:t>: It will be redundant if - Each employee is assigned all of the phones of each department that he/she works in.</a:t>
            </a:r>
            <a:endParaRPr lang="tr-TR" dirty="0"/>
          </a:p>
          <a:p>
            <a:r>
              <a:rPr lang="en-US" dirty="0"/>
              <a:t>- An employee cannot have any other phones outside the departments he/she works is.</a:t>
            </a:r>
            <a:endParaRPr lang="tr-TR" dirty="0"/>
          </a:p>
        </p:txBody>
      </p:sp>
      <p:sp>
        <p:nvSpPr>
          <p:cNvPr id="105476" name="Slide Number Placeholder 3"/>
          <p:cNvSpPr>
            <a:spLocks noGrp="1"/>
          </p:cNvSpPr>
          <p:nvPr>
            <p:ph type="sldNum" sz="quarter" idx="5"/>
          </p:nvPr>
        </p:nvSpPr>
        <p:spPr>
          <a:noFill/>
        </p:spPr>
        <p:txBody>
          <a:bodyPr/>
          <a:lstStyle/>
          <a:p>
            <a:fld id="{12F8C788-904A-4CB2-922C-33B837E188A3}" type="slidenum">
              <a:rPr lang="en-CA" smtClean="0"/>
              <a:pPr/>
              <a:t>69</a:t>
            </a:fld>
            <a:endParaRPr lang="en-CA"/>
          </a:p>
        </p:txBody>
      </p:sp>
    </p:spTree>
    <p:extLst>
      <p:ext uri="{BB962C8B-B14F-4D97-AF65-F5344CB8AC3E}">
        <p14:creationId xmlns:p14="http://schemas.microsoft.com/office/powerpoint/2010/main" val="680963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tr-TR" dirty="0"/>
              <a:t>Ref. </a:t>
            </a:r>
            <a:r>
              <a:rPr lang="tr-TR"/>
              <a:t>https://www.visual-paradigm.com/support/documents/vpuserguide/3563/3564/85378_conceptual,l.html</a:t>
            </a:r>
            <a:endParaRPr lang="en-US" dirty="0"/>
          </a:p>
        </p:txBody>
      </p:sp>
      <p:sp>
        <p:nvSpPr>
          <p:cNvPr id="69636" name="Slide Number Placeholder 3"/>
          <p:cNvSpPr>
            <a:spLocks noGrp="1"/>
          </p:cNvSpPr>
          <p:nvPr>
            <p:ph type="sldNum" sz="quarter" idx="5"/>
          </p:nvPr>
        </p:nvSpPr>
        <p:spPr>
          <a:noFill/>
        </p:spPr>
        <p:txBody>
          <a:bodyPr/>
          <a:lstStyle/>
          <a:p>
            <a:fld id="{5C0E1A1E-248C-4022-B0AC-E7C20DB61A5E}" type="slidenum">
              <a:rPr lang="en-CA" smtClean="0"/>
              <a:pPr/>
              <a:t>6</a:t>
            </a:fld>
            <a:endParaRPr lang="en-CA"/>
          </a:p>
        </p:txBody>
      </p:sp>
    </p:spTree>
    <p:extLst>
      <p:ext uri="{BB962C8B-B14F-4D97-AF65-F5344CB8AC3E}">
        <p14:creationId xmlns:p14="http://schemas.microsoft.com/office/powerpoint/2010/main" val="16818193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p:spPr>
        <p:txBody>
          <a:bodyPr/>
          <a:lstStyle/>
          <a:p>
            <a:endParaRPr lang="en-US"/>
          </a:p>
        </p:txBody>
      </p:sp>
      <p:sp>
        <p:nvSpPr>
          <p:cNvPr id="106500" name="Slide Number Placeholder 3"/>
          <p:cNvSpPr>
            <a:spLocks noGrp="1"/>
          </p:cNvSpPr>
          <p:nvPr>
            <p:ph type="sldNum" sz="quarter" idx="5"/>
          </p:nvPr>
        </p:nvSpPr>
        <p:spPr>
          <a:noFill/>
        </p:spPr>
        <p:txBody>
          <a:bodyPr/>
          <a:lstStyle/>
          <a:p>
            <a:fld id="{CF34D61C-D358-41D9-A9AA-B80CE8E244F7}" type="slidenum">
              <a:rPr lang="en-CA" smtClean="0"/>
              <a:pPr/>
              <a:t>70</a:t>
            </a:fld>
            <a:endParaRPr lang="en-CA"/>
          </a:p>
        </p:txBody>
      </p:sp>
    </p:spTree>
    <p:extLst>
      <p:ext uri="{BB962C8B-B14F-4D97-AF65-F5344CB8AC3E}">
        <p14:creationId xmlns:p14="http://schemas.microsoft.com/office/powerpoint/2010/main" val="24316600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r>
              <a:rPr lang="en-US"/>
              <a:t>My assumptions: A course can only be taught by an instructor.</a:t>
            </a:r>
          </a:p>
          <a:p>
            <a:r>
              <a:rPr lang="en-US"/>
              <a:t>A textbook can be used in more than one courses or may not be adopted in any course at all. </a:t>
            </a:r>
          </a:p>
          <a:p>
            <a:r>
              <a:rPr lang="en-US"/>
              <a:t>If your assumption is that each textbook is used by one and only one course, then it will be (1,1).</a:t>
            </a:r>
            <a:endParaRPr lang="tr-TR"/>
          </a:p>
          <a:p>
            <a:endParaRPr lang="en-US"/>
          </a:p>
        </p:txBody>
      </p:sp>
      <p:sp>
        <p:nvSpPr>
          <p:cNvPr id="107524" name="Slide Number Placeholder 3"/>
          <p:cNvSpPr>
            <a:spLocks noGrp="1"/>
          </p:cNvSpPr>
          <p:nvPr>
            <p:ph type="sldNum" sz="quarter" idx="5"/>
          </p:nvPr>
        </p:nvSpPr>
        <p:spPr>
          <a:noFill/>
        </p:spPr>
        <p:txBody>
          <a:bodyPr/>
          <a:lstStyle/>
          <a:p>
            <a:fld id="{E7C3F8D1-058E-4FDE-AAF4-F590D7572C72}" type="slidenum">
              <a:rPr lang="en-CA" smtClean="0"/>
              <a:pPr/>
              <a:t>71</a:t>
            </a:fld>
            <a:endParaRPr lang="en-CA"/>
          </a:p>
        </p:txBody>
      </p:sp>
    </p:spTree>
    <p:extLst>
      <p:ext uri="{BB962C8B-B14F-4D97-AF65-F5344CB8AC3E}">
        <p14:creationId xmlns:p14="http://schemas.microsoft.com/office/powerpoint/2010/main" val="32022593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p:spPr>
        <p:txBody>
          <a:bodyPr/>
          <a:lstStyle/>
          <a:p>
            <a:r>
              <a:rPr lang="en-US"/>
              <a:t>Reference: http://www.pages.drexel.edu/~dcp23/E1Solution.htm</a:t>
            </a:r>
          </a:p>
          <a:p>
            <a:r>
              <a:rPr lang="en-US"/>
              <a:t>Assumption: Each loan to a student (for different schools) is given a unique loan_ID number.</a:t>
            </a:r>
          </a:p>
        </p:txBody>
      </p:sp>
      <p:sp>
        <p:nvSpPr>
          <p:cNvPr id="109572" name="Slide Number Placeholder 3"/>
          <p:cNvSpPr>
            <a:spLocks noGrp="1"/>
          </p:cNvSpPr>
          <p:nvPr>
            <p:ph type="sldNum" sz="quarter" idx="5"/>
          </p:nvPr>
        </p:nvSpPr>
        <p:spPr>
          <a:noFill/>
        </p:spPr>
        <p:txBody>
          <a:bodyPr/>
          <a:lstStyle/>
          <a:p>
            <a:fld id="{96B8F447-FD64-41CC-9FE3-CC5A111FD308}" type="slidenum">
              <a:rPr lang="en-CA" smtClean="0"/>
              <a:pPr/>
              <a:t>73</a:t>
            </a:fld>
            <a:endParaRPr lang="en-CA"/>
          </a:p>
        </p:txBody>
      </p:sp>
    </p:spTree>
    <p:extLst>
      <p:ext uri="{BB962C8B-B14F-4D97-AF65-F5344CB8AC3E}">
        <p14:creationId xmlns:p14="http://schemas.microsoft.com/office/powerpoint/2010/main" val="3491926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tr-TR" dirty="0"/>
              <a:t>Ref. https://www.visual-paradigm.com/support/documents/vpuserguide/3563/3564/85378_conceptual,l.html</a:t>
            </a:r>
          </a:p>
          <a:p>
            <a:pPr>
              <a:defRPr/>
            </a:pPr>
            <a:r>
              <a:rPr lang="en-GB" dirty="0"/>
              <a:t>Physical ERD represents the actual design blueprint of a relational database. It represents how data should be structured and related in a specific DBMS so it is important to consider the convention and restriction of the DBMS you use when you are designing a physical ERD. This means that an accurate use of data type is needed for entity columns and the use of reserved words has to be avoided in naming entities and columns. Besides, database designers may also add primary keys, foreign keys and constraints to the design.</a:t>
            </a:r>
            <a:endParaRPr lang="en-US" dirty="0"/>
          </a:p>
        </p:txBody>
      </p:sp>
      <p:sp>
        <p:nvSpPr>
          <p:cNvPr id="69636" name="Slide Number Placeholder 3"/>
          <p:cNvSpPr>
            <a:spLocks noGrp="1"/>
          </p:cNvSpPr>
          <p:nvPr>
            <p:ph type="sldNum" sz="quarter" idx="5"/>
          </p:nvPr>
        </p:nvSpPr>
        <p:spPr>
          <a:noFill/>
        </p:spPr>
        <p:txBody>
          <a:bodyPr/>
          <a:lstStyle/>
          <a:p>
            <a:fld id="{5C0E1A1E-248C-4022-B0AC-E7C20DB61A5E}" type="slidenum">
              <a:rPr lang="en-CA" smtClean="0"/>
              <a:pPr/>
              <a:t>7</a:t>
            </a:fld>
            <a:endParaRPr lang="en-CA"/>
          </a:p>
        </p:txBody>
      </p:sp>
    </p:spTree>
    <p:extLst>
      <p:ext uri="{BB962C8B-B14F-4D97-AF65-F5344CB8AC3E}">
        <p14:creationId xmlns:p14="http://schemas.microsoft.com/office/powerpoint/2010/main" val="4149409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tr-TR" dirty="0"/>
              <a:t>Ref:</a:t>
            </a:r>
            <a:r>
              <a:rPr lang="tr-TR" baseline="0" dirty="0"/>
              <a:t> https://www.lucidchart.com/pages/ER-diagram-symbols-and-meaning</a:t>
            </a:r>
            <a:endParaRPr lang="en-US" dirty="0"/>
          </a:p>
        </p:txBody>
      </p:sp>
      <p:sp>
        <p:nvSpPr>
          <p:cNvPr id="69636" name="Slide Number Placeholder 3"/>
          <p:cNvSpPr>
            <a:spLocks noGrp="1"/>
          </p:cNvSpPr>
          <p:nvPr>
            <p:ph type="sldNum" sz="quarter" idx="5"/>
          </p:nvPr>
        </p:nvSpPr>
        <p:spPr>
          <a:noFill/>
        </p:spPr>
        <p:txBody>
          <a:bodyPr/>
          <a:lstStyle/>
          <a:p>
            <a:fld id="{5C0E1A1E-248C-4022-B0AC-E7C20DB61A5E}" type="slidenum">
              <a:rPr lang="en-CA" smtClean="0"/>
              <a:pPr/>
              <a:t>8</a:t>
            </a:fld>
            <a:endParaRPr lang="en-CA"/>
          </a:p>
        </p:txBody>
      </p:sp>
    </p:spTree>
    <p:extLst>
      <p:ext uri="{BB962C8B-B14F-4D97-AF65-F5344CB8AC3E}">
        <p14:creationId xmlns:p14="http://schemas.microsoft.com/office/powerpoint/2010/main" val="3467388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69636" name="Slide Number Placeholder 3"/>
          <p:cNvSpPr>
            <a:spLocks noGrp="1"/>
          </p:cNvSpPr>
          <p:nvPr>
            <p:ph type="sldNum" sz="quarter" idx="5"/>
          </p:nvPr>
        </p:nvSpPr>
        <p:spPr>
          <a:noFill/>
        </p:spPr>
        <p:txBody>
          <a:bodyPr/>
          <a:lstStyle/>
          <a:p>
            <a:fld id="{5C0E1A1E-248C-4022-B0AC-E7C20DB61A5E}" type="slidenum">
              <a:rPr lang="en-CA" smtClean="0"/>
              <a:pPr/>
              <a:t>9</a:t>
            </a:fld>
            <a:endParaRPr lang="en-CA"/>
          </a:p>
        </p:txBody>
      </p:sp>
    </p:spTree>
    <p:extLst>
      <p:ext uri="{BB962C8B-B14F-4D97-AF65-F5344CB8AC3E}">
        <p14:creationId xmlns:p14="http://schemas.microsoft.com/office/powerpoint/2010/main" val="1336223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CAFEDD07-B15D-4737-99B8-92B4F7DA6ADB}" type="slidenum">
              <a:rPr lang="en-CA" smtClean="0"/>
              <a:pPr/>
              <a:t>11</a:t>
            </a:fld>
            <a:endParaRPr lang="en-CA"/>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08439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pPr eaLnBrk="1" latinLnBrk="0" hangingPunct="1"/>
            <a:fld id="{E6F9B8CD-342D-4579-98EC-A8FD6B7370E1}" type="datetimeFigureOut">
              <a:rPr lang="en-US" smtClean="0"/>
              <a:pPr eaLnBrk="1" latinLnBrk="0" hangingPunct="1"/>
              <a:t>10/6/19</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pPr>
              <a:defRPr/>
            </a:pPr>
            <a:r>
              <a:rPr lang="en-US"/>
              <a:t>Copyright © 2007 Ramez Elmasri and Shamkant B. Navathe</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BBB5E19-F10A-4C2F-BF6F-11C513378A2E}" type="slidenum">
              <a:rPr kumimoji="0" lang="en-US" smtClean="0"/>
              <a:pPr eaLnBrk="1" latinLnBrk="0" hangingPunct="1"/>
              <a:t>‹#›</a:t>
            </a:fld>
            <a:endParaRPr kumimoji="0" lang="en-US" dirty="0"/>
          </a:p>
        </p:txBody>
      </p:sp>
      <p:sp>
        <p:nvSpPr>
          <p:cNvPr id="30" name="Rectangle 47"/>
          <p:cNvSpPr>
            <a:spLocks noChangeArrowheads="1"/>
          </p:cNvSpPr>
          <p:nvPr userDrawn="1"/>
        </p:nvSpPr>
        <p:spPr bwMode="auto">
          <a:xfrm rot="16200000">
            <a:off x="3500437" y="-985837"/>
            <a:ext cx="2143125" cy="9144000"/>
          </a:xfrm>
          <a:prstGeom prst="rect">
            <a:avLst/>
          </a:prstGeom>
          <a:solidFill>
            <a:srgbClr val="677228">
              <a:alpha val="44000"/>
            </a:srgbClr>
          </a:solidFill>
          <a:ln w="9525">
            <a:noFill/>
            <a:miter lim="800000"/>
            <a:headEnd/>
            <a:tailEnd/>
          </a:ln>
          <a:effectLst/>
        </p:spPr>
        <p:txBody>
          <a:bodyPr wrap="none" anchor="ctr"/>
          <a:lstStyle/>
          <a:p>
            <a:pPr>
              <a:defRPr/>
            </a:pPr>
            <a:endParaRPr lang="en-US"/>
          </a:p>
        </p:txBody>
      </p:sp>
      <p:sp>
        <p:nvSpPr>
          <p:cNvPr id="31" name="Rectangle 48"/>
          <p:cNvSpPr>
            <a:spLocks noChangeArrowheads="1"/>
          </p:cNvSpPr>
          <p:nvPr userDrawn="1"/>
        </p:nvSpPr>
        <p:spPr bwMode="auto">
          <a:xfrm>
            <a:off x="7315200" y="2438400"/>
            <a:ext cx="1828800" cy="2290763"/>
          </a:xfrm>
          <a:prstGeom prst="rect">
            <a:avLst/>
          </a:prstGeom>
          <a:solidFill>
            <a:schemeClr val="bg1"/>
          </a:solidFill>
          <a:ln w="9525">
            <a:noFill/>
            <a:miter lim="800000"/>
            <a:headEnd/>
            <a:tailEnd/>
          </a:ln>
          <a:effectLst/>
        </p:spPr>
        <p:txBody>
          <a:bodyPr wrap="none" anchor="ctr"/>
          <a:lstStyle/>
          <a:p>
            <a:pPr>
              <a:defRPr/>
            </a:pPr>
            <a:endParaRPr lang="en-US"/>
          </a:p>
        </p:txBody>
      </p:sp>
      <p:pic>
        <p:nvPicPr>
          <p:cNvPr id="32" name="Picture 46" descr="elmasri_thumb"/>
          <p:cNvPicPr>
            <a:picLocks noChangeAspect="1" noChangeArrowheads="1"/>
          </p:cNvPicPr>
          <p:nvPr userDrawn="1"/>
        </p:nvPicPr>
        <p:blipFill>
          <a:blip r:embed="rId2" cstate="print"/>
          <a:srcRect/>
          <a:stretch>
            <a:fillRect/>
          </a:stretch>
        </p:blipFill>
        <p:spPr bwMode="auto">
          <a:xfrm>
            <a:off x="7419975" y="2514600"/>
            <a:ext cx="1724025" cy="214312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10/6/19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defRPr/>
            </a:pPr>
            <a:r>
              <a:rPr lang="en-US"/>
              <a:t>Slide 3- </a:t>
            </a:r>
            <a:fld id="{6B66B547-DF34-43E8-96DD-24ECA9D4EC30}" type="slidenum">
              <a:rPr lang="en-US"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10/6/19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defRPr/>
            </a:pPr>
            <a:r>
              <a:rPr lang="en-US"/>
              <a:t>Slide 3- </a:t>
            </a:r>
            <a:fld id="{5DA44172-E2FD-4BDE-9EE3-CAF64AA66E84}" type="slidenum">
              <a:rPr lang="en-US"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10/6/19</a:t>
            </a:fld>
            <a:endParaRPr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eaLnBrk="1" latinLnBrk="0" hangingPunct="1"/>
            <a:fld id="{E6F9B8CD-342D-4579-98EC-A8FD6B7370E1}" type="datetimeFigureOut">
              <a:rPr lang="en-US" smtClean="0"/>
              <a:pPr eaLnBrk="1" latinLnBrk="0" hangingPunct="1"/>
              <a:t>10/6/19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pPr>
              <a:defRPr/>
            </a:pPr>
            <a:r>
              <a:rPr lang="en-US"/>
              <a:t>Slide 3- </a:t>
            </a:r>
            <a:fld id="{2865CD36-8A0F-472C-9D8F-698CE44981AF}" type="slidenum">
              <a:rPr lang="en-US" smtClean="0"/>
              <a:pPr>
                <a:defRPr/>
              </a:pPr>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10/6/19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defRPr/>
            </a:pPr>
            <a:r>
              <a:rPr lang="en-US"/>
              <a:t>Slide 3- </a:t>
            </a:r>
            <a:fld id="{EE3954BD-50CB-4D19-B348-8D6021D5A756}" type="slidenum">
              <a:rPr lang="en-US" smtClean="0"/>
              <a:pPr>
                <a:defRPr/>
              </a:pPr>
              <a:t>‹#›</a:t>
            </a:fld>
            <a:endParaRPr lang="en-CA"/>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10/6/19</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a:defRPr/>
            </a:pPr>
            <a:r>
              <a:rPr lang="en-US"/>
              <a:t>Slide 3- </a:t>
            </a:r>
            <a:fld id="{36C57410-B464-4A72-9EEA-B8A68216E8E2}" type="slidenum">
              <a:rPr lang="en-US" smtClean="0"/>
              <a:pPr>
                <a:defRPr/>
              </a:pPr>
              <a:t>‹#›</a:t>
            </a:fld>
            <a:endParaRPr lang="en-CA"/>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10/6/19</a:t>
            </a:fld>
            <a:endParaRPr lang="en-US"/>
          </a:p>
        </p:txBody>
      </p:sp>
      <p:sp>
        <p:nvSpPr>
          <p:cNvPr id="7" name="Slide Number Placeholder 6"/>
          <p:cNvSpPr>
            <a:spLocks noGrp="1"/>
          </p:cNvSpPr>
          <p:nvPr>
            <p:ph type="sldNum" sz="quarter" idx="11"/>
          </p:nvPr>
        </p:nvSpPr>
        <p:spPr/>
        <p:txBody>
          <a:bodyPr rtlCol="0"/>
          <a:lstStyle/>
          <a:p>
            <a:pPr>
              <a:defRPr/>
            </a:pPr>
            <a:r>
              <a:rPr lang="en-US"/>
              <a:t>Slide 3- </a:t>
            </a:r>
            <a:fld id="{77FA5367-D793-4B8E-9E8E-F106B7F34B4C}" type="slidenum">
              <a:rPr lang="en-US" smtClean="0"/>
              <a:pPr>
                <a:defRPr/>
              </a:pPr>
              <a:t>‹#›</a:t>
            </a:fld>
            <a:endParaRPr lang="en-CA"/>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10/6/19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a:defRPr/>
            </a:pPr>
            <a:r>
              <a:rPr lang="en-US"/>
              <a:t>Slide 3- </a:t>
            </a:r>
            <a:fld id="{119F41B1-49B7-4EE4-A3BC-223E8F23D5A0}" type="slidenum">
              <a:rPr lang="en-US"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10/6/19</a:t>
            </a:fld>
            <a:endParaRPr lang="en-US" dirty="0"/>
          </a:p>
        </p:txBody>
      </p:sp>
      <p:sp>
        <p:nvSpPr>
          <p:cNvPr id="22" name="Slide Number Placeholder 21"/>
          <p:cNvSpPr>
            <a:spLocks noGrp="1"/>
          </p:cNvSpPr>
          <p:nvPr>
            <p:ph type="sldNum" sz="quarter" idx="15"/>
          </p:nvPr>
        </p:nvSpPr>
        <p:spPr/>
        <p:txBody>
          <a:bodyPr rtlCol="0"/>
          <a:lstStyle/>
          <a:p>
            <a:pPr>
              <a:defRPr/>
            </a:pPr>
            <a:r>
              <a:rPr lang="en-US"/>
              <a:t>Slide 3- </a:t>
            </a:r>
            <a:fld id="{ED805E78-DF64-49B0-A920-9E387FAB896C}" type="slidenum">
              <a:rPr lang="en-US" smtClean="0"/>
              <a:pPr>
                <a:defRPr/>
              </a:pPr>
              <a:t>‹#›</a:t>
            </a:fld>
            <a:endParaRPr lang="en-CA"/>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10/6/19</a:t>
            </a:fld>
            <a:endParaRPr lang="en-US"/>
          </a:p>
        </p:txBody>
      </p:sp>
      <p:sp>
        <p:nvSpPr>
          <p:cNvPr id="18" name="Slide Number Placeholder 17"/>
          <p:cNvSpPr>
            <a:spLocks noGrp="1"/>
          </p:cNvSpPr>
          <p:nvPr>
            <p:ph type="sldNum" sz="quarter" idx="11"/>
          </p:nvPr>
        </p:nvSpPr>
        <p:spPr/>
        <p:txBody>
          <a:bodyPr rtlCol="0"/>
          <a:lstStyle/>
          <a:p>
            <a:pPr>
              <a:defRPr/>
            </a:pPr>
            <a:r>
              <a:rPr lang="en-US"/>
              <a:t>Slide 3- </a:t>
            </a:r>
            <a:fld id="{1446FEE3-25F9-47A2-B18A-BD2063B3D8D6}" type="slidenum">
              <a:rPr lang="en-US" smtClean="0"/>
              <a:pPr>
                <a:defRPr/>
              </a:pPr>
              <a:t>‹#›</a:t>
            </a:fld>
            <a:endParaRPr lang="en-CA"/>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10/6/19</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r>
              <a:rPr lang="en-US"/>
              <a:t>Slide 3- </a:t>
            </a:r>
            <a:fld id="{B0C49437-10A3-4EE1-AB89-37B0960F5A82}" type="slidenum">
              <a:rPr lang="en-US" smtClean="0"/>
              <a:pPr>
                <a:defRPr/>
              </a:pPr>
              <a:t>‹#›</a:t>
            </a:fld>
            <a:endParaRPr lang="en-CA"/>
          </a:p>
        </p:txBody>
      </p:sp>
      <p:grpSp>
        <p:nvGrpSpPr>
          <p:cNvPr id="15" name="Group 45"/>
          <p:cNvGrpSpPr>
            <a:grpSpLocks/>
          </p:cNvGrpSpPr>
          <p:nvPr userDrawn="1"/>
        </p:nvGrpSpPr>
        <p:grpSpPr bwMode="auto">
          <a:xfrm>
            <a:off x="8936038" y="1449388"/>
            <a:ext cx="207962" cy="5408612"/>
            <a:chOff x="5606" y="889"/>
            <a:chExt cx="154" cy="3431"/>
          </a:xfrm>
        </p:grpSpPr>
        <p:sp>
          <p:nvSpPr>
            <p:cNvPr id="17" name="Rectangle 38"/>
            <p:cNvSpPr>
              <a:spLocks noChangeArrowheads="1"/>
            </p:cNvSpPr>
            <p:nvPr userDrawn="1"/>
          </p:nvSpPr>
          <p:spPr bwMode="gray">
            <a:xfrm flipH="1">
              <a:off x="5685" y="889"/>
              <a:ext cx="75" cy="3431"/>
            </a:xfrm>
            <a:prstGeom prst="rect">
              <a:avLst/>
            </a:prstGeom>
            <a:solidFill>
              <a:srgbClr val="677228"/>
            </a:solidFill>
            <a:ln w="9525">
              <a:noFill/>
              <a:miter lim="800000"/>
              <a:headEnd/>
              <a:tailEnd/>
            </a:ln>
            <a:effectLst/>
          </p:spPr>
          <p:txBody>
            <a:bodyPr wrap="none" anchor="ctr"/>
            <a:lstStyle/>
            <a:p>
              <a:pPr algn="ctr">
                <a:defRPr/>
              </a:pPr>
              <a:endParaRPr kumimoji="1" lang="en-US" sz="3200">
                <a:latin typeface="Tahoma" pitchFamily="34" charset="0"/>
              </a:endParaRPr>
            </a:p>
          </p:txBody>
        </p:sp>
        <p:grpSp>
          <p:nvGrpSpPr>
            <p:cNvPr id="18" name="Group 44"/>
            <p:cNvGrpSpPr>
              <a:grpSpLocks/>
            </p:cNvGrpSpPr>
            <p:nvPr userDrawn="1"/>
          </p:nvGrpSpPr>
          <p:grpSpPr bwMode="auto">
            <a:xfrm>
              <a:off x="5606" y="889"/>
              <a:ext cx="106" cy="3431"/>
              <a:chOff x="5606" y="889"/>
              <a:chExt cx="106" cy="3431"/>
            </a:xfrm>
          </p:grpSpPr>
          <p:sp>
            <p:nvSpPr>
              <p:cNvPr id="19" name="Rectangle 43"/>
              <p:cNvSpPr>
                <a:spLocks noChangeArrowheads="1"/>
              </p:cNvSpPr>
              <p:nvPr userDrawn="1"/>
            </p:nvSpPr>
            <p:spPr bwMode="gray">
              <a:xfrm rot="10800000" flipH="1">
                <a:off x="5606" y="889"/>
                <a:ext cx="58" cy="3431"/>
              </a:xfrm>
              <a:prstGeom prst="rect">
                <a:avLst/>
              </a:prstGeom>
              <a:solidFill>
                <a:schemeClr val="tx2"/>
              </a:solidFill>
              <a:ln w="9525">
                <a:noFill/>
                <a:miter lim="800000"/>
                <a:headEnd/>
                <a:tailEnd/>
              </a:ln>
              <a:effectLst/>
            </p:spPr>
            <p:txBody>
              <a:bodyPr rot="10800000" wrap="none" anchor="ctr"/>
              <a:lstStyle/>
              <a:p>
                <a:pPr algn="ctr">
                  <a:defRPr/>
                </a:pPr>
                <a:endParaRPr kumimoji="1" lang="en-US" sz="3200">
                  <a:latin typeface="Tahoma" pitchFamily="34" charset="0"/>
                </a:endParaRPr>
              </a:p>
            </p:txBody>
          </p:sp>
          <p:sp>
            <p:nvSpPr>
              <p:cNvPr id="20" name="Rectangle 32"/>
              <p:cNvSpPr>
                <a:spLocks noChangeArrowheads="1"/>
              </p:cNvSpPr>
              <p:nvPr userDrawn="1"/>
            </p:nvSpPr>
            <p:spPr bwMode="gray">
              <a:xfrm rot="10800000" flipH="1">
                <a:off x="5654" y="889"/>
                <a:ext cx="58" cy="3431"/>
              </a:xfrm>
              <a:prstGeom prst="rect">
                <a:avLst/>
              </a:prstGeom>
              <a:solidFill>
                <a:srgbClr val="990033"/>
              </a:solidFill>
              <a:ln w="9525">
                <a:noFill/>
                <a:miter lim="800000"/>
                <a:headEnd/>
                <a:tailEnd/>
              </a:ln>
              <a:effectLst/>
            </p:spPr>
            <p:txBody>
              <a:bodyPr rot="10800000" wrap="none" anchor="ctr"/>
              <a:lstStyle/>
              <a:p>
                <a:pPr algn="ctr">
                  <a:defRPr/>
                </a:pPr>
                <a:endParaRPr kumimoji="1" lang="en-US" sz="3200">
                  <a:latin typeface="Tahoma" pitchFamily="34" charset="0"/>
                </a:endParaRPr>
              </a:p>
            </p:txBody>
          </p:sp>
        </p:grpSp>
      </p:grpSp>
      <p:sp>
        <p:nvSpPr>
          <p:cNvPr id="21" name="Rectangle 37"/>
          <p:cNvSpPr>
            <a:spLocks noChangeArrowheads="1"/>
          </p:cNvSpPr>
          <p:nvPr userDrawn="1"/>
        </p:nvSpPr>
        <p:spPr bwMode="gray">
          <a:xfrm rot="16200000">
            <a:off x="3845719" y="-3845719"/>
            <a:ext cx="1449388" cy="9140825"/>
          </a:xfrm>
          <a:prstGeom prst="rect">
            <a:avLst/>
          </a:prstGeom>
          <a:solidFill>
            <a:srgbClr val="677228">
              <a:alpha val="36000"/>
            </a:srgbClr>
          </a:solidFill>
          <a:ln w="9525">
            <a:noFill/>
            <a:miter lim="800000"/>
            <a:headEnd/>
            <a:tailEnd/>
          </a:ln>
          <a:effectLst/>
        </p:spPr>
        <p:txBody>
          <a:bodyPr vert="eaVert" wrap="none" anchor="ctr"/>
          <a:lstStyle/>
          <a:p>
            <a:pPr algn="ctr">
              <a:defRPr/>
            </a:pPr>
            <a:endParaRPr kumimoji="1" lang="en-US" sz="3200">
              <a:latin typeface="Tahoma" pitchFamily="34" charset="0"/>
            </a:endParaRP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Rectangle 2" descr="Pink tissue paper"/>
          <p:cNvSpPr>
            <a:spLocks noGrp="1" noChangeArrowheads="1"/>
          </p:cNvSpPr>
          <p:nvPr>
            <p:ph type="ctrTitle"/>
          </p:nvPr>
        </p:nvSpPr>
        <p:spPr/>
        <p:txBody>
          <a:bodyPr/>
          <a:lstStyle/>
          <a:p>
            <a:pPr eaLnBrk="1" hangingPunct="1"/>
            <a:r>
              <a:rPr lang="en-US" dirty="0"/>
              <a:t>Chapter 3</a:t>
            </a:r>
          </a:p>
        </p:txBody>
      </p:sp>
      <p:sp>
        <p:nvSpPr>
          <p:cNvPr id="3076" name="Rectangle 3" descr="Pink tissue paper"/>
          <p:cNvSpPr>
            <a:spLocks noGrp="1" noChangeArrowheads="1"/>
          </p:cNvSpPr>
          <p:nvPr>
            <p:ph type="subTitle" idx="1"/>
          </p:nvPr>
        </p:nvSpPr>
        <p:spPr/>
        <p:txBody>
          <a:bodyPr/>
          <a:lstStyle/>
          <a:p>
            <a:pPr eaLnBrk="1" hangingPunct="1"/>
            <a:r>
              <a:rPr lang="en-US" dirty="0"/>
              <a:t>Data Modeling Using the Entity-Relationship (ER) Model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371600" y="76200"/>
            <a:ext cx="5665450" cy="6553200"/>
          </a:xfrm>
        </p:spPr>
      </p:pic>
    </p:spTree>
    <p:extLst>
      <p:ext uri="{BB962C8B-B14F-4D97-AF65-F5344CB8AC3E}">
        <p14:creationId xmlns:p14="http://schemas.microsoft.com/office/powerpoint/2010/main" val="1208616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title"/>
          </p:nvPr>
        </p:nvSpPr>
        <p:spPr/>
        <p:txBody>
          <a:bodyPr/>
          <a:lstStyle/>
          <a:p>
            <a:pPr eaLnBrk="1" hangingPunct="1"/>
            <a:r>
              <a:rPr lang="en-US" dirty="0"/>
              <a:t>ER Model Concepts: </a:t>
            </a:r>
            <a:br>
              <a:rPr lang="en-US" dirty="0"/>
            </a:br>
            <a:r>
              <a:rPr lang="en-US" dirty="0"/>
              <a:t>entity - attribute</a:t>
            </a:r>
          </a:p>
        </p:txBody>
      </p:sp>
      <p:sp>
        <p:nvSpPr>
          <p:cNvPr id="9220" name="Rectangle 5"/>
          <p:cNvSpPr>
            <a:spLocks noGrp="1" noChangeArrowheads="1"/>
          </p:cNvSpPr>
          <p:nvPr>
            <p:ph sz="quarter" idx="1"/>
          </p:nvPr>
        </p:nvSpPr>
        <p:spPr>
          <a:xfrm>
            <a:off x="457200" y="1600200"/>
            <a:ext cx="7772400" cy="4873752"/>
          </a:xfrm>
        </p:spPr>
        <p:txBody>
          <a:bodyPr>
            <a:normAutofit lnSpcReduction="10000"/>
          </a:bodyPr>
          <a:lstStyle/>
          <a:p>
            <a:pPr lvl="1" eaLnBrk="1" hangingPunct="1">
              <a:lnSpc>
                <a:spcPct val="80000"/>
              </a:lnSpc>
            </a:pPr>
            <a:r>
              <a:rPr lang="en-US" sz="2200" dirty="0"/>
              <a:t>Entities are specific objects or things in the mini-world that are represented in the database.</a:t>
            </a:r>
          </a:p>
          <a:p>
            <a:pPr lvl="2" eaLnBrk="1" hangingPunct="1">
              <a:lnSpc>
                <a:spcPct val="80000"/>
              </a:lnSpc>
            </a:pPr>
            <a:r>
              <a:rPr lang="en-US" sz="2000" dirty="0"/>
              <a:t>For example the EMPLOYEE </a:t>
            </a:r>
            <a:r>
              <a:rPr lang="en-US" sz="2000" i="1" dirty="0"/>
              <a:t>John Smith</a:t>
            </a:r>
            <a:r>
              <a:rPr lang="en-US" sz="2000" dirty="0"/>
              <a:t>, the </a:t>
            </a:r>
            <a:r>
              <a:rPr lang="en-US" sz="2000" i="1" dirty="0"/>
              <a:t>Research</a:t>
            </a:r>
            <a:r>
              <a:rPr lang="en-US" sz="2000" dirty="0"/>
              <a:t> DEPARTMENT, the PROJECT </a:t>
            </a:r>
            <a:r>
              <a:rPr lang="en-US" sz="2000" i="1" dirty="0"/>
              <a:t>P1</a:t>
            </a:r>
          </a:p>
          <a:p>
            <a:pPr lvl="2" eaLnBrk="1" hangingPunct="1">
              <a:lnSpc>
                <a:spcPct val="80000"/>
              </a:lnSpc>
            </a:pPr>
            <a:endParaRPr lang="en-US" sz="2000" dirty="0"/>
          </a:p>
          <a:p>
            <a:pPr lvl="1" eaLnBrk="1" hangingPunct="1">
              <a:lnSpc>
                <a:spcPct val="80000"/>
              </a:lnSpc>
            </a:pPr>
            <a:r>
              <a:rPr lang="en-US" sz="2200" dirty="0"/>
              <a:t>Attributes are properties used to describe an entity.</a:t>
            </a:r>
          </a:p>
          <a:p>
            <a:pPr lvl="2" eaLnBrk="1" hangingPunct="1">
              <a:lnSpc>
                <a:spcPct val="80000"/>
              </a:lnSpc>
            </a:pPr>
            <a:r>
              <a:rPr lang="en-US" sz="2000" dirty="0"/>
              <a:t>For example an EMPLOYEE entity may have the attributes Name, SSN, Address,  </a:t>
            </a:r>
            <a:r>
              <a:rPr lang="en-US" sz="2000" dirty="0" err="1"/>
              <a:t>BirthDate</a:t>
            </a:r>
            <a:endParaRPr lang="en-US" sz="2000" dirty="0"/>
          </a:p>
          <a:p>
            <a:pPr lvl="2" eaLnBrk="1" hangingPunct="1">
              <a:lnSpc>
                <a:spcPct val="80000"/>
              </a:lnSpc>
            </a:pPr>
            <a:endParaRPr lang="en-US" sz="2000" dirty="0"/>
          </a:p>
          <a:p>
            <a:pPr lvl="1" eaLnBrk="1" hangingPunct="1">
              <a:lnSpc>
                <a:spcPct val="80000"/>
              </a:lnSpc>
            </a:pPr>
            <a:r>
              <a:rPr lang="en-US" sz="2200" dirty="0"/>
              <a:t>A specific entity will have a value for each of its attributes.</a:t>
            </a:r>
          </a:p>
          <a:p>
            <a:pPr lvl="2" eaLnBrk="1" hangingPunct="1">
              <a:lnSpc>
                <a:spcPct val="80000"/>
              </a:lnSpc>
            </a:pPr>
            <a:r>
              <a:rPr lang="en-US" sz="2000" dirty="0"/>
              <a:t>For example a specific employee entity may have Name='</a:t>
            </a:r>
            <a:r>
              <a:rPr lang="en-US" sz="2000" i="1" dirty="0"/>
              <a:t>John Smith</a:t>
            </a:r>
            <a:r>
              <a:rPr lang="en-US" sz="2000" dirty="0"/>
              <a:t>', SSN='</a:t>
            </a:r>
            <a:r>
              <a:rPr lang="en-US" sz="2000" i="1" dirty="0"/>
              <a:t>123456789</a:t>
            </a:r>
            <a:r>
              <a:rPr lang="en-US" sz="2000" dirty="0"/>
              <a:t>', Address ='</a:t>
            </a:r>
            <a:r>
              <a:rPr lang="en-US" sz="2000" i="1" dirty="0"/>
              <a:t>731, </a:t>
            </a:r>
            <a:r>
              <a:rPr lang="en-US" sz="2000" i="1" dirty="0" err="1"/>
              <a:t>Fondren</a:t>
            </a:r>
            <a:r>
              <a:rPr lang="en-US" sz="2000" i="1" dirty="0"/>
              <a:t>, Houston, TX, </a:t>
            </a:r>
            <a:r>
              <a:rPr lang="en-US" sz="2000" dirty="0" err="1"/>
              <a:t>BirthDate</a:t>
            </a:r>
            <a:r>
              <a:rPr lang="en-US" sz="2000" dirty="0"/>
              <a:t>='</a:t>
            </a:r>
            <a:r>
              <a:rPr lang="en-US" sz="2000" i="1" dirty="0"/>
              <a:t>09-JAN-55</a:t>
            </a:r>
            <a:r>
              <a:rPr lang="en-US" sz="2000" dirty="0"/>
              <a:t>‘</a:t>
            </a:r>
          </a:p>
          <a:p>
            <a:pPr lvl="1" eaLnBrk="1" hangingPunct="1">
              <a:lnSpc>
                <a:spcPct val="80000"/>
              </a:lnSpc>
            </a:pPr>
            <a:endParaRPr lang="en-US" sz="2200" dirty="0"/>
          </a:p>
          <a:p>
            <a:pPr lvl="1" eaLnBrk="1" hangingPunct="1">
              <a:lnSpc>
                <a:spcPct val="80000"/>
              </a:lnSpc>
            </a:pPr>
            <a:r>
              <a:rPr lang="en-US" sz="2200" dirty="0"/>
              <a:t>Each attribute has a </a:t>
            </a:r>
            <a:r>
              <a:rPr lang="en-US" sz="2200" i="1" dirty="0"/>
              <a:t>value set</a:t>
            </a:r>
            <a:r>
              <a:rPr lang="en-US" sz="2200" dirty="0"/>
              <a:t> (or data type) associated with it – e.g. integer, string, subrange, enumerated type, …</a:t>
            </a:r>
          </a:p>
        </p:txBody>
      </p:sp>
      <p:sp>
        <p:nvSpPr>
          <p:cNvPr id="9218" name="Slide Number Placeholder 3"/>
          <p:cNvSpPr>
            <a:spLocks noGrp="1"/>
          </p:cNvSpPr>
          <p:nvPr>
            <p:ph type="sldNum" sz="quarter" idx="4294967295"/>
          </p:nvPr>
        </p:nvSpPr>
        <p:spPr>
          <a:xfrm>
            <a:off x="8129016" y="5734050"/>
            <a:ext cx="609600" cy="521208"/>
          </a:xfrm>
          <a:noFill/>
        </p:spPr>
        <p:txBody>
          <a:bodyPr/>
          <a:lstStyle/>
          <a:p>
            <a:r>
              <a:rPr lang="en-US"/>
              <a:t>Slide 3- </a:t>
            </a:r>
            <a:fld id="{F6DF6D79-AF79-48B8-B458-A562F93827C8}" type="slidenum">
              <a:rPr lang="en-US" smtClean="0"/>
              <a:pPr/>
              <a:t>11</a:t>
            </a:fld>
            <a:endParaRPr lang="en-CA"/>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Grp="1" noChangeArrowheads="1"/>
          </p:cNvSpPr>
          <p:nvPr>
            <p:ph type="title"/>
          </p:nvPr>
        </p:nvSpPr>
        <p:spPr/>
        <p:txBody>
          <a:bodyPr/>
          <a:lstStyle/>
          <a:p>
            <a:pPr eaLnBrk="1" hangingPunct="1"/>
            <a:r>
              <a:rPr lang="en-US"/>
              <a:t>Types of Attributes (1)</a:t>
            </a:r>
          </a:p>
        </p:txBody>
      </p:sp>
      <p:sp>
        <p:nvSpPr>
          <p:cNvPr id="10244" name="Rectangle 5"/>
          <p:cNvSpPr>
            <a:spLocks noGrp="1" noChangeArrowheads="1"/>
          </p:cNvSpPr>
          <p:nvPr>
            <p:ph sz="quarter" idx="1"/>
          </p:nvPr>
        </p:nvSpPr>
        <p:spPr>
          <a:xfrm>
            <a:off x="457200" y="1600200"/>
            <a:ext cx="8001000" cy="4873752"/>
          </a:xfrm>
        </p:spPr>
        <p:txBody>
          <a:bodyPr/>
          <a:lstStyle/>
          <a:p>
            <a:pPr eaLnBrk="1" hangingPunct="1">
              <a:lnSpc>
                <a:spcPct val="80000"/>
              </a:lnSpc>
            </a:pPr>
            <a:r>
              <a:rPr lang="en-US" sz="2400" dirty="0"/>
              <a:t>Simple</a:t>
            </a:r>
          </a:p>
          <a:p>
            <a:pPr lvl="1" eaLnBrk="1" hangingPunct="1">
              <a:lnSpc>
                <a:spcPct val="80000"/>
              </a:lnSpc>
            </a:pPr>
            <a:r>
              <a:rPr lang="en-US" sz="2100" dirty="0"/>
              <a:t>Each entity has a single atomic value for the attribute. For example, SSN or Gender.</a:t>
            </a:r>
          </a:p>
          <a:p>
            <a:pPr eaLnBrk="1" hangingPunct="1">
              <a:lnSpc>
                <a:spcPct val="80000"/>
              </a:lnSpc>
            </a:pPr>
            <a:r>
              <a:rPr lang="en-US" sz="2400" dirty="0"/>
              <a:t>Composite</a:t>
            </a:r>
          </a:p>
          <a:p>
            <a:pPr lvl="1" eaLnBrk="1" hangingPunct="1">
              <a:lnSpc>
                <a:spcPct val="80000"/>
              </a:lnSpc>
            </a:pPr>
            <a:r>
              <a:rPr lang="en-US" sz="2100" dirty="0"/>
              <a:t>The attribute may be composed of several components. For example:</a:t>
            </a:r>
          </a:p>
          <a:p>
            <a:pPr lvl="2" eaLnBrk="1" hangingPunct="1">
              <a:lnSpc>
                <a:spcPct val="80000"/>
              </a:lnSpc>
            </a:pPr>
            <a:r>
              <a:rPr lang="en-US" sz="1900" dirty="0"/>
              <a:t>Address(Apt#, House#, Street, City, State, </a:t>
            </a:r>
            <a:r>
              <a:rPr lang="en-US" sz="1900" dirty="0" err="1"/>
              <a:t>ZipCode</a:t>
            </a:r>
            <a:r>
              <a:rPr lang="en-US" sz="1900" dirty="0"/>
              <a:t>, Country), </a:t>
            </a:r>
          </a:p>
          <a:p>
            <a:pPr lvl="2" eaLnBrk="1" hangingPunct="1">
              <a:lnSpc>
                <a:spcPct val="80000"/>
              </a:lnSpc>
            </a:pPr>
            <a:r>
              <a:rPr lang="en-US" sz="1900" dirty="0"/>
              <a:t>Name(</a:t>
            </a:r>
            <a:r>
              <a:rPr lang="en-US" sz="1900" dirty="0" err="1"/>
              <a:t>FirstName</a:t>
            </a:r>
            <a:r>
              <a:rPr lang="en-US" sz="1900" dirty="0"/>
              <a:t>, </a:t>
            </a:r>
            <a:r>
              <a:rPr lang="en-US" sz="1900" dirty="0" err="1"/>
              <a:t>MiddleName</a:t>
            </a:r>
            <a:r>
              <a:rPr lang="en-US" sz="1900" dirty="0"/>
              <a:t>, </a:t>
            </a:r>
            <a:r>
              <a:rPr lang="en-US" sz="1900" dirty="0" err="1"/>
              <a:t>LastName</a:t>
            </a:r>
            <a:r>
              <a:rPr lang="en-US" sz="1900" dirty="0"/>
              <a:t>).</a:t>
            </a:r>
          </a:p>
          <a:p>
            <a:pPr lvl="1">
              <a:lnSpc>
                <a:spcPct val="80000"/>
              </a:lnSpc>
            </a:pPr>
            <a:r>
              <a:rPr lang="en-US" sz="2300" dirty="0"/>
              <a:t>Composition may form a hierarchy where some components are themselves composite.</a:t>
            </a:r>
          </a:p>
          <a:p>
            <a:pPr eaLnBrk="1" hangingPunct="1">
              <a:lnSpc>
                <a:spcPct val="80000"/>
              </a:lnSpc>
            </a:pPr>
            <a:r>
              <a:rPr lang="en-US" sz="2400" dirty="0"/>
              <a:t>Multi-valued</a:t>
            </a:r>
          </a:p>
          <a:p>
            <a:pPr lvl="1" eaLnBrk="1" hangingPunct="1">
              <a:lnSpc>
                <a:spcPct val="80000"/>
              </a:lnSpc>
            </a:pPr>
            <a:r>
              <a:rPr lang="en-US" sz="2100" dirty="0"/>
              <a:t>An entity may have multiple values for that attribute. For example, </a:t>
            </a:r>
            <a:r>
              <a:rPr lang="en-US" sz="2100" dirty="0" err="1"/>
              <a:t>PreviousDegrees</a:t>
            </a:r>
            <a:r>
              <a:rPr lang="en-US" sz="2100" dirty="0"/>
              <a:t> of a STUDENT.</a:t>
            </a:r>
          </a:p>
          <a:p>
            <a:pPr lvl="2" eaLnBrk="1" hangingPunct="1">
              <a:lnSpc>
                <a:spcPct val="80000"/>
              </a:lnSpc>
            </a:pPr>
            <a:r>
              <a:rPr lang="en-US" sz="2000" dirty="0"/>
              <a:t>Denoted as {</a:t>
            </a:r>
            <a:r>
              <a:rPr lang="en-US" sz="2000" dirty="0" err="1"/>
              <a:t>PreviousDegrees</a:t>
            </a:r>
            <a:r>
              <a:rPr lang="en-US" sz="2000" dirty="0"/>
              <a:t>}.</a:t>
            </a:r>
          </a:p>
        </p:txBody>
      </p:sp>
      <p:sp>
        <p:nvSpPr>
          <p:cNvPr id="10242" name="Slide Number Placeholder 3"/>
          <p:cNvSpPr>
            <a:spLocks noGrp="1"/>
          </p:cNvSpPr>
          <p:nvPr>
            <p:ph type="sldNum" sz="quarter" idx="4294967295"/>
          </p:nvPr>
        </p:nvSpPr>
        <p:spPr>
          <a:xfrm>
            <a:off x="8129016" y="5734050"/>
            <a:ext cx="609600" cy="521208"/>
          </a:xfrm>
          <a:noFill/>
        </p:spPr>
        <p:txBody>
          <a:bodyPr/>
          <a:lstStyle/>
          <a:p>
            <a:r>
              <a:rPr lang="en-US"/>
              <a:t>Slide 3- </a:t>
            </a:r>
            <a:fld id="{9B3F1212-EE18-4A90-B09D-BBBF602DD324}" type="slidenum">
              <a:rPr lang="en-US" smtClean="0"/>
              <a:pPr/>
              <a:t>12</a:t>
            </a:fld>
            <a:endParaRPr lang="en-CA"/>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a:spLocks noGrp="1" noChangeArrowheads="1"/>
          </p:cNvSpPr>
          <p:nvPr>
            <p:ph type="title"/>
          </p:nvPr>
        </p:nvSpPr>
        <p:spPr/>
        <p:txBody>
          <a:bodyPr/>
          <a:lstStyle/>
          <a:p>
            <a:pPr eaLnBrk="1" hangingPunct="1"/>
            <a:r>
              <a:rPr lang="en-US" dirty="0"/>
              <a:t>Types of Attributes (2)</a:t>
            </a:r>
          </a:p>
        </p:txBody>
      </p:sp>
      <p:sp>
        <p:nvSpPr>
          <p:cNvPr id="11268" name="Rectangle 5"/>
          <p:cNvSpPr>
            <a:spLocks noGrp="1" noChangeArrowheads="1"/>
          </p:cNvSpPr>
          <p:nvPr>
            <p:ph sz="quarter" idx="1"/>
          </p:nvPr>
        </p:nvSpPr>
        <p:spPr/>
        <p:txBody>
          <a:bodyPr/>
          <a:lstStyle/>
          <a:p>
            <a:pPr eaLnBrk="1" hangingPunct="1"/>
            <a:r>
              <a:rPr lang="en-US"/>
              <a:t>In general, composite and multi-valued attributes may be nested arbitrarily to any number of levels, although this is rare.</a:t>
            </a:r>
          </a:p>
          <a:p>
            <a:pPr lvl="1" eaLnBrk="1" hangingPunct="1"/>
            <a:r>
              <a:rPr lang="en-US"/>
              <a:t>For example, PreviousDegrees of a STUDENT is a composite multi-valued attribute denoted by {PreviousDegrees (College, Year, Degree, Field)}</a:t>
            </a:r>
          </a:p>
          <a:p>
            <a:pPr lvl="1" eaLnBrk="1" hangingPunct="1"/>
            <a:r>
              <a:rPr lang="en-US"/>
              <a:t>Multiple PreviousDegrees values can exist</a:t>
            </a:r>
          </a:p>
          <a:p>
            <a:pPr lvl="1" eaLnBrk="1" hangingPunct="1"/>
            <a:r>
              <a:rPr lang="en-US"/>
              <a:t>Each has four subcomponent attributes:</a:t>
            </a:r>
          </a:p>
          <a:p>
            <a:pPr lvl="2" eaLnBrk="1" hangingPunct="1"/>
            <a:r>
              <a:rPr lang="en-US"/>
              <a:t>College, Year, Degree, Field</a:t>
            </a:r>
          </a:p>
        </p:txBody>
      </p:sp>
      <p:sp>
        <p:nvSpPr>
          <p:cNvPr id="11266" name="Slide Number Placeholder 3"/>
          <p:cNvSpPr>
            <a:spLocks noGrp="1"/>
          </p:cNvSpPr>
          <p:nvPr>
            <p:ph type="sldNum" sz="quarter" idx="4294967295"/>
          </p:nvPr>
        </p:nvSpPr>
        <p:spPr>
          <a:xfrm>
            <a:off x="8129016" y="5734050"/>
            <a:ext cx="609600" cy="521208"/>
          </a:xfrm>
          <a:noFill/>
        </p:spPr>
        <p:txBody>
          <a:bodyPr/>
          <a:lstStyle/>
          <a:p>
            <a:r>
              <a:rPr lang="en-US"/>
              <a:t>Slide 3- </a:t>
            </a:r>
            <a:fld id="{044AF1C9-AE0E-455C-B1DC-A1C7468BDA2C}" type="slidenum">
              <a:rPr lang="en-US" smtClean="0"/>
              <a:pPr/>
              <a:t>13</a:t>
            </a:fld>
            <a:endParaRPr lang="en-CA"/>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t>Example of a composite attribute</a:t>
            </a:r>
          </a:p>
        </p:txBody>
      </p:sp>
      <p:sp>
        <p:nvSpPr>
          <p:cNvPr id="12290" name="Slide Number Placeholder 3"/>
          <p:cNvSpPr>
            <a:spLocks noGrp="1"/>
          </p:cNvSpPr>
          <p:nvPr>
            <p:ph type="sldNum" sz="quarter" idx="4294967295"/>
          </p:nvPr>
        </p:nvSpPr>
        <p:spPr>
          <a:xfrm>
            <a:off x="8129016" y="5734050"/>
            <a:ext cx="609600" cy="521208"/>
          </a:xfrm>
          <a:noFill/>
        </p:spPr>
        <p:txBody>
          <a:bodyPr/>
          <a:lstStyle/>
          <a:p>
            <a:r>
              <a:rPr lang="en-US"/>
              <a:t>Slide 3- </a:t>
            </a:r>
            <a:fld id="{7D0BC131-45CF-4979-8F0A-CACAE2612AEB}" type="slidenum">
              <a:rPr lang="en-US" smtClean="0"/>
              <a:pPr/>
              <a:t>14</a:t>
            </a:fld>
            <a:endParaRPr lang="en-CA"/>
          </a:p>
        </p:txBody>
      </p:sp>
      <p:pic>
        <p:nvPicPr>
          <p:cNvPr id="12292" name="Picture 4" descr="fig03_04"/>
          <p:cNvPicPr>
            <a:picLocks noChangeAspect="1" noChangeArrowheads="1"/>
          </p:cNvPicPr>
          <p:nvPr/>
        </p:nvPicPr>
        <p:blipFill>
          <a:blip r:embed="rId2" cstate="print"/>
          <a:srcRect/>
          <a:stretch>
            <a:fillRect/>
          </a:stretch>
        </p:blipFill>
        <p:spPr bwMode="auto">
          <a:xfrm>
            <a:off x="541338" y="2362200"/>
            <a:ext cx="8061325" cy="32988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Attributes (3)</a:t>
            </a:r>
          </a:p>
        </p:txBody>
      </p:sp>
      <p:sp>
        <p:nvSpPr>
          <p:cNvPr id="3" name="Content Placeholder 2"/>
          <p:cNvSpPr>
            <a:spLocks noGrp="1"/>
          </p:cNvSpPr>
          <p:nvPr>
            <p:ph sz="quarter" idx="1"/>
          </p:nvPr>
        </p:nvSpPr>
        <p:spPr/>
        <p:txBody>
          <a:bodyPr/>
          <a:lstStyle/>
          <a:p>
            <a:r>
              <a:rPr lang="en-US" dirty="0"/>
              <a:t>Simple</a:t>
            </a:r>
          </a:p>
          <a:p>
            <a:r>
              <a:rPr lang="en-US" dirty="0"/>
              <a:t>Composite</a:t>
            </a:r>
          </a:p>
          <a:p>
            <a:r>
              <a:rPr lang="en-US" dirty="0"/>
              <a:t>Multi-valued</a:t>
            </a:r>
          </a:p>
          <a:p>
            <a:r>
              <a:rPr lang="en-US" dirty="0"/>
              <a:t>Derived attribute:  an attribute whose value is calculated (derived) from other attributes.</a:t>
            </a:r>
          </a:p>
          <a:p>
            <a:pPr lvl="1"/>
            <a:r>
              <a:rPr lang="en-US" dirty="0"/>
              <a:t>The derived attribute need not be physically stored within the database; instead, it can be derived by using an algorithm. </a:t>
            </a:r>
          </a:p>
          <a:p>
            <a:pPr lvl="1"/>
            <a:r>
              <a:rPr lang="en-US" dirty="0"/>
              <a:t>For example, an employee’s age, EMP_AGE, may be found by computing the integer value of the difference between the current date and the birth date of the employee</a:t>
            </a:r>
          </a:p>
        </p:txBody>
      </p:sp>
    </p:spTree>
    <p:extLst>
      <p:ext uri="{BB962C8B-B14F-4D97-AF65-F5344CB8AC3E}">
        <p14:creationId xmlns:p14="http://schemas.microsoft.com/office/powerpoint/2010/main" val="720130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4"/>
          <p:cNvSpPr>
            <a:spLocks noGrp="1" noChangeArrowheads="1"/>
          </p:cNvSpPr>
          <p:nvPr>
            <p:ph type="title"/>
          </p:nvPr>
        </p:nvSpPr>
        <p:spPr/>
        <p:txBody>
          <a:bodyPr/>
          <a:lstStyle/>
          <a:p>
            <a:pPr eaLnBrk="1" hangingPunct="1"/>
            <a:r>
              <a:rPr lang="en-US" dirty="0"/>
              <a:t>Entity Types</a:t>
            </a:r>
          </a:p>
        </p:txBody>
      </p:sp>
      <p:sp>
        <p:nvSpPr>
          <p:cNvPr id="13316" name="Rectangle 5"/>
          <p:cNvSpPr>
            <a:spLocks noGrp="1" noChangeArrowheads="1"/>
          </p:cNvSpPr>
          <p:nvPr>
            <p:ph sz="quarter" idx="1"/>
          </p:nvPr>
        </p:nvSpPr>
        <p:spPr/>
        <p:txBody>
          <a:bodyPr>
            <a:normAutofit fontScale="70000" lnSpcReduction="20000"/>
          </a:bodyPr>
          <a:lstStyle/>
          <a:p>
            <a:pPr eaLnBrk="1" hangingPunct="1"/>
            <a:r>
              <a:rPr lang="en-US" sz="3200" dirty="0"/>
              <a:t>Entities with the same basic attributes are grouped or typed into an </a:t>
            </a:r>
            <a:r>
              <a:rPr lang="en-US" sz="3200" b="1" dirty="0"/>
              <a:t>entity type</a:t>
            </a:r>
            <a:r>
              <a:rPr lang="en-US" sz="3200" dirty="0"/>
              <a:t>. </a:t>
            </a:r>
          </a:p>
          <a:p>
            <a:pPr lvl="1" eaLnBrk="1" hangingPunct="1"/>
            <a:r>
              <a:rPr lang="en-US" sz="3000" dirty="0"/>
              <a:t>For example, the entity type EMPLOYEE and PROJECT.</a:t>
            </a:r>
          </a:p>
          <a:p>
            <a:r>
              <a:rPr lang="tr-TR" sz="3200" dirty="0"/>
              <a:t>A database usually contains groups of entities that are similar.</a:t>
            </a:r>
            <a:endParaRPr lang="en-US" sz="3200" dirty="0"/>
          </a:p>
          <a:p>
            <a:pPr lvl="1"/>
            <a:r>
              <a:rPr lang="tr-TR" sz="2900" dirty="0"/>
              <a:t>For example, a company employing hundreds of employees may want to store similar information concerning each of the employees. </a:t>
            </a:r>
            <a:endParaRPr lang="en-US" sz="2900" dirty="0"/>
          </a:p>
          <a:p>
            <a:pPr lvl="1"/>
            <a:r>
              <a:rPr lang="tr-TR" sz="2900" dirty="0"/>
              <a:t>These employee entities share the same attributes, but each entity has its own value(s) for each attribute. </a:t>
            </a:r>
            <a:endParaRPr lang="en-US" sz="2900" dirty="0"/>
          </a:p>
          <a:p>
            <a:r>
              <a:rPr lang="tr-TR" sz="3200" dirty="0"/>
              <a:t>An entity type defines a collection (or set) of entities that have the same attribute.</a:t>
            </a:r>
            <a:endParaRPr lang="en-US" sz="3200" dirty="0"/>
          </a:p>
          <a:p>
            <a:r>
              <a:rPr lang="tr-TR" sz="3200" dirty="0"/>
              <a:t>Each entity type in the database is described by its name and attributes.</a:t>
            </a:r>
            <a:endParaRPr lang="en-US" sz="3200" dirty="0"/>
          </a:p>
        </p:txBody>
      </p:sp>
      <p:sp>
        <p:nvSpPr>
          <p:cNvPr id="13314" name="Slide Number Placeholder 3"/>
          <p:cNvSpPr>
            <a:spLocks noGrp="1"/>
          </p:cNvSpPr>
          <p:nvPr>
            <p:ph type="sldNum" sz="quarter" idx="4294967295"/>
          </p:nvPr>
        </p:nvSpPr>
        <p:spPr>
          <a:xfrm>
            <a:off x="8129016" y="5734050"/>
            <a:ext cx="609600" cy="521208"/>
          </a:xfrm>
          <a:noFill/>
        </p:spPr>
        <p:txBody>
          <a:bodyPr/>
          <a:lstStyle/>
          <a:p>
            <a:r>
              <a:rPr lang="en-US"/>
              <a:t>Slide 3- </a:t>
            </a:r>
            <a:fld id="{CD9A46A1-6F77-4379-A85F-A06713DBE317}" type="slidenum">
              <a:rPr lang="en-US" smtClean="0"/>
              <a:pPr/>
              <a:t>16</a:t>
            </a:fld>
            <a:endParaRPr lang="en-CA"/>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4"/>
          <p:cNvSpPr>
            <a:spLocks noGrp="1" noChangeArrowheads="1"/>
          </p:cNvSpPr>
          <p:nvPr>
            <p:ph type="title"/>
          </p:nvPr>
        </p:nvSpPr>
        <p:spPr/>
        <p:txBody>
          <a:bodyPr/>
          <a:lstStyle/>
          <a:p>
            <a:pPr eaLnBrk="1" hangingPunct="1"/>
            <a:r>
              <a:rPr lang="en-US" dirty="0"/>
              <a:t>Entity Types and Key Attributes (1)</a:t>
            </a:r>
          </a:p>
        </p:txBody>
      </p:sp>
      <p:sp>
        <p:nvSpPr>
          <p:cNvPr id="13316" name="Rectangle 5"/>
          <p:cNvSpPr>
            <a:spLocks noGrp="1" noChangeArrowheads="1"/>
          </p:cNvSpPr>
          <p:nvPr>
            <p:ph sz="quarter" idx="1"/>
          </p:nvPr>
        </p:nvSpPr>
        <p:spPr>
          <a:xfrm>
            <a:off x="457200" y="1600200"/>
            <a:ext cx="7924800" cy="4873752"/>
          </a:xfrm>
        </p:spPr>
        <p:txBody>
          <a:bodyPr>
            <a:normAutofit/>
          </a:bodyPr>
          <a:lstStyle/>
          <a:p>
            <a:pPr eaLnBrk="1" hangingPunct="1"/>
            <a:r>
              <a:rPr lang="en-US" sz="2800" dirty="0"/>
              <a:t>Entities with the same basic attributes are grouped or typed into an </a:t>
            </a:r>
            <a:r>
              <a:rPr lang="en-US" sz="2800" b="1" dirty="0"/>
              <a:t>entity type</a:t>
            </a:r>
            <a:r>
              <a:rPr lang="en-US" sz="2800" dirty="0"/>
              <a:t>. </a:t>
            </a:r>
          </a:p>
          <a:p>
            <a:pPr eaLnBrk="1" hangingPunct="1"/>
            <a:endParaRPr lang="en-US" sz="3200" dirty="0"/>
          </a:p>
          <a:p>
            <a:pPr eaLnBrk="1" hangingPunct="1"/>
            <a:r>
              <a:rPr lang="en-US" sz="3200" dirty="0"/>
              <a:t>An attribute of an entity type for which each entity must have a unique value is called a </a:t>
            </a:r>
            <a:r>
              <a:rPr lang="en-US" sz="3200" b="1" u="sng" dirty="0"/>
              <a:t>key</a:t>
            </a:r>
            <a:r>
              <a:rPr lang="en-US" sz="3200" dirty="0"/>
              <a:t> attribute of the entity type. </a:t>
            </a:r>
          </a:p>
          <a:p>
            <a:pPr lvl="1" eaLnBrk="1" hangingPunct="1"/>
            <a:r>
              <a:rPr lang="en-US" sz="3000" dirty="0"/>
              <a:t>For example, </a:t>
            </a:r>
            <a:r>
              <a:rPr lang="en-US" sz="3000" dirty="0" err="1"/>
              <a:t>TCKimlikNO</a:t>
            </a:r>
            <a:r>
              <a:rPr lang="en-US" sz="3000" dirty="0"/>
              <a:t> of EMPLOYEE.</a:t>
            </a:r>
          </a:p>
        </p:txBody>
      </p:sp>
      <p:sp>
        <p:nvSpPr>
          <p:cNvPr id="13314" name="Slide Number Placeholder 3"/>
          <p:cNvSpPr>
            <a:spLocks noGrp="1"/>
          </p:cNvSpPr>
          <p:nvPr>
            <p:ph type="sldNum" sz="quarter" idx="4294967295"/>
          </p:nvPr>
        </p:nvSpPr>
        <p:spPr>
          <a:xfrm>
            <a:off x="8129016" y="5734050"/>
            <a:ext cx="609600" cy="521208"/>
          </a:xfrm>
          <a:noFill/>
        </p:spPr>
        <p:txBody>
          <a:bodyPr/>
          <a:lstStyle/>
          <a:p>
            <a:r>
              <a:rPr lang="en-US"/>
              <a:t>Slide 3- </a:t>
            </a:r>
            <a:fld id="{CD9A46A1-6F77-4379-A85F-A06713DBE317}" type="slidenum">
              <a:rPr lang="en-US" smtClean="0"/>
              <a:pPr/>
              <a:t>17</a:t>
            </a:fld>
            <a:endParaRPr lang="en-CA"/>
          </a:p>
        </p:txBody>
      </p:sp>
    </p:spTree>
    <p:extLst>
      <p:ext uri="{BB962C8B-B14F-4D97-AF65-F5344CB8AC3E}">
        <p14:creationId xmlns:p14="http://schemas.microsoft.com/office/powerpoint/2010/main" val="4259022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t>Entity Types and Key Attributes (2)</a:t>
            </a:r>
          </a:p>
        </p:txBody>
      </p:sp>
      <p:sp>
        <p:nvSpPr>
          <p:cNvPr id="14340" name="Rectangle 3"/>
          <p:cNvSpPr>
            <a:spLocks noGrp="1" noChangeArrowheads="1"/>
          </p:cNvSpPr>
          <p:nvPr>
            <p:ph sz="quarter" idx="1"/>
          </p:nvPr>
        </p:nvSpPr>
        <p:spPr>
          <a:xfrm>
            <a:off x="457200" y="1600200"/>
            <a:ext cx="7772400" cy="4873752"/>
          </a:xfrm>
        </p:spPr>
        <p:txBody>
          <a:bodyPr/>
          <a:lstStyle/>
          <a:p>
            <a:pPr eaLnBrk="1" hangingPunct="1"/>
            <a:r>
              <a:rPr lang="en-US" dirty="0"/>
              <a:t>A key attribute may be composite. </a:t>
            </a:r>
          </a:p>
          <a:p>
            <a:pPr lvl="1" eaLnBrk="1" hangingPunct="1"/>
            <a:r>
              <a:rPr lang="en-US" sz="2800" dirty="0" err="1"/>
              <a:t>VehicleTagNumber</a:t>
            </a:r>
            <a:r>
              <a:rPr lang="en-US" sz="2800" dirty="0"/>
              <a:t> is a key of the CAR entity type with components (City, Number). </a:t>
            </a:r>
          </a:p>
          <a:p>
            <a:pPr eaLnBrk="1" hangingPunct="1"/>
            <a:r>
              <a:rPr lang="en-US" dirty="0"/>
              <a:t>An entity type may have more than one key. </a:t>
            </a:r>
          </a:p>
          <a:p>
            <a:pPr lvl="1" eaLnBrk="1" hangingPunct="1"/>
            <a:r>
              <a:rPr lang="en-US" sz="2800" dirty="0"/>
              <a:t>The CAR entity type may have two keys:</a:t>
            </a:r>
          </a:p>
          <a:p>
            <a:pPr lvl="2" eaLnBrk="1" hangingPunct="1"/>
            <a:r>
              <a:rPr lang="en-US" dirty="0" err="1"/>
              <a:t>VehicleIdentificationNumber</a:t>
            </a:r>
            <a:r>
              <a:rPr lang="en-US" dirty="0"/>
              <a:t> (popularly called VIN)</a:t>
            </a:r>
          </a:p>
          <a:p>
            <a:pPr lvl="2" eaLnBrk="1" hangingPunct="1"/>
            <a:r>
              <a:rPr lang="en-US" dirty="0" err="1"/>
              <a:t>VehicleTagNumber</a:t>
            </a:r>
            <a:r>
              <a:rPr lang="en-US" dirty="0"/>
              <a:t> (City, Number), aka license plate number.</a:t>
            </a:r>
          </a:p>
          <a:p>
            <a:pPr eaLnBrk="1" hangingPunct="1"/>
            <a:r>
              <a:rPr lang="en-US" dirty="0"/>
              <a:t>Each key is </a:t>
            </a:r>
            <a:r>
              <a:rPr lang="en-US" u="sng" dirty="0"/>
              <a:t>underlined</a:t>
            </a:r>
          </a:p>
        </p:txBody>
      </p:sp>
      <p:sp>
        <p:nvSpPr>
          <p:cNvPr id="14338" name="Slide Number Placeholder 3"/>
          <p:cNvSpPr>
            <a:spLocks noGrp="1"/>
          </p:cNvSpPr>
          <p:nvPr>
            <p:ph type="sldNum" sz="quarter" idx="4294967295"/>
          </p:nvPr>
        </p:nvSpPr>
        <p:spPr>
          <a:xfrm>
            <a:off x="8129016" y="5734050"/>
            <a:ext cx="609600" cy="521208"/>
          </a:xfrm>
          <a:noFill/>
        </p:spPr>
        <p:txBody>
          <a:bodyPr/>
          <a:lstStyle/>
          <a:p>
            <a:r>
              <a:rPr lang="en-US"/>
              <a:t>Slide 3- </a:t>
            </a:r>
            <a:fld id="{14B53FFF-1DD9-4F9C-965F-6DC4178DD06E}" type="slidenum">
              <a:rPr lang="en-US" smtClean="0"/>
              <a:pPr/>
              <a:t>18</a:t>
            </a:fld>
            <a:endParaRPr lang="en-CA"/>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457200" y="274638"/>
            <a:ext cx="8382000" cy="1143000"/>
          </a:xfrm>
        </p:spPr>
        <p:txBody>
          <a:bodyPr/>
          <a:lstStyle/>
          <a:p>
            <a:pPr eaLnBrk="1" hangingPunct="1"/>
            <a:r>
              <a:rPr lang="en-US" dirty="0"/>
              <a:t>Displaying an Entity type in ER diagrams</a:t>
            </a:r>
          </a:p>
        </p:txBody>
      </p:sp>
      <p:sp>
        <p:nvSpPr>
          <p:cNvPr id="15364" name="Rectangle 3"/>
          <p:cNvSpPr>
            <a:spLocks noGrp="1" noChangeArrowheads="1"/>
          </p:cNvSpPr>
          <p:nvPr>
            <p:ph sz="quarter" idx="1"/>
          </p:nvPr>
        </p:nvSpPr>
        <p:spPr/>
        <p:txBody>
          <a:bodyPr/>
          <a:lstStyle/>
          <a:p>
            <a:pPr eaLnBrk="1" hangingPunct="1">
              <a:lnSpc>
                <a:spcPct val="90000"/>
              </a:lnSpc>
            </a:pPr>
            <a:r>
              <a:rPr lang="en-US" dirty="0"/>
              <a:t>An entity type is displayed in a </a:t>
            </a:r>
            <a:r>
              <a:rPr lang="en-US" dirty="0">
                <a:solidFill>
                  <a:srgbClr val="FF0000"/>
                </a:solidFill>
              </a:rPr>
              <a:t>rectangular box</a:t>
            </a:r>
          </a:p>
          <a:p>
            <a:pPr eaLnBrk="1" hangingPunct="1">
              <a:lnSpc>
                <a:spcPct val="90000"/>
              </a:lnSpc>
            </a:pPr>
            <a:r>
              <a:rPr lang="en-US" dirty="0"/>
              <a:t>Attributes are displayed in </a:t>
            </a:r>
            <a:r>
              <a:rPr lang="en-US" dirty="0">
                <a:solidFill>
                  <a:srgbClr val="FF0000"/>
                </a:solidFill>
              </a:rPr>
              <a:t>ovals</a:t>
            </a:r>
          </a:p>
          <a:p>
            <a:pPr lvl="1" eaLnBrk="1" hangingPunct="1">
              <a:lnSpc>
                <a:spcPct val="90000"/>
              </a:lnSpc>
            </a:pPr>
            <a:r>
              <a:rPr lang="en-US" dirty="0"/>
              <a:t>Each attribute is connected to its entity type</a:t>
            </a:r>
          </a:p>
          <a:p>
            <a:pPr lvl="1" eaLnBrk="1" hangingPunct="1">
              <a:lnSpc>
                <a:spcPct val="90000"/>
              </a:lnSpc>
            </a:pPr>
            <a:r>
              <a:rPr lang="en-US" dirty="0"/>
              <a:t>Components of a composite attribute are </a:t>
            </a:r>
            <a:r>
              <a:rPr lang="en-US" dirty="0">
                <a:solidFill>
                  <a:srgbClr val="FF0000"/>
                </a:solidFill>
              </a:rPr>
              <a:t>connected</a:t>
            </a:r>
            <a:r>
              <a:rPr lang="en-US" dirty="0"/>
              <a:t> </a:t>
            </a:r>
            <a:r>
              <a:rPr lang="en-US" dirty="0">
                <a:solidFill>
                  <a:srgbClr val="FF0000"/>
                </a:solidFill>
              </a:rPr>
              <a:t>to the oval </a:t>
            </a:r>
            <a:r>
              <a:rPr lang="en-US" dirty="0"/>
              <a:t>representing the composite attribute</a:t>
            </a:r>
          </a:p>
          <a:p>
            <a:pPr lvl="1" eaLnBrk="1" hangingPunct="1">
              <a:lnSpc>
                <a:spcPct val="90000"/>
              </a:lnSpc>
            </a:pPr>
            <a:r>
              <a:rPr lang="en-US" dirty="0"/>
              <a:t>Each key attribute is </a:t>
            </a:r>
            <a:r>
              <a:rPr lang="en-US" dirty="0">
                <a:solidFill>
                  <a:srgbClr val="FF0000"/>
                </a:solidFill>
              </a:rPr>
              <a:t>underlined</a:t>
            </a:r>
          </a:p>
          <a:p>
            <a:pPr lvl="1" eaLnBrk="1" hangingPunct="1">
              <a:lnSpc>
                <a:spcPct val="90000"/>
              </a:lnSpc>
            </a:pPr>
            <a:r>
              <a:rPr lang="en-US" dirty="0"/>
              <a:t>Multivalued attributes displayed in </a:t>
            </a:r>
            <a:r>
              <a:rPr lang="en-US" dirty="0">
                <a:solidFill>
                  <a:srgbClr val="FF0000"/>
                </a:solidFill>
              </a:rPr>
              <a:t>double ovals</a:t>
            </a:r>
          </a:p>
        </p:txBody>
      </p:sp>
      <p:sp>
        <p:nvSpPr>
          <p:cNvPr id="15362" name="Slide Number Placeholder 3"/>
          <p:cNvSpPr>
            <a:spLocks noGrp="1"/>
          </p:cNvSpPr>
          <p:nvPr>
            <p:ph type="sldNum" sz="quarter" idx="4294967295"/>
          </p:nvPr>
        </p:nvSpPr>
        <p:spPr>
          <a:xfrm>
            <a:off x="8129016" y="5734050"/>
            <a:ext cx="609600" cy="521208"/>
          </a:xfrm>
          <a:noFill/>
        </p:spPr>
        <p:txBody>
          <a:bodyPr/>
          <a:lstStyle/>
          <a:p>
            <a:r>
              <a:rPr lang="en-US"/>
              <a:t>Slide 3- </a:t>
            </a:r>
            <a:fld id="{19E714D5-604E-48FA-8762-43B05879A82C}" type="slidenum">
              <a:rPr lang="en-US" smtClean="0"/>
              <a:pPr/>
              <a:t>19</a:t>
            </a:fld>
            <a:endParaRPr lang="en-CA"/>
          </a:p>
        </p:txBody>
      </p:sp>
      <p:pic>
        <p:nvPicPr>
          <p:cNvPr id="2" name="Picture 1"/>
          <p:cNvPicPr>
            <a:picLocks noChangeAspect="1"/>
          </p:cNvPicPr>
          <p:nvPr/>
        </p:nvPicPr>
        <p:blipFill>
          <a:blip r:embed="rId2"/>
          <a:stretch>
            <a:fillRect/>
          </a:stretch>
        </p:blipFill>
        <p:spPr>
          <a:xfrm>
            <a:off x="1890712" y="4122864"/>
            <a:ext cx="4600575" cy="25336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title"/>
          </p:nvPr>
        </p:nvSpPr>
        <p:spPr/>
        <p:txBody>
          <a:bodyPr/>
          <a:lstStyle/>
          <a:p>
            <a:pPr eaLnBrk="1" hangingPunct="1"/>
            <a:r>
              <a:rPr lang="en-US"/>
              <a:t>Chapter Outline</a:t>
            </a:r>
          </a:p>
        </p:txBody>
      </p:sp>
      <p:sp>
        <p:nvSpPr>
          <p:cNvPr id="4100" name="Rectangle 5"/>
          <p:cNvSpPr>
            <a:spLocks noGrp="1" noChangeArrowheads="1"/>
          </p:cNvSpPr>
          <p:nvPr>
            <p:ph sz="quarter" idx="1"/>
          </p:nvPr>
        </p:nvSpPr>
        <p:spPr/>
        <p:txBody>
          <a:bodyPr/>
          <a:lstStyle/>
          <a:p>
            <a:pPr eaLnBrk="1" hangingPunct="1">
              <a:lnSpc>
                <a:spcPct val="90000"/>
              </a:lnSpc>
            </a:pPr>
            <a:r>
              <a:rPr lang="en-US" sz="2400" dirty="0"/>
              <a:t>Overview of Database Design Process</a:t>
            </a:r>
          </a:p>
          <a:p>
            <a:pPr eaLnBrk="1" hangingPunct="1">
              <a:lnSpc>
                <a:spcPct val="90000"/>
              </a:lnSpc>
            </a:pPr>
            <a:r>
              <a:rPr lang="en-US" sz="2400" dirty="0"/>
              <a:t>ER Model Concepts</a:t>
            </a:r>
          </a:p>
          <a:p>
            <a:pPr lvl="1" eaLnBrk="1" hangingPunct="1">
              <a:lnSpc>
                <a:spcPct val="90000"/>
              </a:lnSpc>
            </a:pPr>
            <a:r>
              <a:rPr lang="en-US" sz="2200" dirty="0"/>
              <a:t>Entities and Attributes</a:t>
            </a:r>
          </a:p>
          <a:p>
            <a:pPr lvl="1" eaLnBrk="1" hangingPunct="1">
              <a:lnSpc>
                <a:spcPct val="90000"/>
              </a:lnSpc>
            </a:pPr>
            <a:r>
              <a:rPr lang="en-US" sz="2200" dirty="0"/>
              <a:t>Entity Types, Value Sets, and Key Attributes</a:t>
            </a:r>
          </a:p>
          <a:p>
            <a:pPr lvl="1" eaLnBrk="1" hangingPunct="1">
              <a:lnSpc>
                <a:spcPct val="90000"/>
              </a:lnSpc>
            </a:pPr>
            <a:r>
              <a:rPr lang="en-US" sz="2200" dirty="0"/>
              <a:t>Relationships and Relationship Types</a:t>
            </a:r>
          </a:p>
          <a:p>
            <a:pPr lvl="1" eaLnBrk="1" hangingPunct="1">
              <a:lnSpc>
                <a:spcPct val="90000"/>
              </a:lnSpc>
            </a:pPr>
            <a:r>
              <a:rPr lang="en-US" sz="2200" dirty="0"/>
              <a:t>Weak Entity Types</a:t>
            </a:r>
          </a:p>
          <a:p>
            <a:pPr lvl="1" eaLnBrk="1" hangingPunct="1">
              <a:lnSpc>
                <a:spcPct val="90000"/>
              </a:lnSpc>
            </a:pPr>
            <a:r>
              <a:rPr lang="en-US" sz="2200" dirty="0"/>
              <a:t>Roles and Attributes in Relationship Types</a:t>
            </a:r>
          </a:p>
          <a:p>
            <a:pPr eaLnBrk="1" hangingPunct="1">
              <a:lnSpc>
                <a:spcPct val="90000"/>
              </a:lnSpc>
            </a:pPr>
            <a:r>
              <a:rPr lang="en-US" sz="2400" dirty="0"/>
              <a:t>ER Diagrams - Notation</a:t>
            </a:r>
          </a:p>
          <a:p>
            <a:pPr eaLnBrk="1" hangingPunct="1">
              <a:lnSpc>
                <a:spcPct val="90000"/>
              </a:lnSpc>
            </a:pPr>
            <a:r>
              <a:rPr lang="en-US" sz="2400" dirty="0"/>
              <a:t>ER Diagram for COMPANY Schema</a:t>
            </a:r>
          </a:p>
          <a:p>
            <a:pPr eaLnBrk="1" hangingPunct="1">
              <a:lnSpc>
                <a:spcPct val="90000"/>
              </a:lnSpc>
            </a:pPr>
            <a:r>
              <a:rPr lang="en-US" sz="2400" dirty="0"/>
              <a:t>EER Models</a:t>
            </a:r>
          </a:p>
        </p:txBody>
      </p:sp>
      <p:sp>
        <p:nvSpPr>
          <p:cNvPr id="4098" name="Slide Number Placeholder 3"/>
          <p:cNvSpPr>
            <a:spLocks noGrp="1"/>
          </p:cNvSpPr>
          <p:nvPr>
            <p:ph type="sldNum" sz="quarter" idx="4294967295"/>
          </p:nvPr>
        </p:nvSpPr>
        <p:spPr>
          <a:xfrm>
            <a:off x="8129016" y="5734050"/>
            <a:ext cx="609600" cy="521208"/>
          </a:xfrm>
          <a:noFill/>
        </p:spPr>
        <p:txBody>
          <a:bodyPr/>
          <a:lstStyle/>
          <a:p>
            <a:r>
              <a:rPr lang="en-US"/>
              <a:t>Slide 3- </a:t>
            </a:r>
            <a:fld id="{6477F639-F797-41C8-8CB3-693ADEBA79D6}" type="slidenum">
              <a:rPr lang="en-US" smtClean="0"/>
              <a:pPr/>
              <a:t>2</a:t>
            </a:fld>
            <a:endParaRPr lang="en-CA"/>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a:t>Entity Set</a:t>
            </a:r>
          </a:p>
        </p:txBody>
      </p:sp>
      <p:sp>
        <p:nvSpPr>
          <p:cNvPr id="17412" name="Rectangle 3"/>
          <p:cNvSpPr>
            <a:spLocks noGrp="1" noChangeArrowheads="1"/>
          </p:cNvSpPr>
          <p:nvPr>
            <p:ph sz="quarter" idx="1"/>
          </p:nvPr>
        </p:nvSpPr>
        <p:spPr>
          <a:xfrm>
            <a:off x="457200" y="1600200"/>
            <a:ext cx="8763000" cy="3581400"/>
          </a:xfrm>
        </p:spPr>
        <p:txBody>
          <a:bodyPr/>
          <a:lstStyle/>
          <a:p>
            <a:pPr eaLnBrk="1" hangingPunct="1"/>
            <a:r>
              <a:rPr lang="en-US" sz="2400" dirty="0"/>
              <a:t>Each entity type will have a collection of entities stored in the database: Called the </a:t>
            </a:r>
            <a:r>
              <a:rPr lang="en-US" sz="2400" b="1" dirty="0"/>
              <a:t>entity set</a:t>
            </a:r>
          </a:p>
          <a:p>
            <a:pPr lvl="1" eaLnBrk="1" hangingPunct="1"/>
            <a:r>
              <a:rPr lang="en-US" sz="2400" u="sng" dirty="0"/>
              <a:t>Example: </a:t>
            </a:r>
            <a:r>
              <a:rPr lang="en-US" sz="2400" dirty="0"/>
              <a:t>set of all employees, departments, ….</a:t>
            </a:r>
          </a:p>
          <a:p>
            <a:r>
              <a:rPr lang="en-US" dirty="0"/>
              <a:t>Entity set is the current </a:t>
            </a:r>
            <a:r>
              <a:rPr lang="en-US" b="1" i="1" dirty="0"/>
              <a:t>state</a:t>
            </a:r>
            <a:r>
              <a:rPr lang="en-US" dirty="0"/>
              <a:t> of the entities of that type that are stored in the database</a:t>
            </a:r>
          </a:p>
          <a:p>
            <a:pPr marL="0" indent="0" eaLnBrk="1" hangingPunct="1">
              <a:buNone/>
            </a:pPr>
            <a:r>
              <a:rPr lang="en-US" dirty="0"/>
              <a:t>e.g.</a:t>
            </a:r>
            <a:r>
              <a:rPr lang="en-US" sz="2400" dirty="0"/>
              <a:t> 3 CAR entity instances in the entity set for CAR</a:t>
            </a:r>
          </a:p>
        </p:txBody>
      </p:sp>
      <p:sp>
        <p:nvSpPr>
          <p:cNvPr id="17410" name="Slide Number Placeholder 3"/>
          <p:cNvSpPr>
            <a:spLocks noGrp="1"/>
          </p:cNvSpPr>
          <p:nvPr>
            <p:ph type="sldNum" sz="quarter" idx="4294967295"/>
          </p:nvPr>
        </p:nvSpPr>
        <p:spPr>
          <a:xfrm>
            <a:off x="8129016" y="5734050"/>
            <a:ext cx="609600" cy="521208"/>
          </a:xfrm>
          <a:noFill/>
        </p:spPr>
        <p:txBody>
          <a:bodyPr/>
          <a:lstStyle/>
          <a:p>
            <a:r>
              <a:rPr lang="en-US"/>
              <a:t>Slide 3- </a:t>
            </a:r>
            <a:fld id="{75925D76-CAE4-4F42-890F-56BDF937DE8D}" type="slidenum">
              <a:rPr lang="en-US" smtClean="0"/>
              <a:pPr/>
              <a:t>20</a:t>
            </a:fld>
            <a:endParaRPr lang="en-CA"/>
          </a:p>
        </p:txBody>
      </p:sp>
      <p:pic>
        <p:nvPicPr>
          <p:cNvPr id="2" name="Picture 1"/>
          <p:cNvPicPr>
            <a:picLocks noChangeAspect="1"/>
          </p:cNvPicPr>
          <p:nvPr/>
        </p:nvPicPr>
        <p:blipFill>
          <a:blip r:embed="rId2"/>
          <a:stretch>
            <a:fillRect/>
          </a:stretch>
        </p:blipFill>
        <p:spPr>
          <a:xfrm>
            <a:off x="818007" y="4007919"/>
            <a:ext cx="7304913" cy="3452261"/>
          </a:xfrm>
          <a:prstGeom prst="rect">
            <a:avLst/>
          </a:prstGeom>
        </p:spPr>
      </p:pic>
    </p:spTree>
    <p:extLst>
      <p:ext uri="{BB962C8B-B14F-4D97-AF65-F5344CB8AC3E}">
        <p14:creationId xmlns:p14="http://schemas.microsoft.com/office/powerpoint/2010/main" val="3272734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dirty="0"/>
              <a:t>Entity Set and Entity Type</a:t>
            </a:r>
          </a:p>
        </p:txBody>
      </p:sp>
      <p:sp>
        <p:nvSpPr>
          <p:cNvPr id="17412" name="Rectangle 3"/>
          <p:cNvSpPr>
            <a:spLocks noGrp="1" noChangeArrowheads="1"/>
          </p:cNvSpPr>
          <p:nvPr>
            <p:ph sz="quarter" idx="1"/>
          </p:nvPr>
        </p:nvSpPr>
        <p:spPr/>
        <p:txBody>
          <a:bodyPr/>
          <a:lstStyle/>
          <a:p>
            <a:pPr eaLnBrk="1" hangingPunct="1"/>
            <a:r>
              <a:rPr lang="en-US" sz="2400" dirty="0"/>
              <a:t>Same name (CAR) used to refer to both the entity type and the entity set</a:t>
            </a:r>
          </a:p>
        </p:txBody>
      </p:sp>
      <p:sp>
        <p:nvSpPr>
          <p:cNvPr id="17410" name="Slide Number Placeholder 3"/>
          <p:cNvSpPr>
            <a:spLocks noGrp="1"/>
          </p:cNvSpPr>
          <p:nvPr>
            <p:ph type="sldNum" sz="quarter" idx="4294967295"/>
          </p:nvPr>
        </p:nvSpPr>
        <p:spPr>
          <a:xfrm>
            <a:off x="8129016" y="5734050"/>
            <a:ext cx="609600" cy="521208"/>
          </a:xfrm>
          <a:noFill/>
        </p:spPr>
        <p:txBody>
          <a:bodyPr/>
          <a:lstStyle/>
          <a:p>
            <a:r>
              <a:rPr lang="en-US"/>
              <a:t>Slide 3- </a:t>
            </a:r>
            <a:fld id="{75925D76-CAE4-4F42-890F-56BDF937DE8D}" type="slidenum">
              <a:rPr lang="en-US" smtClean="0"/>
              <a:pPr/>
              <a:t>21</a:t>
            </a:fld>
            <a:endParaRPr lang="en-CA"/>
          </a:p>
        </p:txBody>
      </p:sp>
      <p:pic>
        <p:nvPicPr>
          <p:cNvPr id="3" name="Picture 2"/>
          <p:cNvPicPr>
            <a:picLocks noChangeAspect="1"/>
          </p:cNvPicPr>
          <p:nvPr/>
        </p:nvPicPr>
        <p:blipFill>
          <a:blip r:embed="rId2"/>
          <a:stretch>
            <a:fillRect/>
          </a:stretch>
        </p:blipFill>
        <p:spPr>
          <a:xfrm>
            <a:off x="304800" y="2438400"/>
            <a:ext cx="4172712" cy="2226615"/>
          </a:xfrm>
          <a:prstGeom prst="rect">
            <a:avLst/>
          </a:prstGeom>
        </p:spPr>
      </p:pic>
      <p:pic>
        <p:nvPicPr>
          <p:cNvPr id="4" name="Picture 3"/>
          <p:cNvPicPr>
            <a:picLocks noChangeAspect="1"/>
          </p:cNvPicPr>
          <p:nvPr/>
        </p:nvPicPr>
        <p:blipFill>
          <a:blip r:embed="rId3"/>
          <a:stretch>
            <a:fillRect/>
          </a:stretch>
        </p:blipFill>
        <p:spPr>
          <a:xfrm>
            <a:off x="3353611" y="4364762"/>
            <a:ext cx="5658515" cy="24765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p:cNvSpPr>
            <a:spLocks noGrp="1" noChangeArrowheads="1"/>
          </p:cNvSpPr>
          <p:nvPr>
            <p:ph type="title"/>
          </p:nvPr>
        </p:nvSpPr>
        <p:spPr/>
        <p:txBody>
          <a:bodyPr/>
          <a:lstStyle/>
          <a:p>
            <a:pPr eaLnBrk="1" hangingPunct="1"/>
            <a:r>
              <a:rPr lang="en-US"/>
              <a:t>Example COMPANY Database</a:t>
            </a:r>
          </a:p>
        </p:txBody>
      </p:sp>
      <p:sp>
        <p:nvSpPr>
          <p:cNvPr id="7172" name="Rectangle 5"/>
          <p:cNvSpPr>
            <a:spLocks noGrp="1" noChangeArrowheads="1"/>
          </p:cNvSpPr>
          <p:nvPr>
            <p:ph sz="quarter" idx="1"/>
          </p:nvPr>
        </p:nvSpPr>
        <p:spPr>
          <a:xfrm>
            <a:off x="457200" y="1600200"/>
            <a:ext cx="7924800" cy="4873752"/>
          </a:xfrm>
        </p:spPr>
        <p:txBody>
          <a:bodyPr>
            <a:noAutofit/>
          </a:bodyPr>
          <a:lstStyle/>
          <a:p>
            <a:pPr eaLnBrk="1" hangingPunct="1">
              <a:lnSpc>
                <a:spcPct val="90000"/>
              </a:lnSpc>
            </a:pPr>
            <a:r>
              <a:rPr lang="en-US" sz="2800" dirty="0"/>
              <a:t>We need to create a database schema design based on the following (simplified) </a:t>
            </a:r>
            <a:r>
              <a:rPr lang="en-US" sz="2800" b="1" dirty="0"/>
              <a:t>requirements</a:t>
            </a:r>
            <a:r>
              <a:rPr lang="en-US" sz="2800" dirty="0"/>
              <a:t> of the COMPANY Database:</a:t>
            </a:r>
          </a:p>
          <a:p>
            <a:pPr lvl="1" eaLnBrk="1" hangingPunct="1">
              <a:lnSpc>
                <a:spcPct val="90000"/>
              </a:lnSpc>
            </a:pPr>
            <a:r>
              <a:rPr lang="en-US" sz="2400" dirty="0"/>
              <a:t>The company is organized into DEPARTMENTs. Each department has a name, number and an employee who </a:t>
            </a:r>
            <a:r>
              <a:rPr lang="en-US" sz="2400" i="1" dirty="0"/>
              <a:t>manages</a:t>
            </a:r>
            <a:r>
              <a:rPr lang="en-US" sz="2400" dirty="0"/>
              <a:t> the department. We keep track of the start date of the department manager. A department may have several locations.</a:t>
            </a:r>
          </a:p>
          <a:p>
            <a:pPr lvl="1" eaLnBrk="1" hangingPunct="1">
              <a:lnSpc>
                <a:spcPct val="90000"/>
              </a:lnSpc>
            </a:pPr>
            <a:r>
              <a:rPr lang="en-US" sz="2400" dirty="0"/>
              <a:t>Each department </a:t>
            </a:r>
            <a:r>
              <a:rPr lang="en-US" sz="2400" i="1" dirty="0"/>
              <a:t>controls</a:t>
            </a:r>
            <a:r>
              <a:rPr lang="en-US" sz="2400" dirty="0"/>
              <a:t> a number of PROJECTs. Each project has a unique name, unique number and is located at a single location.</a:t>
            </a:r>
          </a:p>
        </p:txBody>
      </p:sp>
      <p:sp>
        <p:nvSpPr>
          <p:cNvPr id="7170" name="Slide Number Placeholder 3"/>
          <p:cNvSpPr>
            <a:spLocks noGrp="1"/>
          </p:cNvSpPr>
          <p:nvPr>
            <p:ph type="sldNum" sz="quarter" idx="4294967295"/>
          </p:nvPr>
        </p:nvSpPr>
        <p:spPr>
          <a:xfrm>
            <a:off x="8129016" y="5734050"/>
            <a:ext cx="609600" cy="521208"/>
          </a:xfrm>
          <a:noFill/>
        </p:spPr>
        <p:txBody>
          <a:bodyPr/>
          <a:lstStyle/>
          <a:p>
            <a:r>
              <a:rPr lang="en-US"/>
              <a:t>Slide 3- </a:t>
            </a:r>
            <a:fld id="{16324FB3-946D-46CA-B47A-6F160F78558E}" type="slidenum">
              <a:rPr lang="en-US" smtClean="0"/>
              <a:pPr/>
              <a:t>22</a:t>
            </a:fld>
            <a:endParaRPr lang="en-CA"/>
          </a:p>
        </p:txBody>
      </p:sp>
    </p:spTree>
    <p:extLst>
      <p:ext uri="{BB962C8B-B14F-4D97-AF65-F5344CB8AC3E}">
        <p14:creationId xmlns:p14="http://schemas.microsoft.com/office/powerpoint/2010/main" val="1758100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p:txBody>
          <a:bodyPr/>
          <a:lstStyle/>
          <a:p>
            <a:pPr eaLnBrk="1" hangingPunct="1"/>
            <a:r>
              <a:rPr lang="en-US"/>
              <a:t>Example COMPANY Database (Contd.)</a:t>
            </a:r>
          </a:p>
        </p:txBody>
      </p:sp>
      <p:sp>
        <p:nvSpPr>
          <p:cNvPr id="8196" name="Rectangle 5"/>
          <p:cNvSpPr>
            <a:spLocks noGrp="1" noChangeArrowheads="1"/>
          </p:cNvSpPr>
          <p:nvPr>
            <p:ph sz="quarter" idx="1"/>
          </p:nvPr>
        </p:nvSpPr>
        <p:spPr>
          <a:xfrm>
            <a:off x="457200" y="1600200"/>
            <a:ext cx="7772400" cy="4873752"/>
          </a:xfrm>
        </p:spPr>
        <p:txBody>
          <a:bodyPr>
            <a:noAutofit/>
          </a:bodyPr>
          <a:lstStyle/>
          <a:p>
            <a:pPr>
              <a:lnSpc>
                <a:spcPct val="90000"/>
              </a:lnSpc>
            </a:pPr>
            <a:r>
              <a:rPr lang="en-US" sz="2700" dirty="0"/>
              <a:t>We store each EMPLOYEE’s social security number, address, salary, gender, and birthdate. </a:t>
            </a:r>
          </a:p>
          <a:p>
            <a:pPr lvl="1">
              <a:lnSpc>
                <a:spcPct val="90000"/>
              </a:lnSpc>
            </a:pPr>
            <a:r>
              <a:rPr lang="en-US" sz="2300" dirty="0"/>
              <a:t>Each employee </a:t>
            </a:r>
            <a:r>
              <a:rPr lang="en-US" sz="2300" i="1" dirty="0"/>
              <a:t>works for</a:t>
            </a:r>
            <a:r>
              <a:rPr lang="en-US" sz="2300" dirty="0"/>
              <a:t> one department but may </a:t>
            </a:r>
            <a:r>
              <a:rPr lang="en-US" sz="2300" i="1" dirty="0"/>
              <a:t>work on</a:t>
            </a:r>
            <a:r>
              <a:rPr lang="en-US" sz="2300" dirty="0"/>
              <a:t> several projects.</a:t>
            </a:r>
          </a:p>
          <a:p>
            <a:pPr lvl="1">
              <a:lnSpc>
                <a:spcPct val="90000"/>
              </a:lnSpc>
            </a:pPr>
            <a:r>
              <a:rPr lang="en-US" sz="2300" dirty="0"/>
              <a:t>We keep track of the number of hours per week that an employee currently works on each project.</a:t>
            </a:r>
          </a:p>
          <a:p>
            <a:pPr lvl="1">
              <a:lnSpc>
                <a:spcPct val="90000"/>
              </a:lnSpc>
            </a:pPr>
            <a:r>
              <a:rPr lang="en-US" sz="2300" dirty="0"/>
              <a:t>We also keep track of the </a:t>
            </a:r>
            <a:r>
              <a:rPr lang="en-US" sz="2300" i="1" dirty="0"/>
              <a:t>direct supervisor</a:t>
            </a:r>
            <a:r>
              <a:rPr lang="en-US" sz="2300" dirty="0"/>
              <a:t> of each employee.</a:t>
            </a:r>
          </a:p>
          <a:p>
            <a:pPr>
              <a:lnSpc>
                <a:spcPct val="90000"/>
              </a:lnSpc>
            </a:pPr>
            <a:r>
              <a:rPr lang="en-US" sz="2700" dirty="0"/>
              <a:t>Each employee may </a:t>
            </a:r>
            <a:r>
              <a:rPr lang="en-US" sz="2700" i="1" dirty="0"/>
              <a:t>have</a:t>
            </a:r>
            <a:r>
              <a:rPr lang="en-US" sz="2700" dirty="0"/>
              <a:t> a number of DEPENDENTs.</a:t>
            </a:r>
          </a:p>
          <a:p>
            <a:pPr lvl="1">
              <a:lnSpc>
                <a:spcPct val="90000"/>
              </a:lnSpc>
            </a:pPr>
            <a:r>
              <a:rPr lang="en-US" sz="2300" dirty="0"/>
              <a:t>For each dependent, we keep track of their name, gender, birthdate, and relationship to the employee.</a:t>
            </a:r>
          </a:p>
        </p:txBody>
      </p:sp>
      <p:sp>
        <p:nvSpPr>
          <p:cNvPr id="8194" name="Slide Number Placeholder 3"/>
          <p:cNvSpPr>
            <a:spLocks noGrp="1"/>
          </p:cNvSpPr>
          <p:nvPr>
            <p:ph type="sldNum" sz="quarter" idx="4294967295"/>
          </p:nvPr>
        </p:nvSpPr>
        <p:spPr>
          <a:xfrm>
            <a:off x="8129016" y="5734050"/>
            <a:ext cx="609600" cy="521208"/>
          </a:xfrm>
          <a:noFill/>
        </p:spPr>
        <p:txBody>
          <a:bodyPr/>
          <a:lstStyle/>
          <a:p>
            <a:r>
              <a:rPr lang="en-US"/>
              <a:t>Slide 3- </a:t>
            </a:r>
            <a:fld id="{C4E4F804-F0CD-4E8A-925E-26F261FD246C}" type="slidenum">
              <a:rPr lang="en-US" smtClean="0"/>
              <a:pPr/>
              <a:t>23</a:t>
            </a:fld>
            <a:endParaRPr lang="en-CA"/>
          </a:p>
        </p:txBody>
      </p:sp>
    </p:spTree>
    <p:extLst>
      <p:ext uri="{BB962C8B-B14F-4D97-AF65-F5344CB8AC3E}">
        <p14:creationId xmlns:p14="http://schemas.microsoft.com/office/powerpoint/2010/main" val="3052628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t>Initial Design of Entity Types for the </a:t>
            </a:r>
            <a:r>
              <a:rPr lang="en-US" sz="2400"/>
              <a:t>COMPANY </a:t>
            </a:r>
            <a:r>
              <a:rPr lang="en-US"/>
              <a:t>Database Schema</a:t>
            </a:r>
          </a:p>
        </p:txBody>
      </p:sp>
      <p:sp>
        <p:nvSpPr>
          <p:cNvPr id="18436" name="Rectangle 3"/>
          <p:cNvSpPr>
            <a:spLocks noGrp="1" noChangeArrowheads="1"/>
          </p:cNvSpPr>
          <p:nvPr>
            <p:ph sz="quarter" idx="1"/>
          </p:nvPr>
        </p:nvSpPr>
        <p:spPr/>
        <p:txBody>
          <a:bodyPr/>
          <a:lstStyle/>
          <a:p>
            <a:pPr eaLnBrk="1" hangingPunct="1"/>
            <a:r>
              <a:rPr lang="en-US"/>
              <a:t>Based on the requirements, we can identify four initial entity types in the COMPANY database:</a:t>
            </a:r>
          </a:p>
          <a:p>
            <a:pPr lvl="1" eaLnBrk="1" hangingPunct="1"/>
            <a:r>
              <a:rPr lang="en-US"/>
              <a:t>DEPARTMENT</a:t>
            </a:r>
          </a:p>
          <a:p>
            <a:pPr lvl="1" eaLnBrk="1" hangingPunct="1"/>
            <a:r>
              <a:rPr lang="en-US"/>
              <a:t>PROJECT</a:t>
            </a:r>
          </a:p>
          <a:p>
            <a:pPr lvl="1" eaLnBrk="1" hangingPunct="1"/>
            <a:r>
              <a:rPr lang="en-US"/>
              <a:t>EMPLOYEE</a:t>
            </a:r>
          </a:p>
          <a:p>
            <a:pPr lvl="1" eaLnBrk="1" hangingPunct="1"/>
            <a:r>
              <a:rPr lang="en-US"/>
              <a:t>DEPENDENT</a:t>
            </a:r>
          </a:p>
          <a:p>
            <a:pPr eaLnBrk="1" hangingPunct="1"/>
            <a:r>
              <a:rPr lang="en-US"/>
              <a:t>Their initial design is shown on the following slide</a:t>
            </a:r>
          </a:p>
          <a:p>
            <a:pPr eaLnBrk="1" hangingPunct="1"/>
            <a:r>
              <a:rPr lang="en-US"/>
              <a:t>The initial attributes shown are derived from the requirements description</a:t>
            </a:r>
          </a:p>
        </p:txBody>
      </p:sp>
      <p:sp>
        <p:nvSpPr>
          <p:cNvPr id="18434" name="Slide Number Placeholder 3"/>
          <p:cNvSpPr>
            <a:spLocks noGrp="1"/>
          </p:cNvSpPr>
          <p:nvPr>
            <p:ph type="sldNum" sz="quarter" idx="4294967295"/>
          </p:nvPr>
        </p:nvSpPr>
        <p:spPr>
          <a:xfrm>
            <a:off x="8129016" y="5734050"/>
            <a:ext cx="609600" cy="521208"/>
          </a:xfrm>
          <a:noFill/>
        </p:spPr>
        <p:txBody>
          <a:bodyPr/>
          <a:lstStyle/>
          <a:p>
            <a:r>
              <a:rPr lang="en-US"/>
              <a:t>Slide 3- </a:t>
            </a:r>
            <a:fld id="{F2FA1C52-2DCF-4736-8F24-9D30CF6D69A4}" type="slidenum">
              <a:rPr lang="en-US" smtClean="0"/>
              <a:pPr/>
              <a:t>24</a:t>
            </a:fld>
            <a:endParaRPr lang="en-CA"/>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335841" y="-13597"/>
            <a:ext cx="8153400" cy="1143000"/>
          </a:xfrm>
        </p:spPr>
        <p:txBody>
          <a:bodyPr>
            <a:normAutofit/>
          </a:bodyPr>
          <a:lstStyle/>
          <a:p>
            <a:pPr eaLnBrk="1" hangingPunct="1"/>
            <a:endParaRPr lang="en-US" sz="2400" dirty="0"/>
          </a:p>
        </p:txBody>
      </p:sp>
      <p:sp>
        <p:nvSpPr>
          <p:cNvPr id="19458" name="Slide Number Placeholder 3"/>
          <p:cNvSpPr>
            <a:spLocks noGrp="1"/>
          </p:cNvSpPr>
          <p:nvPr>
            <p:ph type="sldNum" sz="quarter" idx="4294967295"/>
          </p:nvPr>
        </p:nvSpPr>
        <p:spPr>
          <a:xfrm>
            <a:off x="8129016" y="5734050"/>
            <a:ext cx="609600" cy="521208"/>
          </a:xfrm>
          <a:noFill/>
        </p:spPr>
        <p:txBody>
          <a:bodyPr/>
          <a:lstStyle/>
          <a:p>
            <a:r>
              <a:rPr lang="en-US"/>
              <a:t>Slide 3- </a:t>
            </a:r>
            <a:fld id="{33037DB2-0343-40BC-A212-5976FB51370B}" type="slidenum">
              <a:rPr lang="en-US" smtClean="0"/>
              <a:pPr/>
              <a:t>25</a:t>
            </a:fld>
            <a:endParaRPr lang="en-CA"/>
          </a:p>
        </p:txBody>
      </p:sp>
      <p:pic>
        <p:nvPicPr>
          <p:cNvPr id="19460" name="Picture 4" descr="fig03_08"/>
          <p:cNvPicPr>
            <a:picLocks noChangeAspect="1" noChangeArrowheads="1"/>
          </p:cNvPicPr>
          <p:nvPr/>
        </p:nvPicPr>
        <p:blipFill>
          <a:blip r:embed="rId2" cstate="print"/>
          <a:srcRect/>
          <a:stretch>
            <a:fillRect/>
          </a:stretch>
        </p:blipFill>
        <p:spPr bwMode="auto">
          <a:xfrm>
            <a:off x="1600200" y="376863"/>
            <a:ext cx="6324600" cy="6246085"/>
          </a:xfrm>
          <a:prstGeom prst="rect">
            <a:avLst/>
          </a:prstGeom>
          <a:noFill/>
          <a:ln w="9525">
            <a:noFill/>
            <a:miter lim="800000"/>
            <a:headEnd/>
            <a:tailEnd/>
          </a:ln>
        </p:spPr>
      </p:pic>
      <p:sp>
        <p:nvSpPr>
          <p:cNvPr id="2" name="TextBox 1"/>
          <p:cNvSpPr txBox="1"/>
          <p:nvPr/>
        </p:nvSpPr>
        <p:spPr>
          <a:xfrm>
            <a:off x="252984" y="523238"/>
            <a:ext cx="1143000" cy="1938992"/>
          </a:xfrm>
          <a:prstGeom prst="rect">
            <a:avLst/>
          </a:prstGeom>
          <a:noFill/>
        </p:spPr>
        <p:txBody>
          <a:bodyPr wrap="square" rtlCol="0">
            <a:spAutoFit/>
          </a:bodyPr>
          <a:lstStyle/>
          <a:p>
            <a:r>
              <a:rPr lang="en-US" dirty="0"/>
              <a:t>Initial Design of Entity Types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sz="3200"/>
              <a:t>Refining the initial design by introducing </a:t>
            </a:r>
            <a:r>
              <a:rPr lang="en-US" sz="3200" b="1"/>
              <a:t>relationships</a:t>
            </a:r>
          </a:p>
        </p:txBody>
      </p:sp>
      <p:sp>
        <p:nvSpPr>
          <p:cNvPr id="20484" name="Rectangle 3"/>
          <p:cNvSpPr>
            <a:spLocks noGrp="1" noChangeArrowheads="1"/>
          </p:cNvSpPr>
          <p:nvPr>
            <p:ph sz="quarter" idx="1"/>
          </p:nvPr>
        </p:nvSpPr>
        <p:spPr/>
        <p:txBody>
          <a:bodyPr/>
          <a:lstStyle/>
          <a:p>
            <a:pPr eaLnBrk="1" hangingPunct="1"/>
            <a:r>
              <a:rPr lang="en-US"/>
              <a:t>The initial design is typically not complete</a:t>
            </a:r>
          </a:p>
          <a:p>
            <a:pPr eaLnBrk="1" hangingPunct="1"/>
            <a:r>
              <a:rPr lang="en-US"/>
              <a:t>Some aspects in the requirements will be represented as </a:t>
            </a:r>
            <a:r>
              <a:rPr lang="en-US" b="1"/>
              <a:t>relationships</a:t>
            </a:r>
            <a:endParaRPr lang="en-US"/>
          </a:p>
          <a:p>
            <a:pPr eaLnBrk="1" hangingPunct="1"/>
            <a:r>
              <a:rPr lang="en-US"/>
              <a:t>ER model has three main concepts:</a:t>
            </a:r>
          </a:p>
          <a:p>
            <a:pPr lvl="1" eaLnBrk="1" hangingPunct="1"/>
            <a:r>
              <a:rPr lang="en-US"/>
              <a:t>Entities (and their entity types and entity sets)</a:t>
            </a:r>
          </a:p>
          <a:p>
            <a:pPr lvl="1" eaLnBrk="1" hangingPunct="1"/>
            <a:r>
              <a:rPr lang="en-US"/>
              <a:t>Attributes (simple, composite, multivalued)</a:t>
            </a:r>
          </a:p>
          <a:p>
            <a:pPr lvl="1" eaLnBrk="1" hangingPunct="1"/>
            <a:r>
              <a:rPr lang="en-US"/>
              <a:t>Relationships (and their relationship types and relationship sets)</a:t>
            </a:r>
          </a:p>
          <a:p>
            <a:pPr eaLnBrk="1" hangingPunct="1"/>
            <a:r>
              <a:rPr lang="en-US"/>
              <a:t>We introduce relationship concepts next</a:t>
            </a:r>
          </a:p>
        </p:txBody>
      </p:sp>
      <p:sp>
        <p:nvSpPr>
          <p:cNvPr id="20482" name="Slide Number Placeholder 3"/>
          <p:cNvSpPr>
            <a:spLocks noGrp="1"/>
          </p:cNvSpPr>
          <p:nvPr>
            <p:ph type="sldNum" sz="quarter" idx="4294967295"/>
          </p:nvPr>
        </p:nvSpPr>
        <p:spPr>
          <a:xfrm>
            <a:off x="8129016" y="5734050"/>
            <a:ext cx="609600" cy="521208"/>
          </a:xfrm>
          <a:noFill/>
        </p:spPr>
        <p:txBody>
          <a:bodyPr/>
          <a:lstStyle/>
          <a:p>
            <a:r>
              <a:rPr lang="en-US"/>
              <a:t>Slide 3- </a:t>
            </a:r>
            <a:fld id="{8318BEE4-B0EA-4693-AA40-6ACCBEA97B08}" type="slidenum">
              <a:rPr lang="en-US" smtClean="0"/>
              <a:pPr/>
              <a:t>26</a:t>
            </a:fld>
            <a:endParaRPr lang="en-CA"/>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p:cNvSpPr>
            <a:spLocks noGrp="1" noChangeArrowheads="1"/>
          </p:cNvSpPr>
          <p:nvPr>
            <p:ph type="title"/>
          </p:nvPr>
        </p:nvSpPr>
        <p:spPr>
          <a:xfrm>
            <a:off x="0" y="-23536"/>
            <a:ext cx="8610600" cy="1143000"/>
          </a:xfrm>
        </p:spPr>
        <p:txBody>
          <a:bodyPr/>
          <a:lstStyle/>
          <a:p>
            <a:pPr eaLnBrk="1" hangingPunct="1"/>
            <a:r>
              <a:rPr lang="en-US" sz="3200" dirty="0"/>
              <a:t>Relationships and Relationship Types (1)</a:t>
            </a:r>
          </a:p>
        </p:txBody>
      </p:sp>
      <p:sp>
        <p:nvSpPr>
          <p:cNvPr id="21508" name="Rectangle 5"/>
          <p:cNvSpPr>
            <a:spLocks noGrp="1" noChangeArrowheads="1"/>
          </p:cNvSpPr>
          <p:nvPr>
            <p:ph sz="quarter" idx="1"/>
          </p:nvPr>
        </p:nvSpPr>
        <p:spPr>
          <a:xfrm>
            <a:off x="457200" y="1600200"/>
            <a:ext cx="7924800" cy="4873752"/>
          </a:xfrm>
        </p:spPr>
        <p:txBody>
          <a:bodyPr>
            <a:normAutofit fontScale="92500"/>
          </a:bodyPr>
          <a:lstStyle/>
          <a:p>
            <a:pPr eaLnBrk="1" hangingPunct="1">
              <a:lnSpc>
                <a:spcPct val="80000"/>
              </a:lnSpc>
            </a:pPr>
            <a:r>
              <a:rPr lang="en-US" sz="2400" dirty="0"/>
              <a:t>A </a:t>
            </a:r>
            <a:r>
              <a:rPr lang="en-US" sz="2400" b="1" dirty="0"/>
              <a:t>relationship</a:t>
            </a:r>
            <a:r>
              <a:rPr lang="en-US" sz="2400" dirty="0"/>
              <a:t> relates two or more distinct entities with a specific meaning.</a:t>
            </a:r>
          </a:p>
          <a:p>
            <a:pPr lvl="1" eaLnBrk="1" hangingPunct="1">
              <a:lnSpc>
                <a:spcPct val="80000"/>
              </a:lnSpc>
            </a:pPr>
            <a:r>
              <a:rPr lang="en-US" sz="2100" dirty="0"/>
              <a:t>EMPLOYEE John Smith </a:t>
            </a:r>
            <a:r>
              <a:rPr lang="en-US" sz="2100" i="1" dirty="0"/>
              <a:t>works on</a:t>
            </a:r>
            <a:r>
              <a:rPr lang="en-US" sz="2100" dirty="0"/>
              <a:t> the </a:t>
            </a:r>
            <a:r>
              <a:rPr lang="en-US" dirty="0"/>
              <a:t>NZT48 </a:t>
            </a:r>
            <a:r>
              <a:rPr lang="en-US" sz="2100" dirty="0"/>
              <a:t>PROJECT, </a:t>
            </a:r>
          </a:p>
          <a:p>
            <a:pPr lvl="1" eaLnBrk="1" hangingPunct="1">
              <a:lnSpc>
                <a:spcPct val="80000"/>
              </a:lnSpc>
            </a:pPr>
            <a:r>
              <a:rPr lang="en-US" sz="2100" dirty="0"/>
              <a:t>EMPLOYEE Franklin Wong </a:t>
            </a:r>
            <a:r>
              <a:rPr lang="en-US" sz="2100" i="1" dirty="0"/>
              <a:t>manages</a:t>
            </a:r>
            <a:r>
              <a:rPr lang="en-US" sz="2100" dirty="0"/>
              <a:t> the Research DEPARTMENT.</a:t>
            </a:r>
          </a:p>
          <a:p>
            <a:pPr lvl="1" eaLnBrk="1" hangingPunct="1">
              <a:lnSpc>
                <a:spcPct val="80000"/>
              </a:lnSpc>
            </a:pPr>
            <a:endParaRPr lang="en-US" sz="2100" dirty="0"/>
          </a:p>
          <a:p>
            <a:pPr eaLnBrk="1" hangingPunct="1">
              <a:lnSpc>
                <a:spcPct val="80000"/>
              </a:lnSpc>
            </a:pPr>
            <a:r>
              <a:rPr lang="en-US" sz="2400" dirty="0"/>
              <a:t>Relationships of the same type are grouped or typed into a </a:t>
            </a:r>
            <a:r>
              <a:rPr lang="en-US" sz="2400" b="1" dirty="0"/>
              <a:t>relationship type</a:t>
            </a:r>
            <a:r>
              <a:rPr lang="en-US" sz="2400" dirty="0"/>
              <a:t>.</a:t>
            </a:r>
          </a:p>
          <a:p>
            <a:pPr lvl="1" eaLnBrk="1" hangingPunct="1">
              <a:lnSpc>
                <a:spcPct val="80000"/>
              </a:lnSpc>
            </a:pPr>
            <a:r>
              <a:rPr lang="en-US" sz="2100" dirty="0"/>
              <a:t>the WORKS_ON relationship type in which EMPLOYEEs and PROJECTs participate,</a:t>
            </a:r>
          </a:p>
          <a:p>
            <a:pPr lvl="1" eaLnBrk="1" hangingPunct="1">
              <a:lnSpc>
                <a:spcPct val="80000"/>
              </a:lnSpc>
            </a:pPr>
            <a:r>
              <a:rPr lang="en-US" sz="2100" dirty="0"/>
              <a:t>the MANAGES relationship type in which EMPLOYEEs and DEPARTMENTs participate.</a:t>
            </a:r>
          </a:p>
          <a:p>
            <a:pPr lvl="1" eaLnBrk="1" hangingPunct="1">
              <a:lnSpc>
                <a:spcPct val="80000"/>
              </a:lnSpc>
            </a:pPr>
            <a:endParaRPr lang="en-US" sz="2100" dirty="0"/>
          </a:p>
          <a:p>
            <a:pPr eaLnBrk="1" hangingPunct="1">
              <a:lnSpc>
                <a:spcPct val="80000"/>
              </a:lnSpc>
            </a:pPr>
            <a:r>
              <a:rPr lang="en-US" sz="2400" dirty="0"/>
              <a:t>The degree of a relationship type is the number of participating entity types. </a:t>
            </a:r>
          </a:p>
          <a:p>
            <a:pPr lvl="1" eaLnBrk="1" hangingPunct="1">
              <a:lnSpc>
                <a:spcPct val="80000"/>
              </a:lnSpc>
            </a:pPr>
            <a:r>
              <a:rPr lang="en-US" sz="2100" dirty="0"/>
              <a:t>Both MANAGES and WORKS_ON are </a:t>
            </a:r>
            <a:r>
              <a:rPr lang="en-US" sz="2100" i="1" dirty="0"/>
              <a:t>binary</a:t>
            </a:r>
            <a:r>
              <a:rPr lang="en-US" sz="2100" dirty="0"/>
              <a:t> relationships.</a:t>
            </a:r>
          </a:p>
        </p:txBody>
      </p:sp>
      <p:sp>
        <p:nvSpPr>
          <p:cNvPr id="21506" name="Slide Number Placeholder 3"/>
          <p:cNvSpPr>
            <a:spLocks noGrp="1"/>
          </p:cNvSpPr>
          <p:nvPr>
            <p:ph type="sldNum" sz="quarter" idx="4294967295"/>
          </p:nvPr>
        </p:nvSpPr>
        <p:spPr>
          <a:xfrm>
            <a:off x="8129016" y="5734050"/>
            <a:ext cx="609600" cy="521208"/>
          </a:xfrm>
          <a:noFill/>
        </p:spPr>
        <p:txBody>
          <a:bodyPr/>
          <a:lstStyle/>
          <a:p>
            <a:r>
              <a:rPr lang="en-US"/>
              <a:t>Slide 3- </a:t>
            </a:r>
            <a:fld id="{71F3DC08-F689-4F5F-A6FC-49E84DB01869}" type="slidenum">
              <a:rPr lang="en-US" smtClean="0"/>
              <a:pPr/>
              <a:t>27</a:t>
            </a:fld>
            <a:endParaRPr lang="en-CA"/>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5"/>
          <p:cNvSpPr>
            <a:spLocks noGrp="1" noChangeArrowheads="1"/>
          </p:cNvSpPr>
          <p:nvPr>
            <p:ph type="title"/>
          </p:nvPr>
        </p:nvSpPr>
        <p:spPr>
          <a:xfrm>
            <a:off x="152400" y="290513"/>
            <a:ext cx="9144000" cy="776287"/>
          </a:xfrm>
          <a:noFill/>
        </p:spPr>
        <p:txBody>
          <a:bodyPr>
            <a:normAutofit fontScale="90000"/>
          </a:bodyPr>
          <a:lstStyle/>
          <a:p>
            <a:pPr eaLnBrk="1" hangingPunct="1"/>
            <a:r>
              <a:rPr lang="en-US" sz="2800" dirty="0"/>
              <a:t>Relationship instances of the WORKS_FOR N:1 relationship between EMPLOYEE and DEPARTMENT</a:t>
            </a:r>
          </a:p>
        </p:txBody>
      </p:sp>
      <p:sp>
        <p:nvSpPr>
          <p:cNvPr id="22530" name="Slide Number Placeholder 2"/>
          <p:cNvSpPr>
            <a:spLocks noGrp="1"/>
          </p:cNvSpPr>
          <p:nvPr>
            <p:ph type="sldNum" sz="quarter" idx="11"/>
          </p:nvPr>
        </p:nvSpPr>
        <p:spPr>
          <a:noFill/>
        </p:spPr>
        <p:txBody>
          <a:bodyPr/>
          <a:lstStyle/>
          <a:p>
            <a:r>
              <a:rPr lang="en-US"/>
              <a:t>Slide 3- </a:t>
            </a:r>
            <a:fld id="{8803A2B2-860D-43E2-8CA6-169043CC0249}" type="slidenum">
              <a:rPr lang="en-US" smtClean="0"/>
              <a:pPr/>
              <a:t>28</a:t>
            </a:fld>
            <a:endParaRPr lang="en-CA"/>
          </a:p>
        </p:txBody>
      </p:sp>
      <p:pic>
        <p:nvPicPr>
          <p:cNvPr id="22532" name="Picture 31" descr="fig03_09"/>
          <p:cNvPicPr>
            <a:picLocks noChangeAspect="1" noChangeArrowheads="1"/>
          </p:cNvPicPr>
          <p:nvPr/>
        </p:nvPicPr>
        <p:blipFill>
          <a:blip r:embed="rId3" cstate="print"/>
          <a:srcRect/>
          <a:stretch>
            <a:fillRect/>
          </a:stretch>
        </p:blipFill>
        <p:spPr bwMode="auto">
          <a:xfrm>
            <a:off x="685800" y="1608138"/>
            <a:ext cx="7924800" cy="47244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0"/>
          <p:cNvSpPr>
            <a:spLocks noGrp="1" noChangeArrowheads="1"/>
          </p:cNvSpPr>
          <p:nvPr>
            <p:ph type="title"/>
          </p:nvPr>
        </p:nvSpPr>
        <p:spPr>
          <a:xfrm>
            <a:off x="296863" y="85725"/>
            <a:ext cx="8496300" cy="1143000"/>
          </a:xfrm>
          <a:noFill/>
        </p:spPr>
        <p:txBody>
          <a:bodyPr>
            <a:normAutofit fontScale="90000"/>
          </a:bodyPr>
          <a:lstStyle/>
          <a:p>
            <a:pPr eaLnBrk="1" hangingPunct="1"/>
            <a:r>
              <a:rPr lang="en-US" sz="2800"/>
              <a:t>Relationship instances of the M:N  WORKS_ON relationship between EMPLOYEE and PROJECT</a:t>
            </a:r>
          </a:p>
        </p:txBody>
      </p:sp>
      <p:sp>
        <p:nvSpPr>
          <p:cNvPr id="23554" name="Slide Number Placeholder 2"/>
          <p:cNvSpPr>
            <a:spLocks noGrp="1"/>
          </p:cNvSpPr>
          <p:nvPr>
            <p:ph type="sldNum" sz="quarter" idx="11"/>
          </p:nvPr>
        </p:nvSpPr>
        <p:spPr>
          <a:noFill/>
        </p:spPr>
        <p:txBody>
          <a:bodyPr/>
          <a:lstStyle/>
          <a:p>
            <a:r>
              <a:rPr lang="en-US"/>
              <a:t>Slide 3- </a:t>
            </a:r>
            <a:fld id="{32E01B37-1FA1-4E14-B140-0501AFBB0233}" type="slidenum">
              <a:rPr lang="en-US" smtClean="0"/>
              <a:pPr/>
              <a:t>29</a:t>
            </a:fld>
            <a:endParaRPr lang="en-CA"/>
          </a:p>
        </p:txBody>
      </p:sp>
      <p:sp>
        <p:nvSpPr>
          <p:cNvPr id="23556" name="Text Box 21"/>
          <p:cNvSpPr txBox="1">
            <a:spLocks noChangeArrowheads="1"/>
          </p:cNvSpPr>
          <p:nvPr/>
        </p:nvSpPr>
        <p:spPr bwMode="auto">
          <a:xfrm>
            <a:off x="685800" y="1822450"/>
            <a:ext cx="8099425" cy="457200"/>
          </a:xfrm>
          <a:prstGeom prst="rect">
            <a:avLst/>
          </a:prstGeom>
          <a:noFill/>
          <a:ln w="9525">
            <a:noFill/>
            <a:miter lim="800000"/>
            <a:headEnd/>
            <a:tailEnd/>
          </a:ln>
        </p:spPr>
        <p:txBody>
          <a:bodyPr>
            <a:spAutoFit/>
          </a:bodyPr>
          <a:lstStyle/>
          <a:p>
            <a:pPr eaLnBrk="0" hangingPunct="0">
              <a:spcBef>
                <a:spcPct val="50000"/>
              </a:spcBef>
            </a:pPr>
            <a:endParaRPr lang="en-US">
              <a:solidFill>
                <a:schemeClr val="bg2"/>
              </a:solidFill>
              <a:latin typeface="Times New Roman" pitchFamily="18" charset="0"/>
            </a:endParaRPr>
          </a:p>
        </p:txBody>
      </p:sp>
      <p:pic>
        <p:nvPicPr>
          <p:cNvPr id="23557" name="Picture 38" descr="fig03_13"/>
          <p:cNvPicPr>
            <a:picLocks noChangeAspect="1" noChangeArrowheads="1"/>
          </p:cNvPicPr>
          <p:nvPr/>
        </p:nvPicPr>
        <p:blipFill>
          <a:blip r:embed="rId3" cstate="print"/>
          <a:srcRect/>
          <a:stretch>
            <a:fillRect/>
          </a:stretch>
        </p:blipFill>
        <p:spPr bwMode="auto">
          <a:xfrm>
            <a:off x="1281113" y="1644650"/>
            <a:ext cx="6948487" cy="4783138"/>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sz="3200"/>
              <a:t>Overview of Database Design Process</a:t>
            </a:r>
          </a:p>
        </p:txBody>
      </p:sp>
      <p:sp>
        <p:nvSpPr>
          <p:cNvPr id="5124" name="Rectangle 3"/>
          <p:cNvSpPr>
            <a:spLocks noGrp="1" noChangeArrowheads="1"/>
          </p:cNvSpPr>
          <p:nvPr>
            <p:ph sz="quarter" idx="1"/>
          </p:nvPr>
        </p:nvSpPr>
        <p:spPr/>
        <p:txBody>
          <a:bodyPr/>
          <a:lstStyle/>
          <a:p>
            <a:pPr eaLnBrk="1" hangingPunct="1"/>
            <a:r>
              <a:rPr lang="en-US" dirty="0"/>
              <a:t>Two main activities:</a:t>
            </a:r>
          </a:p>
          <a:p>
            <a:pPr lvl="1" eaLnBrk="1" hangingPunct="1"/>
            <a:r>
              <a:rPr lang="en-US" dirty="0"/>
              <a:t>Database design</a:t>
            </a:r>
          </a:p>
          <a:p>
            <a:pPr lvl="1" eaLnBrk="1" hangingPunct="1"/>
            <a:r>
              <a:rPr lang="en-US" dirty="0"/>
              <a:t>Applications design</a:t>
            </a:r>
          </a:p>
          <a:p>
            <a:pPr eaLnBrk="1" hangingPunct="1"/>
            <a:r>
              <a:rPr lang="en-US" dirty="0"/>
              <a:t>Focus in this chapter on database design</a:t>
            </a:r>
          </a:p>
          <a:p>
            <a:pPr lvl="1" eaLnBrk="1" hangingPunct="1"/>
            <a:r>
              <a:rPr lang="en-US" dirty="0"/>
              <a:t>To design the conceptual schema for a database application</a:t>
            </a:r>
          </a:p>
          <a:p>
            <a:pPr eaLnBrk="1" hangingPunct="1"/>
            <a:r>
              <a:rPr lang="en-US" dirty="0"/>
              <a:t>Application design focuses on the programs and interfaces that access the database</a:t>
            </a:r>
          </a:p>
          <a:p>
            <a:pPr lvl="1" eaLnBrk="1" hangingPunct="1"/>
            <a:r>
              <a:rPr lang="en-US" dirty="0"/>
              <a:t>Generally considered part of software engineering</a:t>
            </a:r>
          </a:p>
        </p:txBody>
      </p:sp>
      <p:sp>
        <p:nvSpPr>
          <p:cNvPr id="5122" name="Slide Number Placeholder 3"/>
          <p:cNvSpPr>
            <a:spLocks noGrp="1"/>
          </p:cNvSpPr>
          <p:nvPr>
            <p:ph type="sldNum" sz="quarter" idx="4294967295"/>
          </p:nvPr>
        </p:nvSpPr>
        <p:spPr>
          <a:xfrm>
            <a:off x="8129016" y="5734050"/>
            <a:ext cx="609600" cy="521208"/>
          </a:xfrm>
          <a:noFill/>
        </p:spPr>
        <p:txBody>
          <a:bodyPr/>
          <a:lstStyle/>
          <a:p>
            <a:r>
              <a:rPr lang="en-US"/>
              <a:t>Slide 3- </a:t>
            </a:r>
            <a:fld id="{BEAF9C97-C944-453E-B3C8-F9C20490AFDC}" type="slidenum">
              <a:rPr lang="en-US" smtClean="0"/>
              <a:pPr/>
              <a:t>3</a:t>
            </a:fld>
            <a:endParaRPr lang="en-CA"/>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050"/>
          <p:cNvSpPr>
            <a:spLocks noGrp="1" noChangeArrowheads="1"/>
          </p:cNvSpPr>
          <p:nvPr>
            <p:ph type="title"/>
          </p:nvPr>
        </p:nvSpPr>
        <p:spPr/>
        <p:txBody>
          <a:bodyPr/>
          <a:lstStyle/>
          <a:p>
            <a:pPr eaLnBrk="1" hangingPunct="1"/>
            <a:r>
              <a:rPr lang="en-US" sz="3200"/>
              <a:t>Relationship type vs. relationship set (1)</a:t>
            </a:r>
          </a:p>
        </p:txBody>
      </p:sp>
      <p:sp>
        <p:nvSpPr>
          <p:cNvPr id="24580" name="Rectangle 2051"/>
          <p:cNvSpPr>
            <a:spLocks noGrp="1" noChangeArrowheads="1"/>
          </p:cNvSpPr>
          <p:nvPr>
            <p:ph sz="quarter" idx="1"/>
          </p:nvPr>
        </p:nvSpPr>
        <p:spPr/>
        <p:txBody>
          <a:bodyPr/>
          <a:lstStyle/>
          <a:p>
            <a:pPr eaLnBrk="1" hangingPunct="1"/>
            <a:r>
              <a:rPr lang="en-US" dirty="0"/>
              <a:t>Relationship Type:</a:t>
            </a:r>
          </a:p>
          <a:p>
            <a:pPr lvl="1" eaLnBrk="1" hangingPunct="1"/>
            <a:r>
              <a:rPr lang="en-US" dirty="0"/>
              <a:t>It is the schema description of a relationship</a:t>
            </a:r>
          </a:p>
          <a:p>
            <a:pPr lvl="1" eaLnBrk="1" hangingPunct="1"/>
            <a:r>
              <a:rPr lang="en-US" dirty="0"/>
              <a:t>Identifies the relationship name and the participating entity types</a:t>
            </a:r>
          </a:p>
          <a:p>
            <a:pPr lvl="1" eaLnBrk="1" hangingPunct="1"/>
            <a:r>
              <a:rPr lang="en-US" dirty="0"/>
              <a:t>Also identifies certain relationship constraints</a:t>
            </a:r>
          </a:p>
          <a:p>
            <a:pPr eaLnBrk="1" hangingPunct="1"/>
            <a:r>
              <a:rPr lang="en-US" dirty="0"/>
              <a:t>Relationship Set:</a:t>
            </a:r>
          </a:p>
          <a:p>
            <a:pPr lvl="1" eaLnBrk="1" hangingPunct="1"/>
            <a:r>
              <a:rPr lang="en-US" dirty="0"/>
              <a:t>The current set of relationship instances represented in the database</a:t>
            </a:r>
          </a:p>
          <a:p>
            <a:pPr lvl="1" eaLnBrk="1" hangingPunct="1"/>
            <a:r>
              <a:rPr lang="en-US" dirty="0"/>
              <a:t>The current </a:t>
            </a:r>
            <a:r>
              <a:rPr lang="en-US" i="1" dirty="0"/>
              <a:t>state</a:t>
            </a:r>
            <a:r>
              <a:rPr lang="en-US" dirty="0"/>
              <a:t> of a relationship type</a:t>
            </a:r>
          </a:p>
        </p:txBody>
      </p:sp>
      <p:sp>
        <p:nvSpPr>
          <p:cNvPr id="24578" name="Slide Number Placeholder 3"/>
          <p:cNvSpPr>
            <a:spLocks noGrp="1"/>
          </p:cNvSpPr>
          <p:nvPr>
            <p:ph type="sldNum" sz="quarter" idx="4294967295"/>
          </p:nvPr>
        </p:nvSpPr>
        <p:spPr>
          <a:xfrm>
            <a:off x="8129016" y="5734050"/>
            <a:ext cx="609600" cy="521208"/>
          </a:xfrm>
          <a:noFill/>
        </p:spPr>
        <p:txBody>
          <a:bodyPr/>
          <a:lstStyle/>
          <a:p>
            <a:r>
              <a:rPr lang="en-US"/>
              <a:t>Slide 3- </a:t>
            </a:r>
            <a:fld id="{FEB5DAE0-7C04-4EDA-BDA9-554FFF252D46}" type="slidenum">
              <a:rPr lang="en-US" smtClean="0"/>
              <a:pPr/>
              <a:t>30</a:t>
            </a:fld>
            <a:endParaRPr lang="en-CA"/>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sz="3200"/>
              <a:t>Relationship type vs. relationship set (2)</a:t>
            </a:r>
          </a:p>
        </p:txBody>
      </p:sp>
      <p:sp>
        <p:nvSpPr>
          <p:cNvPr id="25604" name="Rectangle 3"/>
          <p:cNvSpPr>
            <a:spLocks noGrp="1" noChangeArrowheads="1"/>
          </p:cNvSpPr>
          <p:nvPr>
            <p:ph sz="quarter" idx="1"/>
          </p:nvPr>
        </p:nvSpPr>
        <p:spPr/>
        <p:txBody>
          <a:bodyPr/>
          <a:lstStyle/>
          <a:p>
            <a:pPr eaLnBrk="1" hangingPunct="1"/>
            <a:r>
              <a:rPr lang="en-US" dirty="0"/>
              <a:t>Previous figures displayed the relationship sets</a:t>
            </a:r>
          </a:p>
          <a:p>
            <a:pPr eaLnBrk="1" hangingPunct="1"/>
            <a:r>
              <a:rPr lang="en-US" dirty="0"/>
              <a:t>Each instance in the set relates individual participating entities – one from each participating entity type</a:t>
            </a:r>
          </a:p>
          <a:p>
            <a:pPr eaLnBrk="1" hangingPunct="1"/>
            <a:r>
              <a:rPr lang="en-US" dirty="0"/>
              <a:t>In ER diagrams, we represent the </a:t>
            </a:r>
            <a:r>
              <a:rPr lang="en-US" i="1" dirty="0"/>
              <a:t>relationship type </a:t>
            </a:r>
            <a:r>
              <a:rPr lang="en-US" dirty="0"/>
              <a:t>as follows:</a:t>
            </a:r>
          </a:p>
          <a:p>
            <a:pPr lvl="1" eaLnBrk="1" hangingPunct="1"/>
            <a:r>
              <a:rPr lang="en-US" dirty="0">
                <a:solidFill>
                  <a:srgbClr val="FF0000"/>
                </a:solidFill>
              </a:rPr>
              <a:t>Diamond-shaped</a:t>
            </a:r>
            <a:r>
              <a:rPr lang="en-US" dirty="0"/>
              <a:t> box is used to display a relationship type</a:t>
            </a:r>
          </a:p>
          <a:p>
            <a:pPr lvl="1" eaLnBrk="1" hangingPunct="1"/>
            <a:r>
              <a:rPr lang="en-US" dirty="0"/>
              <a:t>Connected to the participating entity types via straight lines</a:t>
            </a:r>
          </a:p>
        </p:txBody>
      </p:sp>
      <p:sp>
        <p:nvSpPr>
          <p:cNvPr id="12" name="Rectangle 11"/>
          <p:cNvSpPr/>
          <p:nvPr/>
        </p:nvSpPr>
        <p:spPr>
          <a:xfrm>
            <a:off x="578987" y="5529834"/>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EMPLOYEE</a:t>
            </a:r>
          </a:p>
        </p:txBody>
      </p:sp>
      <p:sp>
        <p:nvSpPr>
          <p:cNvPr id="13" name="Flowchart: Decision 12"/>
          <p:cNvSpPr/>
          <p:nvPr/>
        </p:nvSpPr>
        <p:spPr>
          <a:xfrm>
            <a:off x="3578352" y="5415534"/>
            <a:ext cx="1981200" cy="838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WORKS_FOR</a:t>
            </a:r>
          </a:p>
        </p:txBody>
      </p:sp>
      <p:sp>
        <p:nvSpPr>
          <p:cNvPr id="14" name="Rectangle 13"/>
          <p:cNvSpPr/>
          <p:nvPr/>
        </p:nvSpPr>
        <p:spPr>
          <a:xfrm>
            <a:off x="6373368" y="5529834"/>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DEPARTMENT</a:t>
            </a:r>
          </a:p>
        </p:txBody>
      </p:sp>
      <p:cxnSp>
        <p:nvCxnSpPr>
          <p:cNvPr id="15" name="Straight Connector 14"/>
          <p:cNvCxnSpPr>
            <a:stCxn id="12" idx="3"/>
            <a:endCxn id="13" idx="1"/>
          </p:cNvCxnSpPr>
          <p:nvPr/>
        </p:nvCxnSpPr>
        <p:spPr>
          <a:xfrm>
            <a:off x="2331587" y="5834634"/>
            <a:ext cx="124676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5559552" y="5834634"/>
            <a:ext cx="813816" cy="0"/>
          </a:xfrm>
          <a:prstGeom prst="line">
            <a:avLst/>
          </a:prstGeom>
          <a:ln w="28575"/>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p:txBody>
          <a:bodyPr/>
          <a:lstStyle/>
          <a:p>
            <a:pPr eaLnBrk="1" hangingPunct="1"/>
            <a:r>
              <a:rPr lang="en-US" dirty="0"/>
              <a:t>Example COMPANY Database</a:t>
            </a:r>
          </a:p>
        </p:txBody>
      </p:sp>
      <p:sp>
        <p:nvSpPr>
          <p:cNvPr id="8196" name="Rectangle 5"/>
          <p:cNvSpPr>
            <a:spLocks noGrp="1" noChangeArrowheads="1"/>
          </p:cNvSpPr>
          <p:nvPr>
            <p:ph sz="quarter" idx="1"/>
          </p:nvPr>
        </p:nvSpPr>
        <p:spPr>
          <a:xfrm>
            <a:off x="274320" y="1600200"/>
            <a:ext cx="8153400" cy="4873752"/>
          </a:xfrm>
        </p:spPr>
        <p:txBody>
          <a:bodyPr>
            <a:normAutofit fontScale="92500" lnSpcReduction="10000"/>
          </a:bodyPr>
          <a:lstStyle/>
          <a:p>
            <a:pPr lvl="1">
              <a:lnSpc>
                <a:spcPct val="90000"/>
              </a:lnSpc>
            </a:pPr>
            <a:r>
              <a:rPr lang="en-US" dirty="0"/>
              <a:t>The company is organized into DEPARTMENTs. </a:t>
            </a:r>
          </a:p>
          <a:p>
            <a:pPr lvl="2">
              <a:lnSpc>
                <a:spcPct val="90000"/>
              </a:lnSpc>
            </a:pPr>
            <a:r>
              <a:rPr lang="en-US" dirty="0"/>
              <a:t>Each department has a name, number and an employee who </a:t>
            </a:r>
            <a:r>
              <a:rPr lang="en-US" i="1" dirty="0"/>
              <a:t>manages</a:t>
            </a:r>
            <a:r>
              <a:rPr lang="en-US" dirty="0"/>
              <a:t> the department. </a:t>
            </a:r>
          </a:p>
          <a:p>
            <a:pPr lvl="2">
              <a:lnSpc>
                <a:spcPct val="90000"/>
              </a:lnSpc>
            </a:pPr>
            <a:r>
              <a:rPr lang="en-US" dirty="0"/>
              <a:t>We keep track of the start date of the department manager.</a:t>
            </a:r>
          </a:p>
          <a:p>
            <a:pPr lvl="2">
              <a:lnSpc>
                <a:spcPct val="90000"/>
              </a:lnSpc>
            </a:pPr>
            <a:r>
              <a:rPr lang="en-US" dirty="0"/>
              <a:t> A department may have several locations.</a:t>
            </a:r>
          </a:p>
          <a:p>
            <a:pPr lvl="1">
              <a:lnSpc>
                <a:spcPct val="90000"/>
              </a:lnSpc>
            </a:pPr>
            <a:r>
              <a:rPr lang="en-US" dirty="0"/>
              <a:t>Each department </a:t>
            </a:r>
            <a:r>
              <a:rPr lang="en-US" i="1" dirty="0"/>
              <a:t>controls</a:t>
            </a:r>
            <a:r>
              <a:rPr lang="en-US" dirty="0"/>
              <a:t> a number of PROJECTs.</a:t>
            </a:r>
          </a:p>
          <a:p>
            <a:pPr lvl="2">
              <a:lnSpc>
                <a:spcPct val="90000"/>
              </a:lnSpc>
            </a:pPr>
            <a:r>
              <a:rPr lang="en-US" dirty="0"/>
              <a:t>Each PROJECT has a unique name, unique number and is located at a single location.</a:t>
            </a:r>
          </a:p>
          <a:p>
            <a:pPr lvl="1" eaLnBrk="1" hangingPunct="1">
              <a:lnSpc>
                <a:spcPct val="90000"/>
              </a:lnSpc>
            </a:pPr>
            <a:r>
              <a:rPr lang="en-US" dirty="0"/>
              <a:t>We store each EMPLOYEE’s social security number, address, salary, gender, and birthdate. </a:t>
            </a:r>
          </a:p>
          <a:p>
            <a:pPr lvl="2" eaLnBrk="1" hangingPunct="1">
              <a:lnSpc>
                <a:spcPct val="90000"/>
              </a:lnSpc>
            </a:pPr>
            <a:r>
              <a:rPr lang="en-US" dirty="0"/>
              <a:t>Each employee </a:t>
            </a:r>
            <a:r>
              <a:rPr lang="en-US" i="1" dirty="0"/>
              <a:t>works for</a:t>
            </a:r>
            <a:r>
              <a:rPr lang="en-US" dirty="0"/>
              <a:t> one department but may </a:t>
            </a:r>
            <a:r>
              <a:rPr lang="en-US" i="1" dirty="0"/>
              <a:t>work on</a:t>
            </a:r>
            <a:r>
              <a:rPr lang="en-US" dirty="0"/>
              <a:t> several projects.</a:t>
            </a:r>
          </a:p>
          <a:p>
            <a:pPr lvl="2" eaLnBrk="1" hangingPunct="1">
              <a:lnSpc>
                <a:spcPct val="90000"/>
              </a:lnSpc>
            </a:pPr>
            <a:r>
              <a:rPr lang="en-US" dirty="0"/>
              <a:t>We keep track of the number of hours per week that an employee currently </a:t>
            </a:r>
            <a:r>
              <a:rPr lang="en-US" i="1" dirty="0"/>
              <a:t>works on </a:t>
            </a:r>
            <a:r>
              <a:rPr lang="en-US" dirty="0"/>
              <a:t>each project.</a:t>
            </a:r>
          </a:p>
          <a:p>
            <a:pPr lvl="2" eaLnBrk="1" hangingPunct="1">
              <a:lnSpc>
                <a:spcPct val="90000"/>
              </a:lnSpc>
            </a:pPr>
            <a:r>
              <a:rPr lang="en-US" dirty="0"/>
              <a:t>We also keep track of the </a:t>
            </a:r>
            <a:r>
              <a:rPr lang="en-US" i="1" dirty="0"/>
              <a:t>direct supervisor</a:t>
            </a:r>
            <a:r>
              <a:rPr lang="en-US" dirty="0"/>
              <a:t> of each employee.</a:t>
            </a:r>
          </a:p>
          <a:p>
            <a:pPr lvl="1" eaLnBrk="1" hangingPunct="1">
              <a:lnSpc>
                <a:spcPct val="90000"/>
              </a:lnSpc>
            </a:pPr>
            <a:r>
              <a:rPr lang="en-US" dirty="0"/>
              <a:t>Each employee may </a:t>
            </a:r>
            <a:r>
              <a:rPr lang="en-US" i="1" dirty="0"/>
              <a:t>have</a:t>
            </a:r>
            <a:r>
              <a:rPr lang="en-US" dirty="0"/>
              <a:t> a number of DEPENDENTs.</a:t>
            </a:r>
          </a:p>
          <a:p>
            <a:pPr lvl="2" eaLnBrk="1" hangingPunct="1">
              <a:lnSpc>
                <a:spcPct val="90000"/>
              </a:lnSpc>
            </a:pPr>
            <a:r>
              <a:rPr lang="en-US" dirty="0"/>
              <a:t>For each dependent, we keep track of their name, gender, birthdate, and relationship to the employee.</a:t>
            </a:r>
          </a:p>
        </p:txBody>
      </p:sp>
    </p:spTree>
    <p:extLst>
      <p:ext uri="{BB962C8B-B14F-4D97-AF65-F5344CB8AC3E}">
        <p14:creationId xmlns:p14="http://schemas.microsoft.com/office/powerpoint/2010/main" val="20133453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050"/>
          <p:cNvSpPr>
            <a:spLocks noGrp="1" noChangeArrowheads="1"/>
          </p:cNvSpPr>
          <p:nvPr>
            <p:ph type="title"/>
          </p:nvPr>
        </p:nvSpPr>
        <p:spPr/>
        <p:txBody>
          <a:bodyPr>
            <a:normAutofit fontScale="90000"/>
          </a:bodyPr>
          <a:lstStyle/>
          <a:p>
            <a:pPr eaLnBrk="1" hangingPunct="1"/>
            <a:r>
              <a:rPr lang="en-US" sz="3200"/>
              <a:t>Refining the COMPANY database schema by introducing relationships</a:t>
            </a:r>
          </a:p>
        </p:txBody>
      </p:sp>
      <p:sp>
        <p:nvSpPr>
          <p:cNvPr id="26628" name="Rectangle 2051"/>
          <p:cNvSpPr>
            <a:spLocks noGrp="1" noChangeArrowheads="1"/>
          </p:cNvSpPr>
          <p:nvPr>
            <p:ph sz="quarter" idx="1"/>
          </p:nvPr>
        </p:nvSpPr>
        <p:spPr>
          <a:xfrm>
            <a:off x="457200" y="1600200"/>
            <a:ext cx="8281416" cy="4873752"/>
          </a:xfrm>
        </p:spPr>
        <p:txBody>
          <a:bodyPr>
            <a:normAutofit/>
          </a:bodyPr>
          <a:lstStyle/>
          <a:p>
            <a:pPr eaLnBrk="1" hangingPunct="1"/>
            <a:r>
              <a:rPr lang="en-US" sz="2000" dirty="0"/>
              <a:t>By examining the requirements, six relationship types are identified</a:t>
            </a:r>
          </a:p>
          <a:p>
            <a:pPr eaLnBrk="1" hangingPunct="1"/>
            <a:r>
              <a:rPr lang="en-US" sz="2000" dirty="0"/>
              <a:t>All are </a:t>
            </a:r>
            <a:r>
              <a:rPr lang="en-US" sz="2000" i="1" dirty="0"/>
              <a:t>binary</a:t>
            </a:r>
            <a:r>
              <a:rPr lang="en-US" sz="2000" dirty="0"/>
              <a:t> relationships( degree 2)</a:t>
            </a:r>
          </a:p>
          <a:p>
            <a:pPr eaLnBrk="1" hangingPunct="1"/>
            <a:r>
              <a:rPr lang="en-US" sz="2000" dirty="0"/>
              <a:t>Listed below with their participating entity types:</a:t>
            </a:r>
          </a:p>
          <a:p>
            <a:pPr lvl="1" eaLnBrk="1" hangingPunct="1"/>
            <a:r>
              <a:rPr lang="en-US" sz="2000" dirty="0"/>
              <a:t>WORKS_FOR (between EMPLOYEE, DEPARTMENT)</a:t>
            </a:r>
          </a:p>
          <a:p>
            <a:pPr lvl="1" eaLnBrk="1" hangingPunct="1"/>
            <a:r>
              <a:rPr lang="en-US" sz="2000" dirty="0"/>
              <a:t>MANAGES (also between EMPLOYEE, DEPARTMENT)</a:t>
            </a:r>
          </a:p>
          <a:p>
            <a:pPr lvl="1" eaLnBrk="1" hangingPunct="1"/>
            <a:r>
              <a:rPr lang="en-US" sz="2000" dirty="0"/>
              <a:t>CONTROLS (between DEPARTMENT, PROJECT)</a:t>
            </a:r>
          </a:p>
          <a:p>
            <a:pPr lvl="1" eaLnBrk="1" hangingPunct="1"/>
            <a:r>
              <a:rPr lang="en-US" sz="2000" dirty="0"/>
              <a:t>WORKS_ON (between EMPLOYEE, PROJECT)</a:t>
            </a:r>
          </a:p>
          <a:p>
            <a:pPr lvl="1" eaLnBrk="1" hangingPunct="1"/>
            <a:r>
              <a:rPr lang="en-US" sz="2000" dirty="0"/>
              <a:t>SUPERVISION (between EMPLOYEE (as subordinate), EMPLOYEE (as supervisor))</a:t>
            </a:r>
          </a:p>
          <a:p>
            <a:pPr lvl="1" eaLnBrk="1" hangingPunct="1"/>
            <a:r>
              <a:rPr lang="en-US" sz="2000" dirty="0"/>
              <a:t>DEPENDENTS_OF (between EMPLOYEE, DEPENDENT)</a:t>
            </a:r>
          </a:p>
          <a:p>
            <a:pPr lvl="1" eaLnBrk="1" hangingPunct="1"/>
            <a:endParaRPr lang="en-US" sz="2000" dirty="0"/>
          </a:p>
        </p:txBody>
      </p:sp>
      <p:sp>
        <p:nvSpPr>
          <p:cNvPr id="26626" name="Slide Number Placeholder 3"/>
          <p:cNvSpPr>
            <a:spLocks noGrp="1"/>
          </p:cNvSpPr>
          <p:nvPr>
            <p:ph type="sldNum" sz="quarter" idx="4294967295"/>
          </p:nvPr>
        </p:nvSpPr>
        <p:spPr>
          <a:xfrm>
            <a:off x="8129016" y="5734050"/>
            <a:ext cx="609600" cy="521208"/>
          </a:xfrm>
          <a:noFill/>
        </p:spPr>
        <p:txBody>
          <a:bodyPr/>
          <a:lstStyle/>
          <a:p>
            <a:r>
              <a:rPr lang="en-US"/>
              <a:t>Slide 3- </a:t>
            </a:r>
            <a:fld id="{69B4BDBC-6901-4245-A2F2-8B77637203C6}" type="slidenum">
              <a:rPr lang="en-US" smtClean="0"/>
              <a:pPr/>
              <a:t>33</a:t>
            </a:fld>
            <a:endParaRPr lang="en-CA"/>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622300" y="215900"/>
            <a:ext cx="7940675" cy="768350"/>
          </a:xfrm>
          <a:noFill/>
        </p:spPr>
        <p:txBody>
          <a:bodyPr>
            <a:normAutofit fontScale="90000"/>
          </a:bodyPr>
          <a:lstStyle/>
          <a:p>
            <a:pPr eaLnBrk="1" hangingPunct="1"/>
            <a:r>
              <a:rPr lang="en-US" sz="3200" dirty="0"/>
              <a:t>ER DIAGRAM – Relationship Types are:</a:t>
            </a:r>
            <a:br>
              <a:rPr lang="en-US" sz="3200" dirty="0"/>
            </a:br>
            <a:r>
              <a:rPr lang="en-US" sz="1400" b="1" dirty="0"/>
              <a:t>WORKS_FOR, MANAGES, WORKS_ON, CONTROLS, SUPERVISION, DEPENDENTS_OF</a:t>
            </a:r>
          </a:p>
        </p:txBody>
      </p:sp>
      <p:sp>
        <p:nvSpPr>
          <p:cNvPr id="27650" name="Slide Number Placeholder 2"/>
          <p:cNvSpPr>
            <a:spLocks noGrp="1"/>
          </p:cNvSpPr>
          <p:nvPr>
            <p:ph type="sldNum" sz="quarter" idx="11"/>
          </p:nvPr>
        </p:nvSpPr>
        <p:spPr>
          <a:noFill/>
        </p:spPr>
        <p:txBody>
          <a:bodyPr/>
          <a:lstStyle/>
          <a:p>
            <a:r>
              <a:rPr lang="en-US"/>
              <a:t>Slide 3- </a:t>
            </a:r>
            <a:fld id="{EE9935CF-72AD-455F-AC4F-5D4D1EC74D02}" type="slidenum">
              <a:rPr lang="en-US" smtClean="0"/>
              <a:pPr/>
              <a:t>34</a:t>
            </a:fld>
            <a:endParaRPr lang="en-CA"/>
          </a:p>
        </p:txBody>
      </p:sp>
      <p:pic>
        <p:nvPicPr>
          <p:cNvPr id="27652" name="Picture 4" descr="fig03_02"/>
          <p:cNvPicPr>
            <a:picLocks noChangeAspect="1" noChangeArrowheads="1"/>
          </p:cNvPicPr>
          <p:nvPr/>
        </p:nvPicPr>
        <p:blipFill>
          <a:blip r:embed="rId3" cstate="print"/>
          <a:srcRect/>
          <a:stretch>
            <a:fillRect/>
          </a:stretch>
        </p:blipFill>
        <p:spPr bwMode="auto">
          <a:xfrm>
            <a:off x="1447800" y="1047750"/>
            <a:ext cx="6008416" cy="57912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4"/>
          <p:cNvSpPr>
            <a:spLocks noGrp="1" noChangeArrowheads="1"/>
          </p:cNvSpPr>
          <p:nvPr>
            <p:ph type="title"/>
          </p:nvPr>
        </p:nvSpPr>
        <p:spPr/>
        <p:txBody>
          <a:bodyPr/>
          <a:lstStyle/>
          <a:p>
            <a:pPr eaLnBrk="1" hangingPunct="1"/>
            <a:r>
              <a:rPr lang="en-US"/>
              <a:t>Discussion on Relationship Types</a:t>
            </a:r>
          </a:p>
        </p:txBody>
      </p:sp>
      <p:sp>
        <p:nvSpPr>
          <p:cNvPr id="28676" name="Rectangle 5"/>
          <p:cNvSpPr>
            <a:spLocks noGrp="1" noChangeArrowheads="1"/>
          </p:cNvSpPr>
          <p:nvPr>
            <p:ph sz="quarter" idx="1"/>
          </p:nvPr>
        </p:nvSpPr>
        <p:spPr/>
        <p:txBody>
          <a:bodyPr>
            <a:normAutofit lnSpcReduction="10000"/>
          </a:bodyPr>
          <a:lstStyle/>
          <a:p>
            <a:pPr eaLnBrk="1" hangingPunct="1"/>
            <a:r>
              <a:rPr lang="en-US" sz="2400" dirty="0"/>
              <a:t>In the refined design, some attributes from the initial entity types are refined into relationships:</a:t>
            </a:r>
          </a:p>
          <a:p>
            <a:pPr lvl="1" eaLnBrk="1" hangingPunct="1"/>
            <a:r>
              <a:rPr lang="en-US" sz="2200" dirty="0"/>
              <a:t>Manager of DEPARTMENT -&gt; MANAGES</a:t>
            </a:r>
          </a:p>
          <a:p>
            <a:pPr lvl="1" eaLnBrk="1" hangingPunct="1"/>
            <a:r>
              <a:rPr lang="en-US" sz="2200" dirty="0" err="1"/>
              <a:t>Works_on</a:t>
            </a:r>
            <a:r>
              <a:rPr lang="en-US" sz="2200" dirty="0"/>
              <a:t> of EMPLOYEE -&gt; WORKS_ON</a:t>
            </a:r>
          </a:p>
          <a:p>
            <a:pPr lvl="1" eaLnBrk="1" hangingPunct="1"/>
            <a:r>
              <a:rPr lang="en-US" sz="2200" dirty="0"/>
              <a:t>Department of EMPLOYEE -&gt; WORKS_FOR</a:t>
            </a:r>
          </a:p>
          <a:p>
            <a:pPr lvl="1" eaLnBrk="1" hangingPunct="1"/>
            <a:r>
              <a:rPr lang="en-US" sz="2200" dirty="0" err="1"/>
              <a:t>etc</a:t>
            </a:r>
            <a:endParaRPr lang="en-US" sz="2200" dirty="0"/>
          </a:p>
          <a:p>
            <a:pPr eaLnBrk="1" hangingPunct="1"/>
            <a:r>
              <a:rPr lang="en-US" sz="2400" dirty="0"/>
              <a:t>In general, more than one relationship type can exist between the same participating entity types </a:t>
            </a:r>
          </a:p>
          <a:p>
            <a:pPr lvl="1" eaLnBrk="1" hangingPunct="1"/>
            <a:r>
              <a:rPr lang="en-US" sz="2200" dirty="0"/>
              <a:t>MANAGES and WORKS_FOR are distinct relationship types between EMPLOYEE and DEPARTMENT</a:t>
            </a:r>
          </a:p>
          <a:p>
            <a:pPr lvl="1" eaLnBrk="1" hangingPunct="1"/>
            <a:r>
              <a:rPr lang="en-US" sz="2200" dirty="0"/>
              <a:t>Different meanings and different relationship instances.</a:t>
            </a:r>
          </a:p>
        </p:txBody>
      </p:sp>
      <p:sp>
        <p:nvSpPr>
          <p:cNvPr id="28674" name="Slide Number Placeholder 3"/>
          <p:cNvSpPr>
            <a:spLocks noGrp="1"/>
          </p:cNvSpPr>
          <p:nvPr>
            <p:ph type="sldNum" sz="quarter" idx="4294967295"/>
          </p:nvPr>
        </p:nvSpPr>
        <p:spPr>
          <a:xfrm>
            <a:off x="8129016" y="5734050"/>
            <a:ext cx="609600" cy="521208"/>
          </a:xfrm>
          <a:noFill/>
        </p:spPr>
        <p:txBody>
          <a:bodyPr/>
          <a:lstStyle/>
          <a:p>
            <a:r>
              <a:rPr lang="en-US"/>
              <a:t>Slide 3- </a:t>
            </a:r>
            <a:fld id="{33B6A83C-19B4-45EA-A25E-7AB0C2D11609}" type="slidenum">
              <a:rPr lang="en-US" smtClean="0"/>
              <a:pPr/>
              <a:t>35</a:t>
            </a:fld>
            <a:endParaRPr lang="en-CA"/>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1028"/>
          <p:cNvSpPr>
            <a:spLocks noGrp="1" noChangeArrowheads="1"/>
          </p:cNvSpPr>
          <p:nvPr>
            <p:ph type="title"/>
          </p:nvPr>
        </p:nvSpPr>
        <p:spPr/>
        <p:txBody>
          <a:bodyPr/>
          <a:lstStyle/>
          <a:p>
            <a:pPr eaLnBrk="1" hangingPunct="1"/>
            <a:r>
              <a:rPr lang="en-US" dirty="0"/>
              <a:t>Recursive Relationship Type</a:t>
            </a:r>
          </a:p>
        </p:txBody>
      </p:sp>
      <p:sp>
        <p:nvSpPr>
          <p:cNvPr id="29700" name="Rectangle 1029"/>
          <p:cNvSpPr>
            <a:spLocks noGrp="1" noChangeArrowheads="1"/>
          </p:cNvSpPr>
          <p:nvPr>
            <p:ph sz="quarter" idx="1"/>
          </p:nvPr>
        </p:nvSpPr>
        <p:spPr/>
        <p:txBody>
          <a:bodyPr>
            <a:normAutofit lnSpcReduction="10000"/>
          </a:bodyPr>
          <a:lstStyle/>
          <a:p>
            <a:pPr eaLnBrk="1" hangingPunct="1"/>
            <a:r>
              <a:rPr lang="en-US" sz="2400" dirty="0"/>
              <a:t>Each entity type participating in a relationship type plays a particular </a:t>
            </a:r>
            <a:r>
              <a:rPr lang="en-US" sz="2400" b="1" dirty="0"/>
              <a:t>role</a:t>
            </a:r>
            <a:r>
              <a:rPr lang="en-US" sz="2400" dirty="0"/>
              <a:t>.</a:t>
            </a:r>
          </a:p>
          <a:p>
            <a:pPr lvl="1"/>
            <a:r>
              <a:rPr lang="en-US" sz="2100" dirty="0"/>
              <a:t>Role name is written on the line connecting entity and relationship.</a:t>
            </a:r>
          </a:p>
          <a:p>
            <a:pPr lvl="1"/>
            <a:endParaRPr lang="en-US" dirty="0"/>
          </a:p>
          <a:p>
            <a:pPr lvl="1"/>
            <a:endParaRPr lang="en-US" sz="2100" dirty="0"/>
          </a:p>
          <a:p>
            <a:pPr lvl="1"/>
            <a:endParaRPr lang="en-US" sz="2100" dirty="0"/>
          </a:p>
          <a:p>
            <a:pPr lvl="1"/>
            <a:endParaRPr lang="en-US" sz="2100" dirty="0"/>
          </a:p>
          <a:p>
            <a:pPr eaLnBrk="1" hangingPunct="1"/>
            <a:r>
              <a:rPr lang="en-US" sz="2400" dirty="0"/>
              <a:t>Role names are necessary when the same entity type participates </a:t>
            </a:r>
            <a:r>
              <a:rPr lang="en-US" dirty="0"/>
              <a:t>in a relationship type </a:t>
            </a:r>
            <a:r>
              <a:rPr lang="en-US" sz="2400" dirty="0"/>
              <a:t>more than once with  </a:t>
            </a:r>
            <a:r>
              <a:rPr lang="en-US" sz="2400" b="1" dirty="0"/>
              <a:t>different roles</a:t>
            </a:r>
          </a:p>
          <a:p>
            <a:pPr lvl="1"/>
            <a:r>
              <a:rPr lang="en-US" sz="2100" dirty="0"/>
              <a:t>These relationship types are called </a:t>
            </a:r>
            <a:r>
              <a:rPr lang="en-US" sz="2100" i="1" dirty="0"/>
              <a:t>recursive relationships.</a:t>
            </a:r>
          </a:p>
        </p:txBody>
      </p:sp>
      <p:sp>
        <p:nvSpPr>
          <p:cNvPr id="29698" name="Slide Number Placeholder 3"/>
          <p:cNvSpPr>
            <a:spLocks noGrp="1"/>
          </p:cNvSpPr>
          <p:nvPr>
            <p:ph type="sldNum" sz="quarter" idx="4294967295"/>
          </p:nvPr>
        </p:nvSpPr>
        <p:spPr>
          <a:xfrm>
            <a:off x="8129016" y="5734050"/>
            <a:ext cx="609600" cy="521208"/>
          </a:xfrm>
          <a:noFill/>
        </p:spPr>
        <p:txBody>
          <a:bodyPr/>
          <a:lstStyle/>
          <a:p>
            <a:r>
              <a:rPr lang="en-US"/>
              <a:t>Slide 3- </a:t>
            </a:r>
            <a:fld id="{6D3DD639-9C12-4F21-B97C-F6B366BECE5C}" type="slidenum">
              <a:rPr lang="en-US" smtClean="0"/>
              <a:pPr/>
              <a:t>36</a:t>
            </a:fld>
            <a:endParaRPr lang="en-CA"/>
          </a:p>
        </p:txBody>
      </p:sp>
      <p:sp>
        <p:nvSpPr>
          <p:cNvPr id="2" name="Rectangle 1"/>
          <p:cNvSpPr/>
          <p:nvPr/>
        </p:nvSpPr>
        <p:spPr>
          <a:xfrm>
            <a:off x="886835" y="32766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EMPLOYEE</a:t>
            </a:r>
          </a:p>
        </p:txBody>
      </p:sp>
      <p:sp>
        <p:nvSpPr>
          <p:cNvPr id="3" name="Flowchart: Decision 2"/>
          <p:cNvSpPr/>
          <p:nvPr/>
        </p:nvSpPr>
        <p:spPr>
          <a:xfrm>
            <a:off x="3886200" y="3162300"/>
            <a:ext cx="1981200" cy="838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WORKS_FOR</a:t>
            </a:r>
          </a:p>
        </p:txBody>
      </p:sp>
      <p:sp>
        <p:nvSpPr>
          <p:cNvPr id="7" name="Rectangle 6"/>
          <p:cNvSpPr/>
          <p:nvPr/>
        </p:nvSpPr>
        <p:spPr>
          <a:xfrm>
            <a:off x="6681216" y="32766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DEPARTMENT</a:t>
            </a:r>
          </a:p>
        </p:txBody>
      </p:sp>
      <p:cxnSp>
        <p:nvCxnSpPr>
          <p:cNvPr id="5" name="Straight Connector 4"/>
          <p:cNvCxnSpPr>
            <a:stCxn id="2" idx="3"/>
            <a:endCxn id="3" idx="1"/>
          </p:cNvCxnSpPr>
          <p:nvPr/>
        </p:nvCxnSpPr>
        <p:spPr>
          <a:xfrm>
            <a:off x="2639435" y="3581400"/>
            <a:ext cx="124676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5867400" y="3581400"/>
            <a:ext cx="813816" cy="0"/>
          </a:xfrm>
          <a:prstGeom prst="line">
            <a:avLst/>
          </a:prstGeom>
          <a:ln w="28575"/>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2803368" y="3546685"/>
            <a:ext cx="1072730" cy="338554"/>
          </a:xfrm>
          <a:prstGeom prst="rect">
            <a:avLst/>
          </a:prstGeom>
          <a:noFill/>
        </p:spPr>
        <p:txBody>
          <a:bodyPr wrap="none" rtlCol="0">
            <a:spAutoFit/>
          </a:bodyPr>
          <a:lstStyle/>
          <a:p>
            <a:r>
              <a:rPr lang="en-US" sz="1600" dirty="0"/>
              <a:t>employee</a:t>
            </a:r>
          </a:p>
        </p:txBody>
      </p:sp>
      <p:sp>
        <p:nvSpPr>
          <p:cNvPr id="14" name="TextBox 13"/>
          <p:cNvSpPr txBox="1"/>
          <p:nvPr/>
        </p:nvSpPr>
        <p:spPr>
          <a:xfrm>
            <a:off x="5529438" y="3583128"/>
            <a:ext cx="1223412" cy="338554"/>
          </a:xfrm>
          <a:prstGeom prst="rect">
            <a:avLst/>
          </a:prstGeom>
          <a:noFill/>
        </p:spPr>
        <p:txBody>
          <a:bodyPr wrap="none" rtlCol="0">
            <a:spAutoFit/>
          </a:bodyPr>
          <a:lstStyle/>
          <a:p>
            <a:r>
              <a:rPr lang="en-US" sz="1600" dirty="0"/>
              <a:t>department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1028"/>
          <p:cNvSpPr>
            <a:spLocks noGrp="1" noChangeArrowheads="1"/>
          </p:cNvSpPr>
          <p:nvPr>
            <p:ph type="title"/>
          </p:nvPr>
        </p:nvSpPr>
        <p:spPr/>
        <p:txBody>
          <a:bodyPr/>
          <a:lstStyle/>
          <a:p>
            <a:pPr eaLnBrk="1" hangingPunct="1"/>
            <a:r>
              <a:rPr lang="en-US"/>
              <a:t>Recursive Relationship Type</a:t>
            </a:r>
          </a:p>
        </p:txBody>
      </p:sp>
      <p:sp>
        <p:nvSpPr>
          <p:cNvPr id="29700" name="Rectangle 1029"/>
          <p:cNvSpPr>
            <a:spLocks noGrp="1" noChangeArrowheads="1"/>
          </p:cNvSpPr>
          <p:nvPr>
            <p:ph sz="quarter" idx="1"/>
          </p:nvPr>
        </p:nvSpPr>
        <p:spPr>
          <a:xfrm>
            <a:off x="457200" y="1600200"/>
            <a:ext cx="5334000" cy="4873752"/>
          </a:xfrm>
        </p:spPr>
        <p:txBody>
          <a:bodyPr>
            <a:normAutofit/>
          </a:bodyPr>
          <a:lstStyle/>
          <a:p>
            <a:pPr eaLnBrk="1" hangingPunct="1"/>
            <a:r>
              <a:rPr lang="en-US" sz="2400" dirty="0"/>
              <a:t>Example recursive relationship: SUPERVISION</a:t>
            </a:r>
          </a:p>
          <a:p>
            <a:pPr eaLnBrk="1" hangingPunct="1"/>
            <a:endParaRPr lang="en-US" dirty="0"/>
          </a:p>
          <a:p>
            <a:pPr eaLnBrk="1" hangingPunct="1"/>
            <a:r>
              <a:rPr lang="en-US" sz="2400" dirty="0"/>
              <a:t>EMPLOYEE participates twice in </a:t>
            </a:r>
            <a:r>
              <a:rPr lang="en-US" sz="2400" i="1" dirty="0"/>
              <a:t>two distinct roles</a:t>
            </a:r>
            <a:r>
              <a:rPr lang="en-US" sz="2400" dirty="0"/>
              <a:t>:</a:t>
            </a:r>
          </a:p>
          <a:p>
            <a:pPr lvl="1" eaLnBrk="1" hangingPunct="1"/>
            <a:r>
              <a:rPr lang="en-US" sz="2200" dirty="0"/>
              <a:t>supervisor (or boss) role</a:t>
            </a:r>
          </a:p>
          <a:p>
            <a:pPr lvl="1" eaLnBrk="1" hangingPunct="1"/>
            <a:r>
              <a:rPr lang="en-US" sz="2200" dirty="0"/>
              <a:t>supervisee (or subordinate) role</a:t>
            </a:r>
          </a:p>
          <a:p>
            <a:pPr eaLnBrk="1" hangingPunct="1"/>
            <a:r>
              <a:rPr lang="en-US" sz="2400" dirty="0"/>
              <a:t>Each relationship instance relates two distinct EMPLOYEE entities:</a:t>
            </a:r>
          </a:p>
          <a:p>
            <a:pPr lvl="1" eaLnBrk="1" hangingPunct="1"/>
            <a:r>
              <a:rPr lang="en-US" sz="2200" dirty="0"/>
              <a:t>One employee in </a:t>
            </a:r>
            <a:r>
              <a:rPr lang="en-US" sz="2200" i="1" dirty="0"/>
              <a:t>supervisor</a:t>
            </a:r>
            <a:r>
              <a:rPr lang="en-US" sz="2200" dirty="0"/>
              <a:t> role</a:t>
            </a:r>
          </a:p>
          <a:p>
            <a:pPr lvl="1" eaLnBrk="1" hangingPunct="1"/>
            <a:r>
              <a:rPr lang="en-US" sz="2200" dirty="0"/>
              <a:t>One employee in </a:t>
            </a:r>
            <a:r>
              <a:rPr lang="en-US" sz="2200" i="1" dirty="0"/>
              <a:t>supervisee</a:t>
            </a:r>
            <a:r>
              <a:rPr lang="en-US" sz="2200" dirty="0"/>
              <a:t> role</a:t>
            </a:r>
          </a:p>
        </p:txBody>
      </p:sp>
      <p:sp>
        <p:nvSpPr>
          <p:cNvPr id="29698" name="Slide Number Placeholder 3"/>
          <p:cNvSpPr>
            <a:spLocks noGrp="1"/>
          </p:cNvSpPr>
          <p:nvPr>
            <p:ph type="sldNum" sz="quarter" idx="4294967295"/>
          </p:nvPr>
        </p:nvSpPr>
        <p:spPr>
          <a:xfrm>
            <a:off x="8129016" y="5734050"/>
            <a:ext cx="609600" cy="521208"/>
          </a:xfrm>
          <a:noFill/>
        </p:spPr>
        <p:txBody>
          <a:bodyPr/>
          <a:lstStyle/>
          <a:p>
            <a:r>
              <a:rPr lang="en-US"/>
              <a:t>Slide 3- </a:t>
            </a:r>
            <a:fld id="{6D3DD639-9C12-4F21-B97C-F6B366BECE5C}" type="slidenum">
              <a:rPr lang="en-US" smtClean="0"/>
              <a:pPr/>
              <a:t>37</a:t>
            </a:fld>
            <a:endParaRPr lang="en-CA"/>
          </a:p>
        </p:txBody>
      </p:sp>
      <p:pic>
        <p:nvPicPr>
          <p:cNvPr id="3" name="Picture 2"/>
          <p:cNvPicPr>
            <a:picLocks noChangeAspect="1"/>
          </p:cNvPicPr>
          <p:nvPr/>
        </p:nvPicPr>
        <p:blipFill>
          <a:blip r:embed="rId3"/>
          <a:stretch>
            <a:fillRect/>
          </a:stretch>
        </p:blipFill>
        <p:spPr>
          <a:xfrm>
            <a:off x="5957315" y="1828800"/>
            <a:ext cx="2901339" cy="2667000"/>
          </a:xfrm>
          <a:prstGeom prst="rect">
            <a:avLst/>
          </a:prstGeom>
        </p:spPr>
      </p:pic>
    </p:spTree>
    <p:extLst>
      <p:ext uri="{BB962C8B-B14F-4D97-AF65-F5344CB8AC3E}">
        <p14:creationId xmlns:p14="http://schemas.microsoft.com/office/powerpoint/2010/main" val="38763825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1037"/>
          <p:cNvSpPr>
            <a:spLocks noGrp="1" noChangeArrowheads="1"/>
          </p:cNvSpPr>
          <p:nvPr>
            <p:ph type="title"/>
          </p:nvPr>
        </p:nvSpPr>
        <p:spPr>
          <a:xfrm>
            <a:off x="474663" y="-76200"/>
            <a:ext cx="8364537" cy="1052513"/>
          </a:xfrm>
          <a:noFill/>
        </p:spPr>
        <p:txBody>
          <a:bodyPr/>
          <a:lstStyle/>
          <a:p>
            <a:pPr eaLnBrk="1" hangingPunct="1"/>
            <a:r>
              <a:rPr lang="en-US"/>
              <a:t>A Recursive Relationship Supervision`</a:t>
            </a:r>
          </a:p>
        </p:txBody>
      </p:sp>
      <p:sp>
        <p:nvSpPr>
          <p:cNvPr id="35842" name="Slide Number Placeholder 2"/>
          <p:cNvSpPr>
            <a:spLocks noGrp="1"/>
          </p:cNvSpPr>
          <p:nvPr>
            <p:ph type="sldNum" sz="quarter" idx="11"/>
          </p:nvPr>
        </p:nvSpPr>
        <p:spPr>
          <a:noFill/>
        </p:spPr>
        <p:txBody>
          <a:bodyPr/>
          <a:lstStyle/>
          <a:p>
            <a:r>
              <a:rPr lang="en-US"/>
              <a:t>Slide 3- </a:t>
            </a:r>
            <a:fld id="{F6A5079A-FE67-4A02-BFAA-8FCA0FE3E8EB}" type="slidenum">
              <a:rPr lang="en-US" smtClean="0"/>
              <a:pPr/>
              <a:t>38</a:t>
            </a:fld>
            <a:endParaRPr lang="en-CA"/>
          </a:p>
        </p:txBody>
      </p:sp>
      <p:pic>
        <p:nvPicPr>
          <p:cNvPr id="35844" name="Picture 1074" descr="fig03_11"/>
          <p:cNvPicPr>
            <a:picLocks noChangeAspect="1" noChangeArrowheads="1"/>
          </p:cNvPicPr>
          <p:nvPr/>
        </p:nvPicPr>
        <p:blipFill>
          <a:blip r:embed="rId3" cstate="print"/>
          <a:srcRect/>
          <a:stretch>
            <a:fillRect/>
          </a:stretch>
        </p:blipFill>
        <p:spPr bwMode="auto">
          <a:xfrm>
            <a:off x="550863" y="1752600"/>
            <a:ext cx="7754937" cy="4576763"/>
          </a:xfrm>
          <a:prstGeom prst="rect">
            <a:avLst/>
          </a:prstGeom>
          <a:noFill/>
          <a:ln w="9525">
            <a:noFill/>
            <a:miter lim="800000"/>
            <a:headEnd/>
            <a:tailEnd/>
          </a:ln>
        </p:spPr>
      </p:pic>
    </p:spTree>
    <p:extLst>
      <p:ext uri="{BB962C8B-B14F-4D97-AF65-F5344CB8AC3E}">
        <p14:creationId xmlns:p14="http://schemas.microsoft.com/office/powerpoint/2010/main" val="1383384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050"/>
          <p:cNvSpPr>
            <a:spLocks noGrp="1" noChangeArrowheads="1"/>
          </p:cNvSpPr>
          <p:nvPr>
            <p:ph type="title"/>
          </p:nvPr>
        </p:nvSpPr>
        <p:spPr/>
        <p:txBody>
          <a:bodyPr/>
          <a:lstStyle/>
          <a:p>
            <a:pPr eaLnBrk="1" hangingPunct="1"/>
            <a:r>
              <a:rPr lang="en-US"/>
              <a:t>Weak Entity Types</a:t>
            </a:r>
          </a:p>
        </p:txBody>
      </p:sp>
      <p:sp>
        <p:nvSpPr>
          <p:cNvPr id="30724" name="Rectangle 2051"/>
          <p:cNvSpPr>
            <a:spLocks noGrp="1" noChangeArrowheads="1"/>
          </p:cNvSpPr>
          <p:nvPr>
            <p:ph sz="quarter" idx="1"/>
          </p:nvPr>
        </p:nvSpPr>
        <p:spPr>
          <a:xfrm>
            <a:off x="457200" y="1600200"/>
            <a:ext cx="8281416" cy="4873752"/>
          </a:xfrm>
        </p:spPr>
        <p:txBody>
          <a:bodyPr>
            <a:noAutofit/>
          </a:bodyPr>
          <a:lstStyle/>
          <a:p>
            <a:pPr eaLnBrk="1" hangingPunct="1">
              <a:lnSpc>
                <a:spcPct val="90000"/>
              </a:lnSpc>
            </a:pPr>
            <a:r>
              <a:rPr lang="en-US" dirty="0"/>
              <a:t>An entity that does not have a key attribute of their own.</a:t>
            </a:r>
          </a:p>
          <a:p>
            <a:pPr lvl="1">
              <a:lnSpc>
                <a:spcPct val="90000"/>
              </a:lnSpc>
            </a:pPr>
            <a:r>
              <a:rPr lang="en-US" sz="1800" dirty="0"/>
              <a:t>Reminder: An attribute of an entity type for which each entity must have a unique value is called a </a:t>
            </a:r>
            <a:r>
              <a:rPr lang="en-US" sz="1800" b="1" u="sng" dirty="0"/>
              <a:t>key</a:t>
            </a:r>
            <a:r>
              <a:rPr lang="en-US" sz="1800" dirty="0"/>
              <a:t> attribute of the entity type. </a:t>
            </a:r>
          </a:p>
          <a:p>
            <a:pPr lvl="1">
              <a:lnSpc>
                <a:spcPct val="90000"/>
              </a:lnSpc>
            </a:pPr>
            <a:r>
              <a:rPr lang="en-US" sz="1800" dirty="0"/>
              <a:t>i.e. An entity in a set is identified by the key.</a:t>
            </a:r>
            <a:endParaRPr lang="en-US" sz="2000" dirty="0"/>
          </a:p>
          <a:p>
            <a:pPr eaLnBrk="1" hangingPunct="1">
              <a:lnSpc>
                <a:spcPct val="90000"/>
              </a:lnSpc>
            </a:pPr>
            <a:r>
              <a:rPr lang="en-US" dirty="0"/>
              <a:t>A weak entity must participate in an identifying relationship type with an </a:t>
            </a:r>
            <a:r>
              <a:rPr lang="en-US" b="1" dirty="0"/>
              <a:t>owner</a:t>
            </a:r>
            <a:r>
              <a:rPr lang="en-US" dirty="0"/>
              <a:t> or identifying entity type</a:t>
            </a:r>
          </a:p>
          <a:p>
            <a:pPr lvl="1">
              <a:lnSpc>
                <a:spcPct val="90000"/>
              </a:lnSpc>
            </a:pPr>
            <a:r>
              <a:rPr lang="en-US" sz="2000" dirty="0"/>
              <a:t>E.g. the son (a DEPENDENT) of the Employee ‘John X’ is identified with the entity ‘John X’.</a:t>
            </a:r>
          </a:p>
          <a:p>
            <a:pPr>
              <a:lnSpc>
                <a:spcPct val="90000"/>
              </a:lnSpc>
            </a:pPr>
            <a:r>
              <a:rPr lang="en-US" dirty="0"/>
              <a:t>A weak entity cannot be identified without an owner</a:t>
            </a:r>
          </a:p>
          <a:p>
            <a:pPr lvl="1">
              <a:lnSpc>
                <a:spcPct val="90000"/>
              </a:lnSpc>
            </a:pPr>
            <a:r>
              <a:rPr lang="en-US" sz="2000" dirty="0"/>
              <a:t>E.g. I need to know John X to identify his son.</a:t>
            </a:r>
          </a:p>
        </p:txBody>
      </p:sp>
      <p:sp>
        <p:nvSpPr>
          <p:cNvPr id="30722" name="Slide Number Placeholder 3"/>
          <p:cNvSpPr>
            <a:spLocks noGrp="1"/>
          </p:cNvSpPr>
          <p:nvPr>
            <p:ph type="sldNum" sz="quarter" idx="4294967295"/>
          </p:nvPr>
        </p:nvSpPr>
        <p:spPr>
          <a:xfrm>
            <a:off x="8129016" y="5734050"/>
            <a:ext cx="609600" cy="521208"/>
          </a:xfrm>
          <a:noFill/>
        </p:spPr>
        <p:txBody>
          <a:bodyPr/>
          <a:lstStyle/>
          <a:p>
            <a:r>
              <a:rPr lang="en-US"/>
              <a:t>Slide 3- </a:t>
            </a:r>
            <a:fld id="{B7E7E056-EB79-47FB-AB1B-8F3AA0DA6302}" type="slidenum">
              <a:rPr lang="en-US" smtClean="0"/>
              <a:pPr/>
              <a:t>39</a:t>
            </a:fld>
            <a:endParaRPr lang="en-C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200"/>
              <a:t>Overview of Database Design Process</a:t>
            </a:r>
          </a:p>
        </p:txBody>
      </p:sp>
      <p:sp>
        <p:nvSpPr>
          <p:cNvPr id="6146" name="Slide Number Placeholder 3"/>
          <p:cNvSpPr>
            <a:spLocks noGrp="1"/>
          </p:cNvSpPr>
          <p:nvPr>
            <p:ph type="sldNum" sz="quarter" idx="4294967295"/>
          </p:nvPr>
        </p:nvSpPr>
        <p:spPr>
          <a:xfrm>
            <a:off x="8129016" y="5734050"/>
            <a:ext cx="609600" cy="521208"/>
          </a:xfrm>
          <a:noFill/>
        </p:spPr>
        <p:txBody>
          <a:bodyPr/>
          <a:lstStyle/>
          <a:p>
            <a:r>
              <a:rPr lang="en-US"/>
              <a:t>Slide 3- </a:t>
            </a:r>
            <a:fld id="{AC16C9D8-74BB-41B8-B9EC-C1E9330BC6A9}" type="slidenum">
              <a:rPr lang="en-US" smtClean="0"/>
              <a:pPr/>
              <a:t>4</a:t>
            </a:fld>
            <a:endParaRPr lang="en-CA"/>
          </a:p>
        </p:txBody>
      </p:sp>
      <p:pic>
        <p:nvPicPr>
          <p:cNvPr id="6148" name="Picture 4" descr="fig03_01"/>
          <p:cNvPicPr>
            <a:picLocks noChangeAspect="1" noChangeArrowheads="1"/>
          </p:cNvPicPr>
          <p:nvPr/>
        </p:nvPicPr>
        <p:blipFill>
          <a:blip r:embed="rId3" cstate="print"/>
          <a:srcRect/>
          <a:stretch>
            <a:fillRect/>
          </a:stretch>
        </p:blipFill>
        <p:spPr bwMode="auto">
          <a:xfrm>
            <a:off x="2301449" y="990600"/>
            <a:ext cx="5827567" cy="559593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050"/>
          <p:cNvSpPr>
            <a:spLocks noGrp="1" noChangeArrowheads="1"/>
          </p:cNvSpPr>
          <p:nvPr>
            <p:ph type="title"/>
          </p:nvPr>
        </p:nvSpPr>
        <p:spPr/>
        <p:txBody>
          <a:bodyPr/>
          <a:lstStyle/>
          <a:p>
            <a:pPr eaLnBrk="1" hangingPunct="1"/>
            <a:r>
              <a:rPr lang="en-US"/>
              <a:t>Weak Entity Types</a:t>
            </a:r>
          </a:p>
        </p:txBody>
      </p:sp>
      <p:sp>
        <p:nvSpPr>
          <p:cNvPr id="31748" name="Rectangle 2051"/>
          <p:cNvSpPr>
            <a:spLocks noGrp="1" noChangeArrowheads="1"/>
          </p:cNvSpPr>
          <p:nvPr>
            <p:ph sz="quarter" idx="1"/>
          </p:nvPr>
        </p:nvSpPr>
        <p:spPr>
          <a:xfrm>
            <a:off x="239713" y="1600200"/>
            <a:ext cx="8294687" cy="2514600"/>
          </a:xfrm>
        </p:spPr>
        <p:txBody>
          <a:bodyPr>
            <a:normAutofit lnSpcReduction="10000"/>
          </a:bodyPr>
          <a:lstStyle/>
          <a:p>
            <a:pPr eaLnBrk="1" hangingPunct="1">
              <a:lnSpc>
                <a:spcPct val="90000"/>
              </a:lnSpc>
            </a:pPr>
            <a:r>
              <a:rPr lang="en-US" sz="2000" b="1" dirty="0"/>
              <a:t>Example: </a:t>
            </a:r>
          </a:p>
          <a:p>
            <a:pPr lvl="1" eaLnBrk="1" hangingPunct="1">
              <a:lnSpc>
                <a:spcPct val="90000"/>
              </a:lnSpc>
            </a:pPr>
            <a:r>
              <a:rPr lang="en-US" sz="2000" dirty="0"/>
              <a:t>A DEPENDENT entity is identified by the dependent’s first name, </a:t>
            </a:r>
            <a:r>
              <a:rPr lang="en-US" sz="2000" i="1" dirty="0"/>
              <a:t>and</a:t>
            </a:r>
            <a:r>
              <a:rPr lang="en-US" sz="2000" dirty="0"/>
              <a:t> the specific EMPLOYEE with whom the dependent is related</a:t>
            </a:r>
          </a:p>
          <a:p>
            <a:pPr lvl="1" eaLnBrk="1" hangingPunct="1">
              <a:lnSpc>
                <a:spcPct val="90000"/>
              </a:lnSpc>
            </a:pPr>
            <a:r>
              <a:rPr lang="en-US" sz="2000" dirty="0"/>
              <a:t>Name of DEPENDENT is the </a:t>
            </a:r>
            <a:r>
              <a:rPr lang="en-US" sz="2000" i="1" dirty="0"/>
              <a:t>partial key</a:t>
            </a:r>
          </a:p>
          <a:p>
            <a:pPr lvl="1" eaLnBrk="1" hangingPunct="1">
              <a:lnSpc>
                <a:spcPct val="90000"/>
              </a:lnSpc>
            </a:pPr>
            <a:r>
              <a:rPr lang="en-US" sz="2000" dirty="0"/>
              <a:t>DEPENDENT is a </a:t>
            </a:r>
            <a:r>
              <a:rPr lang="en-US" sz="2000" i="1" dirty="0"/>
              <a:t>weak entity type</a:t>
            </a:r>
          </a:p>
          <a:p>
            <a:pPr lvl="1" eaLnBrk="1" hangingPunct="1">
              <a:lnSpc>
                <a:spcPct val="90000"/>
              </a:lnSpc>
            </a:pPr>
            <a:r>
              <a:rPr lang="en-US" sz="2000" dirty="0"/>
              <a:t>EMPLOYEE is its identifying entity type via the identifying relationship type DEPENDENT_OF</a:t>
            </a:r>
          </a:p>
        </p:txBody>
      </p:sp>
      <p:sp>
        <p:nvSpPr>
          <p:cNvPr id="31746" name="Slide Number Placeholder 3"/>
          <p:cNvSpPr>
            <a:spLocks noGrp="1"/>
          </p:cNvSpPr>
          <p:nvPr>
            <p:ph type="sldNum" sz="quarter" idx="4294967295"/>
          </p:nvPr>
        </p:nvSpPr>
        <p:spPr>
          <a:xfrm>
            <a:off x="8129016" y="5734050"/>
            <a:ext cx="609600" cy="521208"/>
          </a:xfrm>
          <a:noFill/>
        </p:spPr>
        <p:txBody>
          <a:bodyPr/>
          <a:lstStyle/>
          <a:p>
            <a:r>
              <a:rPr lang="en-US"/>
              <a:t>Slide 3- </a:t>
            </a:r>
            <a:fld id="{679A14E5-171C-4E61-AFE3-26FC6704DBC3}" type="slidenum">
              <a:rPr lang="en-US" smtClean="0"/>
              <a:pPr/>
              <a:t>40</a:t>
            </a:fld>
            <a:endParaRPr lang="en-CA"/>
          </a:p>
        </p:txBody>
      </p:sp>
      <p:graphicFrame>
        <p:nvGraphicFramePr>
          <p:cNvPr id="5" name="Table 4"/>
          <p:cNvGraphicFramePr>
            <a:graphicFrameLocks noGrp="1"/>
          </p:cNvGraphicFramePr>
          <p:nvPr>
            <p:extLst>
              <p:ext uri="{D42A27DB-BD31-4B8C-83A1-F6EECF244321}">
                <p14:modId xmlns:p14="http://schemas.microsoft.com/office/powerpoint/2010/main" val="11236667"/>
              </p:ext>
            </p:extLst>
          </p:nvPr>
        </p:nvGraphicFramePr>
        <p:xfrm>
          <a:off x="838200" y="3962400"/>
          <a:ext cx="4191000" cy="370840"/>
        </p:xfrm>
        <a:graphic>
          <a:graphicData uri="http://schemas.openxmlformats.org/drawingml/2006/table">
            <a:tbl>
              <a:tblPr firstRow="1" bandRow="1">
                <a:tableStyleId>{5C22544A-7EE6-4342-B048-85BDC9FD1C3A}</a:tableStyleId>
              </a:tblPr>
              <a:tblGrid>
                <a:gridCol w="1912701">
                  <a:extLst>
                    <a:ext uri="{9D8B030D-6E8A-4147-A177-3AD203B41FA5}">
                      <a16:colId xmlns:a16="http://schemas.microsoft.com/office/drawing/2014/main" val="20000"/>
                    </a:ext>
                  </a:extLst>
                </a:gridCol>
                <a:gridCol w="2278299">
                  <a:extLst>
                    <a:ext uri="{9D8B030D-6E8A-4147-A177-3AD203B41FA5}">
                      <a16:colId xmlns:a16="http://schemas.microsoft.com/office/drawing/2014/main" val="20001"/>
                    </a:ext>
                  </a:extLst>
                </a:gridCol>
              </a:tblGrid>
              <a:tr h="370840">
                <a:tc>
                  <a:txBody>
                    <a:bodyPr/>
                    <a:lstStyle/>
                    <a:p>
                      <a:r>
                        <a:rPr lang="en-US" u="sng" dirty="0" err="1">
                          <a:solidFill>
                            <a:schemeClr val="tx1"/>
                          </a:solidFill>
                        </a:rPr>
                        <a:t>Employee_ID</a:t>
                      </a:r>
                      <a:endParaRPr lang="en-US" u="sng" dirty="0">
                        <a:solidFill>
                          <a:schemeClr val="tx1"/>
                        </a:solidFill>
                      </a:endParaRPr>
                    </a:p>
                  </a:txBody>
                  <a:tcPr/>
                </a:tc>
                <a:tc>
                  <a:txBody>
                    <a:bodyPr/>
                    <a:lstStyle/>
                    <a:p>
                      <a:r>
                        <a:rPr lang="en-US" dirty="0" err="1">
                          <a:solidFill>
                            <a:schemeClr val="tx1"/>
                          </a:solidFill>
                        </a:rPr>
                        <a:t>Employee_Name</a:t>
                      </a:r>
                      <a:endParaRPr lang="en-US"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01316145"/>
              </p:ext>
            </p:extLst>
          </p:nvPr>
        </p:nvGraphicFramePr>
        <p:xfrm>
          <a:off x="838200" y="4843463"/>
          <a:ext cx="6096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solidFill>
                            <a:schemeClr val="tx1"/>
                          </a:solidFill>
                        </a:rPr>
                        <a:t>First Name</a:t>
                      </a:r>
                    </a:p>
                  </a:txBody>
                  <a:tcPr/>
                </a:tc>
                <a:tc>
                  <a:txBody>
                    <a:bodyPr/>
                    <a:lstStyle/>
                    <a:p>
                      <a:r>
                        <a:rPr lang="en-US" u="sng" dirty="0">
                          <a:solidFill>
                            <a:schemeClr val="tx1"/>
                          </a:solidFill>
                        </a:rPr>
                        <a:t>Employee ID</a:t>
                      </a:r>
                    </a:p>
                  </a:txBody>
                  <a:tcPr/>
                </a:tc>
                <a:tc>
                  <a:txBody>
                    <a:bodyPr/>
                    <a:lstStyle/>
                    <a:p>
                      <a:r>
                        <a:rPr lang="en-US" dirty="0">
                          <a:solidFill>
                            <a:schemeClr val="tx1"/>
                          </a:solidFill>
                        </a:rPr>
                        <a:t>Gender</a:t>
                      </a:r>
                    </a:p>
                  </a:txBody>
                  <a:tcPr/>
                </a:tc>
                <a:extLst>
                  <a:ext uri="{0D108BD9-81ED-4DB2-BD59-A6C34878D82A}">
                    <a16:rowId xmlns:a16="http://schemas.microsoft.com/office/drawing/2014/main" val="10000"/>
                  </a:ext>
                </a:extLst>
              </a:tr>
            </a:tbl>
          </a:graphicData>
        </a:graphic>
      </p:graphicFrame>
      <p:cxnSp>
        <p:nvCxnSpPr>
          <p:cNvPr id="31767" name="Straight Arrow Connector 9"/>
          <p:cNvCxnSpPr>
            <a:cxnSpLocks noChangeShapeType="1"/>
          </p:cNvCxnSpPr>
          <p:nvPr/>
        </p:nvCxnSpPr>
        <p:spPr bwMode="auto">
          <a:xfrm>
            <a:off x="2057400" y="4333875"/>
            <a:ext cx="1371600" cy="509588"/>
          </a:xfrm>
          <a:prstGeom prst="straightConnector1">
            <a:avLst/>
          </a:prstGeom>
          <a:noFill/>
          <a:ln w="9525" algn="ctr">
            <a:solidFill>
              <a:schemeClr val="tx1"/>
            </a:solidFill>
            <a:round/>
            <a:headEnd/>
            <a:tailEnd type="arrow" w="med" len="med"/>
          </a:ln>
        </p:spPr>
      </p:cxnSp>
      <p:sp>
        <p:nvSpPr>
          <p:cNvPr id="31768" name="TextBox 10"/>
          <p:cNvSpPr txBox="1">
            <a:spLocks noChangeArrowheads="1"/>
          </p:cNvSpPr>
          <p:nvPr/>
        </p:nvSpPr>
        <p:spPr bwMode="auto">
          <a:xfrm>
            <a:off x="5294313" y="3962400"/>
            <a:ext cx="1639887" cy="461963"/>
          </a:xfrm>
          <a:prstGeom prst="rect">
            <a:avLst/>
          </a:prstGeom>
          <a:noFill/>
          <a:ln w="9525">
            <a:noFill/>
            <a:miter lim="800000"/>
            <a:headEnd/>
            <a:tailEnd/>
          </a:ln>
        </p:spPr>
        <p:txBody>
          <a:bodyPr wrap="none">
            <a:spAutoFit/>
          </a:bodyPr>
          <a:lstStyle/>
          <a:p>
            <a:r>
              <a:rPr lang="en-US"/>
              <a:t>Employee </a:t>
            </a:r>
          </a:p>
        </p:txBody>
      </p:sp>
      <p:sp>
        <p:nvSpPr>
          <p:cNvPr id="31769" name="TextBox 11"/>
          <p:cNvSpPr txBox="1">
            <a:spLocks noChangeArrowheads="1"/>
          </p:cNvSpPr>
          <p:nvPr/>
        </p:nvSpPr>
        <p:spPr bwMode="auto">
          <a:xfrm>
            <a:off x="6973888" y="4752975"/>
            <a:ext cx="1693862" cy="461963"/>
          </a:xfrm>
          <a:prstGeom prst="rect">
            <a:avLst/>
          </a:prstGeom>
          <a:noFill/>
          <a:ln w="9525">
            <a:noFill/>
            <a:miter lim="800000"/>
            <a:headEnd/>
            <a:tailEnd/>
          </a:ln>
        </p:spPr>
        <p:txBody>
          <a:bodyPr wrap="none">
            <a:spAutoFit/>
          </a:bodyPr>
          <a:lstStyle/>
          <a:p>
            <a:r>
              <a:rPr lang="en-US"/>
              <a:t>Dependent</a:t>
            </a:r>
          </a:p>
        </p:txBody>
      </p:sp>
      <p:sp>
        <p:nvSpPr>
          <p:cNvPr id="31770" name="TextBox 12"/>
          <p:cNvSpPr txBox="1">
            <a:spLocks noChangeArrowheads="1"/>
          </p:cNvSpPr>
          <p:nvPr/>
        </p:nvSpPr>
        <p:spPr bwMode="auto">
          <a:xfrm>
            <a:off x="228600" y="4333875"/>
            <a:ext cx="995363" cy="276225"/>
          </a:xfrm>
          <a:prstGeom prst="rect">
            <a:avLst/>
          </a:prstGeom>
          <a:noFill/>
          <a:ln w="9525">
            <a:noFill/>
            <a:miter lim="800000"/>
            <a:headEnd/>
            <a:tailEnd/>
          </a:ln>
        </p:spPr>
        <p:txBody>
          <a:bodyPr wrap="none">
            <a:spAutoFit/>
          </a:bodyPr>
          <a:lstStyle/>
          <a:p>
            <a:r>
              <a:rPr lang="en-US" sz="1200"/>
              <a:t>Primary key</a:t>
            </a:r>
          </a:p>
        </p:txBody>
      </p:sp>
      <p:sp>
        <p:nvSpPr>
          <p:cNvPr id="31771" name="Right Brace 13"/>
          <p:cNvSpPr>
            <a:spLocks/>
          </p:cNvSpPr>
          <p:nvPr/>
        </p:nvSpPr>
        <p:spPr bwMode="auto">
          <a:xfrm rot="5400000">
            <a:off x="2776537" y="4343401"/>
            <a:ext cx="466725" cy="2209800"/>
          </a:xfrm>
          <a:prstGeom prst="rightBrace">
            <a:avLst>
              <a:gd name="adj1" fmla="val 12275"/>
              <a:gd name="adj2" fmla="val 50407"/>
            </a:avLst>
          </a:prstGeom>
          <a:noFill/>
          <a:ln w="9525" algn="ctr">
            <a:solidFill>
              <a:schemeClr val="tx1"/>
            </a:solidFill>
            <a:round/>
            <a:headEnd/>
            <a:tailEnd/>
          </a:ln>
        </p:spPr>
        <p:txBody>
          <a:bodyPr wrap="none" anchor="ctr"/>
          <a:lstStyle/>
          <a:p>
            <a:endParaRPr lang="en-US"/>
          </a:p>
        </p:txBody>
      </p:sp>
      <p:sp>
        <p:nvSpPr>
          <p:cNvPr id="31772" name="TextBox 14"/>
          <p:cNvSpPr txBox="1">
            <a:spLocks noChangeArrowheads="1"/>
          </p:cNvSpPr>
          <p:nvPr/>
        </p:nvSpPr>
        <p:spPr bwMode="auto">
          <a:xfrm>
            <a:off x="2057400" y="5681663"/>
            <a:ext cx="1754188" cy="277812"/>
          </a:xfrm>
          <a:prstGeom prst="rect">
            <a:avLst/>
          </a:prstGeom>
          <a:noFill/>
          <a:ln w="9525">
            <a:noFill/>
            <a:miter lim="800000"/>
            <a:headEnd/>
            <a:tailEnd/>
          </a:ln>
        </p:spPr>
        <p:txBody>
          <a:bodyPr wrap="none">
            <a:spAutoFit/>
          </a:bodyPr>
          <a:lstStyle/>
          <a:p>
            <a:r>
              <a:rPr lang="en-US" sz="1200"/>
              <a:t>Composite primary key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050"/>
          <p:cNvSpPr>
            <a:spLocks noGrp="1" noChangeArrowheads="1"/>
          </p:cNvSpPr>
          <p:nvPr>
            <p:ph type="title"/>
          </p:nvPr>
        </p:nvSpPr>
        <p:spPr/>
        <p:txBody>
          <a:bodyPr/>
          <a:lstStyle/>
          <a:p>
            <a:pPr eaLnBrk="1" hangingPunct="1"/>
            <a:r>
              <a:rPr lang="en-US"/>
              <a:t>Weak Entity Types</a:t>
            </a:r>
          </a:p>
        </p:txBody>
      </p:sp>
      <p:sp>
        <p:nvSpPr>
          <p:cNvPr id="30724" name="Rectangle 2051"/>
          <p:cNvSpPr>
            <a:spLocks noGrp="1" noChangeArrowheads="1"/>
          </p:cNvSpPr>
          <p:nvPr>
            <p:ph sz="quarter" idx="1"/>
          </p:nvPr>
        </p:nvSpPr>
        <p:spPr>
          <a:xfrm>
            <a:off x="457200" y="1600200"/>
            <a:ext cx="8281416" cy="4873752"/>
          </a:xfrm>
        </p:spPr>
        <p:txBody>
          <a:bodyPr>
            <a:noAutofit/>
          </a:bodyPr>
          <a:lstStyle/>
          <a:p>
            <a:pPr eaLnBrk="1" hangingPunct="1">
              <a:lnSpc>
                <a:spcPct val="90000"/>
              </a:lnSpc>
            </a:pPr>
            <a:r>
              <a:rPr lang="en-US" dirty="0"/>
              <a:t>Weak Entities are identified by the combination of:</a:t>
            </a:r>
          </a:p>
          <a:p>
            <a:pPr lvl="1" eaLnBrk="1" hangingPunct="1">
              <a:lnSpc>
                <a:spcPct val="90000"/>
              </a:lnSpc>
            </a:pPr>
            <a:r>
              <a:rPr lang="en-US" sz="2400" dirty="0"/>
              <a:t>The particular entity they are related to in the identifying entity type</a:t>
            </a:r>
          </a:p>
          <a:p>
            <a:pPr lvl="1">
              <a:lnSpc>
                <a:spcPct val="90000"/>
              </a:lnSpc>
            </a:pPr>
            <a:r>
              <a:rPr lang="en-US" sz="2400" dirty="0"/>
              <a:t>A partial key (if exists) of the weak entity type</a:t>
            </a:r>
          </a:p>
          <a:p>
            <a:pPr lvl="2">
              <a:lnSpc>
                <a:spcPct val="90000"/>
              </a:lnSpc>
            </a:pPr>
            <a:endParaRPr lang="en-US" sz="1600" dirty="0"/>
          </a:p>
          <a:p>
            <a:pPr lvl="2">
              <a:lnSpc>
                <a:spcPct val="90000"/>
              </a:lnSpc>
            </a:pPr>
            <a:r>
              <a:rPr lang="en-US" sz="2000" dirty="0"/>
              <a:t>E.g. the employee ‘John X’ has two sons, each one is identified with son’s name and the Employee entity of John X.</a:t>
            </a:r>
          </a:p>
        </p:txBody>
      </p:sp>
      <p:sp>
        <p:nvSpPr>
          <p:cNvPr id="30722" name="Slide Number Placeholder 3"/>
          <p:cNvSpPr>
            <a:spLocks noGrp="1"/>
          </p:cNvSpPr>
          <p:nvPr>
            <p:ph type="sldNum" sz="quarter" idx="4294967295"/>
          </p:nvPr>
        </p:nvSpPr>
        <p:spPr>
          <a:xfrm>
            <a:off x="8129016" y="5734050"/>
            <a:ext cx="609600" cy="521208"/>
          </a:xfrm>
          <a:noFill/>
        </p:spPr>
        <p:txBody>
          <a:bodyPr/>
          <a:lstStyle/>
          <a:p>
            <a:r>
              <a:rPr lang="en-US"/>
              <a:t>Slide 3- </a:t>
            </a:r>
            <a:fld id="{B7E7E056-EB79-47FB-AB1B-8F3AA0DA6302}" type="slidenum">
              <a:rPr lang="en-US" smtClean="0"/>
              <a:pPr/>
              <a:t>41</a:t>
            </a:fld>
            <a:endParaRPr lang="en-CA"/>
          </a:p>
        </p:txBody>
      </p:sp>
    </p:spTree>
    <p:extLst>
      <p:ext uri="{BB962C8B-B14F-4D97-AF65-F5344CB8AC3E}">
        <p14:creationId xmlns:p14="http://schemas.microsoft.com/office/powerpoint/2010/main" val="26411825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622300" y="215900"/>
            <a:ext cx="7940675" cy="768350"/>
          </a:xfrm>
          <a:noFill/>
        </p:spPr>
        <p:txBody>
          <a:bodyPr>
            <a:normAutofit fontScale="90000"/>
          </a:bodyPr>
          <a:lstStyle/>
          <a:p>
            <a:pPr eaLnBrk="1" hangingPunct="1"/>
            <a:r>
              <a:rPr lang="en-US" sz="3200"/>
              <a:t>ER DIAGRAM – Relationship Types are:</a:t>
            </a:r>
            <a:br>
              <a:rPr lang="en-US" sz="3200"/>
            </a:br>
            <a:r>
              <a:rPr lang="en-US" sz="1400" b="1"/>
              <a:t>WORKS_FOR, MANAGES, WORKS_ON, CONTROLS, SUPERVISION, DEPENDENTS_OF</a:t>
            </a:r>
          </a:p>
        </p:txBody>
      </p:sp>
      <p:sp>
        <p:nvSpPr>
          <p:cNvPr id="27650" name="Slide Number Placeholder 2"/>
          <p:cNvSpPr>
            <a:spLocks noGrp="1"/>
          </p:cNvSpPr>
          <p:nvPr>
            <p:ph type="sldNum" sz="quarter" idx="11"/>
          </p:nvPr>
        </p:nvSpPr>
        <p:spPr>
          <a:noFill/>
        </p:spPr>
        <p:txBody>
          <a:bodyPr/>
          <a:lstStyle/>
          <a:p>
            <a:r>
              <a:rPr lang="en-US"/>
              <a:t>Slide 3- </a:t>
            </a:r>
            <a:fld id="{EE9935CF-72AD-455F-AC4F-5D4D1EC74D02}" type="slidenum">
              <a:rPr lang="en-US" smtClean="0"/>
              <a:pPr/>
              <a:t>42</a:t>
            </a:fld>
            <a:endParaRPr lang="en-CA"/>
          </a:p>
        </p:txBody>
      </p:sp>
      <p:pic>
        <p:nvPicPr>
          <p:cNvPr id="27652" name="Picture 4" descr="fig03_02"/>
          <p:cNvPicPr>
            <a:picLocks noChangeAspect="1" noChangeArrowheads="1"/>
          </p:cNvPicPr>
          <p:nvPr/>
        </p:nvPicPr>
        <p:blipFill>
          <a:blip r:embed="rId3" cstate="print"/>
          <a:srcRect/>
          <a:stretch>
            <a:fillRect/>
          </a:stretch>
        </p:blipFill>
        <p:spPr bwMode="auto">
          <a:xfrm>
            <a:off x="1219200" y="984250"/>
            <a:ext cx="6019800" cy="5802172"/>
          </a:xfrm>
          <a:prstGeom prst="rect">
            <a:avLst/>
          </a:prstGeom>
          <a:noFill/>
          <a:ln w="9525">
            <a:noFill/>
            <a:miter lim="800000"/>
            <a:headEnd/>
            <a:tailEnd/>
          </a:ln>
        </p:spPr>
      </p:pic>
      <p:sp>
        <p:nvSpPr>
          <p:cNvPr id="7" name="TextBox 6"/>
          <p:cNvSpPr txBox="1"/>
          <p:nvPr/>
        </p:nvSpPr>
        <p:spPr>
          <a:xfrm>
            <a:off x="1506813" y="4783723"/>
            <a:ext cx="2223686" cy="338554"/>
          </a:xfrm>
          <a:prstGeom prst="rect">
            <a:avLst/>
          </a:prstGeom>
          <a:noFill/>
        </p:spPr>
        <p:txBody>
          <a:bodyPr wrap="none" rtlCol="0">
            <a:spAutoFit/>
          </a:bodyPr>
          <a:lstStyle/>
          <a:p>
            <a:r>
              <a:rPr lang="en-US" sz="1600" dirty="0">
                <a:solidFill>
                  <a:schemeClr val="accent1"/>
                </a:solidFill>
              </a:rPr>
              <a:t>Identifying relationship</a:t>
            </a:r>
          </a:p>
        </p:txBody>
      </p:sp>
      <p:sp>
        <p:nvSpPr>
          <p:cNvPr id="11" name="TextBox 10"/>
          <p:cNvSpPr txBox="1"/>
          <p:nvPr/>
        </p:nvSpPr>
        <p:spPr>
          <a:xfrm>
            <a:off x="4724400" y="5395496"/>
            <a:ext cx="1253356" cy="338554"/>
          </a:xfrm>
          <a:prstGeom prst="rect">
            <a:avLst/>
          </a:prstGeom>
          <a:noFill/>
        </p:spPr>
        <p:txBody>
          <a:bodyPr wrap="none" rtlCol="0">
            <a:spAutoFit/>
          </a:bodyPr>
          <a:lstStyle/>
          <a:p>
            <a:r>
              <a:rPr lang="en-US" sz="1600" dirty="0">
                <a:solidFill>
                  <a:schemeClr val="accent1"/>
                </a:solidFill>
              </a:rPr>
              <a:t>Weak entity</a:t>
            </a:r>
          </a:p>
        </p:txBody>
      </p:sp>
      <p:sp>
        <p:nvSpPr>
          <p:cNvPr id="12" name="TextBox 11"/>
          <p:cNvSpPr txBox="1"/>
          <p:nvPr/>
        </p:nvSpPr>
        <p:spPr>
          <a:xfrm>
            <a:off x="1394646" y="5866180"/>
            <a:ext cx="1141659" cy="338554"/>
          </a:xfrm>
          <a:prstGeom prst="rect">
            <a:avLst/>
          </a:prstGeom>
          <a:noFill/>
        </p:spPr>
        <p:txBody>
          <a:bodyPr wrap="none" rtlCol="0">
            <a:spAutoFit/>
          </a:bodyPr>
          <a:lstStyle/>
          <a:p>
            <a:r>
              <a:rPr lang="en-US" sz="1600" dirty="0">
                <a:solidFill>
                  <a:schemeClr val="accent1"/>
                </a:solidFill>
              </a:rPr>
              <a:t>Partial key</a:t>
            </a:r>
          </a:p>
        </p:txBody>
      </p:sp>
      <p:sp>
        <p:nvSpPr>
          <p:cNvPr id="13" name="TextBox 12"/>
          <p:cNvSpPr txBox="1"/>
          <p:nvPr/>
        </p:nvSpPr>
        <p:spPr>
          <a:xfrm>
            <a:off x="838200" y="2328717"/>
            <a:ext cx="1337226" cy="338554"/>
          </a:xfrm>
          <a:prstGeom prst="rect">
            <a:avLst/>
          </a:prstGeom>
          <a:noFill/>
        </p:spPr>
        <p:txBody>
          <a:bodyPr wrap="none" rtlCol="0">
            <a:spAutoFit/>
          </a:bodyPr>
          <a:lstStyle/>
          <a:p>
            <a:r>
              <a:rPr lang="en-US" sz="1600" dirty="0">
                <a:solidFill>
                  <a:schemeClr val="accent1"/>
                </a:solidFill>
              </a:rPr>
              <a:t>Owner entity</a:t>
            </a:r>
          </a:p>
        </p:txBody>
      </p:sp>
    </p:spTree>
    <p:extLst>
      <p:ext uri="{BB962C8B-B14F-4D97-AF65-F5344CB8AC3E}">
        <p14:creationId xmlns:p14="http://schemas.microsoft.com/office/powerpoint/2010/main" val="4443850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tr-TR"/>
              <a:t>Question:</a:t>
            </a:r>
            <a:endParaRPr lang="en-US"/>
          </a:p>
        </p:txBody>
      </p:sp>
      <p:sp>
        <p:nvSpPr>
          <p:cNvPr id="3" name="Content Placeholder 2"/>
          <p:cNvSpPr>
            <a:spLocks noGrp="1"/>
          </p:cNvSpPr>
          <p:nvPr>
            <p:ph sz="quarter" idx="1"/>
          </p:nvPr>
        </p:nvSpPr>
        <p:spPr>
          <a:xfrm>
            <a:off x="239713" y="1600200"/>
            <a:ext cx="8294687" cy="1981200"/>
          </a:xfrm>
        </p:spPr>
        <p:txBody>
          <a:bodyPr>
            <a:normAutofit lnSpcReduction="10000"/>
          </a:bodyPr>
          <a:lstStyle/>
          <a:p>
            <a:pPr>
              <a:defRPr/>
            </a:pPr>
            <a:r>
              <a:rPr lang="en-US" sz="2000" dirty="0"/>
              <a:t> Examine the ER diagram of a database scenario which implements the following constraints:</a:t>
            </a:r>
            <a:endParaRPr lang="tr-TR" sz="2000" dirty="0"/>
          </a:p>
          <a:p>
            <a:pPr lvl="1">
              <a:defRPr/>
            </a:pPr>
            <a:r>
              <a:rPr lang="en-US" sz="1800" dirty="0">
                <a:solidFill>
                  <a:schemeClr val="tx2"/>
                </a:solidFill>
                <a:ea typeface="+mn-ea"/>
                <a:cs typeface="+mn-cs"/>
              </a:rPr>
              <a:t>Pets are fed by people.</a:t>
            </a:r>
            <a:endParaRPr lang="tr-TR" sz="1800" dirty="0">
              <a:solidFill>
                <a:schemeClr val="tx2"/>
              </a:solidFill>
              <a:ea typeface="+mn-ea"/>
              <a:cs typeface="+mn-cs"/>
            </a:endParaRPr>
          </a:p>
          <a:p>
            <a:pPr lvl="1">
              <a:defRPr/>
            </a:pPr>
            <a:r>
              <a:rPr lang="en-US" sz="1800" dirty="0">
                <a:solidFill>
                  <a:schemeClr val="tx2"/>
                </a:solidFill>
                <a:ea typeface="+mn-ea"/>
                <a:cs typeface="+mn-cs"/>
              </a:rPr>
              <a:t>There is a weekly cost of feeding pets. </a:t>
            </a:r>
            <a:endParaRPr lang="tr-TR" sz="1800" dirty="0">
              <a:solidFill>
                <a:schemeClr val="tx2"/>
              </a:solidFill>
              <a:ea typeface="+mn-ea"/>
              <a:cs typeface="+mn-cs"/>
            </a:endParaRPr>
          </a:p>
          <a:p>
            <a:pPr>
              <a:defRPr/>
            </a:pPr>
            <a:r>
              <a:rPr lang="en-US" sz="1800" dirty="0"/>
              <a:t>Decide which of the following representations (a, or b) you would prefer to use and give your reasons.  Explain what is implied by each design</a:t>
            </a:r>
            <a:r>
              <a:rPr lang="tr-TR" sz="1800" dirty="0"/>
              <a:t>.</a:t>
            </a:r>
            <a:r>
              <a:rPr lang="en-US" sz="1800" dirty="0"/>
              <a:t> </a:t>
            </a:r>
          </a:p>
        </p:txBody>
      </p:sp>
      <p:sp>
        <p:nvSpPr>
          <p:cNvPr id="33796" name="Slide Number Placeholder 3"/>
          <p:cNvSpPr>
            <a:spLocks noGrp="1"/>
          </p:cNvSpPr>
          <p:nvPr>
            <p:ph type="sldNum" sz="quarter" idx="4294967295"/>
          </p:nvPr>
        </p:nvSpPr>
        <p:spPr>
          <a:xfrm>
            <a:off x="8129016" y="5734050"/>
            <a:ext cx="609600" cy="521208"/>
          </a:xfrm>
          <a:noFill/>
        </p:spPr>
        <p:txBody>
          <a:bodyPr/>
          <a:lstStyle/>
          <a:p>
            <a:r>
              <a:rPr lang="en-US"/>
              <a:t>Slide 3- </a:t>
            </a:r>
            <a:fld id="{E2032F28-8B09-4270-B95C-4C4791D1BE65}" type="slidenum">
              <a:rPr lang="en-US" smtClean="0"/>
              <a:pPr/>
              <a:t>43</a:t>
            </a:fld>
            <a:endParaRPr lang="en-CA"/>
          </a:p>
        </p:txBody>
      </p:sp>
      <p:pic>
        <p:nvPicPr>
          <p:cNvPr id="33797" name="Picture 5" descr="Pink tissue paper"/>
          <p:cNvPicPr>
            <a:picLocks noChangeAspect="1" noChangeArrowheads="1"/>
          </p:cNvPicPr>
          <p:nvPr/>
        </p:nvPicPr>
        <p:blipFill>
          <a:blip r:embed="rId3" cstate="print"/>
          <a:srcRect/>
          <a:stretch>
            <a:fillRect/>
          </a:stretch>
        </p:blipFill>
        <p:spPr bwMode="auto">
          <a:xfrm>
            <a:off x="1524000" y="3962400"/>
            <a:ext cx="4827588" cy="2282825"/>
          </a:xfrm>
          <a:prstGeom prst="rect">
            <a:avLst/>
          </a:prstGeom>
          <a:noFill/>
          <a:ln w="9525">
            <a:noFill/>
            <a:miter lim="800000"/>
            <a:headEnd/>
            <a:tailEnd/>
          </a:ln>
        </p:spPr>
      </p:pic>
      <p:sp>
        <p:nvSpPr>
          <p:cNvPr id="33798" name="TextBox 43"/>
          <p:cNvSpPr txBox="1">
            <a:spLocks noChangeArrowheads="1"/>
          </p:cNvSpPr>
          <p:nvPr/>
        </p:nvSpPr>
        <p:spPr bwMode="auto">
          <a:xfrm>
            <a:off x="1143000" y="4343400"/>
            <a:ext cx="561975" cy="461963"/>
          </a:xfrm>
          <a:prstGeom prst="rect">
            <a:avLst/>
          </a:prstGeom>
          <a:noFill/>
          <a:ln w="9525">
            <a:noFill/>
            <a:miter lim="800000"/>
            <a:headEnd/>
            <a:tailEnd/>
          </a:ln>
        </p:spPr>
        <p:txBody>
          <a:bodyPr wrap="none">
            <a:spAutoFit/>
          </a:bodyPr>
          <a:lstStyle/>
          <a:p>
            <a:r>
              <a:rPr lang="tr-TR"/>
              <a:t>(a)</a:t>
            </a:r>
            <a:endParaRPr lang="en-US"/>
          </a:p>
        </p:txBody>
      </p:sp>
      <p:sp>
        <p:nvSpPr>
          <p:cNvPr id="33799" name="TextBox 44"/>
          <p:cNvSpPr txBox="1">
            <a:spLocks noChangeArrowheads="1"/>
          </p:cNvSpPr>
          <p:nvPr/>
        </p:nvSpPr>
        <p:spPr bwMode="auto">
          <a:xfrm>
            <a:off x="1143000" y="5257800"/>
            <a:ext cx="561975" cy="461963"/>
          </a:xfrm>
          <a:prstGeom prst="rect">
            <a:avLst/>
          </a:prstGeom>
          <a:noFill/>
          <a:ln w="9525">
            <a:noFill/>
            <a:miter lim="800000"/>
            <a:headEnd/>
            <a:tailEnd/>
          </a:ln>
        </p:spPr>
        <p:txBody>
          <a:bodyPr wrap="none">
            <a:spAutoFit/>
          </a:bodyPr>
          <a:lstStyle/>
          <a:p>
            <a:r>
              <a:rPr lang="tr-TR"/>
              <a:t>(b)</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6"/>
          <p:cNvSpPr>
            <a:spLocks noGrp="1" noChangeArrowheads="1"/>
          </p:cNvSpPr>
          <p:nvPr>
            <p:ph type="title"/>
          </p:nvPr>
        </p:nvSpPr>
        <p:spPr/>
        <p:txBody>
          <a:bodyPr/>
          <a:lstStyle/>
          <a:p>
            <a:pPr eaLnBrk="1" hangingPunct="1"/>
            <a:r>
              <a:rPr lang="en-US"/>
              <a:t>Attributes of Relationship types</a:t>
            </a:r>
          </a:p>
        </p:txBody>
      </p:sp>
      <p:sp>
        <p:nvSpPr>
          <p:cNvPr id="37892" name="Rectangle 7"/>
          <p:cNvSpPr>
            <a:spLocks noGrp="1" noChangeArrowheads="1"/>
          </p:cNvSpPr>
          <p:nvPr>
            <p:ph sz="quarter" idx="1"/>
          </p:nvPr>
        </p:nvSpPr>
        <p:spPr/>
        <p:txBody>
          <a:bodyPr/>
          <a:lstStyle/>
          <a:p>
            <a:pPr eaLnBrk="1" hangingPunct="1">
              <a:lnSpc>
                <a:spcPct val="90000"/>
              </a:lnSpc>
            </a:pPr>
            <a:r>
              <a:rPr lang="en-US"/>
              <a:t>A relationship type can have attributes:</a:t>
            </a:r>
          </a:p>
          <a:p>
            <a:pPr lvl="1" eaLnBrk="1" hangingPunct="1">
              <a:lnSpc>
                <a:spcPct val="90000"/>
              </a:lnSpc>
            </a:pPr>
            <a:r>
              <a:rPr lang="en-US"/>
              <a:t>For example, HoursPerWeek of WORKS_ON</a:t>
            </a:r>
          </a:p>
          <a:p>
            <a:pPr lvl="1" eaLnBrk="1" hangingPunct="1">
              <a:lnSpc>
                <a:spcPct val="90000"/>
              </a:lnSpc>
            </a:pPr>
            <a:r>
              <a:rPr lang="en-US"/>
              <a:t>Its value for each relationship instance describes the number of hours per week that an EMPLOYEE works on a PROJECT.</a:t>
            </a:r>
          </a:p>
          <a:p>
            <a:pPr lvl="2" eaLnBrk="1" hangingPunct="1">
              <a:lnSpc>
                <a:spcPct val="90000"/>
              </a:lnSpc>
            </a:pPr>
            <a:r>
              <a:rPr lang="en-US"/>
              <a:t>A value of HoursPerWeek depends on a particular (employee, project) combination</a:t>
            </a:r>
          </a:p>
        </p:txBody>
      </p:sp>
      <p:sp>
        <p:nvSpPr>
          <p:cNvPr id="37890" name="Slide Number Placeholder 3"/>
          <p:cNvSpPr>
            <a:spLocks noGrp="1"/>
          </p:cNvSpPr>
          <p:nvPr>
            <p:ph type="sldNum" sz="quarter" idx="4294967295"/>
          </p:nvPr>
        </p:nvSpPr>
        <p:spPr>
          <a:xfrm>
            <a:off x="8129016" y="5734050"/>
            <a:ext cx="609600" cy="521208"/>
          </a:xfrm>
          <a:noFill/>
        </p:spPr>
        <p:txBody>
          <a:bodyPr/>
          <a:lstStyle/>
          <a:p>
            <a:r>
              <a:rPr lang="en-US"/>
              <a:t>Slide 3- </a:t>
            </a:r>
            <a:fld id="{C9ABE84C-7CC9-485F-8267-4BEAF9CC1DB0}" type="slidenum">
              <a:rPr lang="en-US" smtClean="0"/>
              <a:pPr/>
              <a:t>44</a:t>
            </a:fld>
            <a:endParaRPr lang="en-CA"/>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0" y="152400"/>
            <a:ext cx="9144000" cy="1143000"/>
          </a:xfrm>
          <a:noFill/>
        </p:spPr>
        <p:txBody>
          <a:bodyPr/>
          <a:lstStyle/>
          <a:p>
            <a:pPr eaLnBrk="1" hangingPunct="1"/>
            <a:r>
              <a:rPr lang="en-US"/>
              <a:t>Example Attribute of a Relationship Type: </a:t>
            </a:r>
            <a:br>
              <a:rPr lang="en-US"/>
            </a:br>
            <a:r>
              <a:rPr lang="en-US"/>
              <a:t>Hours of WORKS_ON</a:t>
            </a:r>
          </a:p>
        </p:txBody>
      </p:sp>
      <p:sp>
        <p:nvSpPr>
          <p:cNvPr id="38914" name="Slide Number Placeholder 2"/>
          <p:cNvSpPr>
            <a:spLocks noGrp="1"/>
          </p:cNvSpPr>
          <p:nvPr>
            <p:ph type="sldNum" sz="quarter" idx="11"/>
          </p:nvPr>
        </p:nvSpPr>
        <p:spPr>
          <a:noFill/>
        </p:spPr>
        <p:txBody>
          <a:bodyPr/>
          <a:lstStyle/>
          <a:p>
            <a:r>
              <a:rPr lang="en-US"/>
              <a:t>Slide 3- </a:t>
            </a:r>
            <a:fld id="{0559890C-7664-436D-98DA-9B6D8514A958}" type="slidenum">
              <a:rPr lang="en-US" smtClean="0"/>
              <a:pPr/>
              <a:t>45</a:t>
            </a:fld>
            <a:endParaRPr lang="en-CA"/>
          </a:p>
        </p:txBody>
      </p:sp>
      <p:pic>
        <p:nvPicPr>
          <p:cNvPr id="38916" name="Picture 4" descr="fig03_02"/>
          <p:cNvPicPr>
            <a:picLocks noChangeAspect="1" noChangeArrowheads="1"/>
          </p:cNvPicPr>
          <p:nvPr/>
        </p:nvPicPr>
        <p:blipFill>
          <a:blip r:embed="rId3" cstate="print"/>
          <a:srcRect/>
          <a:stretch>
            <a:fillRect/>
          </a:stretch>
        </p:blipFill>
        <p:spPr bwMode="auto">
          <a:xfrm>
            <a:off x="2209800" y="1579563"/>
            <a:ext cx="5080000" cy="4897437"/>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028"/>
          <p:cNvSpPr>
            <a:spLocks noGrp="1" noChangeArrowheads="1"/>
          </p:cNvSpPr>
          <p:nvPr>
            <p:ph type="title"/>
          </p:nvPr>
        </p:nvSpPr>
        <p:spPr/>
        <p:txBody>
          <a:bodyPr/>
          <a:lstStyle/>
          <a:p>
            <a:pPr eaLnBrk="1" hangingPunct="1"/>
            <a:r>
              <a:rPr lang="en-US"/>
              <a:t>Constraints on Relationships</a:t>
            </a:r>
          </a:p>
        </p:txBody>
      </p:sp>
      <p:sp>
        <p:nvSpPr>
          <p:cNvPr id="32772" name="Rectangle 1029"/>
          <p:cNvSpPr>
            <a:spLocks noGrp="1" noChangeArrowheads="1"/>
          </p:cNvSpPr>
          <p:nvPr>
            <p:ph sz="quarter" idx="1"/>
          </p:nvPr>
        </p:nvSpPr>
        <p:spPr>
          <a:xfrm>
            <a:off x="457200" y="1600200"/>
            <a:ext cx="7924800" cy="4873752"/>
          </a:xfrm>
        </p:spPr>
        <p:txBody>
          <a:bodyPr/>
          <a:lstStyle/>
          <a:p>
            <a:pPr eaLnBrk="1" hangingPunct="1"/>
            <a:r>
              <a:rPr lang="en-US" sz="2400" dirty="0"/>
              <a:t>Constraints on Relationship Types</a:t>
            </a:r>
          </a:p>
          <a:p>
            <a:pPr lvl="1" eaLnBrk="1" hangingPunct="1"/>
            <a:r>
              <a:rPr lang="en-US" sz="2200" dirty="0"/>
              <a:t>(Also known as ratio constraints)</a:t>
            </a:r>
          </a:p>
          <a:p>
            <a:pPr lvl="1" eaLnBrk="1" hangingPunct="1"/>
            <a:r>
              <a:rPr lang="en-US" sz="2200" dirty="0"/>
              <a:t>Cardinality Ratio (specifies </a:t>
            </a:r>
            <a:r>
              <a:rPr lang="en-US" sz="2200" i="1" dirty="0"/>
              <a:t>maximum</a:t>
            </a:r>
            <a:r>
              <a:rPr lang="en-US" sz="2200" dirty="0"/>
              <a:t> participation) </a:t>
            </a:r>
          </a:p>
          <a:p>
            <a:pPr lvl="2" eaLnBrk="1" hangingPunct="1"/>
            <a:r>
              <a:rPr lang="en-US" sz="2000" dirty="0"/>
              <a:t>One-to-one (1:1)</a:t>
            </a:r>
          </a:p>
          <a:p>
            <a:pPr lvl="2" eaLnBrk="1" hangingPunct="1"/>
            <a:r>
              <a:rPr lang="en-US" sz="2000" dirty="0"/>
              <a:t>One-to-many (1:N) or Many-to-one (N:1)</a:t>
            </a:r>
          </a:p>
          <a:p>
            <a:pPr lvl="2" eaLnBrk="1" hangingPunct="1"/>
            <a:r>
              <a:rPr lang="en-US" sz="2000" dirty="0"/>
              <a:t>Many-to-many (M:N)</a:t>
            </a:r>
          </a:p>
          <a:p>
            <a:pPr lvl="1" eaLnBrk="1" hangingPunct="1"/>
            <a:r>
              <a:rPr lang="en-US" sz="2200" dirty="0"/>
              <a:t>Existence Dependency Constraint (specifies </a:t>
            </a:r>
            <a:r>
              <a:rPr lang="en-US" sz="2200" i="1" dirty="0"/>
              <a:t>minimum</a:t>
            </a:r>
            <a:r>
              <a:rPr lang="en-US" sz="2200" dirty="0"/>
              <a:t> participation) (also called participation constraint)</a:t>
            </a:r>
          </a:p>
          <a:p>
            <a:pPr lvl="2" eaLnBrk="1" hangingPunct="1"/>
            <a:r>
              <a:rPr lang="en-US" sz="2000" dirty="0"/>
              <a:t>zero (optional participation, not existence-dependent)</a:t>
            </a:r>
          </a:p>
          <a:p>
            <a:pPr lvl="2" eaLnBrk="1" hangingPunct="1"/>
            <a:r>
              <a:rPr lang="en-US" sz="2000" dirty="0"/>
              <a:t>one or more (mandatory participation, existence-dependent)</a:t>
            </a:r>
          </a:p>
        </p:txBody>
      </p:sp>
      <p:sp>
        <p:nvSpPr>
          <p:cNvPr id="32770" name="Slide Number Placeholder 3"/>
          <p:cNvSpPr>
            <a:spLocks noGrp="1"/>
          </p:cNvSpPr>
          <p:nvPr>
            <p:ph type="sldNum" sz="quarter" idx="4294967295"/>
          </p:nvPr>
        </p:nvSpPr>
        <p:spPr>
          <a:xfrm>
            <a:off x="8129016" y="5734050"/>
            <a:ext cx="609600" cy="521208"/>
          </a:xfrm>
          <a:noFill/>
        </p:spPr>
        <p:txBody>
          <a:bodyPr/>
          <a:lstStyle/>
          <a:p>
            <a:r>
              <a:rPr lang="en-US"/>
              <a:t>Slide 3- </a:t>
            </a:r>
            <a:fld id="{2D051E57-260C-4A13-80B1-D578F177FCCE}" type="slidenum">
              <a:rPr lang="en-US" smtClean="0"/>
              <a:pPr/>
              <a:t>46</a:t>
            </a:fld>
            <a:endParaRPr lang="en-CA"/>
          </a:p>
        </p:txBody>
      </p:sp>
    </p:spTree>
    <p:extLst>
      <p:ext uri="{BB962C8B-B14F-4D97-AF65-F5344CB8AC3E}">
        <p14:creationId xmlns:p14="http://schemas.microsoft.com/office/powerpoint/2010/main" val="40576478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4"/>
          <p:cNvSpPr>
            <a:spLocks noGrp="1" noChangeArrowheads="1"/>
          </p:cNvSpPr>
          <p:nvPr>
            <p:ph type="title"/>
          </p:nvPr>
        </p:nvSpPr>
        <p:spPr/>
        <p:txBody>
          <a:bodyPr/>
          <a:lstStyle/>
          <a:p>
            <a:pPr eaLnBrk="1" hangingPunct="1"/>
            <a:r>
              <a:rPr lang="en-US"/>
              <a:t>Notation for Constraints on Relationships</a:t>
            </a:r>
          </a:p>
        </p:txBody>
      </p:sp>
      <p:sp>
        <p:nvSpPr>
          <p:cNvPr id="39940" name="Rectangle 5"/>
          <p:cNvSpPr>
            <a:spLocks noGrp="1" noChangeArrowheads="1"/>
          </p:cNvSpPr>
          <p:nvPr>
            <p:ph sz="quarter" idx="1"/>
          </p:nvPr>
        </p:nvSpPr>
        <p:spPr/>
        <p:txBody>
          <a:bodyPr/>
          <a:lstStyle/>
          <a:p>
            <a:pPr eaLnBrk="1" hangingPunct="1">
              <a:lnSpc>
                <a:spcPct val="90000"/>
              </a:lnSpc>
            </a:pPr>
            <a:r>
              <a:rPr lang="en-US" dirty="0"/>
              <a:t>Cardinality ratio (of a binary relationship): 1:1, 1:N, N:1, or M:N</a:t>
            </a:r>
          </a:p>
          <a:p>
            <a:pPr lvl="1" eaLnBrk="1" hangingPunct="1">
              <a:lnSpc>
                <a:spcPct val="90000"/>
              </a:lnSpc>
            </a:pPr>
            <a:r>
              <a:rPr lang="en-US" dirty="0"/>
              <a:t>Shown by placing appropriate numbers on the relationship edges.</a:t>
            </a:r>
          </a:p>
          <a:p>
            <a:pPr eaLnBrk="1" hangingPunct="1">
              <a:lnSpc>
                <a:spcPct val="90000"/>
              </a:lnSpc>
            </a:pPr>
            <a:r>
              <a:rPr lang="en-US" dirty="0"/>
              <a:t>Participation constraint (on each participating entity type)</a:t>
            </a:r>
          </a:p>
          <a:p>
            <a:pPr lvl="1">
              <a:lnSpc>
                <a:spcPct val="90000"/>
              </a:lnSpc>
            </a:pPr>
            <a:r>
              <a:rPr lang="en-US" sz="2400" dirty="0"/>
              <a:t>total (aka existence dependency) or partial.</a:t>
            </a:r>
          </a:p>
          <a:p>
            <a:pPr lvl="1" eaLnBrk="1" hangingPunct="1">
              <a:lnSpc>
                <a:spcPct val="90000"/>
              </a:lnSpc>
            </a:pPr>
            <a:r>
              <a:rPr lang="en-US" dirty="0"/>
              <a:t>Total shown by </a:t>
            </a:r>
            <a:r>
              <a:rPr lang="en-US" dirty="0">
                <a:solidFill>
                  <a:srgbClr val="FF0000"/>
                </a:solidFill>
              </a:rPr>
              <a:t>double</a:t>
            </a:r>
            <a:r>
              <a:rPr lang="en-US" dirty="0"/>
              <a:t> </a:t>
            </a:r>
            <a:r>
              <a:rPr lang="en-US" dirty="0">
                <a:solidFill>
                  <a:srgbClr val="FF0000"/>
                </a:solidFill>
              </a:rPr>
              <a:t>line</a:t>
            </a:r>
            <a:r>
              <a:rPr lang="en-US" dirty="0"/>
              <a:t>, partial by single line.</a:t>
            </a:r>
          </a:p>
          <a:p>
            <a:pPr eaLnBrk="1" hangingPunct="1">
              <a:lnSpc>
                <a:spcPct val="90000"/>
              </a:lnSpc>
            </a:pPr>
            <a:r>
              <a:rPr lang="en-US" dirty="0"/>
              <a:t>NOTE: These are easy to specify for Binary Relationship Types.</a:t>
            </a:r>
          </a:p>
        </p:txBody>
      </p:sp>
      <p:sp>
        <p:nvSpPr>
          <p:cNvPr id="39938" name="Slide Number Placeholder 3"/>
          <p:cNvSpPr>
            <a:spLocks noGrp="1"/>
          </p:cNvSpPr>
          <p:nvPr>
            <p:ph type="sldNum" sz="quarter" idx="4294967295"/>
          </p:nvPr>
        </p:nvSpPr>
        <p:spPr>
          <a:xfrm>
            <a:off x="8129016" y="5734050"/>
            <a:ext cx="609600" cy="521208"/>
          </a:xfrm>
          <a:noFill/>
        </p:spPr>
        <p:txBody>
          <a:bodyPr/>
          <a:lstStyle/>
          <a:p>
            <a:r>
              <a:rPr lang="en-US"/>
              <a:t>Slide 3- </a:t>
            </a:r>
            <a:fld id="{FABB9278-046C-41BA-9C95-3F0F767F05EC}" type="slidenum">
              <a:rPr lang="en-US" smtClean="0"/>
              <a:pPr/>
              <a:t>47</a:t>
            </a:fld>
            <a:endParaRPr lang="en-CA"/>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Grp="1" noChangeArrowheads="1"/>
          </p:cNvSpPr>
          <p:nvPr>
            <p:ph type="title"/>
          </p:nvPr>
        </p:nvSpPr>
        <p:spPr/>
        <p:txBody>
          <a:bodyPr/>
          <a:lstStyle/>
          <a:p>
            <a:pPr eaLnBrk="1" hangingPunct="1"/>
            <a:r>
              <a:rPr lang="en-US"/>
              <a:t>Alternative (min, max) notation for relationship structural constraints:</a:t>
            </a:r>
          </a:p>
        </p:txBody>
      </p:sp>
      <p:sp>
        <p:nvSpPr>
          <p:cNvPr id="41988" name="Rectangle 5"/>
          <p:cNvSpPr>
            <a:spLocks noGrp="1" noChangeArrowheads="1"/>
          </p:cNvSpPr>
          <p:nvPr>
            <p:ph sz="quarter" idx="1"/>
          </p:nvPr>
        </p:nvSpPr>
        <p:spPr/>
        <p:txBody>
          <a:bodyPr>
            <a:normAutofit lnSpcReduction="10000"/>
          </a:bodyPr>
          <a:lstStyle/>
          <a:p>
            <a:pPr eaLnBrk="1" hangingPunct="1">
              <a:lnSpc>
                <a:spcPct val="80000"/>
              </a:lnSpc>
            </a:pPr>
            <a:r>
              <a:rPr lang="en-US" sz="2000"/>
              <a:t>Specified on each participation of an entity type E in a relationship type R</a:t>
            </a:r>
          </a:p>
          <a:p>
            <a:pPr eaLnBrk="1" hangingPunct="1">
              <a:lnSpc>
                <a:spcPct val="80000"/>
              </a:lnSpc>
            </a:pPr>
            <a:r>
              <a:rPr lang="en-US" sz="2000"/>
              <a:t>Specifies that each entity e in E participates in at least </a:t>
            </a:r>
            <a:r>
              <a:rPr lang="en-US" sz="2000" i="1"/>
              <a:t>min</a:t>
            </a:r>
            <a:r>
              <a:rPr lang="en-US" sz="2000"/>
              <a:t> and at most </a:t>
            </a:r>
            <a:r>
              <a:rPr lang="en-US" sz="2000" i="1"/>
              <a:t>max</a:t>
            </a:r>
            <a:r>
              <a:rPr lang="en-US" sz="2000"/>
              <a:t> relationship instances in R</a:t>
            </a:r>
          </a:p>
          <a:p>
            <a:pPr eaLnBrk="1" hangingPunct="1">
              <a:lnSpc>
                <a:spcPct val="80000"/>
              </a:lnSpc>
            </a:pPr>
            <a:r>
              <a:rPr lang="en-US" sz="2000"/>
              <a:t>Default(no constraint): min</a:t>
            </a:r>
            <a:r>
              <a:rPr lang="en-US" sz="2000">
                <a:sym typeface="Symbol" pitchFamily="18" charset="2"/>
              </a:rPr>
              <a:t>=0, max=n (signifying no limit)</a:t>
            </a:r>
          </a:p>
          <a:p>
            <a:pPr eaLnBrk="1" hangingPunct="1">
              <a:lnSpc>
                <a:spcPct val="80000"/>
              </a:lnSpc>
            </a:pPr>
            <a:r>
              <a:rPr lang="en-US" sz="2000">
                <a:sym typeface="Symbol" pitchFamily="18" charset="2"/>
              </a:rPr>
              <a:t>Must have minmax, min0, max 1</a:t>
            </a:r>
          </a:p>
          <a:p>
            <a:pPr eaLnBrk="1" hangingPunct="1">
              <a:lnSpc>
                <a:spcPct val="80000"/>
              </a:lnSpc>
            </a:pPr>
            <a:r>
              <a:rPr lang="en-US" sz="2000">
                <a:sym typeface="Symbol" pitchFamily="18" charset="2"/>
              </a:rPr>
              <a:t>Derived from the knowledge of mini-world constraints</a:t>
            </a:r>
          </a:p>
          <a:p>
            <a:pPr eaLnBrk="1" hangingPunct="1">
              <a:lnSpc>
                <a:spcPct val="80000"/>
              </a:lnSpc>
            </a:pPr>
            <a:r>
              <a:rPr lang="en-US" sz="2000">
                <a:sym typeface="Symbol" pitchFamily="18" charset="2"/>
              </a:rPr>
              <a:t>Examples:</a:t>
            </a:r>
          </a:p>
          <a:p>
            <a:pPr lvl="1" eaLnBrk="1" hangingPunct="1">
              <a:lnSpc>
                <a:spcPct val="80000"/>
              </a:lnSpc>
            </a:pPr>
            <a:r>
              <a:rPr lang="en-US" sz="2000">
                <a:sym typeface="Symbol" pitchFamily="18" charset="2"/>
              </a:rPr>
              <a:t>A department has exactly one manager and an employee can manage at most one department.</a:t>
            </a:r>
          </a:p>
          <a:p>
            <a:pPr lvl="2" eaLnBrk="1" hangingPunct="1">
              <a:lnSpc>
                <a:spcPct val="80000"/>
              </a:lnSpc>
            </a:pPr>
            <a:r>
              <a:rPr lang="en-US" sz="1800">
                <a:sym typeface="Symbol" pitchFamily="18" charset="2"/>
              </a:rPr>
              <a:t>Specify (0,1) for participation of EMPLOYEE in MANAGES</a:t>
            </a:r>
          </a:p>
          <a:p>
            <a:pPr lvl="2" eaLnBrk="1" hangingPunct="1">
              <a:lnSpc>
                <a:spcPct val="80000"/>
              </a:lnSpc>
            </a:pPr>
            <a:r>
              <a:rPr lang="en-US" sz="1800">
                <a:sym typeface="Symbol" pitchFamily="18" charset="2"/>
              </a:rPr>
              <a:t>Specify (1,1) for participation of DEPARTMENT in MANAGES</a:t>
            </a:r>
          </a:p>
          <a:p>
            <a:pPr lvl="1" eaLnBrk="1" hangingPunct="1">
              <a:lnSpc>
                <a:spcPct val="80000"/>
              </a:lnSpc>
            </a:pPr>
            <a:r>
              <a:rPr lang="en-US" sz="2000">
                <a:sym typeface="Symbol" pitchFamily="18" charset="2"/>
              </a:rPr>
              <a:t>An employee can work for exactly one department but a department can have any number of employees.</a:t>
            </a:r>
          </a:p>
          <a:p>
            <a:pPr lvl="2" eaLnBrk="1" hangingPunct="1">
              <a:lnSpc>
                <a:spcPct val="80000"/>
              </a:lnSpc>
            </a:pPr>
            <a:r>
              <a:rPr lang="en-US" sz="1800">
                <a:sym typeface="Symbol" pitchFamily="18" charset="2"/>
              </a:rPr>
              <a:t>Specify (1,1) for participation of EMPLOYEE in WORKS_FOR</a:t>
            </a:r>
          </a:p>
          <a:p>
            <a:pPr lvl="2" eaLnBrk="1" hangingPunct="1">
              <a:lnSpc>
                <a:spcPct val="80000"/>
              </a:lnSpc>
            </a:pPr>
            <a:r>
              <a:rPr lang="en-US" sz="1800">
                <a:sym typeface="Symbol" pitchFamily="18" charset="2"/>
              </a:rPr>
              <a:t>Specify (1,n) for participation of DEPARTMENT in WORKS_FOR</a:t>
            </a:r>
          </a:p>
        </p:txBody>
      </p:sp>
      <p:sp>
        <p:nvSpPr>
          <p:cNvPr id="40962" name="Slide Number Placeholder 3"/>
          <p:cNvSpPr>
            <a:spLocks noGrp="1"/>
          </p:cNvSpPr>
          <p:nvPr>
            <p:ph type="sldNum" sz="quarter" idx="4294967295"/>
          </p:nvPr>
        </p:nvSpPr>
        <p:spPr>
          <a:xfrm>
            <a:off x="8129016" y="5734050"/>
            <a:ext cx="609600" cy="521208"/>
          </a:xfrm>
          <a:noFill/>
        </p:spPr>
        <p:txBody>
          <a:bodyPr/>
          <a:lstStyle/>
          <a:p>
            <a:r>
              <a:rPr lang="en-US"/>
              <a:t>Slide 3- </a:t>
            </a:r>
            <a:fld id="{E42BA892-C39E-4328-A2E7-EE1600B8A83C}" type="slidenum">
              <a:rPr lang="en-US" smtClean="0"/>
              <a:pPr/>
              <a:t>48</a:t>
            </a:fld>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88">
                                            <p:txEl>
                                              <p:pRg st="7" end="7"/>
                                            </p:txEl>
                                          </p:spTgt>
                                        </p:tgtEl>
                                        <p:attrNameLst>
                                          <p:attrName>style.visibility</p:attrName>
                                        </p:attrNameLst>
                                      </p:cBhvr>
                                      <p:to>
                                        <p:strVal val="visible"/>
                                      </p:to>
                                    </p:set>
                                    <p:animEffect transition="in" filter="blinds(horizontal)">
                                      <p:cBhvr>
                                        <p:cTn id="7" dur="500"/>
                                        <p:tgtEl>
                                          <p:spTgt spid="41988">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988">
                                            <p:txEl>
                                              <p:pRg st="8" end="8"/>
                                            </p:txEl>
                                          </p:spTgt>
                                        </p:tgtEl>
                                        <p:attrNameLst>
                                          <p:attrName>style.visibility</p:attrName>
                                        </p:attrNameLst>
                                      </p:cBhvr>
                                      <p:to>
                                        <p:strVal val="visible"/>
                                      </p:to>
                                    </p:set>
                                    <p:animEffect transition="in" filter="blinds(horizontal)">
                                      <p:cBhvr>
                                        <p:cTn id="10" dur="500"/>
                                        <p:tgtEl>
                                          <p:spTgt spid="41988">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1988">
                                            <p:txEl>
                                              <p:pRg st="9" end="9"/>
                                            </p:txEl>
                                          </p:spTgt>
                                        </p:tgtEl>
                                        <p:attrNameLst>
                                          <p:attrName>style.visibility</p:attrName>
                                        </p:attrNameLst>
                                      </p:cBhvr>
                                      <p:to>
                                        <p:strVal val="visible"/>
                                      </p:to>
                                    </p:set>
                                    <p:animEffect transition="in" filter="blinds(horizontal)">
                                      <p:cBhvr>
                                        <p:cTn id="15" dur="500"/>
                                        <p:tgtEl>
                                          <p:spTgt spid="41988">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1988">
                                            <p:txEl>
                                              <p:pRg st="10" end="10"/>
                                            </p:txEl>
                                          </p:spTgt>
                                        </p:tgtEl>
                                        <p:attrNameLst>
                                          <p:attrName>style.visibility</p:attrName>
                                        </p:attrNameLst>
                                      </p:cBhvr>
                                      <p:to>
                                        <p:strVal val="visible"/>
                                      </p:to>
                                    </p:set>
                                    <p:animEffect transition="in" filter="blinds(horizontal)">
                                      <p:cBhvr>
                                        <p:cTn id="20" dur="500"/>
                                        <p:tgtEl>
                                          <p:spTgt spid="41988">
                                            <p:txEl>
                                              <p:pRg st="10" end="10"/>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1988">
                                            <p:txEl>
                                              <p:pRg st="11" end="11"/>
                                            </p:txEl>
                                          </p:spTgt>
                                        </p:tgtEl>
                                        <p:attrNameLst>
                                          <p:attrName>style.visibility</p:attrName>
                                        </p:attrNameLst>
                                      </p:cBhvr>
                                      <p:to>
                                        <p:strVal val="visible"/>
                                      </p:to>
                                    </p:set>
                                    <p:animEffect transition="in" filter="blinds(horizontal)">
                                      <p:cBhvr>
                                        <p:cTn id="23" dur="500"/>
                                        <p:tgtEl>
                                          <p:spTgt spid="4198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4"/>
          <p:cNvSpPr>
            <a:spLocks noGrp="1" noChangeArrowheads="1"/>
          </p:cNvSpPr>
          <p:nvPr>
            <p:ph type="title"/>
          </p:nvPr>
        </p:nvSpPr>
        <p:spPr>
          <a:noFill/>
        </p:spPr>
        <p:txBody>
          <a:bodyPr/>
          <a:lstStyle/>
          <a:p>
            <a:pPr eaLnBrk="1" hangingPunct="1"/>
            <a:r>
              <a:rPr lang="en-US"/>
              <a:t>The (min,max) notation for relationship constraints</a:t>
            </a:r>
          </a:p>
        </p:txBody>
      </p:sp>
      <p:sp>
        <p:nvSpPr>
          <p:cNvPr id="41986" name="Slide Number Placeholder 3"/>
          <p:cNvSpPr>
            <a:spLocks noGrp="1"/>
          </p:cNvSpPr>
          <p:nvPr>
            <p:ph type="sldNum" sz="quarter" idx="4294967295"/>
          </p:nvPr>
        </p:nvSpPr>
        <p:spPr>
          <a:xfrm>
            <a:off x="8129016" y="5734050"/>
            <a:ext cx="609600" cy="521208"/>
          </a:xfrm>
          <a:noFill/>
        </p:spPr>
        <p:txBody>
          <a:bodyPr/>
          <a:lstStyle/>
          <a:p>
            <a:r>
              <a:rPr lang="en-US"/>
              <a:t>Slide 3- </a:t>
            </a:r>
            <a:fld id="{A4F56BE2-8165-4B6E-ADC5-E52AF8D1D5D5}" type="slidenum">
              <a:rPr lang="en-US" smtClean="0"/>
              <a:pPr/>
              <a:t>49</a:t>
            </a:fld>
            <a:endParaRPr lang="en-CA"/>
          </a:p>
        </p:txBody>
      </p:sp>
      <p:pic>
        <p:nvPicPr>
          <p:cNvPr id="41988" name="Picture 27" descr="Slide3-40"/>
          <p:cNvPicPr>
            <a:picLocks noChangeAspect="1" noChangeArrowheads="1"/>
          </p:cNvPicPr>
          <p:nvPr/>
        </p:nvPicPr>
        <p:blipFill>
          <a:blip r:embed="rId3" cstate="print"/>
          <a:srcRect/>
          <a:stretch>
            <a:fillRect/>
          </a:stretch>
        </p:blipFill>
        <p:spPr bwMode="auto">
          <a:xfrm>
            <a:off x="608013" y="2209800"/>
            <a:ext cx="7773987" cy="2868613"/>
          </a:xfrm>
          <a:prstGeom prst="rect">
            <a:avLst/>
          </a:prstGeom>
          <a:noFill/>
          <a:ln w="9525">
            <a:noFill/>
            <a:miter lim="800000"/>
            <a:headEnd/>
            <a:tailEnd/>
          </a:ln>
        </p:spPr>
      </p:pic>
      <p:sp>
        <p:nvSpPr>
          <p:cNvPr id="41989" name="Text Box 28" descr="Pink tissue paper"/>
          <p:cNvSpPr txBox="1">
            <a:spLocks noChangeArrowheads="1"/>
          </p:cNvSpPr>
          <p:nvPr/>
        </p:nvSpPr>
        <p:spPr bwMode="auto">
          <a:xfrm>
            <a:off x="1295400" y="5410200"/>
            <a:ext cx="6477000" cy="822325"/>
          </a:xfrm>
          <a:prstGeom prst="rect">
            <a:avLst/>
          </a:prstGeom>
          <a:noFill/>
          <a:ln w="9525">
            <a:noFill/>
            <a:miter lim="800000"/>
            <a:headEnd/>
            <a:tailEnd/>
          </a:ln>
        </p:spPr>
        <p:txBody>
          <a:bodyPr>
            <a:spAutoFit/>
          </a:bodyPr>
          <a:lstStyle/>
          <a:p>
            <a:pPr>
              <a:spcBef>
                <a:spcPct val="50000"/>
              </a:spcBef>
            </a:pPr>
            <a:r>
              <a:rPr lang="en-US"/>
              <a:t>Read the min,max numbers next to the entity type and looking </a:t>
            </a:r>
            <a:r>
              <a:rPr lang="en-US" b="1"/>
              <a:t>away from </a:t>
            </a:r>
            <a:r>
              <a:rPr lang="en-US"/>
              <a:t>the entity type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200"/>
              <a:t>Overview of Database Design Process</a:t>
            </a:r>
          </a:p>
        </p:txBody>
      </p:sp>
      <p:sp>
        <p:nvSpPr>
          <p:cNvPr id="6146" name="Slide Number Placeholder 3"/>
          <p:cNvSpPr>
            <a:spLocks noGrp="1"/>
          </p:cNvSpPr>
          <p:nvPr>
            <p:ph type="sldNum" sz="quarter" idx="4294967295"/>
          </p:nvPr>
        </p:nvSpPr>
        <p:spPr>
          <a:xfrm>
            <a:off x="8129016" y="5734050"/>
            <a:ext cx="609600" cy="521208"/>
          </a:xfrm>
          <a:noFill/>
        </p:spPr>
        <p:txBody>
          <a:bodyPr/>
          <a:lstStyle/>
          <a:p>
            <a:r>
              <a:rPr lang="en-US"/>
              <a:t>Slide 3- </a:t>
            </a:r>
            <a:fld id="{AC16C9D8-74BB-41B8-B9EC-C1E9330BC6A9}" type="slidenum">
              <a:rPr lang="en-US" smtClean="0"/>
              <a:pPr/>
              <a:t>5</a:t>
            </a:fld>
            <a:endParaRPr lang="en-CA"/>
          </a:p>
        </p:txBody>
      </p:sp>
      <p:sp>
        <p:nvSpPr>
          <p:cNvPr id="2" name="Rectangle 1"/>
          <p:cNvSpPr/>
          <p:nvPr/>
        </p:nvSpPr>
        <p:spPr>
          <a:xfrm>
            <a:off x="476250" y="1524000"/>
            <a:ext cx="8362950" cy="923330"/>
          </a:xfrm>
          <a:prstGeom prst="rect">
            <a:avLst/>
          </a:prstGeom>
        </p:spPr>
        <p:txBody>
          <a:bodyPr wrap="square">
            <a:spAutoFit/>
          </a:bodyPr>
          <a:lstStyle/>
          <a:p>
            <a:r>
              <a:rPr lang="en-GB" sz="1800" dirty="0">
                <a:solidFill>
                  <a:srgbClr val="FF0000"/>
                </a:solidFill>
              </a:rPr>
              <a:t>Conceptual ERD models </a:t>
            </a:r>
            <a:r>
              <a:rPr lang="en-GB" sz="1800" dirty="0"/>
              <a:t>information gathered from business requirements. Entities and relationships </a:t>
            </a:r>
            <a:r>
              <a:rPr lang="en-GB" sz="1800" dirty="0" err="1"/>
              <a:t>modeled</a:t>
            </a:r>
            <a:r>
              <a:rPr lang="en-GB" sz="1800" dirty="0"/>
              <a:t> in such ERD are defined around the business' need. </a:t>
            </a:r>
          </a:p>
        </p:txBody>
      </p:sp>
      <p:pic>
        <p:nvPicPr>
          <p:cNvPr id="3" name="Picture 2"/>
          <p:cNvPicPr>
            <a:picLocks noChangeAspect="1"/>
          </p:cNvPicPr>
          <p:nvPr/>
        </p:nvPicPr>
        <p:blipFill>
          <a:blip r:embed="rId3"/>
          <a:stretch>
            <a:fillRect/>
          </a:stretch>
        </p:blipFill>
        <p:spPr>
          <a:xfrm>
            <a:off x="1828800" y="2534642"/>
            <a:ext cx="4922569" cy="4125317"/>
          </a:xfrm>
          <a:prstGeom prst="rect">
            <a:avLst/>
          </a:prstGeom>
        </p:spPr>
      </p:pic>
    </p:spTree>
    <p:extLst>
      <p:ext uri="{BB962C8B-B14F-4D97-AF65-F5344CB8AC3E}">
        <p14:creationId xmlns:p14="http://schemas.microsoft.com/office/powerpoint/2010/main" val="32123480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250824" y="303213"/>
            <a:ext cx="9121776" cy="842962"/>
          </a:xfrm>
          <a:noFill/>
        </p:spPr>
        <p:txBody>
          <a:bodyPr>
            <a:normAutofit fontScale="90000"/>
          </a:bodyPr>
          <a:lstStyle/>
          <a:p>
            <a:pPr eaLnBrk="1" hangingPunct="1"/>
            <a:r>
              <a:rPr lang="en-US" sz="3200" dirty="0"/>
              <a:t>COMPANY ER Schema Diagram using (min, max) notation</a:t>
            </a:r>
          </a:p>
        </p:txBody>
      </p:sp>
      <p:sp>
        <p:nvSpPr>
          <p:cNvPr id="43010" name="Slide Number Placeholder 3"/>
          <p:cNvSpPr>
            <a:spLocks noGrp="1"/>
          </p:cNvSpPr>
          <p:nvPr>
            <p:ph type="sldNum" sz="quarter" idx="4294967295"/>
          </p:nvPr>
        </p:nvSpPr>
        <p:spPr>
          <a:xfrm>
            <a:off x="8129016" y="5734050"/>
            <a:ext cx="609600" cy="521208"/>
          </a:xfrm>
          <a:noFill/>
        </p:spPr>
        <p:txBody>
          <a:bodyPr/>
          <a:lstStyle/>
          <a:p>
            <a:r>
              <a:rPr lang="en-US"/>
              <a:t>Slide 3- </a:t>
            </a:r>
            <a:fld id="{6AF23629-3D91-4400-8B19-7E05C82B6410}" type="slidenum">
              <a:rPr lang="en-US" smtClean="0"/>
              <a:pPr/>
              <a:t>50</a:t>
            </a:fld>
            <a:endParaRPr lang="en-CA"/>
          </a:p>
        </p:txBody>
      </p:sp>
      <p:pic>
        <p:nvPicPr>
          <p:cNvPr id="43012" name="Picture 4" descr="fig03_15"/>
          <p:cNvPicPr>
            <a:picLocks noChangeAspect="1" noChangeArrowheads="1"/>
          </p:cNvPicPr>
          <p:nvPr/>
        </p:nvPicPr>
        <p:blipFill>
          <a:blip r:embed="rId3" cstate="print"/>
          <a:srcRect/>
          <a:stretch>
            <a:fillRect/>
          </a:stretch>
        </p:blipFill>
        <p:spPr bwMode="auto">
          <a:xfrm>
            <a:off x="1676400" y="877979"/>
            <a:ext cx="5638800" cy="5978418"/>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a:t>Alternative diagrammatic notation</a:t>
            </a:r>
          </a:p>
        </p:txBody>
      </p:sp>
      <p:sp>
        <p:nvSpPr>
          <p:cNvPr id="44036" name="Rectangle 3"/>
          <p:cNvSpPr>
            <a:spLocks noGrp="1" noChangeArrowheads="1"/>
          </p:cNvSpPr>
          <p:nvPr>
            <p:ph sz="quarter" idx="1"/>
          </p:nvPr>
        </p:nvSpPr>
        <p:spPr/>
        <p:txBody>
          <a:bodyPr/>
          <a:lstStyle/>
          <a:p>
            <a:pPr eaLnBrk="1" hangingPunct="1"/>
            <a:r>
              <a:rPr lang="en-US"/>
              <a:t>ER diagram is one popular example for displaying database schemas</a:t>
            </a:r>
            <a:r>
              <a:rPr lang="tr-TR"/>
              <a:t>.</a:t>
            </a:r>
            <a:endParaRPr lang="en-US"/>
          </a:p>
          <a:p>
            <a:pPr eaLnBrk="1" hangingPunct="1"/>
            <a:r>
              <a:rPr lang="en-US"/>
              <a:t>Many other notations exist in the literature and in various database design and modeling tools</a:t>
            </a:r>
            <a:r>
              <a:rPr lang="tr-TR"/>
              <a:t> such as </a:t>
            </a:r>
            <a:r>
              <a:rPr lang="en-US"/>
              <a:t>UML class diagrams</a:t>
            </a:r>
            <a:r>
              <a:rPr lang="tr-TR"/>
              <a:t>.</a:t>
            </a:r>
            <a:endParaRPr lang="en-US"/>
          </a:p>
        </p:txBody>
      </p:sp>
      <p:sp>
        <p:nvSpPr>
          <p:cNvPr id="44034" name="Slide Number Placeholder 3"/>
          <p:cNvSpPr>
            <a:spLocks noGrp="1"/>
          </p:cNvSpPr>
          <p:nvPr>
            <p:ph type="sldNum" sz="quarter" idx="4294967295"/>
          </p:nvPr>
        </p:nvSpPr>
        <p:spPr>
          <a:xfrm>
            <a:off x="8129016" y="5734050"/>
            <a:ext cx="609600" cy="521208"/>
          </a:xfrm>
          <a:noFill/>
        </p:spPr>
        <p:txBody>
          <a:bodyPr/>
          <a:lstStyle/>
          <a:p>
            <a:r>
              <a:rPr lang="en-US"/>
              <a:t>Slide 3- </a:t>
            </a:r>
            <a:fld id="{950FB9B7-C48D-42C4-A7D2-6B1842ABFCCB}" type="slidenum">
              <a:rPr lang="en-US" smtClean="0"/>
              <a:pPr/>
              <a:t>51</a:t>
            </a:fld>
            <a:endParaRPr lang="en-CA"/>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457200" y="274638"/>
            <a:ext cx="2112963" cy="2697162"/>
          </a:xfrm>
        </p:spPr>
        <p:txBody>
          <a:bodyPr/>
          <a:lstStyle/>
          <a:p>
            <a:pPr eaLnBrk="1" hangingPunct="1"/>
            <a:r>
              <a:rPr lang="en-US" sz="3200" dirty="0"/>
              <a:t>Summary of notation for ER diagrams</a:t>
            </a:r>
          </a:p>
        </p:txBody>
      </p:sp>
      <p:sp>
        <p:nvSpPr>
          <p:cNvPr id="45058" name="Slide Number Placeholder 3"/>
          <p:cNvSpPr>
            <a:spLocks noGrp="1"/>
          </p:cNvSpPr>
          <p:nvPr>
            <p:ph type="sldNum" sz="quarter" idx="4294967295"/>
          </p:nvPr>
        </p:nvSpPr>
        <p:spPr>
          <a:xfrm>
            <a:off x="8129016" y="5734050"/>
            <a:ext cx="609600" cy="521208"/>
          </a:xfrm>
          <a:noFill/>
        </p:spPr>
        <p:txBody>
          <a:bodyPr/>
          <a:lstStyle/>
          <a:p>
            <a:r>
              <a:rPr lang="en-US"/>
              <a:t>Slide 3- </a:t>
            </a:r>
            <a:fld id="{C81A6A7D-AB81-4C61-835D-62EE6F167E43}" type="slidenum">
              <a:rPr lang="en-US" smtClean="0"/>
              <a:pPr/>
              <a:t>52</a:t>
            </a:fld>
            <a:endParaRPr lang="en-CA"/>
          </a:p>
        </p:txBody>
      </p:sp>
      <p:pic>
        <p:nvPicPr>
          <p:cNvPr id="45060" name="Picture 4" descr="fig03_14"/>
          <p:cNvPicPr>
            <a:picLocks noChangeAspect="1" noChangeArrowheads="1"/>
          </p:cNvPicPr>
          <p:nvPr/>
        </p:nvPicPr>
        <p:blipFill>
          <a:blip r:embed="rId2" cstate="print"/>
          <a:srcRect/>
          <a:stretch>
            <a:fillRect/>
          </a:stretch>
        </p:blipFill>
        <p:spPr bwMode="auto">
          <a:xfrm>
            <a:off x="2778218" y="78204"/>
            <a:ext cx="5070382" cy="6751221"/>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tr-TR"/>
              <a:t>Line Types</a:t>
            </a:r>
          </a:p>
        </p:txBody>
      </p:sp>
      <p:sp>
        <p:nvSpPr>
          <p:cNvPr id="4" name="Slide Number Placeholder 3"/>
          <p:cNvSpPr>
            <a:spLocks noGrp="1"/>
          </p:cNvSpPr>
          <p:nvPr>
            <p:ph type="sldNum" sz="quarter" idx="4294967295"/>
          </p:nvPr>
        </p:nvSpPr>
        <p:spPr>
          <a:xfrm>
            <a:off x="8129016" y="5734050"/>
            <a:ext cx="609600" cy="521208"/>
          </a:xfrm>
        </p:spPr>
        <p:txBody>
          <a:bodyPr/>
          <a:lstStyle/>
          <a:p>
            <a:pPr>
              <a:defRPr/>
            </a:pPr>
            <a:r>
              <a:rPr lang="en-US"/>
              <a:t>Slide 3- </a:t>
            </a:r>
            <a:fld id="{9C9A2E03-4F2E-4702-B308-74A870742EA9}" type="slidenum">
              <a:rPr lang="en-US" smtClean="0"/>
              <a:pPr>
                <a:defRPr/>
              </a:pPr>
              <a:t>53</a:t>
            </a:fld>
            <a:endParaRPr lang="en-CA"/>
          </a:p>
        </p:txBody>
      </p:sp>
      <p:grpSp>
        <p:nvGrpSpPr>
          <p:cNvPr id="46084" name="Group 8"/>
          <p:cNvGrpSpPr>
            <a:grpSpLocks/>
          </p:cNvGrpSpPr>
          <p:nvPr/>
        </p:nvGrpSpPr>
        <p:grpSpPr bwMode="auto">
          <a:xfrm>
            <a:off x="1219200" y="1828800"/>
            <a:ext cx="5562600" cy="915988"/>
            <a:chOff x="457199" y="3200400"/>
            <a:chExt cx="7773987" cy="1434307"/>
          </a:xfrm>
        </p:grpSpPr>
        <p:pic>
          <p:nvPicPr>
            <p:cNvPr id="46098" name="Picture 27" descr="Slide3-40"/>
            <p:cNvPicPr>
              <a:picLocks noChangeAspect="1" noChangeArrowheads="1"/>
            </p:cNvPicPr>
            <p:nvPr/>
          </p:nvPicPr>
          <p:blipFill>
            <a:blip r:embed="rId2">
              <a:extLst>
                <a:ext uri="{28A0092B-C50C-407E-A947-70E740481C1C}">
                  <a14:useLocalDpi xmlns:a14="http://schemas.microsoft.com/office/drawing/2010/main" val="0"/>
                </a:ext>
              </a:extLst>
            </a:blip>
            <a:srcRect t="50000"/>
            <a:stretch>
              <a:fillRect/>
            </a:stretch>
          </p:blipFill>
          <p:spPr bwMode="auto">
            <a:xfrm>
              <a:off x="457199" y="3200400"/>
              <a:ext cx="7773987" cy="1434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9" name="Rectangle 6"/>
            <p:cNvSpPr>
              <a:spLocks noChangeArrowheads="1"/>
            </p:cNvSpPr>
            <p:nvPr/>
          </p:nvSpPr>
          <p:spPr bwMode="auto">
            <a:xfrm>
              <a:off x="2286000" y="3581400"/>
              <a:ext cx="533400" cy="336153"/>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tr-TR"/>
            </a:p>
          </p:txBody>
        </p:sp>
        <p:sp>
          <p:nvSpPr>
            <p:cNvPr id="46100" name="Rectangle 7"/>
            <p:cNvSpPr>
              <a:spLocks noChangeArrowheads="1"/>
            </p:cNvSpPr>
            <p:nvPr/>
          </p:nvSpPr>
          <p:spPr bwMode="auto">
            <a:xfrm>
              <a:off x="5562600" y="3550047"/>
              <a:ext cx="533400" cy="336153"/>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tr-TR"/>
            </a:p>
          </p:txBody>
        </p:sp>
      </p:grpSp>
      <p:sp>
        <p:nvSpPr>
          <p:cNvPr id="46085" name="Rectangle 9"/>
          <p:cNvSpPr>
            <a:spLocks noChangeArrowheads="1"/>
          </p:cNvSpPr>
          <p:nvPr/>
        </p:nvSpPr>
        <p:spPr bwMode="auto">
          <a:xfrm>
            <a:off x="266700" y="1497013"/>
            <a:ext cx="8191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800"/>
              <a:t>Plain lines mean many to many and partial participation</a:t>
            </a:r>
          </a:p>
        </p:txBody>
      </p:sp>
      <p:sp>
        <p:nvSpPr>
          <p:cNvPr id="46086" name="Rectangle 10"/>
          <p:cNvSpPr>
            <a:spLocks noChangeArrowheads="1"/>
          </p:cNvSpPr>
          <p:nvPr/>
        </p:nvSpPr>
        <p:spPr bwMode="auto">
          <a:xfrm>
            <a:off x="266700" y="2744788"/>
            <a:ext cx="6362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800"/>
              <a:t>Arrows mean the arrow side has a cardinality of one</a:t>
            </a:r>
          </a:p>
        </p:txBody>
      </p:sp>
      <p:pic>
        <p:nvPicPr>
          <p:cNvPr id="46087" name="Picture 27" descr="Slide3-40"/>
          <p:cNvPicPr>
            <a:picLocks noChangeAspect="1" noChangeArrowheads="1"/>
          </p:cNvPicPr>
          <p:nvPr/>
        </p:nvPicPr>
        <p:blipFill>
          <a:blip r:embed="rId2">
            <a:extLst>
              <a:ext uri="{28A0092B-C50C-407E-A947-70E740481C1C}">
                <a14:useLocalDpi xmlns:a14="http://schemas.microsoft.com/office/drawing/2010/main" val="0"/>
              </a:ext>
            </a:extLst>
          </a:blip>
          <a:srcRect b="50000"/>
          <a:stretch>
            <a:fillRect/>
          </a:stretch>
        </p:blipFill>
        <p:spPr bwMode="auto">
          <a:xfrm>
            <a:off x="1295400" y="3200400"/>
            <a:ext cx="52705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8" name="Rectangle 11"/>
          <p:cNvSpPr>
            <a:spLocks noChangeArrowheads="1"/>
          </p:cNvSpPr>
          <p:nvPr/>
        </p:nvSpPr>
        <p:spPr bwMode="auto">
          <a:xfrm>
            <a:off x="2455863" y="3328988"/>
            <a:ext cx="552450" cy="211137"/>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tr-TR"/>
          </a:p>
        </p:txBody>
      </p:sp>
      <p:sp>
        <p:nvSpPr>
          <p:cNvPr id="46089" name="Rectangle 12"/>
          <p:cNvSpPr>
            <a:spLocks noChangeArrowheads="1"/>
          </p:cNvSpPr>
          <p:nvPr/>
        </p:nvSpPr>
        <p:spPr bwMode="auto">
          <a:xfrm>
            <a:off x="4625975" y="3328988"/>
            <a:ext cx="550863" cy="211137"/>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tr-TR"/>
          </a:p>
        </p:txBody>
      </p:sp>
      <p:cxnSp>
        <p:nvCxnSpPr>
          <p:cNvPr id="46090" name="Straight Arrow Connector 14"/>
          <p:cNvCxnSpPr>
            <a:cxnSpLocks noChangeShapeType="1"/>
          </p:cNvCxnSpPr>
          <p:nvPr/>
        </p:nvCxnSpPr>
        <p:spPr bwMode="auto">
          <a:xfrm flipH="1">
            <a:off x="4529138" y="3582988"/>
            <a:ext cx="700087" cy="0"/>
          </a:xfrm>
          <a:prstGeom prst="straightConnector1">
            <a:avLst/>
          </a:prstGeom>
          <a:noFill/>
          <a:ln w="15875" algn="ctr">
            <a:solidFill>
              <a:schemeClr val="tx1"/>
            </a:solidFill>
            <a:round/>
            <a:headEnd/>
            <a:tailEnd type="arrow" w="med" len="med"/>
          </a:ln>
        </p:spPr>
      </p:cxnSp>
      <p:sp>
        <p:nvSpPr>
          <p:cNvPr id="46091" name="Rectangle 16"/>
          <p:cNvSpPr>
            <a:spLocks noChangeArrowheads="1"/>
          </p:cNvSpPr>
          <p:nvPr/>
        </p:nvSpPr>
        <p:spPr bwMode="auto">
          <a:xfrm>
            <a:off x="1724025" y="3962400"/>
            <a:ext cx="44481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tr-TR" sz="1600"/>
              <a:t>(one		to		many)</a:t>
            </a:r>
          </a:p>
        </p:txBody>
      </p:sp>
      <p:sp>
        <p:nvSpPr>
          <p:cNvPr id="46092" name="Rectangle 17"/>
          <p:cNvSpPr>
            <a:spLocks noChangeArrowheads="1"/>
          </p:cNvSpPr>
          <p:nvPr/>
        </p:nvSpPr>
        <p:spPr bwMode="auto">
          <a:xfrm>
            <a:off x="280988" y="4430713"/>
            <a:ext cx="8405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800"/>
              <a:t>Thick line requires total participation and can be added to any line, arrow or not</a:t>
            </a:r>
          </a:p>
        </p:txBody>
      </p:sp>
      <p:pic>
        <p:nvPicPr>
          <p:cNvPr id="46093" name="Picture 27" descr="Slide3-40"/>
          <p:cNvPicPr>
            <a:picLocks noChangeAspect="1" noChangeArrowheads="1"/>
          </p:cNvPicPr>
          <p:nvPr/>
        </p:nvPicPr>
        <p:blipFill>
          <a:blip r:embed="rId2">
            <a:extLst>
              <a:ext uri="{28A0092B-C50C-407E-A947-70E740481C1C}">
                <a14:useLocalDpi xmlns:a14="http://schemas.microsoft.com/office/drawing/2010/main" val="0"/>
              </a:ext>
            </a:extLst>
          </a:blip>
          <a:srcRect b="50000"/>
          <a:stretch>
            <a:fillRect/>
          </a:stretch>
        </p:blipFill>
        <p:spPr bwMode="auto">
          <a:xfrm>
            <a:off x="1282700" y="4876800"/>
            <a:ext cx="52705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4" name="Rectangle 20"/>
          <p:cNvSpPr>
            <a:spLocks noChangeArrowheads="1"/>
          </p:cNvSpPr>
          <p:nvPr/>
        </p:nvSpPr>
        <p:spPr bwMode="auto">
          <a:xfrm>
            <a:off x="2444750" y="5005388"/>
            <a:ext cx="550863" cy="211137"/>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tr-TR"/>
          </a:p>
        </p:txBody>
      </p:sp>
      <p:sp>
        <p:nvSpPr>
          <p:cNvPr id="46095" name="Rectangle 21"/>
          <p:cNvSpPr>
            <a:spLocks noChangeArrowheads="1"/>
          </p:cNvSpPr>
          <p:nvPr/>
        </p:nvSpPr>
        <p:spPr bwMode="auto">
          <a:xfrm>
            <a:off x="4613275" y="5005388"/>
            <a:ext cx="552450" cy="211137"/>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tr-TR"/>
          </a:p>
        </p:txBody>
      </p:sp>
      <p:cxnSp>
        <p:nvCxnSpPr>
          <p:cNvPr id="46096" name="Straight Arrow Connector 22"/>
          <p:cNvCxnSpPr>
            <a:cxnSpLocks noChangeShapeType="1"/>
          </p:cNvCxnSpPr>
          <p:nvPr/>
        </p:nvCxnSpPr>
        <p:spPr bwMode="auto">
          <a:xfrm flipH="1">
            <a:off x="4516438" y="5259388"/>
            <a:ext cx="700087" cy="0"/>
          </a:xfrm>
          <a:prstGeom prst="straightConnector1">
            <a:avLst/>
          </a:prstGeom>
          <a:noFill/>
          <a:ln w="47625" algn="ctr">
            <a:solidFill>
              <a:schemeClr val="tx1"/>
            </a:solidFill>
            <a:round/>
            <a:headEnd/>
            <a:tailEnd type="arrow" w="med" len="med"/>
          </a:ln>
        </p:spPr>
      </p:cxnSp>
      <p:sp>
        <p:nvSpPr>
          <p:cNvPr id="46097" name="Rectangle 23"/>
          <p:cNvSpPr>
            <a:spLocks noChangeArrowheads="1"/>
          </p:cNvSpPr>
          <p:nvPr/>
        </p:nvSpPr>
        <p:spPr bwMode="auto">
          <a:xfrm>
            <a:off x="1711325" y="5638800"/>
            <a:ext cx="44481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tr-TR" sz="1600"/>
              <a:t>(one		to		many)</a:t>
            </a:r>
          </a:p>
        </p:txBody>
      </p:sp>
    </p:spTree>
    <p:extLst>
      <p:ext uri="{BB962C8B-B14F-4D97-AF65-F5344CB8AC3E}">
        <p14:creationId xmlns:p14="http://schemas.microsoft.com/office/powerpoint/2010/main" val="19778041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4"/>
          <p:cNvSpPr>
            <a:spLocks noGrp="1" noChangeArrowheads="1"/>
          </p:cNvSpPr>
          <p:nvPr>
            <p:ph type="title"/>
          </p:nvPr>
        </p:nvSpPr>
        <p:spPr/>
        <p:txBody>
          <a:bodyPr/>
          <a:lstStyle/>
          <a:p>
            <a:pPr eaLnBrk="1" hangingPunct="1"/>
            <a:r>
              <a:rPr lang="en-US"/>
              <a:t>Relationships of Higher Degree</a:t>
            </a:r>
          </a:p>
        </p:txBody>
      </p:sp>
      <p:sp>
        <p:nvSpPr>
          <p:cNvPr id="46084" name="Rectangle 5"/>
          <p:cNvSpPr>
            <a:spLocks noGrp="1" noChangeArrowheads="1"/>
          </p:cNvSpPr>
          <p:nvPr>
            <p:ph sz="quarter" idx="1"/>
          </p:nvPr>
        </p:nvSpPr>
        <p:spPr/>
        <p:txBody>
          <a:bodyPr/>
          <a:lstStyle/>
          <a:p>
            <a:pPr eaLnBrk="1" hangingPunct="1"/>
            <a:r>
              <a:rPr lang="en-US"/>
              <a:t>Relationship types of degree 2 are called binary</a:t>
            </a:r>
          </a:p>
          <a:p>
            <a:pPr eaLnBrk="1" hangingPunct="1"/>
            <a:r>
              <a:rPr lang="en-US"/>
              <a:t>Relationship types of degree 3 are called ternary and of degree n are called n-ary</a:t>
            </a:r>
          </a:p>
          <a:p>
            <a:pPr eaLnBrk="1" hangingPunct="1"/>
            <a:r>
              <a:rPr lang="en-US"/>
              <a:t>In general, an n-ary relationship is not equivalent to n binary relationships</a:t>
            </a:r>
          </a:p>
          <a:p>
            <a:pPr eaLnBrk="1" hangingPunct="1"/>
            <a:r>
              <a:rPr lang="en-US"/>
              <a:t>Constraints are harder to specify for higher-degree relationships (n &gt; 2) than for binary relationships</a:t>
            </a:r>
          </a:p>
        </p:txBody>
      </p:sp>
      <p:sp>
        <p:nvSpPr>
          <p:cNvPr id="46082" name="Slide Number Placeholder 3"/>
          <p:cNvSpPr>
            <a:spLocks noGrp="1"/>
          </p:cNvSpPr>
          <p:nvPr>
            <p:ph type="sldNum" sz="quarter" idx="4294967295"/>
          </p:nvPr>
        </p:nvSpPr>
        <p:spPr>
          <a:xfrm>
            <a:off x="8129016" y="5734050"/>
            <a:ext cx="609600" cy="521208"/>
          </a:xfrm>
          <a:noFill/>
        </p:spPr>
        <p:txBody>
          <a:bodyPr/>
          <a:lstStyle/>
          <a:p>
            <a:r>
              <a:rPr lang="en-US"/>
              <a:t>Slide 3- </a:t>
            </a:r>
            <a:fld id="{42B5EB9E-F728-4B92-A038-A689EA921B76}" type="slidenum">
              <a:rPr lang="en-US" smtClean="0"/>
              <a:pPr/>
              <a:t>54</a:t>
            </a:fld>
            <a:endParaRPr lang="en-CA"/>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1026"/>
          <p:cNvSpPr>
            <a:spLocks noGrp="1" noChangeArrowheads="1"/>
          </p:cNvSpPr>
          <p:nvPr>
            <p:ph type="title"/>
          </p:nvPr>
        </p:nvSpPr>
        <p:spPr/>
        <p:txBody>
          <a:bodyPr/>
          <a:lstStyle/>
          <a:p>
            <a:pPr eaLnBrk="1" hangingPunct="1"/>
            <a:r>
              <a:rPr lang="en-US"/>
              <a:t>Example of a ternary relationship</a:t>
            </a:r>
          </a:p>
        </p:txBody>
      </p:sp>
      <p:sp>
        <p:nvSpPr>
          <p:cNvPr id="47106" name="Slide Number Placeholder 3"/>
          <p:cNvSpPr>
            <a:spLocks noGrp="1"/>
          </p:cNvSpPr>
          <p:nvPr>
            <p:ph type="sldNum" sz="quarter" idx="4294967295"/>
          </p:nvPr>
        </p:nvSpPr>
        <p:spPr>
          <a:xfrm>
            <a:off x="8129016" y="5734050"/>
            <a:ext cx="609600" cy="521208"/>
          </a:xfrm>
          <a:noFill/>
        </p:spPr>
        <p:txBody>
          <a:bodyPr/>
          <a:lstStyle/>
          <a:p>
            <a:r>
              <a:rPr lang="en-US"/>
              <a:t>Slide 3- </a:t>
            </a:r>
            <a:fld id="{48BB15E2-4912-4095-A228-24CABD1E56B9}" type="slidenum">
              <a:rPr lang="en-US" smtClean="0"/>
              <a:pPr/>
              <a:t>55</a:t>
            </a:fld>
            <a:endParaRPr lang="en-CA"/>
          </a:p>
        </p:txBody>
      </p:sp>
      <p:pic>
        <p:nvPicPr>
          <p:cNvPr id="47108" name="Picture 1029" descr="fig03_17"/>
          <p:cNvPicPr>
            <a:picLocks noChangeAspect="1" noChangeArrowheads="1"/>
          </p:cNvPicPr>
          <p:nvPr/>
        </p:nvPicPr>
        <p:blipFill>
          <a:blip r:embed="rId3" cstate="print"/>
          <a:srcRect/>
          <a:stretch>
            <a:fillRect/>
          </a:stretch>
        </p:blipFill>
        <p:spPr bwMode="auto">
          <a:xfrm>
            <a:off x="2743200" y="533400"/>
            <a:ext cx="5181600" cy="6210861"/>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1026"/>
          <p:cNvSpPr>
            <a:spLocks noGrp="1" noChangeArrowheads="1"/>
          </p:cNvSpPr>
          <p:nvPr>
            <p:ph type="title"/>
          </p:nvPr>
        </p:nvSpPr>
        <p:spPr/>
        <p:txBody>
          <a:bodyPr/>
          <a:lstStyle/>
          <a:p>
            <a:pPr eaLnBrk="1" hangingPunct="1"/>
            <a:r>
              <a:rPr lang="en-US" sz="3200"/>
              <a:t>Discussion of n-ary relationships (n &gt; 2)</a:t>
            </a:r>
          </a:p>
        </p:txBody>
      </p:sp>
      <p:sp>
        <p:nvSpPr>
          <p:cNvPr id="48132" name="Rectangle 1027"/>
          <p:cNvSpPr>
            <a:spLocks noGrp="1" noChangeArrowheads="1"/>
          </p:cNvSpPr>
          <p:nvPr>
            <p:ph sz="quarter" idx="1"/>
          </p:nvPr>
        </p:nvSpPr>
        <p:spPr>
          <a:xfrm>
            <a:off x="457200" y="1600200"/>
            <a:ext cx="8382000" cy="5257800"/>
          </a:xfrm>
        </p:spPr>
        <p:txBody>
          <a:bodyPr>
            <a:normAutofit lnSpcReduction="10000"/>
          </a:bodyPr>
          <a:lstStyle/>
          <a:p>
            <a:pPr eaLnBrk="1" hangingPunct="1"/>
            <a:r>
              <a:rPr lang="en-US" dirty="0"/>
              <a:t>If a particular binary relationship can be derived from a higher-degree relationship at all times, then it is redundant</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r>
              <a:rPr lang="en-US" dirty="0"/>
              <a:t>E.g.  the TAUGHT_DURING binary relationship can be derived from the ternary relationship OFFERS (based on the meaning of the relationships)</a:t>
            </a:r>
          </a:p>
        </p:txBody>
      </p:sp>
      <p:sp>
        <p:nvSpPr>
          <p:cNvPr id="48130" name="Slide Number Placeholder 3"/>
          <p:cNvSpPr>
            <a:spLocks noGrp="1"/>
          </p:cNvSpPr>
          <p:nvPr>
            <p:ph type="sldNum" sz="quarter" idx="4294967295"/>
          </p:nvPr>
        </p:nvSpPr>
        <p:spPr>
          <a:xfrm>
            <a:off x="8129016" y="5734050"/>
            <a:ext cx="609600" cy="521208"/>
          </a:xfrm>
          <a:noFill/>
        </p:spPr>
        <p:txBody>
          <a:bodyPr/>
          <a:lstStyle/>
          <a:p>
            <a:r>
              <a:rPr lang="en-US"/>
              <a:t>Slide 3- </a:t>
            </a:r>
            <a:fld id="{F8D233C3-C8AA-4390-8EF9-3EE0704A9D4D}" type="slidenum">
              <a:rPr lang="en-US" smtClean="0"/>
              <a:pPr/>
              <a:t>56</a:t>
            </a:fld>
            <a:endParaRPr lang="en-CA"/>
          </a:p>
        </p:txBody>
      </p:sp>
      <p:pic>
        <p:nvPicPr>
          <p:cNvPr id="5" name="Picture 1029" descr="fig03_18"/>
          <p:cNvPicPr>
            <a:picLocks noChangeAspect="1" noChangeArrowheads="1"/>
          </p:cNvPicPr>
          <p:nvPr/>
        </p:nvPicPr>
        <p:blipFill>
          <a:blip r:embed="rId2" cstate="print"/>
          <a:srcRect/>
          <a:stretch>
            <a:fillRect/>
          </a:stretch>
        </p:blipFill>
        <p:spPr bwMode="auto">
          <a:xfrm>
            <a:off x="985248" y="2590800"/>
            <a:ext cx="6411504" cy="2996197"/>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1026"/>
          <p:cNvSpPr>
            <a:spLocks noGrp="1" noChangeArrowheads="1"/>
          </p:cNvSpPr>
          <p:nvPr>
            <p:ph type="title"/>
          </p:nvPr>
        </p:nvSpPr>
        <p:spPr/>
        <p:txBody>
          <a:bodyPr/>
          <a:lstStyle/>
          <a:p>
            <a:pPr eaLnBrk="1" hangingPunct="1"/>
            <a:r>
              <a:rPr lang="tr-TR" sz="3200" dirty="0"/>
              <a:t>Crow’s foot notatıon</a:t>
            </a:r>
            <a:endParaRPr lang="en-US" sz="3200" dirty="0"/>
          </a:p>
        </p:txBody>
      </p:sp>
      <p:sp>
        <p:nvSpPr>
          <p:cNvPr id="48130" name="Slide Number Placeholder 3"/>
          <p:cNvSpPr>
            <a:spLocks noGrp="1"/>
          </p:cNvSpPr>
          <p:nvPr>
            <p:ph type="sldNum" sz="quarter" idx="4294967295"/>
          </p:nvPr>
        </p:nvSpPr>
        <p:spPr>
          <a:xfrm>
            <a:off x="8129016" y="5734050"/>
            <a:ext cx="609600" cy="521208"/>
          </a:xfrm>
          <a:noFill/>
        </p:spPr>
        <p:txBody>
          <a:bodyPr/>
          <a:lstStyle/>
          <a:p>
            <a:r>
              <a:rPr lang="en-US"/>
              <a:t>Slide 3- </a:t>
            </a:r>
            <a:fld id="{F8D233C3-C8AA-4390-8EF9-3EE0704A9D4D}" type="slidenum">
              <a:rPr lang="en-US" smtClean="0"/>
              <a:pPr/>
              <a:t>57</a:t>
            </a:fld>
            <a:endParaRPr lang="en-CA"/>
          </a:p>
        </p:txBody>
      </p:sp>
      <p:sp>
        <p:nvSpPr>
          <p:cNvPr id="2" name="Rectangle 1"/>
          <p:cNvSpPr/>
          <p:nvPr/>
        </p:nvSpPr>
        <p:spPr>
          <a:xfrm>
            <a:off x="3581400" y="6477000"/>
            <a:ext cx="5157216" cy="276999"/>
          </a:xfrm>
          <a:prstGeom prst="rect">
            <a:avLst/>
          </a:prstGeom>
        </p:spPr>
        <p:txBody>
          <a:bodyPr wrap="square">
            <a:spAutoFit/>
          </a:bodyPr>
          <a:lstStyle/>
          <a:p>
            <a:pPr algn="r"/>
            <a:r>
              <a:rPr lang="tr-TR" sz="1200" dirty="0"/>
              <a:t>Ref: </a:t>
            </a:r>
            <a:r>
              <a:rPr lang="en-GB" sz="1200" dirty="0"/>
              <a:t>http://tdan.com/crows-feet-are-best/7474</a:t>
            </a:r>
          </a:p>
        </p:txBody>
      </p:sp>
      <p:pic>
        <p:nvPicPr>
          <p:cNvPr id="3" name="Picture 2"/>
          <p:cNvPicPr>
            <a:picLocks noChangeAspect="1"/>
          </p:cNvPicPr>
          <p:nvPr/>
        </p:nvPicPr>
        <p:blipFill rotWithShape="1">
          <a:blip r:embed="rId3"/>
          <a:srcRect t="15963"/>
          <a:stretch/>
        </p:blipFill>
        <p:spPr>
          <a:xfrm>
            <a:off x="304800" y="1639380"/>
            <a:ext cx="5305425" cy="1232694"/>
          </a:xfrm>
          <a:prstGeom prst="rect">
            <a:avLst/>
          </a:prstGeom>
        </p:spPr>
      </p:pic>
      <p:pic>
        <p:nvPicPr>
          <p:cNvPr id="4" name="Picture 3"/>
          <p:cNvPicPr>
            <a:picLocks noChangeAspect="1"/>
          </p:cNvPicPr>
          <p:nvPr/>
        </p:nvPicPr>
        <p:blipFill rotWithShape="1">
          <a:blip r:embed="rId4"/>
          <a:srcRect l="8391" r="2098"/>
          <a:stretch/>
        </p:blipFill>
        <p:spPr>
          <a:xfrm>
            <a:off x="457200" y="3332417"/>
            <a:ext cx="4876800" cy="2028825"/>
          </a:xfrm>
          <a:prstGeom prst="rect">
            <a:avLst/>
          </a:prstGeom>
        </p:spPr>
      </p:pic>
    </p:spTree>
    <p:extLst>
      <p:ext uri="{BB962C8B-B14F-4D97-AF65-F5344CB8AC3E}">
        <p14:creationId xmlns:p14="http://schemas.microsoft.com/office/powerpoint/2010/main" val="28631542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1026"/>
          <p:cNvSpPr>
            <a:spLocks noGrp="1" noChangeArrowheads="1"/>
          </p:cNvSpPr>
          <p:nvPr>
            <p:ph type="title"/>
          </p:nvPr>
        </p:nvSpPr>
        <p:spPr/>
        <p:txBody>
          <a:bodyPr/>
          <a:lstStyle/>
          <a:p>
            <a:pPr eaLnBrk="1" hangingPunct="1"/>
            <a:r>
              <a:rPr lang="tr-TR" sz="3200" dirty="0"/>
              <a:t>Crow’s foot notatıon</a:t>
            </a:r>
            <a:endParaRPr lang="en-US" sz="3200" dirty="0"/>
          </a:p>
        </p:txBody>
      </p:sp>
      <p:sp>
        <p:nvSpPr>
          <p:cNvPr id="48130" name="Slide Number Placeholder 3"/>
          <p:cNvSpPr>
            <a:spLocks noGrp="1"/>
          </p:cNvSpPr>
          <p:nvPr>
            <p:ph type="sldNum" sz="quarter" idx="4294967295"/>
          </p:nvPr>
        </p:nvSpPr>
        <p:spPr>
          <a:xfrm>
            <a:off x="8129016" y="5734050"/>
            <a:ext cx="609600" cy="521208"/>
          </a:xfrm>
          <a:noFill/>
        </p:spPr>
        <p:txBody>
          <a:bodyPr/>
          <a:lstStyle/>
          <a:p>
            <a:r>
              <a:rPr lang="en-US"/>
              <a:t>Slide 3- </a:t>
            </a:r>
            <a:fld id="{F8D233C3-C8AA-4390-8EF9-3EE0704A9D4D}" type="slidenum">
              <a:rPr lang="en-US" smtClean="0"/>
              <a:pPr/>
              <a:t>58</a:t>
            </a:fld>
            <a:endParaRPr lang="en-CA"/>
          </a:p>
        </p:txBody>
      </p:sp>
      <p:sp>
        <p:nvSpPr>
          <p:cNvPr id="2" name="Rectangle 1"/>
          <p:cNvSpPr/>
          <p:nvPr/>
        </p:nvSpPr>
        <p:spPr>
          <a:xfrm>
            <a:off x="3581400" y="6477000"/>
            <a:ext cx="5157216" cy="276999"/>
          </a:xfrm>
          <a:prstGeom prst="rect">
            <a:avLst/>
          </a:prstGeom>
        </p:spPr>
        <p:txBody>
          <a:bodyPr wrap="square">
            <a:spAutoFit/>
          </a:bodyPr>
          <a:lstStyle/>
          <a:p>
            <a:pPr algn="r"/>
            <a:r>
              <a:rPr lang="tr-TR" sz="1200" dirty="0"/>
              <a:t>Ref: </a:t>
            </a:r>
            <a:r>
              <a:rPr lang="en-GB" sz="1200" dirty="0"/>
              <a:t>http://tdan.com/crows-feet-are-best/7474</a:t>
            </a:r>
          </a:p>
        </p:txBody>
      </p:sp>
      <p:pic>
        <p:nvPicPr>
          <p:cNvPr id="5" name="Picture 4"/>
          <p:cNvPicPr>
            <a:picLocks noChangeAspect="1"/>
          </p:cNvPicPr>
          <p:nvPr/>
        </p:nvPicPr>
        <p:blipFill>
          <a:blip r:embed="rId3"/>
          <a:stretch>
            <a:fillRect/>
          </a:stretch>
        </p:blipFill>
        <p:spPr>
          <a:xfrm>
            <a:off x="533400" y="1677480"/>
            <a:ext cx="3276600" cy="1943100"/>
          </a:xfrm>
          <a:prstGeom prst="rect">
            <a:avLst/>
          </a:prstGeom>
        </p:spPr>
      </p:pic>
      <p:pic>
        <p:nvPicPr>
          <p:cNvPr id="6" name="Picture 5"/>
          <p:cNvPicPr>
            <a:picLocks noChangeAspect="1"/>
          </p:cNvPicPr>
          <p:nvPr/>
        </p:nvPicPr>
        <p:blipFill>
          <a:blip r:embed="rId4"/>
          <a:stretch>
            <a:fillRect/>
          </a:stretch>
        </p:blipFill>
        <p:spPr>
          <a:xfrm>
            <a:off x="3888003" y="1536954"/>
            <a:ext cx="4202913" cy="4829175"/>
          </a:xfrm>
          <a:prstGeom prst="rect">
            <a:avLst/>
          </a:prstGeom>
        </p:spPr>
      </p:pic>
      <p:sp>
        <p:nvSpPr>
          <p:cNvPr id="3" name="TextBox 2">
            <a:extLst>
              <a:ext uri="{FF2B5EF4-FFF2-40B4-BE49-F238E27FC236}">
                <a16:creationId xmlns:a16="http://schemas.microsoft.com/office/drawing/2014/main" id="{831263D6-0927-C44F-9720-F8178F5E424C}"/>
              </a:ext>
            </a:extLst>
          </p:cNvPr>
          <p:cNvSpPr txBox="1"/>
          <p:nvPr/>
        </p:nvSpPr>
        <p:spPr>
          <a:xfrm>
            <a:off x="3903243" y="5265420"/>
            <a:ext cx="926857" cy="261610"/>
          </a:xfrm>
          <a:prstGeom prst="rect">
            <a:avLst/>
          </a:prstGeom>
          <a:solidFill>
            <a:schemeClr val="bg1"/>
          </a:solidFill>
        </p:spPr>
        <p:txBody>
          <a:bodyPr wrap="none" rtlCol="0">
            <a:spAutoFit/>
          </a:bodyPr>
          <a:lstStyle/>
          <a:p>
            <a:r>
              <a:rPr lang="en-US" sz="1050" dirty="0"/>
              <a:t>One-to-One</a:t>
            </a:r>
          </a:p>
        </p:txBody>
      </p:sp>
    </p:spTree>
    <p:extLst>
      <p:ext uri="{BB962C8B-B14F-4D97-AF65-F5344CB8AC3E}">
        <p14:creationId xmlns:p14="http://schemas.microsoft.com/office/powerpoint/2010/main" val="16568330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1026"/>
          <p:cNvSpPr>
            <a:spLocks noGrp="1" noChangeArrowheads="1"/>
          </p:cNvSpPr>
          <p:nvPr>
            <p:ph type="title"/>
          </p:nvPr>
        </p:nvSpPr>
        <p:spPr/>
        <p:txBody>
          <a:bodyPr/>
          <a:lstStyle/>
          <a:p>
            <a:pPr eaLnBrk="1" hangingPunct="1"/>
            <a:r>
              <a:rPr lang="tr-TR" sz="3200" dirty="0"/>
              <a:t>Crow’s foot notatıon</a:t>
            </a:r>
            <a:endParaRPr lang="en-US" sz="3200" dirty="0"/>
          </a:p>
        </p:txBody>
      </p:sp>
      <p:sp>
        <p:nvSpPr>
          <p:cNvPr id="48130" name="Slide Number Placeholder 3"/>
          <p:cNvSpPr>
            <a:spLocks noGrp="1"/>
          </p:cNvSpPr>
          <p:nvPr>
            <p:ph type="sldNum" sz="quarter" idx="4294967295"/>
          </p:nvPr>
        </p:nvSpPr>
        <p:spPr>
          <a:xfrm>
            <a:off x="8129016" y="5734050"/>
            <a:ext cx="609600" cy="521208"/>
          </a:xfrm>
          <a:noFill/>
        </p:spPr>
        <p:txBody>
          <a:bodyPr/>
          <a:lstStyle/>
          <a:p>
            <a:r>
              <a:rPr lang="en-US"/>
              <a:t>Slide 3- </a:t>
            </a:r>
            <a:fld id="{F8D233C3-C8AA-4390-8EF9-3EE0704A9D4D}" type="slidenum">
              <a:rPr lang="en-US" smtClean="0"/>
              <a:pPr/>
              <a:t>59</a:t>
            </a:fld>
            <a:endParaRPr lang="en-CA"/>
          </a:p>
        </p:txBody>
      </p:sp>
      <p:pic>
        <p:nvPicPr>
          <p:cNvPr id="7" name="Picture 6"/>
          <p:cNvPicPr>
            <a:picLocks noChangeAspect="1"/>
          </p:cNvPicPr>
          <p:nvPr/>
        </p:nvPicPr>
        <p:blipFill>
          <a:blip r:embed="rId3"/>
          <a:stretch>
            <a:fillRect/>
          </a:stretch>
        </p:blipFill>
        <p:spPr>
          <a:xfrm>
            <a:off x="152399" y="281390"/>
            <a:ext cx="8330149" cy="5973868"/>
          </a:xfrm>
          <a:prstGeom prst="rect">
            <a:avLst/>
          </a:prstGeom>
        </p:spPr>
      </p:pic>
    </p:spTree>
    <p:extLst>
      <p:ext uri="{BB962C8B-B14F-4D97-AF65-F5344CB8AC3E}">
        <p14:creationId xmlns:p14="http://schemas.microsoft.com/office/powerpoint/2010/main" val="968709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200"/>
              <a:t>Overview of Database Design Process</a:t>
            </a:r>
          </a:p>
        </p:txBody>
      </p:sp>
      <p:sp>
        <p:nvSpPr>
          <p:cNvPr id="6146" name="Slide Number Placeholder 3"/>
          <p:cNvSpPr>
            <a:spLocks noGrp="1"/>
          </p:cNvSpPr>
          <p:nvPr>
            <p:ph type="sldNum" sz="quarter" idx="4294967295"/>
          </p:nvPr>
        </p:nvSpPr>
        <p:spPr>
          <a:xfrm>
            <a:off x="8129016" y="5734050"/>
            <a:ext cx="609600" cy="521208"/>
          </a:xfrm>
          <a:noFill/>
        </p:spPr>
        <p:txBody>
          <a:bodyPr/>
          <a:lstStyle/>
          <a:p>
            <a:r>
              <a:rPr lang="en-US"/>
              <a:t>Slide 3- </a:t>
            </a:r>
            <a:fld id="{AC16C9D8-74BB-41B8-B9EC-C1E9330BC6A9}" type="slidenum">
              <a:rPr lang="en-US" smtClean="0"/>
              <a:pPr/>
              <a:t>6</a:t>
            </a:fld>
            <a:endParaRPr lang="en-CA"/>
          </a:p>
        </p:txBody>
      </p:sp>
      <p:sp>
        <p:nvSpPr>
          <p:cNvPr id="2" name="Rectangle 1"/>
          <p:cNvSpPr/>
          <p:nvPr/>
        </p:nvSpPr>
        <p:spPr>
          <a:xfrm>
            <a:off x="476250" y="1524000"/>
            <a:ext cx="8362950" cy="1200329"/>
          </a:xfrm>
          <a:prstGeom prst="rect">
            <a:avLst/>
          </a:prstGeom>
        </p:spPr>
        <p:txBody>
          <a:bodyPr wrap="square">
            <a:spAutoFit/>
          </a:bodyPr>
          <a:lstStyle/>
          <a:p>
            <a:r>
              <a:rPr lang="en-GB" sz="1800" dirty="0">
                <a:solidFill>
                  <a:srgbClr val="FF0000"/>
                </a:solidFill>
              </a:rPr>
              <a:t>Logical ERD </a:t>
            </a:r>
            <a:r>
              <a:rPr lang="en-GB" sz="1800" dirty="0"/>
              <a:t>also models information gathered from business requirements. It is more complex than conceptual model in that column types are set. Note that the setting of column types is optional and if you do that, you should be doing that to aid business analysis. It has nothing to do with database creation yet.</a:t>
            </a:r>
          </a:p>
        </p:txBody>
      </p:sp>
      <p:pic>
        <p:nvPicPr>
          <p:cNvPr id="4" name="Picture 3"/>
          <p:cNvPicPr>
            <a:picLocks noChangeAspect="1"/>
          </p:cNvPicPr>
          <p:nvPr/>
        </p:nvPicPr>
        <p:blipFill>
          <a:blip r:embed="rId3"/>
          <a:stretch>
            <a:fillRect/>
          </a:stretch>
        </p:blipFill>
        <p:spPr>
          <a:xfrm>
            <a:off x="1600200" y="2921508"/>
            <a:ext cx="5867400" cy="3596480"/>
          </a:xfrm>
          <a:prstGeom prst="rect">
            <a:avLst/>
          </a:prstGeom>
        </p:spPr>
      </p:pic>
    </p:spTree>
    <p:extLst>
      <p:ext uri="{BB962C8B-B14F-4D97-AF65-F5344CB8AC3E}">
        <p14:creationId xmlns:p14="http://schemas.microsoft.com/office/powerpoint/2010/main" val="19122980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t>Design Issue 1</a:t>
            </a:r>
          </a:p>
        </p:txBody>
      </p:sp>
      <p:sp>
        <p:nvSpPr>
          <p:cNvPr id="50179" name="Content Placeholder 2"/>
          <p:cNvSpPr>
            <a:spLocks noGrp="1"/>
          </p:cNvSpPr>
          <p:nvPr>
            <p:ph sz="quarter" idx="1"/>
          </p:nvPr>
        </p:nvSpPr>
        <p:spPr/>
        <p:txBody>
          <a:bodyPr/>
          <a:lstStyle/>
          <a:p>
            <a:pPr>
              <a:lnSpc>
                <a:spcPct val="90000"/>
              </a:lnSpc>
            </a:pPr>
            <a:r>
              <a:rPr lang="en-US" dirty="0"/>
              <a:t>Entity sets vs. Attributes</a:t>
            </a:r>
          </a:p>
          <a:p>
            <a:pPr lvl="1">
              <a:lnSpc>
                <a:spcPct val="90000"/>
              </a:lnSpc>
            </a:pPr>
            <a:r>
              <a:rPr lang="en-US" dirty="0"/>
              <a:t>depends on enterprise being modeled and the semantics of the data</a:t>
            </a:r>
          </a:p>
          <a:p>
            <a:pPr lvl="1">
              <a:lnSpc>
                <a:spcPct val="90000"/>
              </a:lnSpc>
            </a:pPr>
            <a:r>
              <a:rPr lang="en-US" dirty="0"/>
              <a:t>Example : An auto for a person could be attribute whereas in a manufacturing plant it is an entity set.</a:t>
            </a:r>
          </a:p>
          <a:p>
            <a:pPr lvl="1">
              <a:lnSpc>
                <a:spcPct val="90000"/>
              </a:lnSpc>
            </a:pPr>
            <a:endParaRPr lang="tr-TR" sz="1200" dirty="0"/>
          </a:p>
          <a:p>
            <a:pPr lvl="1">
              <a:lnSpc>
                <a:spcPct val="90000"/>
              </a:lnSpc>
            </a:pPr>
            <a:endParaRPr lang="tr-TR" sz="1200" dirty="0"/>
          </a:p>
          <a:p>
            <a:pPr lvl="1">
              <a:lnSpc>
                <a:spcPct val="90000"/>
              </a:lnSpc>
            </a:pPr>
            <a:endParaRPr lang="tr-TR" sz="1200" dirty="0"/>
          </a:p>
          <a:p>
            <a:pPr lvl="1">
              <a:lnSpc>
                <a:spcPct val="90000"/>
              </a:lnSpc>
            </a:pPr>
            <a:endParaRPr lang="tr-TR" sz="1200" dirty="0"/>
          </a:p>
          <a:p>
            <a:pPr lvl="1">
              <a:lnSpc>
                <a:spcPct val="90000"/>
              </a:lnSpc>
            </a:pPr>
            <a:endParaRPr lang="tr-TR" sz="1200" dirty="0"/>
          </a:p>
          <a:p>
            <a:pPr lvl="1">
              <a:lnSpc>
                <a:spcPct val="90000"/>
              </a:lnSpc>
            </a:pPr>
            <a:endParaRPr lang="tr-TR" sz="1200" dirty="0"/>
          </a:p>
          <a:p>
            <a:pPr lvl="1">
              <a:lnSpc>
                <a:spcPct val="90000"/>
              </a:lnSpc>
            </a:pPr>
            <a:endParaRPr lang="tr-TR" sz="1200" dirty="0"/>
          </a:p>
          <a:p>
            <a:pPr lvl="1">
              <a:lnSpc>
                <a:spcPct val="90000"/>
              </a:lnSpc>
            </a:pPr>
            <a:endParaRPr lang="tr-TR" sz="1200" dirty="0"/>
          </a:p>
          <a:p>
            <a:pPr lvl="1">
              <a:lnSpc>
                <a:spcPct val="90000"/>
              </a:lnSpc>
            </a:pPr>
            <a:endParaRPr lang="tr-TR" sz="1200" dirty="0"/>
          </a:p>
          <a:p>
            <a:pPr lvl="1">
              <a:lnSpc>
                <a:spcPct val="90000"/>
              </a:lnSpc>
            </a:pPr>
            <a:endParaRPr lang="tr-TR" sz="1200" dirty="0"/>
          </a:p>
          <a:p>
            <a:pPr lvl="1">
              <a:lnSpc>
                <a:spcPct val="90000"/>
              </a:lnSpc>
            </a:pPr>
            <a:endParaRPr lang="tr-TR" sz="1200" dirty="0"/>
          </a:p>
          <a:p>
            <a:pPr lvl="1">
              <a:lnSpc>
                <a:spcPct val="90000"/>
              </a:lnSpc>
            </a:pPr>
            <a:endParaRPr lang="tr-TR" sz="1200" dirty="0"/>
          </a:p>
          <a:p>
            <a:pPr lvl="1">
              <a:lnSpc>
                <a:spcPct val="90000"/>
              </a:lnSpc>
            </a:pPr>
            <a:endParaRPr lang="tr-TR" sz="1200" dirty="0"/>
          </a:p>
          <a:p>
            <a:pPr lvl="1">
              <a:lnSpc>
                <a:spcPct val="90000"/>
              </a:lnSpc>
            </a:pPr>
            <a:r>
              <a:rPr lang="en-US" sz="1200" dirty="0"/>
              <a:t>Presentation slides of </a:t>
            </a:r>
            <a:r>
              <a:rPr lang="en-US" sz="1200" dirty="0" err="1"/>
              <a:t>B.Ramamurthy</a:t>
            </a:r>
            <a:endParaRPr lang="en-US" sz="1200" dirty="0"/>
          </a:p>
          <a:p>
            <a:pPr>
              <a:buFont typeface="Wingdings" pitchFamily="2" charset="2"/>
              <a:buNone/>
            </a:pPr>
            <a:endParaRPr lang="en-US" dirty="0"/>
          </a:p>
        </p:txBody>
      </p:sp>
      <p:sp>
        <p:nvSpPr>
          <p:cNvPr id="50180" name="Slide Number Placeholder 3"/>
          <p:cNvSpPr>
            <a:spLocks noGrp="1"/>
          </p:cNvSpPr>
          <p:nvPr>
            <p:ph type="sldNum" sz="quarter" idx="4294967295"/>
          </p:nvPr>
        </p:nvSpPr>
        <p:spPr>
          <a:xfrm>
            <a:off x="8129016" y="5734050"/>
            <a:ext cx="609600" cy="521208"/>
          </a:xfrm>
          <a:noFill/>
        </p:spPr>
        <p:txBody>
          <a:bodyPr/>
          <a:lstStyle/>
          <a:p>
            <a:r>
              <a:rPr lang="en-US"/>
              <a:t>Slide 3- </a:t>
            </a:r>
            <a:fld id="{8F2A63A0-6F81-4CB9-9421-360597639240}" type="slidenum">
              <a:rPr lang="en-US" smtClean="0"/>
              <a:pPr/>
              <a:t>60</a:t>
            </a:fld>
            <a:endParaRPr lang="en-CA"/>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t>Design Issue 2</a:t>
            </a:r>
          </a:p>
        </p:txBody>
      </p:sp>
      <p:sp>
        <p:nvSpPr>
          <p:cNvPr id="51203" name="Content Placeholder 2"/>
          <p:cNvSpPr>
            <a:spLocks noGrp="1"/>
          </p:cNvSpPr>
          <p:nvPr>
            <p:ph sz="quarter" idx="1"/>
          </p:nvPr>
        </p:nvSpPr>
        <p:spPr>
          <a:xfrm>
            <a:off x="457200" y="1600200"/>
            <a:ext cx="7671816" cy="4873752"/>
          </a:xfrm>
        </p:spPr>
        <p:txBody>
          <a:bodyPr>
            <a:normAutofit/>
          </a:bodyPr>
          <a:lstStyle/>
          <a:p>
            <a:pPr>
              <a:lnSpc>
                <a:spcPct val="90000"/>
              </a:lnSpc>
            </a:pPr>
            <a:r>
              <a:rPr lang="en-US" sz="2400" dirty="0"/>
              <a:t>Entity vs Relationship</a:t>
            </a:r>
          </a:p>
          <a:p>
            <a:pPr lvl="1">
              <a:lnSpc>
                <a:spcPct val="90000"/>
              </a:lnSpc>
            </a:pPr>
            <a:r>
              <a:rPr lang="en-US" sz="2400" dirty="0"/>
              <a:t>Relationship is to describe an action that occurs among entities.</a:t>
            </a:r>
          </a:p>
          <a:p>
            <a:pPr lvl="1">
              <a:lnSpc>
                <a:spcPct val="90000"/>
              </a:lnSpc>
            </a:pPr>
            <a:r>
              <a:rPr lang="en-US" sz="2400" dirty="0"/>
              <a:t>Example 1: Author for a book company could be an entity whereas it is relationship between entity Person and Books</a:t>
            </a:r>
          </a:p>
          <a:p>
            <a:pPr>
              <a:lnSpc>
                <a:spcPct val="90000"/>
              </a:lnSpc>
            </a:pPr>
            <a:r>
              <a:rPr lang="en-US" sz="2400" dirty="0"/>
              <a:t>One of the ways to distinguish between entity and relationships is to use connectives such “for” , “of” :</a:t>
            </a:r>
          </a:p>
          <a:p>
            <a:pPr lvl="1">
              <a:lnSpc>
                <a:spcPct val="90000"/>
              </a:lnSpc>
            </a:pPr>
            <a:r>
              <a:rPr lang="en-US" sz="2400" dirty="0"/>
              <a:t>Example : “Author of” instead “Author” explicitly puts that as a relationship than an entity. </a:t>
            </a:r>
          </a:p>
          <a:p>
            <a:pPr lvl="1">
              <a:lnSpc>
                <a:spcPct val="90000"/>
              </a:lnSpc>
            </a:pPr>
            <a:r>
              <a:rPr lang="en-US" sz="2400" dirty="0"/>
              <a:t>Example 2 : “Works for” instead of “worker” </a:t>
            </a:r>
          </a:p>
          <a:p>
            <a:pPr algn="r">
              <a:buFont typeface="Wingdings" pitchFamily="2" charset="2"/>
              <a:buNone/>
            </a:pPr>
            <a:r>
              <a:rPr lang="en-US" sz="1200" dirty="0"/>
              <a:t>Presentation slides of </a:t>
            </a:r>
            <a:r>
              <a:rPr lang="en-US" sz="1200" dirty="0" err="1"/>
              <a:t>B.Ramamurthy</a:t>
            </a:r>
            <a:endParaRPr lang="en-US" sz="1200" dirty="0"/>
          </a:p>
          <a:p>
            <a:pPr>
              <a:buFont typeface="Wingdings" pitchFamily="2" charset="2"/>
              <a:buNone/>
            </a:pPr>
            <a:endParaRPr lang="en-US" dirty="0"/>
          </a:p>
        </p:txBody>
      </p:sp>
      <p:sp>
        <p:nvSpPr>
          <p:cNvPr id="51204" name="Slide Number Placeholder 3"/>
          <p:cNvSpPr>
            <a:spLocks noGrp="1"/>
          </p:cNvSpPr>
          <p:nvPr>
            <p:ph type="sldNum" sz="quarter" idx="4294967295"/>
          </p:nvPr>
        </p:nvSpPr>
        <p:spPr>
          <a:xfrm>
            <a:off x="8129016" y="5734050"/>
            <a:ext cx="609600" cy="521208"/>
          </a:xfrm>
          <a:noFill/>
        </p:spPr>
        <p:txBody>
          <a:bodyPr/>
          <a:lstStyle/>
          <a:p>
            <a:r>
              <a:rPr lang="en-US"/>
              <a:t>Slide 3- </a:t>
            </a:r>
            <a:fld id="{D4ED0258-84A5-4E49-B7E1-96F04807F1CF}" type="slidenum">
              <a:rPr lang="en-US" smtClean="0"/>
              <a:pPr/>
              <a:t>61</a:t>
            </a:fld>
            <a:endParaRPr lang="en-CA"/>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t>Design Issue 2</a:t>
            </a:r>
          </a:p>
        </p:txBody>
      </p:sp>
      <p:sp>
        <p:nvSpPr>
          <p:cNvPr id="52227" name="Content Placeholder 2"/>
          <p:cNvSpPr>
            <a:spLocks noGrp="1"/>
          </p:cNvSpPr>
          <p:nvPr>
            <p:ph sz="quarter" idx="1"/>
          </p:nvPr>
        </p:nvSpPr>
        <p:spPr>
          <a:xfrm>
            <a:off x="239713" y="1600200"/>
            <a:ext cx="8294687" cy="762000"/>
          </a:xfrm>
        </p:spPr>
        <p:txBody>
          <a:bodyPr/>
          <a:lstStyle/>
          <a:p>
            <a:pPr>
              <a:lnSpc>
                <a:spcPct val="90000"/>
              </a:lnSpc>
            </a:pPr>
            <a:r>
              <a:rPr lang="en-US" sz="2400"/>
              <a:t>Which one of the representation would you prefer and why?</a:t>
            </a:r>
            <a:endParaRPr lang="en-US" sz="1200"/>
          </a:p>
          <a:p>
            <a:pPr>
              <a:buFont typeface="Wingdings" pitchFamily="2" charset="2"/>
              <a:buNone/>
            </a:pPr>
            <a:endParaRPr lang="en-US"/>
          </a:p>
        </p:txBody>
      </p:sp>
      <p:sp>
        <p:nvSpPr>
          <p:cNvPr id="52228" name="Slide Number Placeholder 3"/>
          <p:cNvSpPr>
            <a:spLocks noGrp="1"/>
          </p:cNvSpPr>
          <p:nvPr>
            <p:ph type="sldNum" sz="quarter" idx="4294967295"/>
          </p:nvPr>
        </p:nvSpPr>
        <p:spPr>
          <a:xfrm>
            <a:off x="8129016" y="5734050"/>
            <a:ext cx="609600" cy="521208"/>
          </a:xfrm>
          <a:noFill/>
        </p:spPr>
        <p:txBody>
          <a:bodyPr/>
          <a:lstStyle/>
          <a:p>
            <a:r>
              <a:rPr lang="en-US"/>
              <a:t>Slide 3- </a:t>
            </a:r>
            <a:fld id="{C4BF8119-2529-4968-87DF-2DACC345D362}" type="slidenum">
              <a:rPr lang="en-US" smtClean="0"/>
              <a:pPr/>
              <a:t>62</a:t>
            </a:fld>
            <a:endParaRPr lang="en-CA"/>
          </a:p>
        </p:txBody>
      </p:sp>
      <p:pic>
        <p:nvPicPr>
          <p:cNvPr id="52229" name="Picture 2" descr="Pink tissue paper"/>
          <p:cNvPicPr>
            <a:picLocks noChangeAspect="1" noChangeArrowheads="1"/>
          </p:cNvPicPr>
          <p:nvPr/>
        </p:nvPicPr>
        <p:blipFill>
          <a:blip r:embed="rId3" cstate="print"/>
          <a:srcRect l="14375" t="27344" r="16875" b="37500"/>
          <a:stretch>
            <a:fillRect/>
          </a:stretch>
        </p:blipFill>
        <p:spPr bwMode="auto">
          <a:xfrm>
            <a:off x="228600" y="2362200"/>
            <a:ext cx="3725863" cy="1524000"/>
          </a:xfrm>
          <a:prstGeom prst="rect">
            <a:avLst/>
          </a:prstGeom>
          <a:noFill/>
          <a:ln w="9525">
            <a:noFill/>
            <a:miter lim="800000"/>
            <a:headEnd/>
            <a:tailEnd/>
          </a:ln>
        </p:spPr>
      </p:pic>
      <p:pic>
        <p:nvPicPr>
          <p:cNvPr id="52230" name="Picture 3" descr="Pink tissue paper"/>
          <p:cNvPicPr>
            <a:picLocks noChangeAspect="1" noChangeArrowheads="1"/>
          </p:cNvPicPr>
          <p:nvPr/>
        </p:nvPicPr>
        <p:blipFill>
          <a:blip r:embed="rId4" cstate="print"/>
          <a:srcRect l="17500" t="41406" r="14999" b="25781"/>
          <a:stretch>
            <a:fillRect/>
          </a:stretch>
        </p:blipFill>
        <p:spPr bwMode="auto">
          <a:xfrm>
            <a:off x="4419600" y="2895600"/>
            <a:ext cx="4114800" cy="1600200"/>
          </a:xfrm>
          <a:prstGeom prst="rect">
            <a:avLst/>
          </a:prstGeom>
          <a:noFill/>
          <a:ln w="9525">
            <a:noFill/>
            <a:miter lim="800000"/>
            <a:headEnd/>
            <a:tailEnd/>
          </a:ln>
        </p:spPr>
      </p:pic>
      <p:pic>
        <p:nvPicPr>
          <p:cNvPr id="52231" name="Picture 4" descr="Pink tissue paper"/>
          <p:cNvPicPr>
            <a:picLocks noChangeAspect="1" noChangeArrowheads="1"/>
          </p:cNvPicPr>
          <p:nvPr/>
        </p:nvPicPr>
        <p:blipFill>
          <a:blip r:embed="rId5" cstate="print"/>
          <a:srcRect l="36250" t="41406" r="34180" b="26563"/>
          <a:stretch>
            <a:fillRect/>
          </a:stretch>
        </p:blipFill>
        <p:spPr bwMode="auto">
          <a:xfrm>
            <a:off x="2282825" y="4495800"/>
            <a:ext cx="1671638" cy="1447800"/>
          </a:xfrm>
          <a:prstGeom prst="rect">
            <a:avLst/>
          </a:prstGeom>
          <a:noFill/>
          <a:ln w="9525">
            <a:noFill/>
            <a:miter lim="800000"/>
            <a:headEnd/>
            <a:tailEnd/>
          </a:ln>
        </p:spPr>
      </p:pic>
      <p:sp>
        <p:nvSpPr>
          <p:cNvPr id="52232" name="TextBox 7"/>
          <p:cNvSpPr txBox="1">
            <a:spLocks noChangeArrowheads="1"/>
          </p:cNvSpPr>
          <p:nvPr/>
        </p:nvSpPr>
        <p:spPr bwMode="auto">
          <a:xfrm>
            <a:off x="1846263" y="4021138"/>
            <a:ext cx="436562" cy="339725"/>
          </a:xfrm>
          <a:prstGeom prst="rect">
            <a:avLst/>
          </a:prstGeom>
          <a:noFill/>
          <a:ln w="9525">
            <a:noFill/>
            <a:miter lim="800000"/>
            <a:headEnd/>
            <a:tailEnd/>
          </a:ln>
        </p:spPr>
        <p:txBody>
          <a:bodyPr wrap="none">
            <a:spAutoFit/>
          </a:bodyPr>
          <a:lstStyle/>
          <a:p>
            <a:r>
              <a:rPr lang="en-US" sz="1600"/>
              <a:t>(a)</a:t>
            </a:r>
          </a:p>
        </p:txBody>
      </p:sp>
      <p:sp>
        <p:nvSpPr>
          <p:cNvPr id="52233" name="TextBox 8"/>
          <p:cNvSpPr txBox="1">
            <a:spLocks noChangeArrowheads="1"/>
          </p:cNvSpPr>
          <p:nvPr/>
        </p:nvSpPr>
        <p:spPr bwMode="auto">
          <a:xfrm>
            <a:off x="2971800" y="6062663"/>
            <a:ext cx="436563" cy="338137"/>
          </a:xfrm>
          <a:prstGeom prst="rect">
            <a:avLst/>
          </a:prstGeom>
          <a:noFill/>
          <a:ln w="9525">
            <a:noFill/>
            <a:miter lim="800000"/>
            <a:headEnd/>
            <a:tailEnd/>
          </a:ln>
        </p:spPr>
        <p:txBody>
          <a:bodyPr wrap="none">
            <a:spAutoFit/>
          </a:bodyPr>
          <a:lstStyle/>
          <a:p>
            <a:r>
              <a:rPr lang="en-US" sz="1600"/>
              <a:t>(b)</a:t>
            </a:r>
          </a:p>
        </p:txBody>
      </p:sp>
      <p:sp>
        <p:nvSpPr>
          <p:cNvPr id="52234" name="TextBox 9"/>
          <p:cNvSpPr txBox="1">
            <a:spLocks noChangeArrowheads="1"/>
          </p:cNvSpPr>
          <p:nvPr/>
        </p:nvSpPr>
        <p:spPr bwMode="auto">
          <a:xfrm>
            <a:off x="6172200" y="4513263"/>
            <a:ext cx="425450" cy="338137"/>
          </a:xfrm>
          <a:prstGeom prst="rect">
            <a:avLst/>
          </a:prstGeom>
          <a:noFill/>
          <a:ln w="9525">
            <a:noFill/>
            <a:miter lim="800000"/>
            <a:headEnd/>
            <a:tailEnd/>
          </a:ln>
        </p:spPr>
        <p:txBody>
          <a:bodyPr wrap="none">
            <a:spAutoFit/>
          </a:bodyPr>
          <a:lstStyle/>
          <a:p>
            <a:r>
              <a:rPr lang="en-US" sz="1600"/>
              <a:t>(c)</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a:t>Design Issue </a:t>
            </a:r>
            <a:r>
              <a:rPr lang="tr-TR" dirty="0"/>
              <a:t>3</a:t>
            </a:r>
            <a:endParaRPr lang="en-US" dirty="0"/>
          </a:p>
        </p:txBody>
      </p:sp>
      <p:sp>
        <p:nvSpPr>
          <p:cNvPr id="54275" name="Content Placeholder 2"/>
          <p:cNvSpPr>
            <a:spLocks noGrp="1"/>
          </p:cNvSpPr>
          <p:nvPr>
            <p:ph sz="quarter" idx="1"/>
          </p:nvPr>
        </p:nvSpPr>
        <p:spPr>
          <a:xfrm>
            <a:off x="239713" y="1600200"/>
            <a:ext cx="8294687" cy="1066800"/>
          </a:xfrm>
        </p:spPr>
        <p:txBody>
          <a:bodyPr/>
          <a:lstStyle/>
          <a:p>
            <a:pPr>
              <a:lnSpc>
                <a:spcPct val="90000"/>
              </a:lnSpc>
            </a:pPr>
            <a:r>
              <a:rPr lang="en-US"/>
              <a:t>Avoid redundancy.</a:t>
            </a:r>
          </a:p>
          <a:p>
            <a:pPr lvl="1">
              <a:lnSpc>
                <a:spcPct val="90000"/>
              </a:lnSpc>
            </a:pPr>
            <a:r>
              <a:rPr lang="en-US"/>
              <a:t>Consider the following ER. </a:t>
            </a:r>
          </a:p>
          <a:p>
            <a:pPr lvl="1">
              <a:lnSpc>
                <a:spcPct val="90000"/>
              </a:lnSpc>
            </a:pPr>
            <a:endParaRPr lang="en-US" sz="2800"/>
          </a:p>
          <a:p>
            <a:pPr lvl="1">
              <a:lnSpc>
                <a:spcPct val="90000"/>
              </a:lnSpc>
            </a:pPr>
            <a:endParaRPr lang="en-US" sz="2800"/>
          </a:p>
          <a:p>
            <a:pPr>
              <a:buFont typeface="Wingdings" pitchFamily="2" charset="2"/>
              <a:buNone/>
            </a:pPr>
            <a:endParaRPr lang="en-US" sz="3200"/>
          </a:p>
        </p:txBody>
      </p:sp>
      <p:sp>
        <p:nvSpPr>
          <p:cNvPr id="54276" name="Slide Number Placeholder 3"/>
          <p:cNvSpPr>
            <a:spLocks noGrp="1"/>
          </p:cNvSpPr>
          <p:nvPr>
            <p:ph type="sldNum" sz="quarter" idx="4294967295"/>
          </p:nvPr>
        </p:nvSpPr>
        <p:spPr>
          <a:xfrm>
            <a:off x="8129016" y="5734050"/>
            <a:ext cx="609600" cy="521208"/>
          </a:xfrm>
          <a:noFill/>
        </p:spPr>
        <p:txBody>
          <a:bodyPr/>
          <a:lstStyle/>
          <a:p>
            <a:r>
              <a:rPr lang="en-US"/>
              <a:t>Slide 3- </a:t>
            </a:r>
            <a:fld id="{A8433E65-9F77-4788-9631-8140A1C48A8F}" type="slidenum">
              <a:rPr lang="en-US" smtClean="0"/>
              <a:pPr/>
              <a:t>63</a:t>
            </a:fld>
            <a:endParaRPr lang="en-CA"/>
          </a:p>
        </p:txBody>
      </p:sp>
      <p:pic>
        <p:nvPicPr>
          <p:cNvPr id="54277" name="Picture 2" descr="Pink tissue paper"/>
          <p:cNvPicPr>
            <a:picLocks noChangeAspect="1" noChangeArrowheads="1"/>
          </p:cNvPicPr>
          <p:nvPr/>
        </p:nvPicPr>
        <p:blipFill>
          <a:blip r:embed="rId3" cstate="print"/>
          <a:srcRect l="17236" t="39999" r="14764" b="13333"/>
          <a:stretch>
            <a:fillRect/>
          </a:stretch>
        </p:blipFill>
        <p:spPr bwMode="auto">
          <a:xfrm>
            <a:off x="1905000" y="2667000"/>
            <a:ext cx="5029200" cy="2760663"/>
          </a:xfrm>
          <a:prstGeom prst="rect">
            <a:avLst/>
          </a:prstGeom>
          <a:noFill/>
          <a:ln w="9525">
            <a:noFill/>
            <a:miter lim="800000"/>
            <a:headEnd/>
            <a:tailEnd/>
          </a:ln>
        </p:spPr>
      </p:pic>
      <p:sp>
        <p:nvSpPr>
          <p:cNvPr id="8" name="TextBox 7"/>
          <p:cNvSpPr txBox="1">
            <a:spLocks noChangeArrowheads="1"/>
          </p:cNvSpPr>
          <p:nvPr/>
        </p:nvSpPr>
        <p:spPr bwMode="auto">
          <a:xfrm>
            <a:off x="2314575" y="5559425"/>
            <a:ext cx="4467225" cy="307975"/>
          </a:xfrm>
          <a:prstGeom prst="rect">
            <a:avLst/>
          </a:prstGeom>
          <a:noFill/>
          <a:ln w="9525">
            <a:noFill/>
            <a:miter lim="800000"/>
            <a:headEnd/>
            <a:tailEnd/>
          </a:ln>
        </p:spPr>
        <p:txBody>
          <a:bodyPr wrap="none">
            <a:spAutoFit/>
          </a:bodyPr>
          <a:lstStyle/>
          <a:p>
            <a:r>
              <a:rPr lang="en-US" sz="1400"/>
              <a:t>Bad design since the manufacturer’s name said twice.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a:t>Design Issue </a:t>
            </a:r>
            <a:r>
              <a:rPr lang="tr-TR" dirty="0"/>
              <a:t>3</a:t>
            </a:r>
            <a:endParaRPr lang="en-US" dirty="0"/>
          </a:p>
        </p:txBody>
      </p:sp>
      <p:sp>
        <p:nvSpPr>
          <p:cNvPr id="55299" name="Content Placeholder 2"/>
          <p:cNvSpPr>
            <a:spLocks noGrp="1"/>
          </p:cNvSpPr>
          <p:nvPr>
            <p:ph sz="quarter" idx="1"/>
          </p:nvPr>
        </p:nvSpPr>
        <p:spPr>
          <a:xfrm>
            <a:off x="239713" y="1600200"/>
            <a:ext cx="8294687" cy="1066800"/>
          </a:xfrm>
        </p:spPr>
        <p:txBody>
          <a:bodyPr/>
          <a:lstStyle/>
          <a:p>
            <a:pPr>
              <a:lnSpc>
                <a:spcPct val="90000"/>
              </a:lnSpc>
            </a:pPr>
            <a:r>
              <a:rPr lang="en-US"/>
              <a:t>Avoid redundancy.</a:t>
            </a:r>
          </a:p>
          <a:p>
            <a:pPr lvl="1">
              <a:lnSpc>
                <a:spcPct val="90000"/>
              </a:lnSpc>
            </a:pPr>
            <a:r>
              <a:rPr lang="en-US"/>
              <a:t>A good design:</a:t>
            </a:r>
          </a:p>
          <a:p>
            <a:pPr lvl="1">
              <a:lnSpc>
                <a:spcPct val="90000"/>
              </a:lnSpc>
            </a:pPr>
            <a:endParaRPr lang="en-US" sz="2800"/>
          </a:p>
          <a:p>
            <a:pPr lvl="1">
              <a:lnSpc>
                <a:spcPct val="90000"/>
              </a:lnSpc>
            </a:pPr>
            <a:endParaRPr lang="en-US" sz="2800"/>
          </a:p>
          <a:p>
            <a:pPr>
              <a:buFont typeface="Wingdings" pitchFamily="2" charset="2"/>
              <a:buNone/>
            </a:pPr>
            <a:endParaRPr lang="en-US" sz="3200"/>
          </a:p>
        </p:txBody>
      </p:sp>
      <p:sp>
        <p:nvSpPr>
          <p:cNvPr id="55300" name="Slide Number Placeholder 3"/>
          <p:cNvSpPr>
            <a:spLocks noGrp="1"/>
          </p:cNvSpPr>
          <p:nvPr>
            <p:ph type="sldNum" sz="quarter" idx="4294967295"/>
          </p:nvPr>
        </p:nvSpPr>
        <p:spPr>
          <a:xfrm>
            <a:off x="8129016" y="5734050"/>
            <a:ext cx="609600" cy="521208"/>
          </a:xfrm>
          <a:noFill/>
        </p:spPr>
        <p:txBody>
          <a:bodyPr/>
          <a:lstStyle/>
          <a:p>
            <a:r>
              <a:rPr lang="en-US"/>
              <a:t>Slide 3- </a:t>
            </a:r>
            <a:fld id="{C71FC89D-0D8D-4739-97F1-14AA28EE01B4}" type="slidenum">
              <a:rPr lang="en-US" smtClean="0"/>
              <a:pPr/>
              <a:t>64</a:t>
            </a:fld>
            <a:endParaRPr lang="en-CA"/>
          </a:p>
        </p:txBody>
      </p:sp>
      <p:pic>
        <p:nvPicPr>
          <p:cNvPr id="55301" name="Picture 3" descr="Pink tissue paper"/>
          <p:cNvPicPr>
            <a:picLocks noChangeAspect="1" noChangeArrowheads="1"/>
          </p:cNvPicPr>
          <p:nvPr/>
        </p:nvPicPr>
        <p:blipFill>
          <a:blip r:embed="rId3" cstate="print"/>
          <a:srcRect l="17500" t="34375" r="14999" b="32031"/>
          <a:stretch>
            <a:fillRect/>
          </a:stretch>
        </p:blipFill>
        <p:spPr bwMode="auto">
          <a:xfrm>
            <a:off x="1219200" y="2895600"/>
            <a:ext cx="7081838" cy="2819400"/>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dirty="0"/>
              <a:t>Classroom Exercise 1</a:t>
            </a:r>
            <a:br>
              <a:rPr lang="en-US" dirty="0"/>
            </a:br>
            <a:r>
              <a:rPr lang="en-US" sz="2800" dirty="0"/>
              <a:t>Bioinformatics Application</a:t>
            </a:r>
            <a:endParaRPr lang="en-US" dirty="0"/>
          </a:p>
        </p:txBody>
      </p:sp>
      <p:sp>
        <p:nvSpPr>
          <p:cNvPr id="3" name="Content Placeholder 2"/>
          <p:cNvSpPr>
            <a:spLocks noGrp="1"/>
          </p:cNvSpPr>
          <p:nvPr>
            <p:ph sz="quarter" idx="1"/>
          </p:nvPr>
        </p:nvSpPr>
        <p:spPr/>
        <p:txBody>
          <a:bodyPr/>
          <a:lstStyle/>
          <a:p>
            <a:pPr>
              <a:defRPr/>
            </a:pPr>
            <a:r>
              <a:rPr lang="en-US" sz="1600" dirty="0">
                <a:solidFill>
                  <a:srgbClr val="FF0000"/>
                </a:solidFill>
              </a:rPr>
              <a:t>Construct the ER model for the following scenario:</a:t>
            </a:r>
          </a:p>
          <a:p>
            <a:pPr>
              <a:defRPr/>
            </a:pPr>
            <a:r>
              <a:rPr lang="en-US" sz="1600" dirty="0"/>
              <a:t>A Bioinformatics Application</a:t>
            </a:r>
          </a:p>
          <a:p>
            <a:pPr lvl="1">
              <a:defRPr/>
            </a:pPr>
            <a:r>
              <a:rPr lang="en-US" sz="1600" i="1" dirty="0">
                <a:solidFill>
                  <a:srgbClr val="FF0000"/>
                </a:solidFill>
                <a:ea typeface="+mn-ea"/>
                <a:cs typeface="+mn-cs"/>
              </a:rPr>
              <a:t>Patient</a:t>
            </a:r>
            <a:r>
              <a:rPr lang="en-US" sz="1600" dirty="0">
                <a:solidFill>
                  <a:schemeClr val="tx2"/>
                </a:solidFill>
                <a:ea typeface="+mn-ea"/>
                <a:cs typeface="+mn-cs"/>
              </a:rPr>
              <a:t>: has a unique MSP number, a Patient name, a Date of Birth, a Tissue Type and an indicator denoting whether the tissue is cancerous or normal.</a:t>
            </a:r>
          </a:p>
          <a:p>
            <a:pPr lvl="1">
              <a:defRPr/>
            </a:pPr>
            <a:r>
              <a:rPr lang="en-US" sz="1600" dirty="0">
                <a:solidFill>
                  <a:schemeClr val="tx2"/>
                </a:solidFill>
                <a:ea typeface="+mn-ea"/>
                <a:cs typeface="+mn-cs"/>
              </a:rPr>
              <a:t>A </a:t>
            </a:r>
            <a:r>
              <a:rPr lang="en-US" sz="1600" i="1" dirty="0">
                <a:solidFill>
                  <a:srgbClr val="FF0000"/>
                </a:solidFill>
                <a:ea typeface="+mn-ea"/>
                <a:cs typeface="+mn-cs"/>
              </a:rPr>
              <a:t>patient library </a:t>
            </a:r>
            <a:r>
              <a:rPr lang="en-US" sz="1600" dirty="0">
                <a:solidFill>
                  <a:schemeClr val="tx2"/>
                </a:solidFill>
                <a:ea typeface="+mn-ea"/>
                <a:cs typeface="+mn-cs"/>
              </a:rPr>
              <a:t>associates a patient with multiple tags</a:t>
            </a:r>
          </a:p>
          <a:p>
            <a:pPr>
              <a:defRPr/>
            </a:pPr>
            <a:r>
              <a:rPr lang="en-US" sz="1600" dirty="0"/>
              <a:t>Each </a:t>
            </a:r>
            <a:r>
              <a:rPr lang="en-US" sz="1600" i="1" dirty="0">
                <a:solidFill>
                  <a:srgbClr val="FF0000"/>
                </a:solidFill>
              </a:rPr>
              <a:t>tag</a:t>
            </a:r>
            <a:r>
              <a:rPr lang="en-US" sz="1600" dirty="0"/>
              <a:t> has a unique tag number and a unique </a:t>
            </a:r>
            <a:r>
              <a:rPr lang="en-US" sz="1600" i="1" dirty="0">
                <a:solidFill>
                  <a:srgbClr val="FF0000"/>
                </a:solidFill>
              </a:rPr>
              <a:t>nucleotide sequence</a:t>
            </a:r>
            <a:r>
              <a:rPr lang="en-US" sz="1600" dirty="0"/>
              <a:t>.</a:t>
            </a:r>
          </a:p>
          <a:p>
            <a:pPr>
              <a:defRPr/>
            </a:pPr>
            <a:r>
              <a:rPr lang="en-US" sz="1600" dirty="0"/>
              <a:t>For each tag in the patient library, a </a:t>
            </a:r>
            <a:r>
              <a:rPr lang="en-US" sz="1600" i="1" dirty="0">
                <a:solidFill>
                  <a:srgbClr val="FF0000"/>
                </a:solidFill>
              </a:rPr>
              <a:t>count</a:t>
            </a:r>
            <a:r>
              <a:rPr lang="en-US" sz="1600" dirty="0"/>
              <a:t> is given to record the number of times the tag occurs in the library. In general, the same tag can be associated with any number of patients.</a:t>
            </a:r>
          </a:p>
          <a:p>
            <a:pPr>
              <a:defRPr/>
            </a:pPr>
            <a:r>
              <a:rPr lang="en-US" sz="1600" dirty="0"/>
              <a:t>A tag may be mapped to a </a:t>
            </a:r>
            <a:r>
              <a:rPr lang="en-US" sz="1600" i="1" dirty="0">
                <a:solidFill>
                  <a:srgbClr val="FF0000"/>
                </a:solidFill>
              </a:rPr>
              <a:t>gene</a:t>
            </a:r>
            <a:r>
              <a:rPr lang="en-US" sz="1600" dirty="0"/>
              <a:t>. Each gene has a unique gene name and a type.</a:t>
            </a:r>
          </a:p>
          <a:p>
            <a:pPr>
              <a:defRPr/>
            </a:pPr>
            <a:r>
              <a:rPr lang="en-US" sz="1600" dirty="0"/>
              <a:t>In general, multiple tags may be mapped to the same gene. However, two different genes cannot be mapped to the same tag.</a:t>
            </a:r>
          </a:p>
          <a:p>
            <a:pPr>
              <a:defRPr/>
            </a:pPr>
            <a:r>
              <a:rPr lang="en-US" sz="1600" dirty="0"/>
              <a:t>Finally, an </a:t>
            </a:r>
            <a:r>
              <a:rPr lang="en-US" sz="1600" i="1" dirty="0">
                <a:solidFill>
                  <a:srgbClr val="FF0000"/>
                </a:solidFill>
              </a:rPr>
              <a:t>article</a:t>
            </a:r>
            <a:r>
              <a:rPr lang="en-US" sz="1600" dirty="0"/>
              <a:t> is identified by a unique article number and a journal name. An article may analyze multiple genes and a gene may be analyzed by multiple articles.</a:t>
            </a:r>
          </a:p>
        </p:txBody>
      </p:sp>
      <p:sp>
        <p:nvSpPr>
          <p:cNvPr id="56324" name="Slide Number Placeholder 3"/>
          <p:cNvSpPr>
            <a:spLocks noGrp="1"/>
          </p:cNvSpPr>
          <p:nvPr>
            <p:ph type="sldNum" sz="quarter" idx="4294967295"/>
          </p:nvPr>
        </p:nvSpPr>
        <p:spPr>
          <a:xfrm>
            <a:off x="8129016" y="5734050"/>
            <a:ext cx="609600" cy="521208"/>
          </a:xfrm>
          <a:noFill/>
        </p:spPr>
        <p:txBody>
          <a:bodyPr/>
          <a:lstStyle/>
          <a:p>
            <a:r>
              <a:rPr lang="en-US"/>
              <a:t>Slide 3- </a:t>
            </a:r>
            <a:fld id="{409C9982-FE0B-477C-9602-2AD8805E31DC}" type="slidenum">
              <a:rPr lang="en-US" smtClean="0"/>
              <a:pPr/>
              <a:t>65</a:t>
            </a:fld>
            <a:endParaRPr lang="en-CA"/>
          </a:p>
        </p:txBody>
      </p:sp>
      <p:sp>
        <p:nvSpPr>
          <p:cNvPr id="2" name="TextBox 1"/>
          <p:cNvSpPr txBox="1"/>
          <p:nvPr/>
        </p:nvSpPr>
        <p:spPr>
          <a:xfrm>
            <a:off x="7020546" y="6638925"/>
            <a:ext cx="1808508" cy="261610"/>
          </a:xfrm>
          <a:prstGeom prst="rect">
            <a:avLst/>
          </a:prstGeom>
          <a:noFill/>
        </p:spPr>
        <p:txBody>
          <a:bodyPr wrap="none" rtlCol="0">
            <a:spAutoFit/>
          </a:bodyPr>
          <a:lstStyle/>
          <a:p>
            <a:r>
              <a:rPr lang="tr-TR" sz="1100" dirty="0"/>
              <a:t>MSP:medical service plan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t>Classroom Exercise 1</a:t>
            </a:r>
            <a:br>
              <a:rPr lang="en-US"/>
            </a:br>
            <a:r>
              <a:rPr lang="en-US" sz="2800"/>
              <a:t>Bioinformatics Application</a:t>
            </a:r>
            <a:endParaRPr lang="en-US"/>
          </a:p>
        </p:txBody>
      </p:sp>
      <p:sp>
        <p:nvSpPr>
          <p:cNvPr id="3" name="Content Placeholder 2"/>
          <p:cNvSpPr>
            <a:spLocks noGrp="1"/>
          </p:cNvSpPr>
          <p:nvPr>
            <p:ph sz="quarter" idx="1"/>
          </p:nvPr>
        </p:nvSpPr>
        <p:spPr/>
        <p:txBody>
          <a:bodyPr/>
          <a:lstStyle/>
          <a:p>
            <a:pPr>
              <a:defRPr/>
            </a:pPr>
            <a:r>
              <a:rPr lang="en-US" sz="2000" dirty="0"/>
              <a:t>Entity Sets:</a:t>
            </a:r>
          </a:p>
          <a:p>
            <a:pPr lvl="1">
              <a:defRPr/>
            </a:pPr>
            <a:r>
              <a:rPr lang="en-US" sz="1800" dirty="0">
                <a:solidFill>
                  <a:schemeClr val="tx2"/>
                </a:solidFill>
                <a:ea typeface="+mn-ea"/>
                <a:cs typeface="+mn-cs"/>
              </a:rPr>
              <a:t>Patients - </a:t>
            </a:r>
            <a:r>
              <a:rPr lang="en-US" sz="1800" dirty="0" err="1">
                <a:solidFill>
                  <a:schemeClr val="tx2"/>
                </a:solidFill>
                <a:ea typeface="+mn-ea"/>
                <a:cs typeface="+mn-cs"/>
              </a:rPr>
              <a:t>Attibutes</a:t>
            </a:r>
            <a:r>
              <a:rPr lang="en-US" sz="1800" dirty="0">
                <a:solidFill>
                  <a:schemeClr val="tx2"/>
                </a:solidFill>
                <a:ea typeface="+mn-ea"/>
                <a:cs typeface="+mn-cs"/>
              </a:rPr>
              <a:t> are MSP Number, Name, DOB, Tissue Type and Indicator</a:t>
            </a:r>
          </a:p>
          <a:p>
            <a:pPr lvl="1">
              <a:defRPr/>
            </a:pPr>
            <a:r>
              <a:rPr lang="en-US" sz="1800" dirty="0">
                <a:solidFill>
                  <a:schemeClr val="tx2"/>
                </a:solidFill>
                <a:ea typeface="+mn-ea"/>
                <a:cs typeface="+mn-cs"/>
              </a:rPr>
              <a:t>Tags - Attributes are Tag Number and Nucleotide Sequence</a:t>
            </a:r>
          </a:p>
          <a:p>
            <a:pPr lvl="1">
              <a:defRPr/>
            </a:pPr>
            <a:r>
              <a:rPr lang="en-US" sz="1800" dirty="0">
                <a:solidFill>
                  <a:schemeClr val="tx2"/>
                </a:solidFill>
                <a:ea typeface="+mn-ea"/>
                <a:cs typeface="+mn-cs"/>
              </a:rPr>
              <a:t>Genes - Attributes are Gene Name and Type</a:t>
            </a:r>
          </a:p>
          <a:p>
            <a:pPr lvl="1">
              <a:defRPr/>
            </a:pPr>
            <a:r>
              <a:rPr lang="en-US" sz="1800" dirty="0">
                <a:solidFill>
                  <a:schemeClr val="tx2"/>
                </a:solidFill>
                <a:ea typeface="+mn-ea"/>
                <a:cs typeface="+mn-cs"/>
              </a:rPr>
              <a:t>Articles - Attributes are Article Number and Journal Name</a:t>
            </a:r>
          </a:p>
          <a:p>
            <a:pPr>
              <a:defRPr/>
            </a:pPr>
            <a:r>
              <a:rPr lang="en-US" sz="2000" dirty="0"/>
              <a:t>Relationship Sets:</a:t>
            </a:r>
          </a:p>
          <a:p>
            <a:pPr lvl="1">
              <a:defRPr/>
            </a:pPr>
            <a:r>
              <a:rPr lang="en-US" sz="1800" dirty="0">
                <a:solidFill>
                  <a:schemeClr val="tx2"/>
                </a:solidFill>
                <a:ea typeface="+mn-ea"/>
                <a:cs typeface="+mn-cs"/>
              </a:rPr>
              <a:t>Patient Library - Many to Many, Has an attribute Count</a:t>
            </a:r>
          </a:p>
          <a:p>
            <a:pPr lvl="1">
              <a:defRPr/>
            </a:pPr>
            <a:r>
              <a:rPr lang="en-US" sz="1800" dirty="0">
                <a:solidFill>
                  <a:schemeClr val="tx2"/>
                </a:solidFill>
                <a:ea typeface="+mn-ea"/>
                <a:cs typeface="+mn-cs"/>
              </a:rPr>
              <a:t>Map - Many to 1 from Tags to Genes</a:t>
            </a:r>
          </a:p>
          <a:p>
            <a:pPr lvl="1">
              <a:defRPr/>
            </a:pPr>
            <a:r>
              <a:rPr lang="en-US" sz="1800" dirty="0">
                <a:solidFill>
                  <a:schemeClr val="tx2"/>
                </a:solidFill>
                <a:ea typeface="+mn-ea"/>
                <a:cs typeface="+mn-cs"/>
              </a:rPr>
              <a:t>Analyzes - Many to Many</a:t>
            </a:r>
            <a:endParaRPr lang="en-US" sz="1800" dirty="0"/>
          </a:p>
        </p:txBody>
      </p:sp>
      <p:sp>
        <p:nvSpPr>
          <p:cNvPr id="57348" name="Slide Number Placeholder 3"/>
          <p:cNvSpPr>
            <a:spLocks noGrp="1"/>
          </p:cNvSpPr>
          <p:nvPr>
            <p:ph type="sldNum" sz="quarter" idx="4294967295"/>
          </p:nvPr>
        </p:nvSpPr>
        <p:spPr>
          <a:xfrm>
            <a:off x="8129016" y="5734050"/>
            <a:ext cx="609600" cy="521208"/>
          </a:xfrm>
          <a:noFill/>
        </p:spPr>
        <p:txBody>
          <a:bodyPr/>
          <a:lstStyle/>
          <a:p>
            <a:r>
              <a:rPr lang="en-US"/>
              <a:t>Slide 3- </a:t>
            </a:r>
            <a:fld id="{0DD7BA53-E1F0-4130-A455-601D4BFD361C}" type="slidenum">
              <a:rPr lang="en-US" smtClean="0"/>
              <a:pPr/>
              <a:t>66</a:t>
            </a:fld>
            <a:endParaRPr lang="en-CA"/>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t>Classroom Exercise 1</a:t>
            </a:r>
            <a:br>
              <a:rPr lang="en-US"/>
            </a:br>
            <a:r>
              <a:rPr lang="en-US" sz="2800"/>
              <a:t>Bioinformatics Application: ER Diagram</a:t>
            </a:r>
            <a:endParaRPr lang="en-US"/>
          </a:p>
        </p:txBody>
      </p:sp>
      <p:grpSp>
        <p:nvGrpSpPr>
          <p:cNvPr id="11" name="Group 10"/>
          <p:cNvGrpSpPr/>
          <p:nvPr/>
        </p:nvGrpSpPr>
        <p:grpSpPr>
          <a:xfrm>
            <a:off x="1371600" y="1676400"/>
            <a:ext cx="6368812" cy="4635347"/>
            <a:chOff x="1726074" y="732452"/>
            <a:chExt cx="6368812" cy="4635347"/>
          </a:xfrm>
        </p:grpSpPr>
        <p:sp>
          <p:nvSpPr>
            <p:cNvPr id="12" name="Rectangle 11"/>
            <p:cNvSpPr/>
            <p:nvPr/>
          </p:nvSpPr>
          <p:spPr>
            <a:xfrm>
              <a:off x="2769292" y="2295465"/>
              <a:ext cx="947351" cy="42836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Patient</a:t>
              </a:r>
              <a:endParaRPr lang="en-GB" sz="1400" dirty="0">
                <a:solidFill>
                  <a:schemeClr val="tx1"/>
                </a:solidFill>
              </a:endParaRPr>
            </a:p>
          </p:txBody>
        </p:sp>
        <p:sp>
          <p:nvSpPr>
            <p:cNvPr id="13" name="Flowchart: Decision 12"/>
            <p:cNvSpPr/>
            <p:nvPr/>
          </p:nvSpPr>
          <p:spPr>
            <a:xfrm>
              <a:off x="4329406" y="2203325"/>
              <a:ext cx="1175657" cy="612648"/>
            </a:xfrm>
            <a:prstGeom prst="flowChartDecision">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chemeClr val="tx1"/>
                  </a:solidFill>
                </a:rPr>
                <a:t>PatLib</a:t>
              </a:r>
              <a:endParaRPr lang="en-GB" sz="1000" dirty="0">
                <a:solidFill>
                  <a:schemeClr val="tx1"/>
                </a:solidFill>
              </a:endParaRPr>
            </a:p>
          </p:txBody>
        </p:sp>
        <p:sp>
          <p:nvSpPr>
            <p:cNvPr id="14" name="Oval 13"/>
            <p:cNvSpPr/>
            <p:nvPr/>
          </p:nvSpPr>
          <p:spPr>
            <a:xfrm>
              <a:off x="1726074" y="1076911"/>
              <a:ext cx="1003295" cy="354563"/>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100" u="sng" dirty="0">
                  <a:solidFill>
                    <a:schemeClr val="tx1"/>
                  </a:solidFill>
                </a:rPr>
                <a:t>MSPNo</a:t>
              </a:r>
              <a:endParaRPr lang="en-GB" sz="1100" u="sng" dirty="0">
                <a:solidFill>
                  <a:schemeClr val="tx1"/>
                </a:solidFill>
              </a:endParaRPr>
            </a:p>
          </p:txBody>
        </p:sp>
        <p:sp>
          <p:nvSpPr>
            <p:cNvPr id="15" name="TextBox 14"/>
            <p:cNvSpPr txBox="1"/>
            <p:nvPr/>
          </p:nvSpPr>
          <p:spPr>
            <a:xfrm>
              <a:off x="3720157" y="2192319"/>
              <a:ext cx="526106" cy="276999"/>
            </a:xfrm>
            <a:prstGeom prst="rect">
              <a:avLst/>
            </a:prstGeom>
            <a:noFill/>
          </p:spPr>
          <p:txBody>
            <a:bodyPr wrap="none" rtlCol="0">
              <a:spAutoFit/>
            </a:bodyPr>
            <a:lstStyle/>
            <a:p>
              <a:r>
                <a:rPr lang="tr-TR" sz="1200" dirty="0"/>
                <a:t>[1,M]</a:t>
              </a:r>
              <a:endParaRPr lang="en-GB" sz="1200" dirty="0"/>
            </a:p>
          </p:txBody>
        </p:sp>
        <p:sp>
          <p:nvSpPr>
            <p:cNvPr id="16" name="Oval 15"/>
            <p:cNvSpPr/>
            <p:nvPr/>
          </p:nvSpPr>
          <p:spPr>
            <a:xfrm>
              <a:off x="1726074" y="1804924"/>
              <a:ext cx="732379" cy="354563"/>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100" dirty="0">
                  <a:solidFill>
                    <a:schemeClr val="tx1"/>
                  </a:solidFill>
                </a:rPr>
                <a:t>Indic</a:t>
              </a:r>
              <a:endParaRPr lang="en-GB" sz="1100" dirty="0">
                <a:solidFill>
                  <a:schemeClr val="tx1"/>
                </a:solidFill>
              </a:endParaRPr>
            </a:p>
          </p:txBody>
        </p:sp>
        <p:sp>
          <p:nvSpPr>
            <p:cNvPr id="17" name="Oval 16"/>
            <p:cNvSpPr/>
            <p:nvPr/>
          </p:nvSpPr>
          <p:spPr>
            <a:xfrm>
              <a:off x="2729369" y="732452"/>
              <a:ext cx="1003295" cy="354563"/>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T-Type</a:t>
              </a:r>
              <a:endParaRPr lang="en-GB" sz="1200" dirty="0">
                <a:solidFill>
                  <a:schemeClr val="tx1"/>
                </a:solidFill>
              </a:endParaRPr>
            </a:p>
          </p:txBody>
        </p:sp>
        <p:sp>
          <p:nvSpPr>
            <p:cNvPr id="18" name="Oval 17"/>
            <p:cNvSpPr/>
            <p:nvPr/>
          </p:nvSpPr>
          <p:spPr>
            <a:xfrm>
              <a:off x="3498516" y="1185179"/>
              <a:ext cx="830890" cy="354563"/>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50" dirty="0">
                  <a:solidFill>
                    <a:schemeClr val="tx1"/>
                  </a:solidFill>
                </a:rPr>
                <a:t>Name</a:t>
              </a:r>
              <a:endParaRPr lang="en-GB" sz="1050" dirty="0">
                <a:solidFill>
                  <a:schemeClr val="tx1"/>
                </a:solidFill>
              </a:endParaRPr>
            </a:p>
          </p:txBody>
        </p:sp>
        <p:sp>
          <p:nvSpPr>
            <p:cNvPr id="19" name="Oval 18"/>
            <p:cNvSpPr/>
            <p:nvPr/>
          </p:nvSpPr>
          <p:spPr>
            <a:xfrm>
              <a:off x="4099691" y="1618213"/>
              <a:ext cx="830890" cy="354563"/>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DOB</a:t>
              </a:r>
              <a:endParaRPr lang="en-GB" sz="1200" dirty="0">
                <a:solidFill>
                  <a:schemeClr val="tx1"/>
                </a:solidFill>
              </a:endParaRPr>
            </a:p>
          </p:txBody>
        </p:sp>
        <p:sp>
          <p:nvSpPr>
            <p:cNvPr id="20" name="Rectangle 19"/>
            <p:cNvSpPr/>
            <p:nvPr/>
          </p:nvSpPr>
          <p:spPr>
            <a:xfrm>
              <a:off x="6117826" y="2295465"/>
              <a:ext cx="947351" cy="42836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Tags</a:t>
              </a:r>
              <a:endParaRPr lang="en-GB" sz="1400" dirty="0">
                <a:solidFill>
                  <a:schemeClr val="tx1"/>
                </a:solidFill>
              </a:endParaRPr>
            </a:p>
          </p:txBody>
        </p:sp>
        <p:sp>
          <p:nvSpPr>
            <p:cNvPr id="21" name="Rectangle 20"/>
            <p:cNvSpPr/>
            <p:nvPr/>
          </p:nvSpPr>
          <p:spPr>
            <a:xfrm>
              <a:off x="6117826" y="4295327"/>
              <a:ext cx="947351" cy="42836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Genes</a:t>
              </a:r>
              <a:endParaRPr lang="en-GB" sz="1400" dirty="0">
                <a:solidFill>
                  <a:schemeClr val="tx1"/>
                </a:solidFill>
              </a:endParaRPr>
            </a:p>
          </p:txBody>
        </p:sp>
        <p:sp>
          <p:nvSpPr>
            <p:cNvPr id="22" name="Flowchart: Decision 21"/>
            <p:cNvSpPr/>
            <p:nvPr/>
          </p:nvSpPr>
          <p:spPr>
            <a:xfrm>
              <a:off x="6003672" y="3256294"/>
              <a:ext cx="1175657" cy="612648"/>
            </a:xfrm>
            <a:prstGeom prst="flowChartDecision">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Maps</a:t>
              </a:r>
              <a:endParaRPr lang="en-GB" sz="1200" dirty="0">
                <a:solidFill>
                  <a:schemeClr val="tx1"/>
                </a:solidFill>
              </a:endParaRPr>
            </a:p>
          </p:txBody>
        </p:sp>
        <p:sp>
          <p:nvSpPr>
            <p:cNvPr id="23" name="Flowchart: Decision 22"/>
            <p:cNvSpPr/>
            <p:nvPr/>
          </p:nvSpPr>
          <p:spPr>
            <a:xfrm>
              <a:off x="4247116" y="4203187"/>
              <a:ext cx="1471180" cy="612648"/>
            </a:xfrm>
            <a:prstGeom prst="flowChartDecision">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chemeClr val="tx1"/>
                  </a:solidFill>
                </a:rPr>
                <a:t>Analyzes</a:t>
              </a:r>
              <a:endParaRPr lang="en-GB" sz="1000" dirty="0">
                <a:solidFill>
                  <a:schemeClr val="tx1"/>
                </a:solidFill>
              </a:endParaRPr>
            </a:p>
          </p:txBody>
        </p:sp>
        <p:sp>
          <p:nvSpPr>
            <p:cNvPr id="24" name="Rectangle 23"/>
            <p:cNvSpPr/>
            <p:nvPr/>
          </p:nvSpPr>
          <p:spPr>
            <a:xfrm>
              <a:off x="2746478" y="4295327"/>
              <a:ext cx="947351" cy="42836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Articles</a:t>
              </a:r>
              <a:endParaRPr lang="en-GB" sz="1400" dirty="0">
                <a:solidFill>
                  <a:schemeClr val="tx1"/>
                </a:solidFill>
              </a:endParaRPr>
            </a:p>
          </p:txBody>
        </p:sp>
        <p:sp>
          <p:nvSpPr>
            <p:cNvPr id="25" name="Oval 24"/>
            <p:cNvSpPr/>
            <p:nvPr/>
          </p:nvSpPr>
          <p:spPr>
            <a:xfrm>
              <a:off x="5146845" y="1293655"/>
              <a:ext cx="830890" cy="354563"/>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100" dirty="0">
                  <a:solidFill>
                    <a:schemeClr val="tx1"/>
                  </a:solidFill>
                </a:rPr>
                <a:t>Count</a:t>
              </a:r>
              <a:endParaRPr lang="en-GB" sz="1100" dirty="0">
                <a:solidFill>
                  <a:schemeClr val="tx1"/>
                </a:solidFill>
              </a:endParaRPr>
            </a:p>
          </p:txBody>
        </p:sp>
        <p:sp>
          <p:nvSpPr>
            <p:cNvPr id="26" name="Oval 25"/>
            <p:cNvSpPr/>
            <p:nvPr/>
          </p:nvSpPr>
          <p:spPr>
            <a:xfrm>
              <a:off x="6382140" y="981056"/>
              <a:ext cx="1098482" cy="354563"/>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NucSeq</a:t>
              </a:r>
              <a:endParaRPr lang="en-GB" sz="1200" dirty="0">
                <a:solidFill>
                  <a:schemeClr val="tx1"/>
                </a:solidFill>
              </a:endParaRPr>
            </a:p>
          </p:txBody>
        </p:sp>
        <p:sp>
          <p:nvSpPr>
            <p:cNvPr id="27" name="Oval 26"/>
            <p:cNvSpPr/>
            <p:nvPr/>
          </p:nvSpPr>
          <p:spPr>
            <a:xfrm>
              <a:off x="7206909" y="1848762"/>
              <a:ext cx="887977" cy="354563"/>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100" u="sng" dirty="0">
                  <a:solidFill>
                    <a:schemeClr val="tx1"/>
                  </a:solidFill>
                </a:rPr>
                <a:t>TagNo</a:t>
              </a:r>
              <a:endParaRPr lang="en-GB" sz="1100" u="sng" dirty="0">
                <a:solidFill>
                  <a:schemeClr val="tx1"/>
                </a:solidFill>
              </a:endParaRPr>
            </a:p>
          </p:txBody>
        </p:sp>
        <p:sp>
          <p:nvSpPr>
            <p:cNvPr id="28" name="Oval 27"/>
            <p:cNvSpPr/>
            <p:nvPr/>
          </p:nvSpPr>
          <p:spPr>
            <a:xfrm>
              <a:off x="5862813" y="4972798"/>
              <a:ext cx="887977" cy="354563"/>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Type</a:t>
              </a:r>
              <a:endParaRPr lang="en-GB" sz="1200" dirty="0">
                <a:solidFill>
                  <a:schemeClr val="tx1"/>
                </a:solidFill>
              </a:endParaRPr>
            </a:p>
          </p:txBody>
        </p:sp>
        <p:sp>
          <p:nvSpPr>
            <p:cNvPr id="29" name="Oval 28"/>
            <p:cNvSpPr/>
            <p:nvPr/>
          </p:nvSpPr>
          <p:spPr>
            <a:xfrm>
              <a:off x="7036633" y="4918720"/>
              <a:ext cx="1019888" cy="354563"/>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u="sng" dirty="0">
                  <a:solidFill>
                    <a:schemeClr val="tx1"/>
                  </a:solidFill>
                </a:rPr>
                <a:t>GName</a:t>
              </a:r>
              <a:endParaRPr lang="en-GB" sz="1200" u="sng" dirty="0">
                <a:solidFill>
                  <a:schemeClr val="tx1"/>
                </a:solidFill>
              </a:endParaRPr>
            </a:p>
          </p:txBody>
        </p:sp>
        <p:sp>
          <p:nvSpPr>
            <p:cNvPr id="30" name="Oval 29"/>
            <p:cNvSpPr/>
            <p:nvPr/>
          </p:nvSpPr>
          <p:spPr>
            <a:xfrm>
              <a:off x="2014464" y="5013236"/>
              <a:ext cx="887977" cy="354563"/>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50" u="sng" dirty="0">
                  <a:solidFill>
                    <a:schemeClr val="tx1"/>
                  </a:solidFill>
                </a:rPr>
                <a:t>ArtNo</a:t>
              </a:r>
              <a:r>
                <a:rPr lang="tr-TR" sz="1050" dirty="0">
                  <a:solidFill>
                    <a:schemeClr val="tx1"/>
                  </a:solidFill>
                </a:rPr>
                <a:t>.</a:t>
              </a:r>
              <a:endParaRPr lang="en-GB" sz="1050" dirty="0">
                <a:solidFill>
                  <a:schemeClr val="tx1"/>
                </a:solidFill>
              </a:endParaRPr>
            </a:p>
          </p:txBody>
        </p:sp>
        <p:sp>
          <p:nvSpPr>
            <p:cNvPr id="31" name="Oval 30"/>
            <p:cNvSpPr/>
            <p:nvPr/>
          </p:nvSpPr>
          <p:spPr>
            <a:xfrm>
              <a:off x="3185082" y="5013236"/>
              <a:ext cx="887977" cy="354563"/>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50" dirty="0">
                  <a:solidFill>
                    <a:schemeClr val="tx1"/>
                  </a:solidFill>
                </a:rPr>
                <a:t>JName</a:t>
              </a:r>
              <a:endParaRPr lang="en-GB" sz="1050" dirty="0">
                <a:solidFill>
                  <a:schemeClr val="tx1"/>
                </a:solidFill>
              </a:endParaRPr>
            </a:p>
          </p:txBody>
        </p:sp>
        <p:cxnSp>
          <p:nvCxnSpPr>
            <p:cNvPr id="32" name="Straight Connector 31"/>
            <p:cNvCxnSpPr>
              <a:stCxn id="16" idx="6"/>
              <a:endCxn id="12" idx="0"/>
            </p:cNvCxnSpPr>
            <p:nvPr/>
          </p:nvCxnSpPr>
          <p:spPr>
            <a:xfrm>
              <a:off x="2458453" y="1982206"/>
              <a:ext cx="784515" cy="313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4" idx="4"/>
              <a:endCxn id="12" idx="0"/>
            </p:cNvCxnSpPr>
            <p:nvPr/>
          </p:nvCxnSpPr>
          <p:spPr>
            <a:xfrm>
              <a:off x="2227722" y="1431474"/>
              <a:ext cx="1015246" cy="863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7" idx="4"/>
              <a:endCxn id="12" idx="0"/>
            </p:cNvCxnSpPr>
            <p:nvPr/>
          </p:nvCxnSpPr>
          <p:spPr>
            <a:xfrm>
              <a:off x="3231017" y="1087015"/>
              <a:ext cx="11951" cy="1208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8" idx="4"/>
              <a:endCxn id="12" idx="0"/>
            </p:cNvCxnSpPr>
            <p:nvPr/>
          </p:nvCxnSpPr>
          <p:spPr>
            <a:xfrm flipH="1">
              <a:off x="3242968" y="1539742"/>
              <a:ext cx="670993" cy="7557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9" idx="3"/>
              <a:endCxn id="12" idx="0"/>
            </p:cNvCxnSpPr>
            <p:nvPr/>
          </p:nvCxnSpPr>
          <p:spPr>
            <a:xfrm flipH="1">
              <a:off x="3242968" y="1920851"/>
              <a:ext cx="978404" cy="374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2" idx="3"/>
              <a:endCxn id="13" idx="1"/>
            </p:cNvCxnSpPr>
            <p:nvPr/>
          </p:nvCxnSpPr>
          <p:spPr>
            <a:xfrm>
              <a:off x="3716643" y="2509649"/>
              <a:ext cx="6127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3" idx="3"/>
              <a:endCxn id="20" idx="1"/>
            </p:cNvCxnSpPr>
            <p:nvPr/>
          </p:nvCxnSpPr>
          <p:spPr>
            <a:xfrm>
              <a:off x="5505063" y="2509649"/>
              <a:ext cx="6127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cxnSpLocks/>
              <a:stCxn id="25" idx="4"/>
              <a:endCxn id="13" idx="0"/>
            </p:cNvCxnSpPr>
            <p:nvPr/>
          </p:nvCxnSpPr>
          <p:spPr>
            <a:xfrm flipH="1">
              <a:off x="4917235" y="1648218"/>
              <a:ext cx="645055" cy="555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6" idx="4"/>
              <a:endCxn id="20" idx="0"/>
            </p:cNvCxnSpPr>
            <p:nvPr/>
          </p:nvCxnSpPr>
          <p:spPr>
            <a:xfrm flipH="1">
              <a:off x="6591502" y="1335619"/>
              <a:ext cx="339879" cy="959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7" idx="3"/>
              <a:endCxn id="20" idx="0"/>
            </p:cNvCxnSpPr>
            <p:nvPr/>
          </p:nvCxnSpPr>
          <p:spPr>
            <a:xfrm flipH="1">
              <a:off x="6591502" y="2151400"/>
              <a:ext cx="745448" cy="144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0" idx="2"/>
              <a:endCxn id="22" idx="0"/>
            </p:cNvCxnSpPr>
            <p:nvPr/>
          </p:nvCxnSpPr>
          <p:spPr>
            <a:xfrm flipH="1">
              <a:off x="6591501" y="2723833"/>
              <a:ext cx="1" cy="5324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2" idx="2"/>
              <a:endCxn id="21" idx="0"/>
            </p:cNvCxnSpPr>
            <p:nvPr/>
          </p:nvCxnSpPr>
          <p:spPr>
            <a:xfrm>
              <a:off x="6591501" y="3868942"/>
              <a:ext cx="1" cy="426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1" idx="2"/>
              <a:endCxn id="28" idx="0"/>
            </p:cNvCxnSpPr>
            <p:nvPr/>
          </p:nvCxnSpPr>
          <p:spPr>
            <a:xfrm flipH="1">
              <a:off x="6306802" y="4723695"/>
              <a:ext cx="284700" cy="2491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1" idx="2"/>
              <a:endCxn id="29" idx="0"/>
            </p:cNvCxnSpPr>
            <p:nvPr/>
          </p:nvCxnSpPr>
          <p:spPr>
            <a:xfrm>
              <a:off x="6591502" y="4723695"/>
              <a:ext cx="955075" cy="195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3" idx="3"/>
              <a:endCxn id="21" idx="1"/>
            </p:cNvCxnSpPr>
            <p:nvPr/>
          </p:nvCxnSpPr>
          <p:spPr>
            <a:xfrm>
              <a:off x="5718296" y="4509511"/>
              <a:ext cx="3995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4" idx="3"/>
              <a:endCxn id="23" idx="1"/>
            </p:cNvCxnSpPr>
            <p:nvPr/>
          </p:nvCxnSpPr>
          <p:spPr>
            <a:xfrm>
              <a:off x="3693829" y="4509511"/>
              <a:ext cx="5532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4" idx="2"/>
              <a:endCxn id="30" idx="0"/>
            </p:cNvCxnSpPr>
            <p:nvPr/>
          </p:nvCxnSpPr>
          <p:spPr>
            <a:xfrm flipH="1">
              <a:off x="2458453" y="4723695"/>
              <a:ext cx="761701" cy="289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4" idx="2"/>
              <a:endCxn id="31" idx="0"/>
            </p:cNvCxnSpPr>
            <p:nvPr/>
          </p:nvCxnSpPr>
          <p:spPr>
            <a:xfrm>
              <a:off x="3220154" y="4723695"/>
              <a:ext cx="408917" cy="289541"/>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462843" y="2205611"/>
              <a:ext cx="510076" cy="276999"/>
            </a:xfrm>
            <a:prstGeom prst="rect">
              <a:avLst/>
            </a:prstGeom>
            <a:noFill/>
          </p:spPr>
          <p:txBody>
            <a:bodyPr wrap="none" rtlCol="0">
              <a:spAutoFit/>
            </a:bodyPr>
            <a:lstStyle/>
            <a:p>
              <a:r>
                <a:rPr lang="tr-TR" sz="1200" dirty="0"/>
                <a:t>[0,N]</a:t>
              </a:r>
              <a:endParaRPr lang="en-GB" sz="1200" dirty="0"/>
            </a:p>
          </p:txBody>
        </p:sp>
        <p:sp>
          <p:nvSpPr>
            <p:cNvPr id="51" name="TextBox 50"/>
            <p:cNvSpPr txBox="1"/>
            <p:nvPr/>
          </p:nvSpPr>
          <p:spPr>
            <a:xfrm>
              <a:off x="6591500" y="2871043"/>
              <a:ext cx="473206" cy="276999"/>
            </a:xfrm>
            <a:prstGeom prst="rect">
              <a:avLst/>
            </a:prstGeom>
            <a:noFill/>
          </p:spPr>
          <p:txBody>
            <a:bodyPr wrap="none" rtlCol="0">
              <a:spAutoFit/>
            </a:bodyPr>
            <a:lstStyle/>
            <a:p>
              <a:r>
                <a:rPr lang="tr-TR" sz="1200" dirty="0"/>
                <a:t>[0,1]</a:t>
              </a:r>
              <a:endParaRPr lang="en-GB" sz="1200" dirty="0"/>
            </a:p>
          </p:txBody>
        </p:sp>
        <p:sp>
          <p:nvSpPr>
            <p:cNvPr id="52" name="TextBox 51"/>
            <p:cNvSpPr txBox="1"/>
            <p:nvPr/>
          </p:nvSpPr>
          <p:spPr>
            <a:xfrm>
              <a:off x="6550667" y="3943634"/>
              <a:ext cx="510076" cy="276999"/>
            </a:xfrm>
            <a:prstGeom prst="rect">
              <a:avLst/>
            </a:prstGeom>
            <a:noFill/>
          </p:spPr>
          <p:txBody>
            <a:bodyPr wrap="none" rtlCol="0">
              <a:spAutoFit/>
            </a:bodyPr>
            <a:lstStyle/>
            <a:p>
              <a:r>
                <a:rPr lang="tr-TR" sz="1200" dirty="0"/>
                <a:t>[0,N]</a:t>
              </a:r>
              <a:endParaRPr lang="en-GB" sz="1200" dirty="0"/>
            </a:p>
          </p:txBody>
        </p:sp>
        <p:sp>
          <p:nvSpPr>
            <p:cNvPr id="53" name="TextBox 52"/>
            <p:cNvSpPr txBox="1"/>
            <p:nvPr/>
          </p:nvSpPr>
          <p:spPr>
            <a:xfrm>
              <a:off x="3691071" y="4201105"/>
              <a:ext cx="526106" cy="276999"/>
            </a:xfrm>
            <a:prstGeom prst="rect">
              <a:avLst/>
            </a:prstGeom>
            <a:noFill/>
          </p:spPr>
          <p:txBody>
            <a:bodyPr wrap="none" rtlCol="0">
              <a:spAutoFit/>
            </a:bodyPr>
            <a:lstStyle/>
            <a:p>
              <a:r>
                <a:rPr lang="tr-TR" sz="1200" dirty="0"/>
                <a:t>[0,M]</a:t>
              </a:r>
              <a:endParaRPr lang="en-GB" sz="1200" dirty="0"/>
            </a:p>
          </p:txBody>
        </p:sp>
        <p:sp>
          <p:nvSpPr>
            <p:cNvPr id="54" name="TextBox 53"/>
            <p:cNvSpPr txBox="1"/>
            <p:nvPr/>
          </p:nvSpPr>
          <p:spPr>
            <a:xfrm>
              <a:off x="5608275" y="4232512"/>
              <a:ext cx="494046" cy="276999"/>
            </a:xfrm>
            <a:prstGeom prst="rect">
              <a:avLst/>
            </a:prstGeom>
            <a:noFill/>
          </p:spPr>
          <p:txBody>
            <a:bodyPr wrap="none" rtlCol="0">
              <a:spAutoFit/>
            </a:bodyPr>
            <a:lstStyle/>
            <a:p>
              <a:r>
                <a:rPr lang="tr-TR" sz="1200" dirty="0"/>
                <a:t>[0,N]</a:t>
              </a:r>
              <a:endParaRPr lang="en-GB" sz="1200" dirty="0"/>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sz="2800"/>
              <a:t>Classroom Exercise 2</a:t>
            </a:r>
            <a:br>
              <a:rPr lang="en-US" sz="2800"/>
            </a:br>
            <a:endParaRPr lang="en-US" sz="2800"/>
          </a:p>
        </p:txBody>
      </p:sp>
      <p:sp>
        <p:nvSpPr>
          <p:cNvPr id="59395" name="Content Placeholder 2"/>
          <p:cNvSpPr>
            <a:spLocks noGrp="1"/>
          </p:cNvSpPr>
          <p:nvPr>
            <p:ph sz="quarter" idx="1"/>
          </p:nvPr>
        </p:nvSpPr>
        <p:spPr>
          <a:xfrm>
            <a:off x="239713" y="1600200"/>
            <a:ext cx="8294687" cy="1828800"/>
          </a:xfrm>
        </p:spPr>
        <p:txBody>
          <a:bodyPr/>
          <a:lstStyle/>
          <a:p>
            <a:r>
              <a:rPr lang="en-US" sz="1800"/>
              <a:t>Assume that an employee may work in up to two departments or may not be assigned to any department. Assume that each department must have one and may have up to three phone numbers. Supply (min, max) constraints on this diagram. State clearly any additional assumptions you make. Under what conditions would the relationship HAS_PHONE be redundant in this example?</a:t>
            </a:r>
          </a:p>
        </p:txBody>
      </p:sp>
      <p:sp>
        <p:nvSpPr>
          <p:cNvPr id="59396" name="Slide Number Placeholder 3"/>
          <p:cNvSpPr>
            <a:spLocks noGrp="1"/>
          </p:cNvSpPr>
          <p:nvPr>
            <p:ph type="sldNum" sz="quarter" idx="4294967295"/>
          </p:nvPr>
        </p:nvSpPr>
        <p:spPr>
          <a:xfrm>
            <a:off x="8129016" y="5734050"/>
            <a:ext cx="609600" cy="521208"/>
          </a:xfrm>
          <a:noFill/>
        </p:spPr>
        <p:txBody>
          <a:bodyPr/>
          <a:lstStyle/>
          <a:p>
            <a:r>
              <a:rPr lang="en-US"/>
              <a:t>Slide 3- </a:t>
            </a:r>
            <a:fld id="{2CA5B20C-FF75-4CF6-B1BF-E6FA0B9D7783}" type="slidenum">
              <a:rPr lang="en-US" smtClean="0"/>
              <a:pPr/>
              <a:t>68</a:t>
            </a:fld>
            <a:endParaRPr lang="en-CA"/>
          </a:p>
        </p:txBody>
      </p:sp>
      <p:sp>
        <p:nvSpPr>
          <p:cNvPr id="59397" name="Rectangle 4"/>
          <p:cNvSpPr>
            <a:spLocks noChangeArrowheads="1"/>
          </p:cNvSpPr>
          <p:nvPr/>
        </p:nvSpPr>
        <p:spPr bwMode="auto">
          <a:xfrm>
            <a:off x="990600" y="3886200"/>
            <a:ext cx="1524000" cy="609600"/>
          </a:xfrm>
          <a:prstGeom prst="rect">
            <a:avLst/>
          </a:prstGeom>
          <a:blipFill dpi="0" rotWithShape="0">
            <a:blip r:embed="rId2" cstate="print"/>
            <a:srcRect/>
            <a:tile tx="0" ty="0" sx="100000" sy="100000" flip="none" algn="tl"/>
          </a:blipFill>
          <a:ln w="9525" algn="ctr">
            <a:solidFill>
              <a:schemeClr val="tx1"/>
            </a:solidFill>
            <a:round/>
            <a:headEnd/>
            <a:tailEnd/>
          </a:ln>
        </p:spPr>
        <p:txBody>
          <a:bodyPr wrap="none" anchor="ctr"/>
          <a:lstStyle/>
          <a:p>
            <a:r>
              <a:rPr lang="en-US" sz="1800"/>
              <a:t>Employee</a:t>
            </a:r>
          </a:p>
        </p:txBody>
      </p:sp>
      <p:sp>
        <p:nvSpPr>
          <p:cNvPr id="59398" name="Rectangle 5"/>
          <p:cNvSpPr>
            <a:spLocks noChangeArrowheads="1"/>
          </p:cNvSpPr>
          <p:nvPr/>
        </p:nvSpPr>
        <p:spPr bwMode="auto">
          <a:xfrm>
            <a:off x="4800600" y="3886200"/>
            <a:ext cx="1447800" cy="609600"/>
          </a:xfrm>
          <a:prstGeom prst="rect">
            <a:avLst/>
          </a:prstGeom>
          <a:blipFill dpi="0" rotWithShape="0">
            <a:blip r:embed="rId2" cstate="print"/>
            <a:srcRect/>
            <a:tile tx="0" ty="0" sx="100000" sy="100000" flip="none" algn="tl"/>
          </a:blipFill>
          <a:ln w="9525" algn="ctr">
            <a:solidFill>
              <a:schemeClr val="tx1"/>
            </a:solidFill>
            <a:round/>
            <a:headEnd/>
            <a:tailEnd/>
          </a:ln>
        </p:spPr>
        <p:txBody>
          <a:bodyPr wrap="none" anchor="ctr"/>
          <a:lstStyle/>
          <a:p>
            <a:r>
              <a:rPr lang="en-US" sz="1800"/>
              <a:t>Department</a:t>
            </a:r>
          </a:p>
        </p:txBody>
      </p:sp>
      <p:sp>
        <p:nvSpPr>
          <p:cNvPr id="59399" name="Rectangle 6"/>
          <p:cNvSpPr>
            <a:spLocks noChangeArrowheads="1"/>
          </p:cNvSpPr>
          <p:nvPr/>
        </p:nvSpPr>
        <p:spPr bwMode="auto">
          <a:xfrm>
            <a:off x="3086100" y="5791200"/>
            <a:ext cx="838200" cy="609600"/>
          </a:xfrm>
          <a:prstGeom prst="rect">
            <a:avLst/>
          </a:prstGeom>
          <a:blipFill dpi="0" rotWithShape="0">
            <a:blip r:embed="rId2" cstate="print"/>
            <a:srcRect/>
            <a:tile tx="0" ty="0" sx="100000" sy="100000" flip="none" algn="tl"/>
          </a:blipFill>
          <a:ln w="9525" algn="ctr">
            <a:solidFill>
              <a:schemeClr val="tx1"/>
            </a:solidFill>
            <a:round/>
            <a:headEnd/>
            <a:tailEnd/>
          </a:ln>
        </p:spPr>
        <p:txBody>
          <a:bodyPr wrap="none" anchor="ctr"/>
          <a:lstStyle/>
          <a:p>
            <a:r>
              <a:rPr lang="en-US" sz="1800"/>
              <a:t>Phone</a:t>
            </a:r>
          </a:p>
        </p:txBody>
      </p:sp>
      <p:sp>
        <p:nvSpPr>
          <p:cNvPr id="59400" name="Flowchart: Decision 7"/>
          <p:cNvSpPr>
            <a:spLocks noChangeArrowheads="1"/>
          </p:cNvSpPr>
          <p:nvPr/>
        </p:nvSpPr>
        <p:spPr bwMode="auto">
          <a:xfrm>
            <a:off x="2857500" y="3733800"/>
            <a:ext cx="1295400" cy="914400"/>
          </a:xfrm>
          <a:prstGeom prst="flowChartDecision">
            <a:avLst/>
          </a:prstGeom>
          <a:blipFill dpi="0" rotWithShape="0">
            <a:blip r:embed="rId2" cstate="print"/>
            <a:srcRect/>
            <a:tile tx="0" ty="0" sx="100000" sy="100000" flip="none" algn="tl"/>
          </a:blipFill>
          <a:ln w="9525" algn="ctr">
            <a:solidFill>
              <a:schemeClr val="tx1"/>
            </a:solidFill>
            <a:round/>
            <a:headEnd/>
            <a:tailEnd/>
          </a:ln>
        </p:spPr>
        <p:txBody>
          <a:bodyPr wrap="none" anchor="ctr"/>
          <a:lstStyle/>
          <a:p>
            <a:r>
              <a:rPr lang="en-US" sz="1200"/>
              <a:t>Works_in</a:t>
            </a:r>
          </a:p>
        </p:txBody>
      </p:sp>
      <p:sp>
        <p:nvSpPr>
          <p:cNvPr id="59401" name="Flowchart: Decision 8"/>
          <p:cNvSpPr>
            <a:spLocks noChangeArrowheads="1"/>
          </p:cNvSpPr>
          <p:nvPr/>
        </p:nvSpPr>
        <p:spPr bwMode="auto">
          <a:xfrm>
            <a:off x="1104900" y="4876800"/>
            <a:ext cx="1295400" cy="914400"/>
          </a:xfrm>
          <a:prstGeom prst="flowChartDecision">
            <a:avLst/>
          </a:prstGeom>
          <a:blipFill dpi="0" rotWithShape="0">
            <a:blip r:embed="rId2" cstate="print"/>
            <a:srcRect/>
            <a:tile tx="0" ty="0" sx="100000" sy="100000" flip="none" algn="tl"/>
          </a:blipFill>
          <a:ln w="9525" algn="ctr">
            <a:solidFill>
              <a:schemeClr val="tx1"/>
            </a:solidFill>
            <a:round/>
            <a:headEnd/>
            <a:tailEnd/>
          </a:ln>
        </p:spPr>
        <p:txBody>
          <a:bodyPr wrap="none" anchor="ctr"/>
          <a:lstStyle/>
          <a:p>
            <a:r>
              <a:rPr lang="en-US" sz="1200"/>
              <a:t>Has_phone</a:t>
            </a:r>
          </a:p>
        </p:txBody>
      </p:sp>
      <p:sp>
        <p:nvSpPr>
          <p:cNvPr id="59402" name="Flowchart: Decision 9"/>
          <p:cNvSpPr>
            <a:spLocks noChangeArrowheads="1"/>
          </p:cNvSpPr>
          <p:nvPr/>
        </p:nvSpPr>
        <p:spPr bwMode="auto">
          <a:xfrm>
            <a:off x="4876800" y="4876800"/>
            <a:ext cx="1295400" cy="914400"/>
          </a:xfrm>
          <a:prstGeom prst="flowChartDecision">
            <a:avLst/>
          </a:prstGeom>
          <a:blipFill dpi="0" rotWithShape="0">
            <a:blip r:embed="rId2" cstate="print"/>
            <a:srcRect/>
            <a:tile tx="0" ty="0" sx="100000" sy="100000" flip="none" algn="tl"/>
          </a:blipFill>
          <a:ln w="9525" algn="ctr">
            <a:solidFill>
              <a:schemeClr val="tx1"/>
            </a:solidFill>
            <a:round/>
            <a:headEnd/>
            <a:tailEnd/>
          </a:ln>
        </p:spPr>
        <p:txBody>
          <a:bodyPr wrap="none" anchor="ctr"/>
          <a:lstStyle/>
          <a:p>
            <a:r>
              <a:rPr lang="en-US" sz="1200"/>
              <a:t>Contains</a:t>
            </a:r>
          </a:p>
        </p:txBody>
      </p:sp>
      <p:cxnSp>
        <p:nvCxnSpPr>
          <p:cNvPr id="59403" name="Straight Connector 11"/>
          <p:cNvCxnSpPr>
            <a:cxnSpLocks noChangeShapeType="1"/>
            <a:stCxn id="59397" idx="3"/>
            <a:endCxn id="59400" idx="1"/>
          </p:cNvCxnSpPr>
          <p:nvPr/>
        </p:nvCxnSpPr>
        <p:spPr bwMode="auto">
          <a:xfrm>
            <a:off x="2514600" y="4191000"/>
            <a:ext cx="342900" cy="1588"/>
          </a:xfrm>
          <a:prstGeom prst="line">
            <a:avLst/>
          </a:prstGeom>
          <a:noFill/>
          <a:ln w="9525" algn="ctr">
            <a:solidFill>
              <a:schemeClr val="tx1"/>
            </a:solidFill>
            <a:round/>
            <a:headEnd/>
            <a:tailEnd/>
          </a:ln>
        </p:spPr>
      </p:cxnSp>
      <p:cxnSp>
        <p:nvCxnSpPr>
          <p:cNvPr id="59404" name="Straight Connector 13"/>
          <p:cNvCxnSpPr>
            <a:cxnSpLocks noChangeShapeType="1"/>
            <a:stCxn id="59400" idx="3"/>
            <a:endCxn id="59398" idx="1"/>
          </p:cNvCxnSpPr>
          <p:nvPr/>
        </p:nvCxnSpPr>
        <p:spPr bwMode="auto">
          <a:xfrm>
            <a:off x="4152900" y="4191000"/>
            <a:ext cx="647700" cy="1588"/>
          </a:xfrm>
          <a:prstGeom prst="line">
            <a:avLst/>
          </a:prstGeom>
          <a:noFill/>
          <a:ln w="9525" algn="ctr">
            <a:solidFill>
              <a:schemeClr val="tx1"/>
            </a:solidFill>
            <a:round/>
            <a:headEnd/>
            <a:tailEnd/>
          </a:ln>
        </p:spPr>
      </p:cxnSp>
      <p:cxnSp>
        <p:nvCxnSpPr>
          <p:cNvPr id="59405" name="Straight Connector 15"/>
          <p:cNvCxnSpPr>
            <a:cxnSpLocks noChangeShapeType="1"/>
            <a:stCxn id="59397" idx="2"/>
            <a:endCxn id="59401" idx="0"/>
          </p:cNvCxnSpPr>
          <p:nvPr/>
        </p:nvCxnSpPr>
        <p:spPr bwMode="auto">
          <a:xfrm rot="5400000">
            <a:off x="1562101" y="4686300"/>
            <a:ext cx="381000" cy="3175"/>
          </a:xfrm>
          <a:prstGeom prst="line">
            <a:avLst/>
          </a:prstGeom>
          <a:noFill/>
          <a:ln w="9525" algn="ctr">
            <a:solidFill>
              <a:schemeClr val="tx1"/>
            </a:solidFill>
            <a:round/>
            <a:headEnd/>
            <a:tailEnd/>
          </a:ln>
        </p:spPr>
      </p:cxnSp>
      <p:cxnSp>
        <p:nvCxnSpPr>
          <p:cNvPr id="59406" name="Straight Connector 18"/>
          <p:cNvCxnSpPr>
            <a:cxnSpLocks noChangeShapeType="1"/>
            <a:stCxn id="59398" idx="2"/>
            <a:endCxn id="59402" idx="0"/>
          </p:cNvCxnSpPr>
          <p:nvPr/>
        </p:nvCxnSpPr>
        <p:spPr bwMode="auto">
          <a:xfrm rot="5400000">
            <a:off x="5334001" y="4686300"/>
            <a:ext cx="381000" cy="3175"/>
          </a:xfrm>
          <a:prstGeom prst="line">
            <a:avLst/>
          </a:prstGeom>
          <a:noFill/>
          <a:ln w="9525" algn="ctr">
            <a:solidFill>
              <a:schemeClr val="tx1"/>
            </a:solidFill>
            <a:round/>
            <a:headEnd/>
            <a:tailEnd/>
          </a:ln>
        </p:spPr>
      </p:cxnSp>
      <p:cxnSp>
        <p:nvCxnSpPr>
          <p:cNvPr id="59407" name="Shape 22"/>
          <p:cNvCxnSpPr>
            <a:cxnSpLocks noChangeShapeType="1"/>
            <a:stCxn id="59401" idx="2"/>
            <a:endCxn id="59399" idx="1"/>
          </p:cNvCxnSpPr>
          <p:nvPr/>
        </p:nvCxnSpPr>
        <p:spPr bwMode="auto">
          <a:xfrm rot="16200000" flipH="1">
            <a:off x="2266950" y="5276850"/>
            <a:ext cx="304800" cy="1333500"/>
          </a:xfrm>
          <a:prstGeom prst="bentConnector2">
            <a:avLst/>
          </a:prstGeom>
          <a:noFill/>
          <a:ln w="9525" algn="ctr">
            <a:solidFill>
              <a:schemeClr val="tx1"/>
            </a:solidFill>
            <a:round/>
            <a:headEnd/>
            <a:tailEnd/>
          </a:ln>
        </p:spPr>
      </p:cxnSp>
      <p:cxnSp>
        <p:nvCxnSpPr>
          <p:cNvPr id="59408" name="Shape 24"/>
          <p:cNvCxnSpPr>
            <a:cxnSpLocks noChangeShapeType="1"/>
            <a:stCxn id="59402" idx="2"/>
            <a:endCxn id="59399" idx="3"/>
          </p:cNvCxnSpPr>
          <p:nvPr/>
        </p:nvCxnSpPr>
        <p:spPr bwMode="auto">
          <a:xfrm rot="5400000">
            <a:off x="4572000" y="5143500"/>
            <a:ext cx="304800" cy="1600200"/>
          </a:xfrm>
          <a:prstGeom prst="bentConnector2">
            <a:avLst/>
          </a:prstGeom>
          <a:noFill/>
          <a:ln w="9525" algn="ctr">
            <a:solidFill>
              <a:schemeClr val="tx1"/>
            </a:solidFill>
            <a:round/>
            <a:headEnd/>
            <a:tailEnd/>
          </a:ln>
        </p:spPr>
      </p:cxn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sz="2800"/>
              <a:t>Classroom Exercise 2</a:t>
            </a:r>
            <a:br>
              <a:rPr lang="en-US" sz="2800"/>
            </a:br>
            <a:endParaRPr lang="en-US" sz="2800"/>
          </a:p>
        </p:txBody>
      </p:sp>
      <p:sp>
        <p:nvSpPr>
          <p:cNvPr id="60419" name="Content Placeholder 2"/>
          <p:cNvSpPr>
            <a:spLocks noGrp="1"/>
          </p:cNvSpPr>
          <p:nvPr>
            <p:ph sz="quarter" idx="1"/>
          </p:nvPr>
        </p:nvSpPr>
        <p:spPr>
          <a:xfrm>
            <a:off x="239713" y="1600200"/>
            <a:ext cx="8294687" cy="1828800"/>
          </a:xfrm>
        </p:spPr>
        <p:txBody>
          <a:bodyPr/>
          <a:lstStyle/>
          <a:p>
            <a:r>
              <a:rPr lang="en-US" sz="1800"/>
              <a:t>Assume that an employee may work in up to two departments or may not be assigned to any department. Assume that each department must have one and may have up to three phone numbers. Supply (min, max) constraints on this diagram. State clearly any additional assumptions you make. Under what conditions would the relationship HAS_PHONE be redundant in this example?</a:t>
            </a:r>
          </a:p>
        </p:txBody>
      </p:sp>
      <p:sp>
        <p:nvSpPr>
          <p:cNvPr id="60420" name="Slide Number Placeholder 3"/>
          <p:cNvSpPr>
            <a:spLocks noGrp="1"/>
          </p:cNvSpPr>
          <p:nvPr>
            <p:ph type="sldNum" sz="quarter" idx="4294967295"/>
          </p:nvPr>
        </p:nvSpPr>
        <p:spPr>
          <a:xfrm>
            <a:off x="8129016" y="5734050"/>
            <a:ext cx="609600" cy="521208"/>
          </a:xfrm>
          <a:noFill/>
        </p:spPr>
        <p:txBody>
          <a:bodyPr/>
          <a:lstStyle/>
          <a:p>
            <a:r>
              <a:rPr lang="en-US"/>
              <a:t>Slide 3- </a:t>
            </a:r>
            <a:fld id="{94C94051-6393-434C-B28B-CF64569D403A}" type="slidenum">
              <a:rPr lang="en-US" smtClean="0"/>
              <a:pPr/>
              <a:t>69</a:t>
            </a:fld>
            <a:endParaRPr lang="en-CA"/>
          </a:p>
        </p:txBody>
      </p:sp>
      <p:sp>
        <p:nvSpPr>
          <p:cNvPr id="60421" name="Rectangle 4"/>
          <p:cNvSpPr>
            <a:spLocks noChangeArrowheads="1"/>
          </p:cNvSpPr>
          <p:nvPr/>
        </p:nvSpPr>
        <p:spPr bwMode="auto">
          <a:xfrm>
            <a:off x="990600" y="3886200"/>
            <a:ext cx="1524000" cy="609600"/>
          </a:xfrm>
          <a:prstGeom prst="rect">
            <a:avLst/>
          </a:prstGeom>
          <a:blipFill dpi="0" rotWithShape="0">
            <a:blip r:embed="rId3" cstate="print"/>
            <a:srcRect/>
            <a:tile tx="0" ty="0" sx="100000" sy="100000" flip="none" algn="tl"/>
          </a:blipFill>
          <a:ln w="9525" algn="ctr">
            <a:solidFill>
              <a:schemeClr val="tx1"/>
            </a:solidFill>
            <a:round/>
            <a:headEnd/>
            <a:tailEnd/>
          </a:ln>
        </p:spPr>
        <p:txBody>
          <a:bodyPr wrap="none" anchor="ctr"/>
          <a:lstStyle/>
          <a:p>
            <a:r>
              <a:rPr lang="en-US" sz="1800"/>
              <a:t>Employee</a:t>
            </a:r>
          </a:p>
        </p:txBody>
      </p:sp>
      <p:sp>
        <p:nvSpPr>
          <p:cNvPr id="60422" name="Rectangle 5"/>
          <p:cNvSpPr>
            <a:spLocks noChangeArrowheads="1"/>
          </p:cNvSpPr>
          <p:nvPr/>
        </p:nvSpPr>
        <p:spPr bwMode="auto">
          <a:xfrm>
            <a:off x="4800600" y="3886200"/>
            <a:ext cx="1447800" cy="609600"/>
          </a:xfrm>
          <a:prstGeom prst="rect">
            <a:avLst/>
          </a:prstGeom>
          <a:blipFill dpi="0" rotWithShape="0">
            <a:blip r:embed="rId3" cstate="print"/>
            <a:srcRect/>
            <a:tile tx="0" ty="0" sx="100000" sy="100000" flip="none" algn="tl"/>
          </a:blipFill>
          <a:ln w="9525" algn="ctr">
            <a:solidFill>
              <a:schemeClr val="tx1"/>
            </a:solidFill>
            <a:round/>
            <a:headEnd/>
            <a:tailEnd/>
          </a:ln>
        </p:spPr>
        <p:txBody>
          <a:bodyPr wrap="none" anchor="ctr"/>
          <a:lstStyle/>
          <a:p>
            <a:r>
              <a:rPr lang="en-US" sz="1800"/>
              <a:t>Department</a:t>
            </a:r>
          </a:p>
        </p:txBody>
      </p:sp>
      <p:sp>
        <p:nvSpPr>
          <p:cNvPr id="60423" name="Rectangle 6"/>
          <p:cNvSpPr>
            <a:spLocks noChangeArrowheads="1"/>
          </p:cNvSpPr>
          <p:nvPr/>
        </p:nvSpPr>
        <p:spPr bwMode="auto">
          <a:xfrm>
            <a:off x="3086100" y="5791200"/>
            <a:ext cx="838200" cy="609600"/>
          </a:xfrm>
          <a:prstGeom prst="rect">
            <a:avLst/>
          </a:prstGeom>
          <a:blipFill dpi="0" rotWithShape="0">
            <a:blip r:embed="rId3" cstate="print"/>
            <a:srcRect/>
            <a:tile tx="0" ty="0" sx="100000" sy="100000" flip="none" algn="tl"/>
          </a:blipFill>
          <a:ln w="9525" algn="ctr">
            <a:solidFill>
              <a:schemeClr val="tx1"/>
            </a:solidFill>
            <a:round/>
            <a:headEnd/>
            <a:tailEnd/>
          </a:ln>
        </p:spPr>
        <p:txBody>
          <a:bodyPr wrap="none" anchor="ctr"/>
          <a:lstStyle/>
          <a:p>
            <a:r>
              <a:rPr lang="en-US" sz="1800"/>
              <a:t>Phone</a:t>
            </a:r>
          </a:p>
        </p:txBody>
      </p:sp>
      <p:sp>
        <p:nvSpPr>
          <p:cNvPr id="60424" name="Flowchart: Decision 7"/>
          <p:cNvSpPr>
            <a:spLocks noChangeArrowheads="1"/>
          </p:cNvSpPr>
          <p:nvPr/>
        </p:nvSpPr>
        <p:spPr bwMode="auto">
          <a:xfrm>
            <a:off x="2857500" y="3733800"/>
            <a:ext cx="1295400" cy="914400"/>
          </a:xfrm>
          <a:prstGeom prst="flowChartDecision">
            <a:avLst/>
          </a:prstGeom>
          <a:blipFill dpi="0" rotWithShape="0">
            <a:blip r:embed="rId3" cstate="print"/>
            <a:srcRect/>
            <a:tile tx="0" ty="0" sx="100000" sy="100000" flip="none" algn="tl"/>
          </a:blipFill>
          <a:ln w="9525" algn="ctr">
            <a:solidFill>
              <a:schemeClr val="tx1"/>
            </a:solidFill>
            <a:round/>
            <a:headEnd/>
            <a:tailEnd/>
          </a:ln>
        </p:spPr>
        <p:txBody>
          <a:bodyPr wrap="none" anchor="ctr"/>
          <a:lstStyle/>
          <a:p>
            <a:r>
              <a:rPr lang="en-US" sz="1200"/>
              <a:t>Works_in</a:t>
            </a:r>
          </a:p>
        </p:txBody>
      </p:sp>
      <p:sp>
        <p:nvSpPr>
          <p:cNvPr id="60425" name="Flowchart: Decision 8"/>
          <p:cNvSpPr>
            <a:spLocks noChangeArrowheads="1"/>
          </p:cNvSpPr>
          <p:nvPr/>
        </p:nvSpPr>
        <p:spPr bwMode="auto">
          <a:xfrm>
            <a:off x="1104900" y="4876800"/>
            <a:ext cx="1295400" cy="914400"/>
          </a:xfrm>
          <a:prstGeom prst="flowChartDecision">
            <a:avLst/>
          </a:prstGeom>
          <a:blipFill dpi="0" rotWithShape="0">
            <a:blip r:embed="rId3" cstate="print"/>
            <a:srcRect/>
            <a:tile tx="0" ty="0" sx="100000" sy="100000" flip="none" algn="tl"/>
          </a:blipFill>
          <a:ln w="9525" algn="ctr">
            <a:solidFill>
              <a:schemeClr val="tx1"/>
            </a:solidFill>
            <a:round/>
            <a:headEnd/>
            <a:tailEnd/>
          </a:ln>
        </p:spPr>
        <p:txBody>
          <a:bodyPr wrap="none" anchor="ctr"/>
          <a:lstStyle/>
          <a:p>
            <a:r>
              <a:rPr lang="en-US" sz="1200"/>
              <a:t>Has_phone</a:t>
            </a:r>
          </a:p>
        </p:txBody>
      </p:sp>
      <p:sp>
        <p:nvSpPr>
          <p:cNvPr id="60426" name="Flowchart: Decision 9"/>
          <p:cNvSpPr>
            <a:spLocks noChangeArrowheads="1"/>
          </p:cNvSpPr>
          <p:nvPr/>
        </p:nvSpPr>
        <p:spPr bwMode="auto">
          <a:xfrm>
            <a:off x="4876800" y="4876800"/>
            <a:ext cx="1295400" cy="914400"/>
          </a:xfrm>
          <a:prstGeom prst="flowChartDecision">
            <a:avLst/>
          </a:prstGeom>
          <a:blipFill dpi="0" rotWithShape="0">
            <a:blip r:embed="rId3" cstate="print"/>
            <a:srcRect/>
            <a:tile tx="0" ty="0" sx="100000" sy="100000" flip="none" algn="tl"/>
          </a:blipFill>
          <a:ln w="9525" algn="ctr">
            <a:solidFill>
              <a:schemeClr val="tx1"/>
            </a:solidFill>
            <a:round/>
            <a:headEnd/>
            <a:tailEnd/>
          </a:ln>
        </p:spPr>
        <p:txBody>
          <a:bodyPr wrap="none" anchor="ctr"/>
          <a:lstStyle/>
          <a:p>
            <a:r>
              <a:rPr lang="en-US" sz="1200"/>
              <a:t>Contains</a:t>
            </a:r>
          </a:p>
        </p:txBody>
      </p:sp>
      <p:cxnSp>
        <p:nvCxnSpPr>
          <p:cNvPr id="60427" name="Straight Connector 11"/>
          <p:cNvCxnSpPr>
            <a:cxnSpLocks noChangeShapeType="1"/>
            <a:stCxn id="60421" idx="3"/>
            <a:endCxn id="60424" idx="1"/>
          </p:cNvCxnSpPr>
          <p:nvPr/>
        </p:nvCxnSpPr>
        <p:spPr bwMode="auto">
          <a:xfrm>
            <a:off x="2514600" y="4191000"/>
            <a:ext cx="342900" cy="1588"/>
          </a:xfrm>
          <a:prstGeom prst="line">
            <a:avLst/>
          </a:prstGeom>
          <a:noFill/>
          <a:ln w="9525" algn="ctr">
            <a:solidFill>
              <a:schemeClr val="tx1"/>
            </a:solidFill>
            <a:round/>
            <a:headEnd/>
            <a:tailEnd/>
          </a:ln>
        </p:spPr>
      </p:cxnSp>
      <p:cxnSp>
        <p:nvCxnSpPr>
          <p:cNvPr id="60428" name="Straight Connector 13"/>
          <p:cNvCxnSpPr>
            <a:cxnSpLocks noChangeShapeType="1"/>
            <a:stCxn id="60424" idx="3"/>
            <a:endCxn id="60422" idx="1"/>
          </p:cNvCxnSpPr>
          <p:nvPr/>
        </p:nvCxnSpPr>
        <p:spPr bwMode="auto">
          <a:xfrm>
            <a:off x="4152900" y="4191000"/>
            <a:ext cx="647700" cy="1588"/>
          </a:xfrm>
          <a:prstGeom prst="line">
            <a:avLst/>
          </a:prstGeom>
          <a:noFill/>
          <a:ln w="9525" algn="ctr">
            <a:solidFill>
              <a:schemeClr val="tx1"/>
            </a:solidFill>
            <a:round/>
            <a:headEnd/>
            <a:tailEnd/>
          </a:ln>
        </p:spPr>
      </p:cxnSp>
      <p:cxnSp>
        <p:nvCxnSpPr>
          <p:cNvPr id="60429" name="Straight Connector 15"/>
          <p:cNvCxnSpPr>
            <a:cxnSpLocks noChangeShapeType="1"/>
            <a:stCxn id="60421" idx="2"/>
            <a:endCxn id="60425" idx="0"/>
          </p:cNvCxnSpPr>
          <p:nvPr/>
        </p:nvCxnSpPr>
        <p:spPr bwMode="auto">
          <a:xfrm rot="5400000">
            <a:off x="1562101" y="4686300"/>
            <a:ext cx="381000" cy="3175"/>
          </a:xfrm>
          <a:prstGeom prst="line">
            <a:avLst/>
          </a:prstGeom>
          <a:noFill/>
          <a:ln w="9525" algn="ctr">
            <a:solidFill>
              <a:schemeClr val="tx1"/>
            </a:solidFill>
            <a:round/>
            <a:headEnd/>
            <a:tailEnd/>
          </a:ln>
        </p:spPr>
      </p:cxnSp>
      <p:cxnSp>
        <p:nvCxnSpPr>
          <p:cNvPr id="60430" name="Straight Connector 18"/>
          <p:cNvCxnSpPr>
            <a:cxnSpLocks noChangeShapeType="1"/>
            <a:stCxn id="60422" idx="2"/>
            <a:endCxn id="60426" idx="0"/>
          </p:cNvCxnSpPr>
          <p:nvPr/>
        </p:nvCxnSpPr>
        <p:spPr bwMode="auto">
          <a:xfrm rot="5400000">
            <a:off x="5334001" y="4686300"/>
            <a:ext cx="381000" cy="3175"/>
          </a:xfrm>
          <a:prstGeom prst="line">
            <a:avLst/>
          </a:prstGeom>
          <a:noFill/>
          <a:ln w="9525" algn="ctr">
            <a:solidFill>
              <a:schemeClr val="tx1"/>
            </a:solidFill>
            <a:round/>
            <a:headEnd/>
            <a:tailEnd/>
          </a:ln>
        </p:spPr>
      </p:cxnSp>
      <p:cxnSp>
        <p:nvCxnSpPr>
          <p:cNvPr id="60431" name="Shape 22"/>
          <p:cNvCxnSpPr>
            <a:cxnSpLocks noChangeShapeType="1"/>
            <a:stCxn id="60425" idx="2"/>
            <a:endCxn id="60423" idx="1"/>
          </p:cNvCxnSpPr>
          <p:nvPr/>
        </p:nvCxnSpPr>
        <p:spPr bwMode="auto">
          <a:xfrm rot="16200000" flipH="1">
            <a:off x="2266950" y="5276850"/>
            <a:ext cx="304800" cy="1333500"/>
          </a:xfrm>
          <a:prstGeom prst="bentConnector2">
            <a:avLst/>
          </a:prstGeom>
          <a:noFill/>
          <a:ln w="9525" algn="ctr">
            <a:solidFill>
              <a:schemeClr val="tx1"/>
            </a:solidFill>
            <a:round/>
            <a:headEnd/>
            <a:tailEnd/>
          </a:ln>
        </p:spPr>
      </p:cxnSp>
      <p:cxnSp>
        <p:nvCxnSpPr>
          <p:cNvPr id="60432" name="Shape 24"/>
          <p:cNvCxnSpPr>
            <a:cxnSpLocks noChangeShapeType="1"/>
            <a:stCxn id="60426" idx="2"/>
            <a:endCxn id="60423" idx="3"/>
          </p:cNvCxnSpPr>
          <p:nvPr/>
        </p:nvCxnSpPr>
        <p:spPr bwMode="auto">
          <a:xfrm rot="5400000">
            <a:off x="4572000" y="5143500"/>
            <a:ext cx="304800" cy="1600200"/>
          </a:xfrm>
          <a:prstGeom prst="bentConnector2">
            <a:avLst/>
          </a:prstGeom>
          <a:noFill/>
          <a:ln w="9525" algn="ctr">
            <a:solidFill>
              <a:schemeClr val="tx1"/>
            </a:solidFill>
            <a:round/>
            <a:headEnd/>
            <a:tailEnd/>
          </a:ln>
        </p:spPr>
      </p:cxnSp>
      <p:sp>
        <p:nvSpPr>
          <p:cNvPr id="60433" name="TextBox 16"/>
          <p:cNvSpPr txBox="1">
            <a:spLocks noChangeArrowheads="1"/>
          </p:cNvSpPr>
          <p:nvPr/>
        </p:nvSpPr>
        <p:spPr bwMode="auto">
          <a:xfrm>
            <a:off x="2514600" y="4191000"/>
            <a:ext cx="552450" cy="307975"/>
          </a:xfrm>
          <a:prstGeom prst="rect">
            <a:avLst/>
          </a:prstGeom>
          <a:noFill/>
          <a:ln w="9525">
            <a:noFill/>
            <a:miter lim="800000"/>
            <a:headEnd/>
            <a:tailEnd/>
          </a:ln>
        </p:spPr>
        <p:txBody>
          <a:bodyPr wrap="none">
            <a:spAutoFit/>
          </a:bodyPr>
          <a:lstStyle/>
          <a:p>
            <a:r>
              <a:rPr lang="en-US" sz="1400"/>
              <a:t>(0,2)</a:t>
            </a:r>
          </a:p>
        </p:txBody>
      </p:sp>
      <p:sp>
        <p:nvSpPr>
          <p:cNvPr id="60434" name="TextBox 17"/>
          <p:cNvSpPr txBox="1">
            <a:spLocks noChangeArrowheads="1"/>
          </p:cNvSpPr>
          <p:nvPr/>
        </p:nvSpPr>
        <p:spPr bwMode="auto">
          <a:xfrm>
            <a:off x="4152900" y="4192588"/>
            <a:ext cx="552450" cy="307975"/>
          </a:xfrm>
          <a:prstGeom prst="rect">
            <a:avLst/>
          </a:prstGeom>
          <a:noFill/>
          <a:ln w="9525">
            <a:noFill/>
            <a:miter lim="800000"/>
            <a:headEnd/>
            <a:tailEnd/>
          </a:ln>
        </p:spPr>
        <p:txBody>
          <a:bodyPr wrap="none">
            <a:spAutoFit/>
          </a:bodyPr>
          <a:lstStyle/>
          <a:p>
            <a:r>
              <a:rPr lang="en-US" sz="1400"/>
              <a:t>(1,n)</a:t>
            </a:r>
          </a:p>
        </p:txBody>
      </p:sp>
      <p:sp>
        <p:nvSpPr>
          <p:cNvPr id="60435" name="TextBox 19"/>
          <p:cNvSpPr txBox="1">
            <a:spLocks noChangeArrowheads="1"/>
          </p:cNvSpPr>
          <p:nvPr/>
        </p:nvSpPr>
        <p:spPr bwMode="auto">
          <a:xfrm>
            <a:off x="5619750" y="4568825"/>
            <a:ext cx="552450" cy="307975"/>
          </a:xfrm>
          <a:prstGeom prst="rect">
            <a:avLst/>
          </a:prstGeom>
          <a:noFill/>
          <a:ln w="9525">
            <a:noFill/>
            <a:miter lim="800000"/>
            <a:headEnd/>
            <a:tailEnd/>
          </a:ln>
        </p:spPr>
        <p:txBody>
          <a:bodyPr wrap="none">
            <a:spAutoFit/>
          </a:bodyPr>
          <a:lstStyle/>
          <a:p>
            <a:r>
              <a:rPr lang="en-US" sz="1400"/>
              <a:t>(1,3)</a:t>
            </a:r>
          </a:p>
        </p:txBody>
      </p:sp>
      <p:sp>
        <p:nvSpPr>
          <p:cNvPr id="60436" name="TextBox 20"/>
          <p:cNvSpPr txBox="1">
            <a:spLocks noChangeArrowheads="1"/>
          </p:cNvSpPr>
          <p:nvPr/>
        </p:nvSpPr>
        <p:spPr bwMode="auto">
          <a:xfrm>
            <a:off x="4248150" y="5637213"/>
            <a:ext cx="552450" cy="307975"/>
          </a:xfrm>
          <a:prstGeom prst="rect">
            <a:avLst/>
          </a:prstGeom>
          <a:noFill/>
          <a:ln w="9525">
            <a:noFill/>
            <a:miter lim="800000"/>
            <a:headEnd/>
            <a:tailEnd/>
          </a:ln>
        </p:spPr>
        <p:txBody>
          <a:bodyPr wrap="none">
            <a:spAutoFit/>
          </a:bodyPr>
          <a:lstStyle/>
          <a:p>
            <a:r>
              <a:rPr lang="en-US" sz="1400"/>
              <a:t>(1,1)</a:t>
            </a:r>
          </a:p>
        </p:txBody>
      </p:sp>
      <p:sp>
        <p:nvSpPr>
          <p:cNvPr id="60437" name="TextBox 16"/>
          <p:cNvSpPr txBox="1">
            <a:spLocks noChangeArrowheads="1"/>
          </p:cNvSpPr>
          <p:nvPr/>
        </p:nvSpPr>
        <p:spPr bwMode="auto">
          <a:xfrm>
            <a:off x="1847850" y="4568825"/>
            <a:ext cx="551754" cy="307777"/>
          </a:xfrm>
          <a:prstGeom prst="rect">
            <a:avLst/>
          </a:prstGeom>
          <a:noFill/>
          <a:ln w="9525">
            <a:noFill/>
            <a:miter lim="800000"/>
            <a:headEnd/>
            <a:tailEnd/>
          </a:ln>
        </p:spPr>
        <p:txBody>
          <a:bodyPr wrap="none">
            <a:spAutoFit/>
          </a:bodyPr>
          <a:lstStyle/>
          <a:p>
            <a:r>
              <a:rPr lang="en-US" sz="1400" dirty="0"/>
              <a:t>(0,6)</a:t>
            </a:r>
          </a:p>
        </p:txBody>
      </p:sp>
      <p:sp>
        <p:nvSpPr>
          <p:cNvPr id="60438" name="TextBox 16"/>
          <p:cNvSpPr txBox="1">
            <a:spLocks noChangeArrowheads="1"/>
          </p:cNvSpPr>
          <p:nvPr/>
        </p:nvSpPr>
        <p:spPr bwMode="auto">
          <a:xfrm>
            <a:off x="2114550" y="5637213"/>
            <a:ext cx="551754" cy="307777"/>
          </a:xfrm>
          <a:prstGeom prst="rect">
            <a:avLst/>
          </a:prstGeom>
          <a:noFill/>
          <a:ln w="9525">
            <a:noFill/>
            <a:miter lim="800000"/>
            <a:headEnd/>
            <a:tailEnd/>
          </a:ln>
        </p:spPr>
        <p:txBody>
          <a:bodyPr wrap="none">
            <a:spAutoFit/>
          </a:bodyPr>
          <a:lstStyle/>
          <a:p>
            <a:r>
              <a:rPr lang="en-US" sz="1400" dirty="0"/>
              <a:t>(1,</a:t>
            </a:r>
            <a:r>
              <a:rPr lang="tr-TR" sz="1400" dirty="0"/>
              <a:t>n</a:t>
            </a:r>
            <a:r>
              <a:rPr lang="en-US" sz="14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200"/>
              <a:t>Overview of Database Design Process</a:t>
            </a:r>
          </a:p>
        </p:txBody>
      </p:sp>
      <p:sp>
        <p:nvSpPr>
          <p:cNvPr id="6146" name="Slide Number Placeholder 3"/>
          <p:cNvSpPr>
            <a:spLocks noGrp="1"/>
          </p:cNvSpPr>
          <p:nvPr>
            <p:ph type="sldNum" sz="quarter" idx="4294967295"/>
          </p:nvPr>
        </p:nvSpPr>
        <p:spPr>
          <a:xfrm>
            <a:off x="8129016" y="5734050"/>
            <a:ext cx="609600" cy="521208"/>
          </a:xfrm>
          <a:noFill/>
        </p:spPr>
        <p:txBody>
          <a:bodyPr/>
          <a:lstStyle/>
          <a:p>
            <a:r>
              <a:rPr lang="en-US"/>
              <a:t>Slide 3- </a:t>
            </a:r>
            <a:fld id="{AC16C9D8-74BB-41B8-B9EC-C1E9330BC6A9}" type="slidenum">
              <a:rPr lang="en-US" smtClean="0"/>
              <a:pPr/>
              <a:t>7</a:t>
            </a:fld>
            <a:endParaRPr lang="en-CA"/>
          </a:p>
        </p:txBody>
      </p:sp>
      <p:sp>
        <p:nvSpPr>
          <p:cNvPr id="2" name="Rectangle 1"/>
          <p:cNvSpPr/>
          <p:nvPr/>
        </p:nvSpPr>
        <p:spPr>
          <a:xfrm>
            <a:off x="476250" y="1524000"/>
            <a:ext cx="8362950" cy="1200329"/>
          </a:xfrm>
          <a:prstGeom prst="rect">
            <a:avLst/>
          </a:prstGeom>
        </p:spPr>
        <p:txBody>
          <a:bodyPr wrap="square">
            <a:spAutoFit/>
          </a:bodyPr>
          <a:lstStyle/>
          <a:p>
            <a:r>
              <a:rPr lang="en-GB" sz="1800" dirty="0">
                <a:solidFill>
                  <a:srgbClr val="FF0000"/>
                </a:solidFill>
              </a:rPr>
              <a:t>Physical ERD </a:t>
            </a:r>
            <a:r>
              <a:rPr lang="en-GB" sz="1800" dirty="0"/>
              <a:t>represents the actual design blueprint of a relational database. It represents how data should be structured and related in a specific DBMS so it is important to consider the convention and restriction of the DBMS you use when you are designing a physical ERD.</a:t>
            </a:r>
          </a:p>
        </p:txBody>
      </p:sp>
      <p:pic>
        <p:nvPicPr>
          <p:cNvPr id="3" name="Picture 2"/>
          <p:cNvPicPr>
            <a:picLocks noChangeAspect="1"/>
          </p:cNvPicPr>
          <p:nvPr/>
        </p:nvPicPr>
        <p:blipFill>
          <a:blip r:embed="rId3"/>
          <a:stretch>
            <a:fillRect/>
          </a:stretch>
        </p:blipFill>
        <p:spPr>
          <a:xfrm>
            <a:off x="1905000" y="2733854"/>
            <a:ext cx="5410200" cy="3925909"/>
          </a:xfrm>
          <a:prstGeom prst="rect">
            <a:avLst/>
          </a:prstGeom>
        </p:spPr>
      </p:pic>
    </p:spTree>
    <p:extLst>
      <p:ext uri="{BB962C8B-B14F-4D97-AF65-F5344CB8AC3E}">
        <p14:creationId xmlns:p14="http://schemas.microsoft.com/office/powerpoint/2010/main" val="34195543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sz="2800"/>
              <a:t>Classroom Exercise 3</a:t>
            </a:r>
            <a:br>
              <a:rPr lang="en-US" sz="2800"/>
            </a:br>
            <a:endParaRPr lang="en-US" sz="2800"/>
          </a:p>
        </p:txBody>
      </p:sp>
      <p:sp>
        <p:nvSpPr>
          <p:cNvPr id="61443" name="Content Placeholder 2"/>
          <p:cNvSpPr>
            <a:spLocks noGrp="1"/>
          </p:cNvSpPr>
          <p:nvPr>
            <p:ph sz="quarter" idx="1"/>
          </p:nvPr>
        </p:nvSpPr>
        <p:spPr>
          <a:xfrm>
            <a:off x="239713" y="1600200"/>
            <a:ext cx="8294687" cy="1828800"/>
          </a:xfrm>
        </p:spPr>
        <p:txBody>
          <a:bodyPr>
            <a:normAutofit/>
          </a:bodyPr>
          <a:lstStyle/>
          <a:p>
            <a:r>
              <a:rPr lang="en-US" sz="1800" dirty="0"/>
              <a:t>Assume that a course may or may not use a textbook, but that a text by definition is a book that is used in some course. A course may not use more than five books. Instructors teach from two to four courses. Supply (min, max) constraints on this diagram. State clearly any additional assumptions you make.  </a:t>
            </a:r>
          </a:p>
        </p:txBody>
      </p:sp>
      <p:sp>
        <p:nvSpPr>
          <p:cNvPr id="61444" name="Slide Number Placeholder 3"/>
          <p:cNvSpPr>
            <a:spLocks noGrp="1"/>
          </p:cNvSpPr>
          <p:nvPr>
            <p:ph type="sldNum" sz="quarter" idx="4294967295"/>
          </p:nvPr>
        </p:nvSpPr>
        <p:spPr>
          <a:xfrm>
            <a:off x="8129016" y="5734050"/>
            <a:ext cx="609600" cy="521208"/>
          </a:xfrm>
          <a:noFill/>
        </p:spPr>
        <p:txBody>
          <a:bodyPr/>
          <a:lstStyle/>
          <a:p>
            <a:r>
              <a:rPr lang="en-US"/>
              <a:t>Slide 3- </a:t>
            </a:r>
            <a:fld id="{1727775D-29E0-40D7-8364-B841705C3234}" type="slidenum">
              <a:rPr lang="en-US" smtClean="0"/>
              <a:pPr/>
              <a:t>70</a:t>
            </a:fld>
            <a:endParaRPr lang="en-CA"/>
          </a:p>
        </p:txBody>
      </p:sp>
      <p:sp>
        <p:nvSpPr>
          <p:cNvPr id="61445" name="Rectangle 4"/>
          <p:cNvSpPr>
            <a:spLocks noChangeArrowheads="1"/>
          </p:cNvSpPr>
          <p:nvPr/>
        </p:nvSpPr>
        <p:spPr bwMode="auto">
          <a:xfrm>
            <a:off x="990600" y="3886200"/>
            <a:ext cx="1524000" cy="609600"/>
          </a:xfrm>
          <a:prstGeom prst="rect">
            <a:avLst/>
          </a:prstGeom>
          <a:blipFill dpi="0" rotWithShape="0">
            <a:blip r:embed="rId3" cstate="print"/>
            <a:srcRect/>
            <a:tile tx="0" ty="0" sx="100000" sy="100000" flip="none" algn="tl"/>
          </a:blipFill>
          <a:ln w="9525" algn="ctr">
            <a:solidFill>
              <a:schemeClr val="tx1"/>
            </a:solidFill>
            <a:round/>
            <a:headEnd/>
            <a:tailEnd/>
          </a:ln>
        </p:spPr>
        <p:txBody>
          <a:bodyPr wrap="none" anchor="ctr"/>
          <a:lstStyle/>
          <a:p>
            <a:r>
              <a:rPr lang="en-US" sz="1800"/>
              <a:t>Instructor</a:t>
            </a:r>
          </a:p>
        </p:txBody>
      </p:sp>
      <p:sp>
        <p:nvSpPr>
          <p:cNvPr id="61446" name="Rectangle 5"/>
          <p:cNvSpPr>
            <a:spLocks noChangeArrowheads="1"/>
          </p:cNvSpPr>
          <p:nvPr/>
        </p:nvSpPr>
        <p:spPr bwMode="auto">
          <a:xfrm>
            <a:off x="4800600" y="3886200"/>
            <a:ext cx="1447800" cy="609600"/>
          </a:xfrm>
          <a:prstGeom prst="rect">
            <a:avLst/>
          </a:prstGeom>
          <a:blipFill dpi="0" rotWithShape="0">
            <a:blip r:embed="rId3" cstate="print"/>
            <a:srcRect/>
            <a:tile tx="0" ty="0" sx="100000" sy="100000" flip="none" algn="tl"/>
          </a:blipFill>
          <a:ln w="9525" algn="ctr">
            <a:solidFill>
              <a:schemeClr val="tx1"/>
            </a:solidFill>
            <a:round/>
            <a:headEnd/>
            <a:tailEnd/>
          </a:ln>
        </p:spPr>
        <p:txBody>
          <a:bodyPr wrap="none" anchor="ctr"/>
          <a:lstStyle/>
          <a:p>
            <a:r>
              <a:rPr lang="en-US" sz="1800"/>
              <a:t>Course</a:t>
            </a:r>
          </a:p>
        </p:txBody>
      </p:sp>
      <p:sp>
        <p:nvSpPr>
          <p:cNvPr id="61447" name="Rectangle 6"/>
          <p:cNvSpPr>
            <a:spLocks noChangeArrowheads="1"/>
          </p:cNvSpPr>
          <p:nvPr/>
        </p:nvSpPr>
        <p:spPr bwMode="auto">
          <a:xfrm>
            <a:off x="3086100" y="5791200"/>
            <a:ext cx="838200" cy="609600"/>
          </a:xfrm>
          <a:prstGeom prst="rect">
            <a:avLst/>
          </a:prstGeom>
          <a:blipFill dpi="0" rotWithShape="0">
            <a:blip r:embed="rId3" cstate="print"/>
            <a:srcRect/>
            <a:tile tx="0" ty="0" sx="100000" sy="100000" flip="none" algn="tl"/>
          </a:blipFill>
          <a:ln w="9525" algn="ctr">
            <a:solidFill>
              <a:schemeClr val="tx1"/>
            </a:solidFill>
            <a:round/>
            <a:headEnd/>
            <a:tailEnd/>
          </a:ln>
        </p:spPr>
        <p:txBody>
          <a:bodyPr wrap="none" anchor="ctr"/>
          <a:lstStyle/>
          <a:p>
            <a:r>
              <a:rPr lang="en-US" sz="1800"/>
              <a:t>Text</a:t>
            </a:r>
          </a:p>
        </p:txBody>
      </p:sp>
      <p:sp>
        <p:nvSpPr>
          <p:cNvPr id="61448" name="Flowchart: Decision 7"/>
          <p:cNvSpPr>
            <a:spLocks noChangeArrowheads="1"/>
          </p:cNvSpPr>
          <p:nvPr/>
        </p:nvSpPr>
        <p:spPr bwMode="auto">
          <a:xfrm>
            <a:off x="2857500" y="3733800"/>
            <a:ext cx="1295400" cy="914400"/>
          </a:xfrm>
          <a:prstGeom prst="flowChartDecision">
            <a:avLst/>
          </a:prstGeom>
          <a:blipFill dpi="0" rotWithShape="0">
            <a:blip r:embed="rId3" cstate="print"/>
            <a:srcRect/>
            <a:tile tx="0" ty="0" sx="100000" sy="100000" flip="none" algn="tl"/>
          </a:blipFill>
          <a:ln w="9525" algn="ctr">
            <a:solidFill>
              <a:schemeClr val="tx1"/>
            </a:solidFill>
            <a:round/>
            <a:headEnd/>
            <a:tailEnd/>
          </a:ln>
        </p:spPr>
        <p:txBody>
          <a:bodyPr wrap="none" anchor="ctr"/>
          <a:lstStyle/>
          <a:p>
            <a:r>
              <a:rPr lang="en-US" sz="1200"/>
              <a:t>Teaches</a:t>
            </a:r>
          </a:p>
        </p:txBody>
      </p:sp>
      <p:sp>
        <p:nvSpPr>
          <p:cNvPr id="61449" name="Flowchart: Decision 9"/>
          <p:cNvSpPr>
            <a:spLocks noChangeArrowheads="1"/>
          </p:cNvSpPr>
          <p:nvPr/>
        </p:nvSpPr>
        <p:spPr bwMode="auto">
          <a:xfrm>
            <a:off x="4876800" y="4876800"/>
            <a:ext cx="1295400" cy="914400"/>
          </a:xfrm>
          <a:prstGeom prst="flowChartDecision">
            <a:avLst/>
          </a:prstGeom>
          <a:blipFill dpi="0" rotWithShape="0">
            <a:blip r:embed="rId3" cstate="print"/>
            <a:srcRect/>
            <a:tile tx="0" ty="0" sx="100000" sy="100000" flip="none" algn="tl"/>
          </a:blipFill>
          <a:ln w="9525" algn="ctr">
            <a:solidFill>
              <a:schemeClr val="tx1"/>
            </a:solidFill>
            <a:round/>
            <a:headEnd/>
            <a:tailEnd/>
          </a:ln>
        </p:spPr>
        <p:txBody>
          <a:bodyPr wrap="none" anchor="ctr"/>
          <a:lstStyle/>
          <a:p>
            <a:r>
              <a:rPr lang="en-US" sz="1200"/>
              <a:t>Uses</a:t>
            </a:r>
          </a:p>
        </p:txBody>
      </p:sp>
      <p:cxnSp>
        <p:nvCxnSpPr>
          <p:cNvPr id="61450" name="Straight Connector 11"/>
          <p:cNvCxnSpPr>
            <a:cxnSpLocks noChangeShapeType="1"/>
            <a:stCxn id="61445" idx="3"/>
            <a:endCxn id="61448" idx="1"/>
          </p:cNvCxnSpPr>
          <p:nvPr/>
        </p:nvCxnSpPr>
        <p:spPr bwMode="auto">
          <a:xfrm>
            <a:off x="2514600" y="4191000"/>
            <a:ext cx="342900" cy="1588"/>
          </a:xfrm>
          <a:prstGeom prst="line">
            <a:avLst/>
          </a:prstGeom>
          <a:noFill/>
          <a:ln w="9525" algn="ctr">
            <a:solidFill>
              <a:schemeClr val="tx1"/>
            </a:solidFill>
            <a:round/>
            <a:headEnd/>
            <a:tailEnd/>
          </a:ln>
        </p:spPr>
      </p:cxnSp>
      <p:cxnSp>
        <p:nvCxnSpPr>
          <p:cNvPr id="61451" name="Straight Connector 13"/>
          <p:cNvCxnSpPr>
            <a:cxnSpLocks noChangeShapeType="1"/>
            <a:stCxn id="61448" idx="3"/>
            <a:endCxn id="61446" idx="1"/>
          </p:cNvCxnSpPr>
          <p:nvPr/>
        </p:nvCxnSpPr>
        <p:spPr bwMode="auto">
          <a:xfrm>
            <a:off x="4152900" y="4191000"/>
            <a:ext cx="647700" cy="1588"/>
          </a:xfrm>
          <a:prstGeom prst="line">
            <a:avLst/>
          </a:prstGeom>
          <a:noFill/>
          <a:ln w="9525" algn="ctr">
            <a:solidFill>
              <a:schemeClr val="tx1"/>
            </a:solidFill>
            <a:round/>
            <a:headEnd/>
            <a:tailEnd/>
          </a:ln>
        </p:spPr>
      </p:cxnSp>
      <p:cxnSp>
        <p:nvCxnSpPr>
          <p:cNvPr id="61452" name="Straight Connector 18"/>
          <p:cNvCxnSpPr>
            <a:cxnSpLocks noChangeShapeType="1"/>
            <a:stCxn id="61446" idx="2"/>
            <a:endCxn id="61449" idx="0"/>
          </p:cNvCxnSpPr>
          <p:nvPr/>
        </p:nvCxnSpPr>
        <p:spPr bwMode="auto">
          <a:xfrm rot="5400000">
            <a:off x="5334001" y="4686300"/>
            <a:ext cx="381000" cy="3175"/>
          </a:xfrm>
          <a:prstGeom prst="line">
            <a:avLst/>
          </a:prstGeom>
          <a:noFill/>
          <a:ln w="9525" algn="ctr">
            <a:solidFill>
              <a:schemeClr val="tx1"/>
            </a:solidFill>
            <a:round/>
            <a:headEnd/>
            <a:tailEnd/>
          </a:ln>
        </p:spPr>
      </p:cxnSp>
      <p:cxnSp>
        <p:nvCxnSpPr>
          <p:cNvPr id="61453" name="Shape 24"/>
          <p:cNvCxnSpPr>
            <a:cxnSpLocks noChangeShapeType="1"/>
            <a:stCxn id="61449" idx="2"/>
            <a:endCxn id="61447" idx="3"/>
          </p:cNvCxnSpPr>
          <p:nvPr/>
        </p:nvCxnSpPr>
        <p:spPr bwMode="auto">
          <a:xfrm rot="5400000">
            <a:off x="4572000" y="5143500"/>
            <a:ext cx="304800" cy="1600200"/>
          </a:xfrm>
          <a:prstGeom prst="bentConnector2">
            <a:avLst/>
          </a:prstGeom>
          <a:noFill/>
          <a:ln w="9525" algn="ctr">
            <a:solidFill>
              <a:schemeClr val="tx1"/>
            </a:solidFill>
            <a:round/>
            <a:headEnd/>
            <a:tailEnd/>
          </a:ln>
        </p:spPr>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z="2800"/>
              <a:t>Classroom Exercise 3</a:t>
            </a:r>
            <a:br>
              <a:rPr lang="en-US" sz="2800"/>
            </a:br>
            <a:endParaRPr lang="en-US" sz="2800"/>
          </a:p>
        </p:txBody>
      </p:sp>
      <p:sp>
        <p:nvSpPr>
          <p:cNvPr id="62467" name="Content Placeholder 2"/>
          <p:cNvSpPr>
            <a:spLocks noGrp="1"/>
          </p:cNvSpPr>
          <p:nvPr>
            <p:ph sz="quarter" idx="1"/>
          </p:nvPr>
        </p:nvSpPr>
        <p:spPr>
          <a:xfrm>
            <a:off x="239713" y="1600200"/>
            <a:ext cx="8294687" cy="1828800"/>
          </a:xfrm>
        </p:spPr>
        <p:txBody>
          <a:bodyPr>
            <a:normAutofit/>
          </a:bodyPr>
          <a:lstStyle/>
          <a:p>
            <a:r>
              <a:rPr lang="en-US" sz="1800" dirty="0"/>
              <a:t>Assume that a course may or may not use a textbook, but that a text by definition is a book that is used in some course. A course may not use more than five books. Instructors teach from two to four courses. Supply (min, max) constraints on this diagram. State clearly any additional assumptions you make.  </a:t>
            </a:r>
          </a:p>
        </p:txBody>
      </p:sp>
      <p:sp>
        <p:nvSpPr>
          <p:cNvPr id="62468" name="Slide Number Placeholder 3"/>
          <p:cNvSpPr>
            <a:spLocks noGrp="1"/>
          </p:cNvSpPr>
          <p:nvPr>
            <p:ph type="sldNum" sz="quarter" idx="4294967295"/>
          </p:nvPr>
        </p:nvSpPr>
        <p:spPr>
          <a:xfrm>
            <a:off x="8129016" y="5734050"/>
            <a:ext cx="609600" cy="521208"/>
          </a:xfrm>
          <a:noFill/>
        </p:spPr>
        <p:txBody>
          <a:bodyPr/>
          <a:lstStyle/>
          <a:p>
            <a:r>
              <a:rPr lang="en-US"/>
              <a:t>Slide 3- </a:t>
            </a:r>
            <a:fld id="{71F82335-41A8-4117-85C7-8E79E1FEA2B8}" type="slidenum">
              <a:rPr lang="en-US" smtClean="0"/>
              <a:pPr/>
              <a:t>71</a:t>
            </a:fld>
            <a:endParaRPr lang="en-CA"/>
          </a:p>
        </p:txBody>
      </p:sp>
      <p:sp>
        <p:nvSpPr>
          <p:cNvPr id="62469" name="Rectangle 4"/>
          <p:cNvSpPr>
            <a:spLocks noChangeArrowheads="1"/>
          </p:cNvSpPr>
          <p:nvPr/>
        </p:nvSpPr>
        <p:spPr bwMode="auto">
          <a:xfrm>
            <a:off x="990600" y="3886200"/>
            <a:ext cx="1524000" cy="609600"/>
          </a:xfrm>
          <a:prstGeom prst="rect">
            <a:avLst/>
          </a:prstGeom>
          <a:blipFill dpi="0" rotWithShape="0">
            <a:blip r:embed="rId3" cstate="print"/>
            <a:srcRect/>
            <a:tile tx="0" ty="0" sx="100000" sy="100000" flip="none" algn="tl"/>
          </a:blipFill>
          <a:ln w="9525" algn="ctr">
            <a:solidFill>
              <a:schemeClr val="tx1"/>
            </a:solidFill>
            <a:round/>
            <a:headEnd/>
            <a:tailEnd/>
          </a:ln>
        </p:spPr>
        <p:txBody>
          <a:bodyPr wrap="none" anchor="ctr"/>
          <a:lstStyle/>
          <a:p>
            <a:r>
              <a:rPr lang="en-US" sz="1800"/>
              <a:t>Instructor</a:t>
            </a:r>
          </a:p>
        </p:txBody>
      </p:sp>
      <p:sp>
        <p:nvSpPr>
          <p:cNvPr id="62470" name="Rectangle 5"/>
          <p:cNvSpPr>
            <a:spLocks noChangeArrowheads="1"/>
          </p:cNvSpPr>
          <p:nvPr/>
        </p:nvSpPr>
        <p:spPr bwMode="auto">
          <a:xfrm>
            <a:off x="4800600" y="3886200"/>
            <a:ext cx="1447800" cy="609600"/>
          </a:xfrm>
          <a:prstGeom prst="rect">
            <a:avLst/>
          </a:prstGeom>
          <a:blipFill dpi="0" rotWithShape="0">
            <a:blip r:embed="rId3" cstate="print"/>
            <a:srcRect/>
            <a:tile tx="0" ty="0" sx="100000" sy="100000" flip="none" algn="tl"/>
          </a:blipFill>
          <a:ln w="9525" algn="ctr">
            <a:solidFill>
              <a:schemeClr val="tx1"/>
            </a:solidFill>
            <a:round/>
            <a:headEnd/>
            <a:tailEnd/>
          </a:ln>
        </p:spPr>
        <p:txBody>
          <a:bodyPr wrap="none" anchor="ctr"/>
          <a:lstStyle/>
          <a:p>
            <a:r>
              <a:rPr lang="en-US" sz="1800"/>
              <a:t>Course</a:t>
            </a:r>
          </a:p>
        </p:txBody>
      </p:sp>
      <p:sp>
        <p:nvSpPr>
          <p:cNvPr id="62471" name="Rectangle 6"/>
          <p:cNvSpPr>
            <a:spLocks noChangeArrowheads="1"/>
          </p:cNvSpPr>
          <p:nvPr/>
        </p:nvSpPr>
        <p:spPr bwMode="auto">
          <a:xfrm>
            <a:off x="3086100" y="5791200"/>
            <a:ext cx="838200" cy="609600"/>
          </a:xfrm>
          <a:prstGeom prst="rect">
            <a:avLst/>
          </a:prstGeom>
          <a:blipFill dpi="0" rotWithShape="0">
            <a:blip r:embed="rId3" cstate="print"/>
            <a:srcRect/>
            <a:tile tx="0" ty="0" sx="100000" sy="100000" flip="none" algn="tl"/>
          </a:blipFill>
          <a:ln w="9525" algn="ctr">
            <a:solidFill>
              <a:schemeClr val="tx1"/>
            </a:solidFill>
            <a:round/>
            <a:headEnd/>
            <a:tailEnd/>
          </a:ln>
        </p:spPr>
        <p:txBody>
          <a:bodyPr wrap="none" anchor="ctr"/>
          <a:lstStyle/>
          <a:p>
            <a:r>
              <a:rPr lang="en-US" sz="1800"/>
              <a:t>Text</a:t>
            </a:r>
          </a:p>
        </p:txBody>
      </p:sp>
      <p:sp>
        <p:nvSpPr>
          <p:cNvPr id="62472" name="Flowchart: Decision 7"/>
          <p:cNvSpPr>
            <a:spLocks noChangeArrowheads="1"/>
          </p:cNvSpPr>
          <p:nvPr/>
        </p:nvSpPr>
        <p:spPr bwMode="auto">
          <a:xfrm>
            <a:off x="2857500" y="3733800"/>
            <a:ext cx="1295400" cy="914400"/>
          </a:xfrm>
          <a:prstGeom prst="flowChartDecision">
            <a:avLst/>
          </a:prstGeom>
          <a:blipFill dpi="0" rotWithShape="0">
            <a:blip r:embed="rId3" cstate="print"/>
            <a:srcRect/>
            <a:tile tx="0" ty="0" sx="100000" sy="100000" flip="none" algn="tl"/>
          </a:blipFill>
          <a:ln w="9525" algn="ctr">
            <a:solidFill>
              <a:schemeClr val="tx1"/>
            </a:solidFill>
            <a:round/>
            <a:headEnd/>
            <a:tailEnd/>
          </a:ln>
        </p:spPr>
        <p:txBody>
          <a:bodyPr wrap="none" anchor="ctr"/>
          <a:lstStyle/>
          <a:p>
            <a:r>
              <a:rPr lang="en-US" sz="1200"/>
              <a:t>Teaches</a:t>
            </a:r>
          </a:p>
        </p:txBody>
      </p:sp>
      <p:sp>
        <p:nvSpPr>
          <p:cNvPr id="62473" name="Flowchart: Decision 9"/>
          <p:cNvSpPr>
            <a:spLocks noChangeArrowheads="1"/>
          </p:cNvSpPr>
          <p:nvPr/>
        </p:nvSpPr>
        <p:spPr bwMode="auto">
          <a:xfrm>
            <a:off x="4876800" y="4876800"/>
            <a:ext cx="1295400" cy="914400"/>
          </a:xfrm>
          <a:prstGeom prst="flowChartDecision">
            <a:avLst/>
          </a:prstGeom>
          <a:blipFill dpi="0" rotWithShape="0">
            <a:blip r:embed="rId3" cstate="print"/>
            <a:srcRect/>
            <a:tile tx="0" ty="0" sx="100000" sy="100000" flip="none" algn="tl"/>
          </a:blipFill>
          <a:ln w="9525" algn="ctr">
            <a:solidFill>
              <a:schemeClr val="tx1"/>
            </a:solidFill>
            <a:round/>
            <a:headEnd/>
            <a:tailEnd/>
          </a:ln>
        </p:spPr>
        <p:txBody>
          <a:bodyPr wrap="none" anchor="ctr"/>
          <a:lstStyle/>
          <a:p>
            <a:r>
              <a:rPr lang="en-US" sz="1200"/>
              <a:t>Uses</a:t>
            </a:r>
          </a:p>
        </p:txBody>
      </p:sp>
      <p:cxnSp>
        <p:nvCxnSpPr>
          <p:cNvPr id="62474" name="Straight Connector 11"/>
          <p:cNvCxnSpPr>
            <a:cxnSpLocks noChangeShapeType="1"/>
            <a:stCxn id="62469" idx="3"/>
            <a:endCxn id="62472" idx="1"/>
          </p:cNvCxnSpPr>
          <p:nvPr/>
        </p:nvCxnSpPr>
        <p:spPr bwMode="auto">
          <a:xfrm>
            <a:off x="2514600" y="4191000"/>
            <a:ext cx="342900" cy="1588"/>
          </a:xfrm>
          <a:prstGeom prst="line">
            <a:avLst/>
          </a:prstGeom>
          <a:noFill/>
          <a:ln w="9525" algn="ctr">
            <a:solidFill>
              <a:schemeClr val="tx1"/>
            </a:solidFill>
            <a:round/>
            <a:headEnd/>
            <a:tailEnd/>
          </a:ln>
        </p:spPr>
      </p:cxnSp>
      <p:cxnSp>
        <p:nvCxnSpPr>
          <p:cNvPr id="62475" name="Straight Connector 13"/>
          <p:cNvCxnSpPr>
            <a:cxnSpLocks noChangeShapeType="1"/>
            <a:stCxn id="62472" idx="3"/>
            <a:endCxn id="62470" idx="1"/>
          </p:cNvCxnSpPr>
          <p:nvPr/>
        </p:nvCxnSpPr>
        <p:spPr bwMode="auto">
          <a:xfrm>
            <a:off x="4152900" y="4191000"/>
            <a:ext cx="647700" cy="1588"/>
          </a:xfrm>
          <a:prstGeom prst="line">
            <a:avLst/>
          </a:prstGeom>
          <a:noFill/>
          <a:ln w="9525" algn="ctr">
            <a:solidFill>
              <a:schemeClr val="tx1"/>
            </a:solidFill>
            <a:round/>
            <a:headEnd/>
            <a:tailEnd/>
          </a:ln>
        </p:spPr>
      </p:cxnSp>
      <p:cxnSp>
        <p:nvCxnSpPr>
          <p:cNvPr id="62476" name="Straight Connector 18"/>
          <p:cNvCxnSpPr>
            <a:cxnSpLocks noChangeShapeType="1"/>
            <a:stCxn id="62470" idx="2"/>
            <a:endCxn id="62473" idx="0"/>
          </p:cNvCxnSpPr>
          <p:nvPr/>
        </p:nvCxnSpPr>
        <p:spPr bwMode="auto">
          <a:xfrm rot="5400000">
            <a:off x="5334001" y="4686300"/>
            <a:ext cx="381000" cy="3175"/>
          </a:xfrm>
          <a:prstGeom prst="line">
            <a:avLst/>
          </a:prstGeom>
          <a:noFill/>
          <a:ln w="9525" algn="ctr">
            <a:solidFill>
              <a:schemeClr val="tx1"/>
            </a:solidFill>
            <a:round/>
            <a:headEnd/>
            <a:tailEnd/>
          </a:ln>
        </p:spPr>
      </p:cxnSp>
      <p:cxnSp>
        <p:nvCxnSpPr>
          <p:cNvPr id="62477" name="Shape 24"/>
          <p:cNvCxnSpPr>
            <a:cxnSpLocks noChangeShapeType="1"/>
            <a:stCxn id="62473" idx="2"/>
            <a:endCxn id="62471" idx="3"/>
          </p:cNvCxnSpPr>
          <p:nvPr/>
        </p:nvCxnSpPr>
        <p:spPr bwMode="auto">
          <a:xfrm rot="5400000">
            <a:off x="4572000" y="5143500"/>
            <a:ext cx="304800" cy="1600200"/>
          </a:xfrm>
          <a:prstGeom prst="bentConnector2">
            <a:avLst/>
          </a:prstGeom>
          <a:noFill/>
          <a:ln w="9525" algn="ctr">
            <a:solidFill>
              <a:schemeClr val="tx1"/>
            </a:solidFill>
            <a:round/>
            <a:headEnd/>
            <a:tailEnd/>
          </a:ln>
        </p:spPr>
      </p:cxnSp>
      <p:sp>
        <p:nvSpPr>
          <p:cNvPr id="62478" name="TextBox 14"/>
          <p:cNvSpPr txBox="1">
            <a:spLocks noChangeArrowheads="1"/>
          </p:cNvSpPr>
          <p:nvPr/>
        </p:nvSpPr>
        <p:spPr bwMode="auto">
          <a:xfrm>
            <a:off x="2514600" y="4191000"/>
            <a:ext cx="552450" cy="307975"/>
          </a:xfrm>
          <a:prstGeom prst="rect">
            <a:avLst/>
          </a:prstGeom>
          <a:noFill/>
          <a:ln w="9525">
            <a:noFill/>
            <a:miter lim="800000"/>
            <a:headEnd/>
            <a:tailEnd/>
          </a:ln>
        </p:spPr>
        <p:txBody>
          <a:bodyPr wrap="none">
            <a:spAutoFit/>
          </a:bodyPr>
          <a:lstStyle/>
          <a:p>
            <a:r>
              <a:rPr lang="en-US" sz="1400"/>
              <a:t>(2,4)</a:t>
            </a:r>
          </a:p>
        </p:txBody>
      </p:sp>
      <p:sp>
        <p:nvSpPr>
          <p:cNvPr id="62479" name="TextBox 15"/>
          <p:cNvSpPr txBox="1">
            <a:spLocks noChangeArrowheads="1"/>
          </p:cNvSpPr>
          <p:nvPr/>
        </p:nvSpPr>
        <p:spPr bwMode="auto">
          <a:xfrm>
            <a:off x="4152900" y="4191000"/>
            <a:ext cx="552450" cy="307975"/>
          </a:xfrm>
          <a:prstGeom prst="rect">
            <a:avLst/>
          </a:prstGeom>
          <a:noFill/>
          <a:ln w="9525">
            <a:noFill/>
            <a:miter lim="800000"/>
            <a:headEnd/>
            <a:tailEnd/>
          </a:ln>
        </p:spPr>
        <p:txBody>
          <a:bodyPr wrap="none">
            <a:spAutoFit/>
          </a:bodyPr>
          <a:lstStyle/>
          <a:p>
            <a:r>
              <a:rPr lang="en-US" sz="1400"/>
              <a:t>(1,1)</a:t>
            </a:r>
          </a:p>
        </p:txBody>
      </p:sp>
      <p:sp>
        <p:nvSpPr>
          <p:cNvPr id="62480" name="TextBox 16"/>
          <p:cNvSpPr txBox="1">
            <a:spLocks noChangeArrowheads="1"/>
          </p:cNvSpPr>
          <p:nvPr/>
        </p:nvSpPr>
        <p:spPr bwMode="auto">
          <a:xfrm>
            <a:off x="5619750" y="4568825"/>
            <a:ext cx="552450" cy="307975"/>
          </a:xfrm>
          <a:prstGeom prst="rect">
            <a:avLst/>
          </a:prstGeom>
          <a:noFill/>
          <a:ln w="9525">
            <a:noFill/>
            <a:miter lim="800000"/>
            <a:headEnd/>
            <a:tailEnd/>
          </a:ln>
        </p:spPr>
        <p:txBody>
          <a:bodyPr wrap="none">
            <a:spAutoFit/>
          </a:bodyPr>
          <a:lstStyle/>
          <a:p>
            <a:r>
              <a:rPr lang="en-US" sz="1400"/>
              <a:t>(0,5)</a:t>
            </a:r>
          </a:p>
        </p:txBody>
      </p:sp>
      <p:sp>
        <p:nvSpPr>
          <p:cNvPr id="62481" name="TextBox 17"/>
          <p:cNvSpPr txBox="1">
            <a:spLocks noChangeArrowheads="1"/>
          </p:cNvSpPr>
          <p:nvPr/>
        </p:nvSpPr>
        <p:spPr bwMode="auto">
          <a:xfrm>
            <a:off x="4248150" y="5637213"/>
            <a:ext cx="552450" cy="307975"/>
          </a:xfrm>
          <a:prstGeom prst="rect">
            <a:avLst/>
          </a:prstGeom>
          <a:noFill/>
          <a:ln w="9525">
            <a:noFill/>
            <a:miter lim="800000"/>
            <a:headEnd/>
            <a:tailEnd/>
          </a:ln>
        </p:spPr>
        <p:txBody>
          <a:bodyPr wrap="none">
            <a:spAutoFit/>
          </a:bodyPr>
          <a:lstStyle/>
          <a:p>
            <a:r>
              <a:rPr lang="en-US" sz="1400"/>
              <a:t>(1,n)</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t>Classroom Exercise 4</a:t>
            </a:r>
          </a:p>
        </p:txBody>
      </p:sp>
      <p:sp>
        <p:nvSpPr>
          <p:cNvPr id="64515" name="Content Placeholder 2"/>
          <p:cNvSpPr>
            <a:spLocks noGrp="1"/>
          </p:cNvSpPr>
          <p:nvPr>
            <p:ph sz="quarter" idx="1"/>
          </p:nvPr>
        </p:nvSpPr>
        <p:spPr/>
        <p:txBody>
          <a:bodyPr/>
          <a:lstStyle/>
          <a:p>
            <a:r>
              <a:rPr lang="en-US" sz="1800"/>
              <a:t>Consider the database design for the following problem:</a:t>
            </a:r>
          </a:p>
          <a:p>
            <a:r>
              <a:rPr lang="en-US" sz="1800"/>
              <a:t>The Leevmiya Loan company of Merchantville wants to design a database to track student loans. Each student attending school is eligible for a loan. A student may have more than one loan. A student may be registered, possibly at different times, in more than one school. Each loan should belong to only one bank. Each bank can approve as many loans as it desires. For each loan, the Leevmiya Loan Company will track: the student’s SSN, name, address, amount of loan, date of loan, interest rate (which may be different for each loan as determined by the bank), duration of loan, monthly payment, remaining balance, school ID, school name and address, number of years the student has been at the school, bank name, bank branch and bank ID.</a:t>
            </a:r>
          </a:p>
          <a:p>
            <a:pPr lvl="1"/>
            <a:r>
              <a:rPr lang="en-US" sz="1600"/>
              <a:t>Draw an ERD that includes entities, attributes, keys, and mapping constraints.</a:t>
            </a:r>
          </a:p>
          <a:p>
            <a:pPr lvl="1"/>
            <a:r>
              <a:rPr lang="en-US" sz="1600"/>
              <a:t>State any assumptions you make in the diagram.</a:t>
            </a:r>
          </a:p>
        </p:txBody>
      </p:sp>
      <p:sp>
        <p:nvSpPr>
          <p:cNvPr id="64516" name="Slide Number Placeholder 3"/>
          <p:cNvSpPr>
            <a:spLocks noGrp="1"/>
          </p:cNvSpPr>
          <p:nvPr>
            <p:ph type="sldNum" sz="quarter" idx="4294967295"/>
          </p:nvPr>
        </p:nvSpPr>
        <p:spPr>
          <a:xfrm>
            <a:off x="8129016" y="5734050"/>
            <a:ext cx="609600" cy="521208"/>
          </a:xfrm>
          <a:noFill/>
        </p:spPr>
        <p:txBody>
          <a:bodyPr/>
          <a:lstStyle/>
          <a:p>
            <a:r>
              <a:rPr lang="en-US"/>
              <a:t>Slide 3- </a:t>
            </a:r>
            <a:fld id="{A0CFFF3C-AD6D-4D04-ABF0-261809949E42}" type="slidenum">
              <a:rPr lang="en-US" smtClean="0"/>
              <a:pPr/>
              <a:t>72</a:t>
            </a:fld>
            <a:endParaRPr lang="en-CA"/>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Slide Number Placeholder 3"/>
          <p:cNvSpPr>
            <a:spLocks noGrp="1"/>
          </p:cNvSpPr>
          <p:nvPr>
            <p:ph type="sldNum" sz="quarter" idx="4294967295"/>
          </p:nvPr>
        </p:nvSpPr>
        <p:spPr>
          <a:xfrm>
            <a:off x="8129016" y="5734050"/>
            <a:ext cx="609600" cy="521208"/>
          </a:xfrm>
          <a:noFill/>
        </p:spPr>
        <p:txBody>
          <a:bodyPr/>
          <a:lstStyle/>
          <a:p>
            <a:r>
              <a:rPr lang="en-US"/>
              <a:t>Slide 3- </a:t>
            </a:r>
            <a:fld id="{AB926D91-7855-44A1-91E6-0B516785F804}" type="slidenum">
              <a:rPr lang="en-US" smtClean="0"/>
              <a:pPr/>
              <a:t>73</a:t>
            </a:fld>
            <a:endParaRPr lang="en-CA"/>
          </a:p>
        </p:txBody>
      </p:sp>
      <p:grpSp>
        <p:nvGrpSpPr>
          <p:cNvPr id="6" name="Group 5"/>
          <p:cNvGrpSpPr/>
          <p:nvPr/>
        </p:nvGrpSpPr>
        <p:grpSpPr>
          <a:xfrm>
            <a:off x="1092554" y="1024589"/>
            <a:ext cx="6958892" cy="4952967"/>
            <a:chOff x="1400876" y="844161"/>
            <a:chExt cx="6958892" cy="4952967"/>
          </a:xfrm>
        </p:grpSpPr>
        <p:sp>
          <p:nvSpPr>
            <p:cNvPr id="7" name="Rectangle 6"/>
            <p:cNvSpPr/>
            <p:nvPr/>
          </p:nvSpPr>
          <p:spPr>
            <a:xfrm>
              <a:off x="2746228" y="2526328"/>
              <a:ext cx="947351" cy="42836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Student</a:t>
              </a:r>
            </a:p>
          </p:txBody>
        </p:sp>
        <p:sp>
          <p:nvSpPr>
            <p:cNvPr id="8" name="Flowchart: Decision 7"/>
            <p:cNvSpPr/>
            <p:nvPr/>
          </p:nvSpPr>
          <p:spPr>
            <a:xfrm>
              <a:off x="4226769" y="2434188"/>
              <a:ext cx="1492898" cy="612648"/>
            </a:xfrm>
            <a:prstGeom prst="flowChartDecision">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borrows</a:t>
              </a:r>
            </a:p>
          </p:txBody>
        </p:sp>
        <p:sp>
          <p:nvSpPr>
            <p:cNvPr id="9" name="Rectangle 8"/>
            <p:cNvSpPr/>
            <p:nvPr/>
          </p:nvSpPr>
          <p:spPr>
            <a:xfrm>
              <a:off x="6183886" y="2526328"/>
              <a:ext cx="947351" cy="428368"/>
            </a:xfrm>
            <a:prstGeom prst="rect">
              <a:avLst/>
            </a:prstGeom>
            <a:solidFill>
              <a:schemeClr val="accent3">
                <a:lumMod val="40000"/>
                <a:lumOff val="60000"/>
              </a:schemeClr>
            </a:solidFill>
            <a:ln w="508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Loan</a:t>
              </a:r>
            </a:p>
          </p:txBody>
        </p:sp>
        <p:sp>
          <p:nvSpPr>
            <p:cNvPr id="10" name="Rectangle 9"/>
            <p:cNvSpPr/>
            <p:nvPr/>
          </p:nvSpPr>
          <p:spPr>
            <a:xfrm>
              <a:off x="6731770" y="4526189"/>
              <a:ext cx="1052150" cy="42836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Bank</a:t>
              </a:r>
            </a:p>
          </p:txBody>
        </p:sp>
        <p:sp>
          <p:nvSpPr>
            <p:cNvPr id="11" name="Flowchart: Decision 10"/>
            <p:cNvSpPr/>
            <p:nvPr/>
          </p:nvSpPr>
          <p:spPr>
            <a:xfrm>
              <a:off x="5869290" y="3434118"/>
              <a:ext cx="1585870" cy="612648"/>
            </a:xfrm>
            <a:prstGeom prst="flowChartDecision">
              <a:avLst/>
            </a:prstGeom>
            <a:solidFill>
              <a:schemeClr val="accent3">
                <a:lumMod val="60000"/>
                <a:lumOff val="40000"/>
              </a:schemeClr>
            </a:solidFill>
            <a:ln w="508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approves</a:t>
              </a:r>
            </a:p>
          </p:txBody>
        </p:sp>
        <p:sp>
          <p:nvSpPr>
            <p:cNvPr id="12" name="Flowchart: Decision 11"/>
            <p:cNvSpPr/>
            <p:nvPr/>
          </p:nvSpPr>
          <p:spPr>
            <a:xfrm>
              <a:off x="2473454" y="3434118"/>
              <a:ext cx="1492898" cy="612648"/>
            </a:xfrm>
            <a:prstGeom prst="flowChartDecision">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register</a:t>
              </a:r>
              <a:endParaRPr lang="en-GB" sz="1200" dirty="0">
                <a:solidFill>
                  <a:schemeClr val="tx1"/>
                </a:solidFill>
              </a:endParaRPr>
            </a:p>
          </p:txBody>
        </p:sp>
        <p:sp>
          <p:nvSpPr>
            <p:cNvPr id="13" name="Rectangle 12"/>
            <p:cNvSpPr/>
            <p:nvPr/>
          </p:nvSpPr>
          <p:spPr>
            <a:xfrm>
              <a:off x="2746228" y="4613275"/>
              <a:ext cx="947351" cy="42836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School</a:t>
              </a:r>
            </a:p>
          </p:txBody>
        </p:sp>
        <p:cxnSp>
          <p:nvCxnSpPr>
            <p:cNvPr id="14" name="Straight Connector 13"/>
            <p:cNvCxnSpPr>
              <a:stCxn id="7" idx="3"/>
              <a:endCxn id="8" idx="1"/>
            </p:cNvCxnSpPr>
            <p:nvPr/>
          </p:nvCxnSpPr>
          <p:spPr>
            <a:xfrm>
              <a:off x="3693579" y="2740512"/>
              <a:ext cx="5331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3"/>
              <a:endCxn id="9" idx="1"/>
            </p:cNvCxnSpPr>
            <p:nvPr/>
          </p:nvCxnSpPr>
          <p:spPr>
            <a:xfrm>
              <a:off x="5719667" y="2740512"/>
              <a:ext cx="4642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2"/>
              <a:endCxn id="11" idx="0"/>
            </p:cNvCxnSpPr>
            <p:nvPr/>
          </p:nvCxnSpPr>
          <p:spPr>
            <a:xfrm>
              <a:off x="6657562" y="2954696"/>
              <a:ext cx="4663" cy="479422"/>
            </a:xfrm>
            <a:prstGeom prst="line">
              <a:avLst/>
            </a:prstGeom>
            <a:ln w="38100" cmpd="dbl"/>
          </p:spPr>
          <p:style>
            <a:lnRef idx="1">
              <a:schemeClr val="accent1"/>
            </a:lnRef>
            <a:fillRef idx="0">
              <a:schemeClr val="accent1"/>
            </a:fillRef>
            <a:effectRef idx="0">
              <a:schemeClr val="accent1"/>
            </a:effectRef>
            <a:fontRef idx="minor">
              <a:schemeClr val="tx1"/>
            </a:fontRef>
          </p:style>
        </p:cxnSp>
        <p:cxnSp>
          <p:nvCxnSpPr>
            <p:cNvPr id="17" name="Straight Connector 16"/>
            <p:cNvCxnSpPr>
              <a:cxnSpLocks/>
              <a:stCxn id="11" idx="2"/>
              <a:endCxn id="10" idx="0"/>
            </p:cNvCxnSpPr>
            <p:nvPr/>
          </p:nvCxnSpPr>
          <p:spPr>
            <a:xfrm>
              <a:off x="6662225" y="4046766"/>
              <a:ext cx="595620" cy="479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2"/>
              <a:endCxn id="12" idx="0"/>
            </p:cNvCxnSpPr>
            <p:nvPr/>
          </p:nvCxnSpPr>
          <p:spPr>
            <a:xfrm flipH="1">
              <a:off x="3219903" y="2954696"/>
              <a:ext cx="1" cy="479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2" idx="2"/>
              <a:endCxn id="13" idx="0"/>
            </p:cNvCxnSpPr>
            <p:nvPr/>
          </p:nvCxnSpPr>
          <p:spPr>
            <a:xfrm>
              <a:off x="3219903" y="4046766"/>
              <a:ext cx="1" cy="566509"/>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647107" y="1978092"/>
              <a:ext cx="877078" cy="354563"/>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u="sng" dirty="0">
                  <a:solidFill>
                    <a:schemeClr val="tx1"/>
                  </a:solidFill>
                </a:rPr>
                <a:t>SSN</a:t>
              </a:r>
            </a:p>
          </p:txBody>
        </p:sp>
        <p:sp>
          <p:nvSpPr>
            <p:cNvPr id="21" name="Oval 20"/>
            <p:cNvSpPr/>
            <p:nvPr/>
          </p:nvSpPr>
          <p:spPr>
            <a:xfrm>
              <a:off x="1869150" y="1321388"/>
              <a:ext cx="877078" cy="354563"/>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name</a:t>
              </a:r>
            </a:p>
          </p:txBody>
        </p:sp>
        <p:sp>
          <p:nvSpPr>
            <p:cNvPr id="22" name="Oval 21"/>
            <p:cNvSpPr/>
            <p:nvPr/>
          </p:nvSpPr>
          <p:spPr>
            <a:xfrm>
              <a:off x="3017532" y="1800810"/>
              <a:ext cx="1054402" cy="354563"/>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address</a:t>
              </a:r>
            </a:p>
          </p:txBody>
        </p:sp>
        <p:cxnSp>
          <p:nvCxnSpPr>
            <p:cNvPr id="23" name="Straight Connector 22"/>
            <p:cNvCxnSpPr>
              <a:stCxn id="20" idx="5"/>
              <a:endCxn id="7" idx="0"/>
            </p:cNvCxnSpPr>
            <p:nvPr/>
          </p:nvCxnSpPr>
          <p:spPr>
            <a:xfrm>
              <a:off x="2395740" y="2280730"/>
              <a:ext cx="824164" cy="2455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1" idx="4"/>
              <a:endCxn id="7" idx="0"/>
            </p:cNvCxnSpPr>
            <p:nvPr/>
          </p:nvCxnSpPr>
          <p:spPr>
            <a:xfrm>
              <a:off x="2307689" y="1675951"/>
              <a:ext cx="912215" cy="850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2" idx="4"/>
              <a:endCxn id="7" idx="0"/>
            </p:cNvCxnSpPr>
            <p:nvPr/>
          </p:nvCxnSpPr>
          <p:spPr>
            <a:xfrm flipH="1">
              <a:off x="3219904" y="2155373"/>
              <a:ext cx="324829" cy="370955"/>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305366" y="1986287"/>
              <a:ext cx="1054402" cy="354563"/>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interest rate</a:t>
              </a:r>
              <a:endParaRPr lang="en-GB" sz="1200" dirty="0">
                <a:solidFill>
                  <a:schemeClr val="tx1"/>
                </a:solidFill>
              </a:endParaRPr>
            </a:p>
          </p:txBody>
        </p:sp>
        <p:sp>
          <p:nvSpPr>
            <p:cNvPr id="27" name="Oval 26"/>
            <p:cNvSpPr/>
            <p:nvPr/>
          </p:nvSpPr>
          <p:spPr>
            <a:xfrm>
              <a:off x="6677000" y="1908012"/>
              <a:ext cx="575641" cy="354563"/>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err="1">
                  <a:solidFill>
                    <a:schemeClr val="tx1"/>
                  </a:solidFill>
                </a:rPr>
                <a:t>İd</a:t>
              </a:r>
              <a:endParaRPr lang="tr-TR" sz="1200" dirty="0">
                <a:solidFill>
                  <a:schemeClr val="tx1"/>
                </a:solidFill>
              </a:endParaRPr>
            </a:p>
            <a:p>
              <a:pPr algn="ctr"/>
              <a:r>
                <a:rPr lang="tr-TR" sz="1200" dirty="0">
                  <a:solidFill>
                    <a:schemeClr val="tx1"/>
                  </a:solidFill>
                </a:rPr>
                <a:t>----</a:t>
              </a:r>
              <a:endParaRPr lang="en-GB" sz="1200" dirty="0">
                <a:solidFill>
                  <a:schemeClr val="tx1"/>
                </a:solidFill>
              </a:endParaRPr>
            </a:p>
          </p:txBody>
        </p:sp>
        <p:sp>
          <p:nvSpPr>
            <p:cNvPr id="28" name="Oval 27"/>
            <p:cNvSpPr/>
            <p:nvPr/>
          </p:nvSpPr>
          <p:spPr>
            <a:xfrm>
              <a:off x="4599994" y="1027273"/>
              <a:ext cx="1010605" cy="354563"/>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chemeClr val="tx1"/>
                  </a:solidFill>
                </a:rPr>
                <a:t>duration</a:t>
              </a:r>
              <a:endParaRPr lang="en-GB" sz="1000" dirty="0">
                <a:solidFill>
                  <a:schemeClr val="tx1"/>
                </a:solidFill>
              </a:endParaRPr>
            </a:p>
          </p:txBody>
        </p:sp>
        <p:sp>
          <p:nvSpPr>
            <p:cNvPr id="29" name="Oval 28"/>
            <p:cNvSpPr/>
            <p:nvPr/>
          </p:nvSpPr>
          <p:spPr>
            <a:xfrm>
              <a:off x="5656370" y="844161"/>
              <a:ext cx="1010605" cy="354563"/>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50" dirty="0">
                  <a:solidFill>
                    <a:schemeClr val="tx1"/>
                  </a:solidFill>
                </a:rPr>
                <a:t>amount</a:t>
              </a:r>
              <a:endParaRPr lang="en-GB" sz="1050" dirty="0">
                <a:solidFill>
                  <a:schemeClr val="tx1"/>
                </a:solidFill>
              </a:endParaRPr>
            </a:p>
          </p:txBody>
        </p:sp>
        <p:sp>
          <p:nvSpPr>
            <p:cNvPr id="30" name="Oval 29"/>
            <p:cNvSpPr/>
            <p:nvPr/>
          </p:nvSpPr>
          <p:spPr>
            <a:xfrm>
              <a:off x="4114485" y="1564881"/>
              <a:ext cx="770114" cy="354563"/>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date</a:t>
              </a:r>
              <a:endParaRPr lang="en-GB" sz="1200" dirty="0">
                <a:solidFill>
                  <a:schemeClr val="tx1"/>
                </a:solidFill>
              </a:endParaRPr>
            </a:p>
          </p:txBody>
        </p:sp>
        <p:cxnSp>
          <p:nvCxnSpPr>
            <p:cNvPr id="31" name="Straight Connector 30"/>
            <p:cNvCxnSpPr>
              <a:stCxn id="30" idx="4"/>
              <a:endCxn id="8" idx="0"/>
            </p:cNvCxnSpPr>
            <p:nvPr/>
          </p:nvCxnSpPr>
          <p:spPr>
            <a:xfrm>
              <a:off x="4499542" y="1919444"/>
              <a:ext cx="473676" cy="514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8" idx="4"/>
              <a:endCxn id="8" idx="0"/>
            </p:cNvCxnSpPr>
            <p:nvPr/>
          </p:nvCxnSpPr>
          <p:spPr>
            <a:xfrm flipH="1">
              <a:off x="4973218" y="1381836"/>
              <a:ext cx="132079" cy="1052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4"/>
              <a:endCxn id="8" idx="0"/>
            </p:cNvCxnSpPr>
            <p:nvPr/>
          </p:nvCxnSpPr>
          <p:spPr>
            <a:xfrm flipH="1">
              <a:off x="4973218" y="1198724"/>
              <a:ext cx="1188455" cy="1235464"/>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321350" y="2039146"/>
              <a:ext cx="1169796" cy="354563"/>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50" dirty="0">
                  <a:solidFill>
                    <a:schemeClr val="tx1"/>
                  </a:solidFill>
                </a:rPr>
                <a:t>monthly payment</a:t>
              </a:r>
              <a:endParaRPr lang="en-GB" sz="1050" dirty="0">
                <a:solidFill>
                  <a:schemeClr val="tx1"/>
                </a:solidFill>
              </a:endParaRPr>
            </a:p>
          </p:txBody>
        </p:sp>
        <p:cxnSp>
          <p:nvCxnSpPr>
            <p:cNvPr id="35" name="Straight Connector 34"/>
            <p:cNvCxnSpPr>
              <a:stCxn id="34" idx="2"/>
              <a:endCxn id="8" idx="0"/>
            </p:cNvCxnSpPr>
            <p:nvPr/>
          </p:nvCxnSpPr>
          <p:spPr>
            <a:xfrm flipH="1">
              <a:off x="4973218" y="2216428"/>
              <a:ext cx="348132" cy="217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7" idx="4"/>
              <a:endCxn id="9" idx="0"/>
            </p:cNvCxnSpPr>
            <p:nvPr/>
          </p:nvCxnSpPr>
          <p:spPr>
            <a:xfrm flipH="1">
              <a:off x="6657562" y="2262575"/>
              <a:ext cx="307259" cy="263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6" idx="4"/>
              <a:endCxn id="9" idx="0"/>
            </p:cNvCxnSpPr>
            <p:nvPr/>
          </p:nvCxnSpPr>
          <p:spPr>
            <a:xfrm flipH="1">
              <a:off x="6657562" y="2340850"/>
              <a:ext cx="1175005" cy="185478"/>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3614511" y="3136354"/>
              <a:ext cx="1265811" cy="354563"/>
            </a:xfrm>
            <a:prstGeom prst="ellipse">
              <a:avLst/>
            </a:prstGeom>
            <a:solidFill>
              <a:schemeClr val="accent3">
                <a:lumMod val="60000"/>
                <a:lumOff val="4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chemeClr val="tx1"/>
                  </a:solidFill>
                </a:rPr>
                <a:t>Remaining balance</a:t>
              </a:r>
              <a:endParaRPr lang="en-GB" sz="1000" dirty="0">
                <a:solidFill>
                  <a:schemeClr val="tx1"/>
                </a:solidFill>
              </a:endParaRPr>
            </a:p>
          </p:txBody>
        </p:sp>
        <p:cxnSp>
          <p:nvCxnSpPr>
            <p:cNvPr id="39" name="Straight Connector 38"/>
            <p:cNvCxnSpPr>
              <a:stCxn id="38" idx="0"/>
              <a:endCxn id="8" idx="2"/>
            </p:cNvCxnSpPr>
            <p:nvPr/>
          </p:nvCxnSpPr>
          <p:spPr>
            <a:xfrm flipV="1">
              <a:off x="4247417" y="3046836"/>
              <a:ext cx="725801" cy="89518"/>
            </a:xfrm>
            <a:prstGeom prst="line">
              <a:avLst/>
            </a:prstGeom>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1469783" y="5178913"/>
              <a:ext cx="1054402" cy="354563"/>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u="sng" dirty="0">
                  <a:solidFill>
                    <a:schemeClr val="tx1"/>
                  </a:solidFill>
                </a:rPr>
                <a:t>School id</a:t>
              </a:r>
              <a:endParaRPr lang="en-GB" sz="1200" u="sng" dirty="0">
                <a:solidFill>
                  <a:schemeClr val="tx1"/>
                </a:solidFill>
              </a:endParaRPr>
            </a:p>
          </p:txBody>
        </p:sp>
        <p:sp>
          <p:nvSpPr>
            <p:cNvPr id="41" name="Oval 40"/>
            <p:cNvSpPr/>
            <p:nvPr/>
          </p:nvSpPr>
          <p:spPr>
            <a:xfrm>
              <a:off x="2618287" y="5430870"/>
              <a:ext cx="778057" cy="354563"/>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100" dirty="0">
                  <a:solidFill>
                    <a:schemeClr val="tx1"/>
                  </a:solidFill>
                </a:rPr>
                <a:t>name</a:t>
              </a:r>
              <a:endParaRPr lang="en-GB" sz="1100" dirty="0">
                <a:solidFill>
                  <a:schemeClr val="tx1"/>
                </a:solidFill>
              </a:endParaRPr>
            </a:p>
          </p:txBody>
        </p:sp>
        <p:sp>
          <p:nvSpPr>
            <p:cNvPr id="42" name="Oval 41"/>
            <p:cNvSpPr/>
            <p:nvPr/>
          </p:nvSpPr>
          <p:spPr>
            <a:xfrm>
              <a:off x="3544733" y="5253588"/>
              <a:ext cx="954809" cy="354563"/>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50" dirty="0">
                  <a:solidFill>
                    <a:schemeClr val="tx1"/>
                  </a:solidFill>
                </a:rPr>
                <a:t>address</a:t>
              </a:r>
              <a:endParaRPr lang="en-GB" sz="1050" dirty="0">
                <a:solidFill>
                  <a:schemeClr val="tx1"/>
                </a:solidFill>
              </a:endParaRPr>
            </a:p>
          </p:txBody>
        </p:sp>
        <p:cxnSp>
          <p:nvCxnSpPr>
            <p:cNvPr id="43" name="Straight Connector 42"/>
            <p:cNvCxnSpPr>
              <a:stCxn id="40" idx="7"/>
              <a:endCxn id="13" idx="2"/>
            </p:cNvCxnSpPr>
            <p:nvPr/>
          </p:nvCxnSpPr>
          <p:spPr>
            <a:xfrm flipV="1">
              <a:off x="2369771" y="5041643"/>
              <a:ext cx="850133" cy="189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1" idx="0"/>
              <a:endCxn id="13" idx="2"/>
            </p:cNvCxnSpPr>
            <p:nvPr/>
          </p:nvCxnSpPr>
          <p:spPr>
            <a:xfrm flipV="1">
              <a:off x="3007316" y="5041643"/>
              <a:ext cx="212588" cy="389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2" idx="0"/>
              <a:endCxn id="13" idx="2"/>
            </p:cNvCxnSpPr>
            <p:nvPr/>
          </p:nvCxnSpPr>
          <p:spPr>
            <a:xfrm flipH="1" flipV="1">
              <a:off x="3219904" y="5041643"/>
              <a:ext cx="802234" cy="211945"/>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5560385" y="5178913"/>
              <a:ext cx="954809" cy="354563"/>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u="sng" dirty="0">
                  <a:solidFill>
                    <a:schemeClr val="tx1"/>
                  </a:solidFill>
                </a:rPr>
                <a:t>bank_id</a:t>
              </a:r>
              <a:endParaRPr lang="en-GB" sz="1000" u="sng" dirty="0">
                <a:solidFill>
                  <a:schemeClr val="tx1"/>
                </a:solidFill>
              </a:endParaRPr>
            </a:p>
          </p:txBody>
        </p:sp>
        <p:sp>
          <p:nvSpPr>
            <p:cNvPr id="47" name="Oval 46"/>
            <p:cNvSpPr/>
            <p:nvPr/>
          </p:nvSpPr>
          <p:spPr>
            <a:xfrm>
              <a:off x="6601098" y="5337983"/>
              <a:ext cx="954809" cy="354563"/>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name</a:t>
              </a:r>
              <a:endParaRPr lang="en-GB" sz="1200" dirty="0">
                <a:solidFill>
                  <a:schemeClr val="tx1"/>
                </a:solidFill>
              </a:endParaRPr>
            </a:p>
          </p:txBody>
        </p:sp>
        <p:sp>
          <p:nvSpPr>
            <p:cNvPr id="48" name="Oval 47"/>
            <p:cNvSpPr/>
            <p:nvPr/>
          </p:nvSpPr>
          <p:spPr>
            <a:xfrm>
              <a:off x="4593881" y="5442565"/>
              <a:ext cx="1081590" cy="354563"/>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900" dirty="0" err="1">
                  <a:solidFill>
                    <a:schemeClr val="tx1"/>
                  </a:solidFill>
                </a:rPr>
                <a:t>Branch_id</a:t>
              </a:r>
              <a:endParaRPr lang="tr-TR" sz="900" dirty="0">
                <a:solidFill>
                  <a:schemeClr val="tx1"/>
                </a:solidFill>
              </a:endParaRPr>
            </a:p>
            <a:p>
              <a:pPr algn="ctr"/>
              <a:r>
                <a:rPr lang="tr-TR" sz="900" dirty="0">
                  <a:solidFill>
                    <a:schemeClr val="tx1"/>
                  </a:solidFill>
                </a:rPr>
                <a:t>---------</a:t>
              </a:r>
              <a:endParaRPr lang="en-GB" sz="900" dirty="0">
                <a:solidFill>
                  <a:schemeClr val="tx1"/>
                </a:solidFill>
              </a:endParaRPr>
            </a:p>
          </p:txBody>
        </p:sp>
        <p:cxnSp>
          <p:nvCxnSpPr>
            <p:cNvPr id="49" name="Straight Connector 48"/>
            <p:cNvCxnSpPr>
              <a:cxnSpLocks/>
              <a:stCxn id="62" idx="2"/>
              <a:endCxn id="48" idx="0"/>
            </p:cNvCxnSpPr>
            <p:nvPr/>
          </p:nvCxnSpPr>
          <p:spPr>
            <a:xfrm>
              <a:off x="4419255" y="4916048"/>
              <a:ext cx="715421" cy="526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cxnSpLocks/>
              <a:stCxn id="10" idx="2"/>
              <a:endCxn id="46" idx="0"/>
            </p:cNvCxnSpPr>
            <p:nvPr/>
          </p:nvCxnSpPr>
          <p:spPr>
            <a:xfrm flipH="1">
              <a:off x="6037790" y="4954557"/>
              <a:ext cx="1220055" cy="224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a:stCxn id="10" idx="2"/>
              <a:endCxn id="47" idx="0"/>
            </p:cNvCxnSpPr>
            <p:nvPr/>
          </p:nvCxnSpPr>
          <p:spPr>
            <a:xfrm flipH="1">
              <a:off x="7078503" y="4954557"/>
              <a:ext cx="179342" cy="383426"/>
            </a:xfrm>
            <a:prstGeom prst="line">
              <a:avLst/>
            </a:prstGeom>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1400876" y="3292346"/>
              <a:ext cx="877078" cy="354563"/>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Start_date</a:t>
              </a:r>
              <a:endParaRPr lang="en-GB" sz="1200" dirty="0">
                <a:solidFill>
                  <a:schemeClr val="tx1"/>
                </a:solidFill>
              </a:endParaRPr>
            </a:p>
          </p:txBody>
        </p:sp>
        <p:sp>
          <p:nvSpPr>
            <p:cNvPr id="53" name="Oval 52"/>
            <p:cNvSpPr/>
            <p:nvPr/>
          </p:nvSpPr>
          <p:spPr>
            <a:xfrm>
              <a:off x="1462875" y="3803746"/>
              <a:ext cx="877078" cy="354563"/>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end_date</a:t>
              </a:r>
              <a:endParaRPr lang="en-GB" sz="1200" dirty="0">
                <a:solidFill>
                  <a:schemeClr val="tx1"/>
                </a:solidFill>
              </a:endParaRPr>
            </a:p>
          </p:txBody>
        </p:sp>
        <p:cxnSp>
          <p:nvCxnSpPr>
            <p:cNvPr id="54" name="Straight Connector 53"/>
            <p:cNvCxnSpPr>
              <a:stCxn id="52" idx="6"/>
              <a:endCxn id="12" idx="1"/>
            </p:cNvCxnSpPr>
            <p:nvPr/>
          </p:nvCxnSpPr>
          <p:spPr>
            <a:xfrm>
              <a:off x="2277954" y="3469628"/>
              <a:ext cx="195500" cy="2708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3" idx="6"/>
              <a:endCxn id="12" idx="1"/>
            </p:cNvCxnSpPr>
            <p:nvPr/>
          </p:nvCxnSpPr>
          <p:spPr>
            <a:xfrm flipV="1">
              <a:off x="2339953" y="3740442"/>
              <a:ext cx="133501" cy="240586"/>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695661" y="2424730"/>
              <a:ext cx="526106" cy="276999"/>
            </a:xfrm>
            <a:prstGeom prst="rect">
              <a:avLst/>
            </a:prstGeom>
            <a:noFill/>
          </p:spPr>
          <p:txBody>
            <a:bodyPr wrap="none" rtlCol="0">
              <a:spAutoFit/>
            </a:bodyPr>
            <a:lstStyle/>
            <a:p>
              <a:r>
                <a:rPr lang="tr-TR" sz="1200" dirty="0"/>
                <a:t>[0,M]</a:t>
              </a:r>
              <a:endParaRPr lang="en-GB" sz="1200" dirty="0"/>
            </a:p>
          </p:txBody>
        </p:sp>
        <p:sp>
          <p:nvSpPr>
            <p:cNvPr id="57" name="TextBox 56"/>
            <p:cNvSpPr txBox="1"/>
            <p:nvPr/>
          </p:nvSpPr>
          <p:spPr>
            <a:xfrm>
              <a:off x="5692380" y="2457291"/>
              <a:ext cx="473206" cy="276999"/>
            </a:xfrm>
            <a:prstGeom prst="rect">
              <a:avLst/>
            </a:prstGeom>
            <a:noFill/>
          </p:spPr>
          <p:txBody>
            <a:bodyPr wrap="none" rtlCol="0">
              <a:spAutoFit/>
            </a:bodyPr>
            <a:lstStyle/>
            <a:p>
              <a:r>
                <a:rPr lang="tr-TR" sz="1200" dirty="0"/>
                <a:t>[1,1]</a:t>
              </a:r>
              <a:endParaRPr lang="en-GB" sz="1200" dirty="0"/>
            </a:p>
          </p:txBody>
        </p:sp>
        <p:sp>
          <p:nvSpPr>
            <p:cNvPr id="58" name="TextBox 57"/>
            <p:cNvSpPr txBox="1"/>
            <p:nvPr/>
          </p:nvSpPr>
          <p:spPr>
            <a:xfrm>
              <a:off x="6274863" y="3131592"/>
              <a:ext cx="473206" cy="276999"/>
            </a:xfrm>
            <a:prstGeom prst="rect">
              <a:avLst/>
            </a:prstGeom>
            <a:noFill/>
          </p:spPr>
          <p:txBody>
            <a:bodyPr wrap="none" rtlCol="0">
              <a:spAutoFit/>
            </a:bodyPr>
            <a:lstStyle/>
            <a:p>
              <a:r>
                <a:rPr lang="tr-TR" sz="1200" dirty="0"/>
                <a:t>[1,1]</a:t>
              </a:r>
              <a:endParaRPr lang="en-GB" sz="1200" dirty="0"/>
            </a:p>
          </p:txBody>
        </p:sp>
        <p:sp>
          <p:nvSpPr>
            <p:cNvPr id="59" name="TextBox 58"/>
            <p:cNvSpPr txBox="1"/>
            <p:nvPr/>
          </p:nvSpPr>
          <p:spPr>
            <a:xfrm>
              <a:off x="6265143" y="4142763"/>
              <a:ext cx="526106" cy="276999"/>
            </a:xfrm>
            <a:prstGeom prst="rect">
              <a:avLst/>
            </a:prstGeom>
            <a:noFill/>
          </p:spPr>
          <p:txBody>
            <a:bodyPr wrap="none" rtlCol="0">
              <a:spAutoFit/>
            </a:bodyPr>
            <a:lstStyle/>
            <a:p>
              <a:r>
                <a:rPr lang="tr-TR" sz="1200" dirty="0"/>
                <a:t>[0,M]</a:t>
              </a:r>
              <a:endParaRPr lang="en-GB" sz="1200" dirty="0"/>
            </a:p>
          </p:txBody>
        </p:sp>
        <p:sp>
          <p:nvSpPr>
            <p:cNvPr id="60" name="TextBox 59"/>
            <p:cNvSpPr txBox="1"/>
            <p:nvPr/>
          </p:nvSpPr>
          <p:spPr>
            <a:xfrm>
              <a:off x="3210128" y="3058955"/>
              <a:ext cx="527709" cy="276999"/>
            </a:xfrm>
            <a:prstGeom prst="rect">
              <a:avLst/>
            </a:prstGeom>
            <a:noFill/>
          </p:spPr>
          <p:txBody>
            <a:bodyPr wrap="none" rtlCol="0">
              <a:spAutoFit/>
            </a:bodyPr>
            <a:lstStyle/>
            <a:p>
              <a:r>
                <a:rPr lang="tr-TR" sz="1200" dirty="0"/>
                <a:t>[1,M]</a:t>
              </a:r>
              <a:endParaRPr lang="en-GB" sz="1200" dirty="0"/>
            </a:p>
          </p:txBody>
        </p:sp>
        <p:sp>
          <p:nvSpPr>
            <p:cNvPr id="61" name="TextBox 60"/>
            <p:cNvSpPr txBox="1"/>
            <p:nvPr/>
          </p:nvSpPr>
          <p:spPr>
            <a:xfrm>
              <a:off x="3204230" y="4191521"/>
              <a:ext cx="494046" cy="276999"/>
            </a:xfrm>
            <a:prstGeom prst="rect">
              <a:avLst/>
            </a:prstGeom>
            <a:noFill/>
          </p:spPr>
          <p:txBody>
            <a:bodyPr wrap="none" rtlCol="0">
              <a:spAutoFit/>
            </a:bodyPr>
            <a:lstStyle/>
            <a:p>
              <a:r>
                <a:rPr lang="tr-TR" sz="1200" dirty="0"/>
                <a:t>[1,N]</a:t>
              </a:r>
              <a:endParaRPr lang="en-GB" sz="1200" dirty="0"/>
            </a:p>
          </p:txBody>
        </p:sp>
      </p:grpSp>
      <p:sp>
        <p:nvSpPr>
          <p:cNvPr id="62" name="Rectangle 61">
            <a:extLst>
              <a:ext uri="{FF2B5EF4-FFF2-40B4-BE49-F238E27FC236}">
                <a16:creationId xmlns:a16="http://schemas.microsoft.com/office/drawing/2014/main" id="{18C6D590-D6F4-EA40-B2CA-45BDEFB320AE}"/>
              </a:ext>
            </a:extLst>
          </p:cNvPr>
          <p:cNvSpPr/>
          <p:nvPr/>
        </p:nvSpPr>
        <p:spPr>
          <a:xfrm>
            <a:off x="3637257" y="4668108"/>
            <a:ext cx="947351" cy="428368"/>
          </a:xfrm>
          <a:prstGeom prst="rect">
            <a:avLst/>
          </a:prstGeom>
          <a:solidFill>
            <a:schemeClr val="accent3">
              <a:lumMod val="40000"/>
              <a:lumOff val="60000"/>
            </a:schemeClr>
          </a:solidFill>
          <a:ln w="508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Branch</a:t>
            </a:r>
          </a:p>
        </p:txBody>
      </p:sp>
      <p:sp>
        <p:nvSpPr>
          <p:cNvPr id="65" name="Flowchart: Decision 10">
            <a:extLst>
              <a:ext uri="{FF2B5EF4-FFF2-40B4-BE49-F238E27FC236}">
                <a16:creationId xmlns:a16="http://schemas.microsoft.com/office/drawing/2014/main" id="{2D18AB99-7A73-0F44-A2C0-CAACA93114CF}"/>
              </a:ext>
            </a:extLst>
          </p:cNvPr>
          <p:cNvSpPr/>
          <p:nvPr/>
        </p:nvSpPr>
        <p:spPr>
          <a:xfrm>
            <a:off x="4765933" y="4580364"/>
            <a:ext cx="1052150" cy="612648"/>
          </a:xfrm>
          <a:prstGeom prst="flowChartDecision">
            <a:avLst/>
          </a:prstGeom>
          <a:solidFill>
            <a:schemeClr val="accent3">
              <a:lumMod val="60000"/>
              <a:lumOff val="40000"/>
            </a:schemeClr>
          </a:solidFill>
          <a:ln w="508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has</a:t>
            </a:r>
          </a:p>
        </p:txBody>
      </p:sp>
      <p:cxnSp>
        <p:nvCxnSpPr>
          <p:cNvPr id="73" name="Straight Connector 72">
            <a:extLst>
              <a:ext uri="{FF2B5EF4-FFF2-40B4-BE49-F238E27FC236}">
                <a16:creationId xmlns:a16="http://schemas.microsoft.com/office/drawing/2014/main" id="{AD065870-640E-8348-A816-FA2B501609BF}"/>
              </a:ext>
            </a:extLst>
          </p:cNvPr>
          <p:cNvCxnSpPr>
            <a:stCxn id="62" idx="3"/>
            <a:endCxn id="65" idx="1"/>
          </p:cNvCxnSpPr>
          <p:nvPr/>
        </p:nvCxnSpPr>
        <p:spPr>
          <a:xfrm>
            <a:off x="4584608" y="4882292"/>
            <a:ext cx="181325" cy="4396"/>
          </a:xfrm>
          <a:prstGeom prst="line">
            <a:avLst/>
          </a:prstGeom>
          <a:ln w="38100" cmpd="dbl"/>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B8EE961-637E-5240-A6FC-8682ED3F7734}"/>
              </a:ext>
            </a:extLst>
          </p:cNvPr>
          <p:cNvCxnSpPr>
            <a:stCxn id="8" idx="2"/>
            <a:endCxn id="62" idx="0"/>
          </p:cNvCxnSpPr>
          <p:nvPr/>
        </p:nvCxnSpPr>
        <p:spPr>
          <a:xfrm flipH="1">
            <a:off x="4110933" y="3227264"/>
            <a:ext cx="553963" cy="1440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C4DCF74-5262-2340-B1B1-1B9F678316E2}"/>
              </a:ext>
            </a:extLst>
          </p:cNvPr>
          <p:cNvCxnSpPr>
            <a:stCxn id="65" idx="3"/>
            <a:endCxn id="10" idx="1"/>
          </p:cNvCxnSpPr>
          <p:nvPr/>
        </p:nvCxnSpPr>
        <p:spPr>
          <a:xfrm>
            <a:off x="5818083" y="4886688"/>
            <a:ext cx="605365" cy="34113"/>
          </a:xfrm>
          <a:prstGeom prst="line">
            <a:avLst/>
          </a:prstGeom>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CF4223CF-B27A-374B-B2A3-C292A1867CAB}"/>
              </a:ext>
            </a:extLst>
          </p:cNvPr>
          <p:cNvSpPr txBox="1"/>
          <p:nvPr/>
        </p:nvSpPr>
        <p:spPr>
          <a:xfrm>
            <a:off x="4391114" y="3822538"/>
            <a:ext cx="473206" cy="276999"/>
          </a:xfrm>
          <a:prstGeom prst="rect">
            <a:avLst/>
          </a:prstGeom>
          <a:noFill/>
        </p:spPr>
        <p:txBody>
          <a:bodyPr wrap="none" rtlCol="0">
            <a:spAutoFit/>
          </a:bodyPr>
          <a:lstStyle/>
          <a:p>
            <a:r>
              <a:rPr lang="tr-TR" sz="1200" dirty="0"/>
              <a:t>[1,1]</a:t>
            </a:r>
            <a:endParaRPr lang="en-GB" sz="1200" dirty="0"/>
          </a:p>
        </p:txBody>
      </p:sp>
      <p:sp>
        <p:nvSpPr>
          <p:cNvPr id="81" name="TextBox 80">
            <a:extLst>
              <a:ext uri="{FF2B5EF4-FFF2-40B4-BE49-F238E27FC236}">
                <a16:creationId xmlns:a16="http://schemas.microsoft.com/office/drawing/2014/main" id="{D8794E14-79F4-8C45-908B-E38EE752ADE6}"/>
              </a:ext>
            </a:extLst>
          </p:cNvPr>
          <p:cNvSpPr txBox="1"/>
          <p:nvPr/>
        </p:nvSpPr>
        <p:spPr>
          <a:xfrm>
            <a:off x="4522910" y="4368985"/>
            <a:ext cx="473206" cy="276999"/>
          </a:xfrm>
          <a:prstGeom prst="rect">
            <a:avLst/>
          </a:prstGeom>
          <a:noFill/>
        </p:spPr>
        <p:txBody>
          <a:bodyPr wrap="none" rtlCol="0">
            <a:spAutoFit/>
          </a:bodyPr>
          <a:lstStyle/>
          <a:p>
            <a:r>
              <a:rPr lang="tr-TR" sz="1200" dirty="0"/>
              <a:t>[1,1]</a:t>
            </a:r>
            <a:endParaRPr lang="en-GB" sz="1200" dirty="0"/>
          </a:p>
        </p:txBody>
      </p:sp>
      <p:sp>
        <p:nvSpPr>
          <p:cNvPr id="82" name="TextBox 81">
            <a:extLst>
              <a:ext uri="{FF2B5EF4-FFF2-40B4-BE49-F238E27FC236}">
                <a16:creationId xmlns:a16="http://schemas.microsoft.com/office/drawing/2014/main" id="{735082F5-E6AF-C144-8DC4-B9A05EE76C1B}"/>
              </a:ext>
            </a:extLst>
          </p:cNvPr>
          <p:cNvSpPr txBox="1"/>
          <p:nvPr/>
        </p:nvSpPr>
        <p:spPr>
          <a:xfrm>
            <a:off x="5877223" y="4637795"/>
            <a:ext cx="527709" cy="276999"/>
          </a:xfrm>
          <a:prstGeom prst="rect">
            <a:avLst/>
          </a:prstGeom>
          <a:noFill/>
        </p:spPr>
        <p:txBody>
          <a:bodyPr wrap="none" rtlCol="0">
            <a:spAutoFit/>
          </a:bodyPr>
          <a:lstStyle/>
          <a:p>
            <a:r>
              <a:rPr lang="tr-TR" sz="1200" dirty="0"/>
              <a:t>[1,M]</a:t>
            </a:r>
            <a:endParaRPr lang="en-GB"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normAutofit fontScale="90000"/>
          </a:bodyPr>
          <a:lstStyle/>
          <a:p>
            <a:pPr eaLnBrk="1" hangingPunct="1"/>
            <a:r>
              <a:rPr lang="en-US" sz="3200" dirty="0"/>
              <a:t>Overview of Database Design Process</a:t>
            </a:r>
            <a:br>
              <a:rPr lang="tr-TR" sz="3200" dirty="0"/>
            </a:br>
            <a:r>
              <a:rPr lang="tr-TR" sz="3100" dirty="0"/>
              <a:t>Data Models</a:t>
            </a:r>
            <a:endParaRPr lang="en-US" sz="3200" dirty="0"/>
          </a:p>
        </p:txBody>
      </p:sp>
      <p:sp>
        <p:nvSpPr>
          <p:cNvPr id="6146" name="Slide Number Placeholder 3"/>
          <p:cNvSpPr>
            <a:spLocks noGrp="1"/>
          </p:cNvSpPr>
          <p:nvPr>
            <p:ph type="sldNum" sz="quarter" idx="4294967295"/>
          </p:nvPr>
        </p:nvSpPr>
        <p:spPr>
          <a:xfrm>
            <a:off x="8129016" y="5734050"/>
            <a:ext cx="609600" cy="521208"/>
          </a:xfrm>
          <a:noFill/>
        </p:spPr>
        <p:txBody>
          <a:bodyPr/>
          <a:lstStyle/>
          <a:p>
            <a:r>
              <a:rPr lang="en-US"/>
              <a:t>Slide 3- </a:t>
            </a:r>
            <a:fld id="{AC16C9D8-74BB-41B8-B9EC-C1E9330BC6A9}" type="slidenum">
              <a:rPr lang="en-US" smtClean="0"/>
              <a:pPr/>
              <a:t>8</a:t>
            </a:fld>
            <a:endParaRPr lang="en-CA"/>
          </a:p>
        </p:txBody>
      </p:sp>
      <p:pic>
        <p:nvPicPr>
          <p:cNvPr id="3" name="Picture 2"/>
          <p:cNvPicPr>
            <a:picLocks noChangeAspect="1"/>
          </p:cNvPicPr>
          <p:nvPr/>
        </p:nvPicPr>
        <p:blipFill>
          <a:blip r:embed="rId3"/>
          <a:stretch>
            <a:fillRect/>
          </a:stretch>
        </p:blipFill>
        <p:spPr>
          <a:xfrm>
            <a:off x="1447800" y="2209800"/>
            <a:ext cx="5781675" cy="3171825"/>
          </a:xfrm>
          <a:prstGeom prst="rect">
            <a:avLst/>
          </a:prstGeom>
        </p:spPr>
      </p:pic>
    </p:spTree>
    <p:extLst>
      <p:ext uri="{BB962C8B-B14F-4D97-AF65-F5344CB8AC3E}">
        <p14:creationId xmlns:p14="http://schemas.microsoft.com/office/powerpoint/2010/main" val="2120392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tr-TR" sz="3200" dirty="0"/>
              <a:t>Notatıons for data modelıng</a:t>
            </a:r>
            <a:endParaRPr lang="en-US" sz="3200" dirty="0"/>
          </a:p>
        </p:txBody>
      </p:sp>
      <p:sp>
        <p:nvSpPr>
          <p:cNvPr id="2" name="Content Placeholder 1"/>
          <p:cNvSpPr>
            <a:spLocks noGrp="1"/>
          </p:cNvSpPr>
          <p:nvPr>
            <p:ph sz="quarter" idx="1"/>
          </p:nvPr>
        </p:nvSpPr>
        <p:spPr/>
        <p:txBody>
          <a:bodyPr/>
          <a:lstStyle/>
          <a:p>
            <a:r>
              <a:rPr lang="de-DE" dirty="0"/>
              <a:t>OMT</a:t>
            </a:r>
            <a:endParaRPr lang="tr-TR" dirty="0"/>
          </a:p>
          <a:p>
            <a:r>
              <a:rPr lang="de-DE" dirty="0"/>
              <a:t>IDEF</a:t>
            </a:r>
            <a:endParaRPr lang="tr-TR" dirty="0"/>
          </a:p>
          <a:p>
            <a:r>
              <a:rPr lang="de-DE" dirty="0"/>
              <a:t>Bachman</a:t>
            </a:r>
            <a:endParaRPr lang="tr-TR" dirty="0"/>
          </a:p>
          <a:p>
            <a:r>
              <a:rPr lang="de-DE" dirty="0">
                <a:solidFill>
                  <a:srgbClr val="FF0000"/>
                </a:solidFill>
              </a:rPr>
              <a:t>Chen</a:t>
            </a:r>
            <a:r>
              <a:rPr lang="tr-TR" dirty="0">
                <a:solidFill>
                  <a:srgbClr val="FF0000"/>
                </a:solidFill>
              </a:rPr>
              <a:t> (examples on this presentation)</a:t>
            </a:r>
          </a:p>
          <a:p>
            <a:r>
              <a:rPr lang="de-DE" dirty="0"/>
              <a:t>Martin</a:t>
            </a:r>
            <a:endParaRPr lang="tr-TR" dirty="0"/>
          </a:p>
          <a:p>
            <a:r>
              <a:rPr lang="de-DE" dirty="0"/>
              <a:t>UML </a:t>
            </a:r>
            <a:endParaRPr lang="tr-TR" dirty="0"/>
          </a:p>
          <a:p>
            <a:r>
              <a:rPr lang="tr-TR" dirty="0">
                <a:solidFill>
                  <a:srgbClr val="FF0000"/>
                </a:solidFill>
              </a:rPr>
              <a:t>Crow’s Foot</a:t>
            </a:r>
            <a:endParaRPr lang="en-GB" dirty="0">
              <a:solidFill>
                <a:srgbClr val="FF0000"/>
              </a:solidFill>
            </a:endParaRPr>
          </a:p>
        </p:txBody>
      </p:sp>
      <p:sp>
        <p:nvSpPr>
          <p:cNvPr id="6146" name="Slide Number Placeholder 3"/>
          <p:cNvSpPr>
            <a:spLocks noGrp="1"/>
          </p:cNvSpPr>
          <p:nvPr>
            <p:ph type="sldNum" sz="quarter" idx="4294967295"/>
          </p:nvPr>
        </p:nvSpPr>
        <p:spPr>
          <a:xfrm>
            <a:off x="8534400" y="5734050"/>
            <a:ext cx="609600" cy="520700"/>
          </a:xfrm>
          <a:noFill/>
        </p:spPr>
        <p:txBody>
          <a:bodyPr/>
          <a:lstStyle/>
          <a:p>
            <a:r>
              <a:rPr lang="en-US"/>
              <a:t>Slide 3- </a:t>
            </a:r>
            <a:fld id="{AC16C9D8-74BB-41B8-B9EC-C1E9330BC6A9}" type="slidenum">
              <a:rPr lang="en-US" smtClean="0"/>
              <a:pPr/>
              <a:t>9</a:t>
            </a:fld>
            <a:endParaRPr lang="en-CA"/>
          </a:p>
        </p:txBody>
      </p:sp>
    </p:spTree>
    <p:extLst>
      <p:ext uri="{BB962C8B-B14F-4D97-AF65-F5344CB8AC3E}">
        <p14:creationId xmlns:p14="http://schemas.microsoft.com/office/powerpoint/2010/main" val="2746259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6838</TotalTime>
  <Words>5952</Words>
  <Application>Microsoft Macintosh PowerPoint</Application>
  <PresentationFormat>Letter Paper (8.5x11 in)</PresentationFormat>
  <Paragraphs>668</Paragraphs>
  <Slides>73</Slides>
  <Notes>52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73</vt:i4>
      </vt:variant>
    </vt:vector>
  </HeadingPairs>
  <TitlesOfParts>
    <vt:vector size="80" baseType="lpstr">
      <vt:lpstr>Arial</vt:lpstr>
      <vt:lpstr>Century Schoolbook</vt:lpstr>
      <vt:lpstr>Tahoma</vt:lpstr>
      <vt:lpstr>Times New Roman</vt:lpstr>
      <vt:lpstr>Wingdings</vt:lpstr>
      <vt:lpstr>Wingdings 2</vt:lpstr>
      <vt:lpstr>Oriel</vt:lpstr>
      <vt:lpstr>Chapter 3</vt:lpstr>
      <vt:lpstr>Chapter Outline</vt:lpstr>
      <vt:lpstr>Overview of Database Design Process</vt:lpstr>
      <vt:lpstr>Overview of Database Design Process</vt:lpstr>
      <vt:lpstr>Overview of Database Design Process</vt:lpstr>
      <vt:lpstr>Overview of Database Design Process</vt:lpstr>
      <vt:lpstr>Overview of Database Design Process</vt:lpstr>
      <vt:lpstr>Overview of Database Design Process Data Models</vt:lpstr>
      <vt:lpstr>Notatıons for data modelıng</vt:lpstr>
      <vt:lpstr>PowerPoint Presentation</vt:lpstr>
      <vt:lpstr>ER Model Concepts:  entity - attribute</vt:lpstr>
      <vt:lpstr>Types of Attributes (1)</vt:lpstr>
      <vt:lpstr>Types of Attributes (2)</vt:lpstr>
      <vt:lpstr>Example of a composite attribute</vt:lpstr>
      <vt:lpstr>Types of Attributes (3)</vt:lpstr>
      <vt:lpstr>Entity Types</vt:lpstr>
      <vt:lpstr>Entity Types and Key Attributes (1)</vt:lpstr>
      <vt:lpstr>Entity Types and Key Attributes (2)</vt:lpstr>
      <vt:lpstr>Displaying an Entity type in ER diagrams</vt:lpstr>
      <vt:lpstr>Entity Set</vt:lpstr>
      <vt:lpstr>Entity Set and Entity Type</vt:lpstr>
      <vt:lpstr>Example COMPANY Database</vt:lpstr>
      <vt:lpstr>Example COMPANY Database (Contd.)</vt:lpstr>
      <vt:lpstr>Initial Design of Entity Types for the COMPANY Database Schema</vt:lpstr>
      <vt:lpstr>PowerPoint Presentation</vt:lpstr>
      <vt:lpstr>Refining the initial design by introducing relationships</vt:lpstr>
      <vt:lpstr>Relationships and Relationship Types (1)</vt:lpstr>
      <vt:lpstr>Relationship instances of the WORKS_FOR N:1 relationship between EMPLOYEE and DEPARTMENT</vt:lpstr>
      <vt:lpstr>Relationship instances of the M:N  WORKS_ON relationship between EMPLOYEE and PROJECT</vt:lpstr>
      <vt:lpstr>Relationship type vs. relationship set (1)</vt:lpstr>
      <vt:lpstr>Relationship type vs. relationship set (2)</vt:lpstr>
      <vt:lpstr>Example COMPANY Database</vt:lpstr>
      <vt:lpstr>Refining the COMPANY database schema by introducing relationships</vt:lpstr>
      <vt:lpstr>ER DIAGRAM – Relationship Types are: WORKS_FOR, MANAGES, WORKS_ON, CONTROLS, SUPERVISION, DEPENDENTS_OF</vt:lpstr>
      <vt:lpstr>Discussion on Relationship Types</vt:lpstr>
      <vt:lpstr>Recursive Relationship Type</vt:lpstr>
      <vt:lpstr>Recursive Relationship Type</vt:lpstr>
      <vt:lpstr>A Recursive Relationship Supervision`</vt:lpstr>
      <vt:lpstr>Weak Entity Types</vt:lpstr>
      <vt:lpstr>Weak Entity Types</vt:lpstr>
      <vt:lpstr>Weak Entity Types</vt:lpstr>
      <vt:lpstr>ER DIAGRAM – Relationship Types are: WORKS_FOR, MANAGES, WORKS_ON, CONTROLS, SUPERVISION, DEPENDENTS_OF</vt:lpstr>
      <vt:lpstr>Question:</vt:lpstr>
      <vt:lpstr>Attributes of Relationship types</vt:lpstr>
      <vt:lpstr>Example Attribute of a Relationship Type:  Hours of WORKS_ON</vt:lpstr>
      <vt:lpstr>Constraints on Relationships</vt:lpstr>
      <vt:lpstr>Notation for Constraints on Relationships</vt:lpstr>
      <vt:lpstr>Alternative (min, max) notation for relationship structural constraints:</vt:lpstr>
      <vt:lpstr>The (min,max) notation for relationship constraints</vt:lpstr>
      <vt:lpstr>COMPANY ER Schema Diagram using (min, max) notation</vt:lpstr>
      <vt:lpstr>Alternative diagrammatic notation</vt:lpstr>
      <vt:lpstr>Summary of notation for ER diagrams</vt:lpstr>
      <vt:lpstr>Line Types</vt:lpstr>
      <vt:lpstr>Relationships of Higher Degree</vt:lpstr>
      <vt:lpstr>Example of a ternary relationship</vt:lpstr>
      <vt:lpstr>Discussion of n-ary relationships (n &gt; 2)</vt:lpstr>
      <vt:lpstr>Crow’s foot notatıon</vt:lpstr>
      <vt:lpstr>Crow’s foot notatıon</vt:lpstr>
      <vt:lpstr>Crow’s foot notatıon</vt:lpstr>
      <vt:lpstr>Design Issue 1</vt:lpstr>
      <vt:lpstr>Design Issue 2</vt:lpstr>
      <vt:lpstr>Design Issue 2</vt:lpstr>
      <vt:lpstr>Design Issue 3</vt:lpstr>
      <vt:lpstr>Design Issue 3</vt:lpstr>
      <vt:lpstr>Classroom Exercise 1 Bioinformatics Application</vt:lpstr>
      <vt:lpstr>Classroom Exercise 1 Bioinformatics Application</vt:lpstr>
      <vt:lpstr>Classroom Exercise 1 Bioinformatics Application: ER Diagram</vt:lpstr>
      <vt:lpstr>Classroom Exercise 2 </vt:lpstr>
      <vt:lpstr>Classroom Exercise 2 </vt:lpstr>
      <vt:lpstr>Classroom Exercise 3 </vt:lpstr>
      <vt:lpstr>Classroom Exercise 3 </vt:lpstr>
      <vt:lpstr>Classroom Exercise 4</vt:lpstr>
      <vt:lpstr>PowerPoint Presentation</vt:lpstr>
    </vt:vector>
  </TitlesOfParts>
  <Company>©2007 Pearson Addison-Wesley. All rights reserved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subject>Data Modeling Using the Entity-Relationship (ER) Model</dc:subject>
  <dc:creator>Elmasri/Navathe</dc:creator>
  <cp:lastModifiedBy>Tugba Taskaya Temizel</cp:lastModifiedBy>
  <cp:revision>195</cp:revision>
  <cp:lastPrinted>2001-11-04T00:51:13Z</cp:lastPrinted>
  <dcterms:created xsi:type="dcterms:W3CDTF">2005-02-25T19:46:41Z</dcterms:created>
  <dcterms:modified xsi:type="dcterms:W3CDTF">2019-10-06T12:46:01Z</dcterms:modified>
</cp:coreProperties>
</file>