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6"/>
  </p:notesMasterIdLst>
  <p:handoutMasterIdLst>
    <p:handoutMasterId r:id="rId97"/>
  </p:handoutMasterIdLst>
  <p:sldIdLst>
    <p:sldId id="324" r:id="rId2"/>
    <p:sldId id="327" r:id="rId3"/>
    <p:sldId id="328" r:id="rId4"/>
    <p:sldId id="395" r:id="rId5"/>
    <p:sldId id="424" r:id="rId6"/>
    <p:sldId id="329" r:id="rId7"/>
    <p:sldId id="330" r:id="rId8"/>
    <p:sldId id="331" r:id="rId9"/>
    <p:sldId id="332" r:id="rId10"/>
    <p:sldId id="333" r:id="rId11"/>
    <p:sldId id="334" r:id="rId12"/>
    <p:sldId id="396" r:id="rId13"/>
    <p:sldId id="425" r:id="rId14"/>
    <p:sldId id="397" r:id="rId15"/>
    <p:sldId id="426" r:id="rId16"/>
    <p:sldId id="339" r:id="rId17"/>
    <p:sldId id="382" r:id="rId18"/>
    <p:sldId id="383" r:id="rId19"/>
    <p:sldId id="342" r:id="rId20"/>
    <p:sldId id="343" r:id="rId21"/>
    <p:sldId id="344" r:id="rId22"/>
    <p:sldId id="345" r:id="rId23"/>
    <p:sldId id="346" r:id="rId24"/>
    <p:sldId id="427" r:id="rId25"/>
    <p:sldId id="347" r:id="rId26"/>
    <p:sldId id="348" r:id="rId27"/>
    <p:sldId id="350" r:id="rId28"/>
    <p:sldId id="351" r:id="rId29"/>
    <p:sldId id="399" r:id="rId30"/>
    <p:sldId id="400" r:id="rId31"/>
    <p:sldId id="352" r:id="rId32"/>
    <p:sldId id="353" r:id="rId33"/>
    <p:sldId id="355" r:id="rId34"/>
    <p:sldId id="356" r:id="rId35"/>
    <p:sldId id="401" r:id="rId36"/>
    <p:sldId id="402" r:id="rId37"/>
    <p:sldId id="403" r:id="rId38"/>
    <p:sldId id="386" r:id="rId39"/>
    <p:sldId id="418" r:id="rId40"/>
    <p:sldId id="357" r:id="rId41"/>
    <p:sldId id="405" r:id="rId42"/>
    <p:sldId id="385" r:id="rId43"/>
    <p:sldId id="406" r:id="rId44"/>
    <p:sldId id="387" r:id="rId45"/>
    <p:sldId id="423" r:id="rId46"/>
    <p:sldId id="407" r:id="rId47"/>
    <p:sldId id="392" r:id="rId48"/>
    <p:sldId id="393" r:id="rId49"/>
    <p:sldId id="394" r:id="rId50"/>
    <p:sldId id="358" r:id="rId51"/>
    <p:sldId id="419" r:id="rId52"/>
    <p:sldId id="360" r:id="rId53"/>
    <p:sldId id="361" r:id="rId54"/>
    <p:sldId id="362" r:id="rId55"/>
    <p:sldId id="359" r:id="rId56"/>
    <p:sldId id="428" r:id="rId57"/>
    <p:sldId id="429" r:id="rId58"/>
    <p:sldId id="430" r:id="rId59"/>
    <p:sldId id="431" r:id="rId60"/>
    <p:sldId id="409" r:id="rId61"/>
    <p:sldId id="411" r:id="rId62"/>
    <p:sldId id="416" r:id="rId63"/>
    <p:sldId id="420" r:id="rId64"/>
    <p:sldId id="421" r:id="rId65"/>
    <p:sldId id="365" r:id="rId66"/>
    <p:sldId id="432" r:id="rId67"/>
    <p:sldId id="433" r:id="rId68"/>
    <p:sldId id="434" r:id="rId69"/>
    <p:sldId id="435" r:id="rId70"/>
    <p:sldId id="413" r:id="rId71"/>
    <p:sldId id="414" r:id="rId72"/>
    <p:sldId id="415" r:id="rId73"/>
    <p:sldId id="368" r:id="rId74"/>
    <p:sldId id="390" r:id="rId75"/>
    <p:sldId id="436" r:id="rId76"/>
    <p:sldId id="437" r:id="rId77"/>
    <p:sldId id="370" r:id="rId78"/>
    <p:sldId id="371" r:id="rId79"/>
    <p:sldId id="372" r:id="rId80"/>
    <p:sldId id="391" r:id="rId81"/>
    <p:sldId id="438" r:id="rId82"/>
    <p:sldId id="440" r:id="rId83"/>
    <p:sldId id="441" r:id="rId84"/>
    <p:sldId id="439" r:id="rId85"/>
    <p:sldId id="375" r:id="rId86"/>
    <p:sldId id="376" r:id="rId87"/>
    <p:sldId id="377" r:id="rId88"/>
    <p:sldId id="442" r:id="rId89"/>
    <p:sldId id="378" r:id="rId90"/>
    <p:sldId id="412" r:id="rId91"/>
    <p:sldId id="379" r:id="rId92"/>
    <p:sldId id="417" r:id="rId93"/>
    <p:sldId id="381" r:id="rId94"/>
    <p:sldId id="384" r:id="rId95"/>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80"/>
    <p:restoredTop sz="75000" autoAdjust="0"/>
  </p:normalViewPr>
  <p:slideViewPr>
    <p:cSldViewPr snapToObjects="1">
      <p:cViewPr varScale="1">
        <p:scale>
          <a:sx n="93" d="100"/>
          <a:sy n="93" d="100"/>
        </p:scale>
        <p:origin x="2592" y="208"/>
      </p:cViewPr>
      <p:guideLst>
        <p:guide orient="horz" pos="192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9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5668EBD5-8572-4536-B92F-D78DD8E00EC9}" type="slidenum">
              <a:rPr lang="en-CA"/>
              <a:pPr>
                <a:defRPr/>
              </a:pPr>
              <a:t>‹#›</a:t>
            </a:fld>
            <a:endParaRPr lang="en-CA"/>
          </a:p>
        </p:txBody>
      </p:sp>
    </p:spTree>
    <p:extLst>
      <p:ext uri="{BB962C8B-B14F-4D97-AF65-F5344CB8AC3E}">
        <p14:creationId xmlns:p14="http://schemas.microsoft.com/office/powerpoint/2010/main" val="3083678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B417E28E-C8C0-48EB-9B8D-C8D2CEC64659}" type="slidenum">
              <a:rPr lang="en-CA"/>
              <a:pPr>
                <a:defRPr/>
              </a:pPr>
              <a:t>‹#›</a:t>
            </a:fld>
            <a:endParaRPr lang="en-CA"/>
          </a:p>
        </p:txBody>
      </p:sp>
    </p:spTree>
    <p:extLst>
      <p:ext uri="{BB962C8B-B14F-4D97-AF65-F5344CB8AC3E}">
        <p14:creationId xmlns:p14="http://schemas.microsoft.com/office/powerpoint/2010/main" val="13540131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6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966C2FF-8EBD-4C75-A9BF-69645C7AE1B1}" type="slidenum">
              <a:rPr lang="en-CA" smtClean="0"/>
              <a:pPr/>
              <a:t>1</a:t>
            </a:fld>
            <a:endParaRPr lang="en-CA"/>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780085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A7DA1C7-1EF6-4B8F-B04B-11E7507F65ED}" type="slidenum">
              <a:rPr lang="en-CA" smtClean="0"/>
              <a:pPr/>
              <a:t>11</a:t>
            </a:fld>
            <a:endParaRPr lang="en-CA"/>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93864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A7DA1C7-1EF6-4B8F-B04B-11E7507F65ED}" type="slidenum">
              <a:rPr lang="en-CA" smtClean="0"/>
              <a:pPr/>
              <a:t>12</a:t>
            </a:fld>
            <a:endParaRPr lang="en-CA"/>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430020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D97310E4-2F3E-4626-A0FC-3677C71A4DC3}" type="slidenum">
              <a:rPr lang="en-CA" smtClean="0"/>
              <a:pPr/>
              <a:t>14</a:t>
            </a:fld>
            <a:endParaRPr lang="en-CA"/>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89190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385A3A6D-1733-4EDE-BB7A-27C8A9CDD166}" type="slidenum">
              <a:rPr lang="en-CA" smtClean="0"/>
              <a:pPr/>
              <a:t>16</a:t>
            </a:fld>
            <a:endParaRPr lang="en-CA"/>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445817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D57FE15A-EF42-47FF-9E9A-459C95C36F15}" type="slidenum">
              <a:rPr lang="en-CA" smtClean="0"/>
              <a:pPr/>
              <a:t>17</a:t>
            </a:fld>
            <a:endParaRPr lang="en-CA"/>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795012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C56A2F5-D6D2-4BB6-8D4F-71E9C1B13AE2}" type="slidenum">
              <a:rPr lang="en-CA" smtClean="0"/>
              <a:pPr/>
              <a:t>18</a:t>
            </a:fld>
            <a:endParaRPr lang="en-CA"/>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676440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D4DD5F31-8C7E-45EA-9EB6-6F20E4CB4FD6}" type="slidenum">
              <a:rPr lang="en-CA" smtClean="0"/>
              <a:pPr/>
              <a:t>19</a:t>
            </a:fld>
            <a:endParaRPr lang="en-CA"/>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033585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E635F15-4F8B-410B-B0F8-2D3CF17020AE}" type="slidenum">
              <a:rPr lang="en-CA" smtClean="0"/>
              <a:pPr/>
              <a:t>20</a:t>
            </a:fld>
            <a:endParaRPr lang="en-CA"/>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316712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43810E0E-E177-4120-8624-8D4417CDC03B}" type="slidenum">
              <a:rPr lang="en-CA" smtClean="0"/>
              <a:pPr/>
              <a:t>21</a:t>
            </a:fld>
            <a:endParaRPr lang="en-CA"/>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402454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570DB3B-F14F-4205-975A-98A5738F9585}" type="slidenum">
              <a:rPr lang="en-CA" smtClean="0"/>
              <a:pPr/>
              <a:t>22</a:t>
            </a:fld>
            <a:endParaRPr lang="en-CA"/>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22311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89A60C5-1264-48F7-B20E-7CA4A1848014}" type="slidenum">
              <a:rPr lang="en-CA" smtClean="0"/>
              <a:pPr/>
              <a:t>2</a:t>
            </a:fld>
            <a:endParaRPr lang="en-CA"/>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584695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09A8CCBF-D812-4A5A-A8B6-BBDED1D12431}" type="slidenum">
              <a:rPr lang="en-CA" smtClean="0"/>
              <a:pPr/>
              <a:t>23</a:t>
            </a:fld>
            <a:endParaRPr lang="en-CA"/>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sz="1800"/>
              <a:t>A transaction goes into an active state immediately after it starts execution, where it can issue READ and WRITE operations. When the transaction ends, it moves to the partially committed state. At this point, some recovery protocols need to ensure that a system failure will not result in an inability to record the changes of the transaction permanently. Once this check is successful, the transaction is said to have reached its commit point and enters the committed state. Once a transaction is committed, it has concluded its execution successfully and all its changes must be recorded permanently in the database.</a:t>
            </a:r>
          </a:p>
        </p:txBody>
      </p:sp>
    </p:spTree>
    <p:extLst>
      <p:ext uri="{BB962C8B-B14F-4D97-AF65-F5344CB8AC3E}">
        <p14:creationId xmlns:p14="http://schemas.microsoft.com/office/powerpoint/2010/main" val="2126778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8A0B3544-9736-4F76-B85A-52C9395513DF}" type="slidenum">
              <a:rPr lang="en-CA" smtClean="0"/>
              <a:pPr/>
              <a:t>24</a:t>
            </a:fld>
            <a:endParaRPr lang="en-CA"/>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542076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CC98237D-AC5D-4507-B856-9641852ECA19}" type="slidenum">
              <a:rPr lang="en-CA" smtClean="0"/>
              <a:pPr/>
              <a:t>25</a:t>
            </a:fld>
            <a:endParaRPr lang="en-CA"/>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021397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71BC5534-D6F5-4670-A75C-478D0234AC69}" type="slidenum">
              <a:rPr lang="en-CA" smtClean="0"/>
              <a:pPr/>
              <a:t>26</a:t>
            </a:fld>
            <a:endParaRPr lang="en-CA"/>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800" dirty="0"/>
              <a:t>Protocols for recovery that </a:t>
            </a:r>
            <a:r>
              <a:rPr lang="en-US" sz="1800" i="1" dirty="0"/>
              <a:t>avoid cascading rollbacks</a:t>
            </a:r>
            <a:r>
              <a:rPr lang="en-US" sz="1800" dirty="0"/>
              <a:t> –which include nearly all practical protocols – do not require that READ operations be written to the system log.  However, if the log is also used for other purposes – such as auditing (keeping track of all database operations) – then such entries can be included. </a:t>
            </a:r>
          </a:p>
          <a:p>
            <a:pPr eaLnBrk="1" hangingPunct="1"/>
            <a:endParaRPr lang="en-US" sz="1800" dirty="0"/>
          </a:p>
        </p:txBody>
      </p:sp>
    </p:spTree>
    <p:extLst>
      <p:ext uri="{BB962C8B-B14F-4D97-AF65-F5344CB8AC3E}">
        <p14:creationId xmlns:p14="http://schemas.microsoft.com/office/powerpoint/2010/main" val="4190848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7734225-4F1F-4E83-A89A-6AF06533DC46}" type="slidenum">
              <a:rPr lang="en-CA" smtClean="0"/>
              <a:pPr/>
              <a:t>27</a:t>
            </a:fld>
            <a:endParaRPr lang="en-CA"/>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582748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8A0B3544-9736-4F76-B85A-52C9395513DF}" type="slidenum">
              <a:rPr lang="en-CA" smtClean="0"/>
              <a:pPr/>
              <a:t>28</a:t>
            </a:fld>
            <a:endParaRPr lang="en-CA"/>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6706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8A0B3544-9736-4F76-B85A-52C9395513DF}" type="slidenum">
              <a:rPr lang="en-CA" smtClean="0"/>
              <a:pPr/>
              <a:t>29</a:t>
            </a:fld>
            <a:endParaRPr lang="en-CA"/>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z="1800" dirty="0"/>
          </a:p>
        </p:txBody>
      </p:sp>
    </p:spTree>
    <p:extLst>
      <p:ext uri="{BB962C8B-B14F-4D97-AF65-F5344CB8AC3E}">
        <p14:creationId xmlns:p14="http://schemas.microsoft.com/office/powerpoint/2010/main" val="3403308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8A0B3544-9736-4F76-B85A-52C9395513DF}" type="slidenum">
              <a:rPr lang="en-CA" smtClean="0"/>
              <a:pPr/>
              <a:t>30</a:t>
            </a:fld>
            <a:endParaRPr lang="en-CA"/>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978818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BB9C8A89-DD00-46C9-B445-6D24BC7B5C65}" type="slidenum">
              <a:rPr lang="en-CA" smtClean="0"/>
              <a:pPr/>
              <a:t>31</a:t>
            </a:fld>
            <a:endParaRPr lang="en-CA"/>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8888447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8765302-332A-467A-9EC2-824943137F5F}" type="slidenum">
              <a:rPr lang="en-CA" smtClean="0"/>
              <a:pPr/>
              <a:t>32</a:t>
            </a:fld>
            <a:endParaRPr lang="en-CA"/>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178887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C2FE2AE-8E11-4435-9C57-590F231F61B3}" type="slidenum">
              <a:rPr lang="en-CA" smtClean="0"/>
              <a:pPr/>
              <a:t>3</a:t>
            </a:fld>
            <a:endParaRPr lang="en-CA"/>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8705147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2A546983-223A-4210-968A-46502BB2F819}" type="slidenum">
              <a:rPr lang="en-CA" smtClean="0"/>
              <a:pPr/>
              <a:t>33</a:t>
            </a:fld>
            <a:endParaRPr lang="en-CA"/>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4939804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0E9BA3BF-FBF0-42CE-99EC-8830372163E6}" type="slidenum">
              <a:rPr lang="en-CA" smtClean="0"/>
              <a:pPr/>
              <a:t>34</a:t>
            </a:fld>
            <a:endParaRPr lang="en-CA"/>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r>
              <a:rPr lang="en-US" sz="1800" b="1" dirty="0"/>
              <a:t>Recoverability</a:t>
            </a:r>
            <a:r>
              <a:rPr lang="en-US" sz="1800" dirty="0"/>
              <a:t> means that committed transactions have not read data written by aborted transactions (whose effects do not exist in the resulting database states).</a:t>
            </a:r>
          </a:p>
        </p:txBody>
      </p:sp>
    </p:spTree>
    <p:extLst>
      <p:ext uri="{BB962C8B-B14F-4D97-AF65-F5344CB8AC3E}">
        <p14:creationId xmlns:p14="http://schemas.microsoft.com/office/powerpoint/2010/main" val="1636316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0E9BA3BF-FBF0-42CE-99EC-8830372163E6}" type="slidenum">
              <a:rPr lang="en-CA" smtClean="0"/>
              <a:pPr/>
              <a:t>35</a:t>
            </a:fld>
            <a:endParaRPr lang="en-CA"/>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z="1800" dirty="0"/>
          </a:p>
        </p:txBody>
      </p:sp>
    </p:spTree>
    <p:extLst>
      <p:ext uri="{BB962C8B-B14F-4D97-AF65-F5344CB8AC3E}">
        <p14:creationId xmlns:p14="http://schemas.microsoft.com/office/powerpoint/2010/main" val="33326480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0E9BA3BF-FBF0-42CE-99EC-8830372163E6}" type="slidenum">
              <a:rPr lang="en-CA" smtClean="0"/>
              <a:pPr/>
              <a:t>36</a:t>
            </a:fld>
            <a:endParaRPr lang="en-CA"/>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z="1800" dirty="0"/>
          </a:p>
        </p:txBody>
      </p:sp>
    </p:spTree>
    <p:extLst>
      <p:ext uri="{BB962C8B-B14F-4D97-AF65-F5344CB8AC3E}">
        <p14:creationId xmlns:p14="http://schemas.microsoft.com/office/powerpoint/2010/main" val="3286397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0E9BA3BF-FBF0-42CE-99EC-8830372163E6}" type="slidenum">
              <a:rPr lang="en-CA" smtClean="0"/>
              <a:pPr/>
              <a:t>37</a:t>
            </a:fld>
            <a:endParaRPr lang="en-CA"/>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z="1800" dirty="0"/>
          </a:p>
        </p:txBody>
      </p:sp>
    </p:spTree>
    <p:extLst>
      <p:ext uri="{BB962C8B-B14F-4D97-AF65-F5344CB8AC3E}">
        <p14:creationId xmlns:p14="http://schemas.microsoft.com/office/powerpoint/2010/main" val="10608341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259C5EB-97CB-42F7-AF8C-49B467E551D5}" type="slidenum">
              <a:rPr lang="en-CA" smtClean="0"/>
              <a:pPr/>
              <a:t>38</a:t>
            </a:fld>
            <a:endParaRPr lang="en-CA"/>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z="1800" dirty="0"/>
              <a:t>Sa:</a:t>
            </a:r>
          </a:p>
          <a:p>
            <a:pPr eaLnBrk="1" hangingPunct="1"/>
            <a:r>
              <a:rPr lang="tr-TR" sz="1800" dirty="0"/>
              <a:t>W1(x) is done prior to T2’s operation but the value is overwritten to T2’s operation.</a:t>
            </a:r>
          </a:p>
          <a:p>
            <a:pPr eaLnBrk="1" hangingPunct="1"/>
            <a:r>
              <a:rPr lang="tr-TR" sz="1800" dirty="0"/>
              <a:t>A transaction T reads from transaction T’ in a schedule S if some item X is first written by T’ and later read by T. In addition, T’ should not have been aborted before T reads item X, and there should be no transactions that write X after T’ writes it and before T reads it.</a:t>
            </a:r>
            <a:endParaRPr lang="en-US" sz="1800" dirty="0"/>
          </a:p>
          <a:p>
            <a:pPr eaLnBrk="1" hangingPunct="1"/>
            <a:r>
              <a:rPr lang="en-US" sz="1800" dirty="0"/>
              <a:t>If c2 is aborted, c1 does not need to recover anything since there is no commit.</a:t>
            </a:r>
          </a:p>
        </p:txBody>
      </p:sp>
    </p:spTree>
    <p:extLst>
      <p:ext uri="{BB962C8B-B14F-4D97-AF65-F5344CB8AC3E}">
        <p14:creationId xmlns:p14="http://schemas.microsoft.com/office/powerpoint/2010/main" val="42449970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259C5EB-97CB-42F7-AF8C-49B467E551D5}" type="slidenum">
              <a:rPr lang="en-CA" smtClean="0"/>
              <a:pPr/>
              <a:t>39</a:t>
            </a:fld>
            <a:endParaRPr lang="en-CA"/>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z="1800" dirty="0"/>
              <a:t>Sc:</a:t>
            </a:r>
          </a:p>
          <a:p>
            <a:pPr eaLnBrk="1" hangingPunct="1"/>
            <a:r>
              <a:rPr lang="tr-TR" sz="1800" dirty="0"/>
              <a:t>No, because T2 reads item X from T1 and then T2 commits before T1 commits. If T1 aborts after the c2 operation in Sc, then the value of X that T2 read is no longer valid and T2 must be aborted after it had been committed, leading to a schedule that is not recoverable. For the schedule to be recoverable, the c2 operation in Sc must be postponed until after T1 commits.</a:t>
            </a:r>
          </a:p>
          <a:p>
            <a:pPr eaLnBrk="1" hangingPunct="1"/>
            <a:r>
              <a:rPr lang="tr-TR" sz="1800" b="1" dirty="0"/>
              <a:t>In a recoverable schedule, no committed transaction ever needs to be rolled back.</a:t>
            </a:r>
            <a:endParaRPr lang="en-US" sz="1800" b="1" dirty="0"/>
          </a:p>
        </p:txBody>
      </p:sp>
    </p:spTree>
    <p:extLst>
      <p:ext uri="{BB962C8B-B14F-4D97-AF65-F5344CB8AC3E}">
        <p14:creationId xmlns:p14="http://schemas.microsoft.com/office/powerpoint/2010/main" val="3137403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ACB20F66-C9C8-4D06-868E-85471A854036}" type="slidenum">
              <a:rPr lang="en-CA" smtClean="0"/>
              <a:pPr/>
              <a:t>40</a:t>
            </a:fld>
            <a:endParaRPr lang="en-CA"/>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z="1800" dirty="0"/>
          </a:p>
        </p:txBody>
      </p:sp>
    </p:spTree>
    <p:extLst>
      <p:ext uri="{BB962C8B-B14F-4D97-AF65-F5344CB8AC3E}">
        <p14:creationId xmlns:p14="http://schemas.microsoft.com/office/powerpoint/2010/main" val="6253772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ACB20F66-C9C8-4D06-868E-85471A854036}" type="slidenum">
              <a:rPr lang="en-CA" smtClean="0"/>
              <a:pPr/>
              <a:t>41</a:t>
            </a:fld>
            <a:endParaRPr lang="en-CA"/>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z="1800" dirty="0"/>
          </a:p>
        </p:txBody>
      </p:sp>
    </p:spTree>
    <p:extLst>
      <p:ext uri="{BB962C8B-B14F-4D97-AF65-F5344CB8AC3E}">
        <p14:creationId xmlns:p14="http://schemas.microsoft.com/office/powerpoint/2010/main" val="31623692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0321A8F4-897B-4C39-8937-0B4E5A781D4A}" type="slidenum">
              <a:rPr lang="en-CA" smtClean="0"/>
              <a:pPr/>
              <a:t>42</a:t>
            </a:fld>
            <a:endParaRPr lang="en-CA"/>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702922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C2FE2AE-8E11-4435-9C57-590F231F61B3}" type="slidenum">
              <a:rPr lang="en-CA" smtClean="0"/>
              <a:pPr/>
              <a:t>4</a:t>
            </a:fld>
            <a:endParaRPr lang="en-CA"/>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4820422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0E9BA3BF-FBF0-42CE-99EC-8830372163E6}" type="slidenum">
              <a:rPr lang="en-CA" smtClean="0"/>
              <a:pPr/>
              <a:t>43</a:t>
            </a:fld>
            <a:endParaRPr lang="en-CA"/>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z="1800" dirty="0"/>
          </a:p>
        </p:txBody>
      </p:sp>
    </p:spTree>
    <p:extLst>
      <p:ext uri="{BB962C8B-B14F-4D97-AF65-F5344CB8AC3E}">
        <p14:creationId xmlns:p14="http://schemas.microsoft.com/office/powerpoint/2010/main" val="18470605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5538B467-294D-42C5-B76B-C649C51CF6CD}" type="slidenum">
              <a:rPr lang="en-CA" smtClean="0"/>
              <a:pPr/>
              <a:t>44</a:t>
            </a:fld>
            <a:endParaRPr lang="en-CA"/>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932181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5538B467-294D-42C5-B76B-C649C51CF6CD}" type="slidenum">
              <a:rPr lang="en-CA" smtClean="0"/>
              <a:pPr/>
              <a:t>45</a:t>
            </a:fld>
            <a:endParaRPr lang="en-CA"/>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2310601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0E9BA3BF-FBF0-42CE-99EC-8830372163E6}" type="slidenum">
              <a:rPr lang="en-CA" smtClean="0"/>
              <a:pPr/>
              <a:t>46</a:t>
            </a:fld>
            <a:endParaRPr lang="en-CA"/>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z="1800" dirty="0"/>
          </a:p>
        </p:txBody>
      </p:sp>
    </p:spTree>
    <p:extLst>
      <p:ext uri="{BB962C8B-B14F-4D97-AF65-F5344CB8AC3E}">
        <p14:creationId xmlns:p14="http://schemas.microsoft.com/office/powerpoint/2010/main" val="14608789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latin typeface="Arial" charset="0"/>
                <a:ea typeface="+mn-ea"/>
                <a:cs typeface="+mn-cs"/>
              </a:rPr>
              <a:t>For S2:</a:t>
            </a:r>
          </a:p>
          <a:p>
            <a:pPr lvl="0"/>
            <a:r>
              <a:rPr lang="en-US" sz="1200" kern="1200" dirty="0">
                <a:solidFill>
                  <a:schemeClr val="tx1"/>
                </a:solidFill>
                <a:latin typeface="Arial" charset="0"/>
                <a:ea typeface="+mn-ea"/>
                <a:cs typeface="+mn-cs"/>
              </a:rPr>
              <a:t>The schedule is recoverable. </a:t>
            </a:r>
          </a:p>
          <a:p>
            <a:pPr lvl="0"/>
            <a:r>
              <a:rPr lang="en-US" sz="1200" kern="1200" dirty="0">
                <a:solidFill>
                  <a:schemeClr val="tx1"/>
                </a:solidFill>
                <a:latin typeface="Arial" charset="0"/>
                <a:ea typeface="+mn-ea"/>
                <a:cs typeface="+mn-cs"/>
              </a:rPr>
              <a:t>The Schedule is not strict. </a:t>
            </a:r>
          </a:p>
          <a:p>
            <a:pPr lvl="0"/>
            <a:r>
              <a:rPr lang="en-US" sz="1200" kern="1200" dirty="0">
                <a:solidFill>
                  <a:schemeClr val="tx1"/>
                </a:solidFill>
                <a:latin typeface="Arial" charset="0"/>
                <a:ea typeface="+mn-ea"/>
                <a:cs typeface="+mn-cs"/>
              </a:rPr>
              <a:t>The Schedule is not </a:t>
            </a:r>
            <a:r>
              <a:rPr lang="en-US" sz="1200" kern="1200" dirty="0" err="1">
                <a:solidFill>
                  <a:schemeClr val="tx1"/>
                </a:solidFill>
                <a:latin typeface="Arial" charset="0"/>
                <a:ea typeface="+mn-ea"/>
                <a:cs typeface="+mn-cs"/>
              </a:rPr>
              <a:t>cascadeless</a:t>
            </a:r>
            <a:r>
              <a:rPr lang="en-US" sz="1200" kern="1200" dirty="0">
                <a:solidFill>
                  <a:schemeClr val="tx1"/>
                </a:solidFill>
                <a:latin typeface="Arial" charset="0"/>
                <a:ea typeface="+mn-ea"/>
                <a:cs typeface="+mn-cs"/>
              </a:rPr>
              <a:t>. </a:t>
            </a:r>
          </a:p>
          <a:p>
            <a:endParaRPr lang="tr-TR" dirty="0"/>
          </a:p>
        </p:txBody>
      </p:sp>
      <p:sp>
        <p:nvSpPr>
          <p:cNvPr id="4" name="Slide Number Placeholder 3"/>
          <p:cNvSpPr>
            <a:spLocks noGrp="1"/>
          </p:cNvSpPr>
          <p:nvPr>
            <p:ph type="sldNum" sz="quarter" idx="10"/>
          </p:nvPr>
        </p:nvSpPr>
        <p:spPr/>
        <p:txBody>
          <a:bodyPr/>
          <a:lstStyle/>
          <a:p>
            <a:pPr>
              <a:defRPr/>
            </a:pPr>
            <a:fld id="{B417E28E-C8C0-48EB-9B8D-C8D2CEC64659}" type="slidenum">
              <a:rPr lang="en-CA" smtClean="0"/>
              <a:pPr>
                <a:defRPr/>
              </a:pPr>
              <a:t>47</a:t>
            </a:fld>
            <a:endParaRPr lang="en-CA"/>
          </a:p>
        </p:txBody>
      </p:sp>
    </p:spTree>
    <p:extLst>
      <p:ext uri="{BB962C8B-B14F-4D97-AF65-F5344CB8AC3E}">
        <p14:creationId xmlns:p14="http://schemas.microsoft.com/office/powerpoint/2010/main" val="7207795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A493412A-0F20-4EAA-A9DB-842BBEC43586}" type="slidenum">
              <a:rPr lang="en-CA" smtClean="0"/>
              <a:pPr/>
              <a:t>50</a:t>
            </a:fld>
            <a:endParaRPr lang="en-CA"/>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5383153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0E9BA3BF-FBF0-42CE-99EC-8830372163E6}" type="slidenum">
              <a:rPr lang="en-CA" smtClean="0"/>
              <a:pPr/>
              <a:t>51</a:t>
            </a:fld>
            <a:endParaRPr lang="en-CA"/>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z="1800" dirty="0"/>
          </a:p>
        </p:txBody>
      </p:sp>
    </p:spTree>
    <p:extLst>
      <p:ext uri="{BB962C8B-B14F-4D97-AF65-F5344CB8AC3E}">
        <p14:creationId xmlns:p14="http://schemas.microsoft.com/office/powerpoint/2010/main" val="1619644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FE164E5-0112-43B4-9A34-9D576D8882AD}" type="slidenum">
              <a:rPr lang="en-CA" smtClean="0"/>
              <a:pPr/>
              <a:t>52</a:t>
            </a:fld>
            <a:endParaRPr lang="en-CA"/>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0868983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FBA28548-C699-4332-A1DF-9CE99B7DF032}" type="slidenum">
              <a:rPr lang="en-CA" smtClean="0"/>
              <a:pPr/>
              <a:t>53</a:t>
            </a:fld>
            <a:endParaRPr lang="en-CA"/>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5619570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BC7218E2-E784-4BFA-9830-8F7134B43F36}" type="slidenum">
              <a:rPr lang="en-CA" smtClean="0"/>
              <a:pPr/>
              <a:t>54</a:t>
            </a:fld>
            <a:endParaRPr lang="en-CA"/>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160447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20F264FD-F1A1-4458-9CF1-B4E4D4C5D2BB}" type="slidenum">
              <a:rPr lang="en-CA" smtClean="0"/>
              <a:pPr/>
              <a:t>6</a:t>
            </a:fld>
            <a:endParaRPr lang="en-CA"/>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5013549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F6BEEF6C-D83F-4982-8A0F-8722F79B1BF1}" type="slidenum">
              <a:rPr lang="en-CA" smtClean="0"/>
              <a:pPr/>
              <a:t>55</a:t>
            </a:fld>
            <a:endParaRPr lang="en-CA"/>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7783838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32484D4-ED5D-4ACD-A4CF-630FD6D3127F}" type="slidenum">
              <a:rPr lang="en-CA" smtClean="0"/>
              <a:pPr/>
              <a:t>56</a:t>
            </a:fld>
            <a:endParaRPr lang="en-CA"/>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0408737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32484D4-ED5D-4ACD-A4CF-630FD6D3127F}" type="slidenum">
              <a:rPr lang="en-CA" smtClean="0"/>
              <a:pPr/>
              <a:t>57</a:t>
            </a:fld>
            <a:endParaRPr lang="en-CA"/>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9216143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32484D4-ED5D-4ACD-A4CF-630FD6D3127F}" type="slidenum">
              <a:rPr lang="en-CA" smtClean="0"/>
              <a:pPr/>
              <a:t>58</a:t>
            </a:fld>
            <a:endParaRPr lang="en-CA"/>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0790260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F6BEEF6C-D83F-4982-8A0F-8722F79B1BF1}" type="slidenum">
              <a:rPr lang="en-CA" smtClean="0"/>
              <a:pPr/>
              <a:t>59</a:t>
            </a:fld>
            <a:endParaRPr lang="en-CA"/>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9262973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32484D4-ED5D-4ACD-A4CF-630FD6D3127F}" type="slidenum">
              <a:rPr lang="en-CA" smtClean="0"/>
              <a:pPr/>
              <a:t>60</a:t>
            </a:fld>
            <a:endParaRPr lang="en-CA"/>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6305056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32484D4-ED5D-4ACD-A4CF-630FD6D3127F}" type="slidenum">
              <a:rPr lang="en-CA" smtClean="0"/>
              <a:pPr/>
              <a:t>61</a:t>
            </a:fld>
            <a:endParaRPr lang="en-CA"/>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1985689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32484D4-ED5D-4ACD-A4CF-630FD6D3127F}" type="slidenum">
              <a:rPr lang="en-CA" smtClean="0"/>
              <a:pPr/>
              <a:t>62</a:t>
            </a:fld>
            <a:endParaRPr lang="en-CA"/>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tr-TR" sz="1800" dirty="0"/>
              <a:t>x=-4</a:t>
            </a:r>
            <a:r>
              <a:rPr lang="tr-TR" sz="1800" baseline="0" dirty="0"/>
              <a:t>      y=78</a:t>
            </a:r>
          </a:p>
          <a:p>
            <a:pPr eaLnBrk="1" hangingPunct="1"/>
            <a:r>
              <a:rPr lang="tr-TR" sz="1800" baseline="0" dirty="0"/>
              <a:t>X=-312</a:t>
            </a:r>
            <a:endParaRPr lang="en-US" sz="1800" dirty="0"/>
          </a:p>
        </p:txBody>
      </p:sp>
    </p:spTree>
    <p:extLst>
      <p:ext uri="{BB962C8B-B14F-4D97-AF65-F5344CB8AC3E}">
        <p14:creationId xmlns:p14="http://schemas.microsoft.com/office/powerpoint/2010/main" val="15427728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32484D4-ED5D-4ACD-A4CF-630FD6D3127F}" type="slidenum">
              <a:rPr lang="en-CA" smtClean="0"/>
              <a:pPr/>
              <a:t>63</a:t>
            </a:fld>
            <a:endParaRPr lang="en-CA"/>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tr-TR" sz="1800" dirty="0"/>
              <a:t>x=-4</a:t>
            </a:r>
            <a:r>
              <a:rPr lang="tr-TR" sz="1800" baseline="0" dirty="0"/>
              <a:t>      y=78</a:t>
            </a:r>
          </a:p>
          <a:p>
            <a:pPr eaLnBrk="1" hangingPunct="1"/>
            <a:r>
              <a:rPr lang="tr-TR" sz="1800" baseline="0" dirty="0"/>
              <a:t>X=-312</a:t>
            </a:r>
            <a:endParaRPr lang="en-US" sz="1800" dirty="0"/>
          </a:p>
        </p:txBody>
      </p:sp>
    </p:spTree>
    <p:extLst>
      <p:ext uri="{BB962C8B-B14F-4D97-AF65-F5344CB8AC3E}">
        <p14:creationId xmlns:p14="http://schemas.microsoft.com/office/powerpoint/2010/main" val="21717332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32484D4-ED5D-4ACD-A4CF-630FD6D3127F}" type="slidenum">
              <a:rPr lang="en-CA" smtClean="0"/>
              <a:pPr/>
              <a:t>64</a:t>
            </a:fld>
            <a:endParaRPr lang="en-CA"/>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tr-TR" sz="1800" dirty="0"/>
              <a:t>x=-4</a:t>
            </a:r>
            <a:r>
              <a:rPr lang="tr-TR" sz="1800" baseline="0" dirty="0"/>
              <a:t>      y=78</a:t>
            </a:r>
          </a:p>
          <a:p>
            <a:pPr eaLnBrk="1" hangingPunct="1"/>
            <a:r>
              <a:rPr lang="tr-TR" sz="1800" baseline="0" dirty="0"/>
              <a:t>X=-312</a:t>
            </a:r>
            <a:endParaRPr lang="en-US" sz="1800" dirty="0"/>
          </a:p>
        </p:txBody>
      </p:sp>
    </p:spTree>
    <p:extLst>
      <p:ext uri="{BB962C8B-B14F-4D97-AF65-F5344CB8AC3E}">
        <p14:creationId xmlns:p14="http://schemas.microsoft.com/office/powerpoint/2010/main" val="1757096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8E50481-A4AE-444D-8471-341A8E6C2996}" type="slidenum">
              <a:rPr lang="en-CA" smtClean="0"/>
              <a:pPr/>
              <a:t>7</a:t>
            </a:fld>
            <a:endParaRPr lang="en-CA"/>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759499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BEB5420D-9315-4EDD-A710-8CE7FE120D9E}" type="slidenum">
              <a:rPr lang="en-CA" smtClean="0"/>
              <a:pPr/>
              <a:t>65</a:t>
            </a:fld>
            <a:endParaRPr lang="en-CA"/>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3213658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9D037A9-E48C-436B-8DAF-1DC31BE91DCD}" type="slidenum">
              <a:rPr lang="en-CA" smtClean="0"/>
              <a:pPr/>
              <a:t>66</a:t>
            </a:fld>
            <a:endParaRPr lang="en-CA"/>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4547824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9D037A9-E48C-436B-8DAF-1DC31BE91DCD}" type="slidenum">
              <a:rPr lang="en-CA" smtClean="0"/>
              <a:pPr/>
              <a:t>67</a:t>
            </a:fld>
            <a:endParaRPr lang="en-CA"/>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5129179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0B021ED5-2FBA-45AD-A332-3C69F5AD6928}" type="slidenum">
              <a:rPr lang="en-CA" smtClean="0"/>
              <a:pPr/>
              <a:t>68</a:t>
            </a:fld>
            <a:endParaRPr lang="en-CA"/>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z="1800" dirty="0"/>
          </a:p>
        </p:txBody>
      </p:sp>
    </p:spTree>
    <p:extLst>
      <p:ext uri="{BB962C8B-B14F-4D97-AF65-F5344CB8AC3E}">
        <p14:creationId xmlns:p14="http://schemas.microsoft.com/office/powerpoint/2010/main" val="27352658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CE38003A-C445-49B7-918A-2D238EFB1DDF}" type="slidenum">
              <a:rPr lang="en-CA" smtClean="0"/>
              <a:pPr/>
              <a:t>69</a:t>
            </a:fld>
            <a:endParaRPr lang="en-CA"/>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en-US" sz="1800"/>
              <a:t>R1(x)</a:t>
            </a:r>
            <a:r>
              <a:rPr lang="tr-TR" sz="1800"/>
              <a:t>=10</a:t>
            </a:r>
          </a:p>
          <a:p>
            <a:pPr eaLnBrk="1" hangingPunct="1"/>
            <a:r>
              <a:rPr lang="tr-TR" sz="1800"/>
              <a:t>W1(x)=20</a:t>
            </a:r>
          </a:p>
          <a:p>
            <a:pPr eaLnBrk="1" hangingPunct="1"/>
            <a:r>
              <a:rPr lang="tr-TR" sz="1800"/>
              <a:t>W2(x)=30</a:t>
            </a:r>
          </a:p>
          <a:p>
            <a:pPr eaLnBrk="1" hangingPunct="1"/>
            <a:r>
              <a:rPr lang="tr-TR" sz="1800"/>
              <a:t>W3(x)=40</a:t>
            </a:r>
            <a:endParaRPr lang="en-US" sz="1800"/>
          </a:p>
        </p:txBody>
      </p:sp>
    </p:spTree>
    <p:extLst>
      <p:ext uri="{BB962C8B-B14F-4D97-AF65-F5344CB8AC3E}">
        <p14:creationId xmlns:p14="http://schemas.microsoft.com/office/powerpoint/2010/main" val="39220794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32484D4-ED5D-4ACD-A4CF-630FD6D3127F}" type="slidenum">
              <a:rPr lang="en-CA" smtClean="0"/>
              <a:pPr/>
              <a:t>70</a:t>
            </a:fld>
            <a:endParaRPr lang="en-CA"/>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6255878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32484D4-ED5D-4ACD-A4CF-630FD6D3127F}" type="slidenum">
              <a:rPr lang="en-CA" smtClean="0"/>
              <a:pPr/>
              <a:t>71</a:t>
            </a:fld>
            <a:endParaRPr lang="en-CA"/>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tr-TR" sz="1800" dirty="0"/>
              <a:t>x=98</a:t>
            </a:r>
          </a:p>
          <a:p>
            <a:pPr eaLnBrk="1" hangingPunct="1"/>
            <a:r>
              <a:rPr lang="tr-TR" sz="1800" dirty="0"/>
              <a:t>y=18</a:t>
            </a:r>
            <a:endParaRPr lang="en-US" sz="1800" dirty="0"/>
          </a:p>
        </p:txBody>
      </p:sp>
    </p:spTree>
    <p:extLst>
      <p:ext uri="{BB962C8B-B14F-4D97-AF65-F5344CB8AC3E}">
        <p14:creationId xmlns:p14="http://schemas.microsoft.com/office/powerpoint/2010/main" val="22085946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32484D4-ED5D-4ACD-A4CF-630FD6D3127F}" type="slidenum">
              <a:rPr lang="en-CA" smtClean="0"/>
              <a:pPr/>
              <a:t>72</a:t>
            </a:fld>
            <a:endParaRPr lang="en-CA"/>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tr-TR" sz="1800" dirty="0"/>
              <a:t>X:-4</a:t>
            </a:r>
          </a:p>
          <a:p>
            <a:pPr eaLnBrk="1" hangingPunct="1"/>
            <a:r>
              <a:rPr lang="tr-TR" sz="1800" dirty="0"/>
              <a:t>Y:-67</a:t>
            </a:r>
            <a:endParaRPr lang="en-US" sz="1800" dirty="0"/>
          </a:p>
        </p:txBody>
      </p:sp>
    </p:spTree>
    <p:extLst>
      <p:ext uri="{BB962C8B-B14F-4D97-AF65-F5344CB8AC3E}">
        <p14:creationId xmlns:p14="http://schemas.microsoft.com/office/powerpoint/2010/main" val="21031175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753C4D1F-939A-4F8E-9E00-88E39CFAD6AA}" type="slidenum">
              <a:rPr lang="en-CA" smtClean="0"/>
              <a:pPr/>
              <a:t>73</a:t>
            </a:fld>
            <a:endParaRPr lang="en-CA"/>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9727588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1EDC05C5-D49B-4F4A-8802-531BD2FA6A80}" type="slidenum">
              <a:rPr lang="en-CA" smtClean="0"/>
              <a:pPr/>
              <a:t>76</a:t>
            </a:fld>
            <a:endParaRPr lang="en-CA"/>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48963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860CF42-C19B-4F10-B6A1-55514220E49B}" type="slidenum">
              <a:rPr lang="en-CA" smtClean="0"/>
              <a:pPr/>
              <a:t>8</a:t>
            </a:fld>
            <a:endParaRPr lang="en-CA"/>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0496480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1480A06B-CD81-40A8-B783-B15446CEA210}" type="slidenum">
              <a:rPr lang="en-CA" smtClean="0"/>
              <a:pPr/>
              <a:t>77</a:t>
            </a:fld>
            <a:endParaRPr lang="en-CA"/>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4790780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511EA1E1-5F95-4BB6-B6C5-C6209125F06A}" type="slidenum">
              <a:rPr lang="en-CA" smtClean="0"/>
              <a:pPr/>
              <a:t>78</a:t>
            </a:fld>
            <a:endParaRPr lang="en-CA"/>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9565492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448F6F64-30D1-474C-949B-08B14BF90DAD}" type="slidenum">
              <a:rPr lang="en-CA" smtClean="0"/>
              <a:pPr/>
              <a:t>79</a:t>
            </a:fld>
            <a:endParaRPr lang="en-CA"/>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2212973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BC94D34B-90DF-4B55-B53F-48E814127A39}" type="slidenum">
              <a:rPr lang="en-CA" smtClean="0"/>
              <a:pPr/>
              <a:t>80</a:t>
            </a:fld>
            <a:endParaRPr lang="en-CA"/>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70065432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sz="1800" dirty="0"/>
              <a:t>(a) This schedule is not </a:t>
            </a:r>
            <a:r>
              <a:rPr lang="en-US" sz="1800" dirty="0" err="1"/>
              <a:t>serializable</a:t>
            </a:r>
            <a:r>
              <a:rPr lang="en-US" sz="1800" dirty="0"/>
              <a:t> because T1 reads X (r1(X)) before T3 but T3 reads X</a:t>
            </a:r>
            <a:endParaRPr lang="tr-TR" sz="1800" dirty="0"/>
          </a:p>
          <a:p>
            <a:pPr>
              <a:defRPr/>
            </a:pPr>
            <a:r>
              <a:rPr lang="en-US" sz="1800" dirty="0"/>
              <a:t>(r3(X)) before T1 writes X (w1(X)), where X is a common data item. The operation</a:t>
            </a:r>
            <a:endParaRPr lang="tr-TR" sz="1800" dirty="0"/>
          </a:p>
          <a:p>
            <a:pPr>
              <a:defRPr/>
            </a:pPr>
            <a:r>
              <a:rPr lang="en-US" sz="1800" dirty="0"/>
              <a:t>r2(X) of T2 does not affect the schedule at all so its position in the schedule is</a:t>
            </a:r>
            <a:endParaRPr lang="tr-TR" sz="1800" dirty="0"/>
          </a:p>
          <a:p>
            <a:pPr>
              <a:defRPr/>
            </a:pPr>
            <a:r>
              <a:rPr lang="en-US" sz="1800" dirty="0"/>
              <a:t>irrelevant. In a serial schedule T1, T2, and T3, the operation w1(X) comes after r3(X),</a:t>
            </a:r>
            <a:endParaRPr lang="tr-TR" sz="1800" dirty="0"/>
          </a:p>
          <a:p>
            <a:pPr>
              <a:defRPr/>
            </a:pPr>
            <a:r>
              <a:rPr lang="en-US" sz="1800" dirty="0"/>
              <a:t>which does not happen in the question.</a:t>
            </a:r>
            <a:endParaRPr lang="tr-TR" sz="1800" dirty="0"/>
          </a:p>
          <a:p>
            <a:pPr>
              <a:defRPr/>
            </a:pPr>
            <a:r>
              <a:rPr lang="en-US" sz="1800" dirty="0"/>
              <a:t> </a:t>
            </a:r>
            <a:endParaRPr lang="tr-TR" sz="1800" dirty="0"/>
          </a:p>
          <a:p>
            <a:pPr>
              <a:defRPr/>
            </a:pPr>
            <a:r>
              <a:rPr lang="en-US" sz="1800" dirty="0"/>
              <a:t>(b) This schedule is not </a:t>
            </a:r>
            <a:r>
              <a:rPr lang="en-US" sz="1800" dirty="0" err="1"/>
              <a:t>serializable</a:t>
            </a:r>
            <a:r>
              <a:rPr lang="en-US" sz="1800" dirty="0"/>
              <a:t> because T1 reads X ( r1(X)) before T3 but T3 writes X</a:t>
            </a:r>
            <a:endParaRPr lang="tr-TR" sz="1800" dirty="0"/>
          </a:p>
          <a:p>
            <a:pPr>
              <a:defRPr/>
            </a:pPr>
            <a:r>
              <a:rPr lang="en-US" sz="1800" dirty="0"/>
              <a:t>(w3(X)) before T1 writes X (w1(X)). The operation r2(X) of T2 does not affect the</a:t>
            </a:r>
            <a:endParaRPr lang="tr-TR" sz="1800" dirty="0"/>
          </a:p>
          <a:p>
            <a:pPr>
              <a:defRPr/>
            </a:pPr>
            <a:r>
              <a:rPr lang="en-US" sz="1800" dirty="0"/>
              <a:t>schedule at all so its position in the schedule is irrelevant. In a serial schedule T1, T3,</a:t>
            </a:r>
            <a:endParaRPr lang="tr-TR" sz="1800" dirty="0"/>
          </a:p>
          <a:p>
            <a:pPr>
              <a:defRPr/>
            </a:pPr>
            <a:r>
              <a:rPr lang="en-US" sz="1800" dirty="0"/>
              <a:t>and T2, r3(X) and w3(X) must come after w1(X), which does not happen in the question.</a:t>
            </a:r>
            <a:endParaRPr lang="tr-TR" sz="1800" dirty="0"/>
          </a:p>
          <a:p>
            <a:pPr>
              <a:defRPr/>
            </a:pPr>
            <a:r>
              <a:rPr lang="en-US" sz="1800" dirty="0"/>
              <a:t> </a:t>
            </a:r>
            <a:endParaRPr lang="tr-TR" sz="1800" dirty="0"/>
          </a:p>
          <a:p>
            <a:pPr>
              <a:defRPr/>
            </a:pPr>
            <a:r>
              <a:rPr lang="en-US" sz="1800" dirty="0"/>
              <a:t>(c) This schedule is </a:t>
            </a:r>
            <a:r>
              <a:rPr lang="en-US" sz="1800" b="1" dirty="0" err="1"/>
              <a:t>serializable</a:t>
            </a:r>
            <a:r>
              <a:rPr lang="en-US" sz="1800" b="1" dirty="0"/>
              <a:t> </a:t>
            </a:r>
            <a:r>
              <a:rPr lang="en-US" sz="1800" dirty="0"/>
              <a:t>because all conflicting operations of T3 happens before</a:t>
            </a:r>
            <a:endParaRPr lang="tr-TR" sz="1800" dirty="0"/>
          </a:p>
          <a:p>
            <a:pPr>
              <a:defRPr/>
            </a:pPr>
            <a:r>
              <a:rPr lang="en-US" sz="1800" dirty="0"/>
              <a:t>all conflicting operation of T1. T2 has only one operation, which is a read on X (r2(X)),</a:t>
            </a:r>
            <a:endParaRPr lang="tr-TR" sz="1800" dirty="0"/>
          </a:p>
          <a:p>
            <a:pPr>
              <a:defRPr/>
            </a:pPr>
            <a:r>
              <a:rPr lang="en-US" sz="1800" dirty="0"/>
              <a:t>which does not conflict with any other operation. Thus this </a:t>
            </a:r>
            <a:r>
              <a:rPr lang="en-US" sz="1800" dirty="0" err="1"/>
              <a:t>serializable</a:t>
            </a:r>
            <a:r>
              <a:rPr lang="en-US" sz="1800" dirty="0"/>
              <a:t> schedule is</a:t>
            </a:r>
            <a:endParaRPr lang="tr-TR" sz="1800" dirty="0"/>
          </a:p>
          <a:p>
            <a:pPr>
              <a:defRPr/>
            </a:pPr>
            <a:r>
              <a:rPr lang="en-US" sz="1800" dirty="0"/>
              <a:t>equivalent to r2(X); r3(X); w3(X); r1(X); w1(X) (e.g., T2 T3 T1) serial schedule.</a:t>
            </a:r>
            <a:endParaRPr lang="tr-TR" sz="1800" dirty="0"/>
          </a:p>
          <a:p>
            <a:pPr>
              <a:defRPr/>
            </a:pPr>
            <a:r>
              <a:rPr lang="en-US" sz="1800" dirty="0"/>
              <a:t> </a:t>
            </a:r>
            <a:endParaRPr lang="tr-TR" sz="1800" dirty="0"/>
          </a:p>
          <a:p>
            <a:pPr>
              <a:defRPr/>
            </a:pPr>
            <a:r>
              <a:rPr lang="en-US" sz="1800" dirty="0"/>
              <a:t>(d) This is not a </a:t>
            </a:r>
            <a:r>
              <a:rPr lang="en-US" sz="1800" dirty="0" err="1"/>
              <a:t>serializable</a:t>
            </a:r>
            <a:r>
              <a:rPr lang="en-US" sz="1800" dirty="0"/>
              <a:t> schedule because T3 reads X (r3(X)) before T1 reads X (r1(X))</a:t>
            </a:r>
            <a:endParaRPr lang="tr-TR" sz="1800" dirty="0"/>
          </a:p>
          <a:p>
            <a:pPr>
              <a:defRPr/>
            </a:pPr>
            <a:r>
              <a:rPr lang="en-US" sz="1800" dirty="0"/>
              <a:t>but r1(X) happens before T3 writes X (w3(X)). In a serial schedule T3, T2, and T1, r1(X)</a:t>
            </a:r>
            <a:endParaRPr lang="tr-TR" sz="1800" dirty="0"/>
          </a:p>
          <a:p>
            <a:pPr>
              <a:defRPr/>
            </a:pPr>
            <a:r>
              <a:rPr lang="en-US" sz="1800" dirty="0"/>
              <a:t>will happen after w3(X), which does not happen in the question.</a:t>
            </a:r>
            <a:endParaRPr lang="tr-TR" sz="1800" dirty="0"/>
          </a:p>
          <a:p>
            <a:pPr>
              <a:defRPr/>
            </a:pPr>
            <a:endParaRPr lang="en-US" sz="1800" dirty="0"/>
          </a:p>
        </p:txBody>
      </p:sp>
      <p:sp>
        <p:nvSpPr>
          <p:cNvPr id="125956" name="Slide Number Placeholder 3"/>
          <p:cNvSpPr>
            <a:spLocks noGrp="1"/>
          </p:cNvSpPr>
          <p:nvPr>
            <p:ph type="sldNum" sz="quarter" idx="5"/>
          </p:nvPr>
        </p:nvSpPr>
        <p:spPr>
          <a:noFill/>
        </p:spPr>
        <p:txBody>
          <a:bodyPr/>
          <a:lstStyle/>
          <a:p>
            <a:fld id="{CA900205-ADE2-4167-9F51-E3CD2FEC5270}" type="slidenum">
              <a:rPr lang="en-CA" smtClean="0"/>
              <a:pPr/>
              <a:t>82</a:t>
            </a:fld>
            <a:endParaRPr lang="en-CA"/>
          </a:p>
        </p:txBody>
      </p:sp>
    </p:spTree>
    <p:extLst>
      <p:ext uri="{BB962C8B-B14F-4D97-AF65-F5344CB8AC3E}">
        <p14:creationId xmlns:p14="http://schemas.microsoft.com/office/powerpoint/2010/main" val="10200600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B06D5F02-A8E6-45A9-85E7-3323B70B48CA}" type="slidenum">
              <a:rPr lang="en-CA" smtClean="0"/>
              <a:pPr/>
              <a:t>85</a:t>
            </a:fld>
            <a:endParaRPr lang="en-CA"/>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76333634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F453F5E6-2DC0-4003-A498-EF0FC3324CCC}" type="slidenum">
              <a:rPr lang="en-CA" smtClean="0"/>
              <a:pPr/>
              <a:t>86</a:t>
            </a:fld>
            <a:endParaRPr lang="en-CA"/>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r>
              <a:rPr lang="en-US" sz="1800"/>
              <a:t>These conditions supply feedback information (errors or exceptions) to the user or program on the most recently executed SQL statement.</a:t>
            </a:r>
          </a:p>
        </p:txBody>
      </p:sp>
    </p:spTree>
    <p:extLst>
      <p:ext uri="{BB962C8B-B14F-4D97-AF65-F5344CB8AC3E}">
        <p14:creationId xmlns:p14="http://schemas.microsoft.com/office/powerpoint/2010/main" val="131089808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A352671B-BBEC-441E-851E-2B5945ABDED9}" type="slidenum">
              <a:rPr lang="en-CA" smtClean="0"/>
              <a:pPr/>
              <a:t>87</a:t>
            </a:fld>
            <a:endParaRPr lang="en-CA"/>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r>
              <a:rPr lang="en-US" sz="1800"/>
              <a:t>If every transaction does not make its updates visible to other transactions until it is committed, one form of isolation is enforced that solves the temporary update problem and eliminates cascading rollbacks. A transaction is said to have level 0 isolation if it does not overwrite the dirty reads of higher-level transactions. Level 1 isolation has no lost updates; and level 2 isolation has no lost updates and no dirty reads. Finally level 3 isolation (also called true isolation) has, in addition to degree 2 properties, repeatable reads.</a:t>
            </a:r>
          </a:p>
          <a:p>
            <a:pPr eaLnBrk="1" hangingPunct="1"/>
            <a:r>
              <a:rPr lang="en-US" sz="1800"/>
              <a:t>The use of serializable here is based on not allowing violations that cause dirty read, unrepeatable read and phantoms, and it is thus not identical to the way serializability was defined earlier.</a:t>
            </a:r>
          </a:p>
        </p:txBody>
      </p:sp>
    </p:spTree>
    <p:extLst>
      <p:ext uri="{BB962C8B-B14F-4D97-AF65-F5344CB8AC3E}">
        <p14:creationId xmlns:p14="http://schemas.microsoft.com/office/powerpoint/2010/main" val="18365917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CC736D5E-09B2-472A-9394-FA98245F8AE3}" type="slidenum">
              <a:rPr lang="en-CA" smtClean="0"/>
              <a:pPr/>
              <a:t>88</a:t>
            </a:fld>
            <a:endParaRPr lang="en-CA"/>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66771888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3D00A04-FCF4-4D09-B0A9-0CD44C48FE9F}" type="slidenum">
              <a:rPr lang="en-CA" smtClean="0"/>
              <a:pPr/>
              <a:t>89</a:t>
            </a:fld>
            <a:endParaRPr lang="en-CA"/>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r>
              <a:rPr lang="en-US" sz="1800" b="1" dirty="0"/>
              <a:t>Non-repeatable Read</a:t>
            </a:r>
            <a:r>
              <a:rPr lang="en-US" sz="1800" dirty="0"/>
              <a:t> -- a session can read a row in a transaction. Another session then changes the row </a:t>
            </a:r>
            <a:r>
              <a:rPr lang="en-US" sz="1800" b="1" dirty="0"/>
              <a:t>(UPDATE or DELETE) </a:t>
            </a:r>
            <a:r>
              <a:rPr lang="en-US" sz="1800" dirty="0"/>
              <a:t>and commits its transaction. If the first session subsequently re-reads the row in the same transaction, it will see the change. </a:t>
            </a:r>
          </a:p>
          <a:p>
            <a:r>
              <a:rPr lang="en-US" sz="1800" b="1" dirty="0"/>
              <a:t>Phantoms</a:t>
            </a:r>
            <a:r>
              <a:rPr lang="en-US" sz="1800" dirty="0"/>
              <a:t> -- a session can read a set of rows in a transaction that satisfies a search condition (which might be all rows). Another session then generates a row (</a:t>
            </a:r>
            <a:r>
              <a:rPr lang="en-US" sz="1800" b="1" dirty="0"/>
              <a:t>INSERT</a:t>
            </a:r>
            <a:r>
              <a:rPr lang="en-US" sz="1800" dirty="0"/>
              <a:t>) that satisfies the search condition and commits its transaction. If the first session subsequently repeats the search in the same transaction, it will see the new row. </a:t>
            </a:r>
          </a:p>
          <a:p>
            <a:pPr eaLnBrk="1" hangingPunct="1"/>
            <a:endParaRPr lang="en-US" sz="1800" dirty="0"/>
          </a:p>
        </p:txBody>
      </p:sp>
    </p:spTree>
    <p:extLst>
      <p:ext uri="{BB962C8B-B14F-4D97-AF65-F5344CB8AC3E}">
        <p14:creationId xmlns:p14="http://schemas.microsoft.com/office/powerpoint/2010/main" val="4264660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BD5DFB2-13A9-49EC-8736-48F88D38ACB0}" type="slidenum">
              <a:rPr lang="en-CA" smtClean="0"/>
              <a:pPr/>
              <a:t>9</a:t>
            </a:fld>
            <a:endParaRPr lang="en-CA"/>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8613963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3D00A04-FCF4-4D09-B0A9-0CD44C48FE9F}" type="slidenum">
              <a:rPr lang="en-CA" smtClean="0"/>
              <a:pPr/>
              <a:t>90</a:t>
            </a:fld>
            <a:endParaRPr lang="en-CA"/>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r>
              <a:rPr lang="en-US" sz="1800" b="1" dirty="0"/>
              <a:t>Phantoms</a:t>
            </a:r>
            <a:endParaRPr lang="en-US" sz="1800" dirty="0"/>
          </a:p>
          <a:p>
            <a:pPr eaLnBrk="1" hangingPunct="1"/>
            <a:endParaRPr lang="en-US" sz="1800" dirty="0"/>
          </a:p>
        </p:txBody>
      </p:sp>
    </p:spTree>
    <p:extLst>
      <p:ext uri="{BB962C8B-B14F-4D97-AF65-F5344CB8AC3E}">
        <p14:creationId xmlns:p14="http://schemas.microsoft.com/office/powerpoint/2010/main" val="181742843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A2C47715-AAEB-4A03-A032-4CDACC4E0A4C}" type="slidenum">
              <a:rPr lang="en-CA" smtClean="0"/>
              <a:pPr/>
              <a:t>91</a:t>
            </a:fld>
            <a:endParaRPr lang="en-CA"/>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3371690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A2C47715-AAEB-4A03-A032-4CDACC4E0A4C}" type="slidenum">
              <a:rPr lang="en-CA" smtClean="0"/>
              <a:pPr/>
              <a:t>92</a:t>
            </a:fld>
            <a:endParaRPr lang="en-CA"/>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1387724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2BE13613-A3A8-4B8C-B4F3-E9936B681F37}" type="slidenum">
              <a:rPr lang="en-CA" smtClean="0"/>
              <a:pPr/>
              <a:t>93</a:t>
            </a:fld>
            <a:endParaRPr lang="en-CA"/>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87542835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144BAE00-7CCC-4BCE-BE75-05CBA702B82D}" type="slidenum">
              <a:rPr lang="en-CA" smtClean="0"/>
              <a:pPr/>
              <a:t>94</a:t>
            </a:fld>
            <a:endParaRPr lang="en-CA"/>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376726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77C632FE-17CB-465C-BDBC-DE62EBE26BCA}" type="slidenum">
              <a:rPr lang="en-CA" smtClean="0"/>
              <a:pPr/>
              <a:t>10</a:t>
            </a:fld>
            <a:endParaRPr lang="en-CA"/>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1340924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4000"/>
                </a:srgbClr>
              </a:gs>
              <a:gs pos="100000">
                <a:srgbClr val="677228">
                  <a:gamma/>
                  <a:shade val="87843"/>
                  <a:invGamma/>
                </a:srgbClr>
              </a:gs>
            </a:gsLst>
            <a:lin ang="5400000" scaled="1"/>
          </a:gradFill>
          <a:ln w="9525">
            <a:noFill/>
            <a:miter lim="800000"/>
            <a:headEnd/>
            <a:tailEnd/>
          </a:ln>
          <a:effectLst/>
        </p:spPr>
        <p:txBody>
          <a:bodyPr wrap="none" anchor="ctr"/>
          <a:lstStyle/>
          <a:p>
            <a:pPr>
              <a:defRPr/>
            </a:pPr>
            <a:endParaRPr lang="en-US"/>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4000"/>
            </a:srgbClr>
          </a:solidFill>
          <a:ln w="9525">
            <a:noFill/>
            <a:miter lim="800000"/>
            <a:headEnd/>
            <a:tailEnd/>
          </a:ln>
          <a:effectLst/>
        </p:spPr>
        <p:txBody>
          <a:bodyPr wrap="none" anchor="ctr"/>
          <a:lstStyle/>
          <a:p>
            <a:pPr>
              <a:defRPr/>
            </a:pPr>
            <a:endParaRPr lang="en-US"/>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w="9525">
            <a:noFill/>
            <a:miter lim="800000"/>
            <a:headEnd/>
            <a:tailEnd/>
          </a:ln>
          <a:effectLst/>
        </p:spPr>
        <p:txBody>
          <a:bodyPr wrap="none" anchor="ctr"/>
          <a:lstStyle/>
          <a:p>
            <a:pPr>
              <a:defRPr/>
            </a:pPr>
            <a:endParaRPr lang="en-US"/>
          </a:p>
        </p:txBody>
      </p:sp>
      <p:pic>
        <p:nvPicPr>
          <p:cNvPr id="7" name="Picture 35" descr="awtri_4c UPDATE_color"/>
          <p:cNvPicPr>
            <a:picLocks noChangeAspect="1" noChangeArrowheads="1"/>
          </p:cNvPicPr>
          <p:nvPr/>
        </p:nvPicPr>
        <p:blipFill>
          <a:blip r:embed="rId2" cstate="print"/>
          <a:srcRect/>
          <a:stretch>
            <a:fillRect/>
          </a:stretch>
        </p:blipFill>
        <p:spPr bwMode="auto">
          <a:xfrm>
            <a:off x="76200" y="5949950"/>
            <a:ext cx="684213" cy="831850"/>
          </a:xfrm>
          <a:prstGeom prst="rect">
            <a:avLst/>
          </a:prstGeom>
          <a:noFill/>
          <a:ln w="9525">
            <a:noFill/>
            <a:miter lim="800000"/>
            <a:headEnd/>
            <a:tailEnd/>
          </a:ln>
        </p:spPr>
      </p:pic>
      <p:pic>
        <p:nvPicPr>
          <p:cNvPr id="8" name="Picture 46" descr="elmasri_thumb"/>
          <p:cNvPicPr>
            <a:picLocks noChangeAspect="1" noChangeArrowheads="1"/>
          </p:cNvPicPr>
          <p:nvPr userDrawn="1"/>
        </p:nvPicPr>
        <p:blipFill>
          <a:blip r:embed="rId3" cstate="print"/>
          <a:srcRect/>
          <a:stretch>
            <a:fillRect/>
          </a:stretch>
        </p:blipFill>
        <p:spPr bwMode="auto">
          <a:xfrm>
            <a:off x="7419975" y="2514600"/>
            <a:ext cx="1724025" cy="2143125"/>
          </a:xfrm>
          <a:prstGeom prst="rect">
            <a:avLst/>
          </a:prstGeom>
          <a:noFill/>
          <a:ln w="9525">
            <a:noFill/>
            <a:miter lim="800000"/>
            <a:headEnd/>
            <a:tailEnd/>
          </a:ln>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900"/>
            </a:lvl1pPr>
          </a:lstStyle>
          <a:p>
            <a:pPr>
              <a:defRPr/>
            </a:pPr>
            <a:r>
              <a:rPr lang="en-US"/>
              <a:t>Copyright © 2007 </a:t>
            </a:r>
            <a:r>
              <a:rPr lang="en-US">
                <a:solidFill>
                  <a:srgbClr val="000000"/>
                </a:solidFill>
              </a:rPr>
              <a:t>Ramez Elmasri and Shamkant B. Navathe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17- </a:t>
            </a:r>
            <a:fld id="{65973420-AAC1-4E3B-AC57-5D286523645F}" type="slidenum">
              <a:rPr lang="en-US"/>
              <a:pPr>
                <a:defRPr/>
              </a:pPr>
              <a:t>‹#›</a:t>
            </a:fld>
            <a:endParaRPr lang="en-CA"/>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17- </a:t>
            </a:r>
            <a:fld id="{63E3D753-A0B5-4875-AAE2-1D16E665D7E5}" type="slidenum">
              <a:rPr lang="en-US"/>
              <a:pPr>
                <a:defRPr/>
              </a:pPr>
              <a:t>‹#›</a:t>
            </a:fld>
            <a:endParaRPr lang="en-C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17- </a:t>
            </a:r>
            <a:fld id="{AFD120C8-A82C-4914-AE25-891EDADF55C2}" type="slidenum">
              <a:rPr lang="en-US"/>
              <a:pPr>
                <a:defRPr/>
              </a:pPr>
              <a:t>‹#›</a:t>
            </a:fld>
            <a:endParaRPr lang="en-C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17- </a:t>
            </a:r>
            <a:fld id="{D8FC4693-612F-452C-A253-395F2EF7ABF8}" type="slidenum">
              <a:rPr lang="en-US"/>
              <a:pPr>
                <a:defRPr/>
              </a:pPr>
              <a:t>‹#›</a:t>
            </a:fld>
            <a:endParaRPr lang="en-CA"/>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17- </a:t>
            </a:r>
            <a:fld id="{F69CC768-E33E-4D0F-B763-1090856AC2A9}" type="slidenum">
              <a:rPr lang="en-US"/>
              <a:pPr>
                <a:defRPr/>
              </a:pPr>
              <a:t>‹#›</a:t>
            </a:fld>
            <a:endParaRPr lang="en-CA"/>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a:ln/>
        </p:spPr>
        <p:txBody>
          <a:bodyPr/>
          <a:lstStyle>
            <a:lvl1pPr>
              <a:defRPr/>
            </a:lvl1pPr>
          </a:lstStyle>
          <a:p>
            <a:pPr>
              <a:defRPr/>
            </a:pPr>
            <a:r>
              <a:rPr lang="en-US"/>
              <a:t>Slide 17- </a:t>
            </a:r>
            <a:fld id="{BDDADE5A-4788-400D-9BE7-C497F7D9C85A}" type="slidenum">
              <a:rPr lang="en-US"/>
              <a:pPr>
                <a:defRPr/>
              </a:pPr>
              <a:t>‹#›</a:t>
            </a:fld>
            <a:endParaRPr lang="en-CA"/>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a:ln/>
        </p:spPr>
        <p:txBody>
          <a:bodyPr/>
          <a:lstStyle>
            <a:lvl1pPr>
              <a:defRPr/>
            </a:lvl1pPr>
          </a:lstStyle>
          <a:p>
            <a:pPr>
              <a:defRPr/>
            </a:pPr>
            <a:r>
              <a:rPr lang="en-US"/>
              <a:t>Slide 17- </a:t>
            </a:r>
            <a:fld id="{71CE2194-4319-414D-A729-18E1E6D5F497}" type="slidenum">
              <a:rPr lang="en-US"/>
              <a:pPr>
                <a:defRPr/>
              </a:pPr>
              <a:t>‹#›</a:t>
            </a:fld>
            <a:endParaRPr lang="en-CA"/>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t>Slide 17- </a:t>
            </a:r>
            <a:fld id="{6E2E850E-4825-41EE-B2BE-0FC2211C9E85}" type="slidenum">
              <a:rPr lang="en-US"/>
              <a:pPr>
                <a:defRPr/>
              </a:pPr>
              <a:t>‹#›</a:t>
            </a:fld>
            <a:endParaRPr lang="en-CA"/>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17- </a:t>
            </a:r>
            <a:fld id="{529920FB-DCC8-4D49-AEBE-D8FF6E8BFF2A}" type="slidenum">
              <a:rPr lang="en-US"/>
              <a:pPr>
                <a:defRPr/>
              </a:pPr>
              <a:t>‹#›</a:t>
            </a:fld>
            <a:endParaRPr lang="en-CA"/>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17- </a:t>
            </a:r>
            <a:fld id="{B9446DEC-E7F1-404F-AE93-9C5C93E535C6}" type="slidenum">
              <a:rPr lang="en-US"/>
              <a:pPr>
                <a:defRPr/>
              </a:pPr>
              <a:t>‹#›</a:t>
            </a:fld>
            <a:endParaRPr lang="en-CA"/>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w="9525">
              <a:noFill/>
              <a:miter lim="800000"/>
              <a:headEnd/>
              <a:tailEnd/>
            </a:ln>
            <a:effectLst/>
          </p:spPr>
          <p:txBody>
            <a:bodyPr wrap="none" anchor="ctr"/>
            <a:lstStyle/>
            <a:p>
              <a:pPr algn="ctr">
                <a:defRPr/>
              </a:pPr>
              <a:endParaRPr kumimoji="1" lang="en-US" sz="3200">
                <a:latin typeface="Tahoma" pitchFamily="34" charset="0"/>
              </a:endParaRPr>
            </a:p>
          </p:txBody>
        </p:sp>
        <p:grpSp>
          <p:nvGrpSpPr>
            <p:cNvPr id="1033"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w="9525">
                <a:noFill/>
                <a:miter lim="800000"/>
                <a:headEnd/>
                <a:tailEnd/>
              </a:ln>
              <a:effectLst/>
            </p:spPr>
            <p:txBody>
              <a:bodyPr rot="10800000" wrap="none" anchor="ctr"/>
              <a:lstStyle/>
              <a:p>
                <a:pPr algn="ctr">
                  <a:defRPr/>
                </a:pPr>
                <a:endParaRPr kumimoji="1" lang="en-US" sz="3200">
                  <a:latin typeface="Tahoma" pitchFamily="34"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w="9525">
                <a:noFill/>
                <a:miter lim="800000"/>
                <a:headEnd/>
                <a:tailEnd/>
              </a:ln>
              <a:effectLst/>
            </p:spPr>
            <p:txBody>
              <a:bodyPr rot="10800000" wrap="none" anchor="ctr"/>
              <a:lstStyle/>
              <a:p>
                <a:pPr algn="ctr">
                  <a:defRPr/>
                </a:pPr>
                <a:endParaRPr kumimoji="1" lang="en-US" sz="3200">
                  <a:latin typeface="Tahoma" pitchFamily="34" charset="0"/>
                </a:endParaRPr>
              </a:p>
            </p:txBody>
          </p:sp>
        </p:grpSp>
      </p:grpSp>
      <p:sp>
        <p:nvSpPr>
          <p:cNvPr id="3109"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w="9525">
            <a:noFill/>
            <a:miter lim="800000"/>
            <a:headEnd/>
            <a:tailEnd/>
          </a:ln>
          <a:effectLst/>
        </p:spPr>
        <p:txBody>
          <a:bodyPr vert="eaVert" wrap="none" anchor="ctr"/>
          <a:lstStyle/>
          <a:p>
            <a:pPr algn="ctr">
              <a:defRPr/>
            </a:pPr>
            <a:endParaRPr kumimoji="1" lang="en-US" sz="3200">
              <a:latin typeface="Tahoma" pitchFamily="34" charset="0"/>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pPr>
              <a:defRPr/>
            </a:pPr>
            <a:r>
              <a:rPr lang="en-US"/>
              <a:t>Slide 17- </a:t>
            </a:r>
            <a:fld id="{2F9110F7-A09D-4F02-8535-AD64E34DC886}" type="slidenum">
              <a:rPr lang="en-US"/>
              <a:pPr>
                <a:defRPr/>
              </a:pPr>
              <a:t>‹#›</a:t>
            </a:fld>
            <a:endParaRPr lang="en-CA"/>
          </a:p>
        </p:txBody>
      </p:sp>
      <p:sp>
        <p:nvSpPr>
          <p:cNvPr id="1030" name="Rectangle 21"/>
          <p:cNvSpPr>
            <a:spLocks noGrp="1" noChangeArrowheads="1"/>
          </p:cNvSpPr>
          <p:nvPr>
            <p:ph type="body" idx="1"/>
          </p:nvPr>
        </p:nvSpPr>
        <p:spPr bwMode="auto">
          <a:xfrm>
            <a:off x="239713" y="1600200"/>
            <a:ext cx="8294687" cy="4572000"/>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02" name="Rectangle 30"/>
          <p:cNvSpPr>
            <a:spLocks noChangeArrowheads="1"/>
          </p:cNvSpPr>
          <p:nvPr/>
        </p:nvSpPr>
        <p:spPr bwMode="auto">
          <a:xfrm>
            <a:off x="838200" y="6397625"/>
            <a:ext cx="4495800" cy="457200"/>
          </a:xfrm>
          <a:prstGeom prst="rect">
            <a:avLst/>
          </a:prstGeom>
          <a:noFill/>
          <a:ln w="9525">
            <a:noFill/>
            <a:miter lim="800000"/>
            <a:headEnd/>
            <a:tailEnd/>
          </a:ln>
          <a:effectLst/>
        </p:spPr>
        <p:txBody>
          <a:bodyPr anchor="b"/>
          <a:lstStyle/>
          <a:p>
            <a:pPr>
              <a:defRPr/>
            </a:pPr>
            <a:r>
              <a:rPr lang="en-US" sz="900"/>
              <a:t>Copyright © 2007 </a:t>
            </a:r>
            <a:r>
              <a:rPr lang="en-US" sz="900">
                <a:solidFill>
                  <a:srgbClr val="000000"/>
                </a:solidFill>
              </a:rPr>
              <a:t>Ramez Elmasri and Shamkant B. Navathe</a:t>
            </a:r>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j-ea"/>
          <a:cs typeface="+mj-cs"/>
        </a:defRPr>
      </a:lvl1pPr>
      <a:lvl2pPr algn="l" rtl="0" eaLnBrk="0" fontAlgn="base" hangingPunct="0">
        <a:spcBef>
          <a:spcPct val="0"/>
        </a:spcBef>
        <a:spcAft>
          <a:spcPct val="0"/>
        </a:spcAft>
        <a:defRPr sz="3600">
          <a:solidFill>
            <a:srgbClr val="800000"/>
          </a:solidFill>
          <a:latin typeface="Arial" charset="0"/>
        </a:defRPr>
      </a:lvl2pPr>
      <a:lvl3pPr algn="l" rtl="0" eaLnBrk="0" fontAlgn="base" hangingPunct="0">
        <a:spcBef>
          <a:spcPct val="0"/>
        </a:spcBef>
        <a:spcAft>
          <a:spcPct val="0"/>
        </a:spcAft>
        <a:defRPr sz="3600">
          <a:solidFill>
            <a:srgbClr val="800000"/>
          </a:solidFill>
          <a:latin typeface="Arial" charset="0"/>
        </a:defRPr>
      </a:lvl3pPr>
      <a:lvl4pPr algn="l" rtl="0" eaLnBrk="0" fontAlgn="base" hangingPunct="0">
        <a:spcBef>
          <a:spcPct val="0"/>
        </a:spcBef>
        <a:spcAft>
          <a:spcPct val="0"/>
        </a:spcAft>
        <a:defRPr sz="3600">
          <a:solidFill>
            <a:srgbClr val="800000"/>
          </a:solidFill>
          <a:latin typeface="Arial" charset="0"/>
        </a:defRPr>
      </a:lvl4pPr>
      <a:lvl5pPr algn="l" rtl="0" eaLnBrk="0" fontAlgn="base" hangingPunct="0">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pitchFamily="2"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pitchFamily="2"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pitchFamily="2" charset="2"/>
        <a:buChar char="n"/>
        <a:defRPr sz="20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9"/>
          <p:cNvSpPr>
            <a:spLocks noGrp="1" noChangeArrowheads="1"/>
          </p:cNvSpPr>
          <p:nvPr>
            <p:ph type="ftr" sz="quarter" idx="10"/>
          </p:nvPr>
        </p:nvSpPr>
        <p:spPr>
          <a:noFill/>
        </p:spPr>
        <p:txBody>
          <a:bodyPr/>
          <a:lstStyle/>
          <a:p>
            <a:r>
              <a:rPr lang="en-US"/>
              <a:t>Copyright © 2007 </a:t>
            </a:r>
            <a:r>
              <a:rPr lang="en-US">
                <a:solidFill>
                  <a:srgbClr val="000000"/>
                </a:solidFill>
              </a:rPr>
              <a:t>Ramez Elmasri and Shamkant B. Navathe</a:t>
            </a:r>
          </a:p>
        </p:txBody>
      </p:sp>
      <p:sp>
        <p:nvSpPr>
          <p:cNvPr id="3075" name="Rectangle 2" descr="Pink tissue paper"/>
          <p:cNvSpPr>
            <a:spLocks noGrp="1" noChangeArrowheads="1"/>
          </p:cNvSpPr>
          <p:nvPr>
            <p:ph type="ctrTitle"/>
          </p:nvPr>
        </p:nvSpPr>
        <p:spPr/>
        <p:txBody>
          <a:bodyPr/>
          <a:lstStyle/>
          <a:p>
            <a:pPr eaLnBrk="1" hangingPunct="1"/>
            <a:r>
              <a:rPr lang="en-US" dirty="0"/>
              <a:t>Chapter 11</a:t>
            </a:r>
          </a:p>
        </p:txBody>
      </p:sp>
      <p:sp>
        <p:nvSpPr>
          <p:cNvPr id="3076" name="Rectangle 3" descr="Pink tissue paper"/>
          <p:cNvSpPr>
            <a:spLocks noGrp="1" noChangeArrowheads="1"/>
          </p:cNvSpPr>
          <p:nvPr>
            <p:ph type="subTitle" idx="1"/>
          </p:nvPr>
        </p:nvSpPr>
        <p:spPr/>
        <p:txBody>
          <a:bodyPr/>
          <a:lstStyle/>
          <a:p>
            <a:pPr eaLnBrk="1" hangingPunct="1"/>
            <a:r>
              <a:rPr lang="en-US"/>
              <a:t>Introduction to Transaction Processing Concepts and Theory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a:t>Slide 17- </a:t>
            </a:r>
            <a:fld id="{CB07469B-1FB1-45E2-8505-B4E102749578}" type="slidenum">
              <a:rPr lang="en-US" smtClean="0"/>
              <a:pPr/>
              <a:t>10</a:t>
            </a:fld>
            <a:endParaRPr lang="en-CA"/>
          </a:p>
        </p:txBody>
      </p:sp>
      <p:sp>
        <p:nvSpPr>
          <p:cNvPr id="10243" name="Rectangle 5"/>
          <p:cNvSpPr>
            <a:spLocks noGrp="1" noChangeArrowheads="1"/>
          </p:cNvSpPr>
          <p:nvPr>
            <p:ph type="title"/>
          </p:nvPr>
        </p:nvSpPr>
        <p:spPr/>
        <p:txBody>
          <a:bodyPr/>
          <a:lstStyle/>
          <a:p>
            <a:pPr eaLnBrk="1" hangingPunct="1"/>
            <a:r>
              <a:rPr lang="en-US"/>
              <a:t>Two sample transactions</a:t>
            </a:r>
          </a:p>
        </p:txBody>
      </p:sp>
      <p:sp>
        <p:nvSpPr>
          <p:cNvPr id="10244" name="Rectangle 6"/>
          <p:cNvSpPr>
            <a:spLocks noGrp="1" noChangeArrowheads="1"/>
          </p:cNvSpPr>
          <p:nvPr>
            <p:ph type="body" idx="1"/>
          </p:nvPr>
        </p:nvSpPr>
        <p:spPr>
          <a:xfrm>
            <a:off x="239713" y="1600200"/>
            <a:ext cx="8294687" cy="1295400"/>
          </a:xfrm>
        </p:spPr>
        <p:txBody>
          <a:bodyPr/>
          <a:lstStyle/>
          <a:p>
            <a:pPr eaLnBrk="1" hangingPunct="1">
              <a:lnSpc>
                <a:spcPct val="80000"/>
              </a:lnSpc>
            </a:pPr>
            <a:r>
              <a:rPr lang="en-US"/>
              <a:t>FIGURE 17.2 Two sample transactions:</a:t>
            </a:r>
          </a:p>
          <a:p>
            <a:pPr lvl="1" eaLnBrk="1" hangingPunct="1">
              <a:lnSpc>
                <a:spcPct val="80000"/>
              </a:lnSpc>
            </a:pPr>
            <a:r>
              <a:rPr lang="en-US"/>
              <a:t>(a) Transaction T1</a:t>
            </a:r>
          </a:p>
          <a:p>
            <a:pPr lvl="1" eaLnBrk="1" hangingPunct="1">
              <a:lnSpc>
                <a:spcPct val="80000"/>
              </a:lnSpc>
            </a:pPr>
            <a:r>
              <a:rPr lang="en-US"/>
              <a:t>(b) Transaction T2</a:t>
            </a:r>
          </a:p>
        </p:txBody>
      </p:sp>
      <p:pic>
        <p:nvPicPr>
          <p:cNvPr id="10245" name="Picture 3"/>
          <p:cNvPicPr>
            <a:picLocks noGrp="1" noChangeAspect="1" noChangeArrowheads="1"/>
          </p:cNvPicPr>
          <p:nvPr>
            <p:ph idx="4294967295"/>
          </p:nvPr>
        </p:nvPicPr>
        <p:blipFill>
          <a:blip r:embed="rId3" cstate="print"/>
          <a:srcRect/>
          <a:stretch>
            <a:fillRect/>
          </a:stretch>
        </p:blipFill>
        <p:spPr>
          <a:xfrm>
            <a:off x="239713" y="2819400"/>
            <a:ext cx="8294687" cy="3667125"/>
          </a:xfr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r>
              <a:rPr lang="en-US"/>
              <a:t>Slide 17- </a:t>
            </a:r>
            <a:fld id="{29C90CBE-BFA7-4553-A448-2EA2BC68E8DB}" type="slidenum">
              <a:rPr lang="en-US" smtClean="0"/>
              <a:pPr/>
              <a:t>11</a:t>
            </a:fld>
            <a:endParaRPr lang="en-CA"/>
          </a:p>
        </p:txBody>
      </p:sp>
      <p:sp>
        <p:nvSpPr>
          <p:cNvPr id="11267" name="Rectangle 4"/>
          <p:cNvSpPr>
            <a:spLocks noGrp="1" noChangeArrowheads="1"/>
          </p:cNvSpPr>
          <p:nvPr>
            <p:ph type="title"/>
          </p:nvPr>
        </p:nvSpPr>
        <p:spPr/>
        <p:txBody>
          <a:bodyPr/>
          <a:lstStyle/>
          <a:p>
            <a:pPr eaLnBrk="1" hangingPunct="1">
              <a:lnSpc>
                <a:spcPct val="80000"/>
              </a:lnSpc>
              <a:buFont typeface="Wingdings" pitchFamily="2" charset="2"/>
              <a:buNone/>
            </a:pPr>
            <a:r>
              <a:rPr lang="en-US" sz="3200" dirty="0"/>
              <a:t>Why Concurrency Control is needed: WW</a:t>
            </a:r>
          </a:p>
        </p:txBody>
      </p:sp>
      <p:sp>
        <p:nvSpPr>
          <p:cNvPr id="11268" name="Rectangle 5"/>
          <p:cNvSpPr>
            <a:spLocks noGrp="1" noChangeArrowheads="1"/>
          </p:cNvSpPr>
          <p:nvPr>
            <p:ph type="body" idx="1"/>
          </p:nvPr>
        </p:nvSpPr>
        <p:spPr>
          <a:xfrm>
            <a:off x="239713" y="1447800"/>
            <a:ext cx="8294687" cy="1752600"/>
          </a:xfrm>
        </p:spPr>
        <p:txBody>
          <a:bodyPr/>
          <a:lstStyle/>
          <a:p>
            <a:pPr eaLnBrk="1" hangingPunct="1">
              <a:lnSpc>
                <a:spcPct val="80000"/>
              </a:lnSpc>
            </a:pPr>
            <a:r>
              <a:rPr lang="en-US" sz="2400" b="1" dirty="0"/>
              <a:t>The Lost Update Problem  -  Write-Write conflict (WW)</a:t>
            </a:r>
          </a:p>
          <a:p>
            <a:pPr lvl="1" eaLnBrk="1" hangingPunct="1">
              <a:lnSpc>
                <a:spcPct val="80000"/>
              </a:lnSpc>
            </a:pPr>
            <a:r>
              <a:rPr lang="en-US" sz="2000" dirty="0"/>
              <a:t>when two transactions that access the same database items have their operations interleaved in a way that makes the value of some database item incorrect. </a:t>
            </a:r>
          </a:p>
          <a:p>
            <a:pPr lvl="1" eaLnBrk="1" hangingPunct="1">
              <a:lnSpc>
                <a:spcPct val="80000"/>
              </a:lnSpc>
            </a:pPr>
            <a:r>
              <a:rPr lang="en-US" sz="2000" dirty="0"/>
              <a:t>T1 modifies A , then T2 overrides A while T1 is in progress. Update of T1 is lost</a:t>
            </a:r>
          </a:p>
        </p:txBody>
      </p:sp>
      <p:pic>
        <p:nvPicPr>
          <p:cNvPr id="3" name="Picture 2"/>
          <p:cNvPicPr>
            <a:picLocks noChangeAspect="1"/>
          </p:cNvPicPr>
          <p:nvPr/>
        </p:nvPicPr>
        <p:blipFill>
          <a:blip r:embed="rId3"/>
          <a:stretch>
            <a:fillRect/>
          </a:stretch>
        </p:blipFill>
        <p:spPr>
          <a:xfrm>
            <a:off x="-76200" y="3151744"/>
            <a:ext cx="5867400" cy="3858656"/>
          </a:xfrm>
          <a:prstGeom prst="rect">
            <a:avLst/>
          </a:prstGeom>
        </p:spPr>
      </p:pic>
      <p:sp>
        <p:nvSpPr>
          <p:cNvPr id="4" name="TextBox 3"/>
          <p:cNvSpPr txBox="1"/>
          <p:nvPr/>
        </p:nvSpPr>
        <p:spPr>
          <a:xfrm>
            <a:off x="5791200" y="4958304"/>
            <a:ext cx="3048000" cy="1015663"/>
          </a:xfrm>
          <a:prstGeom prst="rect">
            <a:avLst/>
          </a:prstGeom>
          <a:noFill/>
        </p:spPr>
        <p:txBody>
          <a:bodyPr wrap="square" rtlCol="0">
            <a:spAutoFit/>
          </a:bodyPr>
          <a:lstStyle/>
          <a:p>
            <a:r>
              <a:rPr lang="en-US" sz="2000" dirty="0"/>
              <a:t>Item X has an incorrect value because its update by T1 is lost (overridden)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r>
              <a:rPr lang="en-US"/>
              <a:t>Slide 17- </a:t>
            </a:r>
            <a:fld id="{29C90CBE-BFA7-4553-A448-2EA2BC68E8DB}" type="slidenum">
              <a:rPr lang="en-US" smtClean="0"/>
              <a:pPr/>
              <a:t>12</a:t>
            </a:fld>
            <a:endParaRPr lang="en-CA"/>
          </a:p>
        </p:txBody>
      </p:sp>
      <p:sp>
        <p:nvSpPr>
          <p:cNvPr id="11267" name="Rectangle 4"/>
          <p:cNvSpPr>
            <a:spLocks noGrp="1" noChangeArrowheads="1"/>
          </p:cNvSpPr>
          <p:nvPr>
            <p:ph type="title"/>
          </p:nvPr>
        </p:nvSpPr>
        <p:spPr/>
        <p:txBody>
          <a:bodyPr/>
          <a:lstStyle/>
          <a:p>
            <a:pPr eaLnBrk="1" hangingPunct="1"/>
            <a:r>
              <a:rPr lang="en-US" sz="3200" dirty="0"/>
              <a:t>Why Concurrency Control is needed: WR</a:t>
            </a:r>
          </a:p>
        </p:txBody>
      </p:sp>
      <p:sp>
        <p:nvSpPr>
          <p:cNvPr id="11268" name="Rectangle 5"/>
          <p:cNvSpPr>
            <a:spLocks noGrp="1" noChangeArrowheads="1"/>
          </p:cNvSpPr>
          <p:nvPr>
            <p:ph type="body" idx="1"/>
          </p:nvPr>
        </p:nvSpPr>
        <p:spPr>
          <a:xfrm>
            <a:off x="-65720" y="1560969"/>
            <a:ext cx="8828720" cy="4572000"/>
          </a:xfrm>
        </p:spPr>
        <p:txBody>
          <a:bodyPr/>
          <a:lstStyle/>
          <a:p>
            <a:pPr eaLnBrk="1" hangingPunct="1">
              <a:lnSpc>
                <a:spcPct val="80000"/>
              </a:lnSpc>
            </a:pPr>
            <a:r>
              <a:rPr lang="en-US" sz="2400" b="1" dirty="0"/>
              <a:t>Temporary Update ( Dirty Read) Problem – WR conflict</a:t>
            </a:r>
          </a:p>
          <a:p>
            <a:pPr lvl="1" eaLnBrk="1" hangingPunct="1">
              <a:lnSpc>
                <a:spcPct val="80000"/>
              </a:lnSpc>
            </a:pPr>
            <a:r>
              <a:rPr lang="en-US" sz="2000" dirty="0"/>
              <a:t>when one transaction updates a database item and then the transaction fails for some reason.</a:t>
            </a:r>
          </a:p>
          <a:p>
            <a:pPr lvl="1" eaLnBrk="1" hangingPunct="1">
              <a:lnSpc>
                <a:spcPct val="80000"/>
              </a:lnSpc>
            </a:pPr>
            <a:r>
              <a:rPr lang="en-US" sz="2000" dirty="0"/>
              <a:t>The updated item is accessed by another transaction before it is changed back to its original value. </a:t>
            </a:r>
          </a:p>
          <a:p>
            <a:pPr lvl="1" eaLnBrk="1" hangingPunct="1">
              <a:lnSpc>
                <a:spcPct val="80000"/>
              </a:lnSpc>
            </a:pPr>
            <a:endParaRPr lang="en-US" sz="2000" dirty="0"/>
          </a:p>
        </p:txBody>
      </p:sp>
      <p:pic>
        <p:nvPicPr>
          <p:cNvPr id="2" name="Picture 1"/>
          <p:cNvPicPr>
            <a:picLocks noChangeAspect="1"/>
          </p:cNvPicPr>
          <p:nvPr/>
        </p:nvPicPr>
        <p:blipFill>
          <a:blip r:embed="rId3"/>
          <a:stretch>
            <a:fillRect/>
          </a:stretch>
        </p:blipFill>
        <p:spPr>
          <a:xfrm>
            <a:off x="76200" y="3190875"/>
            <a:ext cx="5419725" cy="3514725"/>
          </a:xfrm>
          <a:prstGeom prst="rect">
            <a:avLst/>
          </a:prstGeom>
        </p:spPr>
      </p:pic>
      <p:sp>
        <p:nvSpPr>
          <p:cNvPr id="3" name="TextBox 2"/>
          <p:cNvSpPr txBox="1"/>
          <p:nvPr/>
        </p:nvSpPr>
        <p:spPr>
          <a:xfrm>
            <a:off x="5486400" y="4191000"/>
            <a:ext cx="2590799" cy="2246769"/>
          </a:xfrm>
          <a:prstGeom prst="rect">
            <a:avLst/>
          </a:prstGeom>
          <a:noFill/>
        </p:spPr>
        <p:txBody>
          <a:bodyPr wrap="square" rtlCol="0">
            <a:spAutoFit/>
          </a:bodyPr>
          <a:lstStyle/>
          <a:p>
            <a:r>
              <a:rPr lang="en-US" sz="2000" dirty="0"/>
              <a:t>T1 fails and must change the value of X back to its old value; meanwhile T2 has read the </a:t>
            </a:r>
            <a:r>
              <a:rPr lang="en-US" sz="2000" i="1" dirty="0"/>
              <a:t>temporary</a:t>
            </a:r>
            <a:r>
              <a:rPr lang="en-US" sz="2000" dirty="0"/>
              <a:t> incorrect value of X</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WR conflict : Reading uncommitted data</a:t>
            </a:r>
          </a:p>
          <a:p>
            <a:pPr lvl="1"/>
            <a:r>
              <a:rPr lang="en-US" dirty="0"/>
              <a:t>T1 changes A, T2 reads A, T1 is still in progress</a:t>
            </a:r>
          </a:p>
          <a:p>
            <a:r>
              <a:rPr lang="en-US" dirty="0"/>
              <a:t>Example:  T1 transfers money from A to B. T2 adds %6 interest rate to all accounts.</a:t>
            </a:r>
          </a:p>
          <a:p>
            <a:pPr lvl="1"/>
            <a:r>
              <a:rPr lang="en-US" dirty="0"/>
              <a:t>T1 deducts 100 TL from A</a:t>
            </a:r>
          </a:p>
          <a:p>
            <a:pPr lvl="1"/>
            <a:r>
              <a:rPr lang="en-US" dirty="0"/>
              <a:t>T2 reads account balance of A and B.</a:t>
            </a:r>
          </a:p>
          <a:p>
            <a:pPr lvl="1"/>
            <a:r>
              <a:rPr lang="en-US" dirty="0"/>
              <a:t>T2 adds %6 to A and B</a:t>
            </a:r>
          </a:p>
          <a:p>
            <a:pPr lvl="1"/>
            <a:r>
              <a:rPr lang="en-US" dirty="0"/>
              <a:t>T1 adds 100 TL to B</a:t>
            </a:r>
          </a:p>
          <a:p>
            <a:pPr marL="457200" lvl="1" indent="0">
              <a:buNone/>
            </a:pPr>
            <a:r>
              <a:rPr lang="en-US" dirty="0">
                <a:sym typeface="Wingdings" panose="05000000000000000000" pitchFamily="2" charset="2"/>
              </a:rPr>
              <a:t></a:t>
            </a:r>
            <a:r>
              <a:rPr lang="en-US" dirty="0"/>
              <a:t> 100TL transferred did not get any interest rate.</a:t>
            </a:r>
          </a:p>
        </p:txBody>
      </p:sp>
      <p:sp>
        <p:nvSpPr>
          <p:cNvPr id="4" name="Slide Number Placeholder 3"/>
          <p:cNvSpPr>
            <a:spLocks noGrp="1"/>
          </p:cNvSpPr>
          <p:nvPr>
            <p:ph type="sldNum" sz="quarter" idx="10"/>
          </p:nvPr>
        </p:nvSpPr>
        <p:spPr/>
        <p:txBody>
          <a:bodyPr/>
          <a:lstStyle/>
          <a:p>
            <a:pPr>
              <a:defRPr/>
            </a:pPr>
            <a:r>
              <a:rPr lang="en-US"/>
              <a:t>Slide 17- </a:t>
            </a:r>
            <a:fld id="{AFD120C8-A82C-4914-AE25-891EDADF55C2}" type="slidenum">
              <a:rPr lang="en-US" smtClean="0"/>
              <a:pPr>
                <a:defRPr/>
              </a:pPr>
              <a:t>13</a:t>
            </a:fld>
            <a:endParaRPr lang="en-CA"/>
          </a:p>
        </p:txBody>
      </p:sp>
    </p:spTree>
    <p:extLst>
      <p:ext uri="{BB962C8B-B14F-4D97-AF65-F5344CB8AC3E}">
        <p14:creationId xmlns:p14="http://schemas.microsoft.com/office/powerpoint/2010/main" val="93577951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r>
              <a:rPr lang="en-US"/>
              <a:t>Slide 17- </a:t>
            </a:r>
            <a:fld id="{C74CC726-5945-4757-9C8D-9BB7E4EA0AB7}" type="slidenum">
              <a:rPr lang="en-US" smtClean="0"/>
              <a:pPr/>
              <a:t>14</a:t>
            </a:fld>
            <a:endParaRPr lang="en-CA"/>
          </a:p>
        </p:txBody>
      </p:sp>
      <p:sp>
        <p:nvSpPr>
          <p:cNvPr id="11267" name="Rectangle 4"/>
          <p:cNvSpPr>
            <a:spLocks noGrp="1" noChangeArrowheads="1"/>
          </p:cNvSpPr>
          <p:nvPr>
            <p:ph type="title"/>
          </p:nvPr>
        </p:nvSpPr>
        <p:spPr/>
        <p:txBody>
          <a:bodyPr/>
          <a:lstStyle/>
          <a:p>
            <a:pPr eaLnBrk="1" hangingPunct="1">
              <a:lnSpc>
                <a:spcPct val="80000"/>
              </a:lnSpc>
              <a:buFont typeface="Wingdings" pitchFamily="2" charset="2"/>
              <a:buNone/>
            </a:pPr>
            <a:r>
              <a:rPr lang="en-US" sz="3200" dirty="0"/>
              <a:t>Why Concurrency Control is needed: RW</a:t>
            </a:r>
          </a:p>
        </p:txBody>
      </p:sp>
      <p:sp>
        <p:nvSpPr>
          <p:cNvPr id="11268" name="Rectangle 5"/>
          <p:cNvSpPr>
            <a:spLocks noGrp="1" noChangeArrowheads="1"/>
          </p:cNvSpPr>
          <p:nvPr>
            <p:ph type="body" idx="1"/>
          </p:nvPr>
        </p:nvSpPr>
        <p:spPr>
          <a:xfrm>
            <a:off x="4251966" y="2119312"/>
            <a:ext cx="4587234" cy="1843088"/>
          </a:xfrm>
        </p:spPr>
        <p:txBody>
          <a:bodyPr/>
          <a:lstStyle/>
          <a:p>
            <a:pPr marL="400050" eaLnBrk="1" hangingPunct="1">
              <a:lnSpc>
                <a:spcPct val="80000"/>
              </a:lnSpc>
            </a:pPr>
            <a:r>
              <a:rPr lang="en-US" sz="2100" dirty="0"/>
              <a:t>T3 reads A, T1 changes A while T3 is in progress</a:t>
            </a:r>
          </a:p>
          <a:p>
            <a:pPr marL="400050" eaLnBrk="1" hangingPunct="1">
              <a:lnSpc>
                <a:spcPct val="80000"/>
              </a:lnSpc>
            </a:pPr>
            <a:r>
              <a:rPr lang="en-US" sz="2100" dirty="0"/>
              <a:t>One transaction is calculating an aggregate summary on a number of records while other transactions are updating some of these records, the aggregate function may calculate some values before they are updated and others after they are updated. </a:t>
            </a:r>
          </a:p>
          <a:p>
            <a:pPr lvl="1" eaLnBrk="1" hangingPunct="1">
              <a:lnSpc>
                <a:spcPct val="80000"/>
              </a:lnSpc>
            </a:pPr>
            <a:endParaRPr lang="en-US" sz="1900" dirty="0"/>
          </a:p>
        </p:txBody>
      </p:sp>
      <p:pic>
        <p:nvPicPr>
          <p:cNvPr id="2" name="Picture 1"/>
          <p:cNvPicPr>
            <a:picLocks noChangeAspect="1"/>
          </p:cNvPicPr>
          <p:nvPr/>
        </p:nvPicPr>
        <p:blipFill>
          <a:blip r:embed="rId3"/>
          <a:stretch>
            <a:fillRect/>
          </a:stretch>
        </p:blipFill>
        <p:spPr>
          <a:xfrm>
            <a:off x="304800" y="2119312"/>
            <a:ext cx="4076700" cy="4586288"/>
          </a:xfrm>
          <a:prstGeom prst="rect">
            <a:avLst/>
          </a:prstGeom>
        </p:spPr>
      </p:pic>
      <p:sp>
        <p:nvSpPr>
          <p:cNvPr id="3" name="TextBox 2"/>
          <p:cNvSpPr txBox="1"/>
          <p:nvPr/>
        </p:nvSpPr>
        <p:spPr>
          <a:xfrm>
            <a:off x="4406106" y="4769584"/>
            <a:ext cx="2919412" cy="1631216"/>
          </a:xfrm>
          <a:prstGeom prst="rect">
            <a:avLst/>
          </a:prstGeom>
          <a:noFill/>
        </p:spPr>
        <p:txBody>
          <a:bodyPr wrap="square" rtlCol="0">
            <a:spAutoFit/>
          </a:bodyPr>
          <a:lstStyle/>
          <a:p>
            <a:r>
              <a:rPr lang="en-US" sz="2000" dirty="0"/>
              <a:t>T3 reads X after N is subtracted and reads Y before N is added: a wrong summary is the result (off by N)</a:t>
            </a:r>
          </a:p>
        </p:txBody>
      </p:sp>
      <p:sp>
        <p:nvSpPr>
          <p:cNvPr id="4" name="TextBox 3"/>
          <p:cNvSpPr txBox="1"/>
          <p:nvPr/>
        </p:nvSpPr>
        <p:spPr>
          <a:xfrm>
            <a:off x="373380" y="1557635"/>
            <a:ext cx="6316986" cy="461665"/>
          </a:xfrm>
          <a:prstGeom prst="rect">
            <a:avLst/>
          </a:prstGeom>
          <a:noFill/>
        </p:spPr>
        <p:txBody>
          <a:bodyPr wrap="none" rtlCol="0">
            <a:spAutoFit/>
          </a:bodyPr>
          <a:lstStyle/>
          <a:p>
            <a:r>
              <a:rPr lang="en-US" b="1" dirty="0">
                <a:solidFill>
                  <a:schemeClr val="tx2"/>
                </a:solidFill>
              </a:rPr>
              <a:t>Unrepeatable Read Problem – RW conflict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RW conflict : unrepeatable read</a:t>
            </a:r>
          </a:p>
          <a:p>
            <a:pPr lvl="1"/>
            <a:r>
              <a:rPr lang="en-US" sz="2800" dirty="0"/>
              <a:t>T1 reads A, T2 changes A while T1 is in progress</a:t>
            </a:r>
            <a:endParaRPr lang="en-US" dirty="0"/>
          </a:p>
          <a:p>
            <a:r>
              <a:rPr lang="en-US" dirty="0"/>
              <a:t>Example: </a:t>
            </a:r>
          </a:p>
          <a:p>
            <a:pPr lvl="1"/>
            <a:r>
              <a:rPr lang="en-US" dirty="0"/>
              <a:t>T1 reads the number of books, check if it is &gt;0</a:t>
            </a:r>
          </a:p>
          <a:p>
            <a:pPr lvl="1"/>
            <a:r>
              <a:rPr lang="en-US" dirty="0"/>
              <a:t>T2 reads the number of books and decreases to 0</a:t>
            </a:r>
          </a:p>
          <a:p>
            <a:pPr lvl="1"/>
            <a:r>
              <a:rPr lang="en-US" dirty="0"/>
              <a:t>T1 decrements the number of books! ERROR</a:t>
            </a:r>
          </a:p>
        </p:txBody>
      </p:sp>
      <p:sp>
        <p:nvSpPr>
          <p:cNvPr id="4" name="Slide Number Placeholder 3"/>
          <p:cNvSpPr>
            <a:spLocks noGrp="1"/>
          </p:cNvSpPr>
          <p:nvPr>
            <p:ph type="sldNum" sz="quarter" idx="10"/>
          </p:nvPr>
        </p:nvSpPr>
        <p:spPr/>
        <p:txBody>
          <a:bodyPr/>
          <a:lstStyle/>
          <a:p>
            <a:pPr>
              <a:defRPr/>
            </a:pPr>
            <a:r>
              <a:rPr lang="en-US"/>
              <a:t>Slide 17- </a:t>
            </a:r>
            <a:fld id="{AFD120C8-A82C-4914-AE25-891EDADF55C2}" type="slidenum">
              <a:rPr lang="en-US" smtClean="0"/>
              <a:pPr>
                <a:defRPr/>
              </a:pPr>
              <a:t>15</a:t>
            </a:fld>
            <a:endParaRPr lang="en-CA"/>
          </a:p>
        </p:txBody>
      </p:sp>
    </p:spTree>
    <p:extLst>
      <p:ext uri="{BB962C8B-B14F-4D97-AF65-F5344CB8AC3E}">
        <p14:creationId xmlns:p14="http://schemas.microsoft.com/office/powerpoint/2010/main" val="3674061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r>
              <a:rPr lang="en-US"/>
              <a:t>Slide 17- </a:t>
            </a:r>
            <a:fld id="{3F7A64E4-37B3-4EA8-9B7A-1289F4081BF6}" type="slidenum">
              <a:rPr lang="en-US" smtClean="0"/>
              <a:pPr/>
              <a:t>16</a:t>
            </a:fld>
            <a:endParaRPr lang="en-CA"/>
          </a:p>
        </p:txBody>
      </p:sp>
      <p:sp>
        <p:nvSpPr>
          <p:cNvPr id="15363" name="Rectangle 4"/>
          <p:cNvSpPr>
            <a:spLocks noGrp="1" noChangeArrowheads="1"/>
          </p:cNvSpPr>
          <p:nvPr>
            <p:ph type="title"/>
          </p:nvPr>
        </p:nvSpPr>
        <p:spPr/>
        <p:txBody>
          <a:bodyPr/>
          <a:lstStyle/>
          <a:p>
            <a:pPr marL="533400" indent="-533400" eaLnBrk="1" hangingPunct="1">
              <a:lnSpc>
                <a:spcPct val="80000"/>
              </a:lnSpc>
              <a:buFont typeface="Wingdings" pitchFamily="2" charset="2"/>
              <a:buNone/>
            </a:pPr>
            <a:r>
              <a:rPr lang="en-US" dirty="0"/>
              <a:t>Why </a:t>
            </a:r>
            <a:r>
              <a:rPr lang="en-US" b="1" dirty="0"/>
              <a:t>recovery</a:t>
            </a:r>
            <a:r>
              <a:rPr lang="en-US" dirty="0"/>
              <a:t> is needed: </a:t>
            </a:r>
            <a:br>
              <a:rPr lang="en-US" dirty="0"/>
            </a:br>
            <a:r>
              <a:rPr lang="en-US" dirty="0"/>
              <a:t>What causes a Transaction to fail</a:t>
            </a:r>
          </a:p>
        </p:txBody>
      </p:sp>
      <p:sp>
        <p:nvSpPr>
          <p:cNvPr id="15364" name="Rectangle 5"/>
          <p:cNvSpPr>
            <a:spLocks noGrp="1" noChangeArrowheads="1"/>
          </p:cNvSpPr>
          <p:nvPr>
            <p:ph type="body" idx="1"/>
          </p:nvPr>
        </p:nvSpPr>
        <p:spPr/>
        <p:txBody>
          <a:bodyPr/>
          <a:lstStyle/>
          <a:p>
            <a:pPr marL="952500" lvl="1" indent="-495300" eaLnBrk="1" hangingPunct="1">
              <a:lnSpc>
                <a:spcPct val="80000"/>
              </a:lnSpc>
              <a:buSzTx/>
              <a:buFont typeface="Wingdings" pitchFamily="2" charset="2"/>
              <a:buNone/>
            </a:pPr>
            <a:r>
              <a:rPr lang="en-US" sz="2400" dirty="0"/>
              <a:t>1. A computer failure (system crash):</a:t>
            </a:r>
          </a:p>
          <a:p>
            <a:pPr marL="1371600" lvl="2" indent="-457200" eaLnBrk="1" hangingPunct="1">
              <a:lnSpc>
                <a:spcPct val="80000"/>
              </a:lnSpc>
              <a:buSzTx/>
              <a:buFont typeface="Wingdings" pitchFamily="2" charset="2"/>
              <a:buNone/>
            </a:pPr>
            <a:r>
              <a:rPr lang="en-US" dirty="0"/>
              <a:t>A hardware or software error occurs in the computer system during transaction execution. If the hardware crashes, the contents of the computer’s internal memory may be lost.</a:t>
            </a:r>
          </a:p>
          <a:p>
            <a:pPr marL="1371600" lvl="2" indent="-457200" eaLnBrk="1" hangingPunct="1">
              <a:lnSpc>
                <a:spcPct val="80000"/>
              </a:lnSpc>
              <a:buSzTx/>
              <a:buFont typeface="Wingdings" pitchFamily="2" charset="2"/>
              <a:buNone/>
            </a:pPr>
            <a:endParaRPr lang="en-US" dirty="0"/>
          </a:p>
          <a:p>
            <a:pPr marL="952500" lvl="1" indent="-495300" eaLnBrk="1" hangingPunct="1">
              <a:lnSpc>
                <a:spcPct val="80000"/>
              </a:lnSpc>
              <a:buSzTx/>
              <a:buFont typeface="Wingdings" pitchFamily="2" charset="2"/>
              <a:buNone/>
            </a:pPr>
            <a:r>
              <a:rPr lang="en-US" sz="2400" dirty="0"/>
              <a:t>2. A transaction or system error:</a:t>
            </a:r>
          </a:p>
          <a:p>
            <a:pPr marL="1371600" lvl="2" indent="-457200" eaLnBrk="1" hangingPunct="1">
              <a:lnSpc>
                <a:spcPct val="80000"/>
              </a:lnSpc>
              <a:buSzTx/>
              <a:buFont typeface="Wingdings" pitchFamily="2" charset="2"/>
              <a:buNone/>
            </a:pPr>
            <a:r>
              <a:rPr lang="en-US" dirty="0"/>
              <a:t>Some operation in the transaction may cause it to fail, such as integer overflow or division by zero. Transaction failure may also occur because of erroneous parameter values or because of a logical programming error. In addition, the user may interrupt the transaction during its execution.</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r>
              <a:rPr lang="en-US"/>
              <a:t>Slide 17- </a:t>
            </a:r>
            <a:fld id="{8A1D8AC0-031B-4B0D-A675-9BD18B51B85C}" type="slidenum">
              <a:rPr lang="en-US" smtClean="0"/>
              <a:pPr/>
              <a:t>17</a:t>
            </a:fld>
            <a:endParaRPr lang="en-CA"/>
          </a:p>
        </p:txBody>
      </p:sp>
      <p:sp>
        <p:nvSpPr>
          <p:cNvPr id="16387" name="Rectangle 2"/>
          <p:cNvSpPr>
            <a:spLocks noGrp="1" noChangeArrowheads="1"/>
          </p:cNvSpPr>
          <p:nvPr>
            <p:ph type="title"/>
          </p:nvPr>
        </p:nvSpPr>
        <p:spPr/>
        <p:txBody>
          <a:bodyPr/>
          <a:lstStyle/>
          <a:p>
            <a:pPr eaLnBrk="1" hangingPunct="1"/>
            <a:r>
              <a:rPr lang="en-US" dirty="0"/>
              <a:t>Why </a:t>
            </a:r>
            <a:r>
              <a:rPr lang="en-US" b="1" dirty="0"/>
              <a:t>recovery</a:t>
            </a:r>
            <a:r>
              <a:rPr lang="en-US" dirty="0"/>
              <a:t> is needed: </a:t>
            </a:r>
            <a:br>
              <a:rPr lang="en-US" dirty="0"/>
            </a:br>
            <a:r>
              <a:rPr lang="en-US" dirty="0"/>
              <a:t>What causes a Transaction to fail</a:t>
            </a:r>
          </a:p>
        </p:txBody>
      </p:sp>
      <p:sp>
        <p:nvSpPr>
          <p:cNvPr id="16388" name="Rectangle 3"/>
          <p:cNvSpPr>
            <a:spLocks noGrp="1" noChangeArrowheads="1"/>
          </p:cNvSpPr>
          <p:nvPr>
            <p:ph type="body" idx="1"/>
          </p:nvPr>
        </p:nvSpPr>
        <p:spPr>
          <a:xfrm>
            <a:off x="239713" y="1600200"/>
            <a:ext cx="8599487" cy="4572000"/>
          </a:xfrm>
        </p:spPr>
        <p:txBody>
          <a:bodyPr/>
          <a:lstStyle/>
          <a:p>
            <a:pPr marL="952500" lvl="1" indent="-495300" eaLnBrk="1" hangingPunct="1">
              <a:lnSpc>
                <a:spcPct val="80000"/>
              </a:lnSpc>
              <a:buSzTx/>
              <a:buFont typeface="Wingdings" pitchFamily="2" charset="2"/>
              <a:buNone/>
            </a:pPr>
            <a:r>
              <a:rPr lang="en-US" sz="2400" dirty="0"/>
              <a:t>3. Local errors or exception conditions detected by the transaction:</a:t>
            </a:r>
          </a:p>
          <a:p>
            <a:pPr marL="1371600" lvl="2" indent="-457200" eaLnBrk="1" hangingPunct="1">
              <a:lnSpc>
                <a:spcPct val="80000"/>
              </a:lnSpc>
              <a:buSzTx/>
              <a:buFont typeface="Wingdings" pitchFamily="2" charset="2"/>
              <a:buNone/>
            </a:pPr>
            <a:r>
              <a:rPr lang="en-US" dirty="0"/>
              <a:t>Certain conditions necessitate cancellation of the transaction. For example, data for the transaction may not be found. A condition, such as insufficient account balance in a banking database, may cause a transaction, such as a fund withdrawal from that account, to be canceled. </a:t>
            </a:r>
          </a:p>
          <a:p>
            <a:pPr marL="1371600" lvl="2" indent="-457200" eaLnBrk="1" hangingPunct="1">
              <a:lnSpc>
                <a:spcPct val="80000"/>
              </a:lnSpc>
              <a:buSzTx/>
              <a:buFont typeface="Wingdings" pitchFamily="2" charset="2"/>
              <a:buNone/>
            </a:pPr>
            <a:r>
              <a:rPr lang="en-US" dirty="0"/>
              <a:t>A programmed abort in the transaction causes it to fail.</a:t>
            </a:r>
          </a:p>
          <a:p>
            <a:pPr marL="952500" lvl="1" indent="-495300" eaLnBrk="1" hangingPunct="1">
              <a:lnSpc>
                <a:spcPct val="80000"/>
              </a:lnSpc>
              <a:buSzTx/>
              <a:buFont typeface="Wingdings" pitchFamily="2" charset="2"/>
              <a:buNone/>
            </a:pPr>
            <a:r>
              <a:rPr lang="en-US" sz="2400" dirty="0"/>
              <a:t>4. Concurrency control enforcement:</a:t>
            </a:r>
          </a:p>
          <a:p>
            <a:pPr marL="1371600" lvl="2" indent="-457200" eaLnBrk="1" hangingPunct="1">
              <a:lnSpc>
                <a:spcPct val="80000"/>
              </a:lnSpc>
              <a:buSzTx/>
              <a:buFont typeface="Wingdings" pitchFamily="2" charset="2"/>
              <a:buNone/>
            </a:pPr>
            <a:r>
              <a:rPr lang="en-US" dirty="0"/>
              <a:t>The concurrency control method may decide to abort the transaction, to be restarted later, because it violates </a:t>
            </a:r>
            <a:r>
              <a:rPr lang="en-US" dirty="0" err="1"/>
              <a:t>serializability</a:t>
            </a:r>
            <a:r>
              <a:rPr lang="en-US" dirty="0"/>
              <a:t> or because several transactions are in a state of deadlock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r>
              <a:rPr lang="en-US"/>
              <a:t>Slide 17- </a:t>
            </a:r>
            <a:fld id="{28CC2076-3215-48C3-90A2-18410CC7F990}" type="slidenum">
              <a:rPr lang="en-US" smtClean="0"/>
              <a:pPr/>
              <a:t>18</a:t>
            </a:fld>
            <a:endParaRPr lang="en-CA"/>
          </a:p>
        </p:txBody>
      </p:sp>
      <p:sp>
        <p:nvSpPr>
          <p:cNvPr id="17411" name="Rectangle 2"/>
          <p:cNvSpPr>
            <a:spLocks noGrp="1" noChangeArrowheads="1"/>
          </p:cNvSpPr>
          <p:nvPr>
            <p:ph type="title"/>
          </p:nvPr>
        </p:nvSpPr>
        <p:spPr/>
        <p:txBody>
          <a:bodyPr/>
          <a:lstStyle/>
          <a:p>
            <a:pPr eaLnBrk="1" hangingPunct="1"/>
            <a:r>
              <a:rPr lang="en-US" dirty="0"/>
              <a:t>Why </a:t>
            </a:r>
            <a:r>
              <a:rPr lang="en-US" b="1" dirty="0"/>
              <a:t>recovery</a:t>
            </a:r>
            <a:r>
              <a:rPr lang="en-US" dirty="0"/>
              <a:t> is needed: </a:t>
            </a:r>
            <a:br>
              <a:rPr lang="en-US" dirty="0"/>
            </a:br>
            <a:r>
              <a:rPr lang="en-US" dirty="0"/>
              <a:t>What causes a Transaction to fail</a:t>
            </a:r>
          </a:p>
        </p:txBody>
      </p:sp>
      <p:sp>
        <p:nvSpPr>
          <p:cNvPr id="17412" name="Rectangle 3"/>
          <p:cNvSpPr>
            <a:spLocks noGrp="1" noChangeArrowheads="1"/>
          </p:cNvSpPr>
          <p:nvPr>
            <p:ph type="body" idx="1"/>
          </p:nvPr>
        </p:nvSpPr>
        <p:spPr/>
        <p:txBody>
          <a:bodyPr/>
          <a:lstStyle/>
          <a:p>
            <a:pPr marL="952500" lvl="1" indent="-495300" eaLnBrk="1" hangingPunct="1">
              <a:lnSpc>
                <a:spcPct val="80000"/>
              </a:lnSpc>
              <a:buSzTx/>
              <a:buFont typeface="Wingdings" pitchFamily="2" charset="2"/>
              <a:buNone/>
            </a:pPr>
            <a:r>
              <a:rPr lang="en-US" sz="2700" dirty="0"/>
              <a:t>5. Disk failure:</a:t>
            </a:r>
          </a:p>
          <a:p>
            <a:pPr marL="1371600" lvl="2" indent="-457200" eaLnBrk="1" hangingPunct="1">
              <a:lnSpc>
                <a:spcPct val="80000"/>
              </a:lnSpc>
              <a:buSzTx/>
              <a:buFont typeface="Wingdings" pitchFamily="2" charset="2"/>
              <a:buNone/>
            </a:pPr>
            <a:r>
              <a:rPr lang="en-US" dirty="0"/>
              <a:t>Some disk blocks may lose their data because of a read or write malfunction or because of a disk read/write head crash. This may happen during a read or a write operation of the transaction.</a:t>
            </a:r>
          </a:p>
          <a:p>
            <a:pPr marL="952500" lvl="1" indent="-495300" eaLnBrk="1" hangingPunct="1">
              <a:lnSpc>
                <a:spcPct val="80000"/>
              </a:lnSpc>
              <a:buSzTx/>
              <a:buFont typeface="Wingdings" pitchFamily="2" charset="2"/>
              <a:buNone/>
            </a:pPr>
            <a:r>
              <a:rPr lang="en-US" sz="2700" dirty="0"/>
              <a:t>6. Physical problems and catastrophes:</a:t>
            </a:r>
          </a:p>
          <a:p>
            <a:pPr marL="1371600" lvl="2" indent="-457200" eaLnBrk="1" hangingPunct="1">
              <a:lnSpc>
                <a:spcPct val="80000"/>
              </a:lnSpc>
              <a:buSzTx/>
              <a:buFont typeface="Wingdings" pitchFamily="2" charset="2"/>
              <a:buNone/>
            </a:pPr>
            <a:r>
              <a:rPr lang="en-US" dirty="0"/>
              <a:t>This refers to an endless list of problems that includes power or air-conditioning failure, fire, theft, sabotage, overwriting disks or tapes by mistake, and mounting of a wrong tape by the operator.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r>
              <a:rPr lang="en-US"/>
              <a:t>Slide 17- </a:t>
            </a:r>
            <a:fld id="{90576BC4-89F5-4F7B-AD7C-4B12C50B0261}" type="slidenum">
              <a:rPr lang="en-US" smtClean="0"/>
              <a:pPr/>
              <a:t>19</a:t>
            </a:fld>
            <a:endParaRPr lang="en-CA"/>
          </a:p>
        </p:txBody>
      </p:sp>
      <p:sp>
        <p:nvSpPr>
          <p:cNvPr id="18435" name="Rectangle 4"/>
          <p:cNvSpPr>
            <a:spLocks noGrp="1" noChangeArrowheads="1"/>
          </p:cNvSpPr>
          <p:nvPr>
            <p:ph type="title"/>
          </p:nvPr>
        </p:nvSpPr>
        <p:spPr/>
        <p:txBody>
          <a:bodyPr/>
          <a:lstStyle/>
          <a:p>
            <a:pPr eaLnBrk="1" hangingPunct="1"/>
            <a:r>
              <a:rPr lang="en-US" sz="3200"/>
              <a:t>2 Transaction and System Concepts (1)</a:t>
            </a:r>
          </a:p>
        </p:txBody>
      </p:sp>
      <p:sp>
        <p:nvSpPr>
          <p:cNvPr id="18436" name="Rectangle 5"/>
          <p:cNvSpPr>
            <a:spLocks noGrp="1" noChangeArrowheads="1"/>
          </p:cNvSpPr>
          <p:nvPr>
            <p:ph type="body" idx="1"/>
          </p:nvPr>
        </p:nvSpPr>
        <p:spPr/>
        <p:txBody>
          <a:bodyPr/>
          <a:lstStyle/>
          <a:p>
            <a:pPr eaLnBrk="1" hangingPunct="1">
              <a:lnSpc>
                <a:spcPct val="80000"/>
              </a:lnSpc>
            </a:pPr>
            <a:r>
              <a:rPr lang="en-US" sz="3200" dirty="0"/>
              <a:t>A </a:t>
            </a:r>
            <a:r>
              <a:rPr lang="en-US" sz="3200" b="1" dirty="0"/>
              <a:t>transaction</a:t>
            </a:r>
            <a:r>
              <a:rPr lang="en-US" sz="3200" dirty="0"/>
              <a:t> is an atomic unit of work that is either completed in its entirety or not done at all. </a:t>
            </a:r>
          </a:p>
          <a:p>
            <a:pPr lvl="1" eaLnBrk="1" hangingPunct="1">
              <a:lnSpc>
                <a:spcPct val="80000"/>
              </a:lnSpc>
            </a:pPr>
            <a:r>
              <a:rPr lang="en-US" sz="3200" dirty="0"/>
              <a:t>For recovery purposes, the system needs to keep track of when the transaction starts, terminates, and commits or aborts.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r>
              <a:rPr lang="en-US"/>
              <a:t>Slide 17- </a:t>
            </a:r>
            <a:fld id="{EEF7E95A-61F4-47DF-89C7-7C7738A8CCDA}" type="slidenum">
              <a:rPr lang="en-US" smtClean="0"/>
              <a:pPr/>
              <a:t>2</a:t>
            </a:fld>
            <a:endParaRPr lang="en-CA"/>
          </a:p>
        </p:txBody>
      </p:sp>
      <p:sp>
        <p:nvSpPr>
          <p:cNvPr id="4099" name="Rectangle 4"/>
          <p:cNvSpPr>
            <a:spLocks noGrp="1" noChangeArrowheads="1"/>
          </p:cNvSpPr>
          <p:nvPr>
            <p:ph type="title"/>
          </p:nvPr>
        </p:nvSpPr>
        <p:spPr/>
        <p:txBody>
          <a:bodyPr/>
          <a:lstStyle/>
          <a:p>
            <a:pPr eaLnBrk="1" hangingPunct="1"/>
            <a:r>
              <a:rPr lang="en-US"/>
              <a:t>Chapter Outline</a:t>
            </a:r>
          </a:p>
        </p:txBody>
      </p:sp>
      <p:sp>
        <p:nvSpPr>
          <p:cNvPr id="4100" name="Rectangle 5"/>
          <p:cNvSpPr>
            <a:spLocks noGrp="1" noChangeArrowheads="1"/>
          </p:cNvSpPr>
          <p:nvPr>
            <p:ph type="body" idx="1"/>
          </p:nvPr>
        </p:nvSpPr>
        <p:spPr/>
        <p:txBody>
          <a:bodyPr/>
          <a:lstStyle/>
          <a:p>
            <a:pPr eaLnBrk="1" hangingPunct="1">
              <a:buFont typeface="Wingdings" pitchFamily="2" charset="2"/>
              <a:buNone/>
            </a:pPr>
            <a:r>
              <a:rPr lang="en-US"/>
              <a:t>1 Introduction to Transaction Processing</a:t>
            </a:r>
          </a:p>
          <a:p>
            <a:pPr eaLnBrk="1" hangingPunct="1">
              <a:buFont typeface="Wingdings" pitchFamily="2" charset="2"/>
              <a:buNone/>
            </a:pPr>
            <a:r>
              <a:rPr lang="en-US"/>
              <a:t>2 Transaction and System Concepts</a:t>
            </a:r>
          </a:p>
          <a:p>
            <a:pPr eaLnBrk="1" hangingPunct="1">
              <a:buFont typeface="Wingdings" pitchFamily="2" charset="2"/>
              <a:buNone/>
            </a:pPr>
            <a:r>
              <a:rPr lang="en-US"/>
              <a:t>3 Desirable Properties of Transactions</a:t>
            </a:r>
          </a:p>
          <a:p>
            <a:pPr eaLnBrk="1" hangingPunct="1">
              <a:buFont typeface="Wingdings" pitchFamily="2" charset="2"/>
              <a:buNone/>
            </a:pPr>
            <a:r>
              <a:rPr lang="en-US"/>
              <a:t>4 Characterizing Schedules based on Recoverability</a:t>
            </a:r>
          </a:p>
          <a:p>
            <a:pPr eaLnBrk="1" hangingPunct="1">
              <a:buFont typeface="Wingdings" pitchFamily="2" charset="2"/>
              <a:buNone/>
            </a:pPr>
            <a:r>
              <a:rPr lang="en-US"/>
              <a:t>5 Characterizing Schedules based on Serializability</a:t>
            </a:r>
          </a:p>
          <a:p>
            <a:pPr eaLnBrk="1" hangingPunct="1">
              <a:buFont typeface="Wingdings" pitchFamily="2" charset="2"/>
              <a:buNone/>
            </a:pPr>
            <a:r>
              <a:rPr lang="en-US"/>
              <a:t>6 Transaction Support in SQL</a:t>
            </a:r>
          </a:p>
          <a:p>
            <a:pPr eaLnBrk="1" hangingPunct="1"/>
            <a:endParaRPr lang="en-US"/>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r>
              <a:rPr lang="en-US"/>
              <a:t>Slide 17- </a:t>
            </a:r>
            <a:fld id="{ED683921-B64C-409B-8594-49FCC9C2DD06}" type="slidenum">
              <a:rPr lang="en-US" smtClean="0"/>
              <a:pPr/>
              <a:t>20</a:t>
            </a:fld>
            <a:endParaRPr lang="en-CA"/>
          </a:p>
        </p:txBody>
      </p:sp>
      <p:sp>
        <p:nvSpPr>
          <p:cNvPr id="19459" name="Rectangle 4"/>
          <p:cNvSpPr>
            <a:spLocks noGrp="1" noChangeArrowheads="1"/>
          </p:cNvSpPr>
          <p:nvPr>
            <p:ph type="title"/>
          </p:nvPr>
        </p:nvSpPr>
        <p:spPr/>
        <p:txBody>
          <a:bodyPr/>
          <a:lstStyle/>
          <a:p>
            <a:pPr eaLnBrk="1" hangingPunct="1"/>
            <a:r>
              <a:rPr lang="en-US" sz="3200"/>
              <a:t>Transaction and System Concepts (2)</a:t>
            </a:r>
          </a:p>
        </p:txBody>
      </p:sp>
      <p:sp>
        <p:nvSpPr>
          <p:cNvPr id="19460" name="Rectangle 5"/>
          <p:cNvSpPr>
            <a:spLocks noGrp="1" noChangeArrowheads="1"/>
          </p:cNvSpPr>
          <p:nvPr>
            <p:ph type="body" idx="1"/>
          </p:nvPr>
        </p:nvSpPr>
        <p:spPr/>
        <p:txBody>
          <a:bodyPr/>
          <a:lstStyle/>
          <a:p>
            <a:pPr eaLnBrk="1" hangingPunct="1">
              <a:lnSpc>
                <a:spcPct val="80000"/>
              </a:lnSpc>
            </a:pPr>
            <a:r>
              <a:rPr lang="en-US" sz="2400" dirty="0"/>
              <a:t>Recovery manager keeps track of the following operations:</a:t>
            </a:r>
          </a:p>
          <a:p>
            <a:pPr lvl="1" eaLnBrk="1" hangingPunct="1">
              <a:lnSpc>
                <a:spcPct val="80000"/>
              </a:lnSpc>
            </a:pPr>
            <a:r>
              <a:rPr lang="en-US" sz="2100" b="1" dirty="0" err="1"/>
              <a:t>begin_transaction</a:t>
            </a:r>
            <a:r>
              <a:rPr lang="en-US" sz="2100" dirty="0"/>
              <a:t>: This marks the beginning of transaction execution.</a:t>
            </a:r>
          </a:p>
          <a:p>
            <a:pPr lvl="1" eaLnBrk="1" hangingPunct="1">
              <a:lnSpc>
                <a:spcPct val="80000"/>
              </a:lnSpc>
            </a:pPr>
            <a:r>
              <a:rPr lang="en-US" sz="2100" b="1" dirty="0"/>
              <a:t>read</a:t>
            </a:r>
            <a:r>
              <a:rPr lang="en-US" sz="2100" dirty="0"/>
              <a:t> or </a:t>
            </a:r>
            <a:r>
              <a:rPr lang="en-US" sz="2100" b="1" dirty="0"/>
              <a:t>write</a:t>
            </a:r>
            <a:r>
              <a:rPr lang="en-US" sz="2100" dirty="0"/>
              <a:t>: These specify read or write operations on the database items that are executed as part of a transaction.</a:t>
            </a:r>
          </a:p>
          <a:p>
            <a:pPr lvl="1" eaLnBrk="1" hangingPunct="1">
              <a:lnSpc>
                <a:spcPct val="80000"/>
              </a:lnSpc>
            </a:pPr>
            <a:r>
              <a:rPr lang="en-US" sz="2100" b="1" dirty="0" err="1"/>
              <a:t>end_transaction</a:t>
            </a:r>
            <a:r>
              <a:rPr lang="en-US" sz="2100" dirty="0"/>
              <a:t>: This specifies that read and write transaction operations have ended and marks the end limit of transaction execution.</a:t>
            </a:r>
          </a:p>
          <a:p>
            <a:pPr lvl="2" eaLnBrk="1" hangingPunct="1">
              <a:lnSpc>
                <a:spcPct val="80000"/>
              </a:lnSpc>
            </a:pPr>
            <a:r>
              <a:rPr lang="en-US" sz="2000" dirty="0"/>
              <a:t>At this point it may be necessary to check whether the changes introduced by the transaction can be permanently applied to the database (commit) or whether the transaction has to be aborted because it violates concurrency control or for some other reason.</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r>
              <a:rPr lang="en-US"/>
              <a:t>Slide 17- </a:t>
            </a:r>
            <a:fld id="{E338C8A5-E281-4D12-8FEF-F0BE797086AF}" type="slidenum">
              <a:rPr lang="en-US" smtClean="0"/>
              <a:pPr/>
              <a:t>21</a:t>
            </a:fld>
            <a:endParaRPr lang="en-CA"/>
          </a:p>
        </p:txBody>
      </p:sp>
      <p:sp>
        <p:nvSpPr>
          <p:cNvPr id="20483" name="Rectangle 4"/>
          <p:cNvSpPr>
            <a:spLocks noGrp="1" noChangeArrowheads="1"/>
          </p:cNvSpPr>
          <p:nvPr>
            <p:ph type="title"/>
          </p:nvPr>
        </p:nvSpPr>
        <p:spPr/>
        <p:txBody>
          <a:bodyPr/>
          <a:lstStyle/>
          <a:p>
            <a:pPr eaLnBrk="1" hangingPunct="1"/>
            <a:r>
              <a:rPr lang="en-US" sz="3200"/>
              <a:t>Transaction and System Concepts (3)</a:t>
            </a:r>
          </a:p>
        </p:txBody>
      </p:sp>
      <p:sp>
        <p:nvSpPr>
          <p:cNvPr id="20484" name="Rectangle 5"/>
          <p:cNvSpPr>
            <a:spLocks noGrp="1" noChangeArrowheads="1"/>
          </p:cNvSpPr>
          <p:nvPr>
            <p:ph type="body" idx="1"/>
          </p:nvPr>
        </p:nvSpPr>
        <p:spPr/>
        <p:txBody>
          <a:bodyPr/>
          <a:lstStyle/>
          <a:p>
            <a:pPr eaLnBrk="1" hangingPunct="1"/>
            <a:r>
              <a:rPr lang="en-US"/>
              <a:t>Recovery manager keeps track of the following operations (cont):</a:t>
            </a:r>
          </a:p>
          <a:p>
            <a:pPr lvl="1" eaLnBrk="1" hangingPunct="1"/>
            <a:r>
              <a:rPr lang="en-US" b="1"/>
              <a:t>commit_transaction</a:t>
            </a:r>
            <a:r>
              <a:rPr lang="en-US"/>
              <a:t>: This signals a successful end of the transaction so that any changes (updates) executed by the transaction can be safely committed to the database and will not be undone.</a:t>
            </a:r>
          </a:p>
          <a:p>
            <a:pPr lvl="1" eaLnBrk="1" hangingPunct="1"/>
            <a:r>
              <a:rPr lang="en-US" b="1"/>
              <a:t>rollback</a:t>
            </a:r>
            <a:r>
              <a:rPr lang="en-US"/>
              <a:t> (or </a:t>
            </a:r>
            <a:r>
              <a:rPr lang="en-US" b="1"/>
              <a:t>abort</a:t>
            </a:r>
            <a:r>
              <a:rPr lang="en-US"/>
              <a:t>): This signals that the transaction has ended unsuccessfully, so that any changes or effects that the transaction may have applied to the database must be undone.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r>
              <a:rPr lang="en-US"/>
              <a:t>Slide 17- </a:t>
            </a:r>
            <a:fld id="{B87F3965-6708-4D23-844C-07A4836C8996}" type="slidenum">
              <a:rPr lang="en-US" smtClean="0"/>
              <a:pPr/>
              <a:t>22</a:t>
            </a:fld>
            <a:endParaRPr lang="en-CA"/>
          </a:p>
        </p:txBody>
      </p:sp>
      <p:sp>
        <p:nvSpPr>
          <p:cNvPr id="21507" name="Rectangle 4"/>
          <p:cNvSpPr>
            <a:spLocks noGrp="1" noChangeArrowheads="1"/>
          </p:cNvSpPr>
          <p:nvPr>
            <p:ph type="title"/>
          </p:nvPr>
        </p:nvSpPr>
        <p:spPr/>
        <p:txBody>
          <a:bodyPr/>
          <a:lstStyle/>
          <a:p>
            <a:pPr eaLnBrk="1" hangingPunct="1"/>
            <a:r>
              <a:rPr lang="en-US" sz="3200"/>
              <a:t>Transaction and System Concepts (4)</a:t>
            </a:r>
          </a:p>
        </p:txBody>
      </p:sp>
      <p:sp>
        <p:nvSpPr>
          <p:cNvPr id="21508" name="Rectangle 5"/>
          <p:cNvSpPr>
            <a:spLocks noGrp="1" noChangeArrowheads="1"/>
          </p:cNvSpPr>
          <p:nvPr>
            <p:ph type="body" idx="1"/>
          </p:nvPr>
        </p:nvSpPr>
        <p:spPr/>
        <p:txBody>
          <a:bodyPr/>
          <a:lstStyle/>
          <a:p>
            <a:pPr eaLnBrk="1" hangingPunct="1"/>
            <a:r>
              <a:rPr lang="en-US" dirty="0"/>
              <a:t>Recovery techniques use the following operators:</a:t>
            </a:r>
          </a:p>
          <a:p>
            <a:pPr lvl="1" eaLnBrk="1" hangingPunct="1"/>
            <a:r>
              <a:rPr lang="en-US" b="1" dirty="0"/>
              <a:t>undo</a:t>
            </a:r>
            <a:r>
              <a:rPr lang="en-US" dirty="0"/>
              <a:t>: Similar to rollback except that </a:t>
            </a:r>
            <a:r>
              <a:rPr lang="en-US" u="sng" dirty="0"/>
              <a:t>it applies to a single operation rather than to a whole transaction</a:t>
            </a:r>
            <a:r>
              <a:rPr lang="en-US" dirty="0"/>
              <a:t>.</a:t>
            </a:r>
          </a:p>
          <a:p>
            <a:pPr lvl="1" eaLnBrk="1" hangingPunct="1"/>
            <a:r>
              <a:rPr lang="en-US" b="1" dirty="0"/>
              <a:t>redo</a:t>
            </a:r>
            <a:r>
              <a:rPr lang="en-US" dirty="0"/>
              <a:t>: This specifies that </a:t>
            </a:r>
            <a:r>
              <a:rPr lang="en-US" u="sng" dirty="0"/>
              <a:t>certain </a:t>
            </a:r>
            <a:r>
              <a:rPr lang="en-US" i="1" u="sng" dirty="0"/>
              <a:t>transaction</a:t>
            </a:r>
            <a:r>
              <a:rPr lang="en-US" u="sng" dirty="0"/>
              <a:t> </a:t>
            </a:r>
            <a:r>
              <a:rPr lang="en-US" i="1" u="sng" dirty="0"/>
              <a:t>operations</a:t>
            </a:r>
            <a:r>
              <a:rPr lang="en-US" u="sng" dirty="0"/>
              <a:t> must be </a:t>
            </a:r>
            <a:r>
              <a:rPr lang="en-US" i="1" u="sng" dirty="0"/>
              <a:t>redone</a:t>
            </a:r>
            <a:r>
              <a:rPr lang="en-US" dirty="0"/>
              <a:t> to ensure that all the operations of a committed transaction have been applied successfully to the database.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p>
            <a:r>
              <a:rPr lang="en-US"/>
              <a:t>Slide 17- </a:t>
            </a:r>
            <a:fld id="{822A0A92-275D-477B-AFA2-A779B74961ED}" type="slidenum">
              <a:rPr lang="en-US" smtClean="0"/>
              <a:pPr/>
              <a:t>23</a:t>
            </a:fld>
            <a:endParaRPr lang="en-CA"/>
          </a:p>
        </p:txBody>
      </p:sp>
      <p:sp>
        <p:nvSpPr>
          <p:cNvPr id="22531" name="Rectangle 5"/>
          <p:cNvSpPr>
            <a:spLocks noGrp="1" noChangeArrowheads="1"/>
          </p:cNvSpPr>
          <p:nvPr>
            <p:ph type="title"/>
          </p:nvPr>
        </p:nvSpPr>
        <p:spPr/>
        <p:txBody>
          <a:bodyPr/>
          <a:lstStyle/>
          <a:p>
            <a:pPr eaLnBrk="1" hangingPunct="1"/>
            <a:r>
              <a:rPr lang="en-US"/>
              <a:t>State transition diagram illustrating the states for transaction execution</a:t>
            </a:r>
            <a:endParaRPr lang="en-US">
              <a:sym typeface="Symbol" pitchFamily="18" charset="2"/>
            </a:endParaRPr>
          </a:p>
        </p:txBody>
      </p:sp>
      <p:pic>
        <p:nvPicPr>
          <p:cNvPr id="22532" name="Picture 7" descr="fig17_04"/>
          <p:cNvPicPr>
            <a:picLocks noChangeAspect="1" noChangeArrowheads="1"/>
          </p:cNvPicPr>
          <p:nvPr/>
        </p:nvPicPr>
        <p:blipFill>
          <a:blip r:embed="rId3" cstate="print"/>
          <a:srcRect/>
          <a:stretch>
            <a:fillRect/>
          </a:stretch>
        </p:blipFill>
        <p:spPr bwMode="auto">
          <a:xfrm>
            <a:off x="381000" y="2522538"/>
            <a:ext cx="8305800" cy="2238375"/>
          </a:xfrm>
          <a:prstGeom prst="rect">
            <a:avLst/>
          </a:prstGeom>
          <a:noFill/>
          <a:ln w="9525">
            <a:noFill/>
            <a:miter lim="800000"/>
            <a:headEnd/>
            <a:tailEnd/>
          </a:ln>
        </p:spPr>
      </p:pic>
      <p:sp>
        <p:nvSpPr>
          <p:cNvPr id="2" name="TextBox 1"/>
          <p:cNvSpPr txBox="1"/>
          <p:nvPr/>
        </p:nvSpPr>
        <p:spPr>
          <a:xfrm>
            <a:off x="685800" y="5562600"/>
            <a:ext cx="6050695" cy="806375"/>
          </a:xfrm>
          <a:prstGeom prst="rect">
            <a:avLst/>
          </a:prstGeom>
          <a:noFill/>
        </p:spPr>
        <p:txBody>
          <a:bodyPr wrap="none" rtlCol="0">
            <a:spAutoFit/>
          </a:bodyPr>
          <a:lstStyle/>
          <a:p>
            <a:pPr eaLnBrk="1" hangingPunct="1">
              <a:lnSpc>
                <a:spcPct val="80000"/>
              </a:lnSpc>
            </a:pPr>
            <a:r>
              <a:rPr lang="en-US" sz="1800" b="1" dirty="0">
                <a:solidFill>
                  <a:schemeClr val="tx2"/>
                </a:solidFill>
              </a:rPr>
              <a:t>Transaction</a:t>
            </a:r>
            <a:r>
              <a:rPr lang="en-US" sz="1800" dirty="0">
                <a:solidFill>
                  <a:schemeClr val="tx2"/>
                </a:solidFill>
              </a:rPr>
              <a:t> </a:t>
            </a:r>
            <a:r>
              <a:rPr lang="en-US" sz="1800" b="1" dirty="0">
                <a:solidFill>
                  <a:schemeClr val="tx2"/>
                </a:solidFill>
              </a:rPr>
              <a:t>states</a:t>
            </a:r>
            <a:r>
              <a:rPr lang="en-US" sz="1800" dirty="0">
                <a:solidFill>
                  <a:schemeClr val="tx2"/>
                </a:solidFill>
              </a:rPr>
              <a:t>:</a:t>
            </a:r>
          </a:p>
          <a:p>
            <a:pPr lvl="1" eaLnBrk="1" hangingPunct="1">
              <a:lnSpc>
                <a:spcPct val="80000"/>
              </a:lnSpc>
            </a:pPr>
            <a:r>
              <a:rPr lang="en-US" sz="2000" dirty="0">
                <a:solidFill>
                  <a:schemeClr val="tx2"/>
                </a:solidFill>
              </a:rPr>
              <a:t>Active state, Partially committed state</a:t>
            </a:r>
          </a:p>
          <a:p>
            <a:pPr lvl="1" eaLnBrk="1" hangingPunct="1">
              <a:lnSpc>
                <a:spcPct val="80000"/>
              </a:lnSpc>
            </a:pPr>
            <a:r>
              <a:rPr lang="en-US" sz="2000" dirty="0">
                <a:solidFill>
                  <a:schemeClr val="tx2"/>
                </a:solidFill>
              </a:rPr>
              <a:t>Committed state, Failed state, Terminated State</a:t>
            </a:r>
            <a:endParaRPr lang="en-US" sz="1800" dirty="0">
              <a:solidFill>
                <a:schemeClr val="tx2"/>
              </a:solidFill>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r>
              <a:rPr lang="en-US"/>
              <a:t>Slide 17- </a:t>
            </a:r>
            <a:fld id="{BBE498F3-B515-4EEE-BFAA-67ED6A1DF0B5}" type="slidenum">
              <a:rPr lang="en-US" smtClean="0"/>
              <a:pPr/>
              <a:t>24</a:t>
            </a:fld>
            <a:endParaRPr lang="en-CA"/>
          </a:p>
        </p:txBody>
      </p:sp>
      <p:sp>
        <p:nvSpPr>
          <p:cNvPr id="27651" name="Rectangle 4"/>
          <p:cNvSpPr>
            <a:spLocks noGrp="1" noChangeArrowheads="1"/>
          </p:cNvSpPr>
          <p:nvPr>
            <p:ph type="title"/>
          </p:nvPr>
        </p:nvSpPr>
        <p:spPr/>
        <p:txBody>
          <a:bodyPr/>
          <a:lstStyle/>
          <a:p>
            <a:pPr eaLnBrk="1" hangingPunct="1"/>
            <a:r>
              <a:rPr lang="en-US" sz="3200" dirty="0"/>
              <a:t>Transaction and System Concepts </a:t>
            </a:r>
          </a:p>
        </p:txBody>
      </p:sp>
      <p:sp>
        <p:nvSpPr>
          <p:cNvPr id="6" name="Rectangle 5"/>
          <p:cNvSpPr/>
          <p:nvPr/>
        </p:nvSpPr>
        <p:spPr bwMode="auto">
          <a:xfrm>
            <a:off x="2743200" y="2667000"/>
            <a:ext cx="762000" cy="12192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T1</a:t>
            </a:r>
            <a:endParaRPr kumimoji="0" lang="tr-TR" sz="2400" b="0" i="0" u="none" strike="noStrike" cap="none" normalizeH="0" baseline="0" dirty="0">
              <a:ln>
                <a:noFill/>
              </a:ln>
              <a:solidFill>
                <a:schemeClr val="tx1"/>
              </a:solidFill>
              <a:effectLst/>
              <a:latin typeface="Arial" charset="0"/>
            </a:endParaRPr>
          </a:p>
        </p:txBody>
      </p:sp>
      <p:sp>
        <p:nvSpPr>
          <p:cNvPr id="7" name="Rectangle 6"/>
          <p:cNvSpPr/>
          <p:nvPr/>
        </p:nvSpPr>
        <p:spPr bwMode="auto">
          <a:xfrm>
            <a:off x="3810000" y="2667000"/>
            <a:ext cx="762000" cy="12192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endParaRPr kumimoji="0" lang="tr-TR" sz="24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4800600" y="2667000"/>
            <a:ext cx="762000" cy="12192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T3</a:t>
            </a:r>
            <a:endParaRPr kumimoji="0" lang="tr-TR" sz="2400" b="0" i="0" u="none" strike="noStrike" cap="none" normalizeH="0" baseline="0" dirty="0">
              <a:ln>
                <a:noFill/>
              </a:ln>
              <a:solidFill>
                <a:schemeClr val="tx1"/>
              </a:solidFill>
              <a:effectLst/>
              <a:latin typeface="Arial" charset="0"/>
            </a:endParaRPr>
          </a:p>
        </p:txBody>
      </p:sp>
      <p:sp>
        <p:nvSpPr>
          <p:cNvPr id="9" name="Cloud 8"/>
          <p:cNvSpPr/>
          <p:nvPr/>
        </p:nvSpPr>
        <p:spPr bwMode="auto">
          <a:xfrm>
            <a:off x="3810000" y="1562100"/>
            <a:ext cx="1752600" cy="533400"/>
          </a:xfrm>
          <a:prstGeom prst="cloud">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Memory</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   </a:t>
            </a:r>
            <a:r>
              <a:rPr kumimoji="0" lang="en-US" sz="1200" b="0" i="0" u="none" strike="noStrike" cap="none" normalizeH="0" baseline="0" dirty="0">
                <a:ln>
                  <a:noFill/>
                </a:ln>
                <a:solidFill>
                  <a:schemeClr val="tx1"/>
                </a:solidFill>
                <a:effectLst/>
                <a:latin typeface="Arial" charset="0"/>
              </a:rPr>
              <a:t> area</a:t>
            </a:r>
            <a:endParaRPr kumimoji="0" lang="tr-TR" sz="1200" b="0" i="0" u="none" strike="noStrike" cap="none" normalizeH="0" baseline="0" dirty="0">
              <a:ln>
                <a:noFill/>
              </a:ln>
              <a:solidFill>
                <a:schemeClr val="tx1"/>
              </a:solidFill>
              <a:effectLst/>
              <a:latin typeface="Arial" charset="0"/>
            </a:endParaRPr>
          </a:p>
        </p:txBody>
      </p:sp>
      <p:sp>
        <p:nvSpPr>
          <p:cNvPr id="13" name="Flowchart: Magnetic Disk 12"/>
          <p:cNvSpPr/>
          <p:nvPr/>
        </p:nvSpPr>
        <p:spPr bwMode="auto">
          <a:xfrm>
            <a:off x="685800" y="3886200"/>
            <a:ext cx="1371600" cy="1295400"/>
          </a:xfrm>
          <a:prstGeom prst="flowChartMagneticDisk">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Permanen</a:t>
            </a:r>
            <a:r>
              <a:rPr lang="en-US" sz="1200" dirty="0"/>
              <a:t>t disk</a:t>
            </a:r>
            <a:endParaRPr kumimoji="0" lang="tr-TR" sz="1200" b="0" i="0" u="none" strike="noStrike" cap="none" normalizeH="0" baseline="0" dirty="0">
              <a:ln>
                <a:noFill/>
              </a:ln>
              <a:solidFill>
                <a:schemeClr val="tx1"/>
              </a:solidFill>
              <a:effectLst/>
              <a:latin typeface="Arial" charset="0"/>
            </a:endParaRPr>
          </a:p>
        </p:txBody>
      </p:sp>
      <p:cxnSp>
        <p:nvCxnSpPr>
          <p:cNvPr id="15" name="Straight Arrow Connector 14"/>
          <p:cNvCxnSpPr>
            <a:stCxn id="9" idx="1"/>
            <a:endCxn id="6" idx="0"/>
          </p:cNvCxnSpPr>
          <p:nvPr/>
        </p:nvCxnSpPr>
        <p:spPr bwMode="auto">
          <a:xfrm flipH="1">
            <a:off x="3124200" y="2094932"/>
            <a:ext cx="1562100" cy="572068"/>
          </a:xfrm>
          <a:prstGeom prst="straightConnector1">
            <a:avLst/>
          </a:prstGeom>
          <a:blipFill dpi="0" rotWithShape="0">
            <a:blip r:embed="rId3" cstate="print"/>
            <a:srcRect/>
            <a:tile tx="0" ty="0" sx="100000" sy="100000" flip="none" algn="tl"/>
          </a:blipFill>
          <a:ln w="9525" cap="flat" cmpd="sng" algn="ctr">
            <a:solidFill>
              <a:schemeClr val="tx1"/>
            </a:solidFill>
            <a:prstDash val="solid"/>
            <a:round/>
            <a:headEnd type="arrow"/>
            <a:tailEnd type="arrow"/>
          </a:ln>
          <a:effectLst/>
        </p:spPr>
      </p:cxnSp>
      <p:cxnSp>
        <p:nvCxnSpPr>
          <p:cNvPr id="17" name="Straight Arrow Connector 16"/>
          <p:cNvCxnSpPr>
            <a:endCxn id="7" idx="0"/>
          </p:cNvCxnSpPr>
          <p:nvPr/>
        </p:nvCxnSpPr>
        <p:spPr bwMode="auto">
          <a:xfrm flipH="1">
            <a:off x="4191000" y="2095500"/>
            <a:ext cx="495300" cy="571500"/>
          </a:xfrm>
          <a:prstGeom prst="straightConnector1">
            <a:avLst/>
          </a:prstGeom>
          <a:blipFill dpi="0" rotWithShape="0">
            <a:blip r:embed="rId3" cstate="print"/>
            <a:srcRect/>
            <a:tile tx="0" ty="0" sx="100000" sy="100000" flip="none" algn="tl"/>
          </a:blipFill>
          <a:ln w="9525" cap="flat" cmpd="sng" algn="ctr">
            <a:solidFill>
              <a:schemeClr val="tx1"/>
            </a:solidFill>
            <a:prstDash val="solid"/>
            <a:round/>
            <a:headEnd type="arrow"/>
            <a:tailEnd type="arrow"/>
          </a:ln>
          <a:effectLst/>
        </p:spPr>
      </p:cxnSp>
      <p:cxnSp>
        <p:nvCxnSpPr>
          <p:cNvPr id="19" name="Straight Arrow Connector 18"/>
          <p:cNvCxnSpPr>
            <a:stCxn id="9" idx="1"/>
          </p:cNvCxnSpPr>
          <p:nvPr/>
        </p:nvCxnSpPr>
        <p:spPr bwMode="auto">
          <a:xfrm>
            <a:off x="4686300" y="2094932"/>
            <a:ext cx="495300" cy="572068"/>
          </a:xfrm>
          <a:prstGeom prst="straightConnector1">
            <a:avLst/>
          </a:prstGeom>
          <a:blipFill dpi="0" rotWithShape="0">
            <a:blip r:embed="rId3" cstate="print"/>
            <a:srcRect/>
            <a:tile tx="0" ty="0" sx="100000" sy="100000" flip="none" algn="tl"/>
          </a:blipFill>
          <a:ln w="9525" cap="flat" cmpd="sng" algn="ctr">
            <a:solidFill>
              <a:schemeClr val="tx1"/>
            </a:solidFill>
            <a:prstDash val="solid"/>
            <a:round/>
            <a:headEnd type="arrow"/>
            <a:tailEnd type="arrow"/>
          </a:ln>
          <a:effectLst/>
        </p:spPr>
      </p:cxnSp>
      <p:sp>
        <p:nvSpPr>
          <p:cNvPr id="20" name="Rectangle 19"/>
          <p:cNvSpPr/>
          <p:nvPr/>
        </p:nvSpPr>
        <p:spPr bwMode="auto">
          <a:xfrm>
            <a:off x="5791200" y="2667000"/>
            <a:ext cx="762000" cy="12192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a:t>
            </a:r>
            <a:r>
              <a:rPr kumimoji="0" lang="tr-TR" sz="2400" b="0" i="0" u="none" strike="noStrike" cap="none" normalizeH="0" baseline="0">
                <a:ln>
                  <a:noFill/>
                </a:ln>
                <a:solidFill>
                  <a:schemeClr val="tx1"/>
                </a:solidFill>
                <a:effectLst/>
                <a:latin typeface="Arial" charset="0"/>
              </a:rPr>
              <a:t>4</a:t>
            </a:r>
            <a:endParaRPr kumimoji="0" lang="en-US" sz="24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committed</a:t>
            </a:r>
            <a:endParaRPr kumimoji="0" lang="tr-TR" sz="1200" b="0" i="0" u="none" strike="noStrike" cap="none" normalizeH="0" baseline="0" dirty="0">
              <a:ln>
                <a:noFill/>
              </a:ln>
              <a:solidFill>
                <a:schemeClr val="tx1"/>
              </a:solidFill>
              <a:effectLst/>
              <a:latin typeface="Arial" charset="0"/>
            </a:endParaRPr>
          </a:p>
        </p:txBody>
      </p:sp>
      <p:cxnSp>
        <p:nvCxnSpPr>
          <p:cNvPr id="22" name="Shape 21"/>
          <p:cNvCxnSpPr>
            <a:stCxn id="20" idx="2"/>
            <a:endCxn id="13" idx="4"/>
          </p:cNvCxnSpPr>
          <p:nvPr/>
        </p:nvCxnSpPr>
        <p:spPr bwMode="auto">
          <a:xfrm rot="5400000">
            <a:off x="3790950" y="2152650"/>
            <a:ext cx="647700" cy="4114800"/>
          </a:xfrm>
          <a:prstGeom prst="bentConnector2">
            <a:avLst/>
          </a:prstGeom>
          <a:blipFill dpi="0" rotWithShape="0">
            <a:blip r:embed="rId3" cstate="print"/>
            <a:srcRect/>
            <a:tile tx="0" ty="0" sx="100000" sy="100000" flip="none" algn="tl"/>
          </a:blipFill>
          <a:ln w="9525" cap="flat" cmpd="sng" algn="ctr">
            <a:solidFill>
              <a:schemeClr val="tx1"/>
            </a:solidFill>
            <a:prstDash val="solid"/>
            <a:round/>
            <a:headEnd type="arrow"/>
            <a:tailEnd type="arrow"/>
          </a:ln>
          <a:effectLst/>
        </p:spPr>
      </p:cxnSp>
      <p:sp>
        <p:nvSpPr>
          <p:cNvPr id="23" name="TextBox 22"/>
          <p:cNvSpPr txBox="1"/>
          <p:nvPr/>
        </p:nvSpPr>
        <p:spPr>
          <a:xfrm>
            <a:off x="450731" y="5253335"/>
            <a:ext cx="8159869" cy="1200329"/>
          </a:xfrm>
          <a:prstGeom prst="rect">
            <a:avLst/>
          </a:prstGeom>
          <a:noFill/>
        </p:spPr>
        <p:txBody>
          <a:bodyPr wrap="square" rtlCol="0">
            <a:spAutoFit/>
          </a:bodyPr>
          <a:lstStyle/>
          <a:p>
            <a:r>
              <a:rPr lang="en-US" sz="1800" dirty="0"/>
              <a:t>Transactions work within their memory space until they reach a commit point. When they are committed, the changes made by the transactions are permanently stored on the disk. Then other transactions read the updated values.</a:t>
            </a:r>
            <a:endParaRPr lang="tr-TR" sz="1800" dirty="0"/>
          </a:p>
        </p:txBody>
      </p:sp>
      <p:cxnSp>
        <p:nvCxnSpPr>
          <p:cNvPr id="29" name="Straight Arrow Connector 28"/>
          <p:cNvCxnSpPr>
            <a:stCxn id="20" idx="0"/>
            <a:endCxn id="9" idx="1"/>
          </p:cNvCxnSpPr>
          <p:nvPr/>
        </p:nvCxnSpPr>
        <p:spPr bwMode="auto">
          <a:xfrm flipH="1" flipV="1">
            <a:off x="4686300" y="2094932"/>
            <a:ext cx="1485900" cy="572068"/>
          </a:xfrm>
          <a:prstGeom prst="straightConnector1">
            <a:avLst/>
          </a:prstGeom>
          <a:blipFill dpi="0" rotWithShape="0">
            <a:blip r:embed="rId3" cstate="print"/>
            <a:srcRect/>
            <a:tile tx="0" ty="0" sx="100000" sy="100000" flip="none" algn="tl"/>
          </a:blipFill>
          <a:ln w="9525" cap="flat" cmpd="sng" algn="ctr">
            <a:solidFill>
              <a:schemeClr val="tx1"/>
            </a:solidFill>
            <a:prstDash val="solid"/>
            <a:round/>
            <a:headEnd type="arrow"/>
            <a:tailEnd type="arrow"/>
          </a:ln>
          <a:effectLst/>
        </p:spPr>
      </p:cxnSp>
    </p:spTree>
    <p:extLst>
      <p:ext uri="{BB962C8B-B14F-4D97-AF65-F5344CB8AC3E}">
        <p14:creationId xmlns:p14="http://schemas.microsoft.com/office/powerpoint/2010/main" val="48225095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r>
              <a:rPr lang="en-US"/>
              <a:t>Slide 17- </a:t>
            </a:r>
            <a:fld id="{A658D77B-CD74-44F7-A733-D168EFB5B951}" type="slidenum">
              <a:rPr lang="en-US" smtClean="0"/>
              <a:pPr/>
              <a:t>25</a:t>
            </a:fld>
            <a:endParaRPr lang="en-CA"/>
          </a:p>
        </p:txBody>
      </p:sp>
      <p:sp>
        <p:nvSpPr>
          <p:cNvPr id="23555" name="Rectangle 4"/>
          <p:cNvSpPr>
            <a:spLocks noGrp="1" noChangeArrowheads="1"/>
          </p:cNvSpPr>
          <p:nvPr>
            <p:ph type="title"/>
          </p:nvPr>
        </p:nvSpPr>
        <p:spPr/>
        <p:txBody>
          <a:bodyPr/>
          <a:lstStyle/>
          <a:p>
            <a:pPr eaLnBrk="1" hangingPunct="1"/>
            <a:r>
              <a:rPr lang="en-US" sz="3200" dirty="0"/>
              <a:t>Transaction and System Concepts :</a:t>
            </a:r>
            <a:br>
              <a:rPr lang="en-US" sz="3200" dirty="0"/>
            </a:br>
            <a:r>
              <a:rPr lang="en-US" sz="3200" dirty="0"/>
              <a:t>The System Log </a:t>
            </a:r>
          </a:p>
        </p:txBody>
      </p:sp>
      <p:sp>
        <p:nvSpPr>
          <p:cNvPr id="23556" name="Rectangle 5"/>
          <p:cNvSpPr>
            <a:spLocks noGrp="1" noChangeArrowheads="1"/>
          </p:cNvSpPr>
          <p:nvPr>
            <p:ph type="body" idx="1"/>
          </p:nvPr>
        </p:nvSpPr>
        <p:spPr/>
        <p:txBody>
          <a:bodyPr/>
          <a:lstStyle/>
          <a:p>
            <a:pPr lvl="1" eaLnBrk="1" hangingPunct="1"/>
            <a:r>
              <a:rPr lang="en-US" b="1" dirty="0"/>
              <a:t>Log</a:t>
            </a:r>
            <a:r>
              <a:rPr lang="en-US" dirty="0"/>
              <a:t> or </a:t>
            </a:r>
            <a:r>
              <a:rPr lang="en-US" b="1" dirty="0"/>
              <a:t>Journal</a:t>
            </a:r>
            <a:r>
              <a:rPr lang="en-US" dirty="0"/>
              <a:t>: The log keeps track of all transaction operations that affect the values of database items.</a:t>
            </a:r>
          </a:p>
          <a:p>
            <a:pPr lvl="2" eaLnBrk="1" hangingPunct="1"/>
            <a:r>
              <a:rPr lang="en-US" dirty="0"/>
              <a:t>This information may be needed to permit </a:t>
            </a:r>
            <a:r>
              <a:rPr lang="en-US" b="1" i="1" u="sng" dirty="0"/>
              <a:t>recovery</a:t>
            </a:r>
            <a:r>
              <a:rPr lang="en-US" dirty="0"/>
              <a:t> from transaction failures.</a:t>
            </a:r>
          </a:p>
          <a:p>
            <a:pPr lvl="2" eaLnBrk="1" hangingPunct="1"/>
            <a:r>
              <a:rPr lang="en-US" dirty="0"/>
              <a:t>The log is kept on disk, so it is not affected by any type of failure except for disk or catastrophic failure.</a:t>
            </a:r>
          </a:p>
          <a:p>
            <a:pPr lvl="2" eaLnBrk="1" hangingPunct="1"/>
            <a:r>
              <a:rPr lang="en-US" dirty="0"/>
              <a:t>In addition, the log is periodically backed up to archival storage to guard against such catastrophic failures.  </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r>
              <a:rPr lang="en-US"/>
              <a:t>Slide 17- </a:t>
            </a:r>
            <a:fld id="{239D63F0-11BE-4864-BE99-2DC96ACB6507}" type="slidenum">
              <a:rPr lang="en-US" smtClean="0"/>
              <a:pPr/>
              <a:t>26</a:t>
            </a:fld>
            <a:endParaRPr lang="en-CA"/>
          </a:p>
        </p:txBody>
      </p:sp>
      <p:sp>
        <p:nvSpPr>
          <p:cNvPr id="24579" name="Rectangle 4"/>
          <p:cNvSpPr>
            <a:spLocks noGrp="1" noChangeArrowheads="1"/>
          </p:cNvSpPr>
          <p:nvPr>
            <p:ph type="title"/>
          </p:nvPr>
        </p:nvSpPr>
        <p:spPr/>
        <p:txBody>
          <a:bodyPr/>
          <a:lstStyle/>
          <a:p>
            <a:pPr eaLnBrk="1" hangingPunct="1"/>
            <a:r>
              <a:rPr lang="en-US" sz="3200" dirty="0"/>
              <a:t>Transaction and System Concepts :</a:t>
            </a:r>
            <a:br>
              <a:rPr lang="en-US" sz="3200" dirty="0"/>
            </a:br>
            <a:r>
              <a:rPr lang="en-US" sz="3200" dirty="0"/>
              <a:t>The System Log (</a:t>
            </a:r>
            <a:r>
              <a:rPr lang="en-US" sz="3200" dirty="0" err="1"/>
              <a:t>cont</a:t>
            </a:r>
            <a:r>
              <a:rPr lang="en-US" sz="3200" dirty="0"/>
              <a:t>)</a:t>
            </a:r>
          </a:p>
        </p:txBody>
      </p:sp>
      <p:sp>
        <p:nvSpPr>
          <p:cNvPr id="24580" name="Rectangle 5"/>
          <p:cNvSpPr>
            <a:spLocks noGrp="1" noChangeArrowheads="1"/>
          </p:cNvSpPr>
          <p:nvPr>
            <p:ph type="body" idx="1"/>
          </p:nvPr>
        </p:nvSpPr>
        <p:spPr/>
        <p:txBody>
          <a:bodyPr/>
          <a:lstStyle/>
          <a:p>
            <a:pPr lvl="1" eaLnBrk="1" hangingPunct="1">
              <a:lnSpc>
                <a:spcPct val="80000"/>
              </a:lnSpc>
            </a:pPr>
            <a:r>
              <a:rPr lang="en-US" sz="2100" dirty="0"/>
              <a:t>T in the following discussion refers to a unique </a:t>
            </a:r>
            <a:r>
              <a:rPr lang="en-US" sz="2100" b="1" dirty="0"/>
              <a:t>transaction-id</a:t>
            </a:r>
            <a:r>
              <a:rPr lang="en-US" sz="2100" dirty="0"/>
              <a:t> that is generated automatically by the system and is used to identify each transaction: </a:t>
            </a:r>
          </a:p>
          <a:p>
            <a:pPr lvl="1" eaLnBrk="1" hangingPunct="1">
              <a:lnSpc>
                <a:spcPct val="80000"/>
              </a:lnSpc>
            </a:pPr>
            <a:r>
              <a:rPr lang="en-US" sz="2100" dirty="0"/>
              <a:t>Types of log record: </a:t>
            </a:r>
          </a:p>
          <a:p>
            <a:pPr lvl="2" eaLnBrk="1" hangingPunct="1">
              <a:lnSpc>
                <a:spcPct val="80000"/>
              </a:lnSpc>
            </a:pPr>
            <a:r>
              <a:rPr lang="en-US" sz="2000" dirty="0"/>
              <a:t>[</a:t>
            </a:r>
            <a:r>
              <a:rPr lang="en-US" sz="2000" dirty="0" err="1"/>
              <a:t>start_transaction,T</a:t>
            </a:r>
            <a:r>
              <a:rPr lang="en-US" sz="2000" dirty="0"/>
              <a:t>]: Records that transaction T has started execution.</a:t>
            </a:r>
          </a:p>
          <a:p>
            <a:pPr lvl="2" eaLnBrk="1" hangingPunct="1">
              <a:lnSpc>
                <a:spcPct val="80000"/>
              </a:lnSpc>
            </a:pPr>
            <a:r>
              <a:rPr lang="en-US" sz="2000" dirty="0"/>
              <a:t>[</a:t>
            </a:r>
            <a:r>
              <a:rPr lang="en-US" sz="2000" dirty="0" err="1"/>
              <a:t>write_item,T,X,old_value,new_value</a:t>
            </a:r>
            <a:r>
              <a:rPr lang="en-US" sz="2000" dirty="0"/>
              <a:t>]: Records that transaction T has changed the value of database item X from </a:t>
            </a:r>
            <a:r>
              <a:rPr lang="en-US" sz="2000" dirty="0" err="1"/>
              <a:t>old_value</a:t>
            </a:r>
            <a:r>
              <a:rPr lang="en-US" sz="2000" dirty="0"/>
              <a:t> to </a:t>
            </a:r>
            <a:r>
              <a:rPr lang="en-US" sz="2000" dirty="0" err="1"/>
              <a:t>new_value</a:t>
            </a:r>
            <a:r>
              <a:rPr lang="en-US" sz="2000" dirty="0"/>
              <a:t>.</a:t>
            </a:r>
          </a:p>
          <a:p>
            <a:pPr lvl="2" eaLnBrk="1" hangingPunct="1">
              <a:lnSpc>
                <a:spcPct val="80000"/>
              </a:lnSpc>
            </a:pPr>
            <a:r>
              <a:rPr lang="en-US" sz="2000" dirty="0"/>
              <a:t>[</a:t>
            </a:r>
            <a:r>
              <a:rPr lang="en-US" sz="2000" dirty="0" err="1"/>
              <a:t>read_item,T,X</a:t>
            </a:r>
            <a:r>
              <a:rPr lang="en-US" sz="2000" dirty="0"/>
              <a:t>]: Records that transaction T  has read the value of database item X.</a:t>
            </a:r>
          </a:p>
          <a:p>
            <a:pPr lvl="2" eaLnBrk="1" hangingPunct="1">
              <a:lnSpc>
                <a:spcPct val="80000"/>
              </a:lnSpc>
            </a:pPr>
            <a:r>
              <a:rPr lang="en-US" sz="2000" dirty="0"/>
              <a:t>[</a:t>
            </a:r>
            <a:r>
              <a:rPr lang="en-US" sz="2000" dirty="0" err="1"/>
              <a:t>commit,T</a:t>
            </a:r>
            <a:r>
              <a:rPr lang="en-US" sz="2000" dirty="0"/>
              <a:t>]: Records that transaction T has completed successfully, and affirms that its effect can be committed (recorded permanently) to the database.</a:t>
            </a:r>
          </a:p>
          <a:p>
            <a:pPr lvl="2" eaLnBrk="1" hangingPunct="1">
              <a:lnSpc>
                <a:spcPct val="80000"/>
              </a:lnSpc>
            </a:pPr>
            <a:r>
              <a:rPr lang="en-US" sz="2000" dirty="0"/>
              <a:t>[</a:t>
            </a:r>
            <a:r>
              <a:rPr lang="en-US" sz="2000" dirty="0" err="1"/>
              <a:t>abort,T</a:t>
            </a:r>
            <a:r>
              <a:rPr lang="en-US" sz="2000" dirty="0"/>
              <a:t>]: Records that transaction T has been aborted. </a:t>
            </a:r>
          </a:p>
          <a:p>
            <a:pPr lvl="1" eaLnBrk="1" hangingPunct="1">
              <a:lnSpc>
                <a:spcPct val="80000"/>
              </a:lnSpc>
            </a:pPr>
            <a:r>
              <a:rPr lang="en-US" sz="2200" dirty="0"/>
              <a:t>Protocols for recovery that </a:t>
            </a:r>
            <a:r>
              <a:rPr lang="en-US" sz="2200" i="1" dirty="0"/>
              <a:t>avoid cascading rollbacks do not require that Read operations be written to the system log</a:t>
            </a:r>
            <a:r>
              <a:rPr lang="en-US" sz="2200" dirty="0"/>
              <a:t>, whereas other protocols require these entries for recovery. </a:t>
            </a:r>
          </a:p>
          <a:p>
            <a:pPr lvl="2" eaLnBrk="1" hangingPunct="1">
              <a:lnSpc>
                <a:spcPct val="80000"/>
              </a:lnSpc>
            </a:pPr>
            <a:endParaRPr lang="en-US" sz="2000" dirty="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r>
              <a:rPr lang="en-US"/>
              <a:t>Slide 17- </a:t>
            </a:r>
            <a:fld id="{B22DE91F-5E18-4B72-9651-3264D2E652BC}" type="slidenum">
              <a:rPr lang="en-US" smtClean="0"/>
              <a:pPr/>
              <a:t>27</a:t>
            </a:fld>
            <a:endParaRPr lang="en-CA"/>
          </a:p>
        </p:txBody>
      </p:sp>
      <p:sp>
        <p:nvSpPr>
          <p:cNvPr id="26627" name="Rectangle 4"/>
          <p:cNvSpPr>
            <a:spLocks noGrp="1" noChangeArrowheads="1"/>
          </p:cNvSpPr>
          <p:nvPr>
            <p:ph type="title"/>
          </p:nvPr>
        </p:nvSpPr>
        <p:spPr/>
        <p:txBody>
          <a:bodyPr/>
          <a:lstStyle/>
          <a:p>
            <a:pPr eaLnBrk="1" hangingPunct="1"/>
            <a:r>
              <a:rPr lang="en-US" sz="3200"/>
              <a:t>Transaction and System Concepts (9)</a:t>
            </a:r>
          </a:p>
        </p:txBody>
      </p:sp>
      <p:sp>
        <p:nvSpPr>
          <p:cNvPr id="26628" name="Rectangle 5"/>
          <p:cNvSpPr>
            <a:spLocks noGrp="1" noChangeArrowheads="1"/>
          </p:cNvSpPr>
          <p:nvPr>
            <p:ph type="body" idx="1"/>
          </p:nvPr>
        </p:nvSpPr>
        <p:spPr/>
        <p:txBody>
          <a:bodyPr/>
          <a:lstStyle/>
          <a:p>
            <a:pPr marL="533400" indent="-533400" eaLnBrk="1" hangingPunct="1">
              <a:lnSpc>
                <a:spcPct val="80000"/>
              </a:lnSpc>
              <a:buFont typeface="Wingdings" pitchFamily="2" charset="2"/>
              <a:buNone/>
            </a:pPr>
            <a:r>
              <a:rPr lang="en-US" sz="2400" dirty="0"/>
              <a:t>Recovery using log records:</a:t>
            </a:r>
          </a:p>
          <a:p>
            <a:pPr marL="533400" indent="-533400" eaLnBrk="1" hangingPunct="1">
              <a:lnSpc>
                <a:spcPct val="80000"/>
              </a:lnSpc>
            </a:pPr>
            <a:r>
              <a:rPr lang="en-US" sz="2400" dirty="0"/>
              <a:t>If the system crashes, we can recover to a consistent database state by examining the log and using one of the concurrency control techniques.</a:t>
            </a:r>
          </a:p>
          <a:p>
            <a:pPr marL="952500" lvl="1" indent="-495300" eaLnBrk="1" hangingPunct="1">
              <a:lnSpc>
                <a:spcPct val="80000"/>
              </a:lnSpc>
              <a:buSzTx/>
              <a:buFont typeface="Wingdings" pitchFamily="2" charset="2"/>
              <a:buAutoNum type="arabicPeriod"/>
            </a:pPr>
            <a:r>
              <a:rPr lang="en-US" sz="2100" dirty="0"/>
              <a:t>Because the log contains a record of every write operation that changes the value of some database item, it is possible to </a:t>
            </a:r>
            <a:r>
              <a:rPr lang="en-US" sz="2100" b="1" dirty="0"/>
              <a:t>undo</a:t>
            </a:r>
            <a:r>
              <a:rPr lang="en-US" sz="2100" dirty="0"/>
              <a:t> the effect of these write operations of a transaction T by tracing backward through the log and resetting all items changed by a write operation of T to their </a:t>
            </a:r>
            <a:r>
              <a:rPr lang="en-US" sz="2100" dirty="0" err="1"/>
              <a:t>old_values</a:t>
            </a:r>
            <a:r>
              <a:rPr lang="en-US" sz="2100" dirty="0"/>
              <a:t>.</a:t>
            </a:r>
          </a:p>
          <a:p>
            <a:pPr marL="952500" lvl="1" indent="-495300" eaLnBrk="1" hangingPunct="1">
              <a:lnSpc>
                <a:spcPct val="80000"/>
              </a:lnSpc>
              <a:buSzTx/>
              <a:buFont typeface="Wingdings" pitchFamily="2" charset="2"/>
              <a:buAutoNum type="arabicPeriod"/>
            </a:pPr>
            <a:r>
              <a:rPr lang="en-US" sz="2100" dirty="0"/>
              <a:t>We can also </a:t>
            </a:r>
            <a:r>
              <a:rPr lang="en-US" sz="2100" b="1" dirty="0"/>
              <a:t>redo</a:t>
            </a:r>
            <a:r>
              <a:rPr lang="en-US" sz="2100" dirty="0"/>
              <a:t> the effect of the write operations of a transaction T by tracing forward through the log and setting all items changed by a write operation of T (that did not get done permanently) to their </a:t>
            </a:r>
            <a:r>
              <a:rPr lang="en-US" sz="2100" dirty="0" err="1"/>
              <a:t>new_values</a:t>
            </a:r>
            <a:r>
              <a:rPr lang="en-US" sz="2100" dirty="0"/>
              <a:t>.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p:txBody>
          <a:bodyPr/>
          <a:lstStyle/>
          <a:p>
            <a:pPr eaLnBrk="1" hangingPunct="1"/>
            <a:r>
              <a:rPr lang="en-US" sz="3200"/>
              <a:t>Transaction and System Concepts (10)</a:t>
            </a:r>
          </a:p>
        </p:txBody>
      </p:sp>
      <p:sp>
        <p:nvSpPr>
          <p:cNvPr id="27652" name="Rectangle 5"/>
          <p:cNvSpPr>
            <a:spLocks noGrp="1" noChangeArrowheads="1"/>
          </p:cNvSpPr>
          <p:nvPr>
            <p:ph idx="1"/>
          </p:nvPr>
        </p:nvSpPr>
        <p:spPr/>
        <p:txBody>
          <a:bodyPr/>
          <a:lstStyle/>
          <a:p>
            <a:pPr eaLnBrk="1" hangingPunct="1">
              <a:lnSpc>
                <a:spcPct val="80000"/>
              </a:lnSpc>
              <a:buNone/>
            </a:pPr>
            <a:r>
              <a:rPr lang="en-US" sz="2400" dirty="0"/>
              <a:t>Commit Point of a Transaction:</a:t>
            </a:r>
          </a:p>
          <a:p>
            <a:pPr eaLnBrk="1" hangingPunct="1">
              <a:lnSpc>
                <a:spcPct val="80000"/>
              </a:lnSpc>
            </a:pPr>
            <a:r>
              <a:rPr lang="en-US" sz="2400" b="1" dirty="0"/>
              <a:t>Definition a Commit Point: </a:t>
            </a:r>
          </a:p>
          <a:p>
            <a:pPr lvl="1" eaLnBrk="1" hangingPunct="1">
              <a:lnSpc>
                <a:spcPct val="80000"/>
              </a:lnSpc>
            </a:pPr>
            <a:r>
              <a:rPr lang="en-US" sz="2100" dirty="0"/>
              <a:t>A transaction T reaches its </a:t>
            </a:r>
            <a:r>
              <a:rPr lang="en-US" sz="2100" b="1" dirty="0"/>
              <a:t>commit point</a:t>
            </a:r>
            <a:r>
              <a:rPr lang="en-US" sz="2100" dirty="0"/>
              <a:t> when all its operations that access the database have been executed successfully </a:t>
            </a:r>
            <a:r>
              <a:rPr lang="en-US" sz="2100" i="1" dirty="0"/>
              <a:t>and</a:t>
            </a:r>
            <a:r>
              <a:rPr lang="en-US" sz="2100" dirty="0"/>
              <a:t> the effect of all the transaction operations on the database has been recorded in the log.</a:t>
            </a:r>
          </a:p>
          <a:p>
            <a:pPr lvl="1" eaLnBrk="1" hangingPunct="1">
              <a:lnSpc>
                <a:spcPct val="80000"/>
              </a:lnSpc>
            </a:pPr>
            <a:r>
              <a:rPr lang="en-US" sz="2100" dirty="0"/>
              <a:t>Beyond the commit point, the transaction is said to be committed, and its effect is assumed to be permanently recorded in the database.</a:t>
            </a:r>
          </a:p>
          <a:p>
            <a:pPr lvl="1" eaLnBrk="1" hangingPunct="1">
              <a:lnSpc>
                <a:spcPct val="80000"/>
              </a:lnSpc>
            </a:pPr>
            <a:r>
              <a:rPr lang="en-US" sz="2100" dirty="0"/>
              <a:t>The transaction then writes an entry [</a:t>
            </a:r>
            <a:r>
              <a:rPr lang="en-US" sz="2100" dirty="0" err="1"/>
              <a:t>commit,T</a:t>
            </a:r>
            <a:r>
              <a:rPr lang="en-US" sz="2100" dirty="0"/>
              <a:t>] into the log. </a:t>
            </a:r>
          </a:p>
          <a:p>
            <a:pPr eaLnBrk="1" hangingPunct="1">
              <a:lnSpc>
                <a:spcPct val="80000"/>
              </a:lnSpc>
              <a:buFont typeface="Wingdings" pitchFamily="2" charset="2"/>
              <a:buNone/>
            </a:pPr>
            <a:endParaRPr lang="en-US" sz="2100" dirty="0"/>
          </a:p>
        </p:txBody>
      </p:sp>
      <p:sp>
        <p:nvSpPr>
          <p:cNvPr id="27650" name="Slide Number Placeholder 3"/>
          <p:cNvSpPr>
            <a:spLocks noGrp="1"/>
          </p:cNvSpPr>
          <p:nvPr>
            <p:ph type="sldNum" sz="quarter" idx="10"/>
          </p:nvPr>
        </p:nvSpPr>
        <p:spPr>
          <a:noFill/>
        </p:spPr>
        <p:txBody>
          <a:bodyPr/>
          <a:lstStyle/>
          <a:p>
            <a:r>
              <a:rPr lang="en-US"/>
              <a:t>Slide 17- </a:t>
            </a:r>
            <a:fld id="{BBE498F3-B515-4EEE-BFAA-67ED6A1DF0B5}" type="slidenum">
              <a:rPr lang="en-US" smtClean="0"/>
              <a:pPr/>
              <a:t>28</a:t>
            </a:fld>
            <a:endParaRPr lang="en-CA"/>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r>
              <a:rPr lang="en-US"/>
              <a:t>Slide 17- </a:t>
            </a:r>
            <a:fld id="{BBE498F3-B515-4EEE-BFAA-67ED6A1DF0B5}" type="slidenum">
              <a:rPr lang="en-US" smtClean="0"/>
              <a:pPr/>
              <a:t>29</a:t>
            </a:fld>
            <a:endParaRPr lang="en-CA"/>
          </a:p>
        </p:txBody>
      </p:sp>
      <p:sp>
        <p:nvSpPr>
          <p:cNvPr id="27651" name="Rectangle 4"/>
          <p:cNvSpPr>
            <a:spLocks noGrp="1" noChangeArrowheads="1"/>
          </p:cNvSpPr>
          <p:nvPr>
            <p:ph type="title"/>
          </p:nvPr>
        </p:nvSpPr>
        <p:spPr/>
        <p:txBody>
          <a:bodyPr/>
          <a:lstStyle/>
          <a:p>
            <a:pPr eaLnBrk="1" hangingPunct="1"/>
            <a:r>
              <a:rPr lang="en-US" sz="3200"/>
              <a:t>Transaction and System Concepts (10)</a:t>
            </a:r>
          </a:p>
        </p:txBody>
      </p:sp>
      <p:sp>
        <p:nvSpPr>
          <p:cNvPr id="27652" name="Rectangle 5"/>
          <p:cNvSpPr>
            <a:spLocks noGrp="1" noChangeArrowheads="1"/>
          </p:cNvSpPr>
          <p:nvPr>
            <p:ph type="body" idx="1"/>
          </p:nvPr>
        </p:nvSpPr>
        <p:spPr/>
        <p:txBody>
          <a:bodyPr/>
          <a:lstStyle/>
          <a:p>
            <a:pPr eaLnBrk="1" hangingPunct="1">
              <a:lnSpc>
                <a:spcPct val="80000"/>
              </a:lnSpc>
            </a:pPr>
            <a:r>
              <a:rPr lang="en-US" sz="2000" b="1" dirty="0"/>
              <a:t>In case of a system problem, transactions are either</a:t>
            </a:r>
          </a:p>
          <a:p>
            <a:pPr lvl="1" eaLnBrk="1" hangingPunct="1">
              <a:lnSpc>
                <a:spcPct val="80000"/>
              </a:lnSpc>
            </a:pPr>
            <a:r>
              <a:rPr lang="en-US" sz="1800" b="1" dirty="0"/>
              <a:t>Committed or </a:t>
            </a:r>
          </a:p>
          <a:p>
            <a:pPr lvl="1" eaLnBrk="1" hangingPunct="1">
              <a:lnSpc>
                <a:spcPct val="80000"/>
              </a:lnSpc>
            </a:pPr>
            <a:r>
              <a:rPr lang="en-US" sz="1800" b="1" dirty="0"/>
              <a:t>Not committed </a:t>
            </a:r>
          </a:p>
          <a:p>
            <a:pPr eaLnBrk="1" hangingPunct="1">
              <a:lnSpc>
                <a:spcPct val="80000"/>
              </a:lnSpc>
            </a:pPr>
            <a:r>
              <a:rPr lang="en-US" sz="2000" b="1" dirty="0"/>
              <a:t>For transactions that are not committed yet:</a:t>
            </a:r>
          </a:p>
          <a:p>
            <a:pPr lvl="1" eaLnBrk="1" hangingPunct="1">
              <a:lnSpc>
                <a:spcPct val="80000"/>
              </a:lnSpc>
            </a:pPr>
            <a:r>
              <a:rPr lang="en-US" sz="1800" b="1" dirty="0"/>
              <a:t>Roll Back of transactions:</a:t>
            </a:r>
          </a:p>
          <a:p>
            <a:pPr lvl="2" eaLnBrk="1" hangingPunct="1">
              <a:lnSpc>
                <a:spcPct val="80000"/>
              </a:lnSpc>
            </a:pPr>
            <a:r>
              <a:rPr lang="en-US" sz="1800" dirty="0"/>
              <a:t>Needed for transactions that have a [</a:t>
            </a:r>
            <a:r>
              <a:rPr lang="en-US" sz="1800" dirty="0" err="1"/>
              <a:t>start_transaction,T</a:t>
            </a:r>
            <a:r>
              <a:rPr lang="en-US" sz="1800" dirty="0"/>
              <a:t>] entry into the log but no commit entry [</a:t>
            </a:r>
            <a:r>
              <a:rPr lang="en-US" sz="1800" dirty="0" err="1"/>
              <a:t>commit,T</a:t>
            </a:r>
            <a:r>
              <a:rPr lang="en-US" sz="1800" dirty="0"/>
              <a:t>] into the log. </a:t>
            </a:r>
          </a:p>
          <a:p>
            <a:pPr eaLnBrk="1" hangingPunct="1">
              <a:lnSpc>
                <a:spcPct val="80000"/>
              </a:lnSpc>
            </a:pPr>
            <a:r>
              <a:rPr lang="en-US" sz="2000" b="1" dirty="0"/>
              <a:t>For transactions that are committed</a:t>
            </a:r>
            <a:r>
              <a:rPr lang="tr-TR" sz="2000" b="1" dirty="0"/>
              <a:t> </a:t>
            </a:r>
          </a:p>
          <a:p>
            <a:pPr lvl="1" eaLnBrk="1" hangingPunct="1">
              <a:lnSpc>
                <a:spcPct val="80000"/>
              </a:lnSpc>
            </a:pPr>
            <a:r>
              <a:rPr lang="en-US" sz="1800" b="1" dirty="0"/>
              <a:t>Redoing transactions:</a:t>
            </a:r>
          </a:p>
          <a:p>
            <a:pPr lvl="2" eaLnBrk="1" hangingPunct="1">
              <a:lnSpc>
                <a:spcPct val="80000"/>
              </a:lnSpc>
            </a:pPr>
            <a:r>
              <a:rPr lang="en-US" sz="1800" dirty="0"/>
              <a:t>Transactions that have written their commit entry in the log must also have recorded all their write operations in the log; otherwise they would not be committed, so their effect on the database can be redone from the log entries. (Notice that the log file must be kept on disk.)</a:t>
            </a:r>
          </a:p>
          <a:p>
            <a:pPr lvl="2" eaLnBrk="1" hangingPunct="1">
              <a:lnSpc>
                <a:spcPct val="80000"/>
              </a:lnSpc>
            </a:pPr>
            <a:r>
              <a:rPr lang="en-US" sz="1800" dirty="0"/>
              <a:t>At the time of a system crash, only the log entries that have been written back to disk are considered in the recovery process because the contents of main memory may be lost.</a:t>
            </a:r>
          </a:p>
          <a:p>
            <a:pPr eaLnBrk="1" hangingPunct="1">
              <a:lnSpc>
                <a:spcPct val="80000"/>
              </a:lnSpc>
            </a:pPr>
            <a:endParaRPr lang="en-US" sz="20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r>
              <a:rPr lang="en-US"/>
              <a:t>Slide 17- </a:t>
            </a:r>
            <a:fld id="{F404850A-711D-4C8C-A6FC-3D7CD6CB36A3}" type="slidenum">
              <a:rPr lang="en-US" smtClean="0"/>
              <a:pPr/>
              <a:t>3</a:t>
            </a:fld>
            <a:endParaRPr lang="en-CA"/>
          </a:p>
        </p:txBody>
      </p:sp>
      <p:sp>
        <p:nvSpPr>
          <p:cNvPr id="5123" name="Rectangle 4"/>
          <p:cNvSpPr>
            <a:spLocks noGrp="1" noChangeArrowheads="1"/>
          </p:cNvSpPr>
          <p:nvPr>
            <p:ph type="title"/>
          </p:nvPr>
        </p:nvSpPr>
        <p:spPr/>
        <p:txBody>
          <a:bodyPr/>
          <a:lstStyle/>
          <a:p>
            <a:pPr eaLnBrk="1" hangingPunct="1"/>
            <a:r>
              <a:rPr lang="en-US"/>
              <a:t>1 Introduction to Transaction Processing (1)</a:t>
            </a:r>
          </a:p>
        </p:txBody>
      </p:sp>
      <p:sp>
        <p:nvSpPr>
          <p:cNvPr id="5124" name="Rectangle 5"/>
          <p:cNvSpPr>
            <a:spLocks noGrp="1" noChangeArrowheads="1"/>
          </p:cNvSpPr>
          <p:nvPr>
            <p:ph type="body" idx="1"/>
          </p:nvPr>
        </p:nvSpPr>
        <p:spPr/>
        <p:txBody>
          <a:bodyPr/>
          <a:lstStyle/>
          <a:p>
            <a:pPr eaLnBrk="1" hangingPunct="1">
              <a:lnSpc>
                <a:spcPct val="80000"/>
              </a:lnSpc>
            </a:pPr>
            <a:r>
              <a:rPr lang="en-US" b="1"/>
              <a:t>Single-User System</a:t>
            </a:r>
            <a:r>
              <a:rPr lang="en-US"/>
              <a:t>:</a:t>
            </a:r>
          </a:p>
          <a:p>
            <a:pPr lvl="1" eaLnBrk="1" hangingPunct="1">
              <a:lnSpc>
                <a:spcPct val="80000"/>
              </a:lnSpc>
            </a:pPr>
            <a:r>
              <a:rPr lang="en-US"/>
              <a:t>At most one user at a time can use the system. </a:t>
            </a:r>
          </a:p>
          <a:p>
            <a:pPr eaLnBrk="1" hangingPunct="1">
              <a:lnSpc>
                <a:spcPct val="80000"/>
              </a:lnSpc>
            </a:pPr>
            <a:r>
              <a:rPr lang="en-US" b="1"/>
              <a:t>Multiuser System</a:t>
            </a:r>
            <a:r>
              <a:rPr lang="en-US"/>
              <a:t>:</a:t>
            </a:r>
          </a:p>
          <a:p>
            <a:pPr lvl="1" eaLnBrk="1" hangingPunct="1">
              <a:lnSpc>
                <a:spcPct val="80000"/>
              </a:lnSpc>
            </a:pPr>
            <a:r>
              <a:rPr lang="en-US"/>
              <a:t>Many users can access the system concurrently.</a:t>
            </a:r>
          </a:p>
          <a:p>
            <a:pPr eaLnBrk="1" hangingPunct="1">
              <a:lnSpc>
                <a:spcPct val="80000"/>
              </a:lnSpc>
            </a:pPr>
            <a:r>
              <a:rPr lang="en-US" b="1"/>
              <a:t>Concurrency</a:t>
            </a:r>
          </a:p>
          <a:p>
            <a:pPr lvl="1" eaLnBrk="1" hangingPunct="1">
              <a:lnSpc>
                <a:spcPct val="80000"/>
              </a:lnSpc>
            </a:pPr>
            <a:r>
              <a:rPr lang="en-US" b="1"/>
              <a:t>Interleaved processing</a:t>
            </a:r>
            <a:r>
              <a:rPr lang="en-US"/>
              <a:t>:</a:t>
            </a:r>
          </a:p>
          <a:p>
            <a:pPr lvl="2" eaLnBrk="1" hangingPunct="1">
              <a:lnSpc>
                <a:spcPct val="80000"/>
              </a:lnSpc>
            </a:pPr>
            <a:r>
              <a:rPr lang="en-US"/>
              <a:t>Concurrent execution of processes is interleaved in a single CPU</a:t>
            </a:r>
          </a:p>
          <a:p>
            <a:pPr lvl="1" eaLnBrk="1" hangingPunct="1">
              <a:lnSpc>
                <a:spcPct val="80000"/>
              </a:lnSpc>
            </a:pPr>
            <a:r>
              <a:rPr lang="en-US" b="1"/>
              <a:t>Parallel processing</a:t>
            </a:r>
            <a:r>
              <a:rPr lang="en-US"/>
              <a:t>:</a:t>
            </a:r>
          </a:p>
          <a:p>
            <a:pPr lvl="2" eaLnBrk="1" hangingPunct="1">
              <a:lnSpc>
                <a:spcPct val="80000"/>
              </a:lnSpc>
            </a:pPr>
            <a:r>
              <a:rPr lang="en-US"/>
              <a:t>Processes are concurrently executed in multiple CPUs. </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r>
              <a:rPr lang="en-US"/>
              <a:t>Slide 17- </a:t>
            </a:r>
            <a:fld id="{BBE498F3-B515-4EEE-BFAA-67ED6A1DF0B5}" type="slidenum">
              <a:rPr lang="en-US" smtClean="0"/>
              <a:pPr/>
              <a:t>30</a:t>
            </a:fld>
            <a:endParaRPr lang="en-CA"/>
          </a:p>
        </p:txBody>
      </p:sp>
      <p:sp>
        <p:nvSpPr>
          <p:cNvPr id="27651" name="Rectangle 4"/>
          <p:cNvSpPr>
            <a:spLocks noGrp="1" noChangeArrowheads="1"/>
          </p:cNvSpPr>
          <p:nvPr>
            <p:ph type="title"/>
          </p:nvPr>
        </p:nvSpPr>
        <p:spPr/>
        <p:txBody>
          <a:bodyPr/>
          <a:lstStyle/>
          <a:p>
            <a:pPr eaLnBrk="1" hangingPunct="1"/>
            <a:r>
              <a:rPr lang="en-US" sz="3200"/>
              <a:t>Transaction and System Concepts (10)</a:t>
            </a:r>
          </a:p>
        </p:txBody>
      </p:sp>
      <p:sp>
        <p:nvSpPr>
          <p:cNvPr id="6" name="Rectangle 5"/>
          <p:cNvSpPr/>
          <p:nvPr/>
        </p:nvSpPr>
        <p:spPr bwMode="auto">
          <a:xfrm>
            <a:off x="2743200" y="2667000"/>
            <a:ext cx="762000" cy="12192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T1</a:t>
            </a:r>
            <a:endParaRPr kumimoji="0" lang="tr-TR" sz="2400" b="0" i="0" u="none" strike="noStrike" cap="none" normalizeH="0" baseline="0" dirty="0">
              <a:ln>
                <a:noFill/>
              </a:ln>
              <a:solidFill>
                <a:schemeClr val="tx1"/>
              </a:solidFill>
              <a:effectLst/>
              <a:latin typeface="Arial" charset="0"/>
            </a:endParaRPr>
          </a:p>
        </p:txBody>
      </p:sp>
      <p:sp>
        <p:nvSpPr>
          <p:cNvPr id="7" name="Rectangle 6"/>
          <p:cNvSpPr/>
          <p:nvPr/>
        </p:nvSpPr>
        <p:spPr bwMode="auto">
          <a:xfrm>
            <a:off x="3810000" y="2667000"/>
            <a:ext cx="762000" cy="12192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endParaRPr kumimoji="0" lang="tr-TR" sz="24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4800600" y="2667000"/>
            <a:ext cx="762000" cy="12192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T3</a:t>
            </a:r>
            <a:endParaRPr kumimoji="0" lang="tr-TR" sz="2400" b="0" i="0" u="none" strike="noStrike" cap="none" normalizeH="0" baseline="0" dirty="0">
              <a:ln>
                <a:noFill/>
              </a:ln>
              <a:solidFill>
                <a:schemeClr val="tx1"/>
              </a:solidFill>
              <a:effectLst/>
              <a:latin typeface="Arial" charset="0"/>
            </a:endParaRPr>
          </a:p>
        </p:txBody>
      </p:sp>
      <p:sp>
        <p:nvSpPr>
          <p:cNvPr id="9" name="Cloud 8"/>
          <p:cNvSpPr/>
          <p:nvPr/>
        </p:nvSpPr>
        <p:spPr bwMode="auto">
          <a:xfrm>
            <a:off x="3810000" y="1562100"/>
            <a:ext cx="1752600" cy="533400"/>
          </a:xfrm>
          <a:prstGeom prst="cloud">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Memory</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   </a:t>
            </a:r>
            <a:r>
              <a:rPr kumimoji="0" lang="en-US" sz="1200" b="0" i="0" u="none" strike="noStrike" cap="none" normalizeH="0" baseline="0" dirty="0">
                <a:ln>
                  <a:noFill/>
                </a:ln>
                <a:solidFill>
                  <a:schemeClr val="tx1"/>
                </a:solidFill>
                <a:effectLst/>
                <a:latin typeface="Arial" charset="0"/>
              </a:rPr>
              <a:t> area</a:t>
            </a:r>
            <a:endParaRPr kumimoji="0" lang="tr-TR" sz="1200" b="0" i="0" u="none" strike="noStrike" cap="none" normalizeH="0" baseline="0" dirty="0">
              <a:ln>
                <a:noFill/>
              </a:ln>
              <a:solidFill>
                <a:schemeClr val="tx1"/>
              </a:solidFill>
              <a:effectLst/>
              <a:latin typeface="Arial" charset="0"/>
            </a:endParaRPr>
          </a:p>
        </p:txBody>
      </p:sp>
      <p:sp>
        <p:nvSpPr>
          <p:cNvPr id="13" name="Flowchart: Magnetic Disk 12"/>
          <p:cNvSpPr/>
          <p:nvPr/>
        </p:nvSpPr>
        <p:spPr bwMode="auto">
          <a:xfrm>
            <a:off x="685800" y="3886200"/>
            <a:ext cx="1371600" cy="1295400"/>
          </a:xfrm>
          <a:prstGeom prst="flowChartMagneticDisk">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Permanen</a:t>
            </a:r>
            <a:r>
              <a:rPr lang="en-US" sz="1200" dirty="0"/>
              <a:t>t disk</a:t>
            </a:r>
            <a:endParaRPr kumimoji="0" lang="tr-TR" sz="1200" b="0" i="0" u="none" strike="noStrike" cap="none" normalizeH="0" baseline="0" dirty="0">
              <a:ln>
                <a:noFill/>
              </a:ln>
              <a:solidFill>
                <a:schemeClr val="tx1"/>
              </a:solidFill>
              <a:effectLst/>
              <a:latin typeface="Arial" charset="0"/>
            </a:endParaRPr>
          </a:p>
        </p:txBody>
      </p:sp>
      <p:cxnSp>
        <p:nvCxnSpPr>
          <p:cNvPr id="15" name="Straight Arrow Connector 14"/>
          <p:cNvCxnSpPr>
            <a:stCxn id="9" idx="1"/>
            <a:endCxn id="6" idx="0"/>
          </p:cNvCxnSpPr>
          <p:nvPr/>
        </p:nvCxnSpPr>
        <p:spPr bwMode="auto">
          <a:xfrm flipH="1">
            <a:off x="3124200" y="2094932"/>
            <a:ext cx="1562100" cy="572068"/>
          </a:xfrm>
          <a:prstGeom prst="straightConnector1">
            <a:avLst/>
          </a:prstGeom>
          <a:blipFill dpi="0" rotWithShape="0">
            <a:blip r:embed="rId3" cstate="print"/>
            <a:srcRect/>
            <a:tile tx="0" ty="0" sx="100000" sy="100000" flip="none" algn="tl"/>
          </a:blipFill>
          <a:ln w="9525" cap="flat" cmpd="sng" algn="ctr">
            <a:solidFill>
              <a:schemeClr val="tx1"/>
            </a:solidFill>
            <a:prstDash val="solid"/>
            <a:round/>
            <a:headEnd type="arrow"/>
            <a:tailEnd type="arrow"/>
          </a:ln>
          <a:effectLst/>
        </p:spPr>
      </p:cxnSp>
      <p:cxnSp>
        <p:nvCxnSpPr>
          <p:cNvPr id="17" name="Straight Arrow Connector 16"/>
          <p:cNvCxnSpPr>
            <a:endCxn id="7" idx="0"/>
          </p:cNvCxnSpPr>
          <p:nvPr/>
        </p:nvCxnSpPr>
        <p:spPr bwMode="auto">
          <a:xfrm flipH="1">
            <a:off x="4191000" y="2095500"/>
            <a:ext cx="495300" cy="571500"/>
          </a:xfrm>
          <a:prstGeom prst="straightConnector1">
            <a:avLst/>
          </a:prstGeom>
          <a:blipFill dpi="0" rotWithShape="0">
            <a:blip r:embed="rId3" cstate="print"/>
            <a:srcRect/>
            <a:tile tx="0" ty="0" sx="100000" sy="100000" flip="none" algn="tl"/>
          </a:blipFill>
          <a:ln w="9525" cap="flat" cmpd="sng" algn="ctr">
            <a:solidFill>
              <a:schemeClr val="tx1"/>
            </a:solidFill>
            <a:prstDash val="solid"/>
            <a:round/>
            <a:headEnd type="arrow"/>
            <a:tailEnd type="arrow"/>
          </a:ln>
          <a:effectLst/>
        </p:spPr>
      </p:cxnSp>
      <p:cxnSp>
        <p:nvCxnSpPr>
          <p:cNvPr id="19" name="Straight Arrow Connector 18"/>
          <p:cNvCxnSpPr>
            <a:stCxn id="9" idx="1"/>
          </p:cNvCxnSpPr>
          <p:nvPr/>
        </p:nvCxnSpPr>
        <p:spPr bwMode="auto">
          <a:xfrm>
            <a:off x="4686300" y="2094932"/>
            <a:ext cx="495300" cy="572068"/>
          </a:xfrm>
          <a:prstGeom prst="straightConnector1">
            <a:avLst/>
          </a:prstGeom>
          <a:blipFill dpi="0" rotWithShape="0">
            <a:blip r:embed="rId3" cstate="print"/>
            <a:srcRect/>
            <a:tile tx="0" ty="0" sx="100000" sy="100000" flip="none" algn="tl"/>
          </a:blipFill>
          <a:ln w="9525" cap="flat" cmpd="sng" algn="ctr">
            <a:solidFill>
              <a:schemeClr val="tx1"/>
            </a:solidFill>
            <a:prstDash val="solid"/>
            <a:round/>
            <a:headEnd type="arrow"/>
            <a:tailEnd type="arrow"/>
          </a:ln>
          <a:effectLst/>
        </p:spPr>
      </p:cxnSp>
      <p:sp>
        <p:nvSpPr>
          <p:cNvPr id="20" name="Rectangle 19"/>
          <p:cNvSpPr/>
          <p:nvPr/>
        </p:nvSpPr>
        <p:spPr bwMode="auto">
          <a:xfrm>
            <a:off x="5791200" y="2667000"/>
            <a:ext cx="762000" cy="12192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a:t>
            </a:r>
            <a:r>
              <a:rPr kumimoji="0" lang="tr-TR" sz="2400" b="0" i="0" u="none" strike="noStrike" cap="none" normalizeH="0" baseline="0">
                <a:ln>
                  <a:noFill/>
                </a:ln>
                <a:solidFill>
                  <a:schemeClr val="tx1"/>
                </a:solidFill>
                <a:effectLst/>
                <a:latin typeface="Arial" charset="0"/>
              </a:rPr>
              <a:t>4</a:t>
            </a:r>
            <a:endParaRPr kumimoji="0" lang="en-US" sz="24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committed</a:t>
            </a:r>
            <a:endParaRPr kumimoji="0" lang="tr-TR" sz="1200" b="0" i="0" u="none" strike="noStrike" cap="none" normalizeH="0" baseline="0" dirty="0">
              <a:ln>
                <a:noFill/>
              </a:ln>
              <a:solidFill>
                <a:schemeClr val="tx1"/>
              </a:solidFill>
              <a:effectLst/>
              <a:latin typeface="Arial" charset="0"/>
            </a:endParaRPr>
          </a:p>
        </p:txBody>
      </p:sp>
      <p:cxnSp>
        <p:nvCxnSpPr>
          <p:cNvPr id="22" name="Shape 21"/>
          <p:cNvCxnSpPr>
            <a:stCxn id="20" idx="2"/>
            <a:endCxn id="13" idx="4"/>
          </p:cNvCxnSpPr>
          <p:nvPr/>
        </p:nvCxnSpPr>
        <p:spPr bwMode="auto">
          <a:xfrm rot="5400000">
            <a:off x="3790950" y="2152650"/>
            <a:ext cx="647700" cy="4114800"/>
          </a:xfrm>
          <a:prstGeom prst="bentConnector2">
            <a:avLst/>
          </a:prstGeom>
          <a:blipFill dpi="0" rotWithShape="0">
            <a:blip r:embed="rId3" cstate="print"/>
            <a:srcRect/>
            <a:tile tx="0" ty="0" sx="100000" sy="100000" flip="none" algn="tl"/>
          </a:blipFill>
          <a:ln w="9525" cap="flat" cmpd="sng" algn="ctr">
            <a:solidFill>
              <a:schemeClr val="tx1"/>
            </a:solidFill>
            <a:prstDash val="solid"/>
            <a:round/>
            <a:headEnd type="arrow"/>
            <a:tailEnd type="arrow"/>
          </a:ln>
          <a:effectLst/>
        </p:spPr>
      </p:cxnSp>
      <p:sp>
        <p:nvSpPr>
          <p:cNvPr id="23" name="TextBox 22"/>
          <p:cNvSpPr txBox="1"/>
          <p:nvPr/>
        </p:nvSpPr>
        <p:spPr>
          <a:xfrm>
            <a:off x="450731" y="5253335"/>
            <a:ext cx="8159869" cy="1200329"/>
          </a:xfrm>
          <a:prstGeom prst="rect">
            <a:avLst/>
          </a:prstGeom>
          <a:noFill/>
        </p:spPr>
        <p:txBody>
          <a:bodyPr wrap="square" rtlCol="0">
            <a:spAutoFit/>
          </a:bodyPr>
          <a:lstStyle/>
          <a:p>
            <a:r>
              <a:rPr lang="en-US" sz="1800" dirty="0"/>
              <a:t>Transactions work within their memory space until they reach a commit point. When they are committed, the changes made by the transactions are permanently stored on the disk. Then other transactions read the updated values.</a:t>
            </a:r>
            <a:endParaRPr lang="tr-TR" sz="1800" dirty="0"/>
          </a:p>
        </p:txBody>
      </p:sp>
      <p:cxnSp>
        <p:nvCxnSpPr>
          <p:cNvPr id="29" name="Straight Arrow Connector 28"/>
          <p:cNvCxnSpPr>
            <a:stCxn id="20" idx="0"/>
            <a:endCxn id="9" idx="1"/>
          </p:cNvCxnSpPr>
          <p:nvPr/>
        </p:nvCxnSpPr>
        <p:spPr bwMode="auto">
          <a:xfrm flipH="1" flipV="1">
            <a:off x="4686300" y="2094932"/>
            <a:ext cx="1485900" cy="572068"/>
          </a:xfrm>
          <a:prstGeom prst="straightConnector1">
            <a:avLst/>
          </a:prstGeom>
          <a:blipFill dpi="0" rotWithShape="0">
            <a:blip r:embed="rId3" cstate="print"/>
            <a:srcRect/>
            <a:tile tx="0" ty="0" sx="100000" sy="100000" flip="none" algn="tl"/>
          </a:blipFill>
          <a:ln w="9525" cap="flat" cmpd="sng" algn="ctr">
            <a:solidFill>
              <a:schemeClr val="tx1"/>
            </a:solidFill>
            <a:prstDash val="solid"/>
            <a:round/>
            <a:headEnd type="arrow"/>
            <a:tailEnd type="arrow"/>
          </a:ln>
          <a:effectLst/>
        </p:spPr>
      </p:cxn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r>
              <a:rPr lang="en-US"/>
              <a:t>Slide 17- </a:t>
            </a:r>
            <a:fld id="{6D79CBCC-AA07-4F47-8643-4E9888174AB7}" type="slidenum">
              <a:rPr lang="en-US" smtClean="0"/>
              <a:pPr/>
              <a:t>31</a:t>
            </a:fld>
            <a:endParaRPr lang="en-CA"/>
          </a:p>
        </p:txBody>
      </p:sp>
      <p:sp>
        <p:nvSpPr>
          <p:cNvPr id="28675" name="Rectangle 4"/>
          <p:cNvSpPr>
            <a:spLocks noGrp="1" noChangeArrowheads="1"/>
          </p:cNvSpPr>
          <p:nvPr>
            <p:ph type="title"/>
          </p:nvPr>
        </p:nvSpPr>
        <p:spPr/>
        <p:txBody>
          <a:bodyPr/>
          <a:lstStyle/>
          <a:p>
            <a:pPr eaLnBrk="1" hangingPunct="1"/>
            <a:r>
              <a:rPr lang="en-US" sz="3200"/>
              <a:t>Transaction and System Concepts (11)</a:t>
            </a:r>
          </a:p>
        </p:txBody>
      </p:sp>
      <p:sp>
        <p:nvSpPr>
          <p:cNvPr id="28676" name="Rectangle 5"/>
          <p:cNvSpPr>
            <a:spLocks noGrp="1" noChangeArrowheads="1"/>
          </p:cNvSpPr>
          <p:nvPr>
            <p:ph type="body" idx="1"/>
          </p:nvPr>
        </p:nvSpPr>
        <p:spPr/>
        <p:txBody>
          <a:bodyPr/>
          <a:lstStyle/>
          <a:p>
            <a:pPr eaLnBrk="1" hangingPunct="1">
              <a:lnSpc>
                <a:spcPct val="80000"/>
              </a:lnSpc>
            </a:pPr>
            <a:r>
              <a:rPr lang="en-US" sz="2400" b="1" dirty="0"/>
              <a:t>Force writing a log:</a:t>
            </a:r>
          </a:p>
          <a:p>
            <a:pPr lvl="1" eaLnBrk="1" hangingPunct="1">
              <a:lnSpc>
                <a:spcPct val="80000"/>
              </a:lnSpc>
            </a:pPr>
            <a:r>
              <a:rPr lang="en-US" sz="2400" dirty="0"/>
              <a:t>Before a transaction reaches its commit point, any portion of the log that has not been written to the disk yet must now be written to the disk. </a:t>
            </a:r>
          </a:p>
          <a:p>
            <a:pPr lvl="1" eaLnBrk="1" hangingPunct="1">
              <a:lnSpc>
                <a:spcPct val="80000"/>
              </a:lnSpc>
            </a:pPr>
            <a:r>
              <a:rPr lang="en-US" sz="2400" dirty="0"/>
              <a:t>This process is called force-writing the log file before committing a transaction.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r>
              <a:rPr lang="en-US"/>
              <a:t>Slide 17- </a:t>
            </a:r>
            <a:fld id="{98020BB1-9712-4C95-87D0-FDCAF41F5381}" type="slidenum">
              <a:rPr lang="en-US" smtClean="0"/>
              <a:pPr/>
              <a:t>32</a:t>
            </a:fld>
            <a:endParaRPr lang="en-CA"/>
          </a:p>
        </p:txBody>
      </p:sp>
      <p:sp>
        <p:nvSpPr>
          <p:cNvPr id="29699" name="Rectangle 6"/>
          <p:cNvSpPr>
            <a:spLocks noGrp="1" noChangeArrowheads="1"/>
          </p:cNvSpPr>
          <p:nvPr>
            <p:ph type="title"/>
          </p:nvPr>
        </p:nvSpPr>
        <p:spPr>
          <a:xfrm>
            <a:off x="228600" y="303213"/>
            <a:ext cx="8534400" cy="992187"/>
          </a:xfrm>
        </p:spPr>
        <p:txBody>
          <a:bodyPr/>
          <a:lstStyle/>
          <a:p>
            <a:pPr algn="ctr" eaLnBrk="1" hangingPunct="1"/>
            <a:r>
              <a:rPr lang="en-US" sz="3200" dirty="0"/>
              <a:t>3 Desirable Properties of Transactions:</a:t>
            </a:r>
            <a:br>
              <a:rPr lang="en-US" sz="3200" dirty="0"/>
            </a:br>
            <a:r>
              <a:rPr lang="en-US" sz="3200" dirty="0"/>
              <a:t>ACID properties</a:t>
            </a:r>
          </a:p>
        </p:txBody>
      </p:sp>
      <p:sp>
        <p:nvSpPr>
          <p:cNvPr id="29700" name="Rectangle 7"/>
          <p:cNvSpPr>
            <a:spLocks noGrp="1" noChangeArrowheads="1"/>
          </p:cNvSpPr>
          <p:nvPr>
            <p:ph type="body" idx="1"/>
          </p:nvPr>
        </p:nvSpPr>
        <p:spPr/>
        <p:txBody>
          <a:bodyPr/>
          <a:lstStyle/>
          <a:p>
            <a:pPr eaLnBrk="1" hangingPunct="1">
              <a:lnSpc>
                <a:spcPct val="90000"/>
              </a:lnSpc>
              <a:buFont typeface="Wingdings" pitchFamily="2" charset="2"/>
              <a:buNone/>
            </a:pPr>
            <a:r>
              <a:rPr lang="en-US" sz="2400" u="sng" dirty="0">
                <a:solidFill>
                  <a:srgbClr val="FF0000"/>
                </a:solidFill>
              </a:rPr>
              <a:t>ACID properties</a:t>
            </a:r>
            <a:r>
              <a:rPr lang="en-US" sz="2000" dirty="0"/>
              <a:t>:</a:t>
            </a:r>
          </a:p>
          <a:p>
            <a:pPr eaLnBrk="1" hangingPunct="1">
              <a:lnSpc>
                <a:spcPct val="90000"/>
              </a:lnSpc>
            </a:pPr>
            <a:r>
              <a:rPr lang="en-US" sz="2000" b="1" u="sng" dirty="0"/>
              <a:t>Atomicity</a:t>
            </a:r>
            <a:r>
              <a:rPr lang="en-US" sz="2000" u="sng" dirty="0"/>
              <a:t>: </a:t>
            </a:r>
            <a:r>
              <a:rPr lang="en-US" sz="2000" dirty="0"/>
              <a:t>A transaction is an atomic unit of processing; it is either performed in its entirety or not performed at all.</a:t>
            </a:r>
          </a:p>
          <a:p>
            <a:pPr eaLnBrk="1" hangingPunct="1">
              <a:lnSpc>
                <a:spcPct val="90000"/>
              </a:lnSpc>
            </a:pPr>
            <a:r>
              <a:rPr lang="en-US" sz="2000" b="1" u="sng" dirty="0"/>
              <a:t>Consistency preservation</a:t>
            </a:r>
            <a:r>
              <a:rPr lang="en-US" sz="2000" dirty="0"/>
              <a:t>: A correct execution of the transaction must take the database from one consistent state to another.</a:t>
            </a:r>
          </a:p>
          <a:p>
            <a:pPr eaLnBrk="1" hangingPunct="1">
              <a:lnSpc>
                <a:spcPct val="90000"/>
              </a:lnSpc>
            </a:pPr>
            <a:r>
              <a:rPr lang="en-US" sz="2000" b="1" u="sng" dirty="0"/>
              <a:t>Isolation</a:t>
            </a:r>
            <a:r>
              <a:rPr lang="en-US" sz="2000" dirty="0"/>
              <a:t>: </a:t>
            </a:r>
            <a:r>
              <a:rPr lang="en-US" sz="2000" u="sng" dirty="0"/>
              <a:t>A transaction should not make its updates visible to other transactions until it is committed</a:t>
            </a:r>
            <a:r>
              <a:rPr lang="en-US" sz="2000" dirty="0"/>
              <a:t>; this property, when enforced strictly, solves the temporary update problem and makes cascading rollbacks of transactions  unnecessary.</a:t>
            </a:r>
          </a:p>
          <a:p>
            <a:pPr eaLnBrk="1" hangingPunct="1">
              <a:lnSpc>
                <a:spcPct val="90000"/>
              </a:lnSpc>
            </a:pPr>
            <a:r>
              <a:rPr lang="en-US" sz="2000" b="1" u="sng" dirty="0"/>
              <a:t>Durability or permanency</a:t>
            </a:r>
            <a:r>
              <a:rPr lang="en-US" sz="2000" dirty="0"/>
              <a:t>: Once a transaction changes the database and the changes are committed, these changes must never be lost because of subsequent failure.</a:t>
            </a:r>
          </a:p>
        </p:txBody>
      </p:sp>
      <p:sp>
        <p:nvSpPr>
          <p:cNvPr id="2" name="5-Point Star 1"/>
          <p:cNvSpPr/>
          <p:nvPr/>
        </p:nvSpPr>
        <p:spPr bwMode="auto">
          <a:xfrm>
            <a:off x="8229600" y="914400"/>
            <a:ext cx="304800" cy="228600"/>
          </a:xfrm>
          <a:prstGeom prst="star5">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r>
              <a:rPr lang="en-US"/>
              <a:t>Slide 17- </a:t>
            </a:r>
            <a:fld id="{9D9A5C2D-0F0C-4640-9CAA-2A9A5964A9A3}" type="slidenum">
              <a:rPr lang="en-US" smtClean="0"/>
              <a:pPr/>
              <a:t>33</a:t>
            </a:fld>
            <a:endParaRPr lang="en-CA"/>
          </a:p>
        </p:txBody>
      </p:sp>
      <p:sp>
        <p:nvSpPr>
          <p:cNvPr id="30723" name="Rectangle 4"/>
          <p:cNvSpPr>
            <a:spLocks noGrp="1" noChangeArrowheads="1"/>
          </p:cNvSpPr>
          <p:nvPr>
            <p:ph type="title"/>
          </p:nvPr>
        </p:nvSpPr>
        <p:spPr/>
        <p:txBody>
          <a:bodyPr/>
          <a:lstStyle/>
          <a:p>
            <a:pPr eaLnBrk="1" hangingPunct="1"/>
            <a:r>
              <a:rPr lang="en-US"/>
              <a:t>4 Characterizing Schedules based on Recoverability (1)</a:t>
            </a:r>
          </a:p>
        </p:txBody>
      </p:sp>
      <p:sp>
        <p:nvSpPr>
          <p:cNvPr id="30724" name="Rectangle 5"/>
          <p:cNvSpPr>
            <a:spLocks noGrp="1" noChangeArrowheads="1"/>
          </p:cNvSpPr>
          <p:nvPr>
            <p:ph type="body" idx="1"/>
          </p:nvPr>
        </p:nvSpPr>
        <p:spPr/>
        <p:txBody>
          <a:bodyPr/>
          <a:lstStyle/>
          <a:p>
            <a:pPr eaLnBrk="1" hangingPunct="1">
              <a:lnSpc>
                <a:spcPct val="80000"/>
              </a:lnSpc>
            </a:pPr>
            <a:r>
              <a:rPr lang="en-US" sz="2400" b="1" dirty="0"/>
              <a:t>Transaction schedule or history</a:t>
            </a:r>
            <a:r>
              <a:rPr lang="en-US" sz="2400" dirty="0"/>
              <a:t>:</a:t>
            </a:r>
          </a:p>
          <a:p>
            <a:pPr lvl="1" eaLnBrk="1" hangingPunct="1">
              <a:lnSpc>
                <a:spcPct val="80000"/>
              </a:lnSpc>
            </a:pPr>
            <a:r>
              <a:rPr lang="en-US" sz="2100" dirty="0"/>
              <a:t>When transactions are executing concurrently in an interleaved fashion, the order of execution of operations from the various transactions forms what is known as a transaction schedule (or history). </a:t>
            </a:r>
          </a:p>
          <a:p>
            <a:pPr eaLnBrk="1" hangingPunct="1">
              <a:lnSpc>
                <a:spcPct val="80000"/>
              </a:lnSpc>
            </a:pPr>
            <a:r>
              <a:rPr lang="en-US" sz="2400" dirty="0"/>
              <a:t>A </a:t>
            </a:r>
            <a:r>
              <a:rPr lang="en-US" sz="2400" b="1" dirty="0"/>
              <a:t>schedule</a:t>
            </a:r>
            <a:r>
              <a:rPr lang="en-US" sz="2400" dirty="0"/>
              <a:t> (or </a:t>
            </a:r>
            <a:r>
              <a:rPr lang="en-US" sz="2400" b="1" dirty="0"/>
              <a:t>history</a:t>
            </a:r>
            <a:r>
              <a:rPr lang="en-US" sz="2400" dirty="0"/>
              <a:t>) S of n transactions T1, T2, …, </a:t>
            </a:r>
            <a:r>
              <a:rPr lang="en-US" sz="2400" dirty="0" err="1"/>
              <a:t>Tn</a:t>
            </a:r>
            <a:r>
              <a:rPr lang="en-US" sz="2400" dirty="0"/>
              <a:t>:</a:t>
            </a:r>
          </a:p>
          <a:p>
            <a:pPr lvl="1" eaLnBrk="1" hangingPunct="1">
              <a:lnSpc>
                <a:spcPct val="80000"/>
              </a:lnSpc>
            </a:pPr>
            <a:r>
              <a:rPr lang="en-US" sz="2100" dirty="0"/>
              <a:t>It is an ordering of the operations of the transactions subject to the constraint that, for each transaction </a:t>
            </a:r>
            <a:r>
              <a:rPr lang="en-US" sz="2100" dirty="0" err="1"/>
              <a:t>Ti</a:t>
            </a:r>
            <a:r>
              <a:rPr lang="en-US" sz="2100" dirty="0"/>
              <a:t> that participates in S, the operations of </a:t>
            </a:r>
            <a:r>
              <a:rPr lang="en-US" sz="2100" dirty="0" err="1"/>
              <a:t>Ti</a:t>
            </a:r>
            <a:r>
              <a:rPr lang="en-US" sz="2100" dirty="0"/>
              <a:t> in S must appear in the same order in which they occur in </a:t>
            </a:r>
            <a:r>
              <a:rPr lang="en-US" sz="2100" dirty="0" err="1"/>
              <a:t>Ti</a:t>
            </a:r>
            <a:r>
              <a:rPr lang="en-US" sz="2100" dirty="0"/>
              <a:t>.</a:t>
            </a:r>
          </a:p>
          <a:p>
            <a:pPr lvl="1" eaLnBrk="1" hangingPunct="1">
              <a:lnSpc>
                <a:spcPct val="80000"/>
              </a:lnSpc>
            </a:pPr>
            <a:r>
              <a:rPr lang="en-US" sz="2100" dirty="0"/>
              <a:t>Note, however, that operations from other transactions </a:t>
            </a:r>
            <a:r>
              <a:rPr lang="en-US" sz="2100" dirty="0" err="1"/>
              <a:t>Tj</a:t>
            </a:r>
            <a:r>
              <a:rPr lang="en-US" sz="2100" dirty="0"/>
              <a:t> can be interleaved with the operations of </a:t>
            </a:r>
            <a:r>
              <a:rPr lang="en-US" sz="2100" dirty="0" err="1"/>
              <a:t>Ti</a:t>
            </a:r>
            <a:r>
              <a:rPr lang="en-US" sz="2100" dirty="0"/>
              <a:t> in S.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a:t>Slide 17- </a:t>
            </a:r>
            <a:fld id="{06E1E0FB-551E-4EC9-949B-5D52CF472449}" type="slidenum">
              <a:rPr lang="en-US" smtClean="0"/>
              <a:pPr/>
              <a:t>34</a:t>
            </a:fld>
            <a:endParaRPr lang="en-CA"/>
          </a:p>
        </p:txBody>
      </p:sp>
      <p:sp>
        <p:nvSpPr>
          <p:cNvPr id="31747" name="Rectangle 4"/>
          <p:cNvSpPr>
            <a:spLocks noGrp="1" noChangeArrowheads="1"/>
          </p:cNvSpPr>
          <p:nvPr>
            <p:ph type="title"/>
          </p:nvPr>
        </p:nvSpPr>
        <p:spPr/>
        <p:txBody>
          <a:bodyPr/>
          <a:lstStyle/>
          <a:p>
            <a:pPr eaLnBrk="1" hangingPunct="1"/>
            <a:r>
              <a:rPr lang="en-US"/>
              <a:t>Characterizing Schedules based on Recoverability (2)</a:t>
            </a:r>
          </a:p>
        </p:txBody>
      </p:sp>
      <p:sp>
        <p:nvSpPr>
          <p:cNvPr id="31748" name="Rectangle 5"/>
          <p:cNvSpPr>
            <a:spLocks noGrp="1" noChangeArrowheads="1"/>
          </p:cNvSpPr>
          <p:nvPr>
            <p:ph type="body" idx="1"/>
          </p:nvPr>
        </p:nvSpPr>
        <p:spPr/>
        <p:txBody>
          <a:bodyPr/>
          <a:lstStyle/>
          <a:p>
            <a:pPr eaLnBrk="1" hangingPunct="1">
              <a:lnSpc>
                <a:spcPct val="80000"/>
              </a:lnSpc>
              <a:buFont typeface="Wingdings" pitchFamily="2" charset="2"/>
              <a:buNone/>
            </a:pPr>
            <a:r>
              <a:rPr lang="en-US" dirty="0"/>
              <a:t>Schedules classified on recoverability:</a:t>
            </a:r>
          </a:p>
          <a:p>
            <a:pPr eaLnBrk="1" hangingPunct="1">
              <a:lnSpc>
                <a:spcPct val="80000"/>
              </a:lnSpc>
            </a:pPr>
            <a:r>
              <a:rPr lang="en-US" b="1" dirty="0"/>
              <a:t>Recoverable schedule</a:t>
            </a:r>
            <a:r>
              <a:rPr lang="en-US" dirty="0"/>
              <a:t>:</a:t>
            </a:r>
          </a:p>
          <a:p>
            <a:pPr lvl="1" eaLnBrk="1" hangingPunct="1">
              <a:lnSpc>
                <a:spcPct val="80000"/>
              </a:lnSpc>
            </a:pPr>
            <a:r>
              <a:rPr lang="en-US" sz="2800" dirty="0"/>
              <a:t>A schedule S is recoverable </a:t>
            </a:r>
            <a:r>
              <a:rPr lang="en-US" sz="2800" u="sng" dirty="0"/>
              <a:t>if no transaction T in S commits until all transactions T’ that have written an item that T reads have committed</a:t>
            </a:r>
            <a:r>
              <a:rPr lang="en-US" sz="2800" dirty="0"/>
              <a:t>.</a:t>
            </a:r>
          </a:p>
          <a:p>
            <a:pPr lvl="2" eaLnBrk="1" hangingPunct="1">
              <a:lnSpc>
                <a:spcPct val="80000"/>
              </a:lnSpc>
            </a:pPr>
            <a:r>
              <a:rPr lang="en-US" dirty="0"/>
              <a:t>E.g. in a recoverable schedule if </a:t>
            </a:r>
            <a:r>
              <a:rPr lang="tr-TR" dirty="0"/>
              <a:t>T2 </a:t>
            </a:r>
            <a:r>
              <a:rPr lang="tr-TR" dirty="0" err="1"/>
              <a:t>reads</a:t>
            </a:r>
            <a:r>
              <a:rPr lang="tr-TR" dirty="0"/>
              <a:t> </a:t>
            </a:r>
            <a:r>
              <a:rPr lang="tr-TR" dirty="0" err="1"/>
              <a:t>item</a:t>
            </a:r>
            <a:r>
              <a:rPr lang="tr-TR" dirty="0"/>
              <a:t> X </a:t>
            </a:r>
            <a:r>
              <a:rPr lang="tr-TR" dirty="0" err="1"/>
              <a:t>from</a:t>
            </a:r>
            <a:r>
              <a:rPr lang="tr-TR" dirty="0"/>
              <a:t> T1 </a:t>
            </a:r>
            <a:r>
              <a:rPr lang="tr-TR" dirty="0" err="1"/>
              <a:t>then</a:t>
            </a:r>
            <a:r>
              <a:rPr lang="tr-TR" dirty="0"/>
              <a:t> T2 </a:t>
            </a:r>
            <a:r>
              <a:rPr lang="en-US" dirty="0"/>
              <a:t>may not </a:t>
            </a:r>
            <a:r>
              <a:rPr lang="tr-TR" dirty="0" err="1"/>
              <a:t>commit</a:t>
            </a:r>
            <a:r>
              <a:rPr lang="tr-TR" dirty="0"/>
              <a:t> </a:t>
            </a:r>
            <a:r>
              <a:rPr lang="tr-TR" dirty="0" err="1"/>
              <a:t>before</a:t>
            </a:r>
            <a:r>
              <a:rPr lang="tr-TR" dirty="0"/>
              <a:t> T1 </a:t>
            </a:r>
            <a:r>
              <a:rPr lang="tr-TR" dirty="0" err="1"/>
              <a:t>commit</a:t>
            </a:r>
            <a:r>
              <a:rPr lang="tr-TR" dirty="0"/>
              <a:t>.</a:t>
            </a:r>
            <a:endParaRPr lang="en-US" dirty="0"/>
          </a:p>
          <a:p>
            <a:pPr lvl="1" eaLnBrk="1" hangingPunct="1">
              <a:lnSpc>
                <a:spcPct val="80000"/>
              </a:lnSpc>
            </a:pPr>
            <a:endParaRPr lang="en-US" sz="2800" dirty="0"/>
          </a:p>
          <a:p>
            <a:pPr lvl="1" eaLnBrk="1" hangingPunct="1">
              <a:lnSpc>
                <a:spcPct val="80000"/>
              </a:lnSpc>
            </a:pPr>
            <a:r>
              <a:rPr lang="en-US" sz="2800" dirty="0"/>
              <a:t>No committed transactions read data written by aborted transactions</a:t>
            </a:r>
          </a:p>
          <a:p>
            <a:pPr lvl="1" eaLnBrk="1" hangingPunct="1">
              <a:lnSpc>
                <a:spcPct val="80000"/>
              </a:lnSpc>
            </a:pPr>
            <a:r>
              <a:rPr lang="en-US" sz="2800" dirty="0"/>
              <a:t>Effects of the aborted transactions do not exist in the resulting database states</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a:t>Slide 17- </a:t>
            </a:r>
            <a:fld id="{06E1E0FB-551E-4EC9-949B-5D52CF472449}" type="slidenum">
              <a:rPr lang="en-US" smtClean="0"/>
              <a:pPr/>
              <a:t>35</a:t>
            </a:fld>
            <a:endParaRPr lang="en-CA"/>
          </a:p>
        </p:txBody>
      </p:sp>
      <p:sp>
        <p:nvSpPr>
          <p:cNvPr id="31747" name="Rectangle 4"/>
          <p:cNvSpPr>
            <a:spLocks noGrp="1" noChangeArrowheads="1"/>
          </p:cNvSpPr>
          <p:nvPr>
            <p:ph type="title"/>
          </p:nvPr>
        </p:nvSpPr>
        <p:spPr/>
        <p:txBody>
          <a:bodyPr/>
          <a:lstStyle/>
          <a:p>
            <a:pPr eaLnBrk="1" hangingPunct="1"/>
            <a:r>
              <a:rPr lang="en-US"/>
              <a:t>Characterizing Schedules based on Recoverability (2)</a:t>
            </a:r>
          </a:p>
        </p:txBody>
      </p:sp>
      <p:sp>
        <p:nvSpPr>
          <p:cNvPr id="31748" name="Rectangle 5"/>
          <p:cNvSpPr>
            <a:spLocks noGrp="1" noChangeArrowheads="1"/>
          </p:cNvSpPr>
          <p:nvPr>
            <p:ph type="body" idx="1"/>
          </p:nvPr>
        </p:nvSpPr>
        <p:spPr>
          <a:xfrm>
            <a:off x="239713" y="1600200"/>
            <a:ext cx="8294687" cy="1676400"/>
          </a:xfrm>
        </p:spPr>
        <p:txBody>
          <a:bodyPr/>
          <a:lstStyle/>
          <a:p>
            <a:pPr eaLnBrk="1" hangingPunct="1">
              <a:lnSpc>
                <a:spcPct val="80000"/>
              </a:lnSpc>
            </a:pPr>
            <a:r>
              <a:rPr lang="en-US" b="1" dirty="0"/>
              <a:t>Recoverable schedule</a:t>
            </a:r>
            <a:r>
              <a:rPr lang="en-US" dirty="0"/>
              <a:t>:</a:t>
            </a:r>
          </a:p>
          <a:p>
            <a:pPr lvl="1" eaLnBrk="1" hangingPunct="1">
              <a:lnSpc>
                <a:spcPct val="80000"/>
              </a:lnSpc>
            </a:pPr>
            <a:r>
              <a:rPr lang="en-US" sz="2800" dirty="0"/>
              <a:t>Consider the following </a:t>
            </a:r>
            <a:r>
              <a:rPr lang="tr-TR" sz="2800" dirty="0"/>
              <a:t>schedule</a:t>
            </a:r>
            <a:r>
              <a:rPr lang="en-US" sz="2800" dirty="0"/>
              <a:t>.</a:t>
            </a:r>
          </a:p>
        </p:txBody>
      </p:sp>
      <p:sp>
        <p:nvSpPr>
          <p:cNvPr id="5" name="Rectangle 4"/>
          <p:cNvSpPr/>
          <p:nvPr/>
        </p:nvSpPr>
        <p:spPr bwMode="auto">
          <a:xfrm>
            <a:off x="1905000" y="3276600"/>
            <a:ext cx="1600200" cy="26670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R(X)</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algn="ctr"/>
            <a:r>
              <a:rPr lang="en-US" sz="1200" dirty="0"/>
              <a:t>X=X+10, W(X</a:t>
            </a:r>
            <a:r>
              <a:rPr kumimoji="0" lang="en-US" sz="1200" b="0" i="0" u="none" strike="noStrike" cap="none" normalizeH="0" baseline="0" dirty="0">
                <a:ln>
                  <a:noFill/>
                </a:ln>
                <a:solidFill>
                  <a:schemeClr val="tx1"/>
                </a:solidFill>
                <a:effectLst/>
                <a:latin typeface="Arial" charset="0"/>
              </a:rPr>
              <a:t>)</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t>Commit</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3810000" y="32766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algn="ctr"/>
            <a:r>
              <a:rPr lang="en-US" sz="1200" dirty="0"/>
              <a:t>Y=Y+5, W(Y)</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7" name="Rectangle 6"/>
          <p:cNvSpPr/>
          <p:nvPr/>
        </p:nvSpPr>
        <p:spPr bwMode="auto">
          <a:xfrm>
            <a:off x="5638800" y="3276600"/>
            <a:ext cx="1524000" cy="35814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T3</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W(X)</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End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Commit</a:t>
            </a:r>
            <a:endParaRPr kumimoji="0" lang="en-US" sz="1200" b="0" i="0" u="none" strike="noStrike" cap="none" normalizeH="0" baseline="0" dirty="0">
              <a:ln>
                <a:noFill/>
              </a:ln>
              <a:solidFill>
                <a:schemeClr val="tx1"/>
              </a:solidFill>
              <a:effectLst/>
              <a:latin typeface="Arial" charset="0"/>
            </a:endParaRPr>
          </a:p>
        </p:txBody>
      </p:sp>
      <p:cxnSp>
        <p:nvCxnSpPr>
          <p:cNvPr id="9" name="Straight Arrow Connector 8"/>
          <p:cNvCxnSpPr/>
          <p:nvPr/>
        </p:nvCxnSpPr>
        <p:spPr bwMode="auto">
          <a:xfrm>
            <a:off x="1295400" y="3276600"/>
            <a:ext cx="0" cy="3352800"/>
          </a:xfrm>
          <a:prstGeom prst="straightConnector1">
            <a:avLst/>
          </a:prstGeom>
          <a:blipFill dpi="0" rotWithShape="0">
            <a:blip r:embed="rId3" cstate="print"/>
            <a:srcRect/>
            <a:tile tx="0" ty="0" sx="100000" sy="100000" flip="none" algn="tl"/>
          </a:blipFill>
          <a:ln w="25400" cap="flat" cmpd="sng" algn="ctr">
            <a:solidFill>
              <a:schemeClr val="tx1"/>
            </a:solidFill>
            <a:prstDash val="solid"/>
            <a:round/>
            <a:headEnd type="none" w="med" len="med"/>
            <a:tailEnd type="arrow"/>
          </a:ln>
          <a:effectLst/>
        </p:spPr>
      </p:cxnSp>
      <p:sp>
        <p:nvSpPr>
          <p:cNvPr id="10" name="TextBox 9"/>
          <p:cNvSpPr txBox="1"/>
          <p:nvPr/>
        </p:nvSpPr>
        <p:spPr>
          <a:xfrm>
            <a:off x="457200" y="4648200"/>
            <a:ext cx="689035" cy="369332"/>
          </a:xfrm>
          <a:prstGeom prst="rect">
            <a:avLst/>
          </a:prstGeom>
          <a:noFill/>
        </p:spPr>
        <p:txBody>
          <a:bodyPr wrap="none" rtlCol="0">
            <a:spAutoFit/>
          </a:bodyPr>
          <a:lstStyle/>
          <a:p>
            <a:r>
              <a:rPr lang="en-US" sz="1800" dirty="0"/>
              <a:t>Time</a:t>
            </a:r>
            <a:endParaRPr lang="tr-TR" sz="1800" dirty="0"/>
          </a:p>
        </p:txBody>
      </p:sp>
      <p:cxnSp>
        <p:nvCxnSpPr>
          <p:cNvPr id="12" name="Straight Arrow Connector 11"/>
          <p:cNvCxnSpPr/>
          <p:nvPr/>
        </p:nvCxnSpPr>
        <p:spPr bwMode="auto">
          <a:xfrm>
            <a:off x="1676400" y="5943600"/>
            <a:ext cx="6096000" cy="0"/>
          </a:xfrm>
          <a:prstGeom prst="straightConnector1">
            <a:avLst/>
          </a:prstGeom>
          <a:blipFill dpi="0" rotWithShape="0">
            <a:blip r:embed="rId3" cstate="print"/>
            <a:srcRect/>
            <a:tile tx="0" ty="0" sx="100000" sy="100000" flip="none" algn="tl"/>
          </a:blipFill>
          <a:ln w="50800" cap="flat" cmpd="sng" algn="ctr">
            <a:solidFill>
              <a:srgbClr val="FF0000"/>
            </a:solidFill>
            <a:prstDash val="solid"/>
            <a:round/>
            <a:headEnd type="none" w="med" len="med"/>
            <a:tailEnd type="none"/>
          </a:ln>
          <a:effectLst/>
        </p:spPr>
      </p:cxnSp>
      <p:sp>
        <p:nvSpPr>
          <p:cNvPr id="13" name="TextBox 12"/>
          <p:cNvSpPr txBox="1"/>
          <p:nvPr/>
        </p:nvSpPr>
        <p:spPr>
          <a:xfrm>
            <a:off x="7263012" y="5391090"/>
            <a:ext cx="1423788" cy="400110"/>
          </a:xfrm>
          <a:prstGeom prst="rect">
            <a:avLst/>
          </a:prstGeom>
          <a:noFill/>
        </p:spPr>
        <p:txBody>
          <a:bodyPr wrap="none" rtlCol="0">
            <a:spAutoFit/>
          </a:bodyPr>
          <a:lstStyle/>
          <a:p>
            <a:r>
              <a:rPr lang="en-US" sz="2000" dirty="0">
                <a:solidFill>
                  <a:srgbClr val="FF0000"/>
                </a:solidFill>
              </a:rPr>
              <a:t>T3 aborted</a:t>
            </a:r>
            <a:endParaRPr lang="tr-TR" sz="2000" dirty="0">
              <a:solidFill>
                <a:srgbClr val="FF0000"/>
              </a:solidFill>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a:t>Slide 17- </a:t>
            </a:r>
            <a:fld id="{06E1E0FB-551E-4EC9-949B-5D52CF472449}" type="slidenum">
              <a:rPr lang="en-US" smtClean="0"/>
              <a:pPr/>
              <a:t>36</a:t>
            </a:fld>
            <a:endParaRPr lang="en-CA"/>
          </a:p>
        </p:txBody>
      </p:sp>
      <p:sp>
        <p:nvSpPr>
          <p:cNvPr id="31747" name="Rectangle 4"/>
          <p:cNvSpPr>
            <a:spLocks noGrp="1" noChangeArrowheads="1"/>
          </p:cNvSpPr>
          <p:nvPr>
            <p:ph type="title"/>
          </p:nvPr>
        </p:nvSpPr>
        <p:spPr/>
        <p:txBody>
          <a:bodyPr/>
          <a:lstStyle/>
          <a:p>
            <a:pPr eaLnBrk="1" hangingPunct="1"/>
            <a:r>
              <a:rPr lang="en-US"/>
              <a:t>Characterizing Schedules based on Recoverability (2)</a:t>
            </a:r>
          </a:p>
        </p:txBody>
      </p:sp>
      <p:sp>
        <p:nvSpPr>
          <p:cNvPr id="5" name="Rectangle 4"/>
          <p:cNvSpPr/>
          <p:nvPr/>
        </p:nvSpPr>
        <p:spPr bwMode="auto">
          <a:xfrm>
            <a:off x="1905000" y="3276600"/>
            <a:ext cx="1600200" cy="26670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R(X)</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X=X+10,</a:t>
            </a:r>
            <a:r>
              <a:rPr kumimoji="0" lang="en-US" sz="1200" b="0" i="0" u="none" strike="noStrike" cap="none" normalizeH="0" dirty="0">
                <a:ln>
                  <a:noFill/>
                </a:ln>
                <a:solidFill>
                  <a:schemeClr val="tx1"/>
                </a:solidFill>
                <a:effectLst/>
                <a:latin typeface="Arial" charset="0"/>
              </a:rPr>
              <a:t> </a:t>
            </a:r>
            <a:r>
              <a:rPr kumimoji="0" lang="en-US" sz="1200" b="0" i="0" u="none" strike="noStrike" cap="none" normalizeH="0" baseline="0" dirty="0">
                <a:ln>
                  <a:noFill/>
                </a:ln>
                <a:solidFill>
                  <a:schemeClr val="tx1"/>
                </a:solidFill>
                <a:effectLst/>
                <a:latin typeface="Arial" charset="0"/>
              </a:rPr>
              <a:t>W(X)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t>Commit</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3810000" y="32766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Y=Y+5, W(Y)</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7" name="Rectangle 6"/>
          <p:cNvSpPr/>
          <p:nvPr/>
        </p:nvSpPr>
        <p:spPr bwMode="auto">
          <a:xfrm>
            <a:off x="5638800" y="3276600"/>
            <a:ext cx="1524000" cy="35814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T3</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W(X)</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End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Commit</a:t>
            </a:r>
            <a:endParaRPr kumimoji="0" lang="en-US" sz="1200" b="0" i="0" u="none" strike="noStrike" cap="none" normalizeH="0" baseline="0" dirty="0">
              <a:ln>
                <a:noFill/>
              </a:ln>
              <a:solidFill>
                <a:schemeClr val="tx1"/>
              </a:solidFill>
              <a:effectLst/>
              <a:latin typeface="Arial" charset="0"/>
            </a:endParaRPr>
          </a:p>
        </p:txBody>
      </p:sp>
      <p:cxnSp>
        <p:nvCxnSpPr>
          <p:cNvPr id="9" name="Straight Arrow Connector 8"/>
          <p:cNvCxnSpPr/>
          <p:nvPr/>
        </p:nvCxnSpPr>
        <p:spPr bwMode="auto">
          <a:xfrm>
            <a:off x="1295400" y="3276600"/>
            <a:ext cx="0" cy="3352800"/>
          </a:xfrm>
          <a:prstGeom prst="straightConnector1">
            <a:avLst/>
          </a:prstGeom>
          <a:blipFill dpi="0" rotWithShape="0">
            <a:blip r:embed="rId3" cstate="print"/>
            <a:srcRect/>
            <a:tile tx="0" ty="0" sx="100000" sy="100000" flip="none" algn="tl"/>
          </a:blipFill>
          <a:ln w="25400" cap="flat" cmpd="sng" algn="ctr">
            <a:solidFill>
              <a:schemeClr val="tx1"/>
            </a:solidFill>
            <a:prstDash val="solid"/>
            <a:round/>
            <a:headEnd type="none" w="med" len="med"/>
            <a:tailEnd type="arrow"/>
          </a:ln>
          <a:effectLst/>
        </p:spPr>
      </p:cxnSp>
      <p:sp>
        <p:nvSpPr>
          <p:cNvPr id="10" name="TextBox 9"/>
          <p:cNvSpPr txBox="1"/>
          <p:nvPr/>
        </p:nvSpPr>
        <p:spPr>
          <a:xfrm>
            <a:off x="457200" y="4648200"/>
            <a:ext cx="689035" cy="369332"/>
          </a:xfrm>
          <a:prstGeom prst="rect">
            <a:avLst/>
          </a:prstGeom>
          <a:noFill/>
        </p:spPr>
        <p:txBody>
          <a:bodyPr wrap="none" rtlCol="0">
            <a:spAutoFit/>
          </a:bodyPr>
          <a:lstStyle/>
          <a:p>
            <a:r>
              <a:rPr lang="en-US" sz="1800" dirty="0"/>
              <a:t>Time</a:t>
            </a:r>
            <a:endParaRPr lang="tr-TR" sz="1800" dirty="0"/>
          </a:p>
        </p:txBody>
      </p:sp>
      <p:cxnSp>
        <p:nvCxnSpPr>
          <p:cNvPr id="12" name="Straight Arrow Connector 11"/>
          <p:cNvCxnSpPr/>
          <p:nvPr/>
        </p:nvCxnSpPr>
        <p:spPr bwMode="auto">
          <a:xfrm>
            <a:off x="1676400" y="5943600"/>
            <a:ext cx="6096000" cy="0"/>
          </a:xfrm>
          <a:prstGeom prst="straightConnector1">
            <a:avLst/>
          </a:prstGeom>
          <a:blipFill dpi="0" rotWithShape="0">
            <a:blip r:embed="rId3" cstate="print"/>
            <a:srcRect/>
            <a:tile tx="0" ty="0" sx="100000" sy="100000" flip="none" algn="tl"/>
          </a:blipFill>
          <a:ln w="50800" cap="flat" cmpd="sng" algn="ctr">
            <a:solidFill>
              <a:srgbClr val="FF0000"/>
            </a:solidFill>
            <a:prstDash val="solid"/>
            <a:round/>
            <a:headEnd type="none" w="med" len="med"/>
            <a:tailEnd type="none"/>
          </a:ln>
          <a:effectLst/>
        </p:spPr>
      </p:cxnSp>
      <p:sp>
        <p:nvSpPr>
          <p:cNvPr id="13" name="TextBox 12"/>
          <p:cNvSpPr txBox="1"/>
          <p:nvPr/>
        </p:nvSpPr>
        <p:spPr>
          <a:xfrm>
            <a:off x="7263012" y="5391090"/>
            <a:ext cx="1423788" cy="400110"/>
          </a:xfrm>
          <a:prstGeom prst="rect">
            <a:avLst/>
          </a:prstGeom>
          <a:noFill/>
        </p:spPr>
        <p:txBody>
          <a:bodyPr wrap="none" rtlCol="0">
            <a:spAutoFit/>
          </a:bodyPr>
          <a:lstStyle/>
          <a:p>
            <a:r>
              <a:rPr lang="en-US" sz="2000" dirty="0">
                <a:solidFill>
                  <a:srgbClr val="FF0000"/>
                </a:solidFill>
              </a:rPr>
              <a:t>T3 aborted</a:t>
            </a:r>
            <a:endParaRPr lang="tr-TR" sz="2000" dirty="0">
              <a:solidFill>
                <a:srgbClr val="FF0000"/>
              </a:solidFill>
            </a:endParaRPr>
          </a:p>
        </p:txBody>
      </p:sp>
      <p:sp>
        <p:nvSpPr>
          <p:cNvPr id="15" name="Cloud 14"/>
          <p:cNvSpPr/>
          <p:nvPr/>
        </p:nvSpPr>
        <p:spPr bwMode="auto">
          <a:xfrm>
            <a:off x="2286000" y="0"/>
            <a:ext cx="4977012" cy="2590800"/>
          </a:xfrm>
          <a:prstGeom prst="cloud">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Memory</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(initial values: X=6, Y=13)</a:t>
            </a: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T3 writes X as 10</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T1</a:t>
            </a:r>
            <a:r>
              <a:rPr kumimoji="0" lang="en-US" sz="1200" b="0" i="0" u="none" strike="noStrike" cap="none" normalizeH="0" dirty="0">
                <a:ln>
                  <a:noFill/>
                </a:ln>
                <a:solidFill>
                  <a:schemeClr val="tx1"/>
                </a:solidFill>
                <a:effectLst/>
                <a:latin typeface="Arial" charset="0"/>
              </a:rPr>
              <a:t> reads X as 10</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T2 reads Y as 13</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dirty="0">
                <a:ln>
                  <a:noFill/>
                </a:ln>
                <a:solidFill>
                  <a:schemeClr val="tx1"/>
                </a:solidFill>
                <a:effectLst/>
                <a:latin typeface="Arial" charset="0"/>
              </a:rPr>
              <a:t>T1 writes X as 20</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T2 writes Y as 18</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T1 reads Y as 18</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T1 commits and writes X permanently on the disk</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T3 is aborted because of a failure</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cxnSp>
        <p:nvCxnSpPr>
          <p:cNvPr id="17" name="Straight Arrow Connector 16"/>
          <p:cNvCxnSpPr>
            <a:stCxn id="15" idx="1"/>
            <a:endCxn id="5" idx="0"/>
          </p:cNvCxnSpPr>
          <p:nvPr/>
        </p:nvCxnSpPr>
        <p:spPr bwMode="auto">
          <a:xfrm flipH="1">
            <a:off x="2705100" y="2588041"/>
            <a:ext cx="2069406" cy="688559"/>
          </a:xfrm>
          <a:prstGeom prst="straightConnector1">
            <a:avLst/>
          </a:prstGeom>
          <a:blipFill dpi="0" rotWithShape="0">
            <a:blip r:embed="rId3" cstate="print"/>
            <a:srcRect/>
            <a:tile tx="0" ty="0" sx="100000" sy="100000" flip="none" algn="tl"/>
          </a:blipFill>
          <a:ln w="9525" cap="flat" cmpd="sng" algn="ctr">
            <a:solidFill>
              <a:schemeClr val="tx1"/>
            </a:solidFill>
            <a:prstDash val="solid"/>
            <a:round/>
            <a:headEnd type="arrow"/>
            <a:tailEnd type="arrow"/>
          </a:ln>
          <a:effectLst/>
        </p:spPr>
      </p:cxnSp>
      <p:cxnSp>
        <p:nvCxnSpPr>
          <p:cNvPr id="19" name="Straight Arrow Connector 18"/>
          <p:cNvCxnSpPr>
            <a:stCxn id="15" idx="1"/>
            <a:endCxn id="6" idx="0"/>
          </p:cNvCxnSpPr>
          <p:nvPr/>
        </p:nvCxnSpPr>
        <p:spPr bwMode="auto">
          <a:xfrm flipH="1">
            <a:off x="4572000" y="2588041"/>
            <a:ext cx="202506" cy="688559"/>
          </a:xfrm>
          <a:prstGeom prst="straightConnector1">
            <a:avLst/>
          </a:prstGeom>
          <a:blipFill dpi="0" rotWithShape="0">
            <a:blip r:embed="rId3" cstate="print"/>
            <a:srcRect/>
            <a:tile tx="0" ty="0" sx="100000" sy="100000" flip="none" algn="tl"/>
          </a:blipFill>
          <a:ln w="9525" cap="flat" cmpd="sng" algn="ctr">
            <a:solidFill>
              <a:schemeClr val="tx1"/>
            </a:solidFill>
            <a:prstDash val="solid"/>
            <a:round/>
            <a:headEnd type="arrow"/>
            <a:tailEnd type="arrow"/>
          </a:ln>
          <a:effectLst/>
        </p:spPr>
      </p:cxnSp>
      <p:cxnSp>
        <p:nvCxnSpPr>
          <p:cNvPr id="21" name="Straight Arrow Connector 20"/>
          <p:cNvCxnSpPr>
            <a:stCxn id="15" idx="1"/>
            <a:endCxn id="7" idx="0"/>
          </p:cNvCxnSpPr>
          <p:nvPr/>
        </p:nvCxnSpPr>
        <p:spPr bwMode="auto">
          <a:xfrm>
            <a:off x="4774506" y="2588041"/>
            <a:ext cx="1626294" cy="688559"/>
          </a:xfrm>
          <a:prstGeom prst="straightConnector1">
            <a:avLst/>
          </a:prstGeom>
          <a:blipFill dpi="0" rotWithShape="0">
            <a:blip r:embed="rId3" cstate="print"/>
            <a:srcRect/>
            <a:tile tx="0" ty="0" sx="100000" sy="100000" flip="none" algn="tl"/>
          </a:blipFill>
          <a:ln w="9525" cap="flat" cmpd="sng" algn="ctr">
            <a:solidFill>
              <a:schemeClr val="tx1"/>
            </a:solidFill>
            <a:prstDash val="solid"/>
            <a:round/>
            <a:headEnd type="arrow"/>
            <a:tailEnd type="arrow"/>
          </a:ln>
          <a:effectLst/>
        </p:spPr>
      </p:cxnSp>
      <p:sp>
        <p:nvSpPr>
          <p:cNvPr id="25" name="TextBox 24"/>
          <p:cNvSpPr txBox="1"/>
          <p:nvPr/>
        </p:nvSpPr>
        <p:spPr>
          <a:xfrm>
            <a:off x="7491412" y="3048000"/>
            <a:ext cx="1347788" cy="1200329"/>
          </a:xfrm>
          <a:prstGeom prst="rect">
            <a:avLst/>
          </a:prstGeom>
          <a:noFill/>
        </p:spPr>
        <p:txBody>
          <a:bodyPr wrap="square" rtlCol="0">
            <a:spAutoFit/>
          </a:bodyPr>
          <a:lstStyle/>
          <a:p>
            <a:r>
              <a:rPr lang="en-US" sz="1200" dirty="0"/>
              <a:t>T1 calculate</a:t>
            </a:r>
            <a:r>
              <a:rPr lang="tr-TR" sz="1200" dirty="0"/>
              <a:t>d</a:t>
            </a:r>
            <a:r>
              <a:rPr lang="en-US" sz="1200" dirty="0"/>
              <a:t> the values using incorrect values. </a:t>
            </a:r>
            <a:endParaRPr lang="tr-TR" sz="1200" dirty="0"/>
          </a:p>
          <a:p>
            <a:r>
              <a:rPr lang="tr-TR" sz="1200" dirty="0"/>
              <a:t>NOT RECOVERABLE SCHEDULE.</a:t>
            </a:r>
            <a:endParaRPr lang="tr-TR" sz="1400"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a:t>Slide 17- </a:t>
            </a:r>
            <a:fld id="{06E1E0FB-551E-4EC9-949B-5D52CF472449}" type="slidenum">
              <a:rPr lang="en-US" smtClean="0"/>
              <a:pPr/>
              <a:t>37</a:t>
            </a:fld>
            <a:endParaRPr lang="en-CA"/>
          </a:p>
        </p:txBody>
      </p:sp>
      <p:sp>
        <p:nvSpPr>
          <p:cNvPr id="31747" name="Rectangle 4"/>
          <p:cNvSpPr>
            <a:spLocks noGrp="1" noChangeArrowheads="1"/>
          </p:cNvSpPr>
          <p:nvPr>
            <p:ph type="title"/>
          </p:nvPr>
        </p:nvSpPr>
        <p:spPr/>
        <p:txBody>
          <a:bodyPr/>
          <a:lstStyle/>
          <a:p>
            <a:pPr eaLnBrk="1" hangingPunct="1"/>
            <a:r>
              <a:rPr lang="en-US" dirty="0"/>
              <a:t>Characterizing Schedules based on Recoverability (2)</a:t>
            </a:r>
          </a:p>
        </p:txBody>
      </p:sp>
      <p:sp>
        <p:nvSpPr>
          <p:cNvPr id="31748" name="Rectangle 5"/>
          <p:cNvSpPr>
            <a:spLocks noGrp="1" noChangeArrowheads="1"/>
          </p:cNvSpPr>
          <p:nvPr>
            <p:ph type="body" idx="1"/>
          </p:nvPr>
        </p:nvSpPr>
        <p:spPr>
          <a:xfrm>
            <a:off x="239713" y="1600200"/>
            <a:ext cx="8294687" cy="1676400"/>
          </a:xfrm>
        </p:spPr>
        <p:txBody>
          <a:bodyPr/>
          <a:lstStyle/>
          <a:p>
            <a:pPr eaLnBrk="1" hangingPunct="1">
              <a:lnSpc>
                <a:spcPct val="80000"/>
              </a:lnSpc>
            </a:pPr>
            <a:r>
              <a:rPr lang="en-US" b="1" dirty="0"/>
              <a:t>Recoverable schedule</a:t>
            </a:r>
            <a:r>
              <a:rPr lang="en-US" dirty="0"/>
              <a:t>:</a:t>
            </a:r>
          </a:p>
          <a:p>
            <a:pPr lvl="1" eaLnBrk="1" hangingPunct="1">
              <a:lnSpc>
                <a:spcPct val="80000"/>
              </a:lnSpc>
            </a:pPr>
            <a:r>
              <a:rPr lang="en-US" sz="2800" dirty="0"/>
              <a:t>Consider the following </a:t>
            </a:r>
            <a:r>
              <a:rPr lang="tr-TR" sz="2800" dirty="0"/>
              <a:t>schedule</a:t>
            </a:r>
            <a:r>
              <a:rPr lang="en-US" sz="2800" dirty="0"/>
              <a:t>.</a:t>
            </a:r>
          </a:p>
        </p:txBody>
      </p:sp>
      <p:sp>
        <p:nvSpPr>
          <p:cNvPr id="5" name="Rectangle 4"/>
          <p:cNvSpPr/>
          <p:nvPr/>
        </p:nvSpPr>
        <p:spPr bwMode="auto">
          <a:xfrm>
            <a:off x="1981200" y="32766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endParaRPr lang="tr-TR" dirty="0"/>
          </a:p>
          <a:p>
            <a:pPr marL="0" marR="0" indent="0" algn="ctr" defTabSz="914400" rtl="0" eaLnBrk="1" fontAlgn="base" latinLnBrk="0" hangingPunct="1">
              <a:lnSpc>
                <a:spcPct val="100000"/>
              </a:lnSpc>
              <a:spcBef>
                <a:spcPct val="0"/>
              </a:spcBef>
              <a:spcAft>
                <a:spcPct val="0"/>
              </a:spcAft>
              <a:buClrTx/>
              <a:buSzTx/>
              <a:buFontTx/>
              <a:buNone/>
              <a:tabLst/>
            </a:pPr>
            <a:endParaRPr lang="tr-TR" dirty="0"/>
          </a:p>
          <a:p>
            <a:pPr marL="0" marR="0" indent="0" algn="ctr" defTabSz="914400" rtl="0" eaLnBrk="1" fontAlgn="base" latinLnBrk="0" hangingPunct="1">
              <a:lnSpc>
                <a:spcPct val="100000"/>
              </a:lnSpc>
              <a:spcBef>
                <a:spcPct val="0"/>
              </a:spcBef>
              <a:spcAft>
                <a:spcPct val="0"/>
              </a:spcAft>
              <a:buClrTx/>
              <a:buSzTx/>
              <a:buFontTx/>
              <a:buNone/>
              <a:tabLst/>
            </a:pPr>
            <a:endParaRPr lang="tr-TR"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R(X)</a:t>
            </a:r>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W(X)</a:t>
            </a:r>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endParaRPr lang="tr-TR" sz="1200" baseline="0" dirty="0"/>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3810000" y="32766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tr-TR"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W(Y)</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7" name="Rectangle 6"/>
          <p:cNvSpPr/>
          <p:nvPr/>
        </p:nvSpPr>
        <p:spPr bwMode="auto">
          <a:xfrm>
            <a:off x="5638800" y="3276600"/>
            <a:ext cx="1524000" cy="35814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T3</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W(X)</a:t>
            </a:r>
            <a:endParaRPr lang="tr-TR" sz="1200" dirty="0"/>
          </a:p>
          <a:p>
            <a:pPr algn="ctr"/>
            <a:r>
              <a:rPr lang="en-US" sz="1200" dirty="0"/>
              <a:t>R(Y)</a:t>
            </a:r>
          </a:p>
          <a:p>
            <a:pPr algn="ctr"/>
            <a:r>
              <a:rPr lang="en-US" sz="1200" dirty="0"/>
              <a:t>End transaction</a:t>
            </a:r>
          </a:p>
          <a:p>
            <a:pPr algn="ctr"/>
            <a:r>
              <a:rPr lang="en-US" sz="120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p:txBody>
      </p:sp>
      <p:cxnSp>
        <p:nvCxnSpPr>
          <p:cNvPr id="9" name="Straight Arrow Connector 8"/>
          <p:cNvCxnSpPr/>
          <p:nvPr/>
        </p:nvCxnSpPr>
        <p:spPr bwMode="auto">
          <a:xfrm>
            <a:off x="1295400" y="3276600"/>
            <a:ext cx="0" cy="3352800"/>
          </a:xfrm>
          <a:prstGeom prst="straightConnector1">
            <a:avLst/>
          </a:prstGeom>
          <a:blipFill dpi="0" rotWithShape="0">
            <a:blip r:embed="rId3" cstate="print"/>
            <a:srcRect/>
            <a:tile tx="0" ty="0" sx="100000" sy="100000" flip="none" algn="tl"/>
          </a:blipFill>
          <a:ln w="25400" cap="flat" cmpd="sng" algn="ctr">
            <a:solidFill>
              <a:schemeClr val="tx1"/>
            </a:solidFill>
            <a:prstDash val="solid"/>
            <a:round/>
            <a:headEnd type="none" w="med" len="med"/>
            <a:tailEnd type="arrow"/>
          </a:ln>
          <a:effectLst/>
        </p:spPr>
      </p:cxnSp>
      <p:sp>
        <p:nvSpPr>
          <p:cNvPr id="10" name="TextBox 9"/>
          <p:cNvSpPr txBox="1"/>
          <p:nvPr/>
        </p:nvSpPr>
        <p:spPr>
          <a:xfrm>
            <a:off x="457200" y="4648200"/>
            <a:ext cx="689035" cy="369332"/>
          </a:xfrm>
          <a:prstGeom prst="rect">
            <a:avLst/>
          </a:prstGeom>
          <a:noFill/>
        </p:spPr>
        <p:txBody>
          <a:bodyPr wrap="none" rtlCol="0">
            <a:spAutoFit/>
          </a:bodyPr>
          <a:lstStyle/>
          <a:p>
            <a:r>
              <a:rPr lang="en-US" sz="1800" dirty="0"/>
              <a:t>Time</a:t>
            </a:r>
            <a:endParaRPr lang="tr-TR" sz="1800" dirty="0"/>
          </a:p>
        </p:txBody>
      </p:sp>
      <p:cxnSp>
        <p:nvCxnSpPr>
          <p:cNvPr id="12" name="Straight Arrow Connector 11"/>
          <p:cNvCxnSpPr/>
          <p:nvPr/>
        </p:nvCxnSpPr>
        <p:spPr bwMode="auto">
          <a:xfrm>
            <a:off x="1676400" y="5181600"/>
            <a:ext cx="6096000" cy="0"/>
          </a:xfrm>
          <a:prstGeom prst="straightConnector1">
            <a:avLst/>
          </a:prstGeom>
          <a:blipFill dpi="0" rotWithShape="0">
            <a:blip r:embed="rId3" cstate="print"/>
            <a:srcRect/>
            <a:tile tx="0" ty="0" sx="100000" sy="100000" flip="none" algn="tl"/>
          </a:blipFill>
          <a:ln w="50800" cap="flat" cmpd="sng" algn="ctr">
            <a:solidFill>
              <a:srgbClr val="FF0000"/>
            </a:solidFill>
            <a:prstDash val="solid"/>
            <a:round/>
            <a:headEnd type="none" w="med" len="med"/>
            <a:tailEnd type="none"/>
          </a:ln>
          <a:effectLst/>
        </p:spPr>
      </p:cxnSp>
      <p:sp>
        <p:nvSpPr>
          <p:cNvPr id="13" name="TextBox 12"/>
          <p:cNvSpPr txBox="1"/>
          <p:nvPr/>
        </p:nvSpPr>
        <p:spPr>
          <a:xfrm>
            <a:off x="7312919" y="4648200"/>
            <a:ext cx="1423788" cy="400110"/>
          </a:xfrm>
          <a:prstGeom prst="rect">
            <a:avLst/>
          </a:prstGeom>
          <a:noFill/>
        </p:spPr>
        <p:txBody>
          <a:bodyPr wrap="none" rtlCol="0">
            <a:spAutoFit/>
          </a:bodyPr>
          <a:lstStyle/>
          <a:p>
            <a:r>
              <a:rPr lang="en-US" sz="2000" dirty="0">
                <a:solidFill>
                  <a:srgbClr val="FF0000"/>
                </a:solidFill>
              </a:rPr>
              <a:t>T1 aborted</a:t>
            </a:r>
            <a:endParaRPr lang="tr-TR" sz="2000" dirty="0">
              <a:solidFill>
                <a:srgbClr val="FF0000"/>
              </a:solidFill>
            </a:endParaRPr>
          </a:p>
        </p:txBody>
      </p:sp>
      <p:sp>
        <p:nvSpPr>
          <p:cNvPr id="14" name="TextBox 13"/>
          <p:cNvSpPr txBox="1"/>
          <p:nvPr/>
        </p:nvSpPr>
        <p:spPr>
          <a:xfrm>
            <a:off x="7427118" y="3509665"/>
            <a:ext cx="1412081" cy="461665"/>
          </a:xfrm>
          <a:prstGeom prst="rect">
            <a:avLst/>
          </a:prstGeom>
          <a:noFill/>
        </p:spPr>
        <p:txBody>
          <a:bodyPr wrap="square" rtlCol="0">
            <a:spAutoFit/>
          </a:bodyPr>
          <a:lstStyle/>
          <a:p>
            <a:r>
              <a:rPr lang="tr-TR" sz="1200" dirty="0"/>
              <a:t>RECOVERABLE SCHEDULE</a:t>
            </a:r>
            <a:endParaRPr lang="tr-TR" sz="1400" dirty="0"/>
          </a:p>
        </p:txBody>
      </p:sp>
      <p:cxnSp>
        <p:nvCxnSpPr>
          <p:cNvPr id="3" name="Straight Arrow Connector 2">
            <a:extLst>
              <a:ext uri="{FF2B5EF4-FFF2-40B4-BE49-F238E27FC236}">
                <a16:creationId xmlns:a16="http://schemas.microsoft.com/office/drawing/2014/main" id="{F938DA69-1767-BC4C-B749-39104CB11AE5}"/>
              </a:ext>
            </a:extLst>
          </p:cNvPr>
          <p:cNvCxnSpPr/>
          <p:nvPr/>
        </p:nvCxnSpPr>
        <p:spPr bwMode="auto">
          <a:xfrm flipH="1">
            <a:off x="2971800" y="3886200"/>
            <a:ext cx="3200400" cy="1131332"/>
          </a:xfrm>
          <a:prstGeom prst="straightConnector1">
            <a:avLst/>
          </a:prstGeom>
          <a:blipFill dpi="0" rotWithShape="0">
            <a:blip r:embed="rId3"/>
            <a:srcRect/>
            <a:tile tx="0" ty="0" sx="100000" sy="100000" flip="none" algn="tl"/>
          </a:blip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96F7D4AC-8A09-BF45-9394-D4F40430E2E5}"/>
              </a:ext>
            </a:extLst>
          </p:cNvPr>
          <p:cNvCxnSpPr/>
          <p:nvPr/>
        </p:nvCxnSpPr>
        <p:spPr bwMode="auto">
          <a:xfrm flipH="1">
            <a:off x="2971800" y="5334000"/>
            <a:ext cx="1600200" cy="609600"/>
          </a:xfrm>
          <a:prstGeom prst="straightConnector1">
            <a:avLst/>
          </a:prstGeom>
          <a:blipFill dpi="0" rotWithShape="0">
            <a:blip r:embed="rId3"/>
            <a:srcRect/>
            <a:tile tx="0" ty="0" sx="100000" sy="100000" flip="none" algn="tl"/>
          </a:blipFill>
          <a:ln w="9525" cap="flat" cmpd="sng" algn="ctr">
            <a:solidFill>
              <a:schemeClr val="tx1"/>
            </a:solidFill>
            <a:prstDash val="solid"/>
            <a:round/>
            <a:headEnd type="none" w="med" len="med"/>
            <a:tailEnd type="triangle"/>
          </a:ln>
          <a:effectLst/>
        </p:spPr>
      </p:cxn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r>
              <a:rPr lang="en-US"/>
              <a:t>Slide 17- </a:t>
            </a:r>
            <a:fld id="{68304B5C-04E2-48A3-A823-95DD1921DFFD}" type="slidenum">
              <a:rPr lang="en-US" smtClean="0"/>
              <a:pPr/>
              <a:t>38</a:t>
            </a:fld>
            <a:endParaRPr lang="en-CA"/>
          </a:p>
        </p:txBody>
      </p:sp>
      <p:sp>
        <p:nvSpPr>
          <p:cNvPr id="32771" name="Rectangle 4"/>
          <p:cNvSpPr>
            <a:spLocks noGrp="1" noChangeArrowheads="1"/>
          </p:cNvSpPr>
          <p:nvPr>
            <p:ph type="title"/>
          </p:nvPr>
        </p:nvSpPr>
        <p:spPr/>
        <p:txBody>
          <a:bodyPr/>
          <a:lstStyle/>
          <a:p>
            <a:pPr eaLnBrk="1" hangingPunct="1"/>
            <a:r>
              <a:rPr lang="en-US"/>
              <a:t>Characterizing Schedules based on Recoverability (2)</a:t>
            </a:r>
          </a:p>
        </p:txBody>
      </p:sp>
      <p:sp>
        <p:nvSpPr>
          <p:cNvPr id="32772" name="Rectangle 5"/>
          <p:cNvSpPr>
            <a:spLocks noGrp="1" noChangeArrowheads="1"/>
          </p:cNvSpPr>
          <p:nvPr>
            <p:ph type="body" idx="1"/>
          </p:nvPr>
        </p:nvSpPr>
        <p:spPr>
          <a:xfrm>
            <a:off x="239713" y="1600200"/>
            <a:ext cx="8294687" cy="381000"/>
          </a:xfrm>
        </p:spPr>
        <p:txBody>
          <a:bodyPr/>
          <a:lstStyle/>
          <a:p>
            <a:pPr eaLnBrk="1" hangingPunct="1">
              <a:lnSpc>
                <a:spcPct val="80000"/>
              </a:lnSpc>
            </a:pPr>
            <a:r>
              <a:rPr lang="en-US" b="1" dirty="0"/>
              <a:t>Recoverable schedule</a:t>
            </a:r>
            <a:r>
              <a:rPr lang="en-US" dirty="0"/>
              <a:t>:</a:t>
            </a:r>
          </a:p>
          <a:p>
            <a:pPr lvl="1" eaLnBrk="1" hangingPunct="1">
              <a:lnSpc>
                <a:spcPct val="80000"/>
              </a:lnSpc>
              <a:buNone/>
            </a:pPr>
            <a:r>
              <a:rPr lang="en-US" sz="2800" dirty="0"/>
              <a:t>S</a:t>
            </a:r>
            <a:r>
              <a:rPr lang="en-US" sz="2800" baseline="-25000" dirty="0"/>
              <a:t>a</a:t>
            </a:r>
            <a:r>
              <a:rPr lang="en-US" sz="2800" dirty="0"/>
              <a:t>: r</a:t>
            </a:r>
            <a:r>
              <a:rPr lang="en-US" sz="2800" baseline="-25000" dirty="0"/>
              <a:t>1</a:t>
            </a:r>
            <a:r>
              <a:rPr lang="en-US" sz="2800" dirty="0"/>
              <a:t>(X)</a:t>
            </a:r>
            <a:r>
              <a:rPr lang="tr-TR" sz="2800" dirty="0"/>
              <a:t>;</a:t>
            </a:r>
            <a:endParaRPr lang="en-US" sz="2800" dirty="0"/>
          </a:p>
          <a:p>
            <a:pPr lvl="1" eaLnBrk="1" hangingPunct="1">
              <a:lnSpc>
                <a:spcPct val="80000"/>
              </a:lnSpc>
              <a:buNone/>
            </a:pPr>
            <a:r>
              <a:rPr lang="en-US" sz="2800" dirty="0"/>
              <a:t>      r</a:t>
            </a:r>
            <a:r>
              <a:rPr lang="tr-TR" sz="2800" baseline="-25000" dirty="0"/>
              <a:t>2</a:t>
            </a:r>
            <a:r>
              <a:rPr lang="en-US" sz="2800" dirty="0"/>
              <a:t>(X)</a:t>
            </a:r>
            <a:r>
              <a:rPr lang="tr-TR" sz="2800" dirty="0"/>
              <a:t>;</a:t>
            </a:r>
            <a:r>
              <a:rPr lang="en-US" sz="2800" dirty="0"/>
              <a:t> </a:t>
            </a:r>
          </a:p>
          <a:p>
            <a:pPr lvl="1" eaLnBrk="1" hangingPunct="1">
              <a:lnSpc>
                <a:spcPct val="80000"/>
              </a:lnSpc>
              <a:buNone/>
            </a:pPr>
            <a:r>
              <a:rPr lang="en-US" sz="2800" dirty="0"/>
              <a:t>      </a:t>
            </a:r>
            <a:r>
              <a:rPr lang="tr-TR" sz="2800" dirty="0"/>
              <a:t>w</a:t>
            </a:r>
            <a:r>
              <a:rPr lang="en-US" sz="2800" baseline="-25000" dirty="0"/>
              <a:t>1</a:t>
            </a:r>
            <a:r>
              <a:rPr lang="en-US" sz="2800" dirty="0"/>
              <a:t>(X)</a:t>
            </a:r>
            <a:r>
              <a:rPr lang="tr-TR" sz="2800" dirty="0"/>
              <a:t>;</a:t>
            </a:r>
            <a:endParaRPr lang="en-US" sz="2800" dirty="0"/>
          </a:p>
          <a:p>
            <a:pPr lvl="1" eaLnBrk="1" hangingPunct="1">
              <a:lnSpc>
                <a:spcPct val="80000"/>
              </a:lnSpc>
              <a:buNone/>
            </a:pPr>
            <a:r>
              <a:rPr lang="en-US" sz="2800" dirty="0"/>
              <a:t>      r</a:t>
            </a:r>
            <a:r>
              <a:rPr lang="en-US" sz="2800" baseline="-25000" dirty="0"/>
              <a:t>1</a:t>
            </a:r>
            <a:r>
              <a:rPr lang="en-US" sz="2800" dirty="0"/>
              <a:t>(</a:t>
            </a:r>
            <a:r>
              <a:rPr lang="tr-TR" sz="2800" dirty="0"/>
              <a:t>Y</a:t>
            </a:r>
            <a:r>
              <a:rPr lang="en-US" sz="2800" dirty="0"/>
              <a:t>)</a:t>
            </a:r>
            <a:r>
              <a:rPr lang="tr-TR" sz="2800" dirty="0"/>
              <a:t>;</a:t>
            </a:r>
            <a:r>
              <a:rPr lang="en-US" sz="2800" dirty="0"/>
              <a:t> </a:t>
            </a:r>
          </a:p>
          <a:p>
            <a:pPr lvl="1" eaLnBrk="1" hangingPunct="1">
              <a:lnSpc>
                <a:spcPct val="80000"/>
              </a:lnSpc>
              <a:buNone/>
            </a:pPr>
            <a:r>
              <a:rPr lang="en-US" sz="2800" dirty="0"/>
              <a:t>      </a:t>
            </a:r>
            <a:r>
              <a:rPr lang="tr-TR" sz="2800" dirty="0"/>
              <a:t>w</a:t>
            </a:r>
            <a:r>
              <a:rPr lang="tr-TR" sz="2800" baseline="-25000" dirty="0"/>
              <a:t>2</a:t>
            </a:r>
            <a:r>
              <a:rPr lang="en-US" sz="2800" dirty="0"/>
              <a:t>(X)</a:t>
            </a:r>
            <a:r>
              <a:rPr lang="tr-TR" sz="2800" dirty="0"/>
              <a:t>;</a:t>
            </a:r>
            <a:endParaRPr lang="en-US" sz="2800" dirty="0"/>
          </a:p>
          <a:p>
            <a:pPr lvl="1" eaLnBrk="1" hangingPunct="1">
              <a:lnSpc>
                <a:spcPct val="80000"/>
              </a:lnSpc>
              <a:buNone/>
            </a:pPr>
            <a:r>
              <a:rPr lang="en-US" sz="2800" dirty="0"/>
              <a:t>      </a:t>
            </a:r>
            <a:r>
              <a:rPr lang="tr-TR" sz="2800" dirty="0"/>
              <a:t>c</a:t>
            </a:r>
            <a:r>
              <a:rPr lang="tr-TR" sz="2800" baseline="-25000" dirty="0"/>
              <a:t>2</a:t>
            </a:r>
            <a:r>
              <a:rPr lang="tr-TR" sz="2800" dirty="0"/>
              <a:t>; </a:t>
            </a:r>
            <a:endParaRPr lang="en-US" sz="2800" dirty="0"/>
          </a:p>
          <a:p>
            <a:pPr lvl="1" eaLnBrk="1" hangingPunct="1">
              <a:lnSpc>
                <a:spcPct val="80000"/>
              </a:lnSpc>
              <a:buNone/>
            </a:pPr>
            <a:r>
              <a:rPr lang="en-US" sz="2800" dirty="0"/>
              <a:t>      </a:t>
            </a:r>
            <a:r>
              <a:rPr lang="tr-TR" sz="2800" dirty="0"/>
              <a:t>w</a:t>
            </a:r>
            <a:r>
              <a:rPr lang="tr-TR" sz="2800" baseline="-25000" dirty="0"/>
              <a:t>1</a:t>
            </a:r>
            <a:r>
              <a:rPr lang="tr-TR" sz="2800" dirty="0"/>
              <a:t>(Y);</a:t>
            </a:r>
            <a:r>
              <a:rPr lang="en-US" sz="2800" dirty="0"/>
              <a:t> </a:t>
            </a:r>
          </a:p>
          <a:p>
            <a:pPr lvl="1" eaLnBrk="1" hangingPunct="1">
              <a:lnSpc>
                <a:spcPct val="80000"/>
              </a:lnSpc>
              <a:buNone/>
            </a:pPr>
            <a:r>
              <a:rPr lang="en-US" sz="2800" dirty="0">
                <a:solidFill>
                  <a:srgbClr val="C00000"/>
                </a:solidFill>
              </a:rPr>
              <a:t>      </a:t>
            </a:r>
            <a:r>
              <a:rPr lang="tr-TR" sz="2800" dirty="0">
                <a:solidFill>
                  <a:srgbClr val="C00000"/>
                </a:solidFill>
              </a:rPr>
              <a:t>c</a:t>
            </a:r>
            <a:r>
              <a:rPr lang="tr-TR" sz="2800" baseline="-25000" dirty="0">
                <a:solidFill>
                  <a:srgbClr val="C00000"/>
                </a:solidFill>
              </a:rPr>
              <a:t>1</a:t>
            </a:r>
            <a:r>
              <a:rPr lang="tr-TR" sz="2800" dirty="0"/>
              <a:t>;</a:t>
            </a:r>
          </a:p>
          <a:p>
            <a:pPr lvl="1" eaLnBrk="1" hangingPunct="1">
              <a:lnSpc>
                <a:spcPct val="80000"/>
              </a:lnSpc>
              <a:buNone/>
            </a:pPr>
            <a:r>
              <a:rPr lang="tr-TR" sz="2800" dirty="0"/>
              <a:t>   This schedule is recoverable, even though it suffers from the lost update problem.</a:t>
            </a:r>
            <a:endParaRPr lang="en-US" sz="2800" dirty="0"/>
          </a:p>
          <a:p>
            <a:pPr lvl="1" eaLnBrk="1" hangingPunct="1">
              <a:lnSpc>
                <a:spcPct val="80000"/>
              </a:lnSpc>
              <a:buNone/>
            </a:pPr>
            <a:endParaRPr lang="en-US" sz="2800" dirty="0"/>
          </a:p>
        </p:txBody>
      </p:sp>
      <p:cxnSp>
        <p:nvCxnSpPr>
          <p:cNvPr id="7" name="Straight Arrow Connector 6"/>
          <p:cNvCxnSpPr/>
          <p:nvPr/>
        </p:nvCxnSpPr>
        <p:spPr bwMode="auto">
          <a:xfrm>
            <a:off x="1600200" y="4191000"/>
            <a:ext cx="2209800" cy="0"/>
          </a:xfrm>
          <a:prstGeom prst="straightConnector1">
            <a:avLst/>
          </a:prstGeom>
          <a:blipFill dpi="0" rotWithShape="0">
            <a:blip r:embed="rId3" cstate="print"/>
            <a:srcRect/>
            <a:tile tx="0" ty="0" sx="100000" sy="100000" flip="none" algn="tl"/>
          </a:blipFill>
          <a:ln w="9525" cap="flat" cmpd="sng" algn="ctr">
            <a:solidFill>
              <a:schemeClr val="tx1"/>
            </a:solidFill>
            <a:prstDash val="solid"/>
            <a:round/>
            <a:headEnd type="none" w="med" len="med"/>
            <a:tailEnd type="arrow"/>
          </a:ln>
          <a:effectLst/>
        </p:spPr>
      </p:cxnSp>
      <p:sp>
        <p:nvSpPr>
          <p:cNvPr id="8" name="TextBox 7"/>
          <p:cNvSpPr txBox="1"/>
          <p:nvPr/>
        </p:nvSpPr>
        <p:spPr>
          <a:xfrm>
            <a:off x="3810000" y="4052500"/>
            <a:ext cx="712503" cy="276999"/>
          </a:xfrm>
          <a:prstGeom prst="rect">
            <a:avLst/>
          </a:prstGeom>
          <a:noFill/>
        </p:spPr>
        <p:txBody>
          <a:bodyPr wrap="none" rtlCol="0">
            <a:spAutoFit/>
          </a:bodyPr>
          <a:lstStyle/>
          <a:p>
            <a:r>
              <a:rPr lang="en-US" sz="1200" dirty="0"/>
              <a:t>ABORT</a:t>
            </a:r>
            <a:endParaRPr lang="tr-TR" sz="1200" dirty="0"/>
          </a:p>
        </p:txBody>
      </p:sp>
      <p:sp>
        <p:nvSpPr>
          <p:cNvPr id="9" name="TextBox 8"/>
          <p:cNvSpPr txBox="1"/>
          <p:nvPr/>
        </p:nvSpPr>
        <p:spPr>
          <a:xfrm>
            <a:off x="5003516" y="1700748"/>
            <a:ext cx="3835684" cy="3785652"/>
          </a:xfrm>
          <a:prstGeom prst="rect">
            <a:avLst/>
          </a:prstGeom>
          <a:noFill/>
        </p:spPr>
        <p:txBody>
          <a:bodyPr wrap="square" rtlCol="0">
            <a:spAutoFit/>
          </a:bodyPr>
          <a:lstStyle/>
          <a:p>
            <a:pPr marL="0" lvl="1"/>
            <a:r>
              <a:rPr lang="en-US" sz="2000" u="sng" dirty="0"/>
              <a:t>“S is recoverable if no transaction T in S commits until all transactions T’ that have written an item that T reads have committed</a:t>
            </a:r>
            <a:r>
              <a:rPr lang="en-US" sz="2000" dirty="0"/>
              <a:t>.”</a:t>
            </a:r>
          </a:p>
          <a:p>
            <a:pPr marL="0" lvl="1"/>
            <a:r>
              <a:rPr lang="en-US" sz="2000" dirty="0"/>
              <a:t>T1 does not read from T2. </a:t>
            </a:r>
          </a:p>
          <a:p>
            <a:pPr marL="0" lvl="1"/>
            <a:r>
              <a:rPr lang="en-US" sz="2000" dirty="0"/>
              <a:t>T2 does not read from T1.</a:t>
            </a:r>
          </a:p>
          <a:p>
            <a:pPr marL="0" lvl="1"/>
            <a:endParaRPr lang="en-US" sz="2000" dirty="0"/>
          </a:p>
          <a:p>
            <a:pPr marL="0" lvl="1"/>
            <a:r>
              <a:rPr lang="en-US" sz="2000" dirty="0"/>
              <a:t>Since no transaction has read a value written by a committed transaction, there is no problem</a:t>
            </a:r>
          </a:p>
          <a:p>
            <a:pPr marL="0" lvl="1"/>
            <a:endParaRPr lang="en-US" sz="2000" dirty="0"/>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r>
              <a:rPr lang="en-US"/>
              <a:t>Slide 17- </a:t>
            </a:r>
            <a:fld id="{68304B5C-04E2-48A3-A823-95DD1921DFFD}" type="slidenum">
              <a:rPr lang="en-US" smtClean="0"/>
              <a:pPr/>
              <a:t>39</a:t>
            </a:fld>
            <a:endParaRPr lang="en-CA"/>
          </a:p>
        </p:txBody>
      </p:sp>
      <p:sp>
        <p:nvSpPr>
          <p:cNvPr id="32771" name="Rectangle 4"/>
          <p:cNvSpPr>
            <a:spLocks noGrp="1" noChangeArrowheads="1"/>
          </p:cNvSpPr>
          <p:nvPr>
            <p:ph type="title"/>
          </p:nvPr>
        </p:nvSpPr>
        <p:spPr/>
        <p:txBody>
          <a:bodyPr/>
          <a:lstStyle/>
          <a:p>
            <a:pPr eaLnBrk="1" hangingPunct="1"/>
            <a:r>
              <a:rPr lang="en-US"/>
              <a:t>Characterizing Schedules based on Recoverability (2)</a:t>
            </a:r>
          </a:p>
        </p:txBody>
      </p:sp>
      <p:sp>
        <p:nvSpPr>
          <p:cNvPr id="32772" name="Rectangle 5"/>
          <p:cNvSpPr>
            <a:spLocks noGrp="1" noChangeArrowheads="1"/>
          </p:cNvSpPr>
          <p:nvPr>
            <p:ph type="body" idx="1"/>
          </p:nvPr>
        </p:nvSpPr>
        <p:spPr>
          <a:xfrm>
            <a:off x="239713" y="1600200"/>
            <a:ext cx="8294687" cy="1676400"/>
          </a:xfrm>
        </p:spPr>
        <p:txBody>
          <a:bodyPr/>
          <a:lstStyle/>
          <a:p>
            <a:pPr eaLnBrk="1" hangingPunct="1">
              <a:lnSpc>
                <a:spcPct val="80000"/>
              </a:lnSpc>
            </a:pPr>
            <a:r>
              <a:rPr lang="en-US" b="1" dirty="0"/>
              <a:t>Recoverable schedule</a:t>
            </a:r>
            <a:r>
              <a:rPr lang="en-US" dirty="0"/>
              <a:t>:</a:t>
            </a:r>
          </a:p>
          <a:p>
            <a:pPr lvl="1" eaLnBrk="1" hangingPunct="1">
              <a:lnSpc>
                <a:spcPct val="80000"/>
              </a:lnSpc>
              <a:buNone/>
            </a:pPr>
            <a:endParaRPr lang="en-US" sz="2800" dirty="0"/>
          </a:p>
          <a:p>
            <a:pPr eaLnBrk="1" hangingPunct="1">
              <a:lnSpc>
                <a:spcPct val="80000"/>
              </a:lnSpc>
              <a:buNone/>
            </a:pPr>
            <a:r>
              <a:rPr lang="en-US" sz="2800" dirty="0"/>
              <a:t>    S</a:t>
            </a:r>
            <a:r>
              <a:rPr lang="tr-TR" sz="2800" baseline="-25000" dirty="0"/>
              <a:t>c</a:t>
            </a:r>
            <a:r>
              <a:rPr lang="en-US" sz="2800" dirty="0"/>
              <a:t>: r</a:t>
            </a:r>
            <a:r>
              <a:rPr lang="en-US" sz="2800" baseline="-25000" dirty="0"/>
              <a:t>1</a:t>
            </a:r>
            <a:r>
              <a:rPr lang="en-US" sz="2800" dirty="0"/>
              <a:t>(X)</a:t>
            </a:r>
            <a:r>
              <a:rPr lang="tr-TR" sz="2800" dirty="0"/>
              <a:t>;</a:t>
            </a:r>
            <a:r>
              <a:rPr lang="en-US" sz="2800" dirty="0"/>
              <a:t> </a:t>
            </a:r>
            <a:r>
              <a:rPr lang="tr-TR" sz="2800" dirty="0"/>
              <a:t>w</a:t>
            </a:r>
            <a:r>
              <a:rPr lang="en-US" sz="2800" baseline="-25000" dirty="0"/>
              <a:t>1</a:t>
            </a:r>
            <a:r>
              <a:rPr lang="en-US" sz="2800" dirty="0"/>
              <a:t>(X)</a:t>
            </a:r>
            <a:r>
              <a:rPr lang="tr-TR" sz="2800" dirty="0"/>
              <a:t>; </a:t>
            </a:r>
            <a:r>
              <a:rPr lang="en-US" sz="2800" dirty="0"/>
              <a:t>r</a:t>
            </a:r>
            <a:r>
              <a:rPr lang="tr-TR" sz="2800" baseline="-25000" dirty="0"/>
              <a:t>2</a:t>
            </a:r>
            <a:r>
              <a:rPr lang="en-US" sz="2800" dirty="0"/>
              <a:t>(X)</a:t>
            </a:r>
            <a:r>
              <a:rPr lang="tr-TR" sz="2800" dirty="0"/>
              <a:t>;</a:t>
            </a:r>
            <a:r>
              <a:rPr lang="en-US" sz="2800" dirty="0"/>
              <a:t> r</a:t>
            </a:r>
            <a:r>
              <a:rPr lang="en-US" sz="2800" baseline="-25000" dirty="0"/>
              <a:t>1</a:t>
            </a:r>
            <a:r>
              <a:rPr lang="en-US" sz="2800" dirty="0"/>
              <a:t>(</a:t>
            </a:r>
            <a:r>
              <a:rPr lang="tr-TR" sz="2800" dirty="0"/>
              <a:t>Y</a:t>
            </a:r>
            <a:r>
              <a:rPr lang="en-US" sz="2800" dirty="0"/>
              <a:t>)</a:t>
            </a:r>
            <a:r>
              <a:rPr lang="tr-TR" sz="2800" dirty="0"/>
              <a:t>;</a:t>
            </a:r>
            <a:r>
              <a:rPr lang="en-US" sz="2800" dirty="0"/>
              <a:t> </a:t>
            </a:r>
            <a:r>
              <a:rPr lang="tr-TR" sz="2800" dirty="0"/>
              <a:t>w</a:t>
            </a:r>
            <a:r>
              <a:rPr lang="tr-TR" sz="2800" baseline="-25000" dirty="0"/>
              <a:t>2</a:t>
            </a:r>
            <a:r>
              <a:rPr lang="en-US" sz="2800" dirty="0"/>
              <a:t>(X)</a:t>
            </a:r>
            <a:r>
              <a:rPr lang="tr-TR" sz="2800" dirty="0"/>
              <a:t>;c</a:t>
            </a:r>
            <a:r>
              <a:rPr lang="tr-TR" sz="2800" baseline="-25000" dirty="0"/>
              <a:t>2</a:t>
            </a:r>
            <a:r>
              <a:rPr lang="tr-TR" sz="2800" dirty="0"/>
              <a:t>; a</a:t>
            </a:r>
            <a:r>
              <a:rPr lang="tr-TR" sz="2800" baseline="-25000" dirty="0"/>
              <a:t>1</a:t>
            </a:r>
            <a:r>
              <a:rPr lang="tr-TR" sz="2800" dirty="0"/>
              <a:t>;</a:t>
            </a:r>
          </a:p>
          <a:p>
            <a:pPr lvl="1" eaLnBrk="1" hangingPunct="1">
              <a:lnSpc>
                <a:spcPct val="80000"/>
              </a:lnSpc>
              <a:buFont typeface="Wingdings" pitchFamily="2" charset="2"/>
              <a:buNone/>
            </a:pPr>
            <a:r>
              <a:rPr lang="tr-TR" sz="2800" dirty="0"/>
              <a:t>   Is this schedule recoverable? Why or why not?</a:t>
            </a:r>
            <a:endParaRPr lang="en-US" sz="2800" dirty="0"/>
          </a:p>
          <a:p>
            <a:pPr lvl="1" eaLnBrk="1" hangingPunct="1">
              <a:lnSpc>
                <a:spcPct val="80000"/>
              </a:lnSpc>
              <a:buFont typeface="Wingdings" pitchFamily="2" charset="2"/>
              <a:buNone/>
            </a:pPr>
            <a:endParaRPr lang="en-US" sz="2800" dirty="0"/>
          </a:p>
        </p:txBody>
      </p:sp>
      <p:sp>
        <p:nvSpPr>
          <p:cNvPr id="5" name="TextBox 4"/>
          <p:cNvSpPr txBox="1">
            <a:spLocks noChangeArrowheads="1"/>
          </p:cNvSpPr>
          <p:nvPr/>
        </p:nvSpPr>
        <p:spPr bwMode="auto">
          <a:xfrm>
            <a:off x="685800" y="3876674"/>
            <a:ext cx="7685088" cy="1262063"/>
          </a:xfrm>
          <a:prstGeom prst="rect">
            <a:avLst/>
          </a:prstGeom>
          <a:noFill/>
          <a:ln w="9525">
            <a:noFill/>
            <a:miter lim="800000"/>
            <a:headEnd/>
            <a:tailEnd/>
          </a:ln>
        </p:spPr>
        <p:txBody>
          <a:bodyPr wrap="none">
            <a:spAutoFit/>
          </a:bodyPr>
          <a:lstStyle/>
          <a:p>
            <a:r>
              <a:rPr lang="tr-TR" dirty="0"/>
              <a:t>Recoverable:</a:t>
            </a:r>
          </a:p>
          <a:p>
            <a:pPr marL="0" lvl="1"/>
            <a:r>
              <a:rPr lang="en-US" sz="2800" dirty="0"/>
              <a:t>S</a:t>
            </a:r>
            <a:r>
              <a:rPr lang="tr-TR" sz="2800" baseline="-25000" dirty="0"/>
              <a:t>d</a:t>
            </a:r>
            <a:r>
              <a:rPr lang="en-US" sz="2800" dirty="0"/>
              <a:t>: r</a:t>
            </a:r>
            <a:r>
              <a:rPr lang="en-US" sz="2800" baseline="-25000" dirty="0"/>
              <a:t>1</a:t>
            </a:r>
            <a:r>
              <a:rPr lang="en-US" sz="2800" dirty="0"/>
              <a:t>(X)</a:t>
            </a:r>
            <a:r>
              <a:rPr lang="tr-TR" sz="2800" dirty="0"/>
              <a:t>;</a:t>
            </a:r>
            <a:r>
              <a:rPr lang="en-US" sz="2800" dirty="0"/>
              <a:t> </a:t>
            </a:r>
            <a:r>
              <a:rPr lang="tr-TR" sz="2800" dirty="0"/>
              <a:t>w</a:t>
            </a:r>
            <a:r>
              <a:rPr lang="en-US" sz="2800" baseline="-25000" dirty="0"/>
              <a:t>1</a:t>
            </a:r>
            <a:r>
              <a:rPr lang="en-US" sz="2800" dirty="0"/>
              <a:t>(X)</a:t>
            </a:r>
            <a:r>
              <a:rPr lang="tr-TR" sz="2800" dirty="0"/>
              <a:t>; </a:t>
            </a:r>
            <a:r>
              <a:rPr lang="en-US" sz="2800" dirty="0"/>
              <a:t>r</a:t>
            </a:r>
            <a:r>
              <a:rPr lang="tr-TR" sz="2800" baseline="-25000" dirty="0"/>
              <a:t>2</a:t>
            </a:r>
            <a:r>
              <a:rPr lang="en-US" sz="2800" dirty="0"/>
              <a:t>(X)</a:t>
            </a:r>
            <a:r>
              <a:rPr lang="tr-TR" sz="2800" dirty="0"/>
              <a:t>;</a:t>
            </a:r>
            <a:r>
              <a:rPr lang="en-US" sz="2800" dirty="0"/>
              <a:t> r</a:t>
            </a:r>
            <a:r>
              <a:rPr lang="en-US" sz="2800" baseline="-25000" dirty="0"/>
              <a:t>1</a:t>
            </a:r>
            <a:r>
              <a:rPr lang="en-US" sz="2800" dirty="0"/>
              <a:t>(</a:t>
            </a:r>
            <a:r>
              <a:rPr lang="tr-TR" sz="2800" dirty="0"/>
              <a:t>Y</a:t>
            </a:r>
            <a:r>
              <a:rPr lang="en-US" sz="2800" dirty="0"/>
              <a:t>)</a:t>
            </a:r>
            <a:r>
              <a:rPr lang="tr-TR" sz="2800" dirty="0"/>
              <a:t>;</a:t>
            </a:r>
            <a:r>
              <a:rPr lang="en-US" sz="2800" dirty="0"/>
              <a:t> </a:t>
            </a:r>
            <a:r>
              <a:rPr lang="tr-TR" sz="2800" dirty="0"/>
              <a:t>w</a:t>
            </a:r>
            <a:r>
              <a:rPr lang="tr-TR" sz="2800" baseline="-25000" dirty="0"/>
              <a:t>2</a:t>
            </a:r>
            <a:r>
              <a:rPr lang="en-US" sz="2800" dirty="0"/>
              <a:t>(X)</a:t>
            </a:r>
            <a:r>
              <a:rPr lang="tr-TR" sz="2800" dirty="0"/>
              <a:t>; w</a:t>
            </a:r>
            <a:r>
              <a:rPr lang="tr-TR" sz="2800" baseline="-25000" dirty="0"/>
              <a:t>1</a:t>
            </a:r>
            <a:r>
              <a:rPr lang="en-US" sz="2800" dirty="0"/>
              <a:t>(</a:t>
            </a:r>
            <a:r>
              <a:rPr lang="tr-TR" sz="2800" dirty="0"/>
              <a:t>Y</a:t>
            </a:r>
            <a:r>
              <a:rPr lang="en-US" sz="2800" dirty="0"/>
              <a:t>)</a:t>
            </a:r>
            <a:r>
              <a:rPr lang="tr-TR" sz="2800" dirty="0"/>
              <a:t>; c</a:t>
            </a:r>
            <a:r>
              <a:rPr lang="tr-TR" sz="2800" baseline="-25000" dirty="0"/>
              <a:t>1</a:t>
            </a:r>
            <a:r>
              <a:rPr lang="tr-TR" sz="2800" dirty="0"/>
              <a:t>; c</a:t>
            </a:r>
            <a:r>
              <a:rPr lang="tr-TR" sz="2800" baseline="-25000" dirty="0"/>
              <a:t>2</a:t>
            </a:r>
            <a:r>
              <a:rPr lang="tr-TR" sz="2800" dirty="0"/>
              <a:t>;</a:t>
            </a:r>
          </a:p>
          <a:p>
            <a:endParaRPr lang="en-US" dirty="0"/>
          </a:p>
        </p:txBody>
      </p:sp>
      <p:sp>
        <p:nvSpPr>
          <p:cNvPr id="2" name="TextBox 1"/>
          <p:cNvSpPr txBox="1"/>
          <p:nvPr/>
        </p:nvSpPr>
        <p:spPr>
          <a:xfrm>
            <a:off x="685800" y="5360697"/>
            <a:ext cx="7239000" cy="830997"/>
          </a:xfrm>
          <a:prstGeom prst="rect">
            <a:avLst/>
          </a:prstGeom>
          <a:noFill/>
        </p:spPr>
        <p:txBody>
          <a:bodyPr wrap="square" rtlCol="0">
            <a:spAutoFit/>
          </a:bodyPr>
          <a:lstStyle/>
          <a:p>
            <a:r>
              <a:rPr lang="tr-TR" b="1" i="1" dirty="0" err="1">
                <a:solidFill>
                  <a:srgbClr val="00B0F0"/>
                </a:solidFill>
              </a:rPr>
              <a:t>In</a:t>
            </a:r>
            <a:r>
              <a:rPr lang="tr-TR" b="1" i="1" dirty="0">
                <a:solidFill>
                  <a:srgbClr val="00B0F0"/>
                </a:solidFill>
              </a:rPr>
              <a:t> a </a:t>
            </a:r>
            <a:r>
              <a:rPr lang="tr-TR" b="1" i="1" dirty="0" err="1">
                <a:solidFill>
                  <a:srgbClr val="00B0F0"/>
                </a:solidFill>
              </a:rPr>
              <a:t>recoverable</a:t>
            </a:r>
            <a:r>
              <a:rPr lang="tr-TR" b="1" i="1" dirty="0">
                <a:solidFill>
                  <a:srgbClr val="00B0F0"/>
                </a:solidFill>
              </a:rPr>
              <a:t> </a:t>
            </a:r>
            <a:r>
              <a:rPr lang="tr-TR" b="1" i="1" dirty="0" err="1">
                <a:solidFill>
                  <a:srgbClr val="00B0F0"/>
                </a:solidFill>
              </a:rPr>
              <a:t>schedule</a:t>
            </a:r>
            <a:r>
              <a:rPr lang="tr-TR" b="1" i="1" dirty="0">
                <a:solidFill>
                  <a:srgbClr val="00B0F0"/>
                </a:solidFill>
              </a:rPr>
              <a:t>, </a:t>
            </a:r>
            <a:r>
              <a:rPr lang="tr-TR" b="1" i="1" dirty="0" err="1">
                <a:solidFill>
                  <a:srgbClr val="00B0F0"/>
                </a:solidFill>
              </a:rPr>
              <a:t>no</a:t>
            </a:r>
            <a:r>
              <a:rPr lang="tr-TR" b="1" i="1" dirty="0">
                <a:solidFill>
                  <a:srgbClr val="00B0F0"/>
                </a:solidFill>
              </a:rPr>
              <a:t> </a:t>
            </a:r>
            <a:r>
              <a:rPr lang="tr-TR" b="1" i="1" dirty="0" err="1">
                <a:solidFill>
                  <a:srgbClr val="00B0F0"/>
                </a:solidFill>
              </a:rPr>
              <a:t>committed</a:t>
            </a:r>
            <a:r>
              <a:rPr lang="tr-TR" b="1" i="1" dirty="0">
                <a:solidFill>
                  <a:srgbClr val="00B0F0"/>
                </a:solidFill>
              </a:rPr>
              <a:t> </a:t>
            </a:r>
            <a:r>
              <a:rPr lang="tr-TR" b="1" i="1" dirty="0" err="1">
                <a:solidFill>
                  <a:srgbClr val="00B0F0"/>
                </a:solidFill>
              </a:rPr>
              <a:t>transaction</a:t>
            </a:r>
            <a:r>
              <a:rPr lang="tr-TR" b="1" i="1" dirty="0">
                <a:solidFill>
                  <a:srgbClr val="00B0F0"/>
                </a:solidFill>
              </a:rPr>
              <a:t> ever </a:t>
            </a:r>
            <a:r>
              <a:rPr lang="tr-TR" b="1" i="1" dirty="0" err="1">
                <a:solidFill>
                  <a:srgbClr val="00B0F0"/>
                </a:solidFill>
              </a:rPr>
              <a:t>needs</a:t>
            </a:r>
            <a:r>
              <a:rPr lang="tr-TR" b="1" i="1" dirty="0">
                <a:solidFill>
                  <a:srgbClr val="00B0F0"/>
                </a:solidFill>
              </a:rPr>
              <a:t> </a:t>
            </a:r>
            <a:r>
              <a:rPr lang="tr-TR" b="1" i="1" dirty="0" err="1">
                <a:solidFill>
                  <a:srgbClr val="00B0F0"/>
                </a:solidFill>
              </a:rPr>
              <a:t>to</a:t>
            </a:r>
            <a:r>
              <a:rPr lang="tr-TR" b="1" i="1" dirty="0">
                <a:solidFill>
                  <a:srgbClr val="00B0F0"/>
                </a:solidFill>
              </a:rPr>
              <a:t> be </a:t>
            </a:r>
            <a:r>
              <a:rPr lang="tr-TR" b="1" i="1" dirty="0" err="1">
                <a:solidFill>
                  <a:srgbClr val="00B0F0"/>
                </a:solidFill>
              </a:rPr>
              <a:t>rolled</a:t>
            </a:r>
            <a:r>
              <a:rPr lang="tr-TR" b="1" i="1" dirty="0">
                <a:solidFill>
                  <a:srgbClr val="00B0F0"/>
                </a:solidFill>
              </a:rPr>
              <a:t> </a:t>
            </a:r>
            <a:r>
              <a:rPr lang="tr-TR" b="1" i="1" dirty="0" err="1">
                <a:solidFill>
                  <a:srgbClr val="00B0F0"/>
                </a:solidFill>
              </a:rPr>
              <a:t>back</a:t>
            </a:r>
            <a:r>
              <a:rPr lang="tr-TR" b="1" i="1" dirty="0">
                <a:solidFill>
                  <a:srgbClr val="00B0F0"/>
                </a:solidFill>
              </a:rPr>
              <a:t>.</a:t>
            </a:r>
            <a:endParaRPr lang="en-US" b="1" i="1" dirty="0">
              <a:solidFill>
                <a:srgbClr val="00B0F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r>
              <a:rPr lang="en-US"/>
              <a:t>Slide 17- </a:t>
            </a:r>
            <a:fld id="{F404850A-711D-4C8C-A6FC-3D7CD6CB36A3}" type="slidenum">
              <a:rPr lang="en-US" smtClean="0"/>
              <a:pPr/>
              <a:t>4</a:t>
            </a:fld>
            <a:endParaRPr lang="en-CA"/>
          </a:p>
        </p:txBody>
      </p:sp>
      <p:sp>
        <p:nvSpPr>
          <p:cNvPr id="5123" name="Rectangle 4"/>
          <p:cNvSpPr>
            <a:spLocks noGrp="1" noChangeArrowheads="1"/>
          </p:cNvSpPr>
          <p:nvPr>
            <p:ph type="title"/>
          </p:nvPr>
        </p:nvSpPr>
        <p:spPr/>
        <p:txBody>
          <a:bodyPr/>
          <a:lstStyle/>
          <a:p>
            <a:pPr eaLnBrk="1" hangingPunct="1"/>
            <a:r>
              <a:rPr lang="en-US"/>
              <a:t>1 Introduction to Transaction Processing (1)</a:t>
            </a:r>
          </a:p>
        </p:txBody>
      </p:sp>
      <p:sp>
        <p:nvSpPr>
          <p:cNvPr id="5124" name="Rectangle 5"/>
          <p:cNvSpPr>
            <a:spLocks noGrp="1" noChangeArrowheads="1"/>
          </p:cNvSpPr>
          <p:nvPr>
            <p:ph type="body" idx="1"/>
          </p:nvPr>
        </p:nvSpPr>
        <p:spPr/>
        <p:txBody>
          <a:bodyPr/>
          <a:lstStyle/>
          <a:p>
            <a:pPr eaLnBrk="1" hangingPunct="1">
              <a:lnSpc>
                <a:spcPct val="80000"/>
              </a:lnSpc>
            </a:pPr>
            <a:r>
              <a:rPr lang="en-US" b="1" dirty="0"/>
              <a:t>Concurrency in databases</a:t>
            </a:r>
          </a:p>
          <a:p>
            <a:pPr lvl="1" eaLnBrk="1" hangingPunct="1">
              <a:lnSpc>
                <a:spcPct val="80000"/>
              </a:lnSpc>
            </a:pPr>
            <a:r>
              <a:rPr lang="en-US" dirty="0"/>
              <a:t>Transactions should occur in an ordered fashion.</a:t>
            </a:r>
          </a:p>
          <a:p>
            <a:pPr lvl="1" eaLnBrk="1" hangingPunct="1">
              <a:lnSpc>
                <a:spcPct val="80000"/>
              </a:lnSpc>
            </a:pPr>
            <a:r>
              <a:rPr lang="en-US" dirty="0"/>
              <a:t>Transactions should be executed without effecting the other transactions.</a:t>
            </a:r>
          </a:p>
          <a:p>
            <a:pPr eaLnBrk="1" hangingPunct="1">
              <a:lnSpc>
                <a:spcPct val="80000"/>
              </a:lnSpc>
            </a:pPr>
            <a:r>
              <a:rPr lang="en-US" b="1" dirty="0"/>
              <a:t>Concurrency allows multiple users to execute multiple transactions simultaneously.</a:t>
            </a:r>
          </a:p>
          <a:p>
            <a:pPr lvl="1" eaLnBrk="1" hangingPunct="1">
              <a:lnSpc>
                <a:spcPct val="80000"/>
              </a:lnSpc>
            </a:pPr>
            <a:r>
              <a:rPr lang="en-US" dirty="0"/>
              <a:t>Disallowing concurrent access can degrade performance</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r>
              <a:rPr lang="en-US"/>
              <a:t>Slide 17- </a:t>
            </a:r>
            <a:fld id="{F762AF5C-7CBB-4913-A1AD-14C41B3BC76E}" type="slidenum">
              <a:rPr lang="en-US" smtClean="0"/>
              <a:pPr/>
              <a:t>40</a:t>
            </a:fld>
            <a:endParaRPr lang="en-CA"/>
          </a:p>
        </p:txBody>
      </p:sp>
      <p:sp>
        <p:nvSpPr>
          <p:cNvPr id="33795" name="Rectangle 4"/>
          <p:cNvSpPr>
            <a:spLocks noGrp="1" noChangeArrowheads="1"/>
          </p:cNvSpPr>
          <p:nvPr>
            <p:ph type="title"/>
          </p:nvPr>
        </p:nvSpPr>
        <p:spPr/>
        <p:txBody>
          <a:bodyPr/>
          <a:lstStyle/>
          <a:p>
            <a:pPr eaLnBrk="1" hangingPunct="1"/>
            <a:r>
              <a:rPr lang="en-US"/>
              <a:t>Characterizing Schedules based on Recoverability (3)</a:t>
            </a:r>
          </a:p>
        </p:txBody>
      </p:sp>
      <p:sp>
        <p:nvSpPr>
          <p:cNvPr id="33796" name="Rectangle 5"/>
          <p:cNvSpPr>
            <a:spLocks noGrp="1" noChangeArrowheads="1"/>
          </p:cNvSpPr>
          <p:nvPr>
            <p:ph type="body" idx="1"/>
          </p:nvPr>
        </p:nvSpPr>
        <p:spPr/>
        <p:txBody>
          <a:bodyPr/>
          <a:lstStyle/>
          <a:p>
            <a:pPr eaLnBrk="1" hangingPunct="1">
              <a:lnSpc>
                <a:spcPct val="90000"/>
              </a:lnSpc>
              <a:buFont typeface="Wingdings" pitchFamily="2" charset="2"/>
              <a:buNone/>
            </a:pPr>
            <a:r>
              <a:rPr lang="en-US" sz="3200" dirty="0"/>
              <a:t>Schedules classified on recoverability (contd.):</a:t>
            </a:r>
          </a:p>
          <a:p>
            <a:pPr eaLnBrk="1" hangingPunct="1">
              <a:lnSpc>
                <a:spcPct val="90000"/>
              </a:lnSpc>
            </a:pPr>
            <a:r>
              <a:rPr lang="en-US" sz="3200" b="1" dirty="0"/>
              <a:t>Schedules requiring cascaded rollback</a:t>
            </a:r>
            <a:r>
              <a:rPr lang="en-US" sz="3200" dirty="0"/>
              <a:t>:</a:t>
            </a:r>
          </a:p>
          <a:p>
            <a:pPr lvl="1" eaLnBrk="1" hangingPunct="1">
              <a:lnSpc>
                <a:spcPct val="90000"/>
              </a:lnSpc>
            </a:pPr>
            <a:r>
              <a:rPr lang="en-US" sz="3000" dirty="0"/>
              <a:t>A schedule in which uncommitted transactions that read an item from a failed transaction must be rolled back.</a:t>
            </a:r>
            <a:endParaRPr lang="tr-TR" sz="3000" dirty="0"/>
          </a:p>
          <a:p>
            <a:pPr lvl="1" eaLnBrk="1" hangingPunct="1">
              <a:lnSpc>
                <a:spcPct val="90000"/>
              </a:lnSpc>
              <a:buFont typeface="Wingdings" pitchFamily="2" charset="2"/>
              <a:buNone/>
            </a:pPr>
            <a:endParaRPr lang="en-US" sz="3000"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r>
              <a:rPr lang="en-US"/>
              <a:t>Slide 17- </a:t>
            </a:r>
            <a:fld id="{F762AF5C-7CBB-4913-A1AD-14C41B3BC76E}" type="slidenum">
              <a:rPr lang="en-US" smtClean="0"/>
              <a:pPr/>
              <a:t>41</a:t>
            </a:fld>
            <a:endParaRPr lang="en-CA"/>
          </a:p>
        </p:txBody>
      </p:sp>
      <p:sp>
        <p:nvSpPr>
          <p:cNvPr id="33795" name="Rectangle 4"/>
          <p:cNvSpPr>
            <a:spLocks noGrp="1" noChangeArrowheads="1"/>
          </p:cNvSpPr>
          <p:nvPr>
            <p:ph type="title"/>
          </p:nvPr>
        </p:nvSpPr>
        <p:spPr/>
        <p:txBody>
          <a:bodyPr/>
          <a:lstStyle/>
          <a:p>
            <a:pPr eaLnBrk="1" hangingPunct="1"/>
            <a:r>
              <a:rPr lang="en-US"/>
              <a:t>Characterizing Schedules based on Recoverability (3)</a:t>
            </a:r>
          </a:p>
        </p:txBody>
      </p:sp>
      <p:sp>
        <p:nvSpPr>
          <p:cNvPr id="33796" name="Rectangle 5"/>
          <p:cNvSpPr>
            <a:spLocks noGrp="1" noChangeArrowheads="1"/>
          </p:cNvSpPr>
          <p:nvPr>
            <p:ph type="body" idx="1"/>
          </p:nvPr>
        </p:nvSpPr>
        <p:spPr/>
        <p:txBody>
          <a:bodyPr/>
          <a:lstStyle/>
          <a:p>
            <a:pPr eaLnBrk="1" hangingPunct="1">
              <a:lnSpc>
                <a:spcPct val="90000"/>
              </a:lnSpc>
            </a:pPr>
            <a:r>
              <a:rPr lang="en-US" sz="3200" b="1" dirty="0"/>
              <a:t>Schedules requiring cascaded rollback</a:t>
            </a:r>
            <a:r>
              <a:rPr lang="en-US" sz="3200" dirty="0"/>
              <a:t>:</a:t>
            </a:r>
          </a:p>
          <a:p>
            <a:pPr lvl="1" eaLnBrk="1" hangingPunct="1">
              <a:lnSpc>
                <a:spcPct val="90000"/>
              </a:lnSpc>
            </a:pPr>
            <a:r>
              <a:rPr lang="en-US" sz="3000" dirty="0"/>
              <a:t>A schedule in which uncommitted transactions that read an item from a failed transaction must be rolled back.</a:t>
            </a:r>
            <a:endParaRPr lang="tr-TR" sz="3000" dirty="0"/>
          </a:p>
          <a:p>
            <a:pPr lvl="1" eaLnBrk="1" hangingPunct="1">
              <a:lnSpc>
                <a:spcPct val="90000"/>
              </a:lnSpc>
              <a:buFont typeface="Wingdings" pitchFamily="2" charset="2"/>
              <a:buNone/>
            </a:pPr>
            <a:r>
              <a:rPr lang="en-US" sz="3200" dirty="0"/>
              <a:t>S</a:t>
            </a:r>
            <a:r>
              <a:rPr lang="tr-TR" sz="3200" baseline="-25000" dirty="0"/>
              <a:t>e</a:t>
            </a:r>
            <a:r>
              <a:rPr lang="en-US" sz="3200" dirty="0"/>
              <a:t>: r</a:t>
            </a:r>
            <a:r>
              <a:rPr lang="en-US" sz="3200" baseline="-25000" dirty="0"/>
              <a:t>1</a:t>
            </a:r>
            <a:r>
              <a:rPr lang="en-US" sz="3200" dirty="0"/>
              <a:t>(X)</a:t>
            </a:r>
            <a:r>
              <a:rPr lang="tr-TR" sz="3200" dirty="0"/>
              <a:t>;</a:t>
            </a:r>
            <a:r>
              <a:rPr lang="en-US" sz="3200" dirty="0"/>
              <a:t> </a:t>
            </a:r>
            <a:r>
              <a:rPr lang="tr-TR" sz="3200" b="1" dirty="0">
                <a:solidFill>
                  <a:schemeClr val="tx2">
                    <a:lumMod val="60000"/>
                    <a:lumOff val="40000"/>
                  </a:schemeClr>
                </a:solidFill>
              </a:rPr>
              <a:t>w</a:t>
            </a:r>
            <a:r>
              <a:rPr lang="en-US" sz="3200" b="1" baseline="-25000" dirty="0">
                <a:solidFill>
                  <a:schemeClr val="tx2">
                    <a:lumMod val="60000"/>
                    <a:lumOff val="40000"/>
                  </a:schemeClr>
                </a:solidFill>
              </a:rPr>
              <a:t>1</a:t>
            </a:r>
            <a:r>
              <a:rPr lang="en-US" sz="3200" b="1" dirty="0">
                <a:solidFill>
                  <a:schemeClr val="tx2">
                    <a:lumMod val="60000"/>
                    <a:lumOff val="40000"/>
                  </a:schemeClr>
                </a:solidFill>
              </a:rPr>
              <a:t>(X)</a:t>
            </a:r>
            <a:r>
              <a:rPr lang="tr-TR" sz="3200" b="1" dirty="0">
                <a:solidFill>
                  <a:schemeClr val="tx2">
                    <a:lumMod val="60000"/>
                    <a:lumOff val="40000"/>
                  </a:schemeClr>
                </a:solidFill>
              </a:rPr>
              <a:t>; </a:t>
            </a:r>
            <a:r>
              <a:rPr lang="en-US" sz="3200" b="1" dirty="0">
                <a:solidFill>
                  <a:schemeClr val="tx2">
                    <a:lumMod val="60000"/>
                    <a:lumOff val="40000"/>
                  </a:schemeClr>
                </a:solidFill>
              </a:rPr>
              <a:t>r</a:t>
            </a:r>
            <a:r>
              <a:rPr lang="tr-TR" sz="3200" b="1" baseline="-25000" dirty="0">
                <a:solidFill>
                  <a:schemeClr val="tx2">
                    <a:lumMod val="60000"/>
                    <a:lumOff val="40000"/>
                  </a:schemeClr>
                </a:solidFill>
              </a:rPr>
              <a:t>2</a:t>
            </a:r>
            <a:r>
              <a:rPr lang="en-US" sz="3200" b="1" dirty="0">
                <a:solidFill>
                  <a:schemeClr val="tx2">
                    <a:lumMod val="60000"/>
                    <a:lumOff val="40000"/>
                  </a:schemeClr>
                </a:solidFill>
              </a:rPr>
              <a:t>(X)</a:t>
            </a:r>
            <a:r>
              <a:rPr lang="tr-TR" sz="3200" dirty="0"/>
              <a:t>;</a:t>
            </a:r>
            <a:r>
              <a:rPr lang="en-US" sz="3200" dirty="0"/>
              <a:t> r</a:t>
            </a:r>
            <a:r>
              <a:rPr lang="en-US" sz="3200" baseline="-25000" dirty="0"/>
              <a:t>1</a:t>
            </a:r>
            <a:r>
              <a:rPr lang="en-US" sz="3200" dirty="0"/>
              <a:t>(</a:t>
            </a:r>
            <a:r>
              <a:rPr lang="tr-TR" sz="3200" dirty="0"/>
              <a:t>Y</a:t>
            </a:r>
            <a:r>
              <a:rPr lang="en-US" sz="3200" dirty="0"/>
              <a:t>)</a:t>
            </a:r>
            <a:r>
              <a:rPr lang="tr-TR" sz="3200" dirty="0"/>
              <a:t>;</a:t>
            </a:r>
            <a:r>
              <a:rPr lang="en-US" sz="3200" dirty="0"/>
              <a:t> </a:t>
            </a:r>
            <a:r>
              <a:rPr lang="tr-TR" sz="3200" dirty="0"/>
              <a:t>w</a:t>
            </a:r>
            <a:r>
              <a:rPr lang="tr-TR" sz="3200" baseline="-25000" dirty="0"/>
              <a:t>2</a:t>
            </a:r>
            <a:r>
              <a:rPr lang="en-US" sz="3200" dirty="0"/>
              <a:t>(X)</a:t>
            </a:r>
            <a:r>
              <a:rPr lang="tr-TR" sz="3200" dirty="0"/>
              <a:t>; w</a:t>
            </a:r>
            <a:r>
              <a:rPr lang="tr-TR" sz="3200" baseline="-25000" dirty="0"/>
              <a:t>1</a:t>
            </a:r>
            <a:r>
              <a:rPr lang="en-US" sz="3200" dirty="0"/>
              <a:t>(</a:t>
            </a:r>
            <a:r>
              <a:rPr lang="tr-TR" sz="3200" dirty="0"/>
              <a:t>Y</a:t>
            </a:r>
            <a:r>
              <a:rPr lang="en-US" sz="3200" dirty="0"/>
              <a:t>)</a:t>
            </a:r>
            <a:r>
              <a:rPr lang="tr-TR" sz="3200" dirty="0"/>
              <a:t>; a</a:t>
            </a:r>
            <a:r>
              <a:rPr lang="tr-TR" sz="3200" baseline="-25000" dirty="0"/>
              <a:t>1</a:t>
            </a:r>
            <a:r>
              <a:rPr lang="tr-TR" sz="3200" dirty="0"/>
              <a:t>; a</a:t>
            </a:r>
            <a:r>
              <a:rPr lang="tr-TR" sz="3200" baseline="-25000" dirty="0"/>
              <a:t>2</a:t>
            </a:r>
            <a:r>
              <a:rPr lang="tr-TR" sz="3200" dirty="0"/>
              <a:t>;</a:t>
            </a:r>
          </a:p>
          <a:p>
            <a:pPr lvl="1" eaLnBrk="1" hangingPunct="1">
              <a:lnSpc>
                <a:spcPct val="90000"/>
              </a:lnSpc>
              <a:buFont typeface="Wingdings" pitchFamily="2" charset="2"/>
              <a:buNone/>
            </a:pPr>
            <a:endParaRPr lang="en-US" sz="3000" dirty="0"/>
          </a:p>
        </p:txBody>
      </p:sp>
      <p:sp>
        <p:nvSpPr>
          <p:cNvPr id="5" name="Rectangle 4"/>
          <p:cNvSpPr/>
          <p:nvPr/>
        </p:nvSpPr>
        <p:spPr>
          <a:xfrm>
            <a:off x="862013" y="4800600"/>
            <a:ext cx="7162800" cy="1200329"/>
          </a:xfrm>
          <a:prstGeom prst="rect">
            <a:avLst/>
          </a:prstGeom>
          <a:solidFill>
            <a:schemeClr val="accent2">
              <a:lumMod val="20000"/>
              <a:lumOff val="80000"/>
            </a:schemeClr>
          </a:solidFill>
        </p:spPr>
        <p:txBody>
          <a:bodyPr wrap="square">
            <a:spAutoFit/>
          </a:bodyPr>
          <a:lstStyle/>
          <a:p>
            <a:pPr eaLnBrk="1" hangingPunct="1"/>
            <a:r>
              <a:rPr lang="en-US" dirty="0"/>
              <a:t>If T1 aborts instead of committing, then T2 should also abort as shown in Se, because the value of X it reads is no longer valid.</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r>
              <a:rPr lang="en-US"/>
              <a:t>Slide 17- </a:t>
            </a:r>
            <a:fld id="{C279EE8D-A653-4111-A516-3D58AE6D4983}" type="slidenum">
              <a:rPr lang="en-US" smtClean="0"/>
              <a:pPr/>
              <a:t>42</a:t>
            </a:fld>
            <a:endParaRPr lang="en-CA"/>
          </a:p>
        </p:txBody>
      </p:sp>
      <p:sp>
        <p:nvSpPr>
          <p:cNvPr id="34819" name="Rectangle 4"/>
          <p:cNvSpPr>
            <a:spLocks noGrp="1" noChangeArrowheads="1"/>
          </p:cNvSpPr>
          <p:nvPr>
            <p:ph type="title"/>
          </p:nvPr>
        </p:nvSpPr>
        <p:spPr/>
        <p:txBody>
          <a:bodyPr/>
          <a:lstStyle/>
          <a:p>
            <a:pPr eaLnBrk="1" hangingPunct="1"/>
            <a:r>
              <a:rPr lang="en-US"/>
              <a:t>Characterizing Schedules based on Recoverability (2)</a:t>
            </a:r>
          </a:p>
        </p:txBody>
      </p:sp>
      <p:sp>
        <p:nvSpPr>
          <p:cNvPr id="34820" name="Rectangle 5"/>
          <p:cNvSpPr>
            <a:spLocks noGrp="1" noChangeArrowheads="1"/>
          </p:cNvSpPr>
          <p:nvPr>
            <p:ph type="body" idx="1"/>
          </p:nvPr>
        </p:nvSpPr>
        <p:spPr>
          <a:xfrm>
            <a:off x="239713" y="1600200"/>
            <a:ext cx="8599487" cy="4572000"/>
          </a:xfrm>
        </p:spPr>
        <p:txBody>
          <a:bodyPr/>
          <a:lstStyle/>
          <a:p>
            <a:pPr eaLnBrk="1" hangingPunct="1">
              <a:lnSpc>
                <a:spcPct val="80000"/>
              </a:lnSpc>
              <a:buFont typeface="Wingdings" pitchFamily="2" charset="2"/>
              <a:buNone/>
            </a:pPr>
            <a:r>
              <a:rPr lang="en-US" dirty="0"/>
              <a:t>Schedules classified on recoverability:</a:t>
            </a:r>
          </a:p>
          <a:p>
            <a:pPr eaLnBrk="1" hangingPunct="1">
              <a:lnSpc>
                <a:spcPct val="80000"/>
              </a:lnSpc>
            </a:pPr>
            <a:r>
              <a:rPr lang="en-US" b="1" dirty="0" err="1"/>
              <a:t>Cascadeless</a:t>
            </a:r>
            <a:r>
              <a:rPr lang="en-US" b="1" dirty="0"/>
              <a:t> schedule</a:t>
            </a:r>
            <a:r>
              <a:rPr lang="en-US" dirty="0"/>
              <a:t>:</a:t>
            </a:r>
          </a:p>
          <a:p>
            <a:pPr lvl="1" eaLnBrk="1" hangingPunct="1">
              <a:lnSpc>
                <a:spcPct val="80000"/>
              </a:lnSpc>
            </a:pPr>
            <a:r>
              <a:rPr lang="en-US" sz="2800" dirty="0"/>
              <a:t>every </a:t>
            </a:r>
            <a:r>
              <a:rPr lang="en-US" sz="2800" u="sng" dirty="0"/>
              <a:t>transaction reads only  the items that are written by committed transactions.</a:t>
            </a:r>
            <a:endParaRPr lang="tr-TR" sz="2800" u="sng" dirty="0"/>
          </a:p>
          <a:p>
            <a:pPr lvl="1" eaLnBrk="1" hangingPunct="1">
              <a:lnSpc>
                <a:spcPct val="80000"/>
              </a:lnSpc>
            </a:pPr>
            <a:r>
              <a:rPr lang="tr-TR" sz="2800" dirty="0"/>
              <a:t>To satisfy this criterion, the r</a:t>
            </a:r>
            <a:r>
              <a:rPr lang="tr-TR" sz="2800" baseline="-25000" dirty="0"/>
              <a:t>2</a:t>
            </a:r>
            <a:r>
              <a:rPr lang="tr-TR" sz="2800" dirty="0"/>
              <a:t>(X) command in schedules S</a:t>
            </a:r>
            <a:r>
              <a:rPr lang="tr-TR" sz="2800" baseline="-25000" dirty="0"/>
              <a:t>d </a:t>
            </a:r>
            <a:r>
              <a:rPr lang="tr-TR" sz="2800" dirty="0"/>
              <a:t>and S</a:t>
            </a:r>
            <a:r>
              <a:rPr lang="tr-TR" sz="2800" baseline="-25000" dirty="0"/>
              <a:t>e</a:t>
            </a:r>
            <a:r>
              <a:rPr lang="tr-TR" sz="2800" dirty="0"/>
              <a:t> must be postponed until after T</a:t>
            </a:r>
            <a:r>
              <a:rPr lang="tr-TR" sz="2800" baseline="-25000" dirty="0"/>
              <a:t>1</a:t>
            </a:r>
            <a:r>
              <a:rPr lang="tr-TR" sz="2800" dirty="0"/>
              <a:t> has committed (or aborted), thus delaying T</a:t>
            </a:r>
            <a:r>
              <a:rPr lang="tr-TR" sz="2800" baseline="-25000" dirty="0"/>
              <a:t>2</a:t>
            </a:r>
            <a:r>
              <a:rPr lang="tr-TR" sz="2800" dirty="0"/>
              <a:t> but ensuring no cascading rollback if T</a:t>
            </a:r>
            <a:r>
              <a:rPr lang="tr-TR" sz="2800" baseline="-25000" dirty="0"/>
              <a:t>1</a:t>
            </a:r>
            <a:r>
              <a:rPr lang="tr-TR" sz="2800" dirty="0"/>
              <a:t> </a:t>
            </a:r>
            <a:r>
              <a:rPr lang="tr-TR" sz="2800" dirty="0" err="1"/>
              <a:t>aborts</a:t>
            </a:r>
            <a:r>
              <a:rPr lang="tr-TR" sz="2800" dirty="0"/>
              <a:t>.</a:t>
            </a:r>
            <a:endParaRPr lang="en-US" sz="2800" dirty="0"/>
          </a:p>
          <a:p>
            <a:pPr lvl="2" eaLnBrk="1" hangingPunct="1">
              <a:lnSpc>
                <a:spcPct val="80000"/>
              </a:lnSpc>
            </a:pPr>
            <a:r>
              <a:rPr lang="en-US" dirty="0"/>
              <a:t>S</a:t>
            </a:r>
            <a:r>
              <a:rPr lang="tr-TR" baseline="-25000" dirty="0"/>
              <a:t>d</a:t>
            </a:r>
            <a:r>
              <a:rPr lang="en-US" dirty="0"/>
              <a:t>: r</a:t>
            </a:r>
            <a:r>
              <a:rPr lang="en-US" baseline="-25000" dirty="0"/>
              <a:t>1</a:t>
            </a:r>
            <a:r>
              <a:rPr lang="en-US" dirty="0"/>
              <a:t>(X)</a:t>
            </a:r>
            <a:r>
              <a:rPr lang="tr-TR" dirty="0"/>
              <a:t>;</a:t>
            </a:r>
            <a:r>
              <a:rPr lang="en-US" dirty="0"/>
              <a:t> </a:t>
            </a:r>
            <a:r>
              <a:rPr lang="tr-TR" dirty="0"/>
              <a:t>w</a:t>
            </a:r>
            <a:r>
              <a:rPr lang="en-US" baseline="-25000" dirty="0"/>
              <a:t>1</a:t>
            </a:r>
            <a:r>
              <a:rPr lang="en-US" dirty="0"/>
              <a:t>(X)</a:t>
            </a:r>
            <a:r>
              <a:rPr lang="tr-TR" dirty="0"/>
              <a:t>; </a:t>
            </a:r>
            <a:r>
              <a:rPr lang="en-US" dirty="0"/>
              <a:t>r</a:t>
            </a:r>
            <a:r>
              <a:rPr lang="tr-TR" baseline="-25000" dirty="0"/>
              <a:t>2</a:t>
            </a:r>
            <a:r>
              <a:rPr lang="en-US" dirty="0"/>
              <a:t>(X)</a:t>
            </a:r>
            <a:r>
              <a:rPr lang="tr-TR" dirty="0"/>
              <a:t>;</a:t>
            </a:r>
            <a:r>
              <a:rPr lang="en-US" dirty="0"/>
              <a:t> r</a:t>
            </a:r>
            <a:r>
              <a:rPr lang="en-US" baseline="-25000" dirty="0"/>
              <a:t>1</a:t>
            </a:r>
            <a:r>
              <a:rPr lang="en-US" dirty="0"/>
              <a:t>(</a:t>
            </a:r>
            <a:r>
              <a:rPr lang="tr-TR" dirty="0"/>
              <a:t>Y</a:t>
            </a:r>
            <a:r>
              <a:rPr lang="en-US" dirty="0"/>
              <a:t>)</a:t>
            </a:r>
            <a:r>
              <a:rPr lang="tr-TR" dirty="0"/>
              <a:t>;</a:t>
            </a:r>
            <a:r>
              <a:rPr lang="en-US" dirty="0"/>
              <a:t> </a:t>
            </a:r>
            <a:r>
              <a:rPr lang="tr-TR" dirty="0"/>
              <a:t>w</a:t>
            </a:r>
            <a:r>
              <a:rPr lang="tr-TR" baseline="-25000" dirty="0"/>
              <a:t>2</a:t>
            </a:r>
            <a:r>
              <a:rPr lang="en-US" dirty="0"/>
              <a:t>(X)</a:t>
            </a:r>
            <a:r>
              <a:rPr lang="tr-TR" dirty="0"/>
              <a:t>; w</a:t>
            </a:r>
            <a:r>
              <a:rPr lang="tr-TR" baseline="-25000" dirty="0"/>
              <a:t>1</a:t>
            </a:r>
            <a:r>
              <a:rPr lang="en-US" dirty="0"/>
              <a:t>(</a:t>
            </a:r>
            <a:r>
              <a:rPr lang="tr-TR" dirty="0"/>
              <a:t>Y</a:t>
            </a:r>
            <a:r>
              <a:rPr lang="en-US" dirty="0"/>
              <a:t>)</a:t>
            </a:r>
            <a:r>
              <a:rPr lang="tr-TR" dirty="0"/>
              <a:t>; c</a:t>
            </a:r>
            <a:r>
              <a:rPr lang="tr-TR" baseline="-25000" dirty="0"/>
              <a:t>1</a:t>
            </a:r>
            <a:r>
              <a:rPr lang="tr-TR" dirty="0"/>
              <a:t>; c</a:t>
            </a:r>
            <a:r>
              <a:rPr lang="tr-TR" baseline="-25000" dirty="0"/>
              <a:t>2</a:t>
            </a:r>
            <a:r>
              <a:rPr lang="tr-TR" dirty="0"/>
              <a:t>;</a:t>
            </a:r>
          </a:p>
          <a:p>
            <a:pPr lvl="2" eaLnBrk="1" hangingPunct="1">
              <a:lnSpc>
                <a:spcPct val="80000"/>
              </a:lnSpc>
            </a:pPr>
            <a:r>
              <a:rPr lang="en-US" dirty="0"/>
              <a:t>S</a:t>
            </a:r>
            <a:r>
              <a:rPr lang="tr-TR" baseline="-25000" dirty="0"/>
              <a:t>e</a:t>
            </a:r>
            <a:r>
              <a:rPr lang="en-US" dirty="0"/>
              <a:t>: r</a:t>
            </a:r>
            <a:r>
              <a:rPr lang="en-US" baseline="-25000" dirty="0"/>
              <a:t>1</a:t>
            </a:r>
            <a:r>
              <a:rPr lang="en-US" dirty="0"/>
              <a:t>(X)</a:t>
            </a:r>
            <a:r>
              <a:rPr lang="tr-TR" dirty="0"/>
              <a:t>;</a:t>
            </a:r>
            <a:r>
              <a:rPr lang="en-US" dirty="0"/>
              <a:t> </a:t>
            </a:r>
            <a:r>
              <a:rPr lang="tr-TR" b="1" dirty="0">
                <a:solidFill>
                  <a:schemeClr val="tx2">
                    <a:lumMod val="60000"/>
                    <a:lumOff val="40000"/>
                  </a:schemeClr>
                </a:solidFill>
              </a:rPr>
              <a:t>w</a:t>
            </a:r>
            <a:r>
              <a:rPr lang="en-US" b="1" baseline="-25000" dirty="0">
                <a:solidFill>
                  <a:schemeClr val="tx2">
                    <a:lumMod val="60000"/>
                    <a:lumOff val="40000"/>
                  </a:schemeClr>
                </a:solidFill>
              </a:rPr>
              <a:t>1</a:t>
            </a:r>
            <a:r>
              <a:rPr lang="en-US" b="1" dirty="0">
                <a:solidFill>
                  <a:schemeClr val="tx2">
                    <a:lumMod val="60000"/>
                    <a:lumOff val="40000"/>
                  </a:schemeClr>
                </a:solidFill>
              </a:rPr>
              <a:t>(X)</a:t>
            </a:r>
            <a:r>
              <a:rPr lang="tr-TR" b="1" dirty="0">
                <a:solidFill>
                  <a:schemeClr val="tx2">
                    <a:lumMod val="60000"/>
                    <a:lumOff val="40000"/>
                  </a:schemeClr>
                </a:solidFill>
              </a:rPr>
              <a:t>; </a:t>
            </a:r>
            <a:r>
              <a:rPr lang="en-US" b="1" dirty="0">
                <a:solidFill>
                  <a:schemeClr val="tx2">
                    <a:lumMod val="60000"/>
                    <a:lumOff val="40000"/>
                  </a:schemeClr>
                </a:solidFill>
              </a:rPr>
              <a:t>r</a:t>
            </a:r>
            <a:r>
              <a:rPr lang="tr-TR" b="1" baseline="-25000" dirty="0">
                <a:solidFill>
                  <a:schemeClr val="tx2">
                    <a:lumMod val="60000"/>
                    <a:lumOff val="40000"/>
                  </a:schemeClr>
                </a:solidFill>
              </a:rPr>
              <a:t>2</a:t>
            </a:r>
            <a:r>
              <a:rPr lang="en-US" b="1" dirty="0">
                <a:solidFill>
                  <a:schemeClr val="tx2">
                    <a:lumMod val="60000"/>
                    <a:lumOff val="40000"/>
                  </a:schemeClr>
                </a:solidFill>
              </a:rPr>
              <a:t>(X)</a:t>
            </a:r>
            <a:r>
              <a:rPr lang="tr-TR" dirty="0"/>
              <a:t>;</a:t>
            </a:r>
            <a:r>
              <a:rPr lang="en-US" dirty="0"/>
              <a:t> r</a:t>
            </a:r>
            <a:r>
              <a:rPr lang="en-US" baseline="-25000" dirty="0"/>
              <a:t>1</a:t>
            </a:r>
            <a:r>
              <a:rPr lang="en-US" dirty="0"/>
              <a:t>(</a:t>
            </a:r>
            <a:r>
              <a:rPr lang="tr-TR" dirty="0"/>
              <a:t>Y</a:t>
            </a:r>
            <a:r>
              <a:rPr lang="en-US" dirty="0"/>
              <a:t>)</a:t>
            </a:r>
            <a:r>
              <a:rPr lang="tr-TR" dirty="0"/>
              <a:t>;</a:t>
            </a:r>
            <a:r>
              <a:rPr lang="en-US" dirty="0"/>
              <a:t> </a:t>
            </a:r>
            <a:r>
              <a:rPr lang="tr-TR" dirty="0"/>
              <a:t>w</a:t>
            </a:r>
            <a:r>
              <a:rPr lang="tr-TR" baseline="-25000" dirty="0"/>
              <a:t>2</a:t>
            </a:r>
            <a:r>
              <a:rPr lang="en-US" dirty="0"/>
              <a:t>(X)</a:t>
            </a:r>
            <a:r>
              <a:rPr lang="tr-TR" dirty="0"/>
              <a:t>; w</a:t>
            </a:r>
            <a:r>
              <a:rPr lang="tr-TR" baseline="-25000" dirty="0"/>
              <a:t>1</a:t>
            </a:r>
            <a:r>
              <a:rPr lang="en-US" dirty="0"/>
              <a:t>(</a:t>
            </a:r>
            <a:r>
              <a:rPr lang="tr-TR" dirty="0"/>
              <a:t>Y</a:t>
            </a:r>
            <a:r>
              <a:rPr lang="en-US" dirty="0"/>
              <a:t>)</a:t>
            </a:r>
            <a:r>
              <a:rPr lang="tr-TR" dirty="0"/>
              <a:t>; a</a:t>
            </a:r>
            <a:r>
              <a:rPr lang="tr-TR" baseline="-25000" dirty="0"/>
              <a:t>1</a:t>
            </a:r>
            <a:r>
              <a:rPr lang="tr-TR" dirty="0"/>
              <a:t>; a</a:t>
            </a:r>
            <a:r>
              <a:rPr lang="tr-TR" baseline="-25000" dirty="0"/>
              <a:t>2</a:t>
            </a:r>
            <a:r>
              <a:rPr lang="tr-TR" dirty="0"/>
              <a:t>;</a:t>
            </a:r>
          </a:p>
          <a:p>
            <a:pPr lvl="1" eaLnBrk="1" hangingPunct="1">
              <a:lnSpc>
                <a:spcPct val="80000"/>
              </a:lnSpc>
            </a:pPr>
            <a:r>
              <a:rPr lang="tr-TR" sz="2800" dirty="0"/>
              <a:t>CASCADELESS SCHEDULE: </a:t>
            </a:r>
          </a:p>
          <a:p>
            <a:pPr lvl="1" eaLnBrk="1" hangingPunct="1">
              <a:lnSpc>
                <a:spcPct val="80000"/>
              </a:lnSpc>
            </a:pPr>
            <a:r>
              <a:rPr lang="en-US" sz="2800" dirty="0"/>
              <a:t>S</a:t>
            </a:r>
            <a:r>
              <a:rPr lang="tr-TR" sz="2800" baseline="-25000" dirty="0"/>
              <a:t>e</a:t>
            </a:r>
            <a:r>
              <a:rPr lang="en-US" sz="2800" dirty="0"/>
              <a:t>: r</a:t>
            </a:r>
            <a:r>
              <a:rPr lang="en-US" sz="2800" baseline="-25000" dirty="0"/>
              <a:t>1</a:t>
            </a:r>
            <a:r>
              <a:rPr lang="en-US" sz="2800" dirty="0"/>
              <a:t>(X)</a:t>
            </a:r>
            <a:r>
              <a:rPr lang="tr-TR" sz="2800" dirty="0"/>
              <a:t>;</a:t>
            </a:r>
            <a:r>
              <a:rPr lang="en-US" sz="2800" dirty="0"/>
              <a:t> </a:t>
            </a:r>
            <a:r>
              <a:rPr lang="tr-TR" sz="2800" b="1" dirty="0">
                <a:solidFill>
                  <a:schemeClr val="tx2">
                    <a:lumMod val="60000"/>
                    <a:lumOff val="40000"/>
                  </a:schemeClr>
                </a:solidFill>
              </a:rPr>
              <a:t>w</a:t>
            </a:r>
            <a:r>
              <a:rPr lang="en-US" sz="2800" b="1" baseline="-25000" dirty="0">
                <a:solidFill>
                  <a:schemeClr val="tx2">
                    <a:lumMod val="60000"/>
                    <a:lumOff val="40000"/>
                  </a:schemeClr>
                </a:solidFill>
              </a:rPr>
              <a:t>1</a:t>
            </a:r>
            <a:r>
              <a:rPr lang="en-US" sz="2800" b="1" dirty="0">
                <a:solidFill>
                  <a:schemeClr val="tx2">
                    <a:lumMod val="60000"/>
                    <a:lumOff val="40000"/>
                  </a:schemeClr>
                </a:solidFill>
              </a:rPr>
              <a:t>(X)</a:t>
            </a:r>
            <a:r>
              <a:rPr lang="tr-TR" sz="2800" b="1" dirty="0">
                <a:solidFill>
                  <a:schemeClr val="tx2">
                    <a:lumMod val="60000"/>
                    <a:lumOff val="40000"/>
                  </a:schemeClr>
                </a:solidFill>
              </a:rPr>
              <a:t>; </a:t>
            </a:r>
            <a:r>
              <a:rPr lang="en-US" sz="2800" dirty="0"/>
              <a:t>r</a:t>
            </a:r>
            <a:r>
              <a:rPr lang="en-US" sz="2800" baseline="-25000" dirty="0"/>
              <a:t>1</a:t>
            </a:r>
            <a:r>
              <a:rPr lang="en-US" sz="2800" dirty="0"/>
              <a:t>(</a:t>
            </a:r>
            <a:r>
              <a:rPr lang="tr-TR" sz="2800" dirty="0"/>
              <a:t>Y</a:t>
            </a:r>
            <a:r>
              <a:rPr lang="en-US" sz="2800" dirty="0"/>
              <a:t>)</a:t>
            </a:r>
            <a:r>
              <a:rPr lang="tr-TR" sz="2800" dirty="0"/>
              <a:t>;</a:t>
            </a:r>
            <a:r>
              <a:rPr lang="en-US" sz="2800" dirty="0"/>
              <a:t> </a:t>
            </a:r>
            <a:r>
              <a:rPr lang="tr-TR" sz="2800" dirty="0"/>
              <a:t>w</a:t>
            </a:r>
            <a:r>
              <a:rPr lang="tr-TR" sz="2800" baseline="-25000" dirty="0"/>
              <a:t>2</a:t>
            </a:r>
            <a:r>
              <a:rPr lang="en-US" sz="2800" dirty="0"/>
              <a:t>(X)</a:t>
            </a:r>
            <a:r>
              <a:rPr lang="tr-TR" sz="2800" dirty="0"/>
              <a:t>; w</a:t>
            </a:r>
            <a:r>
              <a:rPr lang="tr-TR" sz="2800" baseline="-25000" dirty="0"/>
              <a:t>1</a:t>
            </a:r>
            <a:r>
              <a:rPr lang="en-US" sz="2800" dirty="0"/>
              <a:t>(</a:t>
            </a:r>
            <a:r>
              <a:rPr lang="tr-TR" sz="2800" dirty="0"/>
              <a:t>Y</a:t>
            </a:r>
            <a:r>
              <a:rPr lang="en-US" sz="2800" dirty="0"/>
              <a:t>)</a:t>
            </a:r>
            <a:r>
              <a:rPr lang="tr-TR" sz="2800" dirty="0"/>
              <a:t>; a</a:t>
            </a:r>
            <a:r>
              <a:rPr lang="tr-TR" sz="2800" baseline="-25000" dirty="0"/>
              <a:t>1</a:t>
            </a:r>
            <a:r>
              <a:rPr lang="tr-TR" sz="2800" dirty="0"/>
              <a:t>;</a:t>
            </a:r>
            <a:r>
              <a:rPr lang="en-US" sz="2800" b="1" dirty="0">
                <a:solidFill>
                  <a:schemeClr val="tx2">
                    <a:lumMod val="60000"/>
                    <a:lumOff val="40000"/>
                  </a:schemeClr>
                </a:solidFill>
              </a:rPr>
              <a:t> r</a:t>
            </a:r>
            <a:r>
              <a:rPr lang="tr-TR" sz="2800" b="1" baseline="-25000" dirty="0">
                <a:solidFill>
                  <a:schemeClr val="tx2">
                    <a:lumMod val="60000"/>
                    <a:lumOff val="40000"/>
                  </a:schemeClr>
                </a:solidFill>
              </a:rPr>
              <a:t>2</a:t>
            </a:r>
            <a:r>
              <a:rPr lang="en-US" sz="2800" b="1" dirty="0">
                <a:solidFill>
                  <a:schemeClr val="tx2">
                    <a:lumMod val="60000"/>
                    <a:lumOff val="40000"/>
                  </a:schemeClr>
                </a:solidFill>
              </a:rPr>
              <a:t>(X)</a:t>
            </a:r>
            <a:r>
              <a:rPr lang="tr-TR" sz="2800" dirty="0"/>
              <a:t>; a</a:t>
            </a:r>
            <a:r>
              <a:rPr lang="tr-TR" sz="2800" baseline="-25000" dirty="0"/>
              <a:t>2</a:t>
            </a:r>
            <a:r>
              <a:rPr lang="tr-TR" sz="2800" dirty="0"/>
              <a:t>;  </a:t>
            </a:r>
          </a:p>
          <a:p>
            <a:pPr lvl="1" eaLnBrk="1" hangingPunct="1">
              <a:lnSpc>
                <a:spcPct val="80000"/>
              </a:lnSpc>
            </a:pPr>
            <a:endParaRPr lang="tr-TR" sz="2800" dirty="0"/>
          </a:p>
          <a:p>
            <a:pPr lvl="1" eaLnBrk="1" hangingPunct="1">
              <a:lnSpc>
                <a:spcPct val="80000"/>
              </a:lnSpc>
            </a:pPr>
            <a:endParaRPr lang="en-US" sz="2800"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a:t>Slide 17- </a:t>
            </a:r>
            <a:fld id="{06E1E0FB-551E-4EC9-949B-5D52CF472449}" type="slidenum">
              <a:rPr lang="en-US" smtClean="0"/>
              <a:pPr/>
              <a:t>43</a:t>
            </a:fld>
            <a:endParaRPr lang="en-CA"/>
          </a:p>
        </p:txBody>
      </p:sp>
      <p:sp>
        <p:nvSpPr>
          <p:cNvPr id="31747" name="Rectangle 4"/>
          <p:cNvSpPr>
            <a:spLocks noGrp="1" noChangeArrowheads="1"/>
          </p:cNvSpPr>
          <p:nvPr>
            <p:ph type="title"/>
          </p:nvPr>
        </p:nvSpPr>
        <p:spPr/>
        <p:txBody>
          <a:bodyPr/>
          <a:lstStyle/>
          <a:p>
            <a:pPr eaLnBrk="1" hangingPunct="1"/>
            <a:r>
              <a:rPr lang="en-US"/>
              <a:t>Characterizing Schedules based on Recoverability (2)</a:t>
            </a:r>
          </a:p>
        </p:txBody>
      </p:sp>
      <p:sp>
        <p:nvSpPr>
          <p:cNvPr id="31748" name="Rectangle 5"/>
          <p:cNvSpPr>
            <a:spLocks noGrp="1" noChangeArrowheads="1"/>
          </p:cNvSpPr>
          <p:nvPr>
            <p:ph type="body" idx="1"/>
          </p:nvPr>
        </p:nvSpPr>
        <p:spPr>
          <a:xfrm>
            <a:off x="239713" y="1600200"/>
            <a:ext cx="8294687" cy="1676400"/>
          </a:xfrm>
        </p:spPr>
        <p:txBody>
          <a:bodyPr/>
          <a:lstStyle/>
          <a:p>
            <a:pPr eaLnBrk="1" hangingPunct="1">
              <a:lnSpc>
                <a:spcPct val="80000"/>
              </a:lnSpc>
            </a:pPr>
            <a:r>
              <a:rPr lang="en-US" b="1" dirty="0" err="1"/>
              <a:t>Cascadeless</a:t>
            </a:r>
            <a:r>
              <a:rPr lang="en-US" b="1" dirty="0"/>
              <a:t> schedule</a:t>
            </a:r>
            <a:r>
              <a:rPr lang="en-US" dirty="0"/>
              <a:t>:</a:t>
            </a:r>
          </a:p>
          <a:p>
            <a:pPr lvl="1" eaLnBrk="1" hangingPunct="1">
              <a:lnSpc>
                <a:spcPct val="80000"/>
              </a:lnSpc>
            </a:pPr>
            <a:r>
              <a:rPr lang="en-US" sz="2800" dirty="0"/>
              <a:t>The modified version</a:t>
            </a:r>
            <a:r>
              <a:rPr lang="tr-TR" sz="2800" dirty="0"/>
              <a:t>. The result is a cascadeless schedule</a:t>
            </a:r>
            <a:r>
              <a:rPr lang="en-US" sz="2800" dirty="0"/>
              <a:t>:</a:t>
            </a:r>
          </a:p>
        </p:txBody>
      </p:sp>
      <p:sp>
        <p:nvSpPr>
          <p:cNvPr id="5" name="Rectangle 4"/>
          <p:cNvSpPr/>
          <p:nvPr/>
        </p:nvSpPr>
        <p:spPr bwMode="auto">
          <a:xfrm>
            <a:off x="1905000" y="32766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R(X)</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W(X)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3810000" y="32766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W(Y)</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7" name="Rectangle 6"/>
          <p:cNvSpPr/>
          <p:nvPr/>
        </p:nvSpPr>
        <p:spPr bwMode="auto">
          <a:xfrm>
            <a:off x="5638800" y="3276600"/>
            <a:ext cx="1524000" cy="35814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T3</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W(X)</a:t>
            </a:r>
            <a:endParaRPr lang="tr-TR" sz="1200" b="1" dirty="0">
              <a:solidFill>
                <a:srgbClr val="00B050"/>
              </a:solidFill>
            </a:endParaRPr>
          </a:p>
          <a:p>
            <a:pPr algn="ctr"/>
            <a:r>
              <a:rPr lang="en-US" sz="1200" b="1" dirty="0">
                <a:solidFill>
                  <a:schemeClr val="accent6">
                    <a:lumMod val="75000"/>
                  </a:schemeClr>
                </a:solidFill>
              </a:rPr>
              <a:t>R(Y)</a:t>
            </a:r>
          </a:p>
          <a:p>
            <a:pPr algn="ctr"/>
            <a:r>
              <a:rPr lang="en-US" sz="1200" dirty="0"/>
              <a:t>End transaction</a:t>
            </a:r>
          </a:p>
          <a:p>
            <a:pPr algn="ctr"/>
            <a:r>
              <a:rPr lang="en-US" sz="1200" dirty="0">
                <a:solidFill>
                  <a:srgbClr val="FF0000"/>
                </a:solidFill>
              </a:rPr>
              <a:t>Commit</a:t>
            </a:r>
            <a:endParaRPr lang="en-US" sz="1200" b="1" dirty="0">
              <a:solidFill>
                <a:srgbClr val="00B05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p:txBody>
      </p:sp>
      <p:cxnSp>
        <p:nvCxnSpPr>
          <p:cNvPr id="9" name="Straight Arrow Connector 8"/>
          <p:cNvCxnSpPr/>
          <p:nvPr/>
        </p:nvCxnSpPr>
        <p:spPr bwMode="auto">
          <a:xfrm>
            <a:off x="1295400" y="3276600"/>
            <a:ext cx="0" cy="3352800"/>
          </a:xfrm>
          <a:prstGeom prst="straightConnector1">
            <a:avLst/>
          </a:prstGeom>
          <a:blipFill dpi="0" rotWithShape="0">
            <a:blip r:embed="rId3" cstate="print"/>
            <a:srcRect/>
            <a:tile tx="0" ty="0" sx="100000" sy="100000" flip="none" algn="tl"/>
          </a:blipFill>
          <a:ln w="25400" cap="flat" cmpd="sng" algn="ctr">
            <a:solidFill>
              <a:schemeClr val="tx1"/>
            </a:solidFill>
            <a:prstDash val="solid"/>
            <a:round/>
            <a:headEnd type="none" w="med" len="med"/>
            <a:tailEnd type="arrow"/>
          </a:ln>
          <a:effectLst/>
        </p:spPr>
      </p:cxnSp>
      <p:sp>
        <p:nvSpPr>
          <p:cNvPr id="10" name="TextBox 9"/>
          <p:cNvSpPr txBox="1"/>
          <p:nvPr/>
        </p:nvSpPr>
        <p:spPr>
          <a:xfrm>
            <a:off x="457200" y="4648200"/>
            <a:ext cx="689035" cy="369332"/>
          </a:xfrm>
          <a:prstGeom prst="rect">
            <a:avLst/>
          </a:prstGeom>
          <a:noFill/>
        </p:spPr>
        <p:txBody>
          <a:bodyPr wrap="none" rtlCol="0">
            <a:spAutoFit/>
          </a:bodyPr>
          <a:lstStyle/>
          <a:p>
            <a:r>
              <a:rPr lang="en-US" sz="1800" dirty="0"/>
              <a:t>Time</a:t>
            </a:r>
            <a:endParaRPr lang="tr-TR" sz="1800"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r>
              <a:rPr lang="en-US"/>
              <a:t>Slide 17- </a:t>
            </a:r>
            <a:fld id="{210E6DA3-0E22-4E72-AB30-13FF82750C52}" type="slidenum">
              <a:rPr lang="en-US" smtClean="0"/>
              <a:pPr/>
              <a:t>44</a:t>
            </a:fld>
            <a:endParaRPr lang="en-CA"/>
          </a:p>
        </p:txBody>
      </p:sp>
      <p:sp>
        <p:nvSpPr>
          <p:cNvPr id="35843" name="Rectangle 4"/>
          <p:cNvSpPr>
            <a:spLocks noGrp="1" noChangeArrowheads="1"/>
          </p:cNvSpPr>
          <p:nvPr>
            <p:ph type="title"/>
          </p:nvPr>
        </p:nvSpPr>
        <p:spPr/>
        <p:txBody>
          <a:bodyPr/>
          <a:lstStyle/>
          <a:p>
            <a:pPr eaLnBrk="1" hangingPunct="1"/>
            <a:r>
              <a:rPr lang="en-US"/>
              <a:t>Characterizing Schedules based on Recoverability (3)</a:t>
            </a:r>
          </a:p>
        </p:txBody>
      </p:sp>
      <p:sp>
        <p:nvSpPr>
          <p:cNvPr id="35844" name="Rectangle 5"/>
          <p:cNvSpPr>
            <a:spLocks noGrp="1" noChangeArrowheads="1"/>
          </p:cNvSpPr>
          <p:nvPr>
            <p:ph type="body" idx="1"/>
          </p:nvPr>
        </p:nvSpPr>
        <p:spPr/>
        <p:txBody>
          <a:bodyPr/>
          <a:lstStyle/>
          <a:p>
            <a:pPr eaLnBrk="1" hangingPunct="1">
              <a:lnSpc>
                <a:spcPct val="90000"/>
              </a:lnSpc>
              <a:buFont typeface="Wingdings" pitchFamily="2" charset="2"/>
              <a:buNone/>
            </a:pPr>
            <a:r>
              <a:rPr lang="en-US" sz="3200" dirty="0"/>
              <a:t>Schedules classified on recoverability (contd.):</a:t>
            </a:r>
          </a:p>
          <a:p>
            <a:pPr eaLnBrk="1" hangingPunct="1">
              <a:lnSpc>
                <a:spcPct val="90000"/>
              </a:lnSpc>
            </a:pPr>
            <a:r>
              <a:rPr lang="en-US" b="1" dirty="0"/>
              <a:t>Strict Schedules</a:t>
            </a:r>
            <a:r>
              <a:rPr lang="en-US" dirty="0"/>
              <a:t>:</a:t>
            </a:r>
          </a:p>
          <a:p>
            <a:pPr lvl="1" eaLnBrk="1" hangingPunct="1">
              <a:lnSpc>
                <a:spcPct val="90000"/>
              </a:lnSpc>
            </a:pPr>
            <a:r>
              <a:rPr lang="en-US" dirty="0"/>
              <a:t>A schedule in which a transaction can neither read or write an item X </a:t>
            </a:r>
            <a:r>
              <a:rPr lang="en-US" u="sng" dirty="0"/>
              <a:t>until the last transaction that wrote X has committed</a:t>
            </a:r>
            <a:r>
              <a:rPr lang="en-US" dirty="0"/>
              <a:t>. </a:t>
            </a:r>
            <a:endParaRPr lang="tr-TR" dirty="0"/>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r>
              <a:rPr lang="en-US"/>
              <a:t>Slide 17- </a:t>
            </a:r>
            <a:fld id="{210E6DA3-0E22-4E72-AB30-13FF82750C52}" type="slidenum">
              <a:rPr lang="en-US" smtClean="0"/>
              <a:pPr/>
              <a:t>45</a:t>
            </a:fld>
            <a:endParaRPr lang="en-CA"/>
          </a:p>
        </p:txBody>
      </p:sp>
      <p:sp>
        <p:nvSpPr>
          <p:cNvPr id="35843" name="Rectangle 4"/>
          <p:cNvSpPr>
            <a:spLocks noGrp="1" noChangeArrowheads="1"/>
          </p:cNvSpPr>
          <p:nvPr>
            <p:ph type="title"/>
          </p:nvPr>
        </p:nvSpPr>
        <p:spPr/>
        <p:txBody>
          <a:bodyPr/>
          <a:lstStyle/>
          <a:p>
            <a:pPr eaLnBrk="1" hangingPunct="1"/>
            <a:r>
              <a:rPr lang="en-US"/>
              <a:t>Characterizing Schedules based on Recoverability (3)</a:t>
            </a:r>
          </a:p>
        </p:txBody>
      </p:sp>
      <p:sp>
        <p:nvSpPr>
          <p:cNvPr id="35844" name="Rectangle 5"/>
          <p:cNvSpPr>
            <a:spLocks noGrp="1" noChangeArrowheads="1"/>
          </p:cNvSpPr>
          <p:nvPr>
            <p:ph type="body" idx="1"/>
          </p:nvPr>
        </p:nvSpPr>
        <p:spPr/>
        <p:txBody>
          <a:bodyPr/>
          <a:lstStyle/>
          <a:p>
            <a:pPr eaLnBrk="1" hangingPunct="1">
              <a:lnSpc>
                <a:spcPct val="90000"/>
              </a:lnSpc>
            </a:pPr>
            <a:r>
              <a:rPr lang="en-US" b="1" dirty="0"/>
              <a:t>Strict Schedules</a:t>
            </a:r>
            <a:r>
              <a:rPr lang="en-US" dirty="0"/>
              <a:t>:</a:t>
            </a:r>
          </a:p>
          <a:p>
            <a:pPr lvl="1" eaLnBrk="1" hangingPunct="1">
              <a:lnSpc>
                <a:spcPct val="90000"/>
              </a:lnSpc>
            </a:pPr>
            <a:r>
              <a:rPr lang="tr-TR" dirty="0"/>
              <a:t>Ex: </a:t>
            </a:r>
            <a:r>
              <a:rPr lang="en-US" sz="2800" dirty="0"/>
              <a:t>S</a:t>
            </a:r>
            <a:r>
              <a:rPr lang="tr-TR" sz="2800" baseline="-25000" dirty="0"/>
              <a:t>f</a:t>
            </a:r>
            <a:r>
              <a:rPr lang="en-US" sz="2800" dirty="0"/>
              <a:t>: </a:t>
            </a:r>
            <a:r>
              <a:rPr lang="tr-TR" sz="2800" dirty="0"/>
              <a:t>w</a:t>
            </a:r>
            <a:r>
              <a:rPr lang="en-US" sz="2800" baseline="-25000" dirty="0"/>
              <a:t>1</a:t>
            </a:r>
            <a:r>
              <a:rPr lang="en-US" sz="2800" dirty="0"/>
              <a:t>(X</a:t>
            </a:r>
            <a:r>
              <a:rPr lang="tr-TR" sz="2800" dirty="0"/>
              <a:t>,5</a:t>
            </a:r>
            <a:r>
              <a:rPr lang="en-US" sz="2800" dirty="0"/>
              <a:t>)</a:t>
            </a:r>
            <a:r>
              <a:rPr lang="tr-TR" sz="2800" dirty="0"/>
              <a:t>;</a:t>
            </a:r>
            <a:r>
              <a:rPr lang="en-US" sz="2800" dirty="0"/>
              <a:t> </a:t>
            </a:r>
            <a:r>
              <a:rPr lang="tr-TR" sz="2800" dirty="0"/>
              <a:t>w</a:t>
            </a:r>
            <a:r>
              <a:rPr lang="tr-TR" sz="2800" baseline="-25000" dirty="0"/>
              <a:t>2</a:t>
            </a:r>
            <a:r>
              <a:rPr lang="en-US" sz="2800" dirty="0"/>
              <a:t>(X</a:t>
            </a:r>
            <a:r>
              <a:rPr lang="tr-TR" sz="2800" dirty="0"/>
              <a:t>,8</a:t>
            </a:r>
            <a:r>
              <a:rPr lang="en-US" sz="2800" dirty="0"/>
              <a:t>)</a:t>
            </a:r>
            <a:r>
              <a:rPr lang="tr-TR" sz="2800" dirty="0"/>
              <a:t>;c</a:t>
            </a:r>
            <a:r>
              <a:rPr lang="tr-TR" sz="2800" baseline="-25000" dirty="0"/>
              <a:t>1</a:t>
            </a:r>
            <a:r>
              <a:rPr lang="tr-TR" sz="2400" dirty="0"/>
              <a:t>;c2;</a:t>
            </a:r>
          </a:p>
          <a:p>
            <a:pPr marL="457200" lvl="1" indent="0" eaLnBrk="1" hangingPunct="1">
              <a:lnSpc>
                <a:spcPct val="90000"/>
              </a:lnSpc>
              <a:buNone/>
            </a:pPr>
            <a:r>
              <a:rPr lang="tr-TR" sz="2400" dirty="0"/>
              <a:t>Initialize X=9, set X=5, then X=8, commit </a:t>
            </a:r>
            <a:r>
              <a:rPr lang="tr-TR" sz="2400" dirty="0" err="1"/>
              <a:t>all</a:t>
            </a:r>
            <a:r>
              <a:rPr lang="tr-TR" sz="2400" dirty="0"/>
              <a:t>.</a:t>
            </a:r>
            <a:endParaRPr lang="en-US" sz="2400" dirty="0"/>
          </a:p>
          <a:p>
            <a:pPr marL="457200" lvl="1" indent="0" eaLnBrk="1" hangingPunct="1">
              <a:lnSpc>
                <a:spcPct val="90000"/>
              </a:lnSpc>
              <a:buNone/>
            </a:pPr>
            <a:endParaRPr lang="tr-TR" sz="2400" dirty="0"/>
          </a:p>
          <a:p>
            <a:pPr lvl="1" eaLnBrk="1" hangingPunct="1">
              <a:lnSpc>
                <a:spcPct val="90000"/>
              </a:lnSpc>
            </a:pPr>
            <a:r>
              <a:rPr lang="tr-TR" sz="2400" dirty="0" err="1"/>
              <a:t>Ex</a:t>
            </a:r>
            <a:r>
              <a:rPr lang="tr-TR" sz="2400" dirty="0"/>
              <a:t>: </a:t>
            </a:r>
            <a:r>
              <a:rPr lang="en-US" sz="2400" dirty="0"/>
              <a:t>S</a:t>
            </a:r>
            <a:r>
              <a:rPr lang="tr-TR" sz="2400" baseline="-25000" dirty="0"/>
              <a:t>f</a:t>
            </a:r>
            <a:r>
              <a:rPr lang="en-US" sz="2400" dirty="0"/>
              <a:t>: </a:t>
            </a:r>
            <a:r>
              <a:rPr lang="tr-TR" sz="2400" dirty="0"/>
              <a:t>w</a:t>
            </a:r>
            <a:r>
              <a:rPr lang="en-US" sz="2400" baseline="-25000" dirty="0"/>
              <a:t>1</a:t>
            </a:r>
            <a:r>
              <a:rPr lang="en-US" sz="2400" dirty="0"/>
              <a:t>(X</a:t>
            </a:r>
            <a:r>
              <a:rPr lang="tr-TR" sz="2400" dirty="0"/>
              <a:t>,5</a:t>
            </a:r>
            <a:r>
              <a:rPr lang="en-US" sz="2400" dirty="0"/>
              <a:t>)</a:t>
            </a:r>
            <a:r>
              <a:rPr lang="tr-TR" sz="2400" dirty="0"/>
              <a:t>;</a:t>
            </a:r>
            <a:r>
              <a:rPr lang="en-US" sz="2400" dirty="0"/>
              <a:t> </a:t>
            </a:r>
            <a:r>
              <a:rPr lang="tr-TR" sz="2400" dirty="0"/>
              <a:t>w</a:t>
            </a:r>
            <a:r>
              <a:rPr lang="tr-TR" sz="2400" baseline="-25000" dirty="0"/>
              <a:t>2</a:t>
            </a:r>
            <a:r>
              <a:rPr lang="en-US" sz="2400" dirty="0"/>
              <a:t>(X</a:t>
            </a:r>
            <a:r>
              <a:rPr lang="tr-TR" sz="2400" dirty="0"/>
              <a:t>,8</a:t>
            </a:r>
            <a:r>
              <a:rPr lang="en-US" sz="2400" dirty="0"/>
              <a:t>)</a:t>
            </a:r>
            <a:r>
              <a:rPr lang="tr-TR" sz="2400" dirty="0"/>
              <a:t>;a</a:t>
            </a:r>
            <a:r>
              <a:rPr lang="tr-TR" sz="2400" baseline="-25000" dirty="0"/>
              <a:t>1</a:t>
            </a:r>
            <a:r>
              <a:rPr lang="tr-TR" sz="2000" dirty="0"/>
              <a:t> ;c2;</a:t>
            </a:r>
          </a:p>
          <a:p>
            <a:pPr marL="457200" lvl="1" indent="0" eaLnBrk="1" hangingPunct="1">
              <a:lnSpc>
                <a:spcPct val="90000"/>
              </a:lnSpc>
              <a:buNone/>
            </a:pPr>
            <a:r>
              <a:rPr lang="tr-TR" sz="2400" dirty="0" err="1"/>
              <a:t>Initialize</a:t>
            </a:r>
            <a:r>
              <a:rPr lang="tr-TR" sz="2400" dirty="0"/>
              <a:t> X=9, set X=5, </a:t>
            </a:r>
            <a:r>
              <a:rPr lang="tr-TR" sz="2400" dirty="0" err="1"/>
              <a:t>then</a:t>
            </a:r>
            <a:r>
              <a:rPr lang="tr-TR" sz="2400" dirty="0"/>
              <a:t> X=8</a:t>
            </a:r>
            <a:r>
              <a:rPr lang="en-US" sz="2400" dirty="0"/>
              <a:t>. When X=8, </a:t>
            </a:r>
            <a:r>
              <a:rPr lang="tr-TR" sz="2400" dirty="0"/>
              <a:t>T1 is aborted but T2 is committed.</a:t>
            </a:r>
          </a:p>
          <a:p>
            <a:pPr lvl="1" eaLnBrk="1" hangingPunct="1">
              <a:lnSpc>
                <a:spcPct val="90000"/>
              </a:lnSpc>
            </a:pPr>
            <a:r>
              <a:rPr lang="tr-TR" sz="2400" dirty="0"/>
              <a:t>Rollback T1. Do nothing with T2.</a:t>
            </a:r>
          </a:p>
          <a:p>
            <a:pPr lvl="1" eaLnBrk="1" hangingPunct="1">
              <a:lnSpc>
                <a:spcPct val="90000"/>
              </a:lnSpc>
            </a:pPr>
            <a:r>
              <a:rPr lang="tr-TR" sz="2400" dirty="0"/>
              <a:t>X will be converted to 9, its initial value.</a:t>
            </a:r>
          </a:p>
          <a:p>
            <a:pPr lvl="1" eaLnBrk="1" hangingPunct="1">
              <a:lnSpc>
                <a:spcPct val="90000"/>
              </a:lnSpc>
            </a:pPr>
            <a:r>
              <a:rPr lang="tr-TR" sz="2400" dirty="0"/>
              <a:t>Leading to potential incorrect results. </a:t>
            </a:r>
          </a:p>
          <a:p>
            <a:pPr lvl="2" eaLnBrk="1" hangingPunct="1">
              <a:lnSpc>
                <a:spcPct val="90000"/>
              </a:lnSpc>
            </a:pPr>
            <a:r>
              <a:rPr lang="tr-TR" dirty="0"/>
              <a:t>T2 will not be able to change it to 8 any more.</a:t>
            </a:r>
            <a:endParaRPr lang="en-US" dirty="0"/>
          </a:p>
        </p:txBody>
      </p:sp>
    </p:spTree>
    <p:extLst>
      <p:ext uri="{BB962C8B-B14F-4D97-AF65-F5344CB8AC3E}">
        <p14:creationId xmlns:p14="http://schemas.microsoft.com/office/powerpoint/2010/main" val="3653517711"/>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a:t>Slide 17- </a:t>
            </a:r>
            <a:fld id="{06E1E0FB-551E-4EC9-949B-5D52CF472449}" type="slidenum">
              <a:rPr lang="en-US" smtClean="0"/>
              <a:pPr/>
              <a:t>46</a:t>
            </a:fld>
            <a:endParaRPr lang="en-CA"/>
          </a:p>
        </p:txBody>
      </p:sp>
      <p:sp>
        <p:nvSpPr>
          <p:cNvPr id="31747" name="Rectangle 4"/>
          <p:cNvSpPr>
            <a:spLocks noGrp="1" noChangeArrowheads="1"/>
          </p:cNvSpPr>
          <p:nvPr>
            <p:ph type="title"/>
          </p:nvPr>
        </p:nvSpPr>
        <p:spPr/>
        <p:txBody>
          <a:bodyPr/>
          <a:lstStyle/>
          <a:p>
            <a:pPr eaLnBrk="1" hangingPunct="1"/>
            <a:r>
              <a:rPr lang="en-US"/>
              <a:t>Characterizing Schedules based on Recoverability (2)</a:t>
            </a:r>
          </a:p>
        </p:txBody>
      </p:sp>
      <p:sp>
        <p:nvSpPr>
          <p:cNvPr id="31748" name="Rectangle 5"/>
          <p:cNvSpPr>
            <a:spLocks noGrp="1" noChangeArrowheads="1"/>
          </p:cNvSpPr>
          <p:nvPr>
            <p:ph type="body" idx="1"/>
          </p:nvPr>
        </p:nvSpPr>
        <p:spPr>
          <a:xfrm>
            <a:off x="239713" y="1600200"/>
            <a:ext cx="8294687" cy="1676400"/>
          </a:xfrm>
        </p:spPr>
        <p:txBody>
          <a:bodyPr/>
          <a:lstStyle/>
          <a:p>
            <a:pPr eaLnBrk="1" hangingPunct="1">
              <a:lnSpc>
                <a:spcPct val="80000"/>
              </a:lnSpc>
            </a:pPr>
            <a:r>
              <a:rPr lang="en-US" b="1" dirty="0"/>
              <a:t>Strict schedule</a:t>
            </a:r>
            <a:r>
              <a:rPr lang="en-US" dirty="0"/>
              <a:t>:</a:t>
            </a:r>
          </a:p>
          <a:p>
            <a:pPr lvl="1" eaLnBrk="1" hangingPunct="1">
              <a:lnSpc>
                <a:spcPct val="80000"/>
              </a:lnSpc>
            </a:pPr>
            <a:r>
              <a:rPr lang="en-US" sz="2800" dirty="0"/>
              <a:t>The modified version:</a:t>
            </a:r>
          </a:p>
        </p:txBody>
      </p:sp>
      <p:sp>
        <p:nvSpPr>
          <p:cNvPr id="5" name="Rectangle 4"/>
          <p:cNvSpPr/>
          <p:nvPr/>
        </p:nvSpPr>
        <p:spPr bwMode="auto">
          <a:xfrm>
            <a:off x="1905000" y="32766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R(X)</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B050"/>
                </a:solidFill>
                <a:effectLst/>
                <a:latin typeface="Arial" charset="0"/>
              </a:rPr>
              <a:t>W(X)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3810000" y="32766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W(Y)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7" name="Rectangle 6"/>
          <p:cNvSpPr/>
          <p:nvPr/>
        </p:nvSpPr>
        <p:spPr bwMode="auto">
          <a:xfrm>
            <a:off x="5638800" y="3276600"/>
            <a:ext cx="1524000" cy="35814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T3</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W(X)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6">
                  <a:lumMod val="75000"/>
                </a:schemeClr>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solidFill>
                <a:schemeClr val="accent6">
                  <a:lumMod val="75000"/>
                </a:schemeClr>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6">
                  <a:lumMod val="75000"/>
                </a:schemeClr>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6">
                  <a:lumMod val="75000"/>
                </a:schemeClr>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6">
                    <a:lumMod val="75000"/>
                  </a:schemeClr>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End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p:txBody>
      </p:sp>
      <p:cxnSp>
        <p:nvCxnSpPr>
          <p:cNvPr id="9" name="Straight Arrow Connector 8"/>
          <p:cNvCxnSpPr/>
          <p:nvPr/>
        </p:nvCxnSpPr>
        <p:spPr bwMode="auto">
          <a:xfrm>
            <a:off x="1295400" y="3276600"/>
            <a:ext cx="0" cy="3352800"/>
          </a:xfrm>
          <a:prstGeom prst="straightConnector1">
            <a:avLst/>
          </a:prstGeom>
          <a:blipFill dpi="0" rotWithShape="0">
            <a:blip r:embed="rId3" cstate="print"/>
            <a:srcRect/>
            <a:tile tx="0" ty="0" sx="100000" sy="100000" flip="none" algn="tl"/>
          </a:blipFill>
          <a:ln w="25400" cap="flat" cmpd="sng" algn="ctr">
            <a:solidFill>
              <a:schemeClr val="tx1"/>
            </a:solidFill>
            <a:prstDash val="solid"/>
            <a:round/>
            <a:headEnd type="none" w="med" len="med"/>
            <a:tailEnd type="arrow"/>
          </a:ln>
          <a:effectLst/>
        </p:spPr>
      </p:cxnSp>
      <p:sp>
        <p:nvSpPr>
          <p:cNvPr id="10" name="TextBox 9"/>
          <p:cNvSpPr txBox="1"/>
          <p:nvPr/>
        </p:nvSpPr>
        <p:spPr>
          <a:xfrm>
            <a:off x="457200" y="4648200"/>
            <a:ext cx="689035" cy="369332"/>
          </a:xfrm>
          <a:prstGeom prst="rect">
            <a:avLst/>
          </a:prstGeom>
          <a:noFill/>
        </p:spPr>
        <p:txBody>
          <a:bodyPr wrap="none" rtlCol="0">
            <a:spAutoFit/>
          </a:bodyPr>
          <a:lstStyle/>
          <a:p>
            <a:r>
              <a:rPr lang="en-US" sz="1800" dirty="0"/>
              <a:t>Time</a:t>
            </a:r>
            <a:endParaRPr lang="tr-TR" sz="1800" dirty="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t>Example:	</a:t>
            </a:r>
            <a:endParaRPr lang="tr-TR"/>
          </a:p>
        </p:txBody>
      </p:sp>
      <p:sp>
        <p:nvSpPr>
          <p:cNvPr id="36867" name="Content Placeholder 2"/>
          <p:cNvSpPr>
            <a:spLocks noGrp="1"/>
          </p:cNvSpPr>
          <p:nvPr>
            <p:ph idx="1"/>
          </p:nvPr>
        </p:nvSpPr>
        <p:spPr/>
        <p:txBody>
          <a:bodyPr/>
          <a:lstStyle/>
          <a:p>
            <a:r>
              <a:rPr lang="en-US" dirty="0"/>
              <a:t>Consider the schedules S1 and S2.  Determine whether each schedule is strict, </a:t>
            </a:r>
            <a:r>
              <a:rPr lang="en-US" dirty="0" err="1"/>
              <a:t>cascadeless</a:t>
            </a:r>
            <a:r>
              <a:rPr lang="en-US" dirty="0"/>
              <a:t>, recoverable or </a:t>
            </a:r>
            <a:r>
              <a:rPr lang="en-US" dirty="0" err="1"/>
              <a:t>nonrecoverable</a:t>
            </a:r>
            <a:r>
              <a:rPr lang="en-US" dirty="0"/>
              <a:t>. </a:t>
            </a:r>
          </a:p>
          <a:p>
            <a:r>
              <a:rPr lang="en-US" dirty="0">
                <a:solidFill>
                  <a:srgbClr val="FF0000"/>
                </a:solidFill>
              </a:rPr>
              <a:t>S1</a:t>
            </a:r>
            <a:r>
              <a:rPr lang="en-US" dirty="0"/>
              <a:t>: R1(Y); R1(Z); R2(X); W1(Y); W2(X); R3(Z); W1(Z); C1; R3(X); W3(X); R2(Y); R3(Y);  W2(Y); C2; W3(Y); C3; </a:t>
            </a:r>
          </a:p>
          <a:p>
            <a:r>
              <a:rPr lang="en-US" dirty="0">
                <a:solidFill>
                  <a:srgbClr val="FF0000"/>
                </a:solidFill>
              </a:rPr>
              <a:t>S2: </a:t>
            </a:r>
            <a:r>
              <a:rPr lang="en-US" dirty="0"/>
              <a:t>R1(Y); R1(Z); R2(X); W2(X); W1(Y); W1(Z); C1; R3(Z); R3(X); W3(X); R3(Y); W2(Y); R2(Y); C2;  W3(Y); C3; </a:t>
            </a:r>
          </a:p>
          <a:p>
            <a:endParaRPr lang="tr-TR" dirty="0"/>
          </a:p>
        </p:txBody>
      </p:sp>
      <p:sp>
        <p:nvSpPr>
          <p:cNvPr id="36868" name="Slide Number Placeholder 3"/>
          <p:cNvSpPr>
            <a:spLocks noGrp="1"/>
          </p:cNvSpPr>
          <p:nvPr>
            <p:ph type="sldNum" sz="quarter" idx="10"/>
          </p:nvPr>
        </p:nvSpPr>
        <p:spPr>
          <a:noFill/>
        </p:spPr>
        <p:txBody>
          <a:bodyPr/>
          <a:lstStyle/>
          <a:p>
            <a:r>
              <a:rPr lang="en-US"/>
              <a:t>Slide 17- </a:t>
            </a:r>
            <a:fld id="{3A063B75-FEE9-48BE-A8D1-5659ECA24003}" type="slidenum">
              <a:rPr lang="en-US" smtClean="0"/>
              <a:pPr/>
              <a:t>47</a:t>
            </a:fld>
            <a:endParaRPr lang="en-CA"/>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t>Example:	</a:t>
            </a:r>
            <a:endParaRPr lang="tr-TR"/>
          </a:p>
        </p:txBody>
      </p:sp>
      <p:sp>
        <p:nvSpPr>
          <p:cNvPr id="3" name="Content Placeholder 2"/>
          <p:cNvSpPr>
            <a:spLocks noGrp="1"/>
          </p:cNvSpPr>
          <p:nvPr>
            <p:ph idx="1"/>
          </p:nvPr>
        </p:nvSpPr>
        <p:spPr/>
        <p:txBody>
          <a:bodyPr/>
          <a:lstStyle/>
          <a:p>
            <a:pPr>
              <a:defRPr/>
            </a:pPr>
            <a:r>
              <a:rPr lang="en-US" sz="2000" dirty="0">
                <a:solidFill>
                  <a:srgbClr val="FF0000"/>
                </a:solidFill>
              </a:rPr>
              <a:t>S1</a:t>
            </a:r>
            <a:r>
              <a:rPr lang="en-US" sz="2000" dirty="0"/>
              <a:t>: R1(Y); R1(Z); R2(X); W1(Y); W2(X); R3(Z); W1(Z); C1; R3(X); W3(X); R2(Y); R3(Y);  W2(Y); C2; W3(Y); C3; </a:t>
            </a:r>
          </a:p>
          <a:p>
            <a:pPr>
              <a:defRPr/>
            </a:pPr>
            <a:r>
              <a:rPr lang="en-US" sz="2000" dirty="0"/>
              <a:t>The schedule S1 </a:t>
            </a:r>
            <a:r>
              <a:rPr lang="en-US" sz="2000" dirty="0">
                <a:solidFill>
                  <a:srgbClr val="FF0000"/>
                </a:solidFill>
              </a:rPr>
              <a:t>is recoverable</a:t>
            </a:r>
            <a:r>
              <a:rPr lang="en-US" sz="2000" dirty="0"/>
              <a:t>. </a:t>
            </a:r>
          </a:p>
          <a:p>
            <a:pPr lvl="1">
              <a:defRPr/>
            </a:pPr>
            <a:r>
              <a:rPr lang="en-US" sz="1800" dirty="0"/>
              <a:t>A schedule S is recoverable if no transaction T in S commits until all transactions T’ that have written an item that T reads have committed.</a:t>
            </a:r>
          </a:p>
          <a:p>
            <a:pPr lvl="1">
              <a:defRPr/>
            </a:pPr>
            <a:r>
              <a:rPr lang="en-US" sz="1800" dirty="0"/>
              <a:t>Since all transactions reading the committed write operations, no transaction is required to be rolled back.</a:t>
            </a:r>
          </a:p>
          <a:p>
            <a:pPr>
              <a:defRPr/>
            </a:pPr>
            <a:r>
              <a:rPr lang="en-US" sz="2000" dirty="0"/>
              <a:t>The schedule S1 is </a:t>
            </a:r>
            <a:r>
              <a:rPr lang="en-US" sz="2000" dirty="0">
                <a:solidFill>
                  <a:srgbClr val="FF0000"/>
                </a:solidFill>
              </a:rPr>
              <a:t>not strict</a:t>
            </a:r>
          </a:p>
          <a:p>
            <a:pPr marL="740664" indent="-283464" eaLnBrk="1" hangingPunct="1">
              <a:lnSpc>
                <a:spcPct val="90000"/>
              </a:lnSpc>
              <a:spcBef>
                <a:spcPts val="624"/>
              </a:spcBef>
              <a:spcAft>
                <a:spcPts val="0"/>
              </a:spcAft>
              <a:buClr>
                <a:schemeClr val="tx2"/>
              </a:buClr>
              <a:buSzPct val="55000"/>
              <a:buFont typeface="Wingdings"/>
              <a:buChar char="n"/>
              <a:defRPr/>
            </a:pPr>
            <a:r>
              <a:rPr lang="en-US" sz="1800" dirty="0"/>
              <a:t>Recall that a strict schedule is a schedule in which a transaction can neither read or write an item X until the last transaction that wrote X has committed. </a:t>
            </a:r>
            <a:endParaRPr lang="tr-TR" sz="1800" dirty="0"/>
          </a:p>
          <a:p>
            <a:pPr>
              <a:defRPr/>
            </a:pPr>
            <a:r>
              <a:rPr lang="en-US" sz="2000" dirty="0"/>
              <a:t>The schedule S1 is </a:t>
            </a:r>
            <a:r>
              <a:rPr lang="en-US" sz="2000" dirty="0">
                <a:solidFill>
                  <a:srgbClr val="FF0000"/>
                </a:solidFill>
              </a:rPr>
              <a:t>not </a:t>
            </a:r>
            <a:r>
              <a:rPr lang="en-US" sz="2000" dirty="0" err="1">
                <a:solidFill>
                  <a:srgbClr val="FF0000"/>
                </a:solidFill>
              </a:rPr>
              <a:t>cascadeless</a:t>
            </a:r>
            <a:r>
              <a:rPr lang="en-US" sz="2000" dirty="0"/>
              <a:t>. </a:t>
            </a:r>
          </a:p>
          <a:p>
            <a:pPr lvl="1">
              <a:defRPr/>
            </a:pPr>
            <a:r>
              <a:rPr lang="en-US" sz="1800" dirty="0">
                <a:solidFill>
                  <a:schemeClr val="tx2"/>
                </a:solidFill>
                <a:ea typeface="+mn-ea"/>
                <a:cs typeface="+mn-cs"/>
              </a:rPr>
              <a:t>Recall that a </a:t>
            </a:r>
            <a:r>
              <a:rPr lang="en-US" sz="1800" dirty="0" err="1">
                <a:solidFill>
                  <a:schemeClr val="tx2"/>
                </a:solidFill>
                <a:ea typeface="+mn-ea"/>
                <a:cs typeface="+mn-cs"/>
              </a:rPr>
              <a:t>cascadeless</a:t>
            </a:r>
            <a:r>
              <a:rPr lang="en-US" sz="1800" dirty="0">
                <a:solidFill>
                  <a:schemeClr val="tx2"/>
                </a:solidFill>
                <a:ea typeface="+mn-ea"/>
                <a:cs typeface="+mn-cs"/>
              </a:rPr>
              <a:t> schedule is the one where every transaction reads only  the items that are written by committed transactions.</a:t>
            </a:r>
            <a:endParaRPr lang="tr-TR" sz="1800" dirty="0">
              <a:solidFill>
                <a:schemeClr val="tx2"/>
              </a:solidFill>
              <a:ea typeface="+mn-ea"/>
              <a:cs typeface="+mn-cs"/>
            </a:endParaRPr>
          </a:p>
          <a:p>
            <a:pPr lvl="1">
              <a:defRPr/>
            </a:pPr>
            <a:endParaRPr lang="en-US" sz="1800" dirty="0">
              <a:solidFill>
                <a:schemeClr val="tx2"/>
              </a:solidFill>
              <a:ea typeface="+mn-ea"/>
              <a:cs typeface="+mn-cs"/>
            </a:endParaRPr>
          </a:p>
        </p:txBody>
      </p:sp>
      <p:sp>
        <p:nvSpPr>
          <p:cNvPr id="37892" name="Slide Number Placeholder 3"/>
          <p:cNvSpPr>
            <a:spLocks noGrp="1"/>
          </p:cNvSpPr>
          <p:nvPr>
            <p:ph type="sldNum" sz="quarter" idx="10"/>
          </p:nvPr>
        </p:nvSpPr>
        <p:spPr>
          <a:noFill/>
        </p:spPr>
        <p:txBody>
          <a:bodyPr/>
          <a:lstStyle/>
          <a:p>
            <a:r>
              <a:rPr lang="en-US"/>
              <a:t>Slide 17- </a:t>
            </a:r>
            <a:fld id="{E88EC0DD-AD60-4D19-BDAE-C8DA69D887AB}" type="slidenum">
              <a:rPr lang="en-US" smtClean="0"/>
              <a:pPr/>
              <a:t>48</a:t>
            </a:fld>
            <a:endParaRPr lang="en-CA"/>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t>Example:	</a:t>
            </a:r>
            <a:endParaRPr lang="tr-TR"/>
          </a:p>
        </p:txBody>
      </p:sp>
      <p:sp>
        <p:nvSpPr>
          <p:cNvPr id="3" name="Content Placeholder 2"/>
          <p:cNvSpPr>
            <a:spLocks noGrp="1"/>
          </p:cNvSpPr>
          <p:nvPr>
            <p:ph idx="1"/>
          </p:nvPr>
        </p:nvSpPr>
        <p:spPr/>
        <p:txBody>
          <a:bodyPr/>
          <a:lstStyle/>
          <a:p>
            <a:pPr>
              <a:defRPr/>
            </a:pPr>
            <a:r>
              <a:rPr lang="en-US" dirty="0"/>
              <a:t>S2: R1(Y); R1(Z); R2(X); W2(X); W1(Y); W1(Z); C1; R3(Z); R3(X); W3(X); R3(Y); W2(Y); R2(Y); C2;  W3(Y); C3; </a:t>
            </a:r>
          </a:p>
          <a:p>
            <a:pPr lvl="1">
              <a:defRPr/>
            </a:pPr>
            <a:r>
              <a:rPr lang="en-US" dirty="0">
                <a:solidFill>
                  <a:schemeClr val="tx2"/>
                </a:solidFill>
                <a:ea typeface="+mn-ea"/>
                <a:cs typeface="+mn-cs"/>
              </a:rPr>
              <a:t>The schedule is recoverable. </a:t>
            </a:r>
          </a:p>
          <a:p>
            <a:pPr lvl="1">
              <a:defRPr/>
            </a:pPr>
            <a:r>
              <a:rPr lang="en-US" dirty="0">
                <a:solidFill>
                  <a:schemeClr val="tx2"/>
                </a:solidFill>
                <a:ea typeface="+mn-ea"/>
                <a:cs typeface="+mn-cs"/>
              </a:rPr>
              <a:t>The Schedule is not strict. </a:t>
            </a:r>
          </a:p>
          <a:p>
            <a:pPr lvl="1">
              <a:defRPr/>
            </a:pPr>
            <a:r>
              <a:rPr lang="en-US" dirty="0">
                <a:solidFill>
                  <a:schemeClr val="tx2"/>
                </a:solidFill>
                <a:ea typeface="+mn-ea"/>
                <a:cs typeface="+mn-cs"/>
              </a:rPr>
              <a:t>The Schedule is not </a:t>
            </a:r>
            <a:r>
              <a:rPr lang="en-US" dirty="0" err="1">
                <a:solidFill>
                  <a:schemeClr val="tx2"/>
                </a:solidFill>
                <a:ea typeface="+mn-ea"/>
                <a:cs typeface="+mn-cs"/>
              </a:rPr>
              <a:t>cascadeless</a:t>
            </a:r>
            <a:r>
              <a:rPr lang="en-US" dirty="0">
                <a:solidFill>
                  <a:schemeClr val="tx2"/>
                </a:solidFill>
                <a:ea typeface="+mn-ea"/>
                <a:cs typeface="+mn-cs"/>
              </a:rPr>
              <a:t>. </a:t>
            </a:r>
          </a:p>
          <a:p>
            <a:pPr>
              <a:defRPr/>
            </a:pPr>
            <a:endParaRPr lang="tr-TR" dirty="0"/>
          </a:p>
        </p:txBody>
      </p:sp>
      <p:sp>
        <p:nvSpPr>
          <p:cNvPr id="38916" name="Slide Number Placeholder 3"/>
          <p:cNvSpPr>
            <a:spLocks noGrp="1"/>
          </p:cNvSpPr>
          <p:nvPr>
            <p:ph type="sldNum" sz="quarter" idx="10"/>
          </p:nvPr>
        </p:nvSpPr>
        <p:spPr>
          <a:noFill/>
        </p:spPr>
        <p:txBody>
          <a:bodyPr/>
          <a:lstStyle/>
          <a:p>
            <a:r>
              <a:rPr lang="en-US"/>
              <a:t>Slide 17- </a:t>
            </a:r>
            <a:fld id="{D4AA9CB1-E6C5-4514-BD74-64EED716A2F3}" type="slidenum">
              <a:rPr lang="en-US" smtClean="0"/>
              <a:pPr/>
              <a:t>49</a:t>
            </a:fld>
            <a:endParaRPr lang="en-CA"/>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a good DBMS</a:t>
            </a:r>
          </a:p>
        </p:txBody>
      </p:sp>
      <p:sp>
        <p:nvSpPr>
          <p:cNvPr id="3" name="Content Placeholder 2"/>
          <p:cNvSpPr>
            <a:spLocks noGrp="1"/>
          </p:cNvSpPr>
          <p:nvPr>
            <p:ph idx="1"/>
          </p:nvPr>
        </p:nvSpPr>
        <p:spPr/>
        <p:txBody>
          <a:bodyPr/>
          <a:lstStyle/>
          <a:p>
            <a:r>
              <a:rPr lang="en-US" dirty="0"/>
              <a:t>Concurrency should not cause anomalies</a:t>
            </a:r>
          </a:p>
          <a:p>
            <a:pPr lvl="1"/>
            <a:r>
              <a:rPr lang="en-US" dirty="0"/>
              <a:t>E.g. one travel agent looks up for flight 825 on April 2</a:t>
            </a:r>
            <a:r>
              <a:rPr lang="en-US" baseline="30000" dirty="0"/>
              <a:t>nd</a:t>
            </a:r>
            <a:r>
              <a:rPr lang="en-US" dirty="0"/>
              <a:t> and finds an empty seat. Another agent simultaneously makes a reservation for that seat. The information seen by the first agent is obsolete.</a:t>
            </a:r>
          </a:p>
          <a:p>
            <a:r>
              <a:rPr lang="en-US" dirty="0"/>
              <a:t>At system crash, all data should be restored</a:t>
            </a:r>
          </a:p>
          <a:p>
            <a:r>
              <a:rPr lang="en-US" dirty="0"/>
              <a:t>At system crash during execution, intermediate steps and partial changes should be undone.</a:t>
            </a:r>
          </a:p>
        </p:txBody>
      </p:sp>
      <p:sp>
        <p:nvSpPr>
          <p:cNvPr id="4" name="Slide Number Placeholder 3"/>
          <p:cNvSpPr>
            <a:spLocks noGrp="1"/>
          </p:cNvSpPr>
          <p:nvPr>
            <p:ph type="sldNum" sz="quarter" idx="10"/>
          </p:nvPr>
        </p:nvSpPr>
        <p:spPr/>
        <p:txBody>
          <a:bodyPr/>
          <a:lstStyle/>
          <a:p>
            <a:pPr>
              <a:defRPr/>
            </a:pPr>
            <a:r>
              <a:rPr lang="en-US"/>
              <a:t>Slide 17- </a:t>
            </a:r>
            <a:fld id="{AFD120C8-A82C-4914-AE25-891EDADF55C2}" type="slidenum">
              <a:rPr lang="en-US" smtClean="0"/>
              <a:pPr>
                <a:defRPr/>
              </a:pPr>
              <a:t>5</a:t>
            </a:fld>
            <a:endParaRPr lang="en-CA"/>
          </a:p>
        </p:txBody>
      </p:sp>
    </p:spTree>
    <p:extLst>
      <p:ext uri="{BB962C8B-B14F-4D97-AF65-F5344CB8AC3E}">
        <p14:creationId xmlns:p14="http://schemas.microsoft.com/office/powerpoint/2010/main" val="4147610173"/>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r>
              <a:rPr lang="en-US"/>
              <a:t>Slide 17- </a:t>
            </a:r>
            <a:fld id="{CF236690-BB1E-4639-AA7D-89CE9370A2A0}" type="slidenum">
              <a:rPr lang="en-US" smtClean="0"/>
              <a:pPr/>
              <a:t>50</a:t>
            </a:fld>
            <a:endParaRPr lang="en-CA"/>
          </a:p>
        </p:txBody>
      </p:sp>
      <p:sp>
        <p:nvSpPr>
          <p:cNvPr id="39939" name="Rectangle 4"/>
          <p:cNvSpPr>
            <a:spLocks noGrp="1" noChangeArrowheads="1"/>
          </p:cNvSpPr>
          <p:nvPr>
            <p:ph type="title"/>
          </p:nvPr>
        </p:nvSpPr>
        <p:spPr/>
        <p:txBody>
          <a:bodyPr/>
          <a:lstStyle/>
          <a:p>
            <a:pPr eaLnBrk="1" hangingPunct="1"/>
            <a:r>
              <a:rPr lang="en-US" dirty="0"/>
              <a:t>5 Characterizing Schedules based on </a:t>
            </a:r>
            <a:r>
              <a:rPr lang="en-US" dirty="0" err="1"/>
              <a:t>Serializability</a:t>
            </a:r>
            <a:r>
              <a:rPr lang="en-US" dirty="0"/>
              <a:t> (1)</a:t>
            </a:r>
          </a:p>
        </p:txBody>
      </p:sp>
      <p:sp>
        <p:nvSpPr>
          <p:cNvPr id="39940" name="Rectangle 5"/>
          <p:cNvSpPr>
            <a:spLocks noGrp="1" noChangeArrowheads="1"/>
          </p:cNvSpPr>
          <p:nvPr>
            <p:ph type="body" idx="1"/>
          </p:nvPr>
        </p:nvSpPr>
        <p:spPr/>
        <p:txBody>
          <a:bodyPr/>
          <a:lstStyle/>
          <a:p>
            <a:pPr eaLnBrk="1" hangingPunct="1"/>
            <a:r>
              <a:rPr lang="en-US" dirty="0"/>
              <a:t>Serial schedule:</a:t>
            </a:r>
          </a:p>
          <a:p>
            <a:pPr lvl="1" eaLnBrk="1" hangingPunct="1"/>
            <a:r>
              <a:rPr lang="en-US" dirty="0"/>
              <a:t>A schedule S is serial if, for every transaction T participating in the schedule, all the operations of T are executed consecutively in the schedule.</a:t>
            </a:r>
          </a:p>
          <a:p>
            <a:pPr lvl="2" eaLnBrk="1" hangingPunct="1"/>
            <a:r>
              <a:rPr lang="en-US" dirty="0"/>
              <a:t>Otherwise, the schedule is called </a:t>
            </a:r>
            <a:r>
              <a:rPr lang="en-US" dirty="0" err="1"/>
              <a:t>nonserial</a:t>
            </a:r>
            <a:r>
              <a:rPr lang="en-US" dirty="0"/>
              <a:t> schedule.</a:t>
            </a:r>
          </a:p>
          <a:p>
            <a:pPr eaLnBrk="1" hangingPunct="1"/>
            <a:r>
              <a:rPr lang="en-US" dirty="0" err="1"/>
              <a:t>Serializable</a:t>
            </a:r>
            <a:r>
              <a:rPr lang="en-US" dirty="0"/>
              <a:t> schedule:</a:t>
            </a:r>
          </a:p>
          <a:p>
            <a:pPr lvl="1" eaLnBrk="1" hangingPunct="1"/>
            <a:r>
              <a:rPr lang="en-US" dirty="0"/>
              <a:t>A schedule S is </a:t>
            </a:r>
            <a:r>
              <a:rPr lang="en-US" dirty="0" err="1"/>
              <a:t>serializable</a:t>
            </a:r>
            <a:r>
              <a:rPr lang="en-US" dirty="0"/>
              <a:t> if it is equivalent to some serial schedule of the same </a:t>
            </a:r>
            <a:r>
              <a:rPr lang="en-US" i="1" dirty="0"/>
              <a:t>n</a:t>
            </a:r>
            <a:r>
              <a:rPr lang="en-US" dirty="0"/>
              <a:t> transactions.</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a:t>Slide 17- </a:t>
            </a:r>
            <a:fld id="{06E1E0FB-551E-4EC9-949B-5D52CF472449}" type="slidenum">
              <a:rPr lang="en-US" smtClean="0"/>
              <a:pPr/>
              <a:t>51</a:t>
            </a:fld>
            <a:endParaRPr lang="en-CA"/>
          </a:p>
        </p:txBody>
      </p:sp>
      <p:sp>
        <p:nvSpPr>
          <p:cNvPr id="31747" name="Rectangle 4"/>
          <p:cNvSpPr>
            <a:spLocks noGrp="1" noChangeArrowheads="1"/>
          </p:cNvSpPr>
          <p:nvPr>
            <p:ph type="title"/>
          </p:nvPr>
        </p:nvSpPr>
        <p:spPr/>
        <p:txBody>
          <a:bodyPr/>
          <a:lstStyle/>
          <a:p>
            <a:pPr eaLnBrk="1" hangingPunct="1"/>
            <a:r>
              <a:rPr lang="en-US" dirty="0"/>
              <a:t>Characterizing Schedules based on </a:t>
            </a:r>
            <a:r>
              <a:rPr lang="en-US" dirty="0" err="1"/>
              <a:t>Serializability</a:t>
            </a:r>
            <a:r>
              <a:rPr lang="en-US" dirty="0"/>
              <a:t> (2)</a:t>
            </a:r>
          </a:p>
        </p:txBody>
      </p:sp>
      <p:sp>
        <p:nvSpPr>
          <p:cNvPr id="31748" name="Rectangle 5"/>
          <p:cNvSpPr>
            <a:spLocks noGrp="1" noChangeArrowheads="1"/>
          </p:cNvSpPr>
          <p:nvPr>
            <p:ph type="body" idx="1"/>
          </p:nvPr>
        </p:nvSpPr>
        <p:spPr>
          <a:xfrm>
            <a:off x="239713" y="1600200"/>
            <a:ext cx="8294687" cy="1676400"/>
          </a:xfrm>
        </p:spPr>
        <p:txBody>
          <a:bodyPr/>
          <a:lstStyle/>
          <a:p>
            <a:pPr eaLnBrk="1" hangingPunct="1">
              <a:lnSpc>
                <a:spcPct val="80000"/>
              </a:lnSpc>
            </a:pPr>
            <a:r>
              <a:rPr lang="en-US" b="1" dirty="0"/>
              <a:t>A Serial schedule</a:t>
            </a:r>
            <a:r>
              <a:rPr lang="en-US" dirty="0"/>
              <a:t>:</a:t>
            </a:r>
          </a:p>
        </p:txBody>
      </p:sp>
      <p:sp>
        <p:nvSpPr>
          <p:cNvPr id="5" name="Rectangle 4"/>
          <p:cNvSpPr/>
          <p:nvPr/>
        </p:nvSpPr>
        <p:spPr bwMode="auto">
          <a:xfrm>
            <a:off x="1905000" y="32766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R(X)</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W(X)</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3810000" y="32766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W(Y)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7" name="Rectangle 6"/>
          <p:cNvSpPr/>
          <p:nvPr/>
        </p:nvSpPr>
        <p:spPr bwMode="auto">
          <a:xfrm>
            <a:off x="5638800" y="32766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T3</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W(X)</a:t>
            </a:r>
            <a:endParaRPr kumimoji="0" lang="en-US" sz="1200" b="1" i="0" u="none" strike="noStrike" cap="none" normalizeH="0" baseline="0" dirty="0">
              <a:ln>
                <a:noFill/>
              </a:ln>
              <a:solidFill>
                <a:schemeClr val="accent6">
                  <a:lumMod val="75000"/>
                </a:schemeClr>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accent6">
                    <a:lumMod val="75000"/>
                  </a:schemeClr>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End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p:txBody>
      </p:sp>
      <p:cxnSp>
        <p:nvCxnSpPr>
          <p:cNvPr id="9" name="Straight Arrow Connector 8"/>
          <p:cNvCxnSpPr/>
          <p:nvPr/>
        </p:nvCxnSpPr>
        <p:spPr bwMode="auto">
          <a:xfrm>
            <a:off x="1295400" y="3276600"/>
            <a:ext cx="0" cy="3352800"/>
          </a:xfrm>
          <a:prstGeom prst="straightConnector1">
            <a:avLst/>
          </a:prstGeom>
          <a:blipFill dpi="0" rotWithShape="0">
            <a:blip r:embed="rId3" cstate="print"/>
            <a:srcRect/>
            <a:tile tx="0" ty="0" sx="100000" sy="100000" flip="none" algn="tl"/>
          </a:blipFill>
          <a:ln w="25400" cap="flat" cmpd="sng" algn="ctr">
            <a:solidFill>
              <a:schemeClr val="tx1"/>
            </a:solidFill>
            <a:prstDash val="solid"/>
            <a:round/>
            <a:headEnd type="none" w="med" len="med"/>
            <a:tailEnd type="arrow"/>
          </a:ln>
          <a:effectLst/>
        </p:spPr>
      </p:cxnSp>
      <p:sp>
        <p:nvSpPr>
          <p:cNvPr id="10" name="TextBox 9"/>
          <p:cNvSpPr txBox="1"/>
          <p:nvPr/>
        </p:nvSpPr>
        <p:spPr>
          <a:xfrm>
            <a:off x="457200" y="4648200"/>
            <a:ext cx="689035" cy="369332"/>
          </a:xfrm>
          <a:prstGeom prst="rect">
            <a:avLst/>
          </a:prstGeom>
          <a:noFill/>
        </p:spPr>
        <p:txBody>
          <a:bodyPr wrap="none" rtlCol="0">
            <a:spAutoFit/>
          </a:bodyPr>
          <a:lstStyle/>
          <a:p>
            <a:r>
              <a:rPr lang="en-US" sz="1800" dirty="0"/>
              <a:t>Time</a:t>
            </a:r>
            <a:endParaRPr lang="tr-TR" sz="1800" dirty="0"/>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p>
            <a:r>
              <a:rPr lang="en-US"/>
              <a:t>Slide 17- </a:t>
            </a:r>
            <a:fld id="{3D60E914-B9C6-4267-B3C8-C91A9C8517BB}" type="slidenum">
              <a:rPr lang="en-US" smtClean="0"/>
              <a:pPr/>
              <a:t>52</a:t>
            </a:fld>
            <a:endParaRPr lang="en-CA"/>
          </a:p>
        </p:txBody>
      </p:sp>
      <p:sp>
        <p:nvSpPr>
          <p:cNvPr id="41987" name="Rectangle 4"/>
          <p:cNvSpPr>
            <a:spLocks noGrp="1" noChangeArrowheads="1"/>
          </p:cNvSpPr>
          <p:nvPr>
            <p:ph type="title"/>
          </p:nvPr>
        </p:nvSpPr>
        <p:spPr/>
        <p:txBody>
          <a:bodyPr/>
          <a:lstStyle/>
          <a:p>
            <a:pPr eaLnBrk="1" hangingPunct="1"/>
            <a:r>
              <a:rPr lang="en-US" dirty="0"/>
              <a:t>Characterizing Schedules based on </a:t>
            </a:r>
            <a:r>
              <a:rPr lang="en-US" dirty="0" err="1"/>
              <a:t>Serializability</a:t>
            </a:r>
            <a:r>
              <a:rPr lang="en-US" dirty="0"/>
              <a:t> (2)</a:t>
            </a:r>
          </a:p>
        </p:txBody>
      </p:sp>
      <p:sp>
        <p:nvSpPr>
          <p:cNvPr id="41988" name="Rectangle 5"/>
          <p:cNvSpPr>
            <a:spLocks noGrp="1" noChangeArrowheads="1"/>
          </p:cNvSpPr>
          <p:nvPr>
            <p:ph type="body" idx="1"/>
          </p:nvPr>
        </p:nvSpPr>
        <p:spPr/>
        <p:txBody>
          <a:bodyPr/>
          <a:lstStyle/>
          <a:p>
            <a:pPr eaLnBrk="1" hangingPunct="1"/>
            <a:r>
              <a:rPr lang="en-US" dirty="0"/>
              <a:t>Being </a:t>
            </a:r>
            <a:r>
              <a:rPr lang="en-US" dirty="0" err="1"/>
              <a:t>serializable</a:t>
            </a:r>
            <a:r>
              <a:rPr lang="en-US" dirty="0"/>
              <a:t> is </a:t>
            </a:r>
            <a:r>
              <a:rPr lang="en-US" u="sng" dirty="0"/>
              <a:t>not</a:t>
            </a:r>
            <a:r>
              <a:rPr lang="en-US" dirty="0"/>
              <a:t> the same as being serial</a:t>
            </a:r>
          </a:p>
          <a:p>
            <a:pPr eaLnBrk="1" hangingPunct="1"/>
            <a:r>
              <a:rPr lang="en-US" dirty="0"/>
              <a:t>Being </a:t>
            </a:r>
            <a:r>
              <a:rPr lang="en-US" dirty="0" err="1"/>
              <a:t>serializable</a:t>
            </a:r>
            <a:r>
              <a:rPr lang="en-US" dirty="0"/>
              <a:t> implies that the schedule is a </a:t>
            </a:r>
            <a:r>
              <a:rPr lang="en-US" u="sng" dirty="0"/>
              <a:t>correct</a:t>
            </a:r>
            <a:r>
              <a:rPr lang="en-US" dirty="0"/>
              <a:t> schedule.</a:t>
            </a:r>
          </a:p>
          <a:p>
            <a:pPr lvl="1" eaLnBrk="1" hangingPunct="1"/>
            <a:r>
              <a:rPr lang="en-US" dirty="0"/>
              <a:t>It will leave the database in a consistent state. </a:t>
            </a:r>
          </a:p>
          <a:p>
            <a:pPr lvl="1" eaLnBrk="1" hangingPunct="1"/>
            <a:r>
              <a:rPr lang="en-US" dirty="0"/>
              <a:t>The </a:t>
            </a:r>
            <a:r>
              <a:rPr lang="en-US" b="1" i="1" dirty="0"/>
              <a:t>interleaving</a:t>
            </a:r>
            <a:r>
              <a:rPr lang="en-US" dirty="0"/>
              <a:t> is appropriate and will result in a state as if the transactions were serially executed, yet will achieve efficiency due to concurrent execution.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r>
              <a:rPr lang="en-US"/>
              <a:t>Slide 17- </a:t>
            </a:r>
            <a:fld id="{B31FE7E1-C1BC-47EB-98CA-490C3442085D}" type="slidenum">
              <a:rPr lang="en-US" smtClean="0"/>
              <a:pPr/>
              <a:t>53</a:t>
            </a:fld>
            <a:endParaRPr lang="en-CA"/>
          </a:p>
        </p:txBody>
      </p:sp>
      <p:sp>
        <p:nvSpPr>
          <p:cNvPr id="43011" name="Rectangle 4"/>
          <p:cNvSpPr>
            <a:spLocks noGrp="1" noChangeArrowheads="1"/>
          </p:cNvSpPr>
          <p:nvPr>
            <p:ph type="title"/>
          </p:nvPr>
        </p:nvSpPr>
        <p:spPr/>
        <p:txBody>
          <a:bodyPr/>
          <a:lstStyle/>
          <a:p>
            <a:pPr eaLnBrk="1" hangingPunct="1"/>
            <a:r>
              <a:rPr lang="en-US" dirty="0"/>
              <a:t>Characterizing Schedules based on </a:t>
            </a:r>
            <a:r>
              <a:rPr lang="en-US" dirty="0" err="1"/>
              <a:t>Serializability</a:t>
            </a:r>
            <a:r>
              <a:rPr lang="en-US" dirty="0"/>
              <a:t> (3)</a:t>
            </a:r>
          </a:p>
        </p:txBody>
      </p:sp>
      <p:sp>
        <p:nvSpPr>
          <p:cNvPr id="43012" name="Rectangle 5"/>
          <p:cNvSpPr>
            <a:spLocks noGrp="1" noChangeArrowheads="1"/>
          </p:cNvSpPr>
          <p:nvPr>
            <p:ph type="body" idx="1"/>
          </p:nvPr>
        </p:nvSpPr>
        <p:spPr/>
        <p:txBody>
          <a:bodyPr/>
          <a:lstStyle/>
          <a:p>
            <a:pPr eaLnBrk="1" hangingPunct="1"/>
            <a:r>
              <a:rPr lang="en-US"/>
              <a:t>Serializability is hard to check.</a:t>
            </a:r>
          </a:p>
          <a:p>
            <a:pPr lvl="1" eaLnBrk="1" hangingPunct="1"/>
            <a:r>
              <a:rPr lang="en-US"/>
              <a:t>Interleaving of operations occurs in an operating system through some scheduler</a:t>
            </a:r>
          </a:p>
          <a:p>
            <a:pPr lvl="1" eaLnBrk="1" hangingPunct="1"/>
            <a:r>
              <a:rPr lang="en-US"/>
              <a:t>Difficult to determine beforehand how the operations in a schedule will be interleaved.</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r>
              <a:rPr lang="en-US"/>
              <a:t>Slide 17- </a:t>
            </a:r>
            <a:fld id="{02430061-90DF-4897-BB15-342D6AEDE535}" type="slidenum">
              <a:rPr lang="en-US" smtClean="0"/>
              <a:pPr/>
              <a:t>54</a:t>
            </a:fld>
            <a:endParaRPr lang="en-CA"/>
          </a:p>
        </p:txBody>
      </p:sp>
      <p:sp>
        <p:nvSpPr>
          <p:cNvPr id="44035" name="Rectangle 4"/>
          <p:cNvSpPr>
            <a:spLocks noGrp="1" noChangeArrowheads="1"/>
          </p:cNvSpPr>
          <p:nvPr>
            <p:ph type="title"/>
          </p:nvPr>
        </p:nvSpPr>
        <p:spPr/>
        <p:txBody>
          <a:bodyPr/>
          <a:lstStyle/>
          <a:p>
            <a:pPr eaLnBrk="1" hangingPunct="1"/>
            <a:r>
              <a:rPr lang="en-US" dirty="0"/>
              <a:t>Characterizing Schedules based on </a:t>
            </a:r>
            <a:r>
              <a:rPr lang="en-US" dirty="0" err="1"/>
              <a:t>Serializability</a:t>
            </a:r>
            <a:r>
              <a:rPr lang="en-US" dirty="0"/>
              <a:t> (4)</a:t>
            </a:r>
          </a:p>
        </p:txBody>
      </p:sp>
      <p:sp>
        <p:nvSpPr>
          <p:cNvPr id="44036" name="Rectangle 5"/>
          <p:cNvSpPr>
            <a:spLocks noGrp="1" noChangeArrowheads="1"/>
          </p:cNvSpPr>
          <p:nvPr>
            <p:ph type="body" idx="1"/>
          </p:nvPr>
        </p:nvSpPr>
        <p:spPr/>
        <p:txBody>
          <a:bodyPr/>
          <a:lstStyle/>
          <a:p>
            <a:pPr eaLnBrk="1" hangingPunct="1">
              <a:lnSpc>
                <a:spcPct val="80000"/>
              </a:lnSpc>
              <a:buFont typeface="Wingdings" pitchFamily="2" charset="2"/>
              <a:buNone/>
            </a:pPr>
            <a:r>
              <a:rPr lang="en-US"/>
              <a:t>Practical approach:</a:t>
            </a:r>
          </a:p>
          <a:p>
            <a:pPr eaLnBrk="1" hangingPunct="1">
              <a:lnSpc>
                <a:spcPct val="80000"/>
              </a:lnSpc>
            </a:pPr>
            <a:r>
              <a:rPr lang="en-US"/>
              <a:t>Come up with methods (protocols) to ensure serializability. </a:t>
            </a:r>
          </a:p>
          <a:p>
            <a:pPr eaLnBrk="1" hangingPunct="1">
              <a:lnSpc>
                <a:spcPct val="80000"/>
              </a:lnSpc>
            </a:pPr>
            <a:r>
              <a:rPr lang="en-US"/>
              <a:t>It’s not possible to determine when a schedule begins and when it ends.</a:t>
            </a:r>
          </a:p>
          <a:p>
            <a:pPr lvl="1" eaLnBrk="1" hangingPunct="1">
              <a:lnSpc>
                <a:spcPct val="80000"/>
              </a:lnSpc>
            </a:pPr>
            <a:r>
              <a:rPr lang="en-US"/>
              <a:t>Hence, we reduce the problem of checking the whole schedule to checking only a </a:t>
            </a:r>
            <a:r>
              <a:rPr lang="en-US" b="1"/>
              <a:t>committed</a:t>
            </a:r>
            <a:r>
              <a:rPr lang="en-US"/>
              <a:t> </a:t>
            </a:r>
            <a:r>
              <a:rPr lang="en-US" b="1"/>
              <a:t>project</a:t>
            </a:r>
            <a:r>
              <a:rPr lang="en-US"/>
              <a:t> of the schedule (i.e. operations from only the committed transactions.)</a:t>
            </a:r>
          </a:p>
          <a:p>
            <a:pPr eaLnBrk="1" hangingPunct="1">
              <a:lnSpc>
                <a:spcPct val="80000"/>
              </a:lnSpc>
            </a:pPr>
            <a:r>
              <a:rPr lang="en-US"/>
              <a:t>Current approach used in most DBMSs: </a:t>
            </a:r>
          </a:p>
          <a:p>
            <a:pPr lvl="1" eaLnBrk="1" hangingPunct="1">
              <a:lnSpc>
                <a:spcPct val="80000"/>
              </a:lnSpc>
            </a:pPr>
            <a:r>
              <a:rPr lang="en-US"/>
              <a:t>Use of locks with two phase locking</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r>
              <a:rPr lang="en-US"/>
              <a:t>Slide 17- </a:t>
            </a:r>
            <a:fld id="{1F562840-36EA-4C1D-A1F6-A4672916C7EF}" type="slidenum">
              <a:rPr lang="en-US" smtClean="0"/>
              <a:pPr/>
              <a:t>55</a:t>
            </a:fld>
            <a:endParaRPr lang="en-CA"/>
          </a:p>
        </p:txBody>
      </p:sp>
      <p:sp>
        <p:nvSpPr>
          <p:cNvPr id="40963" name="Rectangle 4"/>
          <p:cNvSpPr>
            <a:spLocks noGrp="1" noChangeArrowheads="1"/>
          </p:cNvSpPr>
          <p:nvPr>
            <p:ph type="title"/>
          </p:nvPr>
        </p:nvSpPr>
        <p:spPr/>
        <p:txBody>
          <a:bodyPr/>
          <a:lstStyle/>
          <a:p>
            <a:pPr eaLnBrk="1" hangingPunct="1"/>
            <a:r>
              <a:rPr lang="en-US" dirty="0"/>
              <a:t>Characterizing Schedules based on </a:t>
            </a:r>
            <a:r>
              <a:rPr lang="en-US" dirty="0" err="1"/>
              <a:t>Serializability</a:t>
            </a:r>
            <a:r>
              <a:rPr lang="en-US" dirty="0"/>
              <a:t> (5)</a:t>
            </a:r>
          </a:p>
        </p:txBody>
      </p:sp>
      <p:sp>
        <p:nvSpPr>
          <p:cNvPr id="40964" name="Rectangle 5"/>
          <p:cNvSpPr>
            <a:spLocks noGrp="1" noChangeArrowheads="1"/>
          </p:cNvSpPr>
          <p:nvPr>
            <p:ph type="body" idx="1"/>
          </p:nvPr>
        </p:nvSpPr>
        <p:spPr>
          <a:xfrm>
            <a:off x="239713" y="1600200"/>
            <a:ext cx="7608887" cy="4572000"/>
          </a:xfrm>
        </p:spPr>
        <p:txBody>
          <a:bodyPr/>
          <a:lstStyle/>
          <a:p>
            <a:pPr eaLnBrk="1" hangingPunct="1"/>
            <a:r>
              <a:rPr lang="en-US" b="1" u="sng" dirty="0" err="1"/>
              <a:t>Serializability</a:t>
            </a:r>
            <a:r>
              <a:rPr lang="en-US" b="1" u="sng" dirty="0"/>
              <a:t> options</a:t>
            </a:r>
            <a:r>
              <a:rPr lang="en-US" dirty="0"/>
              <a:t>:</a:t>
            </a:r>
          </a:p>
          <a:p>
            <a:pPr eaLnBrk="1" hangingPunct="1"/>
            <a:r>
              <a:rPr lang="en-US" sz="2400" dirty="0"/>
              <a:t>Result equivalent:</a:t>
            </a:r>
          </a:p>
          <a:p>
            <a:pPr lvl="1" eaLnBrk="1" hangingPunct="1"/>
            <a:r>
              <a:rPr lang="en-US" sz="2400" dirty="0"/>
              <a:t>Two schedules are called result equivalent if they produce the same final state of the database.</a:t>
            </a:r>
          </a:p>
          <a:p>
            <a:pPr eaLnBrk="1" hangingPunct="1"/>
            <a:r>
              <a:rPr lang="en-US" dirty="0">
                <a:solidFill>
                  <a:schemeClr val="tx2">
                    <a:lumMod val="20000"/>
                    <a:lumOff val="80000"/>
                  </a:schemeClr>
                </a:solidFill>
              </a:rPr>
              <a:t>View serializable</a:t>
            </a:r>
          </a:p>
          <a:p>
            <a:pPr eaLnBrk="1" hangingPunct="1"/>
            <a:r>
              <a:rPr lang="en-US" dirty="0">
                <a:solidFill>
                  <a:schemeClr val="tx2">
                    <a:lumMod val="20000"/>
                    <a:lumOff val="80000"/>
                  </a:schemeClr>
                </a:solidFill>
              </a:rPr>
              <a:t>Conflict serializable</a:t>
            </a:r>
          </a:p>
          <a:p>
            <a:pPr lvl="1" eaLnBrk="1" hangingPunct="1"/>
            <a:endParaRPr lang="en-US" dirty="0"/>
          </a:p>
        </p:txBody>
      </p:sp>
      <p:sp>
        <p:nvSpPr>
          <p:cNvPr id="5" name="Flowchart: Process 4"/>
          <p:cNvSpPr/>
          <p:nvPr/>
        </p:nvSpPr>
        <p:spPr bwMode="auto">
          <a:xfrm>
            <a:off x="7848600" y="2590800"/>
            <a:ext cx="1295400" cy="612648"/>
          </a:xfrm>
          <a:prstGeom prst="flowChartProcess">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Least stringent</a:t>
            </a:r>
            <a:endParaRPr kumimoji="0" lang="tr-TR" sz="1200" b="0" i="0" u="none" strike="noStrike" cap="none" normalizeH="0" baseline="0" dirty="0">
              <a:ln>
                <a:noFill/>
              </a:ln>
              <a:solidFill>
                <a:schemeClr val="tx1"/>
              </a:solidFill>
              <a:effectLst/>
              <a:latin typeface="Arial" charset="0"/>
            </a:endParaRPr>
          </a:p>
        </p:txBody>
      </p:sp>
      <p:sp>
        <p:nvSpPr>
          <p:cNvPr id="6" name="Right Brace 5"/>
          <p:cNvSpPr/>
          <p:nvPr/>
        </p:nvSpPr>
        <p:spPr bwMode="auto">
          <a:xfrm>
            <a:off x="7620000" y="2590800"/>
            <a:ext cx="228600" cy="762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a:ln>
                <a:noFill/>
              </a:ln>
              <a:solidFill>
                <a:schemeClr val="tx1"/>
              </a:solidFill>
              <a:effectLst/>
              <a:latin typeface="Arial" charset="0"/>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a:t>Slide 17- </a:t>
            </a:r>
            <a:fld id="{0FDAF5DD-9A9D-49D0-8BC7-26CE03616064}" type="slidenum">
              <a:rPr lang="en-US" smtClean="0"/>
              <a:pPr/>
              <a:t>56</a:t>
            </a:fld>
            <a:endParaRPr lang="en-CA"/>
          </a:p>
        </p:txBody>
      </p:sp>
      <p:sp>
        <p:nvSpPr>
          <p:cNvPr id="46083" name="Rectangle 4"/>
          <p:cNvSpPr>
            <a:spLocks noGrp="1" noChangeArrowheads="1"/>
          </p:cNvSpPr>
          <p:nvPr>
            <p:ph type="title"/>
          </p:nvPr>
        </p:nvSpPr>
        <p:spPr/>
        <p:txBody>
          <a:bodyPr/>
          <a:lstStyle/>
          <a:p>
            <a:pPr eaLnBrk="1" hangingPunct="1"/>
            <a:r>
              <a:rPr lang="en-US"/>
              <a:t>Characterizing Schedules based on Serializability (7)</a:t>
            </a:r>
          </a:p>
        </p:txBody>
      </p:sp>
      <p:sp>
        <p:nvSpPr>
          <p:cNvPr id="46084" name="Rectangle 5"/>
          <p:cNvSpPr>
            <a:spLocks noGrp="1" noChangeArrowheads="1"/>
          </p:cNvSpPr>
          <p:nvPr>
            <p:ph type="body" idx="1"/>
          </p:nvPr>
        </p:nvSpPr>
        <p:spPr>
          <a:xfrm>
            <a:off x="228600" y="1600200"/>
            <a:ext cx="8294687" cy="533400"/>
          </a:xfrm>
        </p:spPr>
        <p:txBody>
          <a:bodyPr/>
          <a:lstStyle/>
          <a:p>
            <a:pPr marL="533400" indent="-533400" eaLnBrk="1" hangingPunct="1">
              <a:lnSpc>
                <a:spcPct val="80000"/>
              </a:lnSpc>
            </a:pPr>
            <a:r>
              <a:rPr lang="en-US" sz="2400" dirty="0"/>
              <a:t>Result equivalent schedules: Assume that initial values of X=6 and Y=13</a:t>
            </a:r>
            <a:endParaRPr lang="en-US" sz="2100" dirty="0"/>
          </a:p>
        </p:txBody>
      </p:sp>
      <p:sp>
        <p:nvSpPr>
          <p:cNvPr id="5" name="Rectangle 4"/>
          <p:cNvSpPr/>
          <p:nvPr/>
        </p:nvSpPr>
        <p:spPr bwMode="auto">
          <a:xfrm>
            <a:off x="228600" y="27432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R(X)</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X=X-10, W(X)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2133600" y="27432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Y=Y+5, W(Y)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7" name="Rectangle 6"/>
          <p:cNvSpPr/>
          <p:nvPr/>
        </p:nvSpPr>
        <p:spPr bwMode="auto">
          <a:xfrm>
            <a:off x="5334000" y="27432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R(X)</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X=X-10, W(X)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7239000" y="27432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Y=Y+5, W(Y)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9" name="TextBox 8"/>
          <p:cNvSpPr txBox="1"/>
          <p:nvPr/>
        </p:nvSpPr>
        <p:spPr>
          <a:xfrm>
            <a:off x="1227743" y="2283767"/>
            <a:ext cx="1811714" cy="461665"/>
          </a:xfrm>
          <a:prstGeom prst="rect">
            <a:avLst/>
          </a:prstGeom>
          <a:noFill/>
        </p:spPr>
        <p:txBody>
          <a:bodyPr wrap="none" rtlCol="0">
            <a:spAutoFit/>
          </a:bodyPr>
          <a:lstStyle/>
          <a:p>
            <a:r>
              <a:rPr lang="en-US" dirty="0"/>
              <a:t>Schedule 1:</a:t>
            </a:r>
            <a:endParaRPr lang="tr-TR" dirty="0"/>
          </a:p>
        </p:txBody>
      </p:sp>
      <p:sp>
        <p:nvSpPr>
          <p:cNvPr id="10" name="TextBox 9"/>
          <p:cNvSpPr txBox="1"/>
          <p:nvPr/>
        </p:nvSpPr>
        <p:spPr>
          <a:xfrm>
            <a:off x="6036886" y="2362200"/>
            <a:ext cx="1811714" cy="461665"/>
          </a:xfrm>
          <a:prstGeom prst="rect">
            <a:avLst/>
          </a:prstGeom>
          <a:noFill/>
        </p:spPr>
        <p:txBody>
          <a:bodyPr wrap="none" rtlCol="0">
            <a:spAutoFit/>
          </a:bodyPr>
          <a:lstStyle/>
          <a:p>
            <a:r>
              <a:rPr lang="en-US" dirty="0"/>
              <a:t>Schedule 2:</a:t>
            </a:r>
            <a:endParaRPr lang="tr-TR" dirty="0"/>
          </a:p>
        </p:txBody>
      </p:sp>
      <p:sp>
        <p:nvSpPr>
          <p:cNvPr id="11" name="TextBox 10"/>
          <p:cNvSpPr txBox="1"/>
          <p:nvPr/>
        </p:nvSpPr>
        <p:spPr>
          <a:xfrm>
            <a:off x="256707" y="6169967"/>
            <a:ext cx="3753785" cy="461665"/>
          </a:xfrm>
          <a:prstGeom prst="rect">
            <a:avLst/>
          </a:prstGeom>
          <a:noFill/>
        </p:spPr>
        <p:txBody>
          <a:bodyPr wrap="none" rtlCol="0">
            <a:spAutoFit/>
          </a:bodyPr>
          <a:lstStyle/>
          <a:p>
            <a:r>
              <a:rPr lang="en-US" dirty="0"/>
              <a:t>Last state: X=-4 and Y=18</a:t>
            </a:r>
            <a:endParaRPr lang="tr-TR" dirty="0"/>
          </a:p>
        </p:txBody>
      </p:sp>
      <p:sp>
        <p:nvSpPr>
          <p:cNvPr id="12" name="TextBox 11"/>
          <p:cNvSpPr txBox="1"/>
          <p:nvPr/>
        </p:nvSpPr>
        <p:spPr>
          <a:xfrm>
            <a:off x="5085415" y="6172200"/>
            <a:ext cx="3753785" cy="461665"/>
          </a:xfrm>
          <a:prstGeom prst="rect">
            <a:avLst/>
          </a:prstGeom>
          <a:noFill/>
        </p:spPr>
        <p:txBody>
          <a:bodyPr wrap="none" rtlCol="0">
            <a:spAutoFit/>
          </a:bodyPr>
          <a:lstStyle/>
          <a:p>
            <a:r>
              <a:rPr lang="en-US" dirty="0"/>
              <a:t>Last state: X=-4 and Y=18</a:t>
            </a:r>
            <a:endParaRPr lang="tr-TR" dirty="0"/>
          </a:p>
        </p:txBody>
      </p:sp>
    </p:spTree>
    <p:extLst>
      <p:ext uri="{BB962C8B-B14F-4D97-AF65-F5344CB8AC3E}">
        <p14:creationId xmlns:p14="http://schemas.microsoft.com/office/powerpoint/2010/main" val="2328966454"/>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a:t>Slide 17- </a:t>
            </a:r>
            <a:fld id="{0FDAF5DD-9A9D-49D0-8BC7-26CE03616064}" type="slidenum">
              <a:rPr lang="en-US" smtClean="0"/>
              <a:pPr/>
              <a:t>57</a:t>
            </a:fld>
            <a:endParaRPr lang="en-CA"/>
          </a:p>
        </p:txBody>
      </p:sp>
      <p:sp>
        <p:nvSpPr>
          <p:cNvPr id="46083" name="Rectangle 4"/>
          <p:cNvSpPr>
            <a:spLocks noGrp="1" noChangeArrowheads="1"/>
          </p:cNvSpPr>
          <p:nvPr>
            <p:ph type="title"/>
          </p:nvPr>
        </p:nvSpPr>
        <p:spPr/>
        <p:txBody>
          <a:bodyPr/>
          <a:lstStyle/>
          <a:p>
            <a:pPr eaLnBrk="1" hangingPunct="1"/>
            <a:r>
              <a:rPr lang="en-US"/>
              <a:t>Characterizing Schedules based on Serializability (7)</a:t>
            </a:r>
          </a:p>
        </p:txBody>
      </p:sp>
      <p:sp>
        <p:nvSpPr>
          <p:cNvPr id="46084" name="Rectangle 5"/>
          <p:cNvSpPr>
            <a:spLocks noGrp="1" noChangeArrowheads="1"/>
          </p:cNvSpPr>
          <p:nvPr>
            <p:ph type="body" idx="1"/>
          </p:nvPr>
        </p:nvSpPr>
        <p:spPr>
          <a:xfrm>
            <a:off x="228600" y="1600200"/>
            <a:ext cx="8294687" cy="533400"/>
          </a:xfrm>
        </p:spPr>
        <p:txBody>
          <a:bodyPr/>
          <a:lstStyle/>
          <a:p>
            <a:pPr marL="533400" indent="-533400" eaLnBrk="1" hangingPunct="1">
              <a:lnSpc>
                <a:spcPct val="80000"/>
              </a:lnSpc>
            </a:pPr>
            <a:r>
              <a:rPr lang="tr-TR" sz="2000" dirty="0"/>
              <a:t>Not r</a:t>
            </a:r>
            <a:r>
              <a:rPr lang="en-US" sz="2000" dirty="0" err="1"/>
              <a:t>esult</a:t>
            </a:r>
            <a:r>
              <a:rPr lang="en-US" sz="2000" dirty="0"/>
              <a:t> equivalent schedules: Assume that initial value of X=100</a:t>
            </a:r>
            <a:r>
              <a:rPr lang="tr-TR" sz="2000" dirty="0"/>
              <a:t> and Y=13, seems OK with the current values but see next slide....</a:t>
            </a:r>
            <a:endParaRPr lang="en-US" sz="2000" dirty="0"/>
          </a:p>
        </p:txBody>
      </p:sp>
      <p:sp>
        <p:nvSpPr>
          <p:cNvPr id="5" name="Rectangle 4"/>
          <p:cNvSpPr/>
          <p:nvPr/>
        </p:nvSpPr>
        <p:spPr bwMode="auto">
          <a:xfrm>
            <a:off x="228600" y="27432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R(X)</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FF0000"/>
                </a:solidFill>
                <a:effectLst/>
                <a:latin typeface="Arial" charset="0"/>
              </a:rPr>
              <a:t>X=X*1.1</a:t>
            </a:r>
            <a:r>
              <a:rPr kumimoji="0" lang="en-US" sz="1200" b="0" i="0" u="none" strike="noStrike" cap="none" normalizeH="0" baseline="0" dirty="0">
                <a:ln>
                  <a:noFill/>
                </a:ln>
                <a:solidFill>
                  <a:schemeClr val="tx1"/>
                </a:solidFill>
                <a:effectLst/>
                <a:latin typeface="Arial" charset="0"/>
              </a:rPr>
              <a:t>, W(X)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2133600" y="27432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Y=Y+5, W(Y)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7" name="Rectangle 6"/>
          <p:cNvSpPr/>
          <p:nvPr/>
        </p:nvSpPr>
        <p:spPr bwMode="auto">
          <a:xfrm>
            <a:off x="5334000" y="27432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R(X)</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FF0000"/>
                </a:solidFill>
                <a:effectLst/>
                <a:latin typeface="Arial" charset="0"/>
              </a:rPr>
              <a:t>X=X+10</a:t>
            </a:r>
            <a:r>
              <a:rPr kumimoji="0" lang="en-US" sz="1200" b="0" i="0" u="none" strike="noStrike" cap="none" normalizeH="0" baseline="0" dirty="0">
                <a:ln>
                  <a:noFill/>
                </a:ln>
                <a:solidFill>
                  <a:schemeClr val="tx1"/>
                </a:solidFill>
                <a:effectLst/>
                <a:latin typeface="Arial" charset="0"/>
              </a:rPr>
              <a:t>, W(X)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7239000" y="27432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Y=Y+5, W(Y)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9" name="TextBox 8"/>
          <p:cNvSpPr txBox="1"/>
          <p:nvPr/>
        </p:nvSpPr>
        <p:spPr>
          <a:xfrm>
            <a:off x="1227743" y="2283767"/>
            <a:ext cx="1811714" cy="461665"/>
          </a:xfrm>
          <a:prstGeom prst="rect">
            <a:avLst/>
          </a:prstGeom>
          <a:noFill/>
        </p:spPr>
        <p:txBody>
          <a:bodyPr wrap="none" rtlCol="0">
            <a:spAutoFit/>
          </a:bodyPr>
          <a:lstStyle/>
          <a:p>
            <a:r>
              <a:rPr lang="en-US" dirty="0"/>
              <a:t>Schedule 1:</a:t>
            </a:r>
            <a:endParaRPr lang="tr-TR" dirty="0"/>
          </a:p>
        </p:txBody>
      </p:sp>
      <p:sp>
        <p:nvSpPr>
          <p:cNvPr id="10" name="TextBox 9"/>
          <p:cNvSpPr txBox="1"/>
          <p:nvPr/>
        </p:nvSpPr>
        <p:spPr>
          <a:xfrm>
            <a:off x="6036886" y="2362200"/>
            <a:ext cx="1811714" cy="461665"/>
          </a:xfrm>
          <a:prstGeom prst="rect">
            <a:avLst/>
          </a:prstGeom>
          <a:noFill/>
        </p:spPr>
        <p:txBody>
          <a:bodyPr wrap="none" rtlCol="0">
            <a:spAutoFit/>
          </a:bodyPr>
          <a:lstStyle/>
          <a:p>
            <a:r>
              <a:rPr lang="en-US" dirty="0"/>
              <a:t>Schedule 2:</a:t>
            </a:r>
            <a:endParaRPr lang="tr-TR" dirty="0"/>
          </a:p>
        </p:txBody>
      </p:sp>
      <p:sp>
        <p:nvSpPr>
          <p:cNvPr id="11" name="TextBox 10"/>
          <p:cNvSpPr txBox="1"/>
          <p:nvPr/>
        </p:nvSpPr>
        <p:spPr>
          <a:xfrm>
            <a:off x="256707" y="6169967"/>
            <a:ext cx="3971408" cy="461665"/>
          </a:xfrm>
          <a:prstGeom prst="rect">
            <a:avLst/>
          </a:prstGeom>
          <a:noFill/>
        </p:spPr>
        <p:txBody>
          <a:bodyPr wrap="none" rtlCol="0">
            <a:spAutoFit/>
          </a:bodyPr>
          <a:lstStyle/>
          <a:p>
            <a:r>
              <a:rPr lang="en-US" dirty="0"/>
              <a:t>Last state: X=110 and Y=18</a:t>
            </a:r>
            <a:endParaRPr lang="tr-TR" dirty="0"/>
          </a:p>
        </p:txBody>
      </p:sp>
      <p:sp>
        <p:nvSpPr>
          <p:cNvPr id="12" name="TextBox 11"/>
          <p:cNvSpPr txBox="1"/>
          <p:nvPr/>
        </p:nvSpPr>
        <p:spPr>
          <a:xfrm>
            <a:off x="5085415" y="6172200"/>
            <a:ext cx="3971408" cy="461665"/>
          </a:xfrm>
          <a:prstGeom prst="rect">
            <a:avLst/>
          </a:prstGeom>
          <a:noFill/>
        </p:spPr>
        <p:txBody>
          <a:bodyPr wrap="none" rtlCol="0">
            <a:spAutoFit/>
          </a:bodyPr>
          <a:lstStyle/>
          <a:p>
            <a:r>
              <a:rPr lang="en-US" dirty="0"/>
              <a:t>Last state: X=110 and Y=18</a:t>
            </a:r>
            <a:endParaRPr lang="tr-TR" dirty="0"/>
          </a:p>
        </p:txBody>
      </p:sp>
    </p:spTree>
    <p:extLst>
      <p:ext uri="{BB962C8B-B14F-4D97-AF65-F5344CB8AC3E}">
        <p14:creationId xmlns:p14="http://schemas.microsoft.com/office/powerpoint/2010/main" val="4156374441"/>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a:t>Slide 17- </a:t>
            </a:r>
            <a:fld id="{0FDAF5DD-9A9D-49D0-8BC7-26CE03616064}" type="slidenum">
              <a:rPr lang="en-US" smtClean="0"/>
              <a:pPr/>
              <a:t>58</a:t>
            </a:fld>
            <a:endParaRPr lang="en-CA"/>
          </a:p>
        </p:txBody>
      </p:sp>
      <p:sp>
        <p:nvSpPr>
          <p:cNvPr id="46083" name="Rectangle 4"/>
          <p:cNvSpPr>
            <a:spLocks noGrp="1" noChangeArrowheads="1"/>
          </p:cNvSpPr>
          <p:nvPr>
            <p:ph type="title"/>
          </p:nvPr>
        </p:nvSpPr>
        <p:spPr/>
        <p:txBody>
          <a:bodyPr/>
          <a:lstStyle/>
          <a:p>
            <a:pPr eaLnBrk="1" hangingPunct="1"/>
            <a:r>
              <a:rPr lang="en-US"/>
              <a:t>Characterizing Schedules based on Serializability (7)</a:t>
            </a:r>
          </a:p>
        </p:txBody>
      </p:sp>
      <p:sp>
        <p:nvSpPr>
          <p:cNvPr id="46084" name="Rectangle 5"/>
          <p:cNvSpPr>
            <a:spLocks noGrp="1" noChangeArrowheads="1"/>
          </p:cNvSpPr>
          <p:nvPr>
            <p:ph type="body" idx="1"/>
          </p:nvPr>
        </p:nvSpPr>
        <p:spPr>
          <a:xfrm>
            <a:off x="228600" y="1600200"/>
            <a:ext cx="8294687" cy="533400"/>
          </a:xfrm>
        </p:spPr>
        <p:txBody>
          <a:bodyPr/>
          <a:lstStyle/>
          <a:p>
            <a:pPr marL="533400" indent="-533400" eaLnBrk="1" hangingPunct="1">
              <a:lnSpc>
                <a:spcPct val="80000"/>
              </a:lnSpc>
            </a:pPr>
            <a:r>
              <a:rPr lang="tr-TR" sz="2400" dirty="0"/>
              <a:t>Not r</a:t>
            </a:r>
            <a:r>
              <a:rPr lang="en-US" sz="2400" dirty="0" err="1"/>
              <a:t>esult</a:t>
            </a:r>
            <a:r>
              <a:rPr lang="tr-TR" sz="2400" dirty="0"/>
              <a:t> </a:t>
            </a:r>
            <a:r>
              <a:rPr lang="en-US" sz="2400" dirty="0"/>
              <a:t>equivalent schedules: Assume that initial value of X=1</a:t>
            </a:r>
            <a:r>
              <a:rPr lang="tr-TR" sz="2400" dirty="0"/>
              <a:t>1</a:t>
            </a:r>
            <a:r>
              <a:rPr lang="en-US" sz="2400" dirty="0"/>
              <a:t>0</a:t>
            </a:r>
            <a:r>
              <a:rPr lang="tr-TR" sz="2400" dirty="0"/>
              <a:t> and Y=13</a:t>
            </a:r>
            <a:endParaRPr lang="en-US" sz="2100" dirty="0"/>
          </a:p>
        </p:txBody>
      </p:sp>
      <p:sp>
        <p:nvSpPr>
          <p:cNvPr id="5" name="Rectangle 4"/>
          <p:cNvSpPr/>
          <p:nvPr/>
        </p:nvSpPr>
        <p:spPr bwMode="auto">
          <a:xfrm>
            <a:off x="228600" y="27432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R(X)</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FF0000"/>
                </a:solidFill>
                <a:effectLst/>
                <a:latin typeface="Arial" charset="0"/>
              </a:rPr>
              <a:t>X=X*1.1</a:t>
            </a:r>
            <a:r>
              <a:rPr kumimoji="0" lang="en-US" sz="1200" b="0" i="0" u="none" strike="noStrike" cap="none" normalizeH="0" baseline="0" dirty="0">
                <a:ln>
                  <a:noFill/>
                </a:ln>
                <a:solidFill>
                  <a:schemeClr val="tx1"/>
                </a:solidFill>
                <a:effectLst/>
                <a:latin typeface="Arial" charset="0"/>
              </a:rPr>
              <a:t>, W(X)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2133600" y="27432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Y=Y+5, W(Y)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7" name="Rectangle 6"/>
          <p:cNvSpPr/>
          <p:nvPr/>
        </p:nvSpPr>
        <p:spPr bwMode="auto">
          <a:xfrm>
            <a:off x="5334000" y="27432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R(X)</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FF0000"/>
                </a:solidFill>
                <a:effectLst/>
                <a:latin typeface="Arial" charset="0"/>
              </a:rPr>
              <a:t>X=X+10</a:t>
            </a:r>
            <a:r>
              <a:rPr kumimoji="0" lang="en-US" sz="1200" b="0" i="0" u="none" strike="noStrike" cap="none" normalizeH="0" baseline="0" dirty="0">
                <a:ln>
                  <a:noFill/>
                </a:ln>
                <a:solidFill>
                  <a:schemeClr val="tx1"/>
                </a:solidFill>
                <a:effectLst/>
                <a:latin typeface="Arial" charset="0"/>
              </a:rPr>
              <a:t>, W(X)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7239000" y="27432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Y=Y+5, W(Y)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9" name="TextBox 8"/>
          <p:cNvSpPr txBox="1"/>
          <p:nvPr/>
        </p:nvSpPr>
        <p:spPr>
          <a:xfrm>
            <a:off x="1227743" y="2283767"/>
            <a:ext cx="1811714" cy="461665"/>
          </a:xfrm>
          <a:prstGeom prst="rect">
            <a:avLst/>
          </a:prstGeom>
          <a:noFill/>
        </p:spPr>
        <p:txBody>
          <a:bodyPr wrap="none" rtlCol="0">
            <a:spAutoFit/>
          </a:bodyPr>
          <a:lstStyle/>
          <a:p>
            <a:r>
              <a:rPr lang="en-US" dirty="0"/>
              <a:t>Schedule 1:</a:t>
            </a:r>
            <a:endParaRPr lang="tr-TR" dirty="0"/>
          </a:p>
        </p:txBody>
      </p:sp>
      <p:sp>
        <p:nvSpPr>
          <p:cNvPr id="10" name="TextBox 9"/>
          <p:cNvSpPr txBox="1"/>
          <p:nvPr/>
        </p:nvSpPr>
        <p:spPr>
          <a:xfrm>
            <a:off x="6036886" y="2362200"/>
            <a:ext cx="1811714" cy="461665"/>
          </a:xfrm>
          <a:prstGeom prst="rect">
            <a:avLst/>
          </a:prstGeom>
          <a:noFill/>
        </p:spPr>
        <p:txBody>
          <a:bodyPr wrap="none" rtlCol="0">
            <a:spAutoFit/>
          </a:bodyPr>
          <a:lstStyle/>
          <a:p>
            <a:r>
              <a:rPr lang="en-US" dirty="0"/>
              <a:t>Schedule 2:</a:t>
            </a:r>
            <a:endParaRPr lang="tr-TR" dirty="0"/>
          </a:p>
        </p:txBody>
      </p:sp>
      <p:sp>
        <p:nvSpPr>
          <p:cNvPr id="11" name="TextBox 10"/>
          <p:cNvSpPr txBox="1"/>
          <p:nvPr/>
        </p:nvSpPr>
        <p:spPr>
          <a:xfrm>
            <a:off x="256707" y="6169967"/>
            <a:ext cx="3994235" cy="461665"/>
          </a:xfrm>
          <a:prstGeom prst="rect">
            <a:avLst/>
          </a:prstGeom>
          <a:noFill/>
        </p:spPr>
        <p:txBody>
          <a:bodyPr wrap="none" rtlCol="0">
            <a:spAutoFit/>
          </a:bodyPr>
          <a:lstStyle/>
          <a:p>
            <a:r>
              <a:rPr lang="en-US" dirty="0"/>
              <a:t>Last state: X=1</a:t>
            </a:r>
            <a:r>
              <a:rPr lang="tr-TR" dirty="0"/>
              <a:t>21</a:t>
            </a:r>
            <a:r>
              <a:rPr lang="en-US" dirty="0"/>
              <a:t> and Y=18</a:t>
            </a:r>
            <a:endParaRPr lang="tr-TR" dirty="0"/>
          </a:p>
        </p:txBody>
      </p:sp>
      <p:sp>
        <p:nvSpPr>
          <p:cNvPr id="12" name="TextBox 11"/>
          <p:cNvSpPr txBox="1"/>
          <p:nvPr/>
        </p:nvSpPr>
        <p:spPr>
          <a:xfrm>
            <a:off x="5085415" y="6172200"/>
            <a:ext cx="3971408" cy="461665"/>
          </a:xfrm>
          <a:prstGeom prst="rect">
            <a:avLst/>
          </a:prstGeom>
          <a:noFill/>
        </p:spPr>
        <p:txBody>
          <a:bodyPr wrap="none" rtlCol="0">
            <a:spAutoFit/>
          </a:bodyPr>
          <a:lstStyle/>
          <a:p>
            <a:r>
              <a:rPr lang="en-US" dirty="0"/>
              <a:t>Last state: X=1</a:t>
            </a:r>
            <a:r>
              <a:rPr lang="tr-TR" dirty="0"/>
              <a:t>20</a:t>
            </a:r>
            <a:r>
              <a:rPr lang="en-US" dirty="0"/>
              <a:t> and Y=18</a:t>
            </a:r>
            <a:endParaRPr lang="tr-TR" dirty="0"/>
          </a:p>
        </p:txBody>
      </p:sp>
    </p:spTree>
    <p:extLst>
      <p:ext uri="{BB962C8B-B14F-4D97-AF65-F5344CB8AC3E}">
        <p14:creationId xmlns:p14="http://schemas.microsoft.com/office/powerpoint/2010/main" val="3177986085"/>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r>
              <a:rPr lang="en-US"/>
              <a:t>Slide 17- </a:t>
            </a:r>
            <a:fld id="{1F562840-36EA-4C1D-A1F6-A4672916C7EF}" type="slidenum">
              <a:rPr lang="en-US" smtClean="0"/>
              <a:pPr/>
              <a:t>59</a:t>
            </a:fld>
            <a:endParaRPr lang="en-CA"/>
          </a:p>
        </p:txBody>
      </p:sp>
      <p:sp>
        <p:nvSpPr>
          <p:cNvPr id="40963" name="Rectangle 4"/>
          <p:cNvSpPr>
            <a:spLocks noGrp="1" noChangeArrowheads="1"/>
          </p:cNvSpPr>
          <p:nvPr>
            <p:ph type="title"/>
          </p:nvPr>
        </p:nvSpPr>
        <p:spPr/>
        <p:txBody>
          <a:bodyPr/>
          <a:lstStyle/>
          <a:p>
            <a:pPr eaLnBrk="1" hangingPunct="1"/>
            <a:r>
              <a:rPr lang="en-US" dirty="0"/>
              <a:t>Characterizing Schedules based on </a:t>
            </a:r>
            <a:r>
              <a:rPr lang="en-US" dirty="0" err="1"/>
              <a:t>Serializability</a:t>
            </a:r>
            <a:r>
              <a:rPr lang="en-US" dirty="0"/>
              <a:t> </a:t>
            </a:r>
          </a:p>
        </p:txBody>
      </p:sp>
      <p:sp>
        <p:nvSpPr>
          <p:cNvPr id="40964" name="Rectangle 5"/>
          <p:cNvSpPr>
            <a:spLocks noGrp="1" noChangeArrowheads="1"/>
          </p:cNvSpPr>
          <p:nvPr>
            <p:ph type="body" idx="1"/>
          </p:nvPr>
        </p:nvSpPr>
        <p:spPr>
          <a:xfrm>
            <a:off x="239713" y="1600200"/>
            <a:ext cx="7608887" cy="4572000"/>
          </a:xfrm>
        </p:spPr>
        <p:txBody>
          <a:bodyPr/>
          <a:lstStyle/>
          <a:p>
            <a:pPr eaLnBrk="1" hangingPunct="1"/>
            <a:r>
              <a:rPr lang="en-US" b="1" u="sng" dirty="0" err="1"/>
              <a:t>Serializability</a:t>
            </a:r>
            <a:r>
              <a:rPr lang="en-US" b="1" u="sng" dirty="0"/>
              <a:t> options</a:t>
            </a:r>
            <a:r>
              <a:rPr lang="en-US" dirty="0"/>
              <a:t>:</a:t>
            </a:r>
          </a:p>
          <a:p>
            <a:pPr eaLnBrk="1" hangingPunct="1"/>
            <a:r>
              <a:rPr lang="en-US" sz="2400" dirty="0"/>
              <a:t>Result equivalent:</a:t>
            </a:r>
          </a:p>
          <a:p>
            <a:pPr lvl="1" eaLnBrk="1" hangingPunct="1"/>
            <a:r>
              <a:rPr lang="en-US" sz="2400" dirty="0"/>
              <a:t>Two schedules are called result equivalent if they produce the same final state of the database.</a:t>
            </a:r>
          </a:p>
          <a:p>
            <a:pPr eaLnBrk="1" hangingPunct="1"/>
            <a:r>
              <a:rPr lang="en-US" sz="2400" dirty="0"/>
              <a:t>View </a:t>
            </a:r>
            <a:r>
              <a:rPr lang="en-US" sz="2400" dirty="0" err="1"/>
              <a:t>serializability</a:t>
            </a:r>
            <a:r>
              <a:rPr lang="en-US" sz="2400" dirty="0"/>
              <a:t>:</a:t>
            </a:r>
          </a:p>
          <a:p>
            <a:pPr lvl="1" eaLnBrk="1" hangingPunct="1"/>
            <a:r>
              <a:rPr lang="en-US" sz="2400" dirty="0"/>
              <a:t>Definition of </a:t>
            </a:r>
            <a:r>
              <a:rPr lang="en-US" sz="2400" dirty="0" err="1"/>
              <a:t>serializability</a:t>
            </a:r>
            <a:r>
              <a:rPr lang="en-US" sz="2400" dirty="0"/>
              <a:t> based on </a:t>
            </a:r>
            <a:r>
              <a:rPr lang="en-US" sz="2400" u="sng" dirty="0"/>
              <a:t>view equivalence. </a:t>
            </a:r>
          </a:p>
          <a:p>
            <a:pPr lvl="1" eaLnBrk="1" hangingPunct="1"/>
            <a:r>
              <a:rPr lang="en-US" sz="2400" dirty="0"/>
              <a:t>A schedule is </a:t>
            </a:r>
            <a:r>
              <a:rPr lang="en-US" sz="2400" i="1" dirty="0"/>
              <a:t>view</a:t>
            </a:r>
            <a:r>
              <a:rPr lang="en-US" sz="2400" dirty="0"/>
              <a:t> </a:t>
            </a:r>
            <a:r>
              <a:rPr lang="en-US" sz="2400" i="1" dirty="0"/>
              <a:t>serializable</a:t>
            </a:r>
            <a:r>
              <a:rPr lang="en-US" sz="2400" dirty="0"/>
              <a:t> if it is </a:t>
            </a:r>
            <a:r>
              <a:rPr lang="en-US" sz="2400" i="1" dirty="0"/>
              <a:t>view</a:t>
            </a:r>
            <a:r>
              <a:rPr lang="en-US" sz="2400" dirty="0"/>
              <a:t> </a:t>
            </a:r>
            <a:r>
              <a:rPr lang="en-US" sz="2400" i="1" dirty="0"/>
              <a:t>equivalent</a:t>
            </a:r>
            <a:r>
              <a:rPr lang="en-US" sz="2400" dirty="0"/>
              <a:t> to a serial schedule. </a:t>
            </a:r>
          </a:p>
          <a:p>
            <a:pPr lvl="1" eaLnBrk="1" hangingPunct="1"/>
            <a:endParaRPr lang="en-US" dirty="0"/>
          </a:p>
        </p:txBody>
      </p:sp>
      <p:sp>
        <p:nvSpPr>
          <p:cNvPr id="5" name="Flowchart: Process 4"/>
          <p:cNvSpPr/>
          <p:nvPr/>
        </p:nvSpPr>
        <p:spPr bwMode="auto">
          <a:xfrm>
            <a:off x="7848600" y="2590800"/>
            <a:ext cx="1295400" cy="612648"/>
          </a:xfrm>
          <a:prstGeom prst="flowChartProcess">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Least stringent</a:t>
            </a:r>
            <a:endParaRPr kumimoji="0" lang="tr-TR" sz="1200" b="0" i="0" u="none" strike="noStrike" cap="none" normalizeH="0" baseline="0" dirty="0">
              <a:ln>
                <a:noFill/>
              </a:ln>
              <a:solidFill>
                <a:schemeClr val="tx1"/>
              </a:solidFill>
              <a:effectLst/>
              <a:latin typeface="Arial" charset="0"/>
            </a:endParaRPr>
          </a:p>
        </p:txBody>
      </p:sp>
      <p:sp>
        <p:nvSpPr>
          <p:cNvPr id="6" name="Right Brace 5"/>
          <p:cNvSpPr/>
          <p:nvPr/>
        </p:nvSpPr>
        <p:spPr bwMode="auto">
          <a:xfrm>
            <a:off x="7620000" y="2590800"/>
            <a:ext cx="228600" cy="762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a:ln>
                <a:noFill/>
              </a:ln>
              <a:solidFill>
                <a:schemeClr val="tx1"/>
              </a:solidFill>
              <a:effectLst/>
              <a:latin typeface="Arial" charset="0"/>
            </a:endParaRPr>
          </a:p>
        </p:txBody>
      </p:sp>
      <p:sp>
        <p:nvSpPr>
          <p:cNvPr id="7" name="Right Brace 6"/>
          <p:cNvSpPr/>
          <p:nvPr/>
        </p:nvSpPr>
        <p:spPr bwMode="auto">
          <a:xfrm>
            <a:off x="6934200" y="3581400"/>
            <a:ext cx="457200" cy="2819400"/>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a:ln>
                <a:noFill/>
              </a:ln>
              <a:solidFill>
                <a:schemeClr val="tx1"/>
              </a:solidFill>
              <a:effectLst/>
              <a:latin typeface="Arial" charset="0"/>
            </a:endParaRPr>
          </a:p>
        </p:txBody>
      </p:sp>
      <p:sp>
        <p:nvSpPr>
          <p:cNvPr id="8" name="Flowchart: Process 7"/>
          <p:cNvSpPr/>
          <p:nvPr/>
        </p:nvSpPr>
        <p:spPr bwMode="auto">
          <a:xfrm>
            <a:off x="7467600" y="4568952"/>
            <a:ext cx="1600200" cy="612648"/>
          </a:xfrm>
          <a:prstGeom prst="flowChartProcess">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Moderate</a:t>
            </a:r>
            <a:r>
              <a:rPr kumimoji="0" lang="en-US" sz="1200" b="0" i="0" u="none" strike="noStrike" cap="none" normalizeH="0" dirty="0">
                <a:ln>
                  <a:noFill/>
                </a:ln>
                <a:solidFill>
                  <a:schemeClr val="tx1"/>
                </a:solidFill>
                <a:effectLst/>
                <a:latin typeface="Arial" charset="0"/>
              </a:rPr>
              <a:t> </a:t>
            </a:r>
            <a:r>
              <a:rPr kumimoji="0" lang="en-US" sz="1200" b="0" i="0" u="none" strike="noStrike" cap="none" normalizeH="0" baseline="0" dirty="0">
                <a:ln>
                  <a:noFill/>
                </a:ln>
                <a:solidFill>
                  <a:schemeClr val="tx1"/>
                </a:solidFill>
                <a:effectLst/>
                <a:latin typeface="Arial" charset="0"/>
              </a:rPr>
              <a:t>stringent</a:t>
            </a:r>
            <a:endParaRPr kumimoji="0" lang="tr-TR" sz="12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94560123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r>
              <a:rPr lang="en-US"/>
              <a:t>Slide 17- </a:t>
            </a:r>
            <a:fld id="{438CA9A9-375E-4951-9590-68AAD719F9BF}" type="slidenum">
              <a:rPr lang="en-US" smtClean="0"/>
              <a:pPr/>
              <a:t>6</a:t>
            </a:fld>
            <a:endParaRPr lang="en-CA"/>
          </a:p>
        </p:txBody>
      </p:sp>
      <p:sp>
        <p:nvSpPr>
          <p:cNvPr id="6147" name="Rectangle 4"/>
          <p:cNvSpPr>
            <a:spLocks noGrp="1" noChangeArrowheads="1"/>
          </p:cNvSpPr>
          <p:nvPr>
            <p:ph type="title"/>
          </p:nvPr>
        </p:nvSpPr>
        <p:spPr/>
        <p:txBody>
          <a:bodyPr/>
          <a:lstStyle/>
          <a:p>
            <a:pPr eaLnBrk="1" hangingPunct="1"/>
            <a:r>
              <a:rPr lang="en-US" sz="3200"/>
              <a:t>Introduction to Transaction Processing (2)</a:t>
            </a:r>
          </a:p>
        </p:txBody>
      </p:sp>
      <p:sp>
        <p:nvSpPr>
          <p:cNvPr id="6148" name="Rectangle 5"/>
          <p:cNvSpPr>
            <a:spLocks noGrp="1" noChangeArrowheads="1"/>
          </p:cNvSpPr>
          <p:nvPr>
            <p:ph type="body" idx="1"/>
          </p:nvPr>
        </p:nvSpPr>
        <p:spPr/>
        <p:txBody>
          <a:bodyPr/>
          <a:lstStyle/>
          <a:p>
            <a:pPr eaLnBrk="1" hangingPunct="1">
              <a:lnSpc>
                <a:spcPct val="80000"/>
              </a:lnSpc>
            </a:pPr>
            <a:r>
              <a:rPr lang="en-US" sz="2400" dirty="0"/>
              <a:t>A </a:t>
            </a:r>
            <a:r>
              <a:rPr lang="en-US" sz="2400" b="1" dirty="0"/>
              <a:t>Transaction</a:t>
            </a:r>
            <a:r>
              <a:rPr lang="en-US" sz="2400" dirty="0"/>
              <a:t>:</a:t>
            </a:r>
          </a:p>
          <a:p>
            <a:pPr lvl="1" eaLnBrk="1" hangingPunct="1">
              <a:lnSpc>
                <a:spcPct val="80000"/>
              </a:lnSpc>
            </a:pPr>
            <a:r>
              <a:rPr lang="en-US" sz="2400" dirty="0"/>
              <a:t>Logical unit of database processing that includes one or more access operations (read -retrieval, write - insert or update, delete).</a:t>
            </a:r>
          </a:p>
          <a:p>
            <a:pPr lvl="1" eaLnBrk="1" hangingPunct="1">
              <a:lnSpc>
                <a:spcPct val="80000"/>
              </a:lnSpc>
            </a:pPr>
            <a:endParaRPr lang="en-US" sz="2100" dirty="0"/>
          </a:p>
          <a:p>
            <a:pPr eaLnBrk="1" hangingPunct="1">
              <a:lnSpc>
                <a:spcPct val="80000"/>
              </a:lnSpc>
            </a:pPr>
            <a:r>
              <a:rPr lang="en-US" sz="2400" dirty="0"/>
              <a:t>A transaction (set of operations) may be stand-alone specified in a high level language like SQL submitted interactively, or may be embedded within a program.</a:t>
            </a:r>
          </a:p>
          <a:p>
            <a:pPr lvl="1" eaLnBrk="1" hangingPunct="1">
              <a:lnSpc>
                <a:spcPct val="80000"/>
              </a:lnSpc>
            </a:pPr>
            <a:r>
              <a:rPr lang="en-US" sz="2200" b="1" dirty="0"/>
              <a:t>Transaction </a:t>
            </a:r>
            <a:r>
              <a:rPr lang="en-US" sz="2200" b="1" dirty="0" err="1"/>
              <a:t>boundaries</a:t>
            </a:r>
            <a:r>
              <a:rPr lang="en-US" sz="2200" dirty="0" err="1"/>
              <a:t>:</a:t>
            </a:r>
            <a:r>
              <a:rPr lang="en-US" sz="1900" dirty="0" err="1"/>
              <a:t>Begin</a:t>
            </a:r>
            <a:r>
              <a:rPr lang="en-US" sz="1900" dirty="0"/>
              <a:t> and End transaction.</a:t>
            </a:r>
          </a:p>
          <a:p>
            <a:pPr lvl="1" eaLnBrk="1" hangingPunct="1">
              <a:lnSpc>
                <a:spcPct val="80000"/>
              </a:lnSpc>
            </a:pPr>
            <a:r>
              <a:rPr lang="en-US" sz="2200" dirty="0"/>
              <a:t>An </a:t>
            </a:r>
            <a:r>
              <a:rPr lang="en-US" sz="2200" b="1" dirty="0"/>
              <a:t>application program</a:t>
            </a:r>
            <a:r>
              <a:rPr lang="en-US" sz="2200" dirty="0"/>
              <a:t> may contain several transactions separated by the Begin and End transaction boundaries.</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a:t>Slide 17- </a:t>
            </a:r>
            <a:fld id="{0FDAF5DD-9A9D-49D0-8BC7-26CE03616064}" type="slidenum">
              <a:rPr lang="en-US" smtClean="0"/>
              <a:pPr/>
              <a:t>60</a:t>
            </a:fld>
            <a:endParaRPr lang="en-CA"/>
          </a:p>
        </p:txBody>
      </p:sp>
      <p:sp>
        <p:nvSpPr>
          <p:cNvPr id="46083" name="Rectangle 4"/>
          <p:cNvSpPr>
            <a:spLocks noGrp="1" noChangeArrowheads="1"/>
          </p:cNvSpPr>
          <p:nvPr>
            <p:ph type="title"/>
          </p:nvPr>
        </p:nvSpPr>
        <p:spPr/>
        <p:txBody>
          <a:bodyPr/>
          <a:lstStyle/>
          <a:p>
            <a:pPr eaLnBrk="1" hangingPunct="1"/>
            <a:r>
              <a:rPr lang="en-US"/>
              <a:t>Characterizing Schedules based on Serializability (7)</a:t>
            </a:r>
          </a:p>
        </p:txBody>
      </p:sp>
      <p:sp>
        <p:nvSpPr>
          <p:cNvPr id="46084" name="Rectangle 5"/>
          <p:cNvSpPr>
            <a:spLocks noGrp="1" noChangeArrowheads="1"/>
          </p:cNvSpPr>
          <p:nvPr>
            <p:ph type="body" idx="1"/>
          </p:nvPr>
        </p:nvSpPr>
        <p:spPr/>
        <p:txBody>
          <a:bodyPr/>
          <a:lstStyle/>
          <a:p>
            <a:pPr marL="533400" indent="-533400" eaLnBrk="1" hangingPunct="1">
              <a:lnSpc>
                <a:spcPct val="80000"/>
              </a:lnSpc>
            </a:pPr>
            <a:r>
              <a:rPr lang="en-US" sz="2400"/>
              <a:t>Two schedules are said to be view equivalent if the following three conditions hold:</a:t>
            </a:r>
          </a:p>
          <a:p>
            <a:pPr marL="952500" lvl="1" indent="-495300" eaLnBrk="1" hangingPunct="1">
              <a:lnSpc>
                <a:spcPct val="80000"/>
              </a:lnSpc>
              <a:buSzTx/>
              <a:buFont typeface="Wingdings" pitchFamily="2" charset="2"/>
              <a:buAutoNum type="arabicPeriod"/>
            </a:pPr>
            <a:r>
              <a:rPr lang="en-US" sz="2100"/>
              <a:t>The </a:t>
            </a:r>
            <a:r>
              <a:rPr lang="en-US" sz="2100" u="sng"/>
              <a:t>same set of transactions </a:t>
            </a:r>
            <a:r>
              <a:rPr lang="en-US" sz="2100"/>
              <a:t>participates in S and S’, and S and S’ include the same operations of those transactions.</a:t>
            </a:r>
          </a:p>
          <a:p>
            <a:pPr marL="952500" lvl="1" indent="-495300" eaLnBrk="1" hangingPunct="1">
              <a:lnSpc>
                <a:spcPct val="80000"/>
              </a:lnSpc>
              <a:buSzTx/>
              <a:buFont typeface="Wingdings" pitchFamily="2" charset="2"/>
              <a:buAutoNum type="arabicPeriod"/>
            </a:pPr>
            <a:r>
              <a:rPr lang="en-US" sz="2100"/>
              <a:t>For any operation </a:t>
            </a:r>
            <a:r>
              <a:rPr lang="en-US" sz="2100" u="sng"/>
              <a:t>Ri(X) of Ti in S</a:t>
            </a:r>
            <a:r>
              <a:rPr lang="en-US" sz="2100"/>
              <a:t>, if the value of X read by the operation has been written by an operation </a:t>
            </a:r>
            <a:r>
              <a:rPr lang="en-US" sz="2100" u="sng"/>
              <a:t>Wj(X) of Tj </a:t>
            </a:r>
            <a:r>
              <a:rPr lang="en-US" sz="2100"/>
              <a:t>(or if it is the original value of X before the schedule started), the same condition must hold for the value of X read by operation Ri(X) of Ti in S’.</a:t>
            </a:r>
          </a:p>
          <a:p>
            <a:pPr marL="952500" lvl="1" indent="-495300" eaLnBrk="1" hangingPunct="1">
              <a:lnSpc>
                <a:spcPct val="80000"/>
              </a:lnSpc>
              <a:buSzTx/>
              <a:buFont typeface="Wingdings" pitchFamily="2" charset="2"/>
              <a:buAutoNum type="arabicPeriod"/>
            </a:pPr>
            <a:r>
              <a:rPr lang="en-US" sz="2100"/>
              <a:t>If the operation Wk(Y) of Tk </a:t>
            </a:r>
            <a:r>
              <a:rPr lang="en-US" sz="2100" u="sng"/>
              <a:t>is the last operation </a:t>
            </a:r>
            <a:r>
              <a:rPr lang="en-US" sz="2100"/>
              <a:t>to write item Y in S, then Wk(Y) of Tk must also be the last operation to write item Y in S’. </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a:t>Slide 17- </a:t>
            </a:r>
            <a:fld id="{0FDAF5DD-9A9D-49D0-8BC7-26CE03616064}" type="slidenum">
              <a:rPr lang="en-US" smtClean="0"/>
              <a:pPr/>
              <a:t>61</a:t>
            </a:fld>
            <a:endParaRPr lang="en-CA"/>
          </a:p>
        </p:txBody>
      </p:sp>
      <p:sp>
        <p:nvSpPr>
          <p:cNvPr id="46083" name="Rectangle 4"/>
          <p:cNvSpPr>
            <a:spLocks noGrp="1" noChangeArrowheads="1"/>
          </p:cNvSpPr>
          <p:nvPr>
            <p:ph type="title"/>
          </p:nvPr>
        </p:nvSpPr>
        <p:spPr/>
        <p:txBody>
          <a:bodyPr/>
          <a:lstStyle/>
          <a:p>
            <a:pPr eaLnBrk="1" hangingPunct="1"/>
            <a:r>
              <a:rPr lang="en-US"/>
              <a:t>Characterizing Schedules based on Serializability (7)</a:t>
            </a:r>
          </a:p>
        </p:txBody>
      </p:sp>
      <p:sp>
        <p:nvSpPr>
          <p:cNvPr id="46084" name="Rectangle 5"/>
          <p:cNvSpPr>
            <a:spLocks noGrp="1" noChangeArrowheads="1"/>
          </p:cNvSpPr>
          <p:nvPr>
            <p:ph type="body" idx="1"/>
          </p:nvPr>
        </p:nvSpPr>
        <p:spPr>
          <a:xfrm>
            <a:off x="228600" y="1600200"/>
            <a:ext cx="8294687" cy="533400"/>
          </a:xfrm>
        </p:spPr>
        <p:txBody>
          <a:bodyPr/>
          <a:lstStyle/>
          <a:p>
            <a:pPr marL="533400" indent="-533400" eaLnBrk="1" hangingPunct="1">
              <a:lnSpc>
                <a:spcPct val="80000"/>
              </a:lnSpc>
            </a:pPr>
            <a:r>
              <a:rPr lang="en-US" sz="1800" dirty="0"/>
              <a:t>View equivalent schedules: Assume that initial values of X=6 and Y=13. </a:t>
            </a:r>
          </a:p>
          <a:p>
            <a:pPr marL="533400" indent="-533400" eaLnBrk="1" hangingPunct="1">
              <a:lnSpc>
                <a:spcPct val="80000"/>
              </a:lnSpc>
            </a:pPr>
            <a:r>
              <a:rPr lang="en-US" sz="1800" dirty="0"/>
              <a:t>View equivalent serialized schedule of Schedule 1: T2-&gt;T1</a:t>
            </a:r>
          </a:p>
        </p:txBody>
      </p:sp>
      <p:sp>
        <p:nvSpPr>
          <p:cNvPr id="5" name="Rectangle 4"/>
          <p:cNvSpPr/>
          <p:nvPr/>
        </p:nvSpPr>
        <p:spPr bwMode="auto">
          <a:xfrm>
            <a:off x="228600" y="27432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R(X)</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X=X-10, W(X)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2133600" y="27432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Y=Y+5, W(Y)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7" name="Rectangle 6"/>
          <p:cNvSpPr/>
          <p:nvPr/>
        </p:nvSpPr>
        <p:spPr bwMode="auto">
          <a:xfrm>
            <a:off x="5334000" y="27432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R(X)</a:t>
            </a:r>
          </a:p>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solidFill>
                <a:srgbClr val="00B05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solidFill>
                <a:srgbClr val="00B05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solidFill>
                <a:srgbClr val="00B05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solidFill>
                <a:srgbClr val="00B05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solidFill>
                <a:srgbClr val="00B05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solidFill>
                <a:srgbClr val="00B05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solidFill>
                <a:srgbClr val="00B050"/>
              </a:solidFill>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X=X-10, W(X)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7239000" y="27432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Y=Y+5, W(Y)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9" name="TextBox 8"/>
          <p:cNvSpPr txBox="1"/>
          <p:nvPr/>
        </p:nvSpPr>
        <p:spPr>
          <a:xfrm>
            <a:off x="1227743" y="2283767"/>
            <a:ext cx="1811714" cy="461665"/>
          </a:xfrm>
          <a:prstGeom prst="rect">
            <a:avLst/>
          </a:prstGeom>
          <a:noFill/>
        </p:spPr>
        <p:txBody>
          <a:bodyPr wrap="none" rtlCol="0">
            <a:spAutoFit/>
          </a:bodyPr>
          <a:lstStyle/>
          <a:p>
            <a:r>
              <a:rPr lang="en-US" dirty="0"/>
              <a:t>Schedule 1:</a:t>
            </a:r>
            <a:endParaRPr lang="tr-TR" dirty="0"/>
          </a:p>
        </p:txBody>
      </p:sp>
      <p:sp>
        <p:nvSpPr>
          <p:cNvPr id="10" name="TextBox 9"/>
          <p:cNvSpPr txBox="1"/>
          <p:nvPr/>
        </p:nvSpPr>
        <p:spPr>
          <a:xfrm>
            <a:off x="6036886" y="2362200"/>
            <a:ext cx="1811714" cy="461665"/>
          </a:xfrm>
          <a:prstGeom prst="rect">
            <a:avLst/>
          </a:prstGeom>
          <a:noFill/>
        </p:spPr>
        <p:txBody>
          <a:bodyPr wrap="none" rtlCol="0">
            <a:spAutoFit/>
          </a:bodyPr>
          <a:lstStyle/>
          <a:p>
            <a:r>
              <a:rPr lang="en-US" dirty="0"/>
              <a:t>Schedule 2:</a:t>
            </a:r>
            <a:endParaRPr lang="tr-TR" dirty="0"/>
          </a:p>
        </p:txBody>
      </p:sp>
      <p:sp>
        <p:nvSpPr>
          <p:cNvPr id="11" name="TextBox 10"/>
          <p:cNvSpPr txBox="1"/>
          <p:nvPr/>
        </p:nvSpPr>
        <p:spPr>
          <a:xfrm>
            <a:off x="256707" y="6169967"/>
            <a:ext cx="3753785" cy="461665"/>
          </a:xfrm>
          <a:prstGeom prst="rect">
            <a:avLst/>
          </a:prstGeom>
          <a:noFill/>
        </p:spPr>
        <p:txBody>
          <a:bodyPr wrap="none" rtlCol="0">
            <a:spAutoFit/>
          </a:bodyPr>
          <a:lstStyle/>
          <a:p>
            <a:r>
              <a:rPr lang="en-US" dirty="0"/>
              <a:t>Last state: X=-4 and Y=18</a:t>
            </a:r>
            <a:endParaRPr lang="tr-TR" dirty="0"/>
          </a:p>
        </p:txBody>
      </p:sp>
      <p:sp>
        <p:nvSpPr>
          <p:cNvPr id="12" name="TextBox 11"/>
          <p:cNvSpPr txBox="1"/>
          <p:nvPr/>
        </p:nvSpPr>
        <p:spPr>
          <a:xfrm>
            <a:off x="5085415" y="6172200"/>
            <a:ext cx="3753785" cy="461665"/>
          </a:xfrm>
          <a:prstGeom prst="rect">
            <a:avLst/>
          </a:prstGeom>
          <a:noFill/>
        </p:spPr>
        <p:txBody>
          <a:bodyPr wrap="none" rtlCol="0">
            <a:spAutoFit/>
          </a:bodyPr>
          <a:lstStyle/>
          <a:p>
            <a:r>
              <a:rPr lang="en-US" dirty="0"/>
              <a:t>Last state: X=-4 and Y=18</a:t>
            </a:r>
            <a:endParaRPr lang="tr-TR" dirty="0"/>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a:t>Slide 17- </a:t>
            </a:r>
            <a:fld id="{0FDAF5DD-9A9D-49D0-8BC7-26CE03616064}" type="slidenum">
              <a:rPr lang="en-US" smtClean="0"/>
              <a:pPr/>
              <a:t>62</a:t>
            </a:fld>
            <a:endParaRPr lang="en-CA"/>
          </a:p>
        </p:txBody>
      </p:sp>
      <p:sp>
        <p:nvSpPr>
          <p:cNvPr id="46083" name="Rectangle 4"/>
          <p:cNvSpPr>
            <a:spLocks noGrp="1" noChangeArrowheads="1"/>
          </p:cNvSpPr>
          <p:nvPr>
            <p:ph type="title"/>
          </p:nvPr>
        </p:nvSpPr>
        <p:spPr/>
        <p:txBody>
          <a:bodyPr/>
          <a:lstStyle/>
          <a:p>
            <a:pPr eaLnBrk="1" hangingPunct="1"/>
            <a:r>
              <a:rPr lang="en-US"/>
              <a:t>Characterizing Schedules based on Serializability (7)</a:t>
            </a:r>
          </a:p>
        </p:txBody>
      </p:sp>
      <p:sp>
        <p:nvSpPr>
          <p:cNvPr id="46084" name="Rectangle 5"/>
          <p:cNvSpPr>
            <a:spLocks noGrp="1" noChangeArrowheads="1"/>
          </p:cNvSpPr>
          <p:nvPr>
            <p:ph type="body" idx="1"/>
          </p:nvPr>
        </p:nvSpPr>
        <p:spPr>
          <a:xfrm>
            <a:off x="228600" y="1600200"/>
            <a:ext cx="8294687" cy="533400"/>
          </a:xfrm>
        </p:spPr>
        <p:txBody>
          <a:bodyPr/>
          <a:lstStyle/>
          <a:p>
            <a:pPr marL="533400" indent="-533400" eaLnBrk="1" hangingPunct="1">
              <a:lnSpc>
                <a:spcPct val="80000"/>
              </a:lnSpc>
            </a:pPr>
            <a:r>
              <a:rPr lang="en-US" sz="1800" dirty="0"/>
              <a:t>View equivalent schedules: Assume that initial values of X=6 and Y=13. </a:t>
            </a:r>
          </a:p>
          <a:p>
            <a:pPr marL="533400" indent="-533400" eaLnBrk="1" hangingPunct="1">
              <a:lnSpc>
                <a:spcPct val="80000"/>
              </a:lnSpc>
            </a:pPr>
            <a:r>
              <a:rPr lang="en-US" sz="1800" dirty="0"/>
              <a:t>View equivalent serialized schedule of Schedule 1: T2-&gt;T1</a:t>
            </a:r>
          </a:p>
        </p:txBody>
      </p:sp>
      <p:sp>
        <p:nvSpPr>
          <p:cNvPr id="5" name="Rectangle 4"/>
          <p:cNvSpPr/>
          <p:nvPr/>
        </p:nvSpPr>
        <p:spPr bwMode="auto">
          <a:xfrm>
            <a:off x="228600" y="27432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R(X)</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X=X-10, W(X)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R(Y)</a:t>
            </a:r>
            <a:endParaRPr lang="tr-TR" sz="1200" b="1" dirty="0">
              <a:solidFill>
                <a:schemeClr val="accent6">
                  <a:lumMod val="75000"/>
                </a:schemeClr>
              </a:solidFill>
            </a:endParaRPr>
          </a:p>
          <a:p>
            <a:pPr marL="0" marR="0" indent="0" algn="ctr" defTabSz="914400" rtl="0" eaLnBrk="1" fontAlgn="base" latinLnBrk="0" hangingPunct="1">
              <a:lnSpc>
                <a:spcPct val="100000"/>
              </a:lnSpc>
              <a:spcBef>
                <a:spcPct val="0"/>
              </a:spcBef>
              <a:spcAft>
                <a:spcPct val="0"/>
              </a:spcAft>
              <a:buClrTx/>
              <a:buSzTx/>
              <a:buFontTx/>
              <a:buNone/>
              <a:tabLst/>
            </a:pPr>
            <a:r>
              <a:rPr lang="tr-TR" sz="1200" b="1" dirty="0">
                <a:solidFill>
                  <a:schemeClr val="accent6">
                    <a:lumMod val="75000"/>
                  </a:schemeClr>
                </a:solidFill>
              </a:rPr>
              <a:t>X=X*Y, W(X)</a:t>
            </a:r>
            <a:endParaRPr lang="en-US" sz="1200" b="1" dirty="0">
              <a:solidFill>
                <a:schemeClr val="accent6">
                  <a:lumMod val="75000"/>
                </a:schemeClr>
              </a:solidFill>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2133600" y="27432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endParaRPr kumimoji="0" lang="tr-TR"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tr-TR" sz="1200" dirty="0"/>
              <a:t>R(X)</a:t>
            </a: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Y=Y</a:t>
            </a:r>
            <a:r>
              <a:rPr lang="tr-TR" sz="1200" b="1" dirty="0">
                <a:solidFill>
                  <a:schemeClr val="accent6">
                    <a:lumMod val="75000"/>
                  </a:schemeClr>
                </a:solidFill>
              </a:rPr>
              <a:t>*X</a:t>
            </a:r>
            <a:r>
              <a:rPr lang="en-US" sz="1200" b="1" dirty="0">
                <a:solidFill>
                  <a:schemeClr val="accent6">
                    <a:lumMod val="75000"/>
                  </a:schemeClr>
                </a:solidFill>
              </a:rPr>
              <a:t>, W(Y)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6172200" y="27432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r>
              <a:rPr lang="tr-TR" sz="1200" dirty="0"/>
              <a:t>(2)</a:t>
            </a: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a:t>
            </a:r>
            <a:r>
              <a:rPr kumimoji="0" lang="tr-TR" sz="1200" b="0" i="0" u="none" strike="noStrike" cap="none" normalizeH="0" baseline="0" dirty="0">
                <a:ln>
                  <a:noFill/>
                </a:ln>
                <a:solidFill>
                  <a:schemeClr val="tx1"/>
                </a:solidFill>
                <a:effectLst/>
                <a:latin typeface="Arial" charset="0"/>
              </a:rPr>
              <a:t>2</a:t>
            </a:r>
            <a:r>
              <a:rPr kumimoji="0" lang="en-US" sz="1200" b="0" i="0" u="none" strike="noStrike" cap="none" normalizeH="0" baseline="0" dirty="0">
                <a:ln>
                  <a:noFill/>
                </a:ln>
                <a:solidFill>
                  <a:schemeClr val="tx1"/>
                </a:solidFill>
                <a:effectLst/>
                <a:latin typeface="Arial" charset="0"/>
              </a:rPr>
              <a:t>(Y)</a:t>
            </a:r>
            <a:endParaRPr kumimoji="0" lang="tr-TR"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tr-TR" sz="1200" dirty="0"/>
              <a:t>R2(X)</a:t>
            </a: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a:t>
            </a:r>
            <a:r>
              <a:rPr lang="tr-TR" sz="1200" b="1" dirty="0">
                <a:solidFill>
                  <a:schemeClr val="accent6">
                    <a:lumMod val="75000"/>
                  </a:schemeClr>
                </a:solidFill>
              </a:rPr>
              <a:t>Y*X</a:t>
            </a:r>
            <a:r>
              <a:rPr lang="en-US" sz="1200" b="1" dirty="0">
                <a:solidFill>
                  <a:schemeClr val="accent6">
                    <a:lumMod val="75000"/>
                  </a:schemeClr>
                </a:solidFill>
              </a:rPr>
              <a:t>, W</a:t>
            </a:r>
            <a:r>
              <a:rPr lang="tr-TR" sz="1200" b="1" dirty="0">
                <a:solidFill>
                  <a:schemeClr val="accent6">
                    <a:lumMod val="75000"/>
                  </a:schemeClr>
                </a:solidFill>
              </a:rPr>
              <a:t>2</a:t>
            </a:r>
            <a:r>
              <a:rPr lang="en-US" sz="1200" b="1" dirty="0">
                <a:solidFill>
                  <a:schemeClr val="accent6">
                    <a:lumMod val="75000"/>
                  </a:schemeClr>
                </a:solidFill>
              </a:rPr>
              <a:t>(Y)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r>
              <a:rPr kumimoji="0" lang="tr-TR" sz="1200" b="0" i="0" u="none" strike="noStrike" cap="none" normalizeH="0" dirty="0">
                <a:ln>
                  <a:noFill/>
                </a:ln>
                <a:solidFill>
                  <a:schemeClr val="tx1"/>
                </a:solidFill>
                <a:effectLst/>
                <a:latin typeface="Arial" charset="0"/>
              </a:rPr>
              <a:t>(2)</a:t>
            </a:r>
            <a:endParaRPr kumimoji="0" lang="en-US" sz="1200" b="0" i="0" u="none" strike="noStrike" cap="none" normalizeH="0" dirty="0">
              <a:ln>
                <a:noFill/>
              </a:ln>
              <a:solidFill>
                <a:schemeClr val="tx1"/>
              </a:solidFill>
              <a:effectLst/>
              <a:latin typeface="Arial" charset="0"/>
            </a:endParaRPr>
          </a:p>
          <a:p>
            <a:pPr algn="ctr"/>
            <a:r>
              <a:rPr lang="en-US" sz="1200" baseline="0" dirty="0">
                <a:solidFill>
                  <a:srgbClr val="FF0000"/>
                </a:solidFill>
              </a:rPr>
              <a:t>Commit</a:t>
            </a:r>
            <a:r>
              <a:rPr lang="tr-TR" sz="1200" baseline="0" dirty="0">
                <a:solidFill>
                  <a:srgbClr val="FF0000"/>
                </a:solidFill>
              </a:rPr>
              <a:t>(2)</a:t>
            </a:r>
          </a:p>
          <a:p>
            <a:pPr algn="ctr"/>
            <a:r>
              <a:rPr lang="en-US" sz="1200" dirty="0"/>
              <a:t> Begin transaction</a:t>
            </a:r>
            <a:r>
              <a:rPr lang="tr-TR" sz="1200" dirty="0"/>
              <a:t>(1)</a:t>
            </a:r>
            <a:endParaRPr lang="en-US" sz="1200" dirty="0"/>
          </a:p>
          <a:p>
            <a:pPr algn="ctr"/>
            <a:r>
              <a:rPr lang="en-US" sz="1200" b="1" dirty="0">
                <a:solidFill>
                  <a:srgbClr val="00B050"/>
                </a:solidFill>
              </a:rPr>
              <a:t>R</a:t>
            </a:r>
            <a:r>
              <a:rPr lang="tr-TR" sz="1200" b="1" dirty="0">
                <a:solidFill>
                  <a:srgbClr val="00B050"/>
                </a:solidFill>
              </a:rPr>
              <a:t>1</a:t>
            </a:r>
            <a:r>
              <a:rPr lang="en-US" sz="1200" b="1" dirty="0">
                <a:solidFill>
                  <a:srgbClr val="00B050"/>
                </a:solidFill>
              </a:rPr>
              <a:t>(X)</a:t>
            </a:r>
          </a:p>
          <a:p>
            <a:pPr algn="ctr"/>
            <a:r>
              <a:rPr lang="en-US" sz="1200" dirty="0"/>
              <a:t>X=X-10, W</a:t>
            </a:r>
            <a:r>
              <a:rPr lang="tr-TR" sz="1200" dirty="0"/>
              <a:t>1</a:t>
            </a:r>
            <a:r>
              <a:rPr lang="en-US" sz="1200" dirty="0"/>
              <a:t>(X)</a:t>
            </a:r>
          </a:p>
          <a:p>
            <a:pPr algn="ctr"/>
            <a:r>
              <a:rPr lang="en-US" sz="1200" b="1" dirty="0">
                <a:solidFill>
                  <a:schemeClr val="accent6">
                    <a:lumMod val="75000"/>
                  </a:schemeClr>
                </a:solidFill>
              </a:rPr>
              <a:t>R</a:t>
            </a:r>
            <a:r>
              <a:rPr lang="tr-TR" sz="1200" b="1" dirty="0">
                <a:solidFill>
                  <a:schemeClr val="accent6">
                    <a:lumMod val="75000"/>
                  </a:schemeClr>
                </a:solidFill>
              </a:rPr>
              <a:t>1</a:t>
            </a:r>
            <a:r>
              <a:rPr lang="en-US" sz="1200" b="1" dirty="0">
                <a:solidFill>
                  <a:schemeClr val="accent6">
                    <a:lumMod val="75000"/>
                  </a:schemeClr>
                </a:solidFill>
              </a:rPr>
              <a:t>(Y)</a:t>
            </a:r>
            <a:endParaRPr lang="tr-TR" sz="1200" b="1" dirty="0">
              <a:solidFill>
                <a:schemeClr val="accent6">
                  <a:lumMod val="75000"/>
                </a:schemeClr>
              </a:solidFill>
            </a:endParaRPr>
          </a:p>
          <a:p>
            <a:pPr algn="ctr"/>
            <a:r>
              <a:rPr lang="tr-TR" sz="1200" b="1" dirty="0">
                <a:solidFill>
                  <a:schemeClr val="accent6">
                    <a:lumMod val="75000"/>
                  </a:schemeClr>
                </a:solidFill>
              </a:rPr>
              <a:t>X=X*Y, W1(X)</a:t>
            </a:r>
            <a:endParaRPr lang="en-US" sz="1200" b="1" dirty="0">
              <a:solidFill>
                <a:schemeClr val="accent6">
                  <a:lumMod val="75000"/>
                </a:schemeClr>
              </a:solidFill>
            </a:endParaRPr>
          </a:p>
          <a:p>
            <a:pPr algn="ctr"/>
            <a:r>
              <a:rPr lang="en-US" sz="1200" dirty="0"/>
              <a:t>End transaction</a:t>
            </a:r>
            <a:r>
              <a:rPr lang="tr-TR" sz="1200" dirty="0"/>
              <a:t>(1)</a:t>
            </a:r>
            <a:endParaRPr lang="en-US" sz="1200" dirty="0"/>
          </a:p>
          <a:p>
            <a:pPr algn="ctr"/>
            <a:r>
              <a:rPr lang="en-US" sz="1200" baseline="0" dirty="0">
                <a:solidFill>
                  <a:srgbClr val="FF0000"/>
                </a:solidFill>
              </a:rPr>
              <a:t>Commit</a:t>
            </a:r>
            <a:r>
              <a:rPr lang="tr-TR" sz="1200" dirty="0">
                <a:solidFill>
                  <a:srgbClr val="FF0000"/>
                </a:solidFill>
              </a:rPr>
              <a:t>(1)</a:t>
            </a: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9" name="TextBox 8"/>
          <p:cNvSpPr txBox="1"/>
          <p:nvPr/>
        </p:nvSpPr>
        <p:spPr>
          <a:xfrm>
            <a:off x="1227743" y="2283767"/>
            <a:ext cx="1811714" cy="461665"/>
          </a:xfrm>
          <a:prstGeom prst="rect">
            <a:avLst/>
          </a:prstGeom>
          <a:noFill/>
        </p:spPr>
        <p:txBody>
          <a:bodyPr wrap="none" rtlCol="0">
            <a:spAutoFit/>
          </a:bodyPr>
          <a:lstStyle/>
          <a:p>
            <a:r>
              <a:rPr lang="en-US" dirty="0"/>
              <a:t>Schedule 1:</a:t>
            </a:r>
            <a:endParaRPr lang="tr-TR" dirty="0"/>
          </a:p>
        </p:txBody>
      </p:sp>
      <p:sp>
        <p:nvSpPr>
          <p:cNvPr id="10" name="TextBox 9"/>
          <p:cNvSpPr txBox="1"/>
          <p:nvPr/>
        </p:nvSpPr>
        <p:spPr>
          <a:xfrm>
            <a:off x="5266343" y="2286000"/>
            <a:ext cx="2891369" cy="461665"/>
          </a:xfrm>
          <a:prstGeom prst="rect">
            <a:avLst/>
          </a:prstGeom>
          <a:noFill/>
        </p:spPr>
        <p:txBody>
          <a:bodyPr wrap="none" rtlCol="0">
            <a:spAutoFit/>
          </a:bodyPr>
          <a:lstStyle/>
          <a:p>
            <a:r>
              <a:rPr lang="en-US" dirty="0"/>
              <a:t>Schedule 2:</a:t>
            </a:r>
            <a:r>
              <a:rPr lang="tr-TR" dirty="0"/>
              <a:t> T2-&gt;T1</a:t>
            </a:r>
          </a:p>
        </p:txBody>
      </p:sp>
      <p:sp>
        <p:nvSpPr>
          <p:cNvPr id="11" name="TextBox 10"/>
          <p:cNvSpPr txBox="1"/>
          <p:nvPr/>
        </p:nvSpPr>
        <p:spPr>
          <a:xfrm>
            <a:off x="256707" y="6169967"/>
            <a:ext cx="4096827" cy="461665"/>
          </a:xfrm>
          <a:prstGeom prst="rect">
            <a:avLst/>
          </a:prstGeom>
          <a:noFill/>
        </p:spPr>
        <p:txBody>
          <a:bodyPr wrap="none" rtlCol="0">
            <a:spAutoFit/>
          </a:bodyPr>
          <a:lstStyle/>
          <a:p>
            <a:r>
              <a:rPr lang="en-US" dirty="0"/>
              <a:t>Last state: X=</a:t>
            </a:r>
            <a:r>
              <a:rPr lang="tr-TR" dirty="0"/>
              <a:t>-312</a:t>
            </a:r>
            <a:r>
              <a:rPr lang="en-US" dirty="0"/>
              <a:t> and Y=</a:t>
            </a:r>
            <a:r>
              <a:rPr lang="tr-TR" dirty="0"/>
              <a:t>78</a:t>
            </a:r>
          </a:p>
        </p:txBody>
      </p:sp>
      <p:sp>
        <p:nvSpPr>
          <p:cNvPr id="12" name="TextBox 11"/>
          <p:cNvSpPr txBox="1"/>
          <p:nvPr/>
        </p:nvSpPr>
        <p:spPr>
          <a:xfrm>
            <a:off x="4876800" y="6172200"/>
            <a:ext cx="4096827" cy="461665"/>
          </a:xfrm>
          <a:prstGeom prst="rect">
            <a:avLst/>
          </a:prstGeom>
          <a:noFill/>
        </p:spPr>
        <p:txBody>
          <a:bodyPr wrap="none" rtlCol="0">
            <a:spAutoFit/>
          </a:bodyPr>
          <a:lstStyle/>
          <a:p>
            <a:r>
              <a:rPr lang="en-US" dirty="0"/>
              <a:t>Last state: X=-</a:t>
            </a:r>
            <a:r>
              <a:rPr lang="tr-TR" dirty="0"/>
              <a:t>312</a:t>
            </a:r>
            <a:r>
              <a:rPr lang="en-US" dirty="0"/>
              <a:t> and Y=</a:t>
            </a:r>
            <a:r>
              <a:rPr lang="tr-TR" dirty="0"/>
              <a:t>78</a:t>
            </a:r>
          </a:p>
        </p:txBody>
      </p:sp>
      <p:cxnSp>
        <p:nvCxnSpPr>
          <p:cNvPr id="14" name="Straight Arrow Connector 13"/>
          <p:cNvCxnSpPr/>
          <p:nvPr/>
        </p:nvCxnSpPr>
        <p:spPr bwMode="auto">
          <a:xfrm flipH="1">
            <a:off x="1227743" y="4419600"/>
            <a:ext cx="1210657" cy="914400"/>
          </a:xfrm>
          <a:prstGeom prst="straightConnector1">
            <a:avLst/>
          </a:prstGeom>
          <a:blipFill dpi="0" rotWithShape="0">
            <a:blip r:embed="rId3" cstate="print"/>
            <a:srcRect/>
            <a:tile tx="0" ty="0" sx="100000" sy="100000" flip="none" algn="tl"/>
          </a:blip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H="1">
            <a:off x="1600200" y="3733800"/>
            <a:ext cx="990600" cy="381000"/>
          </a:xfrm>
          <a:prstGeom prst="straightConnector1">
            <a:avLst/>
          </a:prstGeom>
          <a:blipFill dpi="0" rotWithShape="0">
            <a:blip r:embed="rId3" cstate="print"/>
            <a:srcRect/>
            <a:tile tx="0" ty="0" sx="100000" sy="100000" flip="none" algn="tl"/>
          </a:blipFill>
          <a:ln w="9525" cap="flat" cmpd="sng" algn="ctr">
            <a:solidFill>
              <a:schemeClr val="tx1"/>
            </a:solidFill>
            <a:prstDash val="solid"/>
            <a:round/>
            <a:headEnd type="none" w="med" len="med"/>
            <a:tailEnd type="arrow"/>
          </a:ln>
          <a:effectLst/>
        </p:spPr>
      </p:cxn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a:t>Slide 17- </a:t>
            </a:r>
            <a:fld id="{0FDAF5DD-9A9D-49D0-8BC7-26CE03616064}" type="slidenum">
              <a:rPr lang="en-US" smtClean="0"/>
              <a:pPr/>
              <a:t>63</a:t>
            </a:fld>
            <a:endParaRPr lang="en-CA"/>
          </a:p>
        </p:txBody>
      </p:sp>
      <p:sp>
        <p:nvSpPr>
          <p:cNvPr id="46083" name="Rectangle 4"/>
          <p:cNvSpPr>
            <a:spLocks noGrp="1" noChangeArrowheads="1"/>
          </p:cNvSpPr>
          <p:nvPr>
            <p:ph type="title"/>
          </p:nvPr>
        </p:nvSpPr>
        <p:spPr/>
        <p:txBody>
          <a:bodyPr/>
          <a:lstStyle/>
          <a:p>
            <a:pPr eaLnBrk="1" hangingPunct="1"/>
            <a:r>
              <a:rPr lang="en-US"/>
              <a:t>Characterizing Schedules based on Serializability (7)</a:t>
            </a:r>
          </a:p>
        </p:txBody>
      </p:sp>
      <p:sp>
        <p:nvSpPr>
          <p:cNvPr id="46084" name="Rectangle 5"/>
          <p:cNvSpPr>
            <a:spLocks noGrp="1" noChangeArrowheads="1"/>
          </p:cNvSpPr>
          <p:nvPr>
            <p:ph type="body" idx="1"/>
          </p:nvPr>
        </p:nvSpPr>
        <p:spPr>
          <a:xfrm>
            <a:off x="228600" y="1600200"/>
            <a:ext cx="8294687" cy="533400"/>
          </a:xfrm>
        </p:spPr>
        <p:txBody>
          <a:bodyPr/>
          <a:lstStyle/>
          <a:p>
            <a:pPr marL="533400" indent="-533400" eaLnBrk="1" hangingPunct="1">
              <a:lnSpc>
                <a:spcPct val="80000"/>
              </a:lnSpc>
            </a:pPr>
            <a:r>
              <a:rPr lang="en-US" sz="1800" dirty="0"/>
              <a:t>Assume that initial values of X=6 and Y=13. </a:t>
            </a:r>
          </a:p>
          <a:p>
            <a:pPr marL="533400" indent="-533400" eaLnBrk="1" hangingPunct="1">
              <a:lnSpc>
                <a:spcPct val="80000"/>
              </a:lnSpc>
            </a:pPr>
            <a:r>
              <a:rPr lang="en-US" sz="1800" dirty="0"/>
              <a:t>There is no view equivalent serialized schedule of Schedule 1.</a:t>
            </a:r>
          </a:p>
        </p:txBody>
      </p:sp>
      <p:sp>
        <p:nvSpPr>
          <p:cNvPr id="5" name="Rectangle 4"/>
          <p:cNvSpPr/>
          <p:nvPr/>
        </p:nvSpPr>
        <p:spPr bwMode="auto">
          <a:xfrm>
            <a:off x="228600" y="27432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R(X)</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X=X-10, W(X)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R(Y)</a:t>
            </a:r>
            <a:endParaRPr lang="tr-TR" sz="1200" b="1" dirty="0">
              <a:solidFill>
                <a:schemeClr val="accent6">
                  <a:lumMod val="75000"/>
                </a:schemeClr>
              </a:solidFill>
            </a:endParaRPr>
          </a:p>
          <a:p>
            <a:pPr marL="0" marR="0" indent="0" algn="ctr" defTabSz="914400" rtl="0" eaLnBrk="1" fontAlgn="base" latinLnBrk="0" hangingPunct="1">
              <a:lnSpc>
                <a:spcPct val="100000"/>
              </a:lnSpc>
              <a:spcBef>
                <a:spcPct val="0"/>
              </a:spcBef>
              <a:spcAft>
                <a:spcPct val="0"/>
              </a:spcAft>
              <a:buClrTx/>
              <a:buSzTx/>
              <a:buFontTx/>
              <a:buNone/>
              <a:tabLst/>
            </a:pPr>
            <a:r>
              <a:rPr lang="tr-TR" sz="1200" b="1" dirty="0">
                <a:solidFill>
                  <a:schemeClr val="accent6">
                    <a:lumMod val="75000"/>
                  </a:schemeClr>
                </a:solidFill>
              </a:rPr>
              <a:t>X=X*Y, W(X)</a:t>
            </a:r>
            <a:endParaRPr lang="en-US" sz="1200" b="1" dirty="0">
              <a:solidFill>
                <a:schemeClr val="accent6">
                  <a:lumMod val="75000"/>
                </a:schemeClr>
              </a:solidFill>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2133600" y="27432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tr-TR" sz="1200" b="1" dirty="0">
                <a:solidFill>
                  <a:srgbClr val="FF0000"/>
                </a:solidFill>
              </a:rPr>
              <a:t>R(X)</a:t>
            </a:r>
            <a:endParaRPr kumimoji="0" lang="en-US" sz="1200" b="1" i="0" u="none" strike="noStrike" cap="none" normalizeH="0" baseline="0" dirty="0">
              <a:ln>
                <a:noFill/>
              </a:ln>
              <a:solidFill>
                <a:srgbClr val="FF0000"/>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Y=Y</a:t>
            </a:r>
            <a:r>
              <a:rPr lang="tr-TR" sz="1200" b="1" dirty="0">
                <a:solidFill>
                  <a:schemeClr val="accent6">
                    <a:lumMod val="75000"/>
                  </a:schemeClr>
                </a:solidFill>
              </a:rPr>
              <a:t>*X</a:t>
            </a:r>
            <a:r>
              <a:rPr lang="en-US" sz="1200" b="1" dirty="0">
                <a:solidFill>
                  <a:schemeClr val="accent6">
                    <a:lumMod val="75000"/>
                  </a:schemeClr>
                </a:solidFill>
              </a:rPr>
              <a:t>, W(Y)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6172200" y="27432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r>
              <a:rPr lang="tr-TR" sz="1200" dirty="0"/>
              <a:t>(2)</a:t>
            </a: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a:t>
            </a:r>
            <a:r>
              <a:rPr kumimoji="0" lang="tr-TR" sz="1200" b="0" i="0" u="none" strike="noStrike" cap="none" normalizeH="0" baseline="0" dirty="0">
                <a:ln>
                  <a:noFill/>
                </a:ln>
                <a:solidFill>
                  <a:schemeClr val="tx1"/>
                </a:solidFill>
                <a:effectLst/>
                <a:latin typeface="Arial" charset="0"/>
              </a:rPr>
              <a:t>2</a:t>
            </a:r>
            <a:r>
              <a:rPr kumimoji="0" lang="en-US" sz="1200" b="0" i="0" u="none" strike="noStrike" cap="none" normalizeH="0" baseline="0" dirty="0">
                <a:ln>
                  <a:noFill/>
                </a:ln>
                <a:solidFill>
                  <a:schemeClr val="tx1"/>
                </a:solidFill>
                <a:effectLst/>
                <a:latin typeface="Arial" charset="0"/>
              </a:rPr>
              <a:t>(Y)</a:t>
            </a:r>
            <a:endParaRPr kumimoji="0" lang="tr-TR"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tr-TR" sz="1200" dirty="0"/>
              <a:t>R2(X)</a:t>
            </a: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a:t>
            </a:r>
            <a:r>
              <a:rPr lang="tr-TR" sz="1200" b="1" dirty="0">
                <a:solidFill>
                  <a:schemeClr val="accent6">
                    <a:lumMod val="75000"/>
                  </a:schemeClr>
                </a:solidFill>
              </a:rPr>
              <a:t>Y*X</a:t>
            </a:r>
            <a:r>
              <a:rPr lang="en-US" sz="1200" b="1" dirty="0">
                <a:solidFill>
                  <a:schemeClr val="accent6">
                    <a:lumMod val="75000"/>
                  </a:schemeClr>
                </a:solidFill>
              </a:rPr>
              <a:t>, W</a:t>
            </a:r>
            <a:r>
              <a:rPr lang="tr-TR" sz="1200" b="1" dirty="0">
                <a:solidFill>
                  <a:schemeClr val="accent6">
                    <a:lumMod val="75000"/>
                  </a:schemeClr>
                </a:solidFill>
              </a:rPr>
              <a:t>2</a:t>
            </a:r>
            <a:r>
              <a:rPr lang="en-US" sz="1200" b="1" dirty="0">
                <a:solidFill>
                  <a:schemeClr val="accent6">
                    <a:lumMod val="75000"/>
                  </a:schemeClr>
                </a:solidFill>
              </a:rPr>
              <a:t>(Y)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r>
              <a:rPr kumimoji="0" lang="tr-TR" sz="1200" b="0" i="0" u="none" strike="noStrike" cap="none" normalizeH="0" dirty="0">
                <a:ln>
                  <a:noFill/>
                </a:ln>
                <a:solidFill>
                  <a:schemeClr val="tx1"/>
                </a:solidFill>
                <a:effectLst/>
                <a:latin typeface="Arial" charset="0"/>
              </a:rPr>
              <a:t>(2)</a:t>
            </a:r>
            <a:endParaRPr kumimoji="0" lang="en-US" sz="1200" b="0" i="0" u="none" strike="noStrike" cap="none" normalizeH="0" dirty="0">
              <a:ln>
                <a:noFill/>
              </a:ln>
              <a:solidFill>
                <a:schemeClr val="tx1"/>
              </a:solidFill>
              <a:effectLst/>
              <a:latin typeface="Arial" charset="0"/>
            </a:endParaRPr>
          </a:p>
          <a:p>
            <a:pPr algn="ctr"/>
            <a:r>
              <a:rPr lang="en-US" sz="1200" baseline="0" dirty="0">
                <a:solidFill>
                  <a:srgbClr val="FF0000"/>
                </a:solidFill>
              </a:rPr>
              <a:t>Commit</a:t>
            </a:r>
            <a:r>
              <a:rPr lang="tr-TR" sz="1200" baseline="0" dirty="0">
                <a:solidFill>
                  <a:srgbClr val="FF0000"/>
                </a:solidFill>
              </a:rPr>
              <a:t>(2)</a:t>
            </a:r>
          </a:p>
          <a:p>
            <a:pPr algn="ctr"/>
            <a:r>
              <a:rPr lang="en-US" sz="1200" dirty="0"/>
              <a:t> Begin transaction</a:t>
            </a:r>
            <a:r>
              <a:rPr lang="tr-TR" sz="1200" dirty="0"/>
              <a:t>(1)</a:t>
            </a:r>
            <a:endParaRPr lang="en-US" sz="1200" dirty="0"/>
          </a:p>
          <a:p>
            <a:pPr algn="ctr"/>
            <a:r>
              <a:rPr lang="en-US" sz="1200" b="1" dirty="0">
                <a:solidFill>
                  <a:srgbClr val="00B050"/>
                </a:solidFill>
              </a:rPr>
              <a:t>R</a:t>
            </a:r>
            <a:r>
              <a:rPr lang="tr-TR" sz="1200" b="1" dirty="0">
                <a:solidFill>
                  <a:srgbClr val="00B050"/>
                </a:solidFill>
              </a:rPr>
              <a:t>1</a:t>
            </a:r>
            <a:r>
              <a:rPr lang="en-US" sz="1200" b="1" dirty="0">
                <a:solidFill>
                  <a:srgbClr val="00B050"/>
                </a:solidFill>
              </a:rPr>
              <a:t>(X)</a:t>
            </a:r>
          </a:p>
          <a:p>
            <a:pPr algn="ctr"/>
            <a:r>
              <a:rPr lang="en-US" sz="1200" dirty="0"/>
              <a:t>X=X-10, W</a:t>
            </a:r>
            <a:r>
              <a:rPr lang="tr-TR" sz="1200" dirty="0"/>
              <a:t>1</a:t>
            </a:r>
            <a:r>
              <a:rPr lang="en-US" sz="1200" dirty="0"/>
              <a:t>(X)</a:t>
            </a:r>
          </a:p>
          <a:p>
            <a:pPr algn="ctr"/>
            <a:r>
              <a:rPr lang="en-US" sz="1200" b="1" dirty="0">
                <a:solidFill>
                  <a:schemeClr val="accent6">
                    <a:lumMod val="75000"/>
                  </a:schemeClr>
                </a:solidFill>
              </a:rPr>
              <a:t>R</a:t>
            </a:r>
            <a:r>
              <a:rPr lang="tr-TR" sz="1200" b="1" dirty="0">
                <a:solidFill>
                  <a:schemeClr val="accent6">
                    <a:lumMod val="75000"/>
                  </a:schemeClr>
                </a:solidFill>
              </a:rPr>
              <a:t>1</a:t>
            </a:r>
            <a:r>
              <a:rPr lang="en-US" sz="1200" b="1" dirty="0">
                <a:solidFill>
                  <a:schemeClr val="accent6">
                    <a:lumMod val="75000"/>
                  </a:schemeClr>
                </a:solidFill>
              </a:rPr>
              <a:t>(Y)</a:t>
            </a:r>
            <a:endParaRPr lang="tr-TR" sz="1200" b="1" dirty="0">
              <a:solidFill>
                <a:schemeClr val="accent6">
                  <a:lumMod val="75000"/>
                </a:schemeClr>
              </a:solidFill>
            </a:endParaRPr>
          </a:p>
          <a:p>
            <a:pPr algn="ctr"/>
            <a:r>
              <a:rPr lang="tr-TR" sz="1200" b="1" dirty="0">
                <a:solidFill>
                  <a:schemeClr val="accent6">
                    <a:lumMod val="75000"/>
                  </a:schemeClr>
                </a:solidFill>
              </a:rPr>
              <a:t>X=X*Y, W1(X)</a:t>
            </a:r>
            <a:endParaRPr lang="en-US" sz="1200" b="1" dirty="0">
              <a:solidFill>
                <a:schemeClr val="accent6">
                  <a:lumMod val="75000"/>
                </a:schemeClr>
              </a:solidFill>
            </a:endParaRPr>
          </a:p>
          <a:p>
            <a:pPr algn="ctr"/>
            <a:r>
              <a:rPr lang="en-US" sz="1200" dirty="0"/>
              <a:t>End transaction</a:t>
            </a:r>
            <a:r>
              <a:rPr lang="tr-TR" sz="1200" dirty="0"/>
              <a:t>(1)</a:t>
            </a:r>
            <a:endParaRPr lang="en-US" sz="1200" dirty="0"/>
          </a:p>
          <a:p>
            <a:pPr algn="ctr"/>
            <a:r>
              <a:rPr lang="en-US" sz="1200" baseline="0" dirty="0">
                <a:solidFill>
                  <a:srgbClr val="FF0000"/>
                </a:solidFill>
              </a:rPr>
              <a:t>Commit</a:t>
            </a:r>
            <a:r>
              <a:rPr lang="tr-TR" sz="1200" dirty="0">
                <a:solidFill>
                  <a:srgbClr val="FF0000"/>
                </a:solidFill>
              </a:rPr>
              <a:t>(1)</a:t>
            </a: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9" name="TextBox 8"/>
          <p:cNvSpPr txBox="1"/>
          <p:nvPr/>
        </p:nvSpPr>
        <p:spPr>
          <a:xfrm>
            <a:off x="1227743" y="2283767"/>
            <a:ext cx="1811714" cy="461665"/>
          </a:xfrm>
          <a:prstGeom prst="rect">
            <a:avLst/>
          </a:prstGeom>
          <a:noFill/>
        </p:spPr>
        <p:txBody>
          <a:bodyPr wrap="none" rtlCol="0">
            <a:spAutoFit/>
          </a:bodyPr>
          <a:lstStyle/>
          <a:p>
            <a:r>
              <a:rPr lang="en-US" dirty="0"/>
              <a:t>Schedule 1:</a:t>
            </a:r>
            <a:endParaRPr lang="tr-TR" dirty="0"/>
          </a:p>
        </p:txBody>
      </p:sp>
      <p:sp>
        <p:nvSpPr>
          <p:cNvPr id="10" name="TextBox 9"/>
          <p:cNvSpPr txBox="1"/>
          <p:nvPr/>
        </p:nvSpPr>
        <p:spPr>
          <a:xfrm>
            <a:off x="5266343" y="2286000"/>
            <a:ext cx="2891369" cy="461665"/>
          </a:xfrm>
          <a:prstGeom prst="rect">
            <a:avLst/>
          </a:prstGeom>
          <a:noFill/>
        </p:spPr>
        <p:txBody>
          <a:bodyPr wrap="none" rtlCol="0">
            <a:spAutoFit/>
          </a:bodyPr>
          <a:lstStyle/>
          <a:p>
            <a:r>
              <a:rPr lang="en-US" dirty="0"/>
              <a:t>Schedule 2:</a:t>
            </a:r>
            <a:r>
              <a:rPr lang="tr-TR" dirty="0"/>
              <a:t> T2-&gt;T1</a:t>
            </a:r>
          </a:p>
        </p:txBody>
      </p:sp>
      <p:sp>
        <p:nvSpPr>
          <p:cNvPr id="11" name="TextBox 10"/>
          <p:cNvSpPr txBox="1"/>
          <p:nvPr/>
        </p:nvSpPr>
        <p:spPr>
          <a:xfrm>
            <a:off x="256707" y="6169967"/>
            <a:ext cx="4096827" cy="461665"/>
          </a:xfrm>
          <a:prstGeom prst="rect">
            <a:avLst/>
          </a:prstGeom>
          <a:noFill/>
        </p:spPr>
        <p:txBody>
          <a:bodyPr wrap="none" rtlCol="0">
            <a:spAutoFit/>
          </a:bodyPr>
          <a:lstStyle/>
          <a:p>
            <a:r>
              <a:rPr lang="en-US" dirty="0"/>
              <a:t>Last state: X=288 and Y=-72</a:t>
            </a:r>
            <a:endParaRPr lang="tr-TR" dirty="0"/>
          </a:p>
        </p:txBody>
      </p:sp>
      <p:sp>
        <p:nvSpPr>
          <p:cNvPr id="12" name="TextBox 11"/>
          <p:cNvSpPr txBox="1"/>
          <p:nvPr/>
        </p:nvSpPr>
        <p:spPr>
          <a:xfrm>
            <a:off x="4876800" y="6172200"/>
            <a:ext cx="4096827" cy="461665"/>
          </a:xfrm>
          <a:prstGeom prst="rect">
            <a:avLst/>
          </a:prstGeom>
          <a:noFill/>
        </p:spPr>
        <p:txBody>
          <a:bodyPr wrap="none" rtlCol="0">
            <a:spAutoFit/>
          </a:bodyPr>
          <a:lstStyle/>
          <a:p>
            <a:r>
              <a:rPr lang="en-US" dirty="0"/>
              <a:t>Last state: X=-</a:t>
            </a:r>
            <a:r>
              <a:rPr lang="tr-TR" dirty="0"/>
              <a:t>312</a:t>
            </a:r>
            <a:r>
              <a:rPr lang="en-US" dirty="0"/>
              <a:t> and Y=</a:t>
            </a:r>
            <a:r>
              <a:rPr lang="tr-TR" dirty="0"/>
              <a:t>78</a:t>
            </a:r>
          </a:p>
        </p:txBody>
      </p:sp>
      <p:cxnSp>
        <p:nvCxnSpPr>
          <p:cNvPr id="14" name="Straight Arrow Connector 13"/>
          <p:cNvCxnSpPr/>
          <p:nvPr/>
        </p:nvCxnSpPr>
        <p:spPr bwMode="auto">
          <a:xfrm flipH="1">
            <a:off x="1227744" y="4648200"/>
            <a:ext cx="1210656" cy="685800"/>
          </a:xfrm>
          <a:prstGeom prst="straightConnector1">
            <a:avLst/>
          </a:prstGeom>
          <a:blipFill dpi="0" rotWithShape="0">
            <a:blip r:embed="rId3" cstate="print"/>
            <a:srcRect/>
            <a:tile tx="0" ty="0" sx="100000" sy="100000" flip="none" algn="tl"/>
          </a:blipFill>
          <a:ln w="9525" cap="flat" cmpd="sng" algn="ctr">
            <a:solidFill>
              <a:schemeClr val="tx1"/>
            </a:solidFill>
            <a:prstDash val="solid"/>
            <a:round/>
            <a:headEnd type="none" w="med" len="med"/>
            <a:tailEnd type="arrow"/>
          </a:ln>
          <a:effectLst/>
        </p:spPr>
      </p:cxnSp>
      <p:cxnSp>
        <p:nvCxnSpPr>
          <p:cNvPr id="4" name="Straight Arrow Connector 3"/>
          <p:cNvCxnSpPr/>
          <p:nvPr/>
        </p:nvCxnSpPr>
        <p:spPr bwMode="auto">
          <a:xfrm>
            <a:off x="1447800" y="4267200"/>
            <a:ext cx="1143000" cy="152400"/>
          </a:xfrm>
          <a:prstGeom prst="straightConnector1">
            <a:avLst/>
          </a:prstGeom>
          <a:blipFill dpi="0" rotWithShape="0">
            <a:blip r:embed="rId3"/>
            <a:srcRect/>
            <a:tile tx="0" ty="0" sx="100000" sy="100000" flip="none" algn="tl"/>
          </a:blipFill>
          <a:ln w="9525" cap="flat" cmpd="sng" algn="ctr">
            <a:solidFill>
              <a:schemeClr val="tx1"/>
            </a:solidFill>
            <a:prstDash val="solid"/>
            <a:round/>
            <a:headEnd type="none" w="med" len="med"/>
            <a:tailEnd type="arrow"/>
          </a:ln>
          <a:effectLst/>
        </p:spPr>
      </p:cxn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a:t>Slide 17- </a:t>
            </a:r>
            <a:fld id="{0FDAF5DD-9A9D-49D0-8BC7-26CE03616064}" type="slidenum">
              <a:rPr lang="en-US" smtClean="0"/>
              <a:pPr/>
              <a:t>64</a:t>
            </a:fld>
            <a:endParaRPr lang="en-CA"/>
          </a:p>
        </p:txBody>
      </p:sp>
      <p:sp>
        <p:nvSpPr>
          <p:cNvPr id="46083" name="Rectangle 4"/>
          <p:cNvSpPr>
            <a:spLocks noGrp="1" noChangeArrowheads="1"/>
          </p:cNvSpPr>
          <p:nvPr>
            <p:ph type="title"/>
          </p:nvPr>
        </p:nvSpPr>
        <p:spPr/>
        <p:txBody>
          <a:bodyPr/>
          <a:lstStyle/>
          <a:p>
            <a:pPr eaLnBrk="1" hangingPunct="1"/>
            <a:r>
              <a:rPr lang="en-US"/>
              <a:t>Characterizing Schedules based on Serializability (7)</a:t>
            </a:r>
          </a:p>
        </p:txBody>
      </p:sp>
      <p:sp>
        <p:nvSpPr>
          <p:cNvPr id="46084" name="Rectangle 5"/>
          <p:cNvSpPr>
            <a:spLocks noGrp="1" noChangeArrowheads="1"/>
          </p:cNvSpPr>
          <p:nvPr>
            <p:ph type="body" idx="1"/>
          </p:nvPr>
        </p:nvSpPr>
        <p:spPr>
          <a:xfrm>
            <a:off x="228600" y="1600200"/>
            <a:ext cx="8294687" cy="533400"/>
          </a:xfrm>
        </p:spPr>
        <p:txBody>
          <a:bodyPr/>
          <a:lstStyle/>
          <a:p>
            <a:pPr marL="533400" indent="-533400" eaLnBrk="1" hangingPunct="1">
              <a:lnSpc>
                <a:spcPct val="80000"/>
              </a:lnSpc>
            </a:pPr>
            <a:r>
              <a:rPr lang="en-US" sz="1800" dirty="0"/>
              <a:t>Assume that initial values of X=6 and Y=13. </a:t>
            </a:r>
          </a:p>
          <a:p>
            <a:pPr marL="533400" indent="-533400" eaLnBrk="1" hangingPunct="1">
              <a:lnSpc>
                <a:spcPct val="80000"/>
              </a:lnSpc>
            </a:pPr>
            <a:r>
              <a:rPr lang="en-US" sz="1800" dirty="0"/>
              <a:t>There is no view equivalent serialized schedule of Schedule 1.</a:t>
            </a:r>
          </a:p>
        </p:txBody>
      </p:sp>
      <p:sp>
        <p:nvSpPr>
          <p:cNvPr id="5" name="Rectangle 4"/>
          <p:cNvSpPr/>
          <p:nvPr/>
        </p:nvSpPr>
        <p:spPr bwMode="auto">
          <a:xfrm>
            <a:off x="228600" y="27432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R(X)</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X=X-10, W(X)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R(Y)</a:t>
            </a:r>
            <a:endParaRPr lang="tr-TR" sz="1200" b="1" dirty="0">
              <a:solidFill>
                <a:schemeClr val="accent6">
                  <a:lumMod val="75000"/>
                </a:schemeClr>
              </a:solidFill>
            </a:endParaRPr>
          </a:p>
          <a:p>
            <a:pPr marL="0" marR="0" indent="0" algn="ctr" defTabSz="914400" rtl="0" eaLnBrk="1" fontAlgn="base" latinLnBrk="0" hangingPunct="1">
              <a:lnSpc>
                <a:spcPct val="100000"/>
              </a:lnSpc>
              <a:spcBef>
                <a:spcPct val="0"/>
              </a:spcBef>
              <a:spcAft>
                <a:spcPct val="0"/>
              </a:spcAft>
              <a:buClrTx/>
              <a:buSzTx/>
              <a:buFontTx/>
              <a:buNone/>
              <a:tabLst/>
            </a:pPr>
            <a:r>
              <a:rPr lang="tr-TR" sz="1200" b="1" dirty="0">
                <a:solidFill>
                  <a:schemeClr val="accent6">
                    <a:lumMod val="75000"/>
                  </a:schemeClr>
                </a:solidFill>
              </a:rPr>
              <a:t>X=X*Y, W(X)</a:t>
            </a:r>
            <a:endParaRPr lang="en-US" sz="1200" b="1" dirty="0">
              <a:solidFill>
                <a:schemeClr val="accent6">
                  <a:lumMod val="75000"/>
                </a:schemeClr>
              </a:solidFill>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2133600" y="27432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tr-TR" sz="1200" b="1" dirty="0">
                <a:solidFill>
                  <a:srgbClr val="FF0000"/>
                </a:solidFill>
              </a:rPr>
              <a:t>R(X)</a:t>
            </a:r>
            <a:endParaRPr kumimoji="0" lang="en-US" sz="1200" b="1" i="0" u="none" strike="noStrike" cap="none" normalizeH="0" baseline="0" dirty="0">
              <a:ln>
                <a:noFill/>
              </a:ln>
              <a:solidFill>
                <a:srgbClr val="FF0000"/>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Y=Y</a:t>
            </a:r>
            <a:r>
              <a:rPr lang="tr-TR" sz="1200" b="1" dirty="0">
                <a:solidFill>
                  <a:schemeClr val="accent6">
                    <a:lumMod val="75000"/>
                  </a:schemeClr>
                </a:solidFill>
              </a:rPr>
              <a:t>*X</a:t>
            </a:r>
            <a:r>
              <a:rPr lang="en-US" sz="1200" b="1" dirty="0">
                <a:solidFill>
                  <a:schemeClr val="accent6">
                    <a:lumMod val="75000"/>
                  </a:schemeClr>
                </a:solidFill>
              </a:rPr>
              <a:t>, W(Y)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6172200" y="27432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r>
              <a:rPr lang="tr-TR" sz="1200" dirty="0"/>
              <a:t>(1)</a:t>
            </a:r>
            <a:endParaRPr lang="en-US" sz="1200" dirty="0"/>
          </a:p>
          <a:p>
            <a:pPr algn="ctr"/>
            <a:r>
              <a:rPr lang="en-US" sz="1200" b="1" dirty="0">
                <a:solidFill>
                  <a:srgbClr val="00B050"/>
                </a:solidFill>
              </a:rPr>
              <a:t>R</a:t>
            </a:r>
            <a:r>
              <a:rPr lang="tr-TR" sz="1200" b="1" dirty="0">
                <a:solidFill>
                  <a:srgbClr val="00B050"/>
                </a:solidFill>
              </a:rPr>
              <a:t>1</a:t>
            </a:r>
            <a:r>
              <a:rPr lang="en-US" sz="1200" b="1" dirty="0">
                <a:solidFill>
                  <a:srgbClr val="00B050"/>
                </a:solidFill>
              </a:rPr>
              <a:t>(X)</a:t>
            </a:r>
          </a:p>
          <a:p>
            <a:pPr algn="ctr"/>
            <a:r>
              <a:rPr lang="en-US" sz="1200" dirty="0"/>
              <a:t>X=X-10, W</a:t>
            </a:r>
            <a:r>
              <a:rPr lang="tr-TR" sz="1200" dirty="0"/>
              <a:t>1</a:t>
            </a:r>
            <a:r>
              <a:rPr lang="en-US" sz="1200" dirty="0"/>
              <a:t>(X)</a:t>
            </a:r>
          </a:p>
          <a:p>
            <a:pPr algn="ctr"/>
            <a:r>
              <a:rPr lang="en-US" sz="1200" b="1" dirty="0">
                <a:solidFill>
                  <a:schemeClr val="accent6">
                    <a:lumMod val="75000"/>
                  </a:schemeClr>
                </a:solidFill>
              </a:rPr>
              <a:t>R</a:t>
            </a:r>
            <a:r>
              <a:rPr lang="tr-TR" sz="1200" b="1" dirty="0">
                <a:solidFill>
                  <a:schemeClr val="accent6">
                    <a:lumMod val="75000"/>
                  </a:schemeClr>
                </a:solidFill>
              </a:rPr>
              <a:t>1</a:t>
            </a:r>
            <a:r>
              <a:rPr lang="en-US" sz="1200" b="1" dirty="0">
                <a:solidFill>
                  <a:schemeClr val="accent6">
                    <a:lumMod val="75000"/>
                  </a:schemeClr>
                </a:solidFill>
              </a:rPr>
              <a:t>(Y)</a:t>
            </a:r>
            <a:endParaRPr lang="tr-TR" sz="1200" b="1" dirty="0">
              <a:solidFill>
                <a:schemeClr val="accent6">
                  <a:lumMod val="75000"/>
                </a:schemeClr>
              </a:solidFill>
            </a:endParaRPr>
          </a:p>
          <a:p>
            <a:pPr algn="ctr"/>
            <a:r>
              <a:rPr lang="tr-TR" sz="1200" b="1" dirty="0">
                <a:solidFill>
                  <a:schemeClr val="accent6">
                    <a:lumMod val="75000"/>
                  </a:schemeClr>
                </a:solidFill>
              </a:rPr>
              <a:t>X=X*Y, W1(X)</a:t>
            </a:r>
            <a:endParaRPr lang="en-US" sz="1200" b="1" dirty="0">
              <a:solidFill>
                <a:schemeClr val="accent6">
                  <a:lumMod val="75000"/>
                </a:schemeClr>
              </a:solidFill>
            </a:endParaRPr>
          </a:p>
          <a:p>
            <a:pPr algn="ctr"/>
            <a:r>
              <a:rPr lang="en-US" sz="1200" dirty="0"/>
              <a:t>End transaction</a:t>
            </a:r>
            <a:r>
              <a:rPr lang="tr-TR" sz="1200" dirty="0"/>
              <a:t>(1)</a:t>
            </a:r>
            <a:endParaRPr lang="en-US" sz="1200" dirty="0"/>
          </a:p>
          <a:p>
            <a:pPr algn="ctr"/>
            <a:r>
              <a:rPr lang="en-US" sz="1200" baseline="0" dirty="0">
                <a:solidFill>
                  <a:srgbClr val="FF0000"/>
                </a:solidFill>
              </a:rPr>
              <a:t>Commit</a:t>
            </a:r>
            <a:r>
              <a:rPr lang="tr-TR" sz="1200" dirty="0">
                <a:solidFill>
                  <a:srgbClr val="FF0000"/>
                </a:solidFill>
              </a:rPr>
              <a:t>(1)</a:t>
            </a:r>
            <a:endParaRPr lang="en-US" sz="1200" dirty="0">
              <a:solidFill>
                <a:srgbClr val="FF0000"/>
              </a:solidFill>
            </a:endParaRPr>
          </a:p>
          <a:p>
            <a:pPr algn="ctr"/>
            <a:r>
              <a:rPr lang="en-US" sz="1200" dirty="0"/>
              <a:t>Begin transaction</a:t>
            </a:r>
            <a:r>
              <a:rPr lang="tr-TR" sz="1200" dirty="0"/>
              <a:t>(2)</a:t>
            </a:r>
            <a:endParaRPr lang="en-US" sz="1200" dirty="0"/>
          </a:p>
          <a:p>
            <a:pPr algn="ctr"/>
            <a:r>
              <a:rPr lang="en-US" sz="1200" dirty="0"/>
              <a:t>R</a:t>
            </a:r>
            <a:r>
              <a:rPr lang="tr-TR" sz="1200" dirty="0"/>
              <a:t>2</a:t>
            </a:r>
            <a:r>
              <a:rPr lang="en-US" sz="1200" dirty="0"/>
              <a:t>(Y)</a:t>
            </a:r>
            <a:endParaRPr lang="tr-TR" sz="1200" dirty="0"/>
          </a:p>
          <a:p>
            <a:pPr algn="ctr"/>
            <a:r>
              <a:rPr lang="tr-TR" sz="1200" dirty="0"/>
              <a:t>R2(X)</a:t>
            </a:r>
            <a:endParaRPr lang="en-US" sz="1200" dirty="0"/>
          </a:p>
          <a:p>
            <a:pPr algn="ctr"/>
            <a:r>
              <a:rPr lang="en-US" sz="1200" b="1" dirty="0">
                <a:solidFill>
                  <a:schemeClr val="accent6">
                    <a:lumMod val="75000"/>
                  </a:schemeClr>
                </a:solidFill>
              </a:rPr>
              <a:t>Y=</a:t>
            </a:r>
            <a:r>
              <a:rPr lang="tr-TR" sz="1200" b="1" dirty="0">
                <a:solidFill>
                  <a:schemeClr val="accent6">
                    <a:lumMod val="75000"/>
                  </a:schemeClr>
                </a:solidFill>
              </a:rPr>
              <a:t>Y*X</a:t>
            </a:r>
            <a:r>
              <a:rPr lang="en-US" sz="1200" b="1" dirty="0">
                <a:solidFill>
                  <a:schemeClr val="accent6">
                    <a:lumMod val="75000"/>
                  </a:schemeClr>
                </a:solidFill>
              </a:rPr>
              <a:t>, W</a:t>
            </a:r>
            <a:r>
              <a:rPr lang="tr-TR" sz="1200" b="1" dirty="0">
                <a:solidFill>
                  <a:schemeClr val="accent6">
                    <a:lumMod val="75000"/>
                  </a:schemeClr>
                </a:solidFill>
              </a:rPr>
              <a:t>2</a:t>
            </a:r>
            <a:r>
              <a:rPr lang="en-US" sz="1200" b="1" dirty="0">
                <a:solidFill>
                  <a:schemeClr val="accent6">
                    <a:lumMod val="75000"/>
                  </a:schemeClr>
                </a:solidFill>
              </a:rPr>
              <a:t>(Y)</a:t>
            </a:r>
          </a:p>
          <a:p>
            <a:pPr algn="ctr"/>
            <a:r>
              <a:rPr lang="en-US" sz="1200" dirty="0"/>
              <a:t>End transaction</a:t>
            </a:r>
            <a:r>
              <a:rPr lang="tr-TR" sz="1200" dirty="0"/>
              <a:t>(2)</a:t>
            </a:r>
            <a:endParaRPr lang="en-US" sz="1200" dirty="0"/>
          </a:p>
          <a:p>
            <a:pPr algn="ctr"/>
            <a:r>
              <a:rPr lang="en-US" sz="1200" dirty="0">
                <a:solidFill>
                  <a:srgbClr val="FF0000"/>
                </a:solidFill>
              </a:rPr>
              <a:t>Commit</a:t>
            </a:r>
            <a:r>
              <a:rPr lang="tr-TR" sz="1200" dirty="0">
                <a:solidFill>
                  <a:srgbClr val="FF0000"/>
                </a:solidFill>
              </a:rPr>
              <a:t>(2)</a:t>
            </a:r>
          </a:p>
          <a:p>
            <a:pPr algn="ct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9" name="TextBox 8"/>
          <p:cNvSpPr txBox="1"/>
          <p:nvPr/>
        </p:nvSpPr>
        <p:spPr>
          <a:xfrm>
            <a:off x="1227743" y="2283767"/>
            <a:ext cx="1811714" cy="461665"/>
          </a:xfrm>
          <a:prstGeom prst="rect">
            <a:avLst/>
          </a:prstGeom>
          <a:noFill/>
        </p:spPr>
        <p:txBody>
          <a:bodyPr wrap="none" rtlCol="0">
            <a:spAutoFit/>
          </a:bodyPr>
          <a:lstStyle/>
          <a:p>
            <a:r>
              <a:rPr lang="en-US" dirty="0"/>
              <a:t>Schedule 1:</a:t>
            </a:r>
            <a:endParaRPr lang="tr-TR" dirty="0"/>
          </a:p>
        </p:txBody>
      </p:sp>
      <p:sp>
        <p:nvSpPr>
          <p:cNvPr id="10" name="TextBox 9"/>
          <p:cNvSpPr txBox="1"/>
          <p:nvPr/>
        </p:nvSpPr>
        <p:spPr>
          <a:xfrm>
            <a:off x="5266343" y="2286000"/>
            <a:ext cx="2891369" cy="461665"/>
          </a:xfrm>
          <a:prstGeom prst="rect">
            <a:avLst/>
          </a:prstGeom>
          <a:noFill/>
        </p:spPr>
        <p:txBody>
          <a:bodyPr wrap="none" rtlCol="0">
            <a:spAutoFit/>
          </a:bodyPr>
          <a:lstStyle/>
          <a:p>
            <a:r>
              <a:rPr lang="en-US" dirty="0"/>
              <a:t>Schedule 2:</a:t>
            </a:r>
            <a:r>
              <a:rPr lang="tr-TR" dirty="0"/>
              <a:t> T</a:t>
            </a:r>
            <a:r>
              <a:rPr lang="en-US" dirty="0"/>
              <a:t>1</a:t>
            </a:r>
            <a:r>
              <a:rPr lang="tr-TR" dirty="0"/>
              <a:t>-&gt;T</a:t>
            </a:r>
            <a:r>
              <a:rPr lang="en-US" dirty="0"/>
              <a:t>2</a:t>
            </a:r>
            <a:endParaRPr lang="tr-TR" dirty="0"/>
          </a:p>
        </p:txBody>
      </p:sp>
      <p:sp>
        <p:nvSpPr>
          <p:cNvPr id="11" name="TextBox 10"/>
          <p:cNvSpPr txBox="1"/>
          <p:nvPr/>
        </p:nvSpPr>
        <p:spPr>
          <a:xfrm>
            <a:off x="256707" y="6169967"/>
            <a:ext cx="4096827" cy="461665"/>
          </a:xfrm>
          <a:prstGeom prst="rect">
            <a:avLst/>
          </a:prstGeom>
          <a:noFill/>
        </p:spPr>
        <p:txBody>
          <a:bodyPr wrap="none" rtlCol="0">
            <a:spAutoFit/>
          </a:bodyPr>
          <a:lstStyle/>
          <a:p>
            <a:r>
              <a:rPr lang="en-US" dirty="0"/>
              <a:t>Last state: X=288 and Y=-72</a:t>
            </a:r>
            <a:endParaRPr lang="tr-TR" dirty="0"/>
          </a:p>
        </p:txBody>
      </p:sp>
      <p:sp>
        <p:nvSpPr>
          <p:cNvPr id="12" name="TextBox 11"/>
          <p:cNvSpPr txBox="1"/>
          <p:nvPr/>
        </p:nvSpPr>
        <p:spPr>
          <a:xfrm>
            <a:off x="4876800" y="6172200"/>
            <a:ext cx="4096827" cy="461665"/>
          </a:xfrm>
          <a:prstGeom prst="rect">
            <a:avLst/>
          </a:prstGeom>
          <a:noFill/>
        </p:spPr>
        <p:txBody>
          <a:bodyPr wrap="none" rtlCol="0">
            <a:spAutoFit/>
          </a:bodyPr>
          <a:lstStyle/>
          <a:p>
            <a:r>
              <a:rPr lang="en-US" dirty="0"/>
              <a:t>Last state: X=-72 and Y=936</a:t>
            </a:r>
            <a:endParaRPr lang="tr-TR" dirty="0"/>
          </a:p>
        </p:txBody>
      </p:sp>
      <p:cxnSp>
        <p:nvCxnSpPr>
          <p:cNvPr id="14" name="Straight Arrow Connector 13"/>
          <p:cNvCxnSpPr/>
          <p:nvPr/>
        </p:nvCxnSpPr>
        <p:spPr bwMode="auto">
          <a:xfrm flipH="1">
            <a:off x="1227744" y="4648200"/>
            <a:ext cx="1210656" cy="685800"/>
          </a:xfrm>
          <a:prstGeom prst="straightConnector1">
            <a:avLst/>
          </a:prstGeom>
          <a:blipFill dpi="0" rotWithShape="0">
            <a:blip r:embed="rId3" cstate="print"/>
            <a:srcRect/>
            <a:tile tx="0" ty="0" sx="100000" sy="100000" flip="none" algn="tl"/>
          </a:blip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1447800" y="4267200"/>
            <a:ext cx="1143000" cy="152400"/>
          </a:xfrm>
          <a:prstGeom prst="straightConnector1">
            <a:avLst/>
          </a:prstGeom>
          <a:blipFill dpi="0" rotWithShape="0">
            <a:blip r:embed="rId3"/>
            <a:srcRect/>
            <a:tile tx="0" ty="0" sx="100000" sy="100000" flip="none" algn="tl"/>
          </a:blipFill>
          <a:ln w="9525" cap="flat" cmpd="sng" algn="ctr">
            <a:solidFill>
              <a:schemeClr val="tx1"/>
            </a:solidFill>
            <a:prstDash val="solid"/>
            <a:round/>
            <a:headEnd type="none" w="med" len="med"/>
            <a:tailEnd type="arrow"/>
          </a:ln>
          <a:effectLst/>
        </p:spPr>
      </p:cxn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p:spPr>
        <p:txBody>
          <a:bodyPr/>
          <a:lstStyle/>
          <a:p>
            <a:r>
              <a:rPr lang="en-US"/>
              <a:t>Slide 17- </a:t>
            </a:r>
            <a:fld id="{2FABEBA2-0E35-4136-899F-B57C1C080A9C}" type="slidenum">
              <a:rPr lang="en-US" smtClean="0"/>
              <a:pPr/>
              <a:t>65</a:t>
            </a:fld>
            <a:endParaRPr lang="en-CA"/>
          </a:p>
        </p:txBody>
      </p:sp>
      <p:sp>
        <p:nvSpPr>
          <p:cNvPr id="47107" name="Rectangle 4"/>
          <p:cNvSpPr>
            <a:spLocks noGrp="1" noChangeArrowheads="1"/>
          </p:cNvSpPr>
          <p:nvPr>
            <p:ph type="title"/>
          </p:nvPr>
        </p:nvSpPr>
        <p:spPr/>
        <p:txBody>
          <a:bodyPr/>
          <a:lstStyle/>
          <a:p>
            <a:pPr eaLnBrk="1" hangingPunct="1"/>
            <a:r>
              <a:rPr lang="en-US"/>
              <a:t>Characterizing Schedules based on Serializability (8)</a:t>
            </a:r>
          </a:p>
        </p:txBody>
      </p:sp>
      <p:sp>
        <p:nvSpPr>
          <p:cNvPr id="47108" name="Rectangle 5"/>
          <p:cNvSpPr>
            <a:spLocks noGrp="1" noChangeArrowheads="1"/>
          </p:cNvSpPr>
          <p:nvPr>
            <p:ph type="body" idx="1"/>
          </p:nvPr>
        </p:nvSpPr>
        <p:spPr/>
        <p:txBody>
          <a:bodyPr/>
          <a:lstStyle/>
          <a:p>
            <a:pPr eaLnBrk="1" hangingPunct="1"/>
            <a:r>
              <a:rPr lang="en-US" dirty="0"/>
              <a:t>The premise behind view equivalence:</a:t>
            </a:r>
          </a:p>
          <a:p>
            <a:pPr lvl="1" eaLnBrk="1" hangingPunct="1"/>
            <a:r>
              <a:rPr lang="en-US" dirty="0"/>
              <a:t>As long as each read operation of a transaction </a:t>
            </a:r>
            <a:r>
              <a:rPr lang="en-US" dirty="0">
                <a:solidFill>
                  <a:schemeClr val="tx2"/>
                </a:solidFill>
              </a:rPr>
              <a:t>reads the result of </a:t>
            </a:r>
            <a:r>
              <a:rPr lang="en-US" i="1" dirty="0">
                <a:solidFill>
                  <a:schemeClr val="tx2"/>
                </a:solidFill>
              </a:rPr>
              <a:t>the same write operation</a:t>
            </a:r>
            <a:r>
              <a:rPr lang="en-US" dirty="0">
                <a:solidFill>
                  <a:schemeClr val="tx2"/>
                </a:solidFill>
              </a:rPr>
              <a:t> in both schedules</a:t>
            </a:r>
            <a:r>
              <a:rPr lang="en-US" dirty="0"/>
              <a:t>, the write operations of each transaction must produce the same results.</a:t>
            </a:r>
          </a:p>
          <a:p>
            <a:pPr lvl="1" eaLnBrk="1" hangingPunct="1"/>
            <a:r>
              <a:rPr lang="en-US" dirty="0"/>
              <a:t>“</a:t>
            </a:r>
            <a:r>
              <a:rPr lang="en-US" b="1" dirty="0"/>
              <a:t>The view</a:t>
            </a:r>
            <a:r>
              <a:rPr lang="en-US" dirty="0"/>
              <a:t>”: the read operations are said to see </a:t>
            </a:r>
            <a:r>
              <a:rPr lang="en-US" i="1" dirty="0"/>
              <a:t>the same view</a:t>
            </a:r>
            <a:r>
              <a:rPr lang="en-US" dirty="0"/>
              <a:t> in both schedules.</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r>
              <a:rPr lang="en-US"/>
              <a:t>Slide 17- </a:t>
            </a:r>
            <a:fld id="{23B76784-8629-4ADF-9BE6-AAED24BB2C56}" type="slidenum">
              <a:rPr lang="en-US" smtClean="0"/>
              <a:pPr/>
              <a:t>66</a:t>
            </a:fld>
            <a:endParaRPr lang="en-CA"/>
          </a:p>
        </p:txBody>
      </p:sp>
      <p:sp>
        <p:nvSpPr>
          <p:cNvPr id="45059" name="Rectangle 4"/>
          <p:cNvSpPr>
            <a:spLocks noGrp="1" noChangeArrowheads="1"/>
          </p:cNvSpPr>
          <p:nvPr>
            <p:ph type="title"/>
          </p:nvPr>
        </p:nvSpPr>
        <p:spPr/>
        <p:txBody>
          <a:bodyPr/>
          <a:lstStyle/>
          <a:p>
            <a:pPr eaLnBrk="1" hangingPunct="1"/>
            <a:r>
              <a:rPr lang="en-US" dirty="0"/>
              <a:t>Characterizing Schedules based on </a:t>
            </a:r>
            <a:r>
              <a:rPr lang="en-US" dirty="0" err="1"/>
              <a:t>Serializability</a:t>
            </a:r>
            <a:r>
              <a:rPr lang="en-US" dirty="0"/>
              <a:t> </a:t>
            </a:r>
          </a:p>
        </p:txBody>
      </p:sp>
      <p:sp>
        <p:nvSpPr>
          <p:cNvPr id="45060" name="Rectangle 5"/>
          <p:cNvSpPr>
            <a:spLocks noGrp="1" noChangeArrowheads="1"/>
          </p:cNvSpPr>
          <p:nvPr>
            <p:ph type="body" idx="1"/>
          </p:nvPr>
        </p:nvSpPr>
        <p:spPr>
          <a:xfrm>
            <a:off x="239713" y="1600200"/>
            <a:ext cx="6923087" cy="4572000"/>
          </a:xfrm>
        </p:spPr>
        <p:txBody>
          <a:bodyPr/>
          <a:lstStyle/>
          <a:p>
            <a:pPr eaLnBrk="1" hangingPunct="1"/>
            <a:r>
              <a:rPr lang="en-US" b="1" u="sng" dirty="0" err="1"/>
              <a:t>Serializability</a:t>
            </a:r>
            <a:r>
              <a:rPr lang="en-US" b="1" u="sng" dirty="0"/>
              <a:t> options</a:t>
            </a:r>
            <a:r>
              <a:rPr lang="en-US" dirty="0"/>
              <a:t>:</a:t>
            </a:r>
          </a:p>
          <a:p>
            <a:pPr eaLnBrk="1" hangingPunct="1"/>
            <a:r>
              <a:rPr lang="en-US" dirty="0"/>
              <a:t>Conflict equivalent:</a:t>
            </a:r>
          </a:p>
          <a:p>
            <a:pPr lvl="1" eaLnBrk="1" hangingPunct="1"/>
            <a:r>
              <a:rPr lang="en-US" dirty="0"/>
              <a:t>Two schedules are said to be conflict equivalent if the order of any two conflicting operations (write operations) is the same in both schedules.</a:t>
            </a:r>
          </a:p>
          <a:p>
            <a:pPr eaLnBrk="1" hangingPunct="1"/>
            <a:r>
              <a:rPr lang="en-US" dirty="0"/>
              <a:t>Conflict </a:t>
            </a:r>
            <a:r>
              <a:rPr lang="en-US" dirty="0" err="1"/>
              <a:t>serializable</a:t>
            </a:r>
            <a:r>
              <a:rPr lang="en-US" dirty="0"/>
              <a:t>:</a:t>
            </a:r>
          </a:p>
          <a:p>
            <a:pPr lvl="1" eaLnBrk="1" hangingPunct="1"/>
            <a:r>
              <a:rPr lang="en-US" dirty="0"/>
              <a:t>A schedule S is said to be conflict </a:t>
            </a:r>
            <a:r>
              <a:rPr lang="en-US" dirty="0" err="1"/>
              <a:t>serializable</a:t>
            </a:r>
            <a:r>
              <a:rPr lang="en-US" dirty="0"/>
              <a:t> if it is conflict equivalent to some serial schedule S’.</a:t>
            </a:r>
          </a:p>
          <a:p>
            <a:pPr lvl="1" eaLnBrk="1" hangingPunct="1"/>
            <a:endParaRPr lang="en-US" dirty="0"/>
          </a:p>
        </p:txBody>
      </p:sp>
      <p:sp>
        <p:nvSpPr>
          <p:cNvPr id="5" name="Right Brace 4"/>
          <p:cNvSpPr/>
          <p:nvPr/>
        </p:nvSpPr>
        <p:spPr bwMode="auto">
          <a:xfrm>
            <a:off x="6934200" y="2286000"/>
            <a:ext cx="762000" cy="3886200"/>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a:ln>
                <a:noFill/>
              </a:ln>
              <a:solidFill>
                <a:schemeClr val="tx1"/>
              </a:solidFill>
              <a:effectLst/>
              <a:latin typeface="Arial" charset="0"/>
            </a:endParaRPr>
          </a:p>
        </p:txBody>
      </p:sp>
      <p:sp>
        <p:nvSpPr>
          <p:cNvPr id="6" name="Flowchart: Process 5"/>
          <p:cNvSpPr/>
          <p:nvPr/>
        </p:nvSpPr>
        <p:spPr bwMode="auto">
          <a:xfrm>
            <a:off x="7467600" y="4262628"/>
            <a:ext cx="1600200" cy="612648"/>
          </a:xfrm>
          <a:prstGeom prst="flowChartProcess">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Most stringent</a:t>
            </a:r>
            <a:endParaRPr kumimoji="0" lang="tr-TR" sz="1200" b="0" i="0" u="none" strike="noStrike" cap="none" normalizeH="0" baseline="0" dirty="0">
              <a:ln>
                <a:noFill/>
              </a:ln>
              <a:solidFill>
                <a:schemeClr val="tx1"/>
              </a:solidFill>
              <a:effectLst/>
              <a:latin typeface="Arial" charset="0"/>
            </a:endParaRPr>
          </a:p>
        </p:txBody>
      </p:sp>
      <p:sp>
        <p:nvSpPr>
          <p:cNvPr id="2" name="TextBox 1"/>
          <p:cNvSpPr txBox="1"/>
          <p:nvPr/>
        </p:nvSpPr>
        <p:spPr>
          <a:xfrm>
            <a:off x="239713" y="6172200"/>
            <a:ext cx="6155852" cy="461665"/>
          </a:xfrm>
          <a:prstGeom prst="rect">
            <a:avLst/>
          </a:prstGeom>
          <a:noFill/>
        </p:spPr>
        <p:txBody>
          <a:bodyPr wrap="none" rtlCol="0">
            <a:spAutoFit/>
          </a:bodyPr>
          <a:lstStyle/>
          <a:p>
            <a:r>
              <a:rPr lang="en-US" dirty="0"/>
              <a:t>Conflicts: w1(x)w2(x), r1(x)w2(x), w1(x)r2(x)</a:t>
            </a:r>
          </a:p>
        </p:txBody>
      </p:sp>
    </p:spTree>
    <p:extLst>
      <p:ext uri="{BB962C8B-B14F-4D97-AF65-F5344CB8AC3E}">
        <p14:creationId xmlns:p14="http://schemas.microsoft.com/office/powerpoint/2010/main" val="1303487505"/>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r>
              <a:rPr lang="en-US"/>
              <a:t>Slide 17- </a:t>
            </a:r>
            <a:fld id="{23B76784-8629-4ADF-9BE6-AAED24BB2C56}" type="slidenum">
              <a:rPr lang="en-US" smtClean="0"/>
              <a:pPr/>
              <a:t>67</a:t>
            </a:fld>
            <a:endParaRPr lang="en-CA"/>
          </a:p>
        </p:txBody>
      </p:sp>
      <p:sp>
        <p:nvSpPr>
          <p:cNvPr id="45059" name="Rectangle 4"/>
          <p:cNvSpPr>
            <a:spLocks noGrp="1" noChangeArrowheads="1"/>
          </p:cNvSpPr>
          <p:nvPr>
            <p:ph type="title"/>
          </p:nvPr>
        </p:nvSpPr>
        <p:spPr/>
        <p:txBody>
          <a:bodyPr/>
          <a:lstStyle/>
          <a:p>
            <a:pPr eaLnBrk="1" hangingPunct="1"/>
            <a:r>
              <a:rPr lang="en-US" dirty="0"/>
              <a:t>Characterizing Schedules based on </a:t>
            </a:r>
            <a:r>
              <a:rPr lang="en-US" dirty="0" err="1"/>
              <a:t>Serializability</a:t>
            </a:r>
            <a:r>
              <a:rPr lang="en-US" dirty="0"/>
              <a:t> (5)</a:t>
            </a:r>
          </a:p>
        </p:txBody>
      </p:sp>
      <p:sp>
        <p:nvSpPr>
          <p:cNvPr id="45060" name="Rectangle 5"/>
          <p:cNvSpPr>
            <a:spLocks noGrp="1" noChangeArrowheads="1"/>
          </p:cNvSpPr>
          <p:nvPr>
            <p:ph type="body" idx="1"/>
          </p:nvPr>
        </p:nvSpPr>
        <p:spPr>
          <a:xfrm>
            <a:off x="239713" y="1600200"/>
            <a:ext cx="8218487" cy="4572000"/>
          </a:xfrm>
        </p:spPr>
        <p:txBody>
          <a:bodyPr/>
          <a:lstStyle/>
          <a:p>
            <a:pPr eaLnBrk="1" hangingPunct="1"/>
            <a:r>
              <a:rPr lang="en-US" sz="3200" b="1" u="sng" dirty="0" err="1"/>
              <a:t>Serializability</a:t>
            </a:r>
            <a:r>
              <a:rPr lang="en-US" sz="3200" b="1" u="sng" dirty="0"/>
              <a:t> options</a:t>
            </a:r>
            <a:r>
              <a:rPr lang="en-US" sz="3200" dirty="0"/>
              <a:t>:</a:t>
            </a:r>
          </a:p>
          <a:p>
            <a:pPr eaLnBrk="1" hangingPunct="1"/>
            <a:r>
              <a:rPr lang="tr-TR" sz="3200" dirty="0"/>
              <a:t>If a </a:t>
            </a:r>
            <a:r>
              <a:rPr lang="en-US" sz="3200" dirty="0"/>
              <a:t>schedule is</a:t>
            </a:r>
            <a:r>
              <a:rPr lang="tr-TR" sz="3200" dirty="0"/>
              <a:t> less strict</a:t>
            </a:r>
            <a:r>
              <a:rPr lang="en-US" sz="3200" dirty="0"/>
              <a:t>,</a:t>
            </a:r>
            <a:r>
              <a:rPr lang="tr-TR" sz="3200" dirty="0"/>
              <a:t> you will get higher</a:t>
            </a:r>
            <a:r>
              <a:rPr lang="en-US" sz="3200" dirty="0"/>
              <a:t> concurrency.</a:t>
            </a:r>
            <a:endParaRPr lang="tr-TR" sz="3200" dirty="0"/>
          </a:p>
          <a:p>
            <a:pPr eaLnBrk="1" hangingPunct="1"/>
            <a:r>
              <a:rPr lang="tr-TR" sz="3200" dirty="0"/>
              <a:t>Less strict schedule -&gt; higher concurrency</a:t>
            </a:r>
            <a:endParaRPr lang="en-US" sz="3200" dirty="0"/>
          </a:p>
          <a:p>
            <a:pPr eaLnBrk="1" hangingPunct="1"/>
            <a:endParaRPr lang="en-US" sz="3200" dirty="0"/>
          </a:p>
          <a:p>
            <a:pPr lvl="1" eaLnBrk="1" hangingPunct="1"/>
            <a:endParaRPr lang="en-US" sz="2800" dirty="0"/>
          </a:p>
        </p:txBody>
      </p:sp>
    </p:spTree>
    <p:extLst>
      <p:ext uri="{BB962C8B-B14F-4D97-AF65-F5344CB8AC3E}">
        <p14:creationId xmlns:p14="http://schemas.microsoft.com/office/powerpoint/2010/main" val="804257616"/>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p:spPr>
        <p:txBody>
          <a:bodyPr/>
          <a:lstStyle/>
          <a:p>
            <a:r>
              <a:rPr lang="en-US"/>
              <a:t>Slide 17- </a:t>
            </a:r>
            <a:fld id="{87131FA9-9964-482C-8E6F-D08A3DC0DF44}" type="slidenum">
              <a:rPr lang="en-US" smtClean="0"/>
              <a:pPr/>
              <a:t>68</a:t>
            </a:fld>
            <a:endParaRPr lang="en-CA"/>
          </a:p>
        </p:txBody>
      </p:sp>
      <p:sp>
        <p:nvSpPr>
          <p:cNvPr id="48131" name="Rectangle 4"/>
          <p:cNvSpPr>
            <a:spLocks noGrp="1" noChangeArrowheads="1"/>
          </p:cNvSpPr>
          <p:nvPr>
            <p:ph type="title"/>
          </p:nvPr>
        </p:nvSpPr>
        <p:spPr/>
        <p:txBody>
          <a:bodyPr/>
          <a:lstStyle/>
          <a:p>
            <a:pPr eaLnBrk="1" hangingPunct="1"/>
            <a:r>
              <a:rPr lang="en-US"/>
              <a:t>Characterizing Schedules based on Serializability (9)</a:t>
            </a:r>
          </a:p>
        </p:txBody>
      </p:sp>
      <p:sp>
        <p:nvSpPr>
          <p:cNvPr id="48132" name="Rectangle 5"/>
          <p:cNvSpPr>
            <a:spLocks noGrp="1" noChangeArrowheads="1"/>
          </p:cNvSpPr>
          <p:nvPr>
            <p:ph type="body" idx="1"/>
          </p:nvPr>
        </p:nvSpPr>
        <p:spPr/>
        <p:txBody>
          <a:bodyPr/>
          <a:lstStyle/>
          <a:p>
            <a:pPr eaLnBrk="1" hangingPunct="1">
              <a:lnSpc>
                <a:spcPct val="80000"/>
              </a:lnSpc>
            </a:pPr>
            <a:r>
              <a:rPr lang="en-US" b="1" dirty="0"/>
              <a:t>Relationship between</a:t>
            </a:r>
            <a:r>
              <a:rPr lang="en-US" dirty="0"/>
              <a:t> </a:t>
            </a:r>
            <a:r>
              <a:rPr lang="en-US" b="1" dirty="0"/>
              <a:t>view and conflict equivalence</a:t>
            </a:r>
            <a:r>
              <a:rPr lang="en-US" dirty="0"/>
              <a:t>:</a:t>
            </a:r>
          </a:p>
          <a:p>
            <a:pPr lvl="1" eaLnBrk="1" hangingPunct="1">
              <a:lnSpc>
                <a:spcPct val="80000"/>
              </a:lnSpc>
            </a:pPr>
            <a:r>
              <a:rPr lang="en-US" dirty="0"/>
              <a:t>Conflict </a:t>
            </a:r>
            <a:r>
              <a:rPr lang="en-US" dirty="0" err="1"/>
              <a:t>serializability</a:t>
            </a:r>
            <a:r>
              <a:rPr lang="en-US" dirty="0"/>
              <a:t> is </a:t>
            </a:r>
            <a:r>
              <a:rPr lang="en-US" b="1" dirty="0"/>
              <a:t>stricter</a:t>
            </a:r>
            <a:r>
              <a:rPr lang="en-US" dirty="0"/>
              <a:t> than view </a:t>
            </a:r>
            <a:r>
              <a:rPr lang="en-US" dirty="0" err="1"/>
              <a:t>serializability</a:t>
            </a:r>
            <a:r>
              <a:rPr lang="en-US" dirty="0"/>
              <a:t>. </a:t>
            </a:r>
          </a:p>
          <a:p>
            <a:pPr lvl="1" eaLnBrk="1" hangingPunct="1">
              <a:lnSpc>
                <a:spcPct val="80000"/>
              </a:lnSpc>
            </a:pPr>
            <a:r>
              <a:rPr lang="en-US" dirty="0"/>
              <a:t>Any conflict serializable schedule is also view serializable, but not vice versa. </a:t>
            </a:r>
          </a:p>
          <a:p>
            <a:pPr lvl="1" eaLnBrk="1" hangingPunct="1">
              <a:lnSpc>
                <a:spcPct val="80000"/>
              </a:lnSpc>
            </a:pPr>
            <a:endParaRPr lang="en-US" dirty="0"/>
          </a:p>
          <a:p>
            <a:pPr lvl="1" eaLnBrk="1" hangingPunct="1">
              <a:lnSpc>
                <a:spcPct val="80000"/>
              </a:lnSpc>
            </a:pPr>
            <a:r>
              <a:rPr lang="en-US" dirty="0"/>
              <a:t>With unconstrained write (or blind write), a schedule that is view serializable is not necessarily conflict serializable.</a:t>
            </a:r>
          </a:p>
          <a:p>
            <a:pPr lvl="2" eaLnBrk="1" hangingPunct="1">
              <a:lnSpc>
                <a:spcPct val="80000"/>
              </a:lnSpc>
            </a:pPr>
            <a:r>
              <a:rPr lang="en-US" dirty="0"/>
              <a:t>The two are same under </a:t>
            </a:r>
            <a:r>
              <a:rPr lang="en-US" b="1" dirty="0"/>
              <a:t>constrained write assumption</a:t>
            </a:r>
            <a:r>
              <a:rPr lang="en-US" dirty="0"/>
              <a:t> which assumes that if T writes X, it is constrained by the value of X it reads;</a:t>
            </a:r>
          </a:p>
          <a:p>
            <a:pPr lvl="3" eaLnBrk="1" hangingPunct="1">
              <a:lnSpc>
                <a:spcPct val="80000"/>
              </a:lnSpc>
            </a:pPr>
            <a:r>
              <a:rPr lang="en-US" dirty="0"/>
              <a:t> i.e., new X  = f(old X)</a:t>
            </a:r>
          </a:p>
        </p:txBody>
      </p:sp>
    </p:spTree>
    <p:extLst>
      <p:ext uri="{BB962C8B-B14F-4D97-AF65-F5344CB8AC3E}">
        <p14:creationId xmlns:p14="http://schemas.microsoft.com/office/powerpoint/2010/main" val="3650323310"/>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p:spPr>
        <p:txBody>
          <a:bodyPr/>
          <a:lstStyle/>
          <a:p>
            <a:r>
              <a:rPr lang="en-US"/>
              <a:t>Slide 17- </a:t>
            </a:r>
            <a:fld id="{5D895EC2-616E-4584-9C16-1C8809DA79BF}" type="slidenum">
              <a:rPr lang="en-US" smtClean="0"/>
              <a:pPr/>
              <a:t>69</a:t>
            </a:fld>
            <a:endParaRPr lang="en-CA"/>
          </a:p>
        </p:txBody>
      </p:sp>
      <p:sp>
        <p:nvSpPr>
          <p:cNvPr id="49155" name="Rectangle 4"/>
          <p:cNvSpPr>
            <a:spLocks noGrp="1" noChangeArrowheads="1"/>
          </p:cNvSpPr>
          <p:nvPr>
            <p:ph type="title"/>
          </p:nvPr>
        </p:nvSpPr>
        <p:spPr/>
        <p:txBody>
          <a:bodyPr/>
          <a:lstStyle/>
          <a:p>
            <a:pPr eaLnBrk="1" hangingPunct="1"/>
            <a:r>
              <a:rPr lang="en-US"/>
              <a:t>Characterizing Schedules based on Serializability (10)</a:t>
            </a:r>
          </a:p>
        </p:txBody>
      </p:sp>
      <p:sp>
        <p:nvSpPr>
          <p:cNvPr id="49156" name="Rectangle 5"/>
          <p:cNvSpPr>
            <a:spLocks noGrp="1" noChangeArrowheads="1"/>
          </p:cNvSpPr>
          <p:nvPr>
            <p:ph type="body" idx="1"/>
          </p:nvPr>
        </p:nvSpPr>
        <p:spPr/>
        <p:txBody>
          <a:bodyPr/>
          <a:lstStyle/>
          <a:p>
            <a:pPr eaLnBrk="1" hangingPunct="1">
              <a:lnSpc>
                <a:spcPct val="80000"/>
              </a:lnSpc>
            </a:pPr>
            <a:r>
              <a:rPr lang="en-US" sz="2400" dirty="0"/>
              <a:t>Relationship between view and conflict equivalence (</a:t>
            </a:r>
            <a:r>
              <a:rPr lang="en-US" sz="2400" dirty="0" err="1"/>
              <a:t>cont</a:t>
            </a:r>
            <a:r>
              <a:rPr lang="en-US" sz="2400" dirty="0"/>
              <a:t>):</a:t>
            </a:r>
          </a:p>
          <a:p>
            <a:pPr lvl="1" eaLnBrk="1" hangingPunct="1">
              <a:lnSpc>
                <a:spcPct val="80000"/>
              </a:lnSpc>
            </a:pPr>
            <a:r>
              <a:rPr lang="en-US" sz="2100" dirty="0"/>
              <a:t>Consider the following schedule of three transactions </a:t>
            </a:r>
          </a:p>
          <a:p>
            <a:pPr lvl="2" eaLnBrk="1" hangingPunct="1">
              <a:lnSpc>
                <a:spcPct val="80000"/>
              </a:lnSpc>
            </a:pPr>
            <a:r>
              <a:rPr lang="en-US" sz="2000" dirty="0"/>
              <a:t>T1: r1(X), w1(X); 	T2: w2(X); 	and  	T3: w3(X):</a:t>
            </a:r>
          </a:p>
          <a:p>
            <a:pPr lvl="1" eaLnBrk="1" hangingPunct="1">
              <a:lnSpc>
                <a:spcPct val="80000"/>
              </a:lnSpc>
            </a:pPr>
            <a:r>
              <a:rPr lang="en-US" sz="2100" dirty="0"/>
              <a:t>Schedule Sa: r1(X); w2(X); w1(X); w3(X); c1; c2; c3;</a:t>
            </a:r>
          </a:p>
          <a:p>
            <a:pPr eaLnBrk="1" hangingPunct="1">
              <a:lnSpc>
                <a:spcPct val="80000"/>
              </a:lnSpc>
            </a:pPr>
            <a:endParaRPr lang="en-US" sz="2400" dirty="0"/>
          </a:p>
          <a:p>
            <a:pPr eaLnBrk="1" hangingPunct="1">
              <a:lnSpc>
                <a:spcPct val="80000"/>
              </a:lnSpc>
            </a:pPr>
            <a:r>
              <a:rPr lang="en-US" sz="2400" dirty="0"/>
              <a:t>In Sa, the operations w2(X) and w3(X) are blind writes, since T</a:t>
            </a:r>
            <a:r>
              <a:rPr lang="tr-TR" sz="2400"/>
              <a:t>2</a:t>
            </a:r>
            <a:r>
              <a:rPr lang="en-US" sz="2400"/>
              <a:t> and T3 do not read the value of X. </a:t>
            </a:r>
          </a:p>
          <a:p>
            <a:pPr lvl="1" eaLnBrk="1" hangingPunct="1">
              <a:lnSpc>
                <a:spcPct val="80000"/>
              </a:lnSpc>
            </a:pPr>
            <a:r>
              <a:rPr lang="en-US" sz="2100" dirty="0"/>
              <a:t>Sa is view </a:t>
            </a:r>
            <a:r>
              <a:rPr lang="en-US" sz="2100" dirty="0" err="1"/>
              <a:t>serializable</a:t>
            </a:r>
            <a:r>
              <a:rPr lang="en-US" sz="2100" dirty="0"/>
              <a:t>, since it is view equivalent to the serial schedule T1, T2, T3.</a:t>
            </a:r>
          </a:p>
          <a:p>
            <a:pPr lvl="1" eaLnBrk="1" hangingPunct="1">
              <a:lnSpc>
                <a:spcPct val="80000"/>
              </a:lnSpc>
            </a:pPr>
            <a:r>
              <a:rPr lang="en-US" sz="2100" dirty="0"/>
              <a:t>However, Sa is not conflict </a:t>
            </a:r>
            <a:r>
              <a:rPr lang="en-US" sz="2100" dirty="0" err="1"/>
              <a:t>serializable</a:t>
            </a:r>
            <a:r>
              <a:rPr lang="en-US" sz="2100" dirty="0"/>
              <a:t>, since it is not conflict equivalent to any serial schedule.</a:t>
            </a:r>
          </a:p>
        </p:txBody>
      </p:sp>
    </p:spTree>
    <p:extLst>
      <p:ext uri="{BB962C8B-B14F-4D97-AF65-F5344CB8AC3E}">
        <p14:creationId xmlns:p14="http://schemas.microsoft.com/office/powerpoint/2010/main" val="342055306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r>
              <a:rPr lang="en-US"/>
              <a:t>Slide 17- </a:t>
            </a:r>
            <a:fld id="{F3E7B2F7-2BCC-4C15-A54A-8457513C8FC2}" type="slidenum">
              <a:rPr lang="en-US" smtClean="0"/>
              <a:pPr/>
              <a:t>7</a:t>
            </a:fld>
            <a:endParaRPr lang="en-CA"/>
          </a:p>
        </p:txBody>
      </p:sp>
      <p:sp>
        <p:nvSpPr>
          <p:cNvPr id="7171" name="Rectangle 4"/>
          <p:cNvSpPr>
            <a:spLocks noGrp="1" noChangeArrowheads="1"/>
          </p:cNvSpPr>
          <p:nvPr>
            <p:ph type="title"/>
          </p:nvPr>
        </p:nvSpPr>
        <p:spPr/>
        <p:txBody>
          <a:bodyPr/>
          <a:lstStyle/>
          <a:p>
            <a:pPr eaLnBrk="1" hangingPunct="1"/>
            <a:r>
              <a:rPr lang="en-US" sz="3200"/>
              <a:t>Introduction to Transaction Processing (3)</a:t>
            </a:r>
          </a:p>
        </p:txBody>
      </p:sp>
      <p:sp>
        <p:nvSpPr>
          <p:cNvPr id="7172" name="Rectangle 5"/>
          <p:cNvSpPr>
            <a:spLocks noGrp="1" noChangeArrowheads="1"/>
          </p:cNvSpPr>
          <p:nvPr>
            <p:ph type="body" idx="1"/>
          </p:nvPr>
        </p:nvSpPr>
        <p:spPr>
          <a:xfrm>
            <a:off x="239713" y="1600200"/>
            <a:ext cx="8599487" cy="4572000"/>
          </a:xfrm>
        </p:spPr>
        <p:txBody>
          <a:bodyPr/>
          <a:lstStyle/>
          <a:p>
            <a:pPr eaLnBrk="1" hangingPunct="1">
              <a:lnSpc>
                <a:spcPct val="90000"/>
              </a:lnSpc>
              <a:buFont typeface="Wingdings" pitchFamily="2" charset="2"/>
              <a:buNone/>
            </a:pPr>
            <a:r>
              <a:rPr lang="en-US" sz="2400" dirty="0"/>
              <a:t>SIMPLE MODEL OF A DATABASE (for purposes of discussing transactions):</a:t>
            </a:r>
          </a:p>
          <a:p>
            <a:pPr eaLnBrk="1" hangingPunct="1">
              <a:lnSpc>
                <a:spcPct val="90000"/>
              </a:lnSpc>
            </a:pPr>
            <a:r>
              <a:rPr lang="en-US" sz="2400" b="1" dirty="0"/>
              <a:t>A database</a:t>
            </a:r>
            <a:r>
              <a:rPr lang="en-US" sz="2400" dirty="0"/>
              <a:t> is a collection of named data items (e.g. table, view)</a:t>
            </a:r>
          </a:p>
          <a:p>
            <a:pPr eaLnBrk="1" hangingPunct="1">
              <a:lnSpc>
                <a:spcPct val="90000"/>
              </a:lnSpc>
            </a:pPr>
            <a:r>
              <a:rPr lang="en-US" sz="2400" b="1" dirty="0"/>
              <a:t>Granularity</a:t>
            </a:r>
            <a:r>
              <a:rPr lang="en-US" sz="2400" dirty="0"/>
              <a:t> of data - a field, a record , or a whole disk block (Concepts are independent of granularity)</a:t>
            </a:r>
          </a:p>
          <a:p>
            <a:pPr eaLnBrk="1" hangingPunct="1">
              <a:lnSpc>
                <a:spcPct val="90000"/>
              </a:lnSpc>
            </a:pPr>
            <a:r>
              <a:rPr lang="en-US" sz="2400" dirty="0"/>
              <a:t>SQL provides querying, inserting, deleting and updating operations. These utilize basic read and write operations.</a:t>
            </a:r>
          </a:p>
          <a:p>
            <a:pPr lvl="1" eaLnBrk="1" hangingPunct="1">
              <a:lnSpc>
                <a:spcPct val="90000"/>
              </a:lnSpc>
            </a:pPr>
            <a:r>
              <a:rPr lang="en-US" b="1" dirty="0" err="1"/>
              <a:t>read_item</a:t>
            </a:r>
            <a:r>
              <a:rPr lang="en-US" b="1" dirty="0"/>
              <a:t>(X</a:t>
            </a:r>
            <a:r>
              <a:rPr lang="en-US" dirty="0"/>
              <a:t>): Reads a database item named X into a program variable. To simplify our notation, we assume that the program variable is also named X.</a:t>
            </a:r>
          </a:p>
          <a:p>
            <a:pPr lvl="1" eaLnBrk="1" hangingPunct="1">
              <a:lnSpc>
                <a:spcPct val="90000"/>
              </a:lnSpc>
            </a:pPr>
            <a:r>
              <a:rPr lang="en-US" b="1" dirty="0" err="1"/>
              <a:t>write_item</a:t>
            </a:r>
            <a:r>
              <a:rPr lang="en-US" b="1" dirty="0"/>
              <a:t>(X</a:t>
            </a:r>
            <a:r>
              <a:rPr lang="en-US" dirty="0"/>
              <a:t>): Writes the value of program variable X into the database item named X.</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a:t>Slide 17- </a:t>
            </a:r>
            <a:fld id="{0FDAF5DD-9A9D-49D0-8BC7-26CE03616064}" type="slidenum">
              <a:rPr lang="en-US" smtClean="0"/>
              <a:pPr/>
              <a:t>70</a:t>
            </a:fld>
            <a:endParaRPr lang="en-CA"/>
          </a:p>
        </p:txBody>
      </p:sp>
      <p:sp>
        <p:nvSpPr>
          <p:cNvPr id="46083" name="Rectangle 4"/>
          <p:cNvSpPr>
            <a:spLocks noGrp="1" noChangeArrowheads="1"/>
          </p:cNvSpPr>
          <p:nvPr>
            <p:ph type="title"/>
          </p:nvPr>
        </p:nvSpPr>
        <p:spPr/>
        <p:txBody>
          <a:bodyPr/>
          <a:lstStyle/>
          <a:p>
            <a:pPr eaLnBrk="1" hangingPunct="1"/>
            <a:r>
              <a:rPr lang="en-US"/>
              <a:t>Characterizing Schedules based on Serializability (7)</a:t>
            </a:r>
          </a:p>
        </p:txBody>
      </p:sp>
      <p:sp>
        <p:nvSpPr>
          <p:cNvPr id="46084" name="Rectangle 5"/>
          <p:cNvSpPr>
            <a:spLocks noGrp="1" noChangeArrowheads="1"/>
          </p:cNvSpPr>
          <p:nvPr>
            <p:ph type="body" idx="1"/>
          </p:nvPr>
        </p:nvSpPr>
        <p:spPr>
          <a:xfrm>
            <a:off x="228600" y="1600200"/>
            <a:ext cx="8294687" cy="533400"/>
          </a:xfrm>
        </p:spPr>
        <p:txBody>
          <a:bodyPr/>
          <a:lstStyle/>
          <a:p>
            <a:pPr marL="533400" indent="-533400" eaLnBrk="1" hangingPunct="1">
              <a:lnSpc>
                <a:spcPct val="80000"/>
              </a:lnSpc>
            </a:pPr>
            <a:r>
              <a:rPr lang="en-US" sz="1800" dirty="0"/>
              <a:t>Conflict equivalent schedules: Assume that initial values of X=6 and Y=13. </a:t>
            </a:r>
          </a:p>
          <a:p>
            <a:pPr marL="533400" indent="-533400" eaLnBrk="1" hangingPunct="1">
              <a:lnSpc>
                <a:spcPct val="80000"/>
              </a:lnSpc>
            </a:pPr>
            <a:r>
              <a:rPr lang="en-US" sz="1800" dirty="0"/>
              <a:t>Conflict equivalent serialized schedule of Schedule 1: T2-&gt;T1</a:t>
            </a:r>
          </a:p>
        </p:txBody>
      </p:sp>
      <p:sp>
        <p:nvSpPr>
          <p:cNvPr id="5" name="Rectangle 4"/>
          <p:cNvSpPr/>
          <p:nvPr/>
        </p:nvSpPr>
        <p:spPr bwMode="auto">
          <a:xfrm>
            <a:off x="228600" y="27432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R(X)</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X=X-10, W(X)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dirty="0">
                <a:ln>
                  <a:noFill/>
                </a:ln>
                <a:solidFill>
                  <a:schemeClr val="tx1"/>
                </a:solidFill>
                <a:effectLst/>
                <a:latin typeface="Arial" charset="0"/>
              </a:rPr>
              <a:t>R(Y)</a:t>
            </a: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Y=Y+14, W(Y)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2133600" y="27432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Y=Y+5, W(Y)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7" name="Rectangle 6"/>
          <p:cNvSpPr/>
          <p:nvPr/>
        </p:nvSpPr>
        <p:spPr bwMode="auto">
          <a:xfrm>
            <a:off x="5334000" y="27432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R(X)</a:t>
            </a:r>
          </a:p>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solidFill>
                <a:srgbClr val="00B05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solidFill>
                <a:srgbClr val="00B05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solidFill>
                <a:srgbClr val="00B05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solidFill>
                <a:srgbClr val="00B05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solidFill>
                <a:srgbClr val="00B05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solidFill>
                <a:srgbClr val="00B05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solidFill>
                <a:srgbClr val="00B050"/>
              </a:solidFill>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X=X-10, W(X)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tr-TR" sz="1200" b="1" dirty="0">
                <a:solidFill>
                  <a:schemeClr val="accent6">
                    <a:lumMod val="75000"/>
                  </a:schemeClr>
                </a:solidFill>
              </a:rPr>
              <a:t>R(Y)</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Y=Y+14, W(Y)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7239000" y="27432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Y=Y+5, W(Y)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9" name="TextBox 8"/>
          <p:cNvSpPr txBox="1"/>
          <p:nvPr/>
        </p:nvSpPr>
        <p:spPr>
          <a:xfrm>
            <a:off x="1227743" y="2283767"/>
            <a:ext cx="1811714" cy="461665"/>
          </a:xfrm>
          <a:prstGeom prst="rect">
            <a:avLst/>
          </a:prstGeom>
          <a:noFill/>
        </p:spPr>
        <p:txBody>
          <a:bodyPr wrap="none" rtlCol="0">
            <a:spAutoFit/>
          </a:bodyPr>
          <a:lstStyle/>
          <a:p>
            <a:r>
              <a:rPr lang="en-US" dirty="0"/>
              <a:t>Schedule 1:</a:t>
            </a:r>
            <a:endParaRPr lang="tr-TR" dirty="0"/>
          </a:p>
        </p:txBody>
      </p:sp>
      <p:sp>
        <p:nvSpPr>
          <p:cNvPr id="10" name="TextBox 9"/>
          <p:cNvSpPr txBox="1"/>
          <p:nvPr/>
        </p:nvSpPr>
        <p:spPr>
          <a:xfrm>
            <a:off x="6036886" y="2362200"/>
            <a:ext cx="1811714" cy="461665"/>
          </a:xfrm>
          <a:prstGeom prst="rect">
            <a:avLst/>
          </a:prstGeom>
          <a:noFill/>
        </p:spPr>
        <p:txBody>
          <a:bodyPr wrap="none" rtlCol="0">
            <a:spAutoFit/>
          </a:bodyPr>
          <a:lstStyle/>
          <a:p>
            <a:r>
              <a:rPr lang="en-US" dirty="0"/>
              <a:t>Schedule 2:</a:t>
            </a:r>
            <a:endParaRPr lang="tr-TR" dirty="0"/>
          </a:p>
        </p:txBody>
      </p:sp>
      <p:sp>
        <p:nvSpPr>
          <p:cNvPr id="11" name="TextBox 10"/>
          <p:cNvSpPr txBox="1"/>
          <p:nvPr/>
        </p:nvSpPr>
        <p:spPr>
          <a:xfrm>
            <a:off x="256707" y="6169967"/>
            <a:ext cx="3753785" cy="461665"/>
          </a:xfrm>
          <a:prstGeom prst="rect">
            <a:avLst/>
          </a:prstGeom>
          <a:noFill/>
        </p:spPr>
        <p:txBody>
          <a:bodyPr wrap="none" rtlCol="0">
            <a:spAutoFit/>
          </a:bodyPr>
          <a:lstStyle/>
          <a:p>
            <a:r>
              <a:rPr lang="en-US" dirty="0"/>
              <a:t>Last state: X=-4 and Y=32</a:t>
            </a:r>
            <a:endParaRPr lang="tr-TR" dirty="0"/>
          </a:p>
        </p:txBody>
      </p:sp>
      <p:sp>
        <p:nvSpPr>
          <p:cNvPr id="12" name="TextBox 11"/>
          <p:cNvSpPr txBox="1"/>
          <p:nvPr/>
        </p:nvSpPr>
        <p:spPr>
          <a:xfrm>
            <a:off x="5085415" y="6172200"/>
            <a:ext cx="3753785" cy="461665"/>
          </a:xfrm>
          <a:prstGeom prst="rect">
            <a:avLst/>
          </a:prstGeom>
          <a:noFill/>
        </p:spPr>
        <p:txBody>
          <a:bodyPr wrap="none" rtlCol="0">
            <a:spAutoFit/>
          </a:bodyPr>
          <a:lstStyle/>
          <a:p>
            <a:r>
              <a:rPr lang="en-US" dirty="0"/>
              <a:t>Last state: X=-4 and Y=32</a:t>
            </a:r>
            <a:endParaRPr lang="tr-TR" dirty="0"/>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a:t>Slide 17- </a:t>
            </a:r>
            <a:fld id="{0FDAF5DD-9A9D-49D0-8BC7-26CE03616064}" type="slidenum">
              <a:rPr lang="en-US" smtClean="0"/>
              <a:pPr/>
              <a:t>71</a:t>
            </a:fld>
            <a:endParaRPr lang="en-CA"/>
          </a:p>
        </p:txBody>
      </p:sp>
      <p:sp>
        <p:nvSpPr>
          <p:cNvPr id="46083" name="Rectangle 4"/>
          <p:cNvSpPr>
            <a:spLocks noGrp="1" noChangeArrowheads="1"/>
          </p:cNvSpPr>
          <p:nvPr>
            <p:ph type="title"/>
          </p:nvPr>
        </p:nvSpPr>
        <p:spPr/>
        <p:txBody>
          <a:bodyPr/>
          <a:lstStyle/>
          <a:p>
            <a:pPr eaLnBrk="1" hangingPunct="1"/>
            <a:r>
              <a:rPr lang="en-US"/>
              <a:t>Characterizing Schedules based on Serializability (7)</a:t>
            </a:r>
          </a:p>
        </p:txBody>
      </p:sp>
      <p:sp>
        <p:nvSpPr>
          <p:cNvPr id="46084" name="Rectangle 5"/>
          <p:cNvSpPr>
            <a:spLocks noGrp="1" noChangeArrowheads="1"/>
          </p:cNvSpPr>
          <p:nvPr>
            <p:ph type="body" idx="1"/>
          </p:nvPr>
        </p:nvSpPr>
        <p:spPr>
          <a:xfrm>
            <a:off x="228600" y="1600200"/>
            <a:ext cx="8294687" cy="533400"/>
          </a:xfrm>
        </p:spPr>
        <p:txBody>
          <a:bodyPr/>
          <a:lstStyle/>
          <a:p>
            <a:pPr marL="533400" indent="-533400" eaLnBrk="1" hangingPunct="1">
              <a:lnSpc>
                <a:spcPct val="80000"/>
              </a:lnSpc>
            </a:pPr>
            <a:r>
              <a:rPr lang="en-US" sz="1800" dirty="0"/>
              <a:t>Assume that initial values of X=6 and Y=13. </a:t>
            </a:r>
          </a:p>
          <a:p>
            <a:pPr marL="533400" indent="-533400" eaLnBrk="1" hangingPunct="1">
              <a:lnSpc>
                <a:spcPct val="80000"/>
              </a:lnSpc>
            </a:pPr>
            <a:r>
              <a:rPr lang="en-US" sz="1800" dirty="0"/>
              <a:t>There is no equivalent serial</a:t>
            </a:r>
            <a:r>
              <a:rPr lang="tr-TR" sz="1800" dirty="0"/>
              <a:t> </a:t>
            </a:r>
            <a:r>
              <a:rPr lang="en-US" sz="1800" dirty="0"/>
              <a:t>schedule.</a:t>
            </a:r>
          </a:p>
        </p:txBody>
      </p:sp>
      <p:sp>
        <p:nvSpPr>
          <p:cNvPr id="5" name="Rectangle 4"/>
          <p:cNvSpPr/>
          <p:nvPr/>
        </p:nvSpPr>
        <p:spPr bwMode="auto">
          <a:xfrm>
            <a:off x="228600" y="27432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R(X)</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X=X-10, W(X)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dirty="0">
                <a:ln>
                  <a:noFill/>
                </a:ln>
                <a:solidFill>
                  <a:schemeClr val="tx1"/>
                </a:solidFill>
                <a:effectLst/>
                <a:latin typeface="Arial" charset="0"/>
              </a:rPr>
              <a:t>R(Y)</a:t>
            </a: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R(X)</a:t>
            </a: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Y=Y</a:t>
            </a:r>
            <a:r>
              <a:rPr lang="tr-TR" sz="1200" b="1" dirty="0">
                <a:solidFill>
                  <a:schemeClr val="accent6">
                    <a:lumMod val="75000"/>
                  </a:schemeClr>
                </a:solidFill>
              </a:rPr>
              <a:t>*X</a:t>
            </a:r>
            <a:r>
              <a:rPr lang="en-US" sz="1200" b="1" dirty="0">
                <a:solidFill>
                  <a:schemeClr val="accent6">
                    <a:lumMod val="75000"/>
                  </a:schemeClr>
                </a:solidFill>
              </a:rPr>
              <a:t>, W(Y)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2133600" y="27432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Y=Y+5, W(Y)</a:t>
            </a:r>
            <a:endParaRPr lang="tr-TR" sz="1200" b="1" dirty="0">
              <a:solidFill>
                <a:schemeClr val="accent6">
                  <a:lumMod val="75000"/>
                </a:schemeClr>
              </a:solidFill>
            </a:endParaRPr>
          </a:p>
          <a:p>
            <a:pPr marL="0" marR="0" indent="0" algn="ctr" defTabSz="914400" rtl="0" eaLnBrk="1" fontAlgn="base" latinLnBrk="0" hangingPunct="1">
              <a:lnSpc>
                <a:spcPct val="100000"/>
              </a:lnSpc>
              <a:spcBef>
                <a:spcPct val="0"/>
              </a:spcBef>
              <a:spcAft>
                <a:spcPct val="0"/>
              </a:spcAft>
              <a:buClrTx/>
              <a:buSzTx/>
              <a:buFontTx/>
              <a:buNone/>
              <a:tabLst/>
            </a:pPr>
            <a:r>
              <a:rPr lang="tr-TR" sz="1200" b="1" dirty="0">
                <a:solidFill>
                  <a:schemeClr val="accent6">
                    <a:lumMod val="75000"/>
                  </a:schemeClr>
                </a:solidFill>
              </a:rPr>
              <a:t>R(X)</a:t>
            </a:r>
            <a:endParaRPr lang="en-US" sz="1200" b="1" dirty="0">
              <a:solidFill>
                <a:schemeClr val="accent6">
                  <a:lumMod val="75000"/>
                </a:schemeClr>
              </a:solidFill>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X=X</a:t>
            </a:r>
            <a:r>
              <a:rPr lang="tr-TR" sz="1200" b="1" dirty="0">
                <a:solidFill>
                  <a:schemeClr val="accent6">
                    <a:lumMod val="75000"/>
                  </a:schemeClr>
                </a:solidFill>
              </a:rPr>
              <a:t>*Y</a:t>
            </a:r>
            <a:r>
              <a:rPr lang="en-US" sz="1200" b="1" dirty="0">
                <a:solidFill>
                  <a:schemeClr val="accent6">
                    <a:lumMod val="75000"/>
                  </a:schemeClr>
                </a:solidFill>
              </a:rPr>
              <a:t>, W(X)</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7" name="Rectangle 6"/>
          <p:cNvSpPr/>
          <p:nvPr/>
        </p:nvSpPr>
        <p:spPr bwMode="auto">
          <a:xfrm>
            <a:off x="5334000" y="27432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transaction(2)</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R2(Y)</a:t>
            </a:r>
          </a:p>
          <a:p>
            <a:pPr algn="ctr"/>
            <a:r>
              <a:rPr lang="en-US" sz="1200" b="1" dirty="0">
                <a:solidFill>
                  <a:schemeClr val="accent6">
                    <a:lumMod val="75000"/>
                  </a:schemeClr>
                </a:solidFill>
              </a:rPr>
              <a:t>Y=Y+5, W2(Y)</a:t>
            </a:r>
            <a:endParaRPr lang="tr-TR" sz="1200" b="1" dirty="0">
              <a:solidFill>
                <a:schemeClr val="accent6">
                  <a:lumMod val="75000"/>
                </a:schemeClr>
              </a:solidFill>
            </a:endParaRPr>
          </a:p>
          <a:p>
            <a:pPr algn="ctr"/>
            <a:r>
              <a:rPr lang="tr-TR" sz="1200" b="1" dirty="0">
                <a:solidFill>
                  <a:schemeClr val="accent6">
                    <a:lumMod val="75000"/>
                  </a:schemeClr>
                </a:solidFill>
              </a:rPr>
              <a:t>R2(X)</a:t>
            </a:r>
            <a:endParaRPr lang="en-US" sz="1200" b="1" dirty="0">
              <a:solidFill>
                <a:schemeClr val="accent6">
                  <a:lumMod val="75000"/>
                </a:schemeClr>
              </a:solidFill>
            </a:endParaRPr>
          </a:p>
          <a:p>
            <a:pPr algn="ctr"/>
            <a:r>
              <a:rPr lang="en-US" sz="1200" b="1" dirty="0">
                <a:solidFill>
                  <a:schemeClr val="accent6">
                    <a:lumMod val="75000"/>
                  </a:schemeClr>
                </a:solidFill>
              </a:rPr>
              <a:t>X=X</a:t>
            </a:r>
            <a:r>
              <a:rPr lang="tr-TR" sz="1200" b="1" dirty="0">
                <a:solidFill>
                  <a:schemeClr val="accent6">
                    <a:lumMod val="75000"/>
                  </a:schemeClr>
                </a:solidFill>
              </a:rPr>
              <a:t>*Y</a:t>
            </a:r>
            <a:r>
              <a:rPr lang="en-US" sz="1200" b="1" dirty="0">
                <a:solidFill>
                  <a:schemeClr val="accent6">
                    <a:lumMod val="75000"/>
                  </a:schemeClr>
                </a:solidFill>
              </a:rPr>
              <a:t>, W2(X)</a:t>
            </a:r>
          </a:p>
          <a:p>
            <a:pPr algn="ctr"/>
            <a:r>
              <a:rPr lang="en-US" sz="1200" dirty="0"/>
              <a:t>End transaction(2)</a:t>
            </a:r>
          </a:p>
          <a:p>
            <a:pPr algn="ctr"/>
            <a:r>
              <a:rPr lang="en-US" sz="1200" baseline="0" dirty="0">
                <a:solidFill>
                  <a:srgbClr val="FF0000"/>
                </a:solidFill>
              </a:rPr>
              <a:t>Commit(2)</a:t>
            </a:r>
            <a:endParaRPr lang="en-US" sz="1200" dirty="0">
              <a:solidFill>
                <a:srgbClr val="FF0000"/>
              </a:solidFill>
            </a:endParaRPr>
          </a:p>
          <a:p>
            <a:pPr algn="ctr"/>
            <a:r>
              <a:rPr lang="en-US" sz="1200" dirty="0"/>
              <a:t>Begin transaction(1)</a:t>
            </a:r>
          </a:p>
          <a:p>
            <a:pPr algn="ctr"/>
            <a:r>
              <a:rPr lang="en-US" sz="1200" dirty="0"/>
              <a:t>R1(X)</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X=X-10, W1(X)</a:t>
            </a:r>
            <a:endParaRPr kumimoji="0" lang="tr-TR"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tr-TR" sz="1200" dirty="0"/>
              <a:t>R1(Y)</a:t>
            </a: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lang="en-US" sz="1200"/>
              <a:t>R1(X)</a:t>
            </a:r>
            <a:endParaRPr kumimoji="0" lang="en-US" sz="1200" b="0" i="0" u="none" strike="noStrike" cap="none" normalizeH="0" baseline="0" dirty="0">
              <a:ln>
                <a:noFill/>
              </a:ln>
              <a:solidFill>
                <a:schemeClr val="tx1"/>
              </a:solidFill>
              <a:effectLst/>
              <a:latin typeface="Arial" charset="0"/>
            </a:endParaRPr>
          </a:p>
          <a:p>
            <a:pPr algn="ctr"/>
            <a:r>
              <a:rPr lang="en-US" sz="1200" b="1" dirty="0">
                <a:solidFill>
                  <a:schemeClr val="accent6">
                    <a:lumMod val="75000"/>
                  </a:schemeClr>
                </a:solidFill>
              </a:rPr>
              <a:t>Y=</a:t>
            </a:r>
            <a:r>
              <a:rPr lang="tr-TR" sz="1200" b="1" dirty="0">
                <a:solidFill>
                  <a:schemeClr val="accent6">
                    <a:lumMod val="75000"/>
                  </a:schemeClr>
                </a:solidFill>
              </a:rPr>
              <a:t> X*Y</a:t>
            </a:r>
            <a:r>
              <a:rPr lang="en-US" sz="1200" b="1" dirty="0">
                <a:solidFill>
                  <a:schemeClr val="accent6">
                    <a:lumMod val="75000"/>
                  </a:schemeClr>
                </a:solidFill>
              </a:rPr>
              <a:t>, W1(Y)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transaction(1)</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Commit(1)</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9" name="TextBox 8"/>
          <p:cNvSpPr txBox="1"/>
          <p:nvPr/>
        </p:nvSpPr>
        <p:spPr>
          <a:xfrm>
            <a:off x="1227743" y="2283767"/>
            <a:ext cx="1811714" cy="461665"/>
          </a:xfrm>
          <a:prstGeom prst="rect">
            <a:avLst/>
          </a:prstGeom>
          <a:noFill/>
        </p:spPr>
        <p:txBody>
          <a:bodyPr wrap="none" rtlCol="0">
            <a:spAutoFit/>
          </a:bodyPr>
          <a:lstStyle/>
          <a:p>
            <a:r>
              <a:rPr lang="en-US" dirty="0"/>
              <a:t>Schedule 1:</a:t>
            </a:r>
            <a:endParaRPr lang="tr-TR" dirty="0"/>
          </a:p>
        </p:txBody>
      </p:sp>
      <p:sp>
        <p:nvSpPr>
          <p:cNvPr id="10" name="TextBox 9"/>
          <p:cNvSpPr txBox="1"/>
          <p:nvPr/>
        </p:nvSpPr>
        <p:spPr>
          <a:xfrm>
            <a:off x="5334000" y="2133600"/>
            <a:ext cx="2891369" cy="461665"/>
          </a:xfrm>
          <a:prstGeom prst="rect">
            <a:avLst/>
          </a:prstGeom>
          <a:noFill/>
        </p:spPr>
        <p:txBody>
          <a:bodyPr wrap="none" rtlCol="0">
            <a:spAutoFit/>
          </a:bodyPr>
          <a:lstStyle/>
          <a:p>
            <a:r>
              <a:rPr lang="en-US" dirty="0"/>
              <a:t>Schedule 2: T2-&gt;T1</a:t>
            </a:r>
            <a:endParaRPr lang="tr-TR" dirty="0"/>
          </a:p>
        </p:txBody>
      </p:sp>
      <p:sp>
        <p:nvSpPr>
          <p:cNvPr id="11" name="TextBox 10"/>
          <p:cNvSpPr txBox="1"/>
          <p:nvPr/>
        </p:nvSpPr>
        <p:spPr>
          <a:xfrm>
            <a:off x="256707" y="6169967"/>
            <a:ext cx="4285981" cy="461665"/>
          </a:xfrm>
          <a:prstGeom prst="rect">
            <a:avLst/>
          </a:prstGeom>
          <a:noFill/>
        </p:spPr>
        <p:txBody>
          <a:bodyPr wrap="none" rtlCol="0">
            <a:spAutoFit/>
          </a:bodyPr>
          <a:lstStyle/>
          <a:p>
            <a:r>
              <a:rPr lang="en-US" dirty="0"/>
              <a:t>Last state: X=</a:t>
            </a:r>
            <a:r>
              <a:rPr lang="tr-TR" dirty="0"/>
              <a:t>-72</a:t>
            </a:r>
            <a:r>
              <a:rPr lang="en-US" dirty="0"/>
              <a:t>and Y=</a:t>
            </a:r>
            <a:r>
              <a:rPr lang="tr-TR" dirty="0"/>
              <a:t>-1296</a:t>
            </a:r>
          </a:p>
        </p:txBody>
      </p:sp>
      <p:sp>
        <p:nvSpPr>
          <p:cNvPr id="12" name="TextBox 11"/>
          <p:cNvSpPr txBox="1"/>
          <p:nvPr/>
        </p:nvSpPr>
        <p:spPr>
          <a:xfrm>
            <a:off x="4800600" y="6172200"/>
            <a:ext cx="4165756" cy="461665"/>
          </a:xfrm>
          <a:prstGeom prst="rect">
            <a:avLst/>
          </a:prstGeom>
          <a:noFill/>
        </p:spPr>
        <p:txBody>
          <a:bodyPr wrap="none" rtlCol="0">
            <a:spAutoFit/>
          </a:bodyPr>
          <a:lstStyle/>
          <a:p>
            <a:r>
              <a:rPr lang="en-US" dirty="0"/>
              <a:t>Last state: X=</a:t>
            </a:r>
            <a:r>
              <a:rPr lang="tr-TR" dirty="0"/>
              <a:t>98</a:t>
            </a:r>
            <a:r>
              <a:rPr lang="en-US" dirty="0"/>
              <a:t> and Y=</a:t>
            </a:r>
            <a:r>
              <a:rPr lang="tr-TR" dirty="0"/>
              <a:t>1764</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a:t>Slide 17- </a:t>
            </a:r>
            <a:fld id="{0FDAF5DD-9A9D-49D0-8BC7-26CE03616064}" type="slidenum">
              <a:rPr lang="en-US" smtClean="0"/>
              <a:pPr/>
              <a:t>72</a:t>
            </a:fld>
            <a:endParaRPr lang="en-CA"/>
          </a:p>
        </p:txBody>
      </p:sp>
      <p:sp>
        <p:nvSpPr>
          <p:cNvPr id="46083" name="Rectangle 4"/>
          <p:cNvSpPr>
            <a:spLocks noGrp="1" noChangeArrowheads="1"/>
          </p:cNvSpPr>
          <p:nvPr>
            <p:ph type="title"/>
          </p:nvPr>
        </p:nvSpPr>
        <p:spPr/>
        <p:txBody>
          <a:bodyPr/>
          <a:lstStyle/>
          <a:p>
            <a:pPr eaLnBrk="1" hangingPunct="1"/>
            <a:r>
              <a:rPr lang="en-US"/>
              <a:t>Characterizing Schedules based on Serializability (7)</a:t>
            </a:r>
          </a:p>
        </p:txBody>
      </p:sp>
      <p:sp>
        <p:nvSpPr>
          <p:cNvPr id="46084" name="Rectangle 5"/>
          <p:cNvSpPr>
            <a:spLocks noGrp="1" noChangeArrowheads="1"/>
          </p:cNvSpPr>
          <p:nvPr>
            <p:ph type="body" idx="1"/>
          </p:nvPr>
        </p:nvSpPr>
        <p:spPr>
          <a:xfrm>
            <a:off x="228600" y="1600200"/>
            <a:ext cx="8294687" cy="533400"/>
          </a:xfrm>
        </p:spPr>
        <p:txBody>
          <a:bodyPr/>
          <a:lstStyle/>
          <a:p>
            <a:pPr marL="533400" indent="-533400" eaLnBrk="1" hangingPunct="1">
              <a:lnSpc>
                <a:spcPct val="80000"/>
              </a:lnSpc>
            </a:pPr>
            <a:r>
              <a:rPr lang="en-US" sz="1800" dirty="0"/>
              <a:t>Assume that initial values of X=6 and Y=13. </a:t>
            </a:r>
          </a:p>
          <a:p>
            <a:pPr marL="533400" indent="-533400" eaLnBrk="1" hangingPunct="1">
              <a:lnSpc>
                <a:spcPct val="80000"/>
              </a:lnSpc>
            </a:pPr>
            <a:r>
              <a:rPr lang="en-US" sz="1800" dirty="0"/>
              <a:t>There is no equivalent serial schedule.</a:t>
            </a:r>
          </a:p>
        </p:txBody>
      </p:sp>
      <p:sp>
        <p:nvSpPr>
          <p:cNvPr id="5" name="Rectangle 4"/>
          <p:cNvSpPr/>
          <p:nvPr/>
        </p:nvSpPr>
        <p:spPr bwMode="auto">
          <a:xfrm>
            <a:off x="228600" y="27432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r>
              <a:rPr lang="en-US" dirty="0"/>
              <a:t>T1</a:t>
            </a:r>
          </a:p>
          <a:p>
            <a:pPr marL="0" marR="0" indent="0" algn="ctr" defTabSz="914400" rtl="0" eaLnBrk="1" fontAlgn="base" latinLnBrk="0" hangingPunct="1">
              <a:lnSpc>
                <a:spcPct val="100000"/>
              </a:lnSpc>
              <a:spcBef>
                <a:spcPct val="0"/>
              </a:spcBef>
              <a:spcAft>
                <a:spcPct val="0"/>
              </a:spcAft>
              <a:buClrTx/>
              <a:buSzTx/>
              <a:buFontTx/>
              <a:buNone/>
              <a:tabLst/>
            </a:pPr>
            <a:endParaRPr lang="en-US"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R(X)</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X=X-10, W(X)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dirty="0">
                <a:ln>
                  <a:noFill/>
                </a:ln>
                <a:solidFill>
                  <a:schemeClr val="tx1"/>
                </a:solidFill>
                <a:effectLst/>
                <a:latin typeface="Arial" charset="0"/>
              </a:rPr>
              <a:t>R(Y)</a:t>
            </a: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Y=Y</a:t>
            </a:r>
            <a:r>
              <a:rPr lang="tr-TR" sz="1200" b="1" dirty="0">
                <a:solidFill>
                  <a:schemeClr val="accent6">
                    <a:lumMod val="75000"/>
                  </a:schemeClr>
                </a:solidFill>
              </a:rPr>
              <a:t>*X</a:t>
            </a:r>
            <a:r>
              <a:rPr lang="en-US" sz="1200" b="1" dirty="0">
                <a:solidFill>
                  <a:schemeClr val="accent6">
                    <a:lumMod val="75000"/>
                  </a:schemeClr>
                </a:solidFill>
              </a:rPr>
              <a:t>, W(Y)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2133600" y="2743200"/>
            <a:ext cx="15240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T2</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a:t>Begin transaction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R(Y)</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Y=Y+5, W(Y)</a:t>
            </a:r>
            <a:endParaRPr lang="tr-TR" sz="1200" b="1" dirty="0">
              <a:solidFill>
                <a:schemeClr val="accent6">
                  <a:lumMod val="75000"/>
                </a:schemeClr>
              </a:solidFill>
            </a:endParaRPr>
          </a:p>
          <a:p>
            <a:pPr algn="ctr"/>
            <a:r>
              <a:rPr lang="tr-TR" sz="1200" b="1" dirty="0">
                <a:solidFill>
                  <a:schemeClr val="accent6">
                    <a:lumMod val="75000"/>
                  </a:schemeClr>
                </a:solidFill>
              </a:rPr>
              <a:t>R(X)</a:t>
            </a:r>
            <a:endParaRPr lang="en-US" sz="1200" b="1" dirty="0">
              <a:solidFill>
                <a:schemeClr val="accent6">
                  <a:lumMod val="75000"/>
                </a:schemeClr>
              </a:solidFill>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accent6">
                    <a:lumMod val="75000"/>
                  </a:schemeClr>
                </a:solidFill>
              </a:rPr>
              <a:t>X=X</a:t>
            </a:r>
            <a:r>
              <a:rPr lang="tr-TR" sz="1200" b="1" dirty="0">
                <a:solidFill>
                  <a:schemeClr val="accent6">
                    <a:lumMod val="75000"/>
                  </a:schemeClr>
                </a:solidFill>
              </a:rPr>
              <a:t>*Y</a:t>
            </a:r>
            <a:r>
              <a:rPr lang="en-US" sz="1200" b="1" dirty="0">
                <a:solidFill>
                  <a:schemeClr val="accent6">
                    <a:lumMod val="75000"/>
                  </a:schemeClr>
                </a:solidFill>
              </a:rPr>
              <a:t>, W(X)</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End</a:t>
            </a:r>
            <a:r>
              <a:rPr kumimoji="0" lang="en-US" sz="1200" b="0" i="0" u="none" strike="noStrike" cap="none" normalizeH="0" dirty="0">
                <a:ln>
                  <a:noFill/>
                </a:ln>
                <a:solidFill>
                  <a:schemeClr val="tx1"/>
                </a:solidFill>
                <a:effectLst/>
                <a:latin typeface="Arial" charset="0"/>
              </a:rPr>
              <a:t> transaction</a:t>
            </a:r>
          </a:p>
          <a:p>
            <a:pPr marL="0" marR="0" indent="0" algn="ctr" defTabSz="914400" rtl="0" eaLnBrk="1" fontAlgn="base" latinLnBrk="0" hangingPunct="1">
              <a:lnSpc>
                <a:spcPct val="100000"/>
              </a:lnSpc>
              <a:spcBef>
                <a:spcPct val="0"/>
              </a:spcBef>
              <a:spcAft>
                <a:spcPct val="0"/>
              </a:spcAft>
              <a:buClrTx/>
              <a:buSzTx/>
              <a:buFontTx/>
              <a:buNone/>
              <a:tabLst/>
            </a:pPr>
            <a:r>
              <a:rPr lang="en-US" sz="1200" baseline="0" dirty="0">
                <a:solidFill>
                  <a:srgbClr val="FF0000"/>
                </a:solidFill>
              </a:rPr>
              <a:t>Commit</a:t>
            </a: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7" name="Rectangle 6"/>
          <p:cNvSpPr/>
          <p:nvPr/>
        </p:nvSpPr>
        <p:spPr bwMode="auto">
          <a:xfrm>
            <a:off x="5334000" y="2743200"/>
            <a:ext cx="1600200" cy="33528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dirty="0"/>
          </a:p>
          <a:p>
            <a:pPr algn="ctr"/>
            <a:r>
              <a:rPr lang="en-US" sz="1200" dirty="0"/>
              <a:t>Begin transaction(1)</a:t>
            </a:r>
          </a:p>
          <a:p>
            <a:pPr algn="ctr"/>
            <a:r>
              <a:rPr lang="en-US" sz="1200" dirty="0"/>
              <a:t>R1(X)</a:t>
            </a:r>
          </a:p>
          <a:p>
            <a:pPr algn="ctr"/>
            <a:r>
              <a:rPr lang="en-US" sz="1200" dirty="0"/>
              <a:t>X=X-10, W1(X)</a:t>
            </a:r>
            <a:endParaRPr lang="tr-TR" sz="1200" dirty="0"/>
          </a:p>
          <a:p>
            <a:pPr algn="ctr"/>
            <a:r>
              <a:rPr lang="tr-TR" sz="1200" dirty="0"/>
              <a:t>R1(Y)</a:t>
            </a:r>
            <a:endParaRPr lang="en-US" sz="1200" dirty="0"/>
          </a:p>
          <a:p>
            <a:pPr algn="ctr"/>
            <a:r>
              <a:rPr lang="en-US" sz="1200" b="1" dirty="0">
                <a:solidFill>
                  <a:schemeClr val="accent6">
                    <a:lumMod val="75000"/>
                  </a:schemeClr>
                </a:solidFill>
              </a:rPr>
              <a:t>Y=</a:t>
            </a:r>
            <a:r>
              <a:rPr lang="tr-TR" sz="1200" b="1" dirty="0">
                <a:solidFill>
                  <a:schemeClr val="accent6">
                    <a:lumMod val="75000"/>
                  </a:schemeClr>
                </a:solidFill>
              </a:rPr>
              <a:t> X*Y</a:t>
            </a:r>
            <a:r>
              <a:rPr lang="en-US" sz="1200" b="1" dirty="0">
                <a:solidFill>
                  <a:schemeClr val="accent6">
                    <a:lumMod val="75000"/>
                  </a:schemeClr>
                </a:solidFill>
              </a:rPr>
              <a:t>, W1(Y)</a:t>
            </a:r>
          </a:p>
          <a:p>
            <a:pPr algn="ctr"/>
            <a:r>
              <a:rPr lang="en-US" sz="1200" dirty="0"/>
              <a:t>End transaction(1)</a:t>
            </a:r>
          </a:p>
          <a:p>
            <a:pPr algn="ctr"/>
            <a:r>
              <a:rPr lang="en-US" sz="1200" baseline="0" dirty="0">
                <a:solidFill>
                  <a:srgbClr val="FF0000"/>
                </a:solidFill>
              </a:rPr>
              <a:t>Commit(1)</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Begin transaction(2)</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00B050"/>
                </a:solidFill>
              </a:rPr>
              <a:t>R2(Y)</a:t>
            </a:r>
          </a:p>
          <a:p>
            <a:pPr algn="ctr"/>
            <a:r>
              <a:rPr lang="en-US" sz="1200" b="1" dirty="0">
                <a:solidFill>
                  <a:schemeClr val="accent6">
                    <a:lumMod val="75000"/>
                  </a:schemeClr>
                </a:solidFill>
              </a:rPr>
              <a:t>Y=Y+5, W2(Y)</a:t>
            </a:r>
            <a:endParaRPr lang="tr-TR" sz="1200" b="1" dirty="0">
              <a:solidFill>
                <a:schemeClr val="accent6">
                  <a:lumMod val="75000"/>
                </a:schemeClr>
              </a:solidFill>
            </a:endParaRPr>
          </a:p>
          <a:p>
            <a:pPr algn="ctr"/>
            <a:r>
              <a:rPr lang="tr-TR" sz="1200" b="1" dirty="0">
                <a:solidFill>
                  <a:schemeClr val="accent6">
                    <a:lumMod val="75000"/>
                  </a:schemeClr>
                </a:solidFill>
              </a:rPr>
              <a:t>R2(X)</a:t>
            </a:r>
            <a:endParaRPr lang="en-US" sz="1200" b="1" dirty="0">
              <a:solidFill>
                <a:schemeClr val="accent6">
                  <a:lumMod val="75000"/>
                </a:schemeClr>
              </a:solidFill>
            </a:endParaRPr>
          </a:p>
          <a:p>
            <a:pPr algn="ctr"/>
            <a:r>
              <a:rPr lang="en-US" sz="1200" b="1" dirty="0">
                <a:solidFill>
                  <a:schemeClr val="accent6">
                    <a:lumMod val="75000"/>
                  </a:schemeClr>
                </a:solidFill>
              </a:rPr>
              <a:t>X=X</a:t>
            </a:r>
            <a:r>
              <a:rPr lang="tr-TR" sz="1200" b="1" dirty="0">
                <a:solidFill>
                  <a:schemeClr val="accent6">
                    <a:lumMod val="75000"/>
                  </a:schemeClr>
                </a:solidFill>
              </a:rPr>
              <a:t>*Y</a:t>
            </a:r>
            <a:r>
              <a:rPr lang="en-US" sz="1200" b="1" dirty="0">
                <a:solidFill>
                  <a:schemeClr val="accent6">
                    <a:lumMod val="75000"/>
                  </a:schemeClr>
                </a:solidFill>
              </a:rPr>
              <a:t>, W2(X)</a:t>
            </a:r>
          </a:p>
          <a:p>
            <a:pPr algn="ctr"/>
            <a:r>
              <a:rPr lang="en-US" sz="1200" dirty="0"/>
              <a:t>End transaction(2)</a:t>
            </a:r>
          </a:p>
          <a:p>
            <a:pPr algn="ctr"/>
            <a:r>
              <a:rPr lang="en-US" sz="1200" baseline="0" dirty="0">
                <a:solidFill>
                  <a:srgbClr val="FF0000"/>
                </a:solidFill>
              </a:rPr>
              <a:t>Commit(2)</a:t>
            </a:r>
            <a:endParaRPr lang="en-US" sz="1200"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200" baseline="0" dirty="0"/>
          </a:p>
          <a:p>
            <a:pPr marL="0" marR="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noFill/>
              </a:ln>
              <a:solidFill>
                <a:schemeClr val="tx1"/>
              </a:solidFill>
              <a:effectLst/>
              <a:latin typeface="Arial" charset="0"/>
            </a:endParaRPr>
          </a:p>
        </p:txBody>
      </p:sp>
      <p:sp>
        <p:nvSpPr>
          <p:cNvPr id="9" name="TextBox 8"/>
          <p:cNvSpPr txBox="1"/>
          <p:nvPr/>
        </p:nvSpPr>
        <p:spPr>
          <a:xfrm>
            <a:off x="1227743" y="2283767"/>
            <a:ext cx="1811714" cy="461665"/>
          </a:xfrm>
          <a:prstGeom prst="rect">
            <a:avLst/>
          </a:prstGeom>
          <a:noFill/>
        </p:spPr>
        <p:txBody>
          <a:bodyPr wrap="none" rtlCol="0">
            <a:spAutoFit/>
          </a:bodyPr>
          <a:lstStyle/>
          <a:p>
            <a:r>
              <a:rPr lang="en-US" dirty="0"/>
              <a:t>Schedule 1:</a:t>
            </a:r>
            <a:endParaRPr lang="tr-TR" dirty="0"/>
          </a:p>
        </p:txBody>
      </p:sp>
      <p:sp>
        <p:nvSpPr>
          <p:cNvPr id="10" name="TextBox 9"/>
          <p:cNvSpPr txBox="1"/>
          <p:nvPr/>
        </p:nvSpPr>
        <p:spPr>
          <a:xfrm>
            <a:off x="5334000" y="2133600"/>
            <a:ext cx="2891369" cy="461665"/>
          </a:xfrm>
          <a:prstGeom prst="rect">
            <a:avLst/>
          </a:prstGeom>
          <a:noFill/>
        </p:spPr>
        <p:txBody>
          <a:bodyPr wrap="none" rtlCol="0">
            <a:spAutoFit/>
          </a:bodyPr>
          <a:lstStyle/>
          <a:p>
            <a:r>
              <a:rPr lang="en-US" dirty="0"/>
              <a:t>Schedule </a:t>
            </a:r>
            <a:r>
              <a:rPr lang="tr-TR" dirty="0"/>
              <a:t>3</a:t>
            </a:r>
            <a:r>
              <a:rPr lang="en-US" dirty="0"/>
              <a:t>: T</a:t>
            </a:r>
            <a:r>
              <a:rPr lang="tr-TR" dirty="0"/>
              <a:t>1</a:t>
            </a:r>
            <a:r>
              <a:rPr lang="en-US" dirty="0"/>
              <a:t>-&gt;T</a:t>
            </a:r>
            <a:r>
              <a:rPr lang="tr-TR" dirty="0"/>
              <a:t>2</a:t>
            </a:r>
          </a:p>
        </p:txBody>
      </p:sp>
      <p:sp>
        <p:nvSpPr>
          <p:cNvPr id="11" name="TextBox 10"/>
          <p:cNvSpPr txBox="1"/>
          <p:nvPr/>
        </p:nvSpPr>
        <p:spPr>
          <a:xfrm>
            <a:off x="256707" y="6169967"/>
            <a:ext cx="4285981" cy="461665"/>
          </a:xfrm>
          <a:prstGeom prst="rect">
            <a:avLst/>
          </a:prstGeom>
          <a:noFill/>
        </p:spPr>
        <p:txBody>
          <a:bodyPr wrap="none" rtlCol="0">
            <a:spAutoFit/>
          </a:bodyPr>
          <a:lstStyle/>
          <a:p>
            <a:r>
              <a:rPr lang="en-US" dirty="0"/>
              <a:t>Last state: X=</a:t>
            </a:r>
            <a:r>
              <a:rPr lang="tr-TR" dirty="0"/>
              <a:t>-72</a:t>
            </a:r>
            <a:r>
              <a:rPr lang="en-US" dirty="0"/>
              <a:t>and Y=</a:t>
            </a:r>
            <a:r>
              <a:rPr lang="tr-TR" dirty="0"/>
              <a:t>-1296</a:t>
            </a:r>
          </a:p>
        </p:txBody>
      </p:sp>
      <p:sp>
        <p:nvSpPr>
          <p:cNvPr id="12" name="TextBox 11"/>
          <p:cNvSpPr txBox="1"/>
          <p:nvPr/>
        </p:nvSpPr>
        <p:spPr>
          <a:xfrm>
            <a:off x="4800600" y="6172200"/>
            <a:ext cx="4252318" cy="461665"/>
          </a:xfrm>
          <a:prstGeom prst="rect">
            <a:avLst/>
          </a:prstGeom>
          <a:noFill/>
        </p:spPr>
        <p:txBody>
          <a:bodyPr wrap="none" rtlCol="0">
            <a:spAutoFit/>
          </a:bodyPr>
          <a:lstStyle/>
          <a:p>
            <a:r>
              <a:rPr lang="en-US" dirty="0"/>
              <a:t>Last state: X=</a:t>
            </a:r>
            <a:r>
              <a:rPr lang="tr-TR" dirty="0"/>
              <a:t>268</a:t>
            </a:r>
            <a:r>
              <a:rPr lang="en-US" dirty="0"/>
              <a:t>and Y=</a:t>
            </a:r>
            <a:r>
              <a:rPr lang="tr-TR" dirty="0"/>
              <a:t>1072</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p:spPr>
        <p:txBody>
          <a:bodyPr/>
          <a:lstStyle/>
          <a:p>
            <a:r>
              <a:rPr lang="en-US"/>
              <a:t>Slide 17- </a:t>
            </a:r>
            <a:fld id="{7A1F73CF-486F-4743-98B5-004184617EA4}" type="slidenum">
              <a:rPr lang="en-US" smtClean="0"/>
              <a:pPr/>
              <a:t>73</a:t>
            </a:fld>
            <a:endParaRPr lang="en-CA"/>
          </a:p>
        </p:txBody>
      </p:sp>
      <p:sp>
        <p:nvSpPr>
          <p:cNvPr id="50179" name="Rectangle 4"/>
          <p:cNvSpPr>
            <a:spLocks noGrp="1" noChangeArrowheads="1"/>
          </p:cNvSpPr>
          <p:nvPr>
            <p:ph type="title"/>
          </p:nvPr>
        </p:nvSpPr>
        <p:spPr/>
        <p:txBody>
          <a:bodyPr/>
          <a:lstStyle/>
          <a:p>
            <a:pPr eaLnBrk="1" hangingPunct="1"/>
            <a:r>
              <a:rPr lang="en-US"/>
              <a:t>Characterizing Schedules based on Serializability (11)</a:t>
            </a:r>
          </a:p>
        </p:txBody>
      </p:sp>
      <p:sp>
        <p:nvSpPr>
          <p:cNvPr id="50180" name="Rectangle 5"/>
          <p:cNvSpPr>
            <a:spLocks noGrp="1" noChangeArrowheads="1"/>
          </p:cNvSpPr>
          <p:nvPr>
            <p:ph type="body" idx="1"/>
          </p:nvPr>
        </p:nvSpPr>
        <p:spPr>
          <a:xfrm>
            <a:off x="239713" y="1600200"/>
            <a:ext cx="8599487" cy="4572000"/>
          </a:xfrm>
        </p:spPr>
        <p:txBody>
          <a:bodyPr/>
          <a:lstStyle/>
          <a:p>
            <a:pPr eaLnBrk="1" hangingPunct="1">
              <a:buFont typeface="Wingdings" pitchFamily="2" charset="2"/>
              <a:buNone/>
            </a:pPr>
            <a:r>
              <a:rPr lang="en-US" b="1" dirty="0"/>
              <a:t>Testing for conflict </a:t>
            </a:r>
            <a:r>
              <a:rPr lang="en-US" b="1" dirty="0" err="1"/>
              <a:t>serializability</a:t>
            </a:r>
            <a:r>
              <a:rPr lang="en-US" b="1" dirty="0"/>
              <a:t>: Algorithm 17.1: </a:t>
            </a:r>
          </a:p>
          <a:p>
            <a:pPr lvl="1" eaLnBrk="1" hangingPunct="1"/>
            <a:r>
              <a:rPr lang="en-US" dirty="0"/>
              <a:t>Looks at only read(X) and write (X) operations</a:t>
            </a:r>
          </a:p>
          <a:p>
            <a:pPr lvl="1" eaLnBrk="1" hangingPunct="1"/>
            <a:r>
              <a:rPr lang="en-US" dirty="0"/>
              <a:t>Constructs a precedence graph (serialization graph) - a graph with directed edges </a:t>
            </a:r>
          </a:p>
          <a:p>
            <a:pPr lvl="1" eaLnBrk="1" hangingPunct="1"/>
            <a:r>
              <a:rPr lang="en-US" dirty="0"/>
              <a:t>An edge is created from </a:t>
            </a:r>
            <a:r>
              <a:rPr lang="en-US" dirty="0" err="1"/>
              <a:t>Ti</a:t>
            </a:r>
            <a:r>
              <a:rPr lang="en-US" dirty="0"/>
              <a:t>  to  </a:t>
            </a:r>
            <a:r>
              <a:rPr lang="en-US" dirty="0" err="1"/>
              <a:t>Tj</a:t>
            </a:r>
            <a:r>
              <a:rPr lang="en-US" dirty="0"/>
              <a:t> if one of the operations in  </a:t>
            </a:r>
            <a:r>
              <a:rPr lang="en-US" dirty="0" err="1"/>
              <a:t>Ti</a:t>
            </a:r>
            <a:r>
              <a:rPr lang="en-US" dirty="0"/>
              <a:t>  appears before a conflicting operation in </a:t>
            </a:r>
            <a:r>
              <a:rPr lang="en-US" dirty="0" err="1"/>
              <a:t>Tj</a:t>
            </a:r>
            <a:endParaRPr lang="en-US" dirty="0"/>
          </a:p>
          <a:p>
            <a:pPr lvl="2" eaLnBrk="1" hangingPunct="1"/>
            <a:r>
              <a:rPr lang="en-US" dirty="0"/>
              <a:t>Before, not </a:t>
            </a:r>
            <a:r>
              <a:rPr lang="en-US"/>
              <a:t>necessarily consecutive</a:t>
            </a:r>
            <a:endParaRPr lang="en-US" dirty="0"/>
          </a:p>
          <a:p>
            <a:pPr lvl="1" eaLnBrk="1" hangingPunct="1"/>
            <a:r>
              <a:rPr lang="en-US" dirty="0"/>
              <a:t>The schedule is serializable if and only if the precedence graph has no cycles. </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t>Constructing the Precedence Graphs</a:t>
            </a:r>
          </a:p>
        </p:txBody>
      </p:sp>
      <p:sp>
        <p:nvSpPr>
          <p:cNvPr id="51203" name="Slide Number Placeholder 3"/>
          <p:cNvSpPr>
            <a:spLocks noGrp="1"/>
          </p:cNvSpPr>
          <p:nvPr>
            <p:ph type="sldNum" sz="quarter" idx="10"/>
          </p:nvPr>
        </p:nvSpPr>
        <p:spPr>
          <a:noFill/>
        </p:spPr>
        <p:txBody>
          <a:bodyPr/>
          <a:lstStyle/>
          <a:p>
            <a:r>
              <a:rPr lang="en-US"/>
              <a:t>Slide 17- </a:t>
            </a:r>
            <a:fld id="{BB9DDFE9-EF30-446A-8A3B-BA86794A115C}" type="slidenum">
              <a:rPr lang="en-US" smtClean="0"/>
              <a:pPr/>
              <a:t>74</a:t>
            </a:fld>
            <a:endParaRPr lang="en-CA"/>
          </a:p>
        </p:txBody>
      </p:sp>
      <p:pic>
        <p:nvPicPr>
          <p:cNvPr id="2" name="Picture 1"/>
          <p:cNvPicPr>
            <a:picLocks noChangeAspect="1"/>
          </p:cNvPicPr>
          <p:nvPr/>
        </p:nvPicPr>
        <p:blipFill>
          <a:blip r:embed="rId2"/>
          <a:stretch>
            <a:fillRect/>
          </a:stretch>
        </p:blipFill>
        <p:spPr>
          <a:xfrm>
            <a:off x="596289" y="1341709"/>
            <a:ext cx="3119150" cy="3235536"/>
          </a:xfrm>
          <a:prstGeom prst="rect">
            <a:avLst/>
          </a:prstGeom>
        </p:spPr>
      </p:pic>
      <p:pic>
        <p:nvPicPr>
          <p:cNvPr id="3" name="Picture 2"/>
          <p:cNvPicPr>
            <a:picLocks noChangeAspect="1"/>
          </p:cNvPicPr>
          <p:nvPr/>
        </p:nvPicPr>
        <p:blipFill>
          <a:blip r:embed="rId3"/>
          <a:stretch>
            <a:fillRect/>
          </a:stretch>
        </p:blipFill>
        <p:spPr>
          <a:xfrm>
            <a:off x="5029200" y="1295400"/>
            <a:ext cx="2905125" cy="3257974"/>
          </a:xfrm>
          <a:prstGeom prst="rect">
            <a:avLst/>
          </a:prstGeom>
        </p:spPr>
      </p:pic>
      <p:pic>
        <p:nvPicPr>
          <p:cNvPr id="6" name="Picture 5"/>
          <p:cNvPicPr>
            <a:picLocks noChangeAspect="1"/>
          </p:cNvPicPr>
          <p:nvPr/>
        </p:nvPicPr>
        <p:blipFill>
          <a:blip r:embed="rId4"/>
          <a:stretch>
            <a:fillRect/>
          </a:stretch>
        </p:blipFill>
        <p:spPr>
          <a:xfrm>
            <a:off x="459725" y="5029200"/>
            <a:ext cx="3086100" cy="1257300"/>
          </a:xfrm>
          <a:prstGeom prst="rect">
            <a:avLst/>
          </a:prstGeom>
        </p:spPr>
      </p:pic>
      <p:pic>
        <p:nvPicPr>
          <p:cNvPr id="7" name="Picture 6"/>
          <p:cNvPicPr>
            <a:picLocks noChangeAspect="1"/>
          </p:cNvPicPr>
          <p:nvPr/>
        </p:nvPicPr>
        <p:blipFill>
          <a:blip r:embed="rId5"/>
          <a:stretch>
            <a:fillRect/>
          </a:stretch>
        </p:blipFill>
        <p:spPr>
          <a:xfrm>
            <a:off x="5029200" y="5043889"/>
            <a:ext cx="3276600" cy="1266825"/>
          </a:xfrm>
          <a:prstGeom prst="rect">
            <a:avLst/>
          </a:prstGeom>
        </p:spPr>
      </p:pic>
      <p:sp>
        <p:nvSpPr>
          <p:cNvPr id="8" name="TextBox 7"/>
          <p:cNvSpPr txBox="1"/>
          <p:nvPr/>
        </p:nvSpPr>
        <p:spPr>
          <a:xfrm>
            <a:off x="914400" y="6263937"/>
            <a:ext cx="1741182" cy="461665"/>
          </a:xfrm>
          <a:prstGeom prst="rect">
            <a:avLst/>
          </a:prstGeom>
          <a:noFill/>
        </p:spPr>
        <p:txBody>
          <a:bodyPr wrap="none" rtlCol="0">
            <a:spAutoFit/>
          </a:bodyPr>
          <a:lstStyle/>
          <a:p>
            <a:r>
              <a:rPr lang="en-US" dirty="0"/>
              <a:t>w1(x), r2(x)</a:t>
            </a:r>
          </a:p>
        </p:txBody>
      </p:sp>
      <p:sp>
        <p:nvSpPr>
          <p:cNvPr id="9" name="TextBox 8"/>
          <p:cNvSpPr txBox="1"/>
          <p:nvPr/>
        </p:nvSpPr>
        <p:spPr>
          <a:xfrm>
            <a:off x="5410200" y="6324600"/>
            <a:ext cx="1742785" cy="461665"/>
          </a:xfrm>
          <a:prstGeom prst="rect">
            <a:avLst/>
          </a:prstGeom>
          <a:noFill/>
        </p:spPr>
        <p:txBody>
          <a:bodyPr wrap="none" rtlCol="0">
            <a:spAutoFit/>
          </a:bodyPr>
          <a:lstStyle/>
          <a:p>
            <a:r>
              <a:rPr lang="en-US" dirty="0"/>
              <a:t>w2(x)w1(X)</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t>Constructing the Precedence Graphs</a:t>
            </a:r>
          </a:p>
        </p:txBody>
      </p:sp>
      <p:sp>
        <p:nvSpPr>
          <p:cNvPr id="51203" name="Slide Number Placeholder 3"/>
          <p:cNvSpPr>
            <a:spLocks noGrp="1"/>
          </p:cNvSpPr>
          <p:nvPr>
            <p:ph type="sldNum" sz="quarter" idx="10"/>
          </p:nvPr>
        </p:nvSpPr>
        <p:spPr>
          <a:noFill/>
        </p:spPr>
        <p:txBody>
          <a:bodyPr/>
          <a:lstStyle/>
          <a:p>
            <a:r>
              <a:rPr lang="en-US"/>
              <a:t>Slide 17- </a:t>
            </a:r>
            <a:fld id="{BB9DDFE9-EF30-446A-8A3B-BA86794A115C}" type="slidenum">
              <a:rPr lang="en-US" smtClean="0"/>
              <a:pPr/>
              <a:t>75</a:t>
            </a:fld>
            <a:endParaRPr lang="en-CA"/>
          </a:p>
        </p:txBody>
      </p:sp>
      <p:pic>
        <p:nvPicPr>
          <p:cNvPr id="4" name="Picture 3"/>
          <p:cNvPicPr>
            <a:picLocks noChangeAspect="1"/>
          </p:cNvPicPr>
          <p:nvPr/>
        </p:nvPicPr>
        <p:blipFill>
          <a:blip r:embed="rId2"/>
          <a:stretch>
            <a:fillRect/>
          </a:stretch>
        </p:blipFill>
        <p:spPr>
          <a:xfrm>
            <a:off x="685800" y="685800"/>
            <a:ext cx="3305810" cy="3914775"/>
          </a:xfrm>
          <a:prstGeom prst="rect">
            <a:avLst/>
          </a:prstGeom>
        </p:spPr>
      </p:pic>
      <p:pic>
        <p:nvPicPr>
          <p:cNvPr id="5" name="Picture 4"/>
          <p:cNvPicPr>
            <a:picLocks noChangeAspect="1"/>
          </p:cNvPicPr>
          <p:nvPr/>
        </p:nvPicPr>
        <p:blipFill>
          <a:blip r:embed="rId3"/>
          <a:stretch>
            <a:fillRect/>
          </a:stretch>
        </p:blipFill>
        <p:spPr>
          <a:xfrm>
            <a:off x="5410199" y="609600"/>
            <a:ext cx="3071813" cy="3990731"/>
          </a:xfrm>
          <a:prstGeom prst="rect">
            <a:avLst/>
          </a:prstGeom>
        </p:spPr>
      </p:pic>
      <p:pic>
        <p:nvPicPr>
          <p:cNvPr id="6" name="Picture 5"/>
          <p:cNvPicPr>
            <a:picLocks noChangeAspect="1"/>
          </p:cNvPicPr>
          <p:nvPr/>
        </p:nvPicPr>
        <p:blipFill>
          <a:blip r:embed="rId4"/>
          <a:stretch>
            <a:fillRect/>
          </a:stretch>
        </p:blipFill>
        <p:spPr>
          <a:xfrm>
            <a:off x="762000" y="4724400"/>
            <a:ext cx="2905125" cy="1828800"/>
          </a:xfrm>
          <a:prstGeom prst="rect">
            <a:avLst/>
          </a:prstGeom>
        </p:spPr>
      </p:pic>
      <p:pic>
        <p:nvPicPr>
          <p:cNvPr id="7" name="Picture 6"/>
          <p:cNvPicPr>
            <a:picLocks noChangeAspect="1"/>
          </p:cNvPicPr>
          <p:nvPr/>
        </p:nvPicPr>
        <p:blipFill>
          <a:blip r:embed="rId5"/>
          <a:stretch>
            <a:fillRect/>
          </a:stretch>
        </p:blipFill>
        <p:spPr>
          <a:xfrm>
            <a:off x="4953000" y="5429250"/>
            <a:ext cx="3352800" cy="1200150"/>
          </a:xfrm>
          <a:prstGeom prst="rect">
            <a:avLst/>
          </a:prstGeom>
        </p:spPr>
      </p:pic>
    </p:spTree>
    <p:extLst>
      <p:ext uri="{BB962C8B-B14F-4D97-AF65-F5344CB8AC3E}">
        <p14:creationId xmlns:p14="http://schemas.microsoft.com/office/powerpoint/2010/main" val="990805304"/>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p:spPr>
        <p:txBody>
          <a:bodyPr/>
          <a:lstStyle/>
          <a:p>
            <a:r>
              <a:rPr lang="en-US"/>
              <a:t>Slide 17- </a:t>
            </a:r>
            <a:fld id="{D18BAE87-7A26-43E2-B42F-7A12D078DB97}" type="slidenum">
              <a:rPr lang="en-US" smtClean="0"/>
              <a:pPr/>
              <a:t>76</a:t>
            </a:fld>
            <a:endParaRPr lang="en-CA"/>
          </a:p>
        </p:txBody>
      </p:sp>
      <p:sp>
        <p:nvSpPr>
          <p:cNvPr id="52227" name="Rectangle 5"/>
          <p:cNvSpPr>
            <a:spLocks noGrp="1" noChangeArrowheads="1"/>
          </p:cNvSpPr>
          <p:nvPr>
            <p:ph type="title"/>
          </p:nvPr>
        </p:nvSpPr>
        <p:spPr/>
        <p:txBody>
          <a:bodyPr/>
          <a:lstStyle/>
          <a:p>
            <a:pPr eaLnBrk="1" hangingPunct="1"/>
            <a:r>
              <a:rPr lang="en-US"/>
              <a:t>Constructing the Precedence Graphs</a:t>
            </a:r>
          </a:p>
        </p:txBody>
      </p:sp>
      <p:sp>
        <p:nvSpPr>
          <p:cNvPr id="52228" name="Rectangle 10"/>
          <p:cNvSpPr>
            <a:spLocks noGrp="1" noChangeArrowheads="1"/>
          </p:cNvSpPr>
          <p:nvPr>
            <p:ph type="body" idx="1"/>
          </p:nvPr>
        </p:nvSpPr>
        <p:spPr>
          <a:xfrm>
            <a:off x="492125" y="1501775"/>
            <a:ext cx="8042275" cy="1698625"/>
          </a:xfrm>
          <a:noFill/>
        </p:spPr>
        <p:txBody>
          <a:bodyPr/>
          <a:lstStyle/>
          <a:p>
            <a:pPr eaLnBrk="1" hangingPunct="1">
              <a:lnSpc>
                <a:spcPct val="80000"/>
              </a:lnSpc>
            </a:pPr>
            <a:r>
              <a:rPr lang="en-US" sz="1600" dirty="0"/>
              <a:t>FIGURE 17.7 Constructing the precedence graphs for schedules A and D from Figure 17.5 to test for conflict </a:t>
            </a:r>
            <a:r>
              <a:rPr lang="en-US" sz="1600" dirty="0" err="1"/>
              <a:t>serializability</a:t>
            </a:r>
            <a:r>
              <a:rPr lang="en-US" sz="1600" dirty="0"/>
              <a:t>.</a:t>
            </a:r>
          </a:p>
          <a:p>
            <a:pPr lvl="1" eaLnBrk="1" hangingPunct="1">
              <a:lnSpc>
                <a:spcPct val="80000"/>
              </a:lnSpc>
            </a:pPr>
            <a:r>
              <a:rPr lang="en-US" sz="1500" dirty="0"/>
              <a:t>(a) Precedence graph for serial schedule A.</a:t>
            </a:r>
          </a:p>
          <a:p>
            <a:pPr lvl="1" eaLnBrk="1" hangingPunct="1">
              <a:lnSpc>
                <a:spcPct val="80000"/>
              </a:lnSpc>
            </a:pPr>
            <a:r>
              <a:rPr lang="en-US" sz="1500" dirty="0"/>
              <a:t>(b) Precedence graph for serial schedule B.</a:t>
            </a:r>
          </a:p>
          <a:p>
            <a:pPr lvl="1" eaLnBrk="1" hangingPunct="1">
              <a:lnSpc>
                <a:spcPct val="80000"/>
              </a:lnSpc>
            </a:pPr>
            <a:r>
              <a:rPr lang="en-US" sz="1500" dirty="0"/>
              <a:t>(c) Precedence graph for schedule C (not serializable). </a:t>
            </a:r>
          </a:p>
          <a:p>
            <a:pPr lvl="1" eaLnBrk="1" hangingPunct="1">
              <a:lnSpc>
                <a:spcPct val="80000"/>
              </a:lnSpc>
            </a:pPr>
            <a:r>
              <a:rPr lang="en-US" sz="1500" dirty="0"/>
              <a:t>(d) Precedence graph for schedule D (serializable, equivalent to schedule A).</a:t>
            </a:r>
          </a:p>
        </p:txBody>
      </p:sp>
      <p:pic>
        <p:nvPicPr>
          <p:cNvPr id="52229" name="Picture 11"/>
          <p:cNvPicPr>
            <a:picLocks noChangeAspect="1" noChangeArrowheads="1"/>
          </p:cNvPicPr>
          <p:nvPr/>
        </p:nvPicPr>
        <p:blipFill>
          <a:blip r:embed="rId3" cstate="print"/>
          <a:srcRect/>
          <a:stretch>
            <a:fillRect/>
          </a:stretch>
        </p:blipFill>
        <p:spPr bwMode="auto">
          <a:xfrm>
            <a:off x="667439" y="3040063"/>
            <a:ext cx="7620000" cy="3589337"/>
          </a:xfrm>
          <a:prstGeom prst="rect">
            <a:avLst/>
          </a:prstGeom>
          <a:noFill/>
          <a:ln w="9525">
            <a:noFill/>
            <a:miter lim="800000"/>
            <a:headEnd/>
            <a:tailEnd/>
          </a:ln>
        </p:spPr>
      </p:pic>
    </p:spTree>
    <p:extLst>
      <p:ext uri="{BB962C8B-B14F-4D97-AF65-F5344CB8AC3E}">
        <p14:creationId xmlns:p14="http://schemas.microsoft.com/office/powerpoint/2010/main" val="602098098"/>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p:spPr>
        <p:txBody>
          <a:bodyPr/>
          <a:lstStyle/>
          <a:p>
            <a:r>
              <a:rPr lang="en-US"/>
              <a:t>Slide 17- </a:t>
            </a:r>
            <a:fld id="{69EA55EB-A960-418D-BD1C-853963E6A2EF}" type="slidenum">
              <a:rPr lang="en-US" smtClean="0"/>
              <a:pPr/>
              <a:t>77</a:t>
            </a:fld>
            <a:endParaRPr lang="en-CA"/>
          </a:p>
        </p:txBody>
      </p:sp>
      <p:sp>
        <p:nvSpPr>
          <p:cNvPr id="53251" name="Rectangle 5"/>
          <p:cNvSpPr>
            <a:spLocks noGrp="1" noChangeArrowheads="1"/>
          </p:cNvSpPr>
          <p:nvPr>
            <p:ph type="title"/>
          </p:nvPr>
        </p:nvSpPr>
        <p:spPr/>
        <p:txBody>
          <a:bodyPr/>
          <a:lstStyle/>
          <a:p>
            <a:pPr eaLnBrk="1" hangingPunct="1"/>
            <a:r>
              <a:rPr lang="en-US"/>
              <a:t>Another example of serializability Testing</a:t>
            </a:r>
          </a:p>
        </p:txBody>
      </p:sp>
      <p:pic>
        <p:nvPicPr>
          <p:cNvPr id="2" name="Picture 1"/>
          <p:cNvPicPr>
            <a:picLocks noChangeAspect="1"/>
          </p:cNvPicPr>
          <p:nvPr/>
        </p:nvPicPr>
        <p:blipFill>
          <a:blip r:embed="rId3"/>
          <a:stretch>
            <a:fillRect/>
          </a:stretch>
        </p:blipFill>
        <p:spPr>
          <a:xfrm>
            <a:off x="242887" y="2085975"/>
            <a:ext cx="8658225" cy="2686050"/>
          </a:xfrm>
          <a:prstGeom prst="rect">
            <a:avLst/>
          </a:prstGeom>
        </p:spPr>
      </p:pic>
      <p:sp>
        <p:nvSpPr>
          <p:cNvPr id="4" name="TextBox 3"/>
          <p:cNvSpPr txBox="1"/>
          <p:nvPr/>
        </p:nvSpPr>
        <p:spPr>
          <a:xfrm>
            <a:off x="1066800" y="5715000"/>
            <a:ext cx="4947188" cy="461665"/>
          </a:xfrm>
          <a:prstGeom prst="rect">
            <a:avLst/>
          </a:prstGeom>
          <a:noFill/>
        </p:spPr>
        <p:txBody>
          <a:bodyPr wrap="none" rtlCol="0">
            <a:spAutoFit/>
          </a:bodyPr>
          <a:lstStyle/>
          <a:p>
            <a:r>
              <a:rPr lang="en-US" dirty="0"/>
              <a:t>Consider the 2 following schedules</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p:spPr>
        <p:txBody>
          <a:bodyPr/>
          <a:lstStyle/>
          <a:p>
            <a:r>
              <a:rPr lang="en-US"/>
              <a:t>Slide 17- </a:t>
            </a:r>
            <a:fld id="{75145436-6473-4950-9EB5-DB28B07ECAFD}" type="slidenum">
              <a:rPr lang="en-US" smtClean="0"/>
              <a:pPr/>
              <a:t>78</a:t>
            </a:fld>
            <a:endParaRPr lang="en-CA"/>
          </a:p>
        </p:txBody>
      </p:sp>
      <p:sp>
        <p:nvSpPr>
          <p:cNvPr id="54275" name="Rectangle 5"/>
          <p:cNvSpPr>
            <a:spLocks noGrp="1" noChangeArrowheads="1"/>
          </p:cNvSpPr>
          <p:nvPr>
            <p:ph type="title"/>
          </p:nvPr>
        </p:nvSpPr>
        <p:spPr/>
        <p:txBody>
          <a:bodyPr/>
          <a:lstStyle/>
          <a:p>
            <a:pPr eaLnBrk="1" hangingPunct="1"/>
            <a:r>
              <a:rPr lang="en-US"/>
              <a:t>Another Example of Serializability Testing</a:t>
            </a:r>
          </a:p>
        </p:txBody>
      </p:sp>
      <p:pic>
        <p:nvPicPr>
          <p:cNvPr id="54276" name="Picture 9" descr="fig17_08b"/>
          <p:cNvPicPr>
            <a:picLocks noChangeAspect="1" noChangeArrowheads="1"/>
          </p:cNvPicPr>
          <p:nvPr/>
        </p:nvPicPr>
        <p:blipFill>
          <a:blip r:embed="rId3" cstate="print"/>
          <a:srcRect/>
          <a:stretch>
            <a:fillRect/>
          </a:stretch>
        </p:blipFill>
        <p:spPr bwMode="auto">
          <a:xfrm>
            <a:off x="-2743200" y="1504633"/>
            <a:ext cx="10956925" cy="4580563"/>
          </a:xfrm>
          <a:prstGeom prst="rect">
            <a:avLst/>
          </a:prstGeom>
          <a:noFill/>
          <a:ln w="9525">
            <a:noFill/>
            <a:miter lim="800000"/>
            <a:headEnd/>
            <a:tailEnd/>
          </a:ln>
        </p:spPr>
      </p:pic>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p>
            <a:r>
              <a:rPr lang="en-US"/>
              <a:t>Slide 17- </a:t>
            </a:r>
            <a:fld id="{34144DC2-C5A5-4481-8829-E853E8ED1B92}" type="slidenum">
              <a:rPr lang="en-US" smtClean="0"/>
              <a:pPr/>
              <a:t>79</a:t>
            </a:fld>
            <a:endParaRPr lang="en-CA"/>
          </a:p>
        </p:txBody>
      </p:sp>
      <p:sp>
        <p:nvSpPr>
          <p:cNvPr id="55299" name="Rectangle 5"/>
          <p:cNvSpPr>
            <a:spLocks noGrp="1" noChangeArrowheads="1"/>
          </p:cNvSpPr>
          <p:nvPr>
            <p:ph type="title"/>
          </p:nvPr>
        </p:nvSpPr>
        <p:spPr/>
        <p:txBody>
          <a:bodyPr/>
          <a:lstStyle/>
          <a:p>
            <a:pPr eaLnBrk="1" hangingPunct="1"/>
            <a:r>
              <a:rPr lang="en-US"/>
              <a:t>Another Example of Serializability Testing</a:t>
            </a:r>
          </a:p>
        </p:txBody>
      </p:sp>
      <p:pic>
        <p:nvPicPr>
          <p:cNvPr id="55300" name="Picture 9" descr="fig17_08c"/>
          <p:cNvPicPr>
            <a:picLocks noChangeAspect="1" noChangeArrowheads="1"/>
          </p:cNvPicPr>
          <p:nvPr/>
        </p:nvPicPr>
        <p:blipFill>
          <a:blip r:embed="rId3" cstate="print"/>
          <a:srcRect/>
          <a:stretch>
            <a:fillRect/>
          </a:stretch>
        </p:blipFill>
        <p:spPr bwMode="auto">
          <a:xfrm>
            <a:off x="-2819400" y="1607762"/>
            <a:ext cx="11277600" cy="4564438"/>
          </a:xfrm>
          <a:prstGeom prst="rect">
            <a:avLst/>
          </a:prstGeom>
          <a:noFill/>
          <a:ln w="9525">
            <a:noFill/>
            <a:miter lim="800000"/>
            <a:headEnd/>
            <a:tailEnd/>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r>
              <a:rPr lang="en-US"/>
              <a:t>Slide 17- </a:t>
            </a:r>
            <a:fld id="{C75AE0D9-CEB8-4011-BB41-90ECCD6D9021}" type="slidenum">
              <a:rPr lang="en-US" smtClean="0"/>
              <a:pPr/>
              <a:t>8</a:t>
            </a:fld>
            <a:endParaRPr lang="en-CA"/>
          </a:p>
        </p:txBody>
      </p:sp>
      <p:sp>
        <p:nvSpPr>
          <p:cNvPr id="8195" name="Rectangle 4"/>
          <p:cNvSpPr>
            <a:spLocks noGrp="1" noChangeArrowheads="1"/>
          </p:cNvSpPr>
          <p:nvPr>
            <p:ph type="title"/>
          </p:nvPr>
        </p:nvSpPr>
        <p:spPr/>
        <p:txBody>
          <a:bodyPr/>
          <a:lstStyle/>
          <a:p>
            <a:pPr eaLnBrk="1" hangingPunct="1"/>
            <a:r>
              <a:rPr lang="en-US" sz="3200"/>
              <a:t>Introduction to Transaction Processing (4)</a:t>
            </a:r>
          </a:p>
        </p:txBody>
      </p:sp>
      <p:sp>
        <p:nvSpPr>
          <p:cNvPr id="8196" name="Rectangle 5"/>
          <p:cNvSpPr>
            <a:spLocks noGrp="1" noChangeArrowheads="1"/>
          </p:cNvSpPr>
          <p:nvPr>
            <p:ph type="body" idx="1"/>
          </p:nvPr>
        </p:nvSpPr>
        <p:spPr/>
        <p:txBody>
          <a:bodyPr/>
          <a:lstStyle/>
          <a:p>
            <a:pPr eaLnBrk="1" hangingPunct="1">
              <a:lnSpc>
                <a:spcPct val="80000"/>
              </a:lnSpc>
              <a:buFont typeface="Wingdings" pitchFamily="2" charset="2"/>
              <a:buNone/>
            </a:pPr>
            <a:r>
              <a:rPr lang="en-US" sz="2400"/>
              <a:t>READ AND WRITE OPERATIONS:</a:t>
            </a:r>
          </a:p>
          <a:p>
            <a:pPr eaLnBrk="1" hangingPunct="1">
              <a:lnSpc>
                <a:spcPct val="80000"/>
              </a:lnSpc>
            </a:pPr>
            <a:r>
              <a:rPr lang="en-US" sz="2400"/>
              <a:t>Basic unit of data transfer from the disk to the computer main memory is one block. In general, a data item (what is read or written) will be the field of some record in the database, although it may be a larger unit such as a record or even a whole block.</a:t>
            </a:r>
          </a:p>
          <a:p>
            <a:pPr eaLnBrk="1" hangingPunct="1">
              <a:lnSpc>
                <a:spcPct val="80000"/>
              </a:lnSpc>
            </a:pPr>
            <a:r>
              <a:rPr lang="en-US" sz="2400"/>
              <a:t>read_item(X) command includes the following steps:</a:t>
            </a:r>
          </a:p>
          <a:p>
            <a:pPr lvl="1" eaLnBrk="1" hangingPunct="1">
              <a:lnSpc>
                <a:spcPct val="80000"/>
              </a:lnSpc>
            </a:pPr>
            <a:r>
              <a:rPr lang="en-US" sz="2100"/>
              <a:t>Find the address of the disk block that contains item X.</a:t>
            </a:r>
          </a:p>
          <a:p>
            <a:pPr lvl="1" eaLnBrk="1" hangingPunct="1">
              <a:lnSpc>
                <a:spcPct val="80000"/>
              </a:lnSpc>
            </a:pPr>
            <a:r>
              <a:rPr lang="en-US" sz="2100"/>
              <a:t>Copy that disk block into a buffer in main memory (if that disk block is not already in some main memory buffer).</a:t>
            </a:r>
          </a:p>
          <a:p>
            <a:pPr lvl="1" eaLnBrk="1" hangingPunct="1">
              <a:lnSpc>
                <a:spcPct val="80000"/>
              </a:lnSpc>
            </a:pPr>
            <a:r>
              <a:rPr lang="en-US" sz="2100"/>
              <a:t>Copy item X from the buffer to the program variable named X.   </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p:spPr>
        <p:txBody>
          <a:bodyPr/>
          <a:lstStyle/>
          <a:p>
            <a:r>
              <a:rPr lang="en-US"/>
              <a:t>Slide 17- </a:t>
            </a:r>
            <a:fld id="{8D5E4E32-8AC8-40B5-8875-27050C910E5C}" type="slidenum">
              <a:rPr lang="en-US" smtClean="0"/>
              <a:pPr/>
              <a:t>80</a:t>
            </a:fld>
            <a:endParaRPr lang="en-CA"/>
          </a:p>
        </p:txBody>
      </p:sp>
      <p:sp>
        <p:nvSpPr>
          <p:cNvPr id="56323" name="Rectangle 5"/>
          <p:cNvSpPr>
            <a:spLocks noGrp="1" noChangeArrowheads="1"/>
          </p:cNvSpPr>
          <p:nvPr>
            <p:ph type="title"/>
          </p:nvPr>
        </p:nvSpPr>
        <p:spPr/>
        <p:txBody>
          <a:bodyPr/>
          <a:lstStyle/>
          <a:p>
            <a:pPr eaLnBrk="1" hangingPunct="1"/>
            <a:r>
              <a:rPr lang="en-US"/>
              <a:t>Another Example of Serializability Testing</a:t>
            </a:r>
          </a:p>
        </p:txBody>
      </p:sp>
      <p:pic>
        <p:nvPicPr>
          <p:cNvPr id="2" name="Picture 1"/>
          <p:cNvPicPr>
            <a:picLocks noChangeAspect="1"/>
          </p:cNvPicPr>
          <p:nvPr/>
        </p:nvPicPr>
        <p:blipFill>
          <a:blip r:embed="rId3"/>
          <a:stretch>
            <a:fillRect/>
          </a:stretch>
        </p:blipFill>
        <p:spPr>
          <a:xfrm>
            <a:off x="1085850" y="2100262"/>
            <a:ext cx="6972300" cy="2657475"/>
          </a:xfrm>
          <a:prstGeom prst="rect">
            <a:avLst/>
          </a:prstGeom>
        </p:spPr>
      </p:pic>
      <p:sp>
        <p:nvSpPr>
          <p:cNvPr id="3" name="TextBox 2"/>
          <p:cNvSpPr txBox="1"/>
          <p:nvPr/>
        </p:nvSpPr>
        <p:spPr>
          <a:xfrm>
            <a:off x="914400" y="5791200"/>
            <a:ext cx="3334567" cy="461665"/>
          </a:xfrm>
          <a:prstGeom prst="rect">
            <a:avLst/>
          </a:prstGeom>
          <a:noFill/>
        </p:spPr>
        <p:txBody>
          <a:bodyPr wrap="none" rtlCol="0">
            <a:spAutoFit/>
          </a:bodyPr>
          <a:lstStyle/>
          <a:p>
            <a:r>
              <a:rPr lang="en-US" dirty="0"/>
              <a:t>Precedence graph of E</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Slide 17- </a:t>
            </a:r>
            <a:fld id="{AFD120C8-A82C-4914-AE25-891EDADF55C2}" type="slidenum">
              <a:rPr lang="en-US" smtClean="0"/>
              <a:pPr>
                <a:defRPr/>
              </a:pPr>
              <a:t>81</a:t>
            </a:fld>
            <a:endParaRPr lang="en-CA"/>
          </a:p>
        </p:txBody>
      </p:sp>
      <p:pic>
        <p:nvPicPr>
          <p:cNvPr id="5" name="Picture 4"/>
          <p:cNvPicPr>
            <a:picLocks noChangeAspect="1"/>
          </p:cNvPicPr>
          <p:nvPr/>
        </p:nvPicPr>
        <p:blipFill>
          <a:blip r:embed="rId2"/>
          <a:stretch>
            <a:fillRect/>
          </a:stretch>
        </p:blipFill>
        <p:spPr>
          <a:xfrm>
            <a:off x="228600" y="1504950"/>
            <a:ext cx="6591300" cy="2381250"/>
          </a:xfrm>
          <a:prstGeom prst="rect">
            <a:avLst/>
          </a:prstGeom>
        </p:spPr>
      </p:pic>
      <p:sp>
        <p:nvSpPr>
          <p:cNvPr id="10" name="TextBox 9"/>
          <p:cNvSpPr txBox="1"/>
          <p:nvPr/>
        </p:nvSpPr>
        <p:spPr>
          <a:xfrm>
            <a:off x="838200" y="4724400"/>
            <a:ext cx="3316934" cy="461665"/>
          </a:xfrm>
          <a:prstGeom prst="rect">
            <a:avLst/>
          </a:prstGeom>
          <a:noFill/>
        </p:spPr>
        <p:txBody>
          <a:bodyPr wrap="none" rtlCol="0">
            <a:spAutoFit/>
          </a:bodyPr>
          <a:lstStyle/>
          <a:p>
            <a:r>
              <a:rPr lang="en-US" dirty="0"/>
              <a:t>Precedence graph of F</a:t>
            </a:r>
          </a:p>
        </p:txBody>
      </p:sp>
    </p:spTree>
    <p:extLst>
      <p:ext uri="{BB962C8B-B14F-4D97-AF65-F5344CB8AC3E}">
        <p14:creationId xmlns:p14="http://schemas.microsoft.com/office/powerpoint/2010/main" val="2115967255"/>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t>Example 1:</a:t>
            </a:r>
          </a:p>
        </p:txBody>
      </p:sp>
      <p:sp>
        <p:nvSpPr>
          <p:cNvPr id="64515" name="Content Placeholder 2"/>
          <p:cNvSpPr>
            <a:spLocks noGrp="1"/>
          </p:cNvSpPr>
          <p:nvPr>
            <p:ph idx="1"/>
          </p:nvPr>
        </p:nvSpPr>
        <p:spPr/>
        <p:txBody>
          <a:bodyPr/>
          <a:lstStyle/>
          <a:p>
            <a:r>
              <a:rPr lang="en-US" sz="2400"/>
              <a:t>Which of the following schedules is (conflict) serializable? For each serializable schedule, determine the equivalent serial schedules.</a:t>
            </a:r>
            <a:endParaRPr lang="tr-TR" sz="2400"/>
          </a:p>
          <a:p>
            <a:r>
              <a:rPr lang="en-US" sz="2000"/>
              <a:t> (a) r1 (X); r3 (X); w1(X); r2(X); w3(X)</a:t>
            </a:r>
            <a:endParaRPr lang="tr-TR" sz="2000"/>
          </a:p>
          <a:p>
            <a:r>
              <a:rPr lang="en-US" sz="2000"/>
              <a:t> (b) r1 (X); r3 (X); w3(X); w1(X); r2(X)</a:t>
            </a:r>
            <a:endParaRPr lang="tr-TR" sz="2000"/>
          </a:p>
          <a:p>
            <a:r>
              <a:rPr lang="en-US" sz="2000"/>
              <a:t> (c) r3 (X); r2 (X); w3(X); r1(X); w1(X)</a:t>
            </a:r>
            <a:endParaRPr lang="tr-TR" sz="2000"/>
          </a:p>
          <a:p>
            <a:r>
              <a:rPr lang="en-US" sz="2000"/>
              <a:t> (d) r3 (X); r2 (X); r1(X); w3(X); w1(X)</a:t>
            </a:r>
            <a:endParaRPr lang="tr-TR" sz="2000"/>
          </a:p>
          <a:p>
            <a:endParaRPr lang="en-US"/>
          </a:p>
        </p:txBody>
      </p:sp>
      <p:sp>
        <p:nvSpPr>
          <p:cNvPr id="64516" name="Slide Number Placeholder 3"/>
          <p:cNvSpPr>
            <a:spLocks noGrp="1"/>
          </p:cNvSpPr>
          <p:nvPr>
            <p:ph type="sldNum" sz="quarter" idx="10"/>
          </p:nvPr>
        </p:nvSpPr>
        <p:spPr>
          <a:noFill/>
        </p:spPr>
        <p:txBody>
          <a:bodyPr/>
          <a:lstStyle/>
          <a:p>
            <a:r>
              <a:rPr lang="en-US"/>
              <a:t>Slide 17- </a:t>
            </a:r>
            <a:fld id="{B142E8F4-8FB0-4870-A51A-F3FFD7344FC6}" type="slidenum">
              <a:rPr lang="en-US" smtClean="0"/>
              <a:pPr/>
              <a:t>82</a:t>
            </a:fld>
            <a:endParaRPr lang="en-CA"/>
          </a:p>
        </p:txBody>
      </p:sp>
    </p:spTree>
    <p:extLst>
      <p:ext uri="{BB962C8B-B14F-4D97-AF65-F5344CB8AC3E}">
        <p14:creationId xmlns:p14="http://schemas.microsoft.com/office/powerpoint/2010/main" val="787576910"/>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t>Example 2</a:t>
            </a:r>
          </a:p>
        </p:txBody>
      </p:sp>
      <p:sp>
        <p:nvSpPr>
          <p:cNvPr id="3" name="Content Placeholder 2"/>
          <p:cNvSpPr>
            <a:spLocks noGrp="1"/>
          </p:cNvSpPr>
          <p:nvPr>
            <p:ph idx="1"/>
          </p:nvPr>
        </p:nvSpPr>
        <p:spPr/>
        <p:txBody>
          <a:bodyPr/>
          <a:lstStyle/>
          <a:p>
            <a:pPr>
              <a:defRPr/>
            </a:pPr>
            <a:r>
              <a:rPr lang="en-US" sz="2000" dirty="0"/>
              <a:t>Consider the three transactions T1, T2, and T3, and the schedules S1 and S2 given below. Draw the </a:t>
            </a:r>
            <a:r>
              <a:rPr lang="en-US" sz="2000" dirty="0" err="1"/>
              <a:t>serializability</a:t>
            </a:r>
            <a:r>
              <a:rPr lang="en-US" sz="2000" dirty="0"/>
              <a:t> (precedence) graphs for S1 and S2 and state whether each schedule is </a:t>
            </a:r>
            <a:r>
              <a:rPr lang="en-US" sz="2000" dirty="0" err="1"/>
              <a:t>serializable</a:t>
            </a:r>
            <a:r>
              <a:rPr lang="en-US" sz="2000" dirty="0"/>
              <a:t> or not. If a schedule is </a:t>
            </a:r>
            <a:r>
              <a:rPr lang="en-US" sz="2000" dirty="0" err="1"/>
              <a:t>serializable</a:t>
            </a:r>
            <a:r>
              <a:rPr lang="en-US" sz="2000" dirty="0"/>
              <a:t>, write down the equivalent serial schedule(s).</a:t>
            </a:r>
            <a:endParaRPr lang="tr-TR" sz="2000" dirty="0"/>
          </a:p>
          <a:p>
            <a:pPr lvl="1">
              <a:defRPr/>
            </a:pPr>
            <a:r>
              <a:rPr lang="en-US" sz="2400" dirty="0">
                <a:solidFill>
                  <a:schemeClr val="tx2"/>
                </a:solidFill>
                <a:ea typeface="+mn-ea"/>
                <a:cs typeface="+mn-cs"/>
              </a:rPr>
              <a:t>T1: r1(x); r1(z); w1(x)</a:t>
            </a:r>
            <a:endParaRPr lang="tr-TR" sz="2400" dirty="0">
              <a:solidFill>
                <a:schemeClr val="tx2"/>
              </a:solidFill>
              <a:ea typeface="+mn-ea"/>
              <a:cs typeface="+mn-cs"/>
            </a:endParaRPr>
          </a:p>
          <a:p>
            <a:pPr lvl="1">
              <a:defRPr/>
            </a:pPr>
            <a:r>
              <a:rPr lang="en-US" sz="2400" dirty="0">
                <a:solidFill>
                  <a:schemeClr val="tx2"/>
                </a:solidFill>
                <a:ea typeface="+mn-ea"/>
                <a:cs typeface="+mn-cs"/>
              </a:rPr>
              <a:t>T2: r2(z); r2(y); w2(z); w2(y)</a:t>
            </a:r>
            <a:endParaRPr lang="tr-TR" sz="2400" dirty="0">
              <a:solidFill>
                <a:schemeClr val="tx2"/>
              </a:solidFill>
              <a:ea typeface="+mn-ea"/>
              <a:cs typeface="+mn-cs"/>
            </a:endParaRPr>
          </a:p>
          <a:p>
            <a:pPr lvl="1">
              <a:defRPr/>
            </a:pPr>
            <a:r>
              <a:rPr lang="en-US" sz="2400" dirty="0">
                <a:solidFill>
                  <a:schemeClr val="tx2"/>
                </a:solidFill>
                <a:ea typeface="+mn-ea"/>
                <a:cs typeface="+mn-cs"/>
              </a:rPr>
              <a:t>T3: r3(x); r3(y); w3(y)</a:t>
            </a:r>
            <a:endParaRPr lang="tr-TR" sz="2400" dirty="0">
              <a:solidFill>
                <a:schemeClr val="tx2"/>
              </a:solidFill>
              <a:ea typeface="+mn-ea"/>
              <a:cs typeface="+mn-cs"/>
            </a:endParaRPr>
          </a:p>
          <a:p>
            <a:pPr lvl="1">
              <a:defRPr/>
            </a:pPr>
            <a:r>
              <a:rPr lang="en-US" sz="2400" dirty="0">
                <a:solidFill>
                  <a:schemeClr val="tx2"/>
                </a:solidFill>
                <a:ea typeface="+mn-ea"/>
                <a:cs typeface="+mn-cs"/>
              </a:rPr>
              <a:t>S1: r1(x); r2(z</a:t>
            </a:r>
            <a:r>
              <a:rPr lang="en-US" sz="2400">
                <a:solidFill>
                  <a:schemeClr val="tx2"/>
                </a:solidFill>
                <a:ea typeface="+mn-ea"/>
                <a:cs typeface="+mn-cs"/>
              </a:rPr>
              <a:t>); r1(z); </a:t>
            </a:r>
            <a:r>
              <a:rPr lang="en-US" sz="2400" dirty="0">
                <a:solidFill>
                  <a:schemeClr val="tx2"/>
                </a:solidFill>
                <a:ea typeface="+mn-ea"/>
                <a:cs typeface="+mn-cs"/>
              </a:rPr>
              <a:t>r3(x); r3(y); w1(x); w3(y); r2(y); w2(z); w2(y)</a:t>
            </a:r>
            <a:endParaRPr lang="tr-TR" sz="2400" dirty="0">
              <a:solidFill>
                <a:schemeClr val="tx2"/>
              </a:solidFill>
              <a:ea typeface="+mn-ea"/>
              <a:cs typeface="+mn-cs"/>
            </a:endParaRPr>
          </a:p>
          <a:p>
            <a:pPr lvl="1">
              <a:defRPr/>
            </a:pPr>
            <a:r>
              <a:rPr lang="en-US" sz="2400" dirty="0">
                <a:solidFill>
                  <a:schemeClr val="tx2"/>
                </a:solidFill>
                <a:ea typeface="+mn-ea"/>
                <a:cs typeface="+mn-cs"/>
              </a:rPr>
              <a:t>S2: r1(x); r2(z); r3(x); r1(z); r2(y); r3(y); w1(x); w2(z); w3(y); w2(y)</a:t>
            </a:r>
            <a:endParaRPr lang="tr-TR" sz="2400" dirty="0">
              <a:solidFill>
                <a:schemeClr val="tx2"/>
              </a:solidFill>
              <a:ea typeface="+mn-ea"/>
              <a:cs typeface="+mn-cs"/>
            </a:endParaRPr>
          </a:p>
          <a:p>
            <a:pPr>
              <a:defRPr/>
            </a:pPr>
            <a:endParaRPr lang="en-US" dirty="0"/>
          </a:p>
        </p:txBody>
      </p:sp>
      <p:sp>
        <p:nvSpPr>
          <p:cNvPr id="65540" name="Slide Number Placeholder 3"/>
          <p:cNvSpPr>
            <a:spLocks noGrp="1"/>
          </p:cNvSpPr>
          <p:nvPr>
            <p:ph type="sldNum" sz="quarter" idx="10"/>
          </p:nvPr>
        </p:nvSpPr>
        <p:spPr>
          <a:noFill/>
        </p:spPr>
        <p:txBody>
          <a:bodyPr/>
          <a:lstStyle/>
          <a:p>
            <a:r>
              <a:rPr lang="en-US"/>
              <a:t>Slide 17- </a:t>
            </a:r>
            <a:fld id="{ACC6BA7C-2B21-47D6-8E09-3436CD3A83F3}" type="slidenum">
              <a:rPr lang="en-US" smtClean="0"/>
              <a:pPr/>
              <a:t>83</a:t>
            </a:fld>
            <a:endParaRPr lang="en-CA"/>
          </a:p>
        </p:txBody>
      </p:sp>
    </p:spTree>
    <p:extLst>
      <p:ext uri="{BB962C8B-B14F-4D97-AF65-F5344CB8AC3E}">
        <p14:creationId xmlns:p14="http://schemas.microsoft.com/office/powerpoint/2010/main" val="1173253933"/>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t>Slide 17- </a:t>
            </a:r>
            <a:fld id="{6E2E850E-4825-41EE-B2BE-0FC2211C9E85}" type="slidenum">
              <a:rPr lang="en-US" smtClean="0"/>
              <a:pPr>
                <a:defRPr/>
              </a:pPr>
              <a:t>84</a:t>
            </a:fld>
            <a:endParaRPr lang="en-CA"/>
          </a:p>
        </p:txBody>
      </p:sp>
    </p:spTree>
    <p:extLst>
      <p:ext uri="{BB962C8B-B14F-4D97-AF65-F5344CB8AC3E}">
        <p14:creationId xmlns:p14="http://schemas.microsoft.com/office/powerpoint/2010/main" val="1547815972"/>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p:spPr>
        <p:txBody>
          <a:bodyPr/>
          <a:lstStyle/>
          <a:p>
            <a:r>
              <a:rPr lang="en-US"/>
              <a:t>Slide 17- </a:t>
            </a:r>
            <a:fld id="{42B051C9-AECD-4385-B9C9-0D422899D956}" type="slidenum">
              <a:rPr lang="en-US" smtClean="0"/>
              <a:pPr/>
              <a:t>85</a:t>
            </a:fld>
            <a:endParaRPr lang="en-CA"/>
          </a:p>
        </p:txBody>
      </p:sp>
      <p:sp>
        <p:nvSpPr>
          <p:cNvPr id="57347" name="Rectangle 4"/>
          <p:cNvSpPr>
            <a:spLocks noGrp="1" noChangeArrowheads="1"/>
          </p:cNvSpPr>
          <p:nvPr>
            <p:ph type="title"/>
          </p:nvPr>
        </p:nvSpPr>
        <p:spPr/>
        <p:txBody>
          <a:bodyPr/>
          <a:lstStyle/>
          <a:p>
            <a:pPr eaLnBrk="1" hangingPunct="1"/>
            <a:r>
              <a:rPr lang="en-US"/>
              <a:t>6 Transaction Support in SQL2 (1) </a:t>
            </a:r>
          </a:p>
        </p:txBody>
      </p:sp>
      <p:sp>
        <p:nvSpPr>
          <p:cNvPr id="57348" name="Rectangle 5"/>
          <p:cNvSpPr>
            <a:spLocks noGrp="1" noChangeArrowheads="1"/>
          </p:cNvSpPr>
          <p:nvPr>
            <p:ph type="body" idx="1"/>
          </p:nvPr>
        </p:nvSpPr>
        <p:spPr/>
        <p:txBody>
          <a:bodyPr/>
          <a:lstStyle/>
          <a:p>
            <a:pPr eaLnBrk="1" hangingPunct="1">
              <a:lnSpc>
                <a:spcPct val="80000"/>
              </a:lnSpc>
            </a:pPr>
            <a:r>
              <a:rPr lang="en-US"/>
              <a:t>A </a:t>
            </a:r>
            <a:r>
              <a:rPr lang="en-US" b="1"/>
              <a:t>single</a:t>
            </a:r>
            <a:r>
              <a:rPr lang="en-US"/>
              <a:t> SQL statement is always considered to  be </a:t>
            </a:r>
            <a:r>
              <a:rPr lang="en-US" b="1"/>
              <a:t>atomic</a:t>
            </a:r>
            <a:r>
              <a:rPr lang="en-US"/>
              <a:t>.  </a:t>
            </a:r>
          </a:p>
          <a:p>
            <a:pPr lvl="1" eaLnBrk="1" hangingPunct="1">
              <a:lnSpc>
                <a:spcPct val="80000"/>
              </a:lnSpc>
            </a:pPr>
            <a:r>
              <a:rPr lang="en-US"/>
              <a:t>Either the statement completes execution without error or it fails and leaves the database unchanged.  </a:t>
            </a:r>
          </a:p>
          <a:p>
            <a:pPr eaLnBrk="1" hangingPunct="1">
              <a:lnSpc>
                <a:spcPct val="80000"/>
              </a:lnSpc>
            </a:pPr>
            <a:r>
              <a:rPr lang="en-US"/>
              <a:t>With SQL, there is </a:t>
            </a:r>
            <a:r>
              <a:rPr lang="en-US" u="sng"/>
              <a:t>no explicit Begin</a:t>
            </a:r>
            <a:r>
              <a:rPr lang="en-US"/>
              <a:t> Transaction statement.</a:t>
            </a:r>
          </a:p>
          <a:p>
            <a:pPr lvl="1" eaLnBrk="1" hangingPunct="1">
              <a:lnSpc>
                <a:spcPct val="80000"/>
              </a:lnSpc>
            </a:pPr>
            <a:r>
              <a:rPr lang="en-US"/>
              <a:t>Transaction   initiation is done implicitly when particular SQL statements are   encountered.</a:t>
            </a:r>
          </a:p>
          <a:p>
            <a:pPr eaLnBrk="1" hangingPunct="1">
              <a:lnSpc>
                <a:spcPct val="80000"/>
              </a:lnSpc>
            </a:pPr>
            <a:r>
              <a:rPr lang="en-US"/>
              <a:t>Every transaction </a:t>
            </a:r>
            <a:r>
              <a:rPr lang="en-US" u="sng"/>
              <a:t>must have an explicit end</a:t>
            </a:r>
            <a:r>
              <a:rPr lang="en-US"/>
              <a:t> statement,  which is either a COMMIT or ROLLBACK. </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r>
              <a:rPr lang="en-US"/>
              <a:t>Slide 17- </a:t>
            </a:r>
            <a:fld id="{148D72BC-2A27-40BD-978C-4DE5D5E65B9D}" type="slidenum">
              <a:rPr lang="en-US" smtClean="0"/>
              <a:pPr/>
              <a:t>86</a:t>
            </a:fld>
            <a:endParaRPr lang="en-CA"/>
          </a:p>
        </p:txBody>
      </p:sp>
      <p:sp>
        <p:nvSpPr>
          <p:cNvPr id="58371" name="Rectangle 4"/>
          <p:cNvSpPr>
            <a:spLocks noGrp="1" noChangeArrowheads="1"/>
          </p:cNvSpPr>
          <p:nvPr>
            <p:ph type="title"/>
          </p:nvPr>
        </p:nvSpPr>
        <p:spPr/>
        <p:txBody>
          <a:bodyPr/>
          <a:lstStyle/>
          <a:p>
            <a:pPr eaLnBrk="1" hangingPunct="1"/>
            <a:r>
              <a:rPr lang="en-US"/>
              <a:t>Transaction Support in SQL2 (2) </a:t>
            </a:r>
          </a:p>
        </p:txBody>
      </p:sp>
      <p:sp>
        <p:nvSpPr>
          <p:cNvPr id="58372" name="Rectangle 5"/>
          <p:cNvSpPr>
            <a:spLocks noGrp="1" noChangeArrowheads="1"/>
          </p:cNvSpPr>
          <p:nvPr>
            <p:ph type="body" idx="1"/>
          </p:nvPr>
        </p:nvSpPr>
        <p:spPr/>
        <p:txBody>
          <a:bodyPr/>
          <a:lstStyle/>
          <a:p>
            <a:pPr marL="0" indent="0" eaLnBrk="1" hangingPunct="1">
              <a:buNone/>
            </a:pPr>
            <a:r>
              <a:rPr lang="en-US" dirty="0"/>
              <a:t>Characteristics specified by a SET TRANSACTION statement in SQL2: </a:t>
            </a:r>
          </a:p>
          <a:p>
            <a:pPr lvl="2" eaLnBrk="1" hangingPunct="1"/>
            <a:r>
              <a:rPr lang="en-US" dirty="0"/>
              <a:t>To control the locking overhead and performance</a:t>
            </a:r>
          </a:p>
          <a:p>
            <a:pPr marL="514350" indent="-514350" eaLnBrk="1" hangingPunct="1">
              <a:buFont typeface="+mj-lt"/>
              <a:buAutoNum type="arabicPeriod"/>
            </a:pPr>
            <a:r>
              <a:rPr lang="en-US" b="1" dirty="0"/>
              <a:t>Access mode</a:t>
            </a:r>
            <a:r>
              <a:rPr lang="en-US" dirty="0"/>
              <a:t>: </a:t>
            </a:r>
          </a:p>
          <a:p>
            <a:pPr lvl="1" eaLnBrk="1" hangingPunct="1"/>
            <a:r>
              <a:rPr lang="en-US" dirty="0"/>
              <a:t>READ ONLY or READ WRITE.  </a:t>
            </a:r>
          </a:p>
          <a:p>
            <a:pPr lvl="2" eaLnBrk="1" hangingPunct="1"/>
            <a:r>
              <a:rPr lang="en-US" dirty="0"/>
              <a:t>The default is READ WRITE unless the isolation level of READ UNCOMMITTED is specified, in which case READ ONLY is assumed.</a:t>
            </a:r>
          </a:p>
          <a:p>
            <a:pPr marL="514350" indent="-514350" eaLnBrk="1" hangingPunct="1">
              <a:buFont typeface="+mj-lt"/>
              <a:buAutoNum type="arabicPeriod"/>
            </a:pPr>
            <a:r>
              <a:rPr lang="en-US" b="1" dirty="0"/>
              <a:t>Diagnostic size</a:t>
            </a:r>
            <a:r>
              <a:rPr lang="en-US" dirty="0"/>
              <a:t> n,  specifies an integer value n, indicating   the number of conditions that can be held simultaneously in the diagnostic  area.  </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p:spPr>
        <p:txBody>
          <a:bodyPr/>
          <a:lstStyle/>
          <a:p>
            <a:r>
              <a:rPr lang="en-US"/>
              <a:t>Slide 17- </a:t>
            </a:r>
            <a:fld id="{E34AA346-9E1A-46A2-8BCD-A6E84059C2A1}" type="slidenum">
              <a:rPr lang="en-US" smtClean="0"/>
              <a:pPr/>
              <a:t>87</a:t>
            </a:fld>
            <a:endParaRPr lang="en-CA"/>
          </a:p>
        </p:txBody>
      </p:sp>
      <p:sp>
        <p:nvSpPr>
          <p:cNvPr id="59395" name="Rectangle 4"/>
          <p:cNvSpPr>
            <a:spLocks noGrp="1" noChangeArrowheads="1"/>
          </p:cNvSpPr>
          <p:nvPr>
            <p:ph type="title"/>
          </p:nvPr>
        </p:nvSpPr>
        <p:spPr/>
        <p:txBody>
          <a:bodyPr/>
          <a:lstStyle/>
          <a:p>
            <a:pPr eaLnBrk="1" hangingPunct="1"/>
            <a:r>
              <a:rPr lang="en-US"/>
              <a:t>Transaction Support in SQL2 (3) </a:t>
            </a:r>
          </a:p>
        </p:txBody>
      </p:sp>
      <p:sp>
        <p:nvSpPr>
          <p:cNvPr id="59396" name="Rectangle 5"/>
          <p:cNvSpPr>
            <a:spLocks noGrp="1" noChangeArrowheads="1"/>
          </p:cNvSpPr>
          <p:nvPr>
            <p:ph type="body" idx="1"/>
          </p:nvPr>
        </p:nvSpPr>
        <p:spPr/>
        <p:txBody>
          <a:bodyPr/>
          <a:lstStyle/>
          <a:p>
            <a:pPr eaLnBrk="1" hangingPunct="1">
              <a:lnSpc>
                <a:spcPct val="80000"/>
              </a:lnSpc>
              <a:buFont typeface="Wingdings" pitchFamily="2" charset="2"/>
              <a:buNone/>
            </a:pPr>
            <a:r>
              <a:rPr lang="en-US" dirty="0"/>
              <a:t>Characteristics specified by a SET TRANSACTION statement in SQL2 (contd.):</a:t>
            </a:r>
          </a:p>
          <a:p>
            <a:pPr marL="514350" indent="-514350" eaLnBrk="1" hangingPunct="1">
              <a:lnSpc>
                <a:spcPct val="80000"/>
              </a:lnSpc>
              <a:buFont typeface="+mj-lt"/>
              <a:buAutoNum type="arabicPeriod" startAt="3"/>
            </a:pPr>
            <a:r>
              <a:rPr lang="en-US" b="1" dirty="0"/>
              <a:t>Isolation level</a:t>
            </a:r>
            <a:r>
              <a:rPr lang="en-US" dirty="0"/>
              <a:t> &lt;isolation&gt;, where &lt;isolation&gt; can be READ UNCOMMITTED, READ COMMITTED, REPEATABLE READ or SERIALIZABLE.   The default is SERIALIZABLE. </a:t>
            </a:r>
          </a:p>
          <a:p>
            <a:pPr lvl="1" eaLnBrk="1" hangingPunct="1">
              <a:lnSpc>
                <a:spcPct val="80000"/>
              </a:lnSpc>
            </a:pPr>
            <a:r>
              <a:rPr lang="en-US" sz="2800" dirty="0"/>
              <a:t>With SERIALIZABLE: the interleaved execution of transactions  will adhere to our notion of </a:t>
            </a:r>
            <a:r>
              <a:rPr lang="en-US" sz="2800" dirty="0" err="1"/>
              <a:t>serializability</a:t>
            </a:r>
            <a:r>
              <a:rPr lang="en-US" sz="2800" dirty="0"/>
              <a:t>. </a:t>
            </a:r>
          </a:p>
          <a:p>
            <a:pPr lvl="1" eaLnBrk="1" hangingPunct="1">
              <a:lnSpc>
                <a:spcPct val="80000"/>
              </a:lnSpc>
            </a:pPr>
            <a:r>
              <a:rPr lang="en-US" sz="2800" dirty="0"/>
              <a:t>However, if any transaction executes at a lower level, then </a:t>
            </a:r>
            <a:r>
              <a:rPr lang="en-US" sz="2800" dirty="0" err="1"/>
              <a:t>serializability</a:t>
            </a:r>
            <a:r>
              <a:rPr lang="en-US" sz="2800" dirty="0"/>
              <a:t> may be violated. </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762000" y="2057400"/>
            <a:ext cx="4724400" cy="1066800"/>
          </a:xfrm>
          <a:prstGeom prst="roundRect">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62466" name="Slide Number Placeholder 3"/>
          <p:cNvSpPr>
            <a:spLocks noGrp="1"/>
          </p:cNvSpPr>
          <p:nvPr>
            <p:ph type="sldNum" sz="quarter" idx="10"/>
          </p:nvPr>
        </p:nvSpPr>
        <p:spPr>
          <a:noFill/>
        </p:spPr>
        <p:txBody>
          <a:bodyPr/>
          <a:lstStyle/>
          <a:p>
            <a:r>
              <a:rPr lang="en-US"/>
              <a:t>Slide 17- </a:t>
            </a:r>
            <a:fld id="{DE389C2A-2F20-4CF5-80E8-8D83D7288D97}" type="slidenum">
              <a:rPr lang="en-US" smtClean="0"/>
              <a:pPr/>
              <a:t>88</a:t>
            </a:fld>
            <a:endParaRPr lang="en-CA"/>
          </a:p>
        </p:txBody>
      </p:sp>
      <p:sp>
        <p:nvSpPr>
          <p:cNvPr id="62467" name="Rectangle 4"/>
          <p:cNvSpPr>
            <a:spLocks noGrp="1" noChangeArrowheads="1"/>
          </p:cNvSpPr>
          <p:nvPr>
            <p:ph type="title"/>
          </p:nvPr>
        </p:nvSpPr>
        <p:spPr/>
        <p:txBody>
          <a:bodyPr/>
          <a:lstStyle/>
          <a:p>
            <a:pPr eaLnBrk="1" hangingPunct="1"/>
            <a:r>
              <a:rPr lang="en-US"/>
              <a:t>Transaction Support in SQL2 (6) </a:t>
            </a:r>
          </a:p>
        </p:txBody>
      </p:sp>
      <p:sp>
        <p:nvSpPr>
          <p:cNvPr id="62468" name="Rectangle 5"/>
          <p:cNvSpPr>
            <a:spLocks noGrp="1" noChangeArrowheads="1"/>
          </p:cNvSpPr>
          <p:nvPr>
            <p:ph type="body" idx="1"/>
          </p:nvPr>
        </p:nvSpPr>
        <p:spPr/>
        <p:txBody>
          <a:bodyPr/>
          <a:lstStyle/>
          <a:p>
            <a:pPr eaLnBrk="1" hangingPunct="1">
              <a:lnSpc>
                <a:spcPct val="80000"/>
              </a:lnSpc>
            </a:pPr>
            <a:r>
              <a:rPr lang="en-US" sz="1800"/>
              <a:t>Sample SQL transaction:</a:t>
            </a:r>
          </a:p>
          <a:p>
            <a:pPr lvl="1" eaLnBrk="1" hangingPunct="1">
              <a:lnSpc>
                <a:spcPct val="80000"/>
              </a:lnSpc>
              <a:buFont typeface="Wingdings" pitchFamily="2" charset="2"/>
              <a:buNone/>
            </a:pPr>
            <a:r>
              <a:rPr lang="en-US" sz="1700"/>
              <a:t> EXEC SQL whenever sqlerror go to UNDO;  </a:t>
            </a:r>
          </a:p>
          <a:p>
            <a:pPr lvl="1" eaLnBrk="1" hangingPunct="1">
              <a:lnSpc>
                <a:spcPct val="80000"/>
              </a:lnSpc>
              <a:buFont typeface="Wingdings" pitchFamily="2" charset="2"/>
              <a:buNone/>
            </a:pPr>
            <a:r>
              <a:rPr lang="en-US" sz="1700"/>
              <a:t> EXEC SQL SET TRANSACTION </a:t>
            </a:r>
          </a:p>
          <a:p>
            <a:pPr lvl="1" eaLnBrk="1" hangingPunct="1">
              <a:lnSpc>
                <a:spcPct val="80000"/>
              </a:lnSpc>
              <a:buFont typeface="Wingdings" pitchFamily="2" charset="2"/>
              <a:buNone/>
            </a:pPr>
            <a:r>
              <a:rPr lang="en-US" sz="1700"/>
              <a:t>              READ WRITE </a:t>
            </a:r>
          </a:p>
          <a:p>
            <a:pPr lvl="1" eaLnBrk="1" hangingPunct="1">
              <a:lnSpc>
                <a:spcPct val="80000"/>
              </a:lnSpc>
              <a:buFont typeface="Wingdings" pitchFamily="2" charset="2"/>
              <a:buNone/>
            </a:pPr>
            <a:r>
              <a:rPr lang="en-US" sz="1700"/>
              <a:t>              DIAGNOSTICS SIZE 5 </a:t>
            </a:r>
          </a:p>
          <a:p>
            <a:pPr lvl="1" eaLnBrk="1" hangingPunct="1">
              <a:lnSpc>
                <a:spcPct val="80000"/>
              </a:lnSpc>
              <a:buFont typeface="Wingdings" pitchFamily="2" charset="2"/>
              <a:buNone/>
            </a:pPr>
            <a:r>
              <a:rPr lang="en-US" sz="1700"/>
              <a:t>              ISOLATION LEVEL SERIALIZABLE;</a:t>
            </a:r>
          </a:p>
          <a:p>
            <a:pPr lvl="1" eaLnBrk="1" hangingPunct="1">
              <a:lnSpc>
                <a:spcPct val="80000"/>
              </a:lnSpc>
              <a:buFont typeface="Wingdings" pitchFamily="2" charset="2"/>
              <a:buNone/>
            </a:pPr>
            <a:r>
              <a:rPr lang="en-US" sz="1700"/>
              <a:t> EXEC SQL INSERT </a:t>
            </a:r>
          </a:p>
          <a:p>
            <a:pPr lvl="1" eaLnBrk="1" hangingPunct="1">
              <a:lnSpc>
                <a:spcPct val="80000"/>
              </a:lnSpc>
              <a:buFont typeface="Wingdings" pitchFamily="2" charset="2"/>
              <a:buNone/>
            </a:pPr>
            <a:r>
              <a:rPr lang="en-US" sz="1700"/>
              <a:t>             INTO EMPLOYEE (FNAME, LNAME, SSN, DNO, SALARY) </a:t>
            </a:r>
          </a:p>
          <a:p>
            <a:pPr lvl="1" eaLnBrk="1" hangingPunct="1">
              <a:lnSpc>
                <a:spcPct val="80000"/>
              </a:lnSpc>
              <a:buFont typeface="Wingdings" pitchFamily="2" charset="2"/>
              <a:buNone/>
            </a:pPr>
            <a:r>
              <a:rPr lang="en-US" sz="1700"/>
              <a:t>             VALUES ('Robert','Smith','991004321',2,35000); </a:t>
            </a:r>
          </a:p>
          <a:p>
            <a:pPr lvl="1" eaLnBrk="1" hangingPunct="1">
              <a:lnSpc>
                <a:spcPct val="80000"/>
              </a:lnSpc>
              <a:buFont typeface="Wingdings" pitchFamily="2" charset="2"/>
              <a:buNone/>
            </a:pPr>
            <a:r>
              <a:rPr lang="en-US" sz="1700"/>
              <a:t>EXEC SQL UPDATE EMPLOYEE  </a:t>
            </a:r>
          </a:p>
          <a:p>
            <a:pPr lvl="1" eaLnBrk="1" hangingPunct="1">
              <a:lnSpc>
                <a:spcPct val="80000"/>
              </a:lnSpc>
              <a:buFont typeface="Wingdings" pitchFamily="2" charset="2"/>
              <a:buNone/>
            </a:pPr>
            <a:r>
              <a:rPr lang="en-US" sz="1700"/>
              <a:t>             SET SALARY = SALARY * 1.1 </a:t>
            </a:r>
          </a:p>
          <a:p>
            <a:pPr lvl="1" eaLnBrk="1" hangingPunct="1">
              <a:lnSpc>
                <a:spcPct val="80000"/>
              </a:lnSpc>
              <a:buFont typeface="Wingdings" pitchFamily="2" charset="2"/>
              <a:buNone/>
            </a:pPr>
            <a:r>
              <a:rPr lang="en-US" sz="1700"/>
              <a:t>             WHERE DNO = 2;   </a:t>
            </a:r>
          </a:p>
          <a:p>
            <a:pPr lvl="1" eaLnBrk="1" hangingPunct="1">
              <a:lnSpc>
                <a:spcPct val="80000"/>
              </a:lnSpc>
              <a:buFont typeface="Wingdings" pitchFamily="2" charset="2"/>
              <a:buNone/>
            </a:pPr>
            <a:r>
              <a:rPr lang="en-US" sz="1700"/>
              <a:t>EXEC SQL COMMIT;  </a:t>
            </a:r>
          </a:p>
          <a:p>
            <a:pPr lvl="1" eaLnBrk="1" hangingPunct="1">
              <a:lnSpc>
                <a:spcPct val="80000"/>
              </a:lnSpc>
              <a:buFont typeface="Wingdings" pitchFamily="2" charset="2"/>
              <a:buNone/>
            </a:pPr>
            <a:r>
              <a:rPr lang="en-US" sz="1700"/>
              <a:t>             GOTO  THE_END;   </a:t>
            </a:r>
          </a:p>
          <a:p>
            <a:pPr lvl="1" eaLnBrk="1" hangingPunct="1">
              <a:lnSpc>
                <a:spcPct val="80000"/>
              </a:lnSpc>
              <a:buFont typeface="Wingdings" pitchFamily="2" charset="2"/>
              <a:buNone/>
            </a:pPr>
            <a:r>
              <a:rPr lang="en-US" sz="1700"/>
              <a:t> UNDO: EXEC SQL ROLLBACK;   </a:t>
            </a:r>
          </a:p>
          <a:p>
            <a:pPr lvl="1" eaLnBrk="1" hangingPunct="1">
              <a:lnSpc>
                <a:spcPct val="80000"/>
              </a:lnSpc>
              <a:buFont typeface="Wingdings" pitchFamily="2" charset="2"/>
              <a:buNone/>
            </a:pPr>
            <a:r>
              <a:rPr lang="en-US" sz="1700"/>
              <a:t> THE_END:  ... </a:t>
            </a:r>
          </a:p>
        </p:txBody>
      </p:sp>
    </p:spTree>
    <p:extLst>
      <p:ext uri="{BB962C8B-B14F-4D97-AF65-F5344CB8AC3E}">
        <p14:creationId xmlns:p14="http://schemas.microsoft.com/office/powerpoint/2010/main" val="769866752"/>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p:spPr>
        <p:txBody>
          <a:bodyPr/>
          <a:lstStyle/>
          <a:p>
            <a:r>
              <a:rPr lang="en-US"/>
              <a:t>Slide 17- </a:t>
            </a:r>
            <a:fld id="{C9E20FA4-0202-4F8F-8BC2-C64C117DB17B}" type="slidenum">
              <a:rPr lang="en-US" smtClean="0"/>
              <a:pPr/>
              <a:t>89</a:t>
            </a:fld>
            <a:endParaRPr lang="en-CA"/>
          </a:p>
        </p:txBody>
      </p:sp>
      <p:sp>
        <p:nvSpPr>
          <p:cNvPr id="60419" name="Rectangle 4"/>
          <p:cNvSpPr>
            <a:spLocks noGrp="1" noChangeArrowheads="1"/>
          </p:cNvSpPr>
          <p:nvPr>
            <p:ph type="title"/>
          </p:nvPr>
        </p:nvSpPr>
        <p:spPr/>
        <p:txBody>
          <a:bodyPr/>
          <a:lstStyle/>
          <a:p>
            <a:pPr eaLnBrk="1" hangingPunct="1"/>
            <a:r>
              <a:rPr lang="en-US"/>
              <a:t>Transaction Support in SQL2 (4) </a:t>
            </a:r>
          </a:p>
        </p:txBody>
      </p:sp>
      <p:sp>
        <p:nvSpPr>
          <p:cNvPr id="60420" name="Rectangle 5"/>
          <p:cNvSpPr>
            <a:spLocks noGrp="1" noChangeArrowheads="1"/>
          </p:cNvSpPr>
          <p:nvPr>
            <p:ph type="body" idx="1"/>
          </p:nvPr>
        </p:nvSpPr>
        <p:spPr/>
        <p:txBody>
          <a:bodyPr/>
          <a:lstStyle/>
          <a:p>
            <a:pPr eaLnBrk="1" hangingPunct="1">
              <a:lnSpc>
                <a:spcPct val="80000"/>
              </a:lnSpc>
              <a:buFont typeface="Wingdings" pitchFamily="2" charset="2"/>
              <a:buNone/>
            </a:pPr>
            <a:r>
              <a:rPr lang="en-US" sz="2400" dirty="0"/>
              <a:t>Potential problem with lower isolation levels:</a:t>
            </a:r>
          </a:p>
          <a:p>
            <a:pPr eaLnBrk="1" hangingPunct="1">
              <a:lnSpc>
                <a:spcPct val="80000"/>
              </a:lnSpc>
            </a:pPr>
            <a:r>
              <a:rPr lang="en-US" sz="2400" b="1" dirty="0"/>
              <a:t>Dirty Read</a:t>
            </a:r>
            <a:r>
              <a:rPr lang="en-US" sz="2400" dirty="0"/>
              <a:t>:     (WR conflict)</a:t>
            </a:r>
          </a:p>
          <a:p>
            <a:pPr lvl="1" eaLnBrk="1" hangingPunct="1">
              <a:lnSpc>
                <a:spcPct val="80000"/>
              </a:lnSpc>
            </a:pPr>
            <a:r>
              <a:rPr lang="en-US" sz="2100" dirty="0"/>
              <a:t>Reading a value that was written by a transaction which failed.</a:t>
            </a:r>
          </a:p>
          <a:p>
            <a:pPr lvl="1" eaLnBrk="1" hangingPunct="1">
              <a:lnSpc>
                <a:spcPct val="80000"/>
              </a:lnSpc>
            </a:pPr>
            <a:r>
              <a:rPr lang="en-US" sz="2100" dirty="0"/>
              <a:t>A session can read rows changed by transactions in other sessions that have not been committed. If the other session then rolls back its transaction, subsequent reads of the same rows will find column values returned to previous values, deleted rows reappearing and rows inserted by the other transaction missing.</a:t>
            </a:r>
          </a:p>
          <a:p>
            <a:pPr eaLnBrk="1" hangingPunct="1">
              <a:lnSpc>
                <a:spcPct val="80000"/>
              </a:lnSpc>
            </a:pPr>
            <a:endParaRPr lang="en-US" sz="23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r>
              <a:rPr lang="en-US"/>
              <a:t>Slide 17- </a:t>
            </a:r>
            <a:fld id="{8896E855-5D6E-4D22-9D25-1F627EDE3DB0}" type="slidenum">
              <a:rPr lang="en-US" smtClean="0"/>
              <a:pPr/>
              <a:t>9</a:t>
            </a:fld>
            <a:endParaRPr lang="en-CA"/>
          </a:p>
        </p:txBody>
      </p:sp>
      <p:sp>
        <p:nvSpPr>
          <p:cNvPr id="9219" name="Rectangle 4"/>
          <p:cNvSpPr>
            <a:spLocks noGrp="1" noChangeArrowheads="1"/>
          </p:cNvSpPr>
          <p:nvPr>
            <p:ph type="title"/>
          </p:nvPr>
        </p:nvSpPr>
        <p:spPr/>
        <p:txBody>
          <a:bodyPr/>
          <a:lstStyle/>
          <a:p>
            <a:pPr eaLnBrk="1" hangingPunct="1"/>
            <a:r>
              <a:rPr lang="en-US" sz="3200"/>
              <a:t>Introduction to Transaction Processing (5)</a:t>
            </a:r>
          </a:p>
        </p:txBody>
      </p:sp>
      <p:sp>
        <p:nvSpPr>
          <p:cNvPr id="9220" name="Rectangle 5"/>
          <p:cNvSpPr>
            <a:spLocks noGrp="1" noChangeArrowheads="1"/>
          </p:cNvSpPr>
          <p:nvPr>
            <p:ph type="body" idx="1"/>
          </p:nvPr>
        </p:nvSpPr>
        <p:spPr/>
        <p:txBody>
          <a:bodyPr/>
          <a:lstStyle/>
          <a:p>
            <a:pPr eaLnBrk="1" hangingPunct="1">
              <a:lnSpc>
                <a:spcPct val="80000"/>
              </a:lnSpc>
              <a:buFont typeface="Wingdings" pitchFamily="2" charset="2"/>
              <a:buNone/>
            </a:pPr>
            <a:r>
              <a:rPr lang="en-US" sz="2400"/>
              <a:t>READ AND WRITE OPERATIONS (contd.):</a:t>
            </a:r>
          </a:p>
          <a:p>
            <a:pPr eaLnBrk="1" hangingPunct="1">
              <a:lnSpc>
                <a:spcPct val="80000"/>
              </a:lnSpc>
            </a:pPr>
            <a:r>
              <a:rPr lang="en-US" sz="2400" b="1"/>
              <a:t>write_item(X</a:t>
            </a:r>
            <a:r>
              <a:rPr lang="en-US" sz="2400"/>
              <a:t>) command includes the following steps:</a:t>
            </a:r>
          </a:p>
          <a:p>
            <a:pPr lvl="1" eaLnBrk="1" hangingPunct="1">
              <a:lnSpc>
                <a:spcPct val="80000"/>
              </a:lnSpc>
            </a:pPr>
            <a:r>
              <a:rPr lang="en-US" sz="2100"/>
              <a:t>Find the address of the disk block that contains item X.</a:t>
            </a:r>
          </a:p>
          <a:p>
            <a:pPr lvl="1" eaLnBrk="1" hangingPunct="1">
              <a:lnSpc>
                <a:spcPct val="80000"/>
              </a:lnSpc>
            </a:pPr>
            <a:r>
              <a:rPr lang="en-US" sz="2100"/>
              <a:t>Copy that disk block into a buffer in main memory (if that disk block is not already in some main memory buffer).</a:t>
            </a:r>
          </a:p>
          <a:p>
            <a:pPr lvl="1" eaLnBrk="1" hangingPunct="1">
              <a:lnSpc>
                <a:spcPct val="80000"/>
              </a:lnSpc>
            </a:pPr>
            <a:r>
              <a:rPr lang="en-US" sz="2100"/>
              <a:t>Copy item X from the program variable named X into its correct location in the buffer.</a:t>
            </a:r>
          </a:p>
          <a:p>
            <a:pPr lvl="1" eaLnBrk="1" hangingPunct="1">
              <a:lnSpc>
                <a:spcPct val="80000"/>
              </a:lnSpc>
            </a:pPr>
            <a:r>
              <a:rPr lang="en-US" sz="2100"/>
              <a:t>Store the updated block from the buffer back to disk (either immediately or at some later point in time). </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p:spPr>
        <p:txBody>
          <a:bodyPr/>
          <a:lstStyle/>
          <a:p>
            <a:r>
              <a:rPr lang="en-US"/>
              <a:t>Slide 17- </a:t>
            </a:r>
            <a:fld id="{C9E20FA4-0202-4F8F-8BC2-C64C117DB17B}" type="slidenum">
              <a:rPr lang="en-US" smtClean="0"/>
              <a:pPr/>
              <a:t>90</a:t>
            </a:fld>
            <a:endParaRPr lang="en-CA"/>
          </a:p>
        </p:txBody>
      </p:sp>
      <p:sp>
        <p:nvSpPr>
          <p:cNvPr id="60419" name="Rectangle 4"/>
          <p:cNvSpPr>
            <a:spLocks noGrp="1" noChangeArrowheads="1"/>
          </p:cNvSpPr>
          <p:nvPr>
            <p:ph type="title"/>
          </p:nvPr>
        </p:nvSpPr>
        <p:spPr/>
        <p:txBody>
          <a:bodyPr/>
          <a:lstStyle/>
          <a:p>
            <a:pPr eaLnBrk="1" hangingPunct="1"/>
            <a:r>
              <a:rPr lang="en-US"/>
              <a:t>Transaction Support in SQL2 (4) </a:t>
            </a:r>
          </a:p>
        </p:txBody>
      </p:sp>
      <p:sp>
        <p:nvSpPr>
          <p:cNvPr id="60420" name="Rectangle 5"/>
          <p:cNvSpPr>
            <a:spLocks noGrp="1" noChangeArrowheads="1"/>
          </p:cNvSpPr>
          <p:nvPr>
            <p:ph type="body" idx="1"/>
          </p:nvPr>
        </p:nvSpPr>
        <p:spPr/>
        <p:txBody>
          <a:bodyPr/>
          <a:lstStyle/>
          <a:p>
            <a:pPr eaLnBrk="1" hangingPunct="1">
              <a:lnSpc>
                <a:spcPct val="80000"/>
              </a:lnSpc>
              <a:buFont typeface="Wingdings" pitchFamily="2" charset="2"/>
              <a:buNone/>
            </a:pPr>
            <a:r>
              <a:rPr lang="en-US" sz="2400" dirty="0"/>
              <a:t>Potential problem with lower isolation levels:</a:t>
            </a:r>
          </a:p>
          <a:p>
            <a:pPr eaLnBrk="1" hangingPunct="1">
              <a:lnSpc>
                <a:spcPct val="80000"/>
              </a:lnSpc>
            </a:pPr>
            <a:r>
              <a:rPr lang="en-US" sz="2400" b="1" dirty="0" err="1"/>
              <a:t>Nonrepeatable</a:t>
            </a:r>
            <a:r>
              <a:rPr lang="en-US" sz="2400" b="1" dirty="0"/>
              <a:t> Read</a:t>
            </a:r>
            <a:r>
              <a:rPr lang="en-US" sz="2400" dirty="0"/>
              <a:t>:     (RW conflict)</a:t>
            </a:r>
          </a:p>
          <a:p>
            <a:pPr lvl="1" eaLnBrk="1" hangingPunct="1">
              <a:lnSpc>
                <a:spcPct val="80000"/>
              </a:lnSpc>
            </a:pPr>
            <a:r>
              <a:rPr lang="en-US" sz="2100" dirty="0"/>
              <a:t>Allowing another transaction to </a:t>
            </a:r>
            <a:r>
              <a:rPr lang="en-US" sz="2100" u="sng" dirty="0"/>
              <a:t>write (update or delete) </a:t>
            </a:r>
            <a:r>
              <a:rPr lang="en-US" sz="2100" dirty="0"/>
              <a:t>a new value between multiple reads of one transaction. </a:t>
            </a:r>
            <a:endParaRPr lang="tr-TR" sz="2100" dirty="0"/>
          </a:p>
          <a:p>
            <a:pPr lvl="1" eaLnBrk="1" hangingPunct="1">
              <a:lnSpc>
                <a:spcPct val="80000"/>
              </a:lnSpc>
            </a:pPr>
            <a:r>
              <a:rPr lang="tr-TR" sz="2100" dirty="0"/>
              <a:t>A</a:t>
            </a:r>
            <a:r>
              <a:rPr lang="en-US" sz="2100" dirty="0"/>
              <a:t> session can read a row in a transaction. Another session then changes the row (UPDATE or DELETE) and commits its transaction. If the first session subsequently re-reads the row in the same transaction, it will see the change. </a:t>
            </a:r>
          </a:p>
          <a:p>
            <a:pPr lvl="2" eaLnBrk="1" hangingPunct="1">
              <a:lnSpc>
                <a:spcPct val="80000"/>
              </a:lnSpc>
            </a:pPr>
            <a:r>
              <a:rPr lang="en-US" sz="2000" dirty="0"/>
              <a:t>Consider that T1 reads the employee salary for Smith. Next, T2 updates the salary for Smith.  If T1 reads Smith's salary again, then it will see a different value for Smith's salary. </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p:spPr>
        <p:txBody>
          <a:bodyPr/>
          <a:lstStyle/>
          <a:p>
            <a:r>
              <a:rPr lang="en-US"/>
              <a:t>Slide 17- </a:t>
            </a:r>
            <a:fld id="{0596EE93-E038-4B15-9767-1D66889F5B12}" type="slidenum">
              <a:rPr lang="en-US" smtClean="0"/>
              <a:pPr/>
              <a:t>91</a:t>
            </a:fld>
            <a:endParaRPr lang="en-CA"/>
          </a:p>
        </p:txBody>
      </p:sp>
      <p:sp>
        <p:nvSpPr>
          <p:cNvPr id="61443" name="Rectangle 4"/>
          <p:cNvSpPr>
            <a:spLocks noGrp="1" noChangeArrowheads="1"/>
          </p:cNvSpPr>
          <p:nvPr>
            <p:ph type="title"/>
          </p:nvPr>
        </p:nvSpPr>
        <p:spPr/>
        <p:txBody>
          <a:bodyPr/>
          <a:lstStyle/>
          <a:p>
            <a:pPr eaLnBrk="1" hangingPunct="1"/>
            <a:r>
              <a:rPr lang="en-US"/>
              <a:t>Transaction Support in SQL2 (5) </a:t>
            </a:r>
          </a:p>
        </p:txBody>
      </p:sp>
      <p:sp>
        <p:nvSpPr>
          <p:cNvPr id="61444" name="Rectangle 5"/>
          <p:cNvSpPr>
            <a:spLocks noGrp="1" noChangeArrowheads="1"/>
          </p:cNvSpPr>
          <p:nvPr>
            <p:ph type="body" idx="1"/>
          </p:nvPr>
        </p:nvSpPr>
        <p:spPr/>
        <p:txBody>
          <a:bodyPr/>
          <a:lstStyle/>
          <a:p>
            <a:pPr eaLnBrk="1" hangingPunct="1">
              <a:lnSpc>
                <a:spcPct val="90000"/>
              </a:lnSpc>
            </a:pPr>
            <a:r>
              <a:rPr lang="en-US" dirty="0"/>
              <a:t>Potential problem with lower isolation levels (contd.):</a:t>
            </a:r>
          </a:p>
          <a:p>
            <a:pPr lvl="1" eaLnBrk="1" hangingPunct="1">
              <a:lnSpc>
                <a:spcPct val="90000"/>
              </a:lnSpc>
            </a:pPr>
            <a:r>
              <a:rPr lang="en-US" sz="2800" dirty="0"/>
              <a:t>Phantoms:</a:t>
            </a:r>
          </a:p>
          <a:p>
            <a:pPr lvl="2" eaLnBrk="1" hangingPunct="1">
              <a:lnSpc>
                <a:spcPct val="90000"/>
              </a:lnSpc>
            </a:pPr>
            <a:r>
              <a:rPr lang="en-US" dirty="0"/>
              <a:t>a session can read a set of rows in a transaction that satisfies a search condition (which might be all rows). Another session then </a:t>
            </a:r>
            <a:r>
              <a:rPr lang="en-US" b="1" i="1" dirty="0"/>
              <a:t>generates a row </a:t>
            </a:r>
            <a:r>
              <a:rPr lang="en-US" dirty="0"/>
              <a:t>(</a:t>
            </a:r>
            <a:r>
              <a:rPr lang="en-US" b="1" dirty="0"/>
              <a:t>INSERT</a:t>
            </a:r>
            <a:r>
              <a:rPr lang="en-US" dirty="0"/>
              <a:t>) that satisfies the search condition and commits its transaction. If the first session subsequently repeats the search in the same transaction, it will see the new row. </a:t>
            </a:r>
            <a:endParaRPr lang="tr-TR" u="sng" dirty="0"/>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p:spPr>
        <p:txBody>
          <a:bodyPr/>
          <a:lstStyle/>
          <a:p>
            <a:r>
              <a:rPr lang="en-US"/>
              <a:t>Slide 17- </a:t>
            </a:r>
            <a:fld id="{0596EE93-E038-4B15-9767-1D66889F5B12}" type="slidenum">
              <a:rPr lang="en-US" smtClean="0"/>
              <a:pPr/>
              <a:t>92</a:t>
            </a:fld>
            <a:endParaRPr lang="en-CA"/>
          </a:p>
        </p:txBody>
      </p:sp>
      <p:sp>
        <p:nvSpPr>
          <p:cNvPr id="61443" name="Rectangle 4"/>
          <p:cNvSpPr>
            <a:spLocks noGrp="1" noChangeArrowheads="1"/>
          </p:cNvSpPr>
          <p:nvPr>
            <p:ph type="title"/>
          </p:nvPr>
        </p:nvSpPr>
        <p:spPr/>
        <p:txBody>
          <a:bodyPr/>
          <a:lstStyle/>
          <a:p>
            <a:pPr eaLnBrk="1" hangingPunct="1"/>
            <a:r>
              <a:rPr lang="en-US"/>
              <a:t>Transaction Support in SQL2 (5) </a:t>
            </a:r>
          </a:p>
        </p:txBody>
      </p:sp>
      <p:sp>
        <p:nvSpPr>
          <p:cNvPr id="61444" name="Rectangle 5"/>
          <p:cNvSpPr>
            <a:spLocks noGrp="1" noChangeArrowheads="1"/>
          </p:cNvSpPr>
          <p:nvPr>
            <p:ph type="body" idx="1"/>
          </p:nvPr>
        </p:nvSpPr>
        <p:spPr/>
        <p:txBody>
          <a:bodyPr/>
          <a:lstStyle/>
          <a:p>
            <a:pPr eaLnBrk="1" hangingPunct="1">
              <a:lnSpc>
                <a:spcPct val="90000"/>
              </a:lnSpc>
            </a:pPr>
            <a:r>
              <a:rPr lang="en-US" dirty="0"/>
              <a:t>Potential problem with lower isolation levels (contd.):</a:t>
            </a:r>
          </a:p>
          <a:p>
            <a:pPr lvl="1" eaLnBrk="1" hangingPunct="1">
              <a:lnSpc>
                <a:spcPct val="90000"/>
              </a:lnSpc>
            </a:pPr>
            <a:r>
              <a:rPr lang="en-US" sz="2800" dirty="0"/>
              <a:t>Phantoms:</a:t>
            </a:r>
          </a:p>
          <a:p>
            <a:pPr lvl="2" eaLnBrk="1" hangingPunct="1">
              <a:lnSpc>
                <a:spcPct val="90000"/>
              </a:lnSpc>
            </a:pPr>
            <a:r>
              <a:rPr lang="en-US" u="sng" dirty="0"/>
              <a:t>New rows </a:t>
            </a:r>
            <a:r>
              <a:rPr lang="en-US" dirty="0"/>
              <a:t>being read using the same read with a condition. </a:t>
            </a:r>
          </a:p>
          <a:p>
            <a:pPr lvl="3" eaLnBrk="1" hangingPunct="1">
              <a:lnSpc>
                <a:spcPct val="90000"/>
              </a:lnSpc>
            </a:pPr>
            <a:r>
              <a:rPr lang="en-US" dirty="0"/>
              <a:t>A transaction T1  may read a set of rows from a table, perhaps based on some condition specified in the SQL WHERE clause.</a:t>
            </a:r>
          </a:p>
          <a:p>
            <a:pPr lvl="3" eaLnBrk="1" hangingPunct="1">
              <a:lnSpc>
                <a:spcPct val="90000"/>
              </a:lnSpc>
            </a:pPr>
            <a:r>
              <a:rPr lang="en-US" dirty="0"/>
              <a:t>Now suppose that a transaction T2 inserts a new row that also satisfies the WHERE clause condition of T1, into the table used by T1. </a:t>
            </a:r>
          </a:p>
          <a:p>
            <a:pPr lvl="3" eaLnBrk="1" hangingPunct="1">
              <a:lnSpc>
                <a:spcPct val="90000"/>
              </a:lnSpc>
            </a:pPr>
            <a:r>
              <a:rPr lang="en-US" dirty="0"/>
              <a:t>If T1 is repeated, then T1 will see a row that previously did not exist, called a phantom. </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0"/>
          </p:nvPr>
        </p:nvSpPr>
        <p:spPr>
          <a:noFill/>
        </p:spPr>
        <p:txBody>
          <a:bodyPr/>
          <a:lstStyle/>
          <a:p>
            <a:r>
              <a:rPr lang="en-US"/>
              <a:t>Slide 17- </a:t>
            </a:r>
            <a:fld id="{BAA4765E-E94D-43CF-9AC7-0FC3D387CCB8}" type="slidenum">
              <a:rPr lang="en-US" smtClean="0"/>
              <a:pPr/>
              <a:t>93</a:t>
            </a:fld>
            <a:endParaRPr lang="en-CA"/>
          </a:p>
        </p:txBody>
      </p:sp>
      <p:sp>
        <p:nvSpPr>
          <p:cNvPr id="63491" name="Rectangle 4"/>
          <p:cNvSpPr>
            <a:spLocks noGrp="1" noChangeArrowheads="1"/>
          </p:cNvSpPr>
          <p:nvPr>
            <p:ph type="title"/>
          </p:nvPr>
        </p:nvSpPr>
        <p:spPr/>
        <p:txBody>
          <a:bodyPr/>
          <a:lstStyle/>
          <a:p>
            <a:pPr eaLnBrk="1" hangingPunct="1"/>
            <a:r>
              <a:rPr lang="en-US"/>
              <a:t>Transaction Support in SQL2 (7) </a:t>
            </a:r>
          </a:p>
        </p:txBody>
      </p:sp>
      <p:sp>
        <p:nvSpPr>
          <p:cNvPr id="63492" name="Rectangle 5"/>
          <p:cNvSpPr>
            <a:spLocks noGrp="1" noChangeArrowheads="1"/>
          </p:cNvSpPr>
          <p:nvPr>
            <p:ph type="body" idx="1"/>
          </p:nvPr>
        </p:nvSpPr>
        <p:spPr/>
        <p:txBody>
          <a:bodyPr/>
          <a:lstStyle/>
          <a:p>
            <a:pPr eaLnBrk="1" hangingPunct="1">
              <a:lnSpc>
                <a:spcPct val="80000"/>
              </a:lnSpc>
            </a:pPr>
            <a:r>
              <a:rPr lang="en-US" sz="2000"/>
              <a:t>Possible violation of serializabilty:</a:t>
            </a:r>
          </a:p>
          <a:p>
            <a:pPr eaLnBrk="1" hangingPunct="1">
              <a:lnSpc>
                <a:spcPct val="80000"/>
              </a:lnSpc>
              <a:buFont typeface="Wingdings" pitchFamily="2" charset="2"/>
              <a:buNone/>
            </a:pPr>
            <a:r>
              <a:rPr lang="en-US" sz="2000"/>
              <a:t>					Type of Violation </a:t>
            </a:r>
          </a:p>
          <a:p>
            <a:pPr eaLnBrk="1" hangingPunct="1">
              <a:lnSpc>
                <a:spcPct val="80000"/>
              </a:lnSpc>
              <a:buFont typeface="Wingdings" pitchFamily="2" charset="2"/>
              <a:buNone/>
            </a:pPr>
            <a:r>
              <a:rPr lang="en-US" sz="2000"/>
              <a:t>Isolation                              Dirty       nonrepeatable         </a:t>
            </a:r>
          </a:p>
          <a:p>
            <a:pPr eaLnBrk="1" hangingPunct="1">
              <a:lnSpc>
                <a:spcPct val="80000"/>
              </a:lnSpc>
              <a:buFont typeface="Wingdings" pitchFamily="2" charset="2"/>
              <a:buNone/>
            </a:pPr>
            <a:r>
              <a:rPr lang="en-US" sz="2000"/>
              <a:t>   level                                   read              read                     phantom   </a:t>
            </a:r>
          </a:p>
          <a:p>
            <a:pPr eaLnBrk="1" hangingPunct="1">
              <a:lnSpc>
                <a:spcPct val="80000"/>
              </a:lnSpc>
              <a:buFont typeface="Wingdings" pitchFamily="2" charset="2"/>
              <a:buNone/>
            </a:pPr>
            <a:r>
              <a:rPr lang="en-US" sz="2000"/>
              <a:t>_______________________________________________________</a:t>
            </a:r>
          </a:p>
          <a:p>
            <a:pPr eaLnBrk="1" hangingPunct="1">
              <a:lnSpc>
                <a:spcPct val="80000"/>
              </a:lnSpc>
              <a:buFont typeface="Wingdings" pitchFamily="2" charset="2"/>
              <a:buNone/>
            </a:pPr>
            <a:r>
              <a:rPr lang="en-US" sz="2000"/>
              <a:t>READ UNCOMMITTED           yes                yes                            yes   </a:t>
            </a:r>
          </a:p>
          <a:p>
            <a:pPr eaLnBrk="1" hangingPunct="1">
              <a:lnSpc>
                <a:spcPct val="80000"/>
              </a:lnSpc>
              <a:buFont typeface="Wingdings" pitchFamily="2" charset="2"/>
              <a:buNone/>
            </a:pPr>
            <a:r>
              <a:rPr lang="en-US" sz="2000"/>
              <a:t>READ COMMITTED                 no                 yes                            yes    </a:t>
            </a:r>
          </a:p>
          <a:p>
            <a:pPr eaLnBrk="1" hangingPunct="1">
              <a:lnSpc>
                <a:spcPct val="80000"/>
              </a:lnSpc>
              <a:buFont typeface="Wingdings" pitchFamily="2" charset="2"/>
              <a:buNone/>
            </a:pPr>
            <a:r>
              <a:rPr lang="en-US" sz="2000"/>
              <a:t>REPEATABLE READ                no                  no                             yes   </a:t>
            </a:r>
          </a:p>
          <a:p>
            <a:pPr eaLnBrk="1" hangingPunct="1">
              <a:lnSpc>
                <a:spcPct val="80000"/>
              </a:lnSpc>
              <a:buFont typeface="Wingdings" pitchFamily="2" charset="2"/>
              <a:buNone/>
            </a:pPr>
            <a:r>
              <a:rPr lang="en-US" sz="2000"/>
              <a:t>SERIALIZABLE                          no                 no                              no </a:t>
            </a:r>
          </a:p>
          <a:p>
            <a:pPr eaLnBrk="1" hangingPunct="1">
              <a:lnSpc>
                <a:spcPct val="80000"/>
              </a:lnSpc>
            </a:pPr>
            <a:endParaRPr lang="en-US" sz="2000"/>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0"/>
          </p:nvPr>
        </p:nvSpPr>
        <p:spPr>
          <a:noFill/>
        </p:spPr>
        <p:txBody>
          <a:bodyPr/>
          <a:lstStyle/>
          <a:p>
            <a:r>
              <a:rPr lang="en-US"/>
              <a:t>Slide 17- </a:t>
            </a:r>
            <a:fld id="{1866D933-E18D-4525-81E2-90234F845763}" type="slidenum">
              <a:rPr lang="en-US" smtClean="0"/>
              <a:pPr/>
              <a:t>94</a:t>
            </a:fld>
            <a:endParaRPr lang="en-CA"/>
          </a:p>
        </p:txBody>
      </p:sp>
      <p:sp>
        <p:nvSpPr>
          <p:cNvPr id="66563" name="Rectangle 2"/>
          <p:cNvSpPr>
            <a:spLocks noGrp="1" noChangeArrowheads="1"/>
          </p:cNvSpPr>
          <p:nvPr>
            <p:ph type="title"/>
          </p:nvPr>
        </p:nvSpPr>
        <p:spPr/>
        <p:txBody>
          <a:bodyPr/>
          <a:lstStyle/>
          <a:p>
            <a:pPr eaLnBrk="1" hangingPunct="1"/>
            <a:r>
              <a:rPr lang="en-US"/>
              <a:t>Summary</a:t>
            </a:r>
          </a:p>
        </p:txBody>
      </p:sp>
      <p:sp>
        <p:nvSpPr>
          <p:cNvPr id="66564" name="Rectangle 3"/>
          <p:cNvSpPr>
            <a:spLocks noGrp="1" noChangeArrowheads="1"/>
          </p:cNvSpPr>
          <p:nvPr>
            <p:ph type="body" idx="1"/>
          </p:nvPr>
        </p:nvSpPr>
        <p:spPr/>
        <p:txBody>
          <a:bodyPr/>
          <a:lstStyle/>
          <a:p>
            <a:pPr eaLnBrk="1" hangingPunct="1"/>
            <a:r>
              <a:rPr lang="en-US"/>
              <a:t>Transaction and System Concepts</a:t>
            </a:r>
          </a:p>
          <a:p>
            <a:pPr eaLnBrk="1" hangingPunct="1"/>
            <a:r>
              <a:rPr lang="en-US"/>
              <a:t>Desirable Properties of Transactions</a:t>
            </a:r>
          </a:p>
          <a:p>
            <a:pPr eaLnBrk="1" hangingPunct="1"/>
            <a:r>
              <a:rPr lang="en-US"/>
              <a:t>Characterizing Schedules based on Recoverability</a:t>
            </a:r>
          </a:p>
          <a:p>
            <a:pPr eaLnBrk="1" hangingPunct="1"/>
            <a:r>
              <a:rPr lang="en-US"/>
              <a:t>Characterizing Schedules based on Serializability</a:t>
            </a:r>
          </a:p>
          <a:p>
            <a:pPr eaLnBrk="1" hangingPunct="1"/>
            <a:r>
              <a:rPr lang="en-US"/>
              <a:t>Transaction Support in SQL</a:t>
            </a:r>
          </a:p>
          <a:p>
            <a:pPr eaLnBrk="1" hangingPunct="1"/>
            <a:endParaRPr lang="en-US"/>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5934</TotalTime>
  <Words>10049</Words>
  <Application>Microsoft Macintosh PowerPoint</Application>
  <PresentationFormat>Letter Paper (8.5x11 in)</PresentationFormat>
  <Paragraphs>1731</Paragraphs>
  <Slides>94</Slides>
  <Notes>84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94</vt:i4>
      </vt:variant>
    </vt:vector>
  </HeadingPairs>
  <TitlesOfParts>
    <vt:vector size="98" baseType="lpstr">
      <vt:lpstr>Arial</vt:lpstr>
      <vt:lpstr>Tahoma</vt:lpstr>
      <vt:lpstr>Wingdings</vt:lpstr>
      <vt:lpstr>Blends</vt:lpstr>
      <vt:lpstr>Chapter 11</vt:lpstr>
      <vt:lpstr>Chapter Outline</vt:lpstr>
      <vt:lpstr>1 Introduction to Transaction Processing (1)</vt:lpstr>
      <vt:lpstr>1 Introduction to Transaction Processing (1)</vt:lpstr>
      <vt:lpstr>In a good DBMS</vt:lpstr>
      <vt:lpstr>Introduction to Transaction Processing (2)</vt:lpstr>
      <vt:lpstr>Introduction to Transaction Processing (3)</vt:lpstr>
      <vt:lpstr>Introduction to Transaction Processing (4)</vt:lpstr>
      <vt:lpstr>Introduction to Transaction Processing (5)</vt:lpstr>
      <vt:lpstr>Two sample transactions</vt:lpstr>
      <vt:lpstr>Why Concurrency Control is needed: WW</vt:lpstr>
      <vt:lpstr>Why Concurrency Control is needed: WR</vt:lpstr>
      <vt:lpstr>PowerPoint Presentation</vt:lpstr>
      <vt:lpstr>Why Concurrency Control is needed: RW</vt:lpstr>
      <vt:lpstr>PowerPoint Presentation</vt:lpstr>
      <vt:lpstr>Why recovery is needed:  What causes a Transaction to fail</vt:lpstr>
      <vt:lpstr>Why recovery is needed:  What causes a Transaction to fail</vt:lpstr>
      <vt:lpstr>Why recovery is needed:  What causes a Transaction to fail</vt:lpstr>
      <vt:lpstr>2 Transaction and System Concepts (1)</vt:lpstr>
      <vt:lpstr>Transaction and System Concepts (2)</vt:lpstr>
      <vt:lpstr>Transaction and System Concepts (3)</vt:lpstr>
      <vt:lpstr>Transaction and System Concepts (4)</vt:lpstr>
      <vt:lpstr>State transition diagram illustrating the states for transaction execution</vt:lpstr>
      <vt:lpstr>Transaction and System Concepts </vt:lpstr>
      <vt:lpstr>Transaction and System Concepts : The System Log </vt:lpstr>
      <vt:lpstr>Transaction and System Concepts : The System Log (cont)</vt:lpstr>
      <vt:lpstr>Transaction and System Concepts (9)</vt:lpstr>
      <vt:lpstr>Transaction and System Concepts (10)</vt:lpstr>
      <vt:lpstr>Transaction and System Concepts (10)</vt:lpstr>
      <vt:lpstr>Transaction and System Concepts (10)</vt:lpstr>
      <vt:lpstr>Transaction and System Concepts (11)</vt:lpstr>
      <vt:lpstr>3 Desirable Properties of Transactions: ACID properties</vt:lpstr>
      <vt:lpstr>4 Characterizing Schedules based on Recoverability (1)</vt:lpstr>
      <vt:lpstr>Characterizing Schedules based on Recoverability (2)</vt:lpstr>
      <vt:lpstr>Characterizing Schedules based on Recoverability (2)</vt:lpstr>
      <vt:lpstr>Characterizing Schedules based on Recoverability (2)</vt:lpstr>
      <vt:lpstr>Characterizing Schedules based on Recoverability (2)</vt:lpstr>
      <vt:lpstr>Characterizing Schedules based on Recoverability (2)</vt:lpstr>
      <vt:lpstr>Characterizing Schedules based on Recoverability (2)</vt:lpstr>
      <vt:lpstr>Characterizing Schedules based on Recoverability (3)</vt:lpstr>
      <vt:lpstr>Characterizing Schedules based on Recoverability (3)</vt:lpstr>
      <vt:lpstr>Characterizing Schedules based on Recoverability (2)</vt:lpstr>
      <vt:lpstr>Characterizing Schedules based on Recoverability (2)</vt:lpstr>
      <vt:lpstr>Characterizing Schedules based on Recoverability (3)</vt:lpstr>
      <vt:lpstr>Characterizing Schedules based on Recoverability (3)</vt:lpstr>
      <vt:lpstr>Characterizing Schedules based on Recoverability (2)</vt:lpstr>
      <vt:lpstr>Example: </vt:lpstr>
      <vt:lpstr>Example: </vt:lpstr>
      <vt:lpstr>Example: </vt:lpstr>
      <vt:lpstr>5 Characterizing Schedules based on Serializability (1)</vt:lpstr>
      <vt:lpstr>Characterizing Schedules based on Serializability (2)</vt:lpstr>
      <vt:lpstr>Characterizing Schedules based on Serializability (2)</vt:lpstr>
      <vt:lpstr>Characterizing Schedules based on Serializability (3)</vt:lpstr>
      <vt:lpstr>Characterizing Schedules based on Serializability (4)</vt:lpstr>
      <vt:lpstr>Characterizing Schedules based on Serializability (5)</vt:lpstr>
      <vt:lpstr>Characterizing Schedules based on Serializability (7)</vt:lpstr>
      <vt:lpstr>Characterizing Schedules based on Serializability (7)</vt:lpstr>
      <vt:lpstr>Characterizing Schedules based on Serializability (7)</vt:lpstr>
      <vt:lpstr>Characterizing Schedules based on Serializability </vt:lpstr>
      <vt:lpstr>Characterizing Schedules based on Serializability (7)</vt:lpstr>
      <vt:lpstr>Characterizing Schedules based on Serializability (7)</vt:lpstr>
      <vt:lpstr>Characterizing Schedules based on Serializability (7)</vt:lpstr>
      <vt:lpstr>Characterizing Schedules based on Serializability (7)</vt:lpstr>
      <vt:lpstr>Characterizing Schedules based on Serializability (7)</vt:lpstr>
      <vt:lpstr>Characterizing Schedules based on Serializability (8)</vt:lpstr>
      <vt:lpstr>Characterizing Schedules based on Serializability </vt:lpstr>
      <vt:lpstr>Characterizing Schedules based on Serializability (5)</vt:lpstr>
      <vt:lpstr>Characterizing Schedules based on Serializability (9)</vt:lpstr>
      <vt:lpstr>Characterizing Schedules based on Serializability (10)</vt:lpstr>
      <vt:lpstr>Characterizing Schedules based on Serializability (7)</vt:lpstr>
      <vt:lpstr>Characterizing Schedules based on Serializability (7)</vt:lpstr>
      <vt:lpstr>Characterizing Schedules based on Serializability (7)</vt:lpstr>
      <vt:lpstr>Characterizing Schedules based on Serializability (11)</vt:lpstr>
      <vt:lpstr>Constructing the Precedence Graphs</vt:lpstr>
      <vt:lpstr>Constructing the Precedence Graphs</vt:lpstr>
      <vt:lpstr>Constructing the Precedence Graphs</vt:lpstr>
      <vt:lpstr>Another example of serializability Testing</vt:lpstr>
      <vt:lpstr>Another Example of Serializability Testing</vt:lpstr>
      <vt:lpstr>Another Example of Serializability Testing</vt:lpstr>
      <vt:lpstr>Another Example of Serializability Testing</vt:lpstr>
      <vt:lpstr>PowerPoint Presentation</vt:lpstr>
      <vt:lpstr>Example 1:</vt:lpstr>
      <vt:lpstr>Example 2</vt:lpstr>
      <vt:lpstr>PowerPoint Presentation</vt:lpstr>
      <vt:lpstr>6 Transaction Support in SQL2 (1) </vt:lpstr>
      <vt:lpstr>Transaction Support in SQL2 (2) </vt:lpstr>
      <vt:lpstr>Transaction Support in SQL2 (3) </vt:lpstr>
      <vt:lpstr>Transaction Support in SQL2 (6) </vt:lpstr>
      <vt:lpstr>Transaction Support in SQL2 (4) </vt:lpstr>
      <vt:lpstr>Transaction Support in SQL2 (4) </vt:lpstr>
      <vt:lpstr>Transaction Support in SQL2 (5) </vt:lpstr>
      <vt:lpstr>Transaction Support in SQL2 (5) </vt:lpstr>
      <vt:lpstr>Transaction Support in SQL2 (7) </vt:lpstr>
      <vt:lpstr>Summary</vt:lpstr>
    </vt:vector>
  </TitlesOfParts>
  <Company>Copyright © 2007 Ramez Elmasri and Shamkant B. Navathe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dc:title>
  <dc:subject>Introduction to Transaction Processing Concepts and Theory</dc:subject>
  <dc:creator>Elmasri/Navathe</dc:creator>
  <cp:lastModifiedBy>Tugba Taskaya Temizel</cp:lastModifiedBy>
  <cp:revision>288</cp:revision>
  <cp:lastPrinted>2001-11-04T00:51:13Z</cp:lastPrinted>
  <dcterms:created xsi:type="dcterms:W3CDTF">2005-02-25T19:46:41Z</dcterms:created>
  <dcterms:modified xsi:type="dcterms:W3CDTF">2019-12-23T05:23:35Z</dcterms:modified>
</cp:coreProperties>
</file>