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862" r:id="rId3"/>
    <p:sldMasterId id="2147483874" r:id="rId4"/>
  </p:sldMasterIdLst>
  <p:notesMasterIdLst>
    <p:notesMasterId r:id="rId27"/>
  </p:notesMasterIdLst>
  <p:sldIdLst>
    <p:sldId id="257" r:id="rId5"/>
    <p:sldId id="314" r:id="rId6"/>
    <p:sldId id="323" r:id="rId7"/>
    <p:sldId id="326" r:id="rId8"/>
    <p:sldId id="321" r:id="rId9"/>
    <p:sldId id="327" r:id="rId10"/>
    <p:sldId id="320" r:id="rId11"/>
    <p:sldId id="328" r:id="rId12"/>
    <p:sldId id="322" r:id="rId13"/>
    <p:sldId id="333" r:id="rId14"/>
    <p:sldId id="335" r:id="rId15"/>
    <p:sldId id="336" r:id="rId16"/>
    <p:sldId id="317" r:id="rId17"/>
    <p:sldId id="334" r:id="rId18"/>
    <p:sldId id="318" r:id="rId19"/>
    <p:sldId id="330" r:id="rId20"/>
    <p:sldId id="324" r:id="rId21"/>
    <p:sldId id="325" r:id="rId22"/>
    <p:sldId id="339" r:id="rId23"/>
    <p:sldId id="340" r:id="rId24"/>
    <p:sldId id="341" r:id="rId25"/>
    <p:sldId id="34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4" autoAdjust="0"/>
    <p:restoredTop sz="91830" autoAdjust="0"/>
  </p:normalViewPr>
  <p:slideViewPr>
    <p:cSldViewPr>
      <p:cViewPr>
        <p:scale>
          <a:sx n="170" d="100"/>
          <a:sy n="170" d="100"/>
        </p:scale>
        <p:origin x="197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E5074A3-1FC5-49C5-AF2A-1812B79EEBB1}" type="datetimeFigureOut">
              <a:rPr lang="en-US"/>
              <a:pPr>
                <a:defRPr/>
              </a:pPr>
              <a:t>10/25/19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28060EB-42D0-4DE9-B535-029C84103D9C}" type="slidenum">
              <a:rPr lang="en-US"/>
              <a:pPr>
                <a:defRPr/>
              </a:pPr>
              <a:t>‹#›</a:t>
            </a:fld>
            <a:endParaRPr lang="en-US" dirty="0"/>
          </a:p>
        </p:txBody>
      </p:sp>
    </p:spTree>
    <p:extLst>
      <p:ext uri="{BB962C8B-B14F-4D97-AF65-F5344CB8AC3E}">
        <p14:creationId xmlns:p14="http://schemas.microsoft.com/office/powerpoint/2010/main" val="3012267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PK is the primary key.</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2</a:t>
            </a:fld>
            <a:endParaRPr lang="en-US" dirty="0"/>
          </a:p>
        </p:txBody>
      </p:sp>
    </p:spTree>
    <p:extLst>
      <p:ext uri="{BB962C8B-B14F-4D97-AF65-F5344CB8AC3E}">
        <p14:creationId xmlns:p14="http://schemas.microsoft.com/office/powerpoint/2010/main" val="889708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assume that the</a:t>
            </a:r>
            <a:r>
              <a:rPr lang="en-US" baseline="0" dirty="0"/>
              <a:t> same address can be assigned to more than one customer. If not, we can use SSN instead of </a:t>
            </a:r>
            <a:r>
              <a:rPr lang="en-US" baseline="0" dirty="0" err="1"/>
              <a:t>AddressID</a:t>
            </a:r>
            <a:r>
              <a:rPr lang="tr-TR" baseline="0" dirty="0"/>
              <a:t>.  </a:t>
            </a:r>
            <a:r>
              <a:rPr lang="tr-TR" baseline="0"/>
              <a:t>We can even discard Address table and put the composite attributes in Customer table.</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18</a:t>
            </a:fld>
            <a:endParaRPr lang="en-US" dirty="0"/>
          </a:p>
        </p:txBody>
      </p:sp>
    </p:spTree>
    <p:extLst>
      <p:ext uri="{BB962C8B-B14F-4D97-AF65-F5344CB8AC3E}">
        <p14:creationId xmlns:p14="http://schemas.microsoft.com/office/powerpoint/2010/main" val="146305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19</a:t>
            </a:fld>
            <a:endParaRPr lang="en-US" dirty="0"/>
          </a:p>
        </p:txBody>
      </p:sp>
    </p:spTree>
    <p:extLst>
      <p:ext uri="{BB962C8B-B14F-4D97-AF65-F5344CB8AC3E}">
        <p14:creationId xmlns:p14="http://schemas.microsoft.com/office/powerpoint/2010/main" val="1232550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My </a:t>
            </a:r>
            <a:r>
              <a:rPr lang="tr-TR" dirty="0" err="1"/>
              <a:t>assumption</a:t>
            </a:r>
            <a:r>
              <a:rPr lang="tr-TR" dirty="0"/>
              <a:t> is </a:t>
            </a:r>
            <a:r>
              <a:rPr lang="tr-TR" dirty="0" err="1"/>
              <a:t>that</a:t>
            </a:r>
            <a:r>
              <a:rPr lang="tr-TR" dirty="0"/>
              <a:t> I do not </a:t>
            </a:r>
            <a:r>
              <a:rPr lang="tr-TR" dirty="0" err="1"/>
              <a:t>need</a:t>
            </a:r>
            <a:r>
              <a:rPr lang="tr-TR" dirty="0"/>
              <a:t> </a:t>
            </a:r>
            <a:r>
              <a:rPr lang="tr-TR" dirty="0" err="1"/>
              <a:t>to</a:t>
            </a:r>
            <a:r>
              <a:rPr lang="tr-TR" dirty="0"/>
              <a:t> </a:t>
            </a:r>
            <a:r>
              <a:rPr lang="tr-TR" dirty="0" err="1"/>
              <a:t>keep</a:t>
            </a:r>
            <a:r>
              <a:rPr lang="tr-TR" dirty="0"/>
              <a:t> </a:t>
            </a:r>
            <a:r>
              <a:rPr lang="tr-TR" dirty="0" err="1"/>
              <a:t>who</a:t>
            </a:r>
            <a:r>
              <a:rPr lang="tr-TR" dirty="0"/>
              <a:t> </a:t>
            </a:r>
            <a:r>
              <a:rPr lang="tr-TR" dirty="0" err="1"/>
              <a:t>invited</a:t>
            </a:r>
            <a:r>
              <a:rPr lang="tr-TR" dirty="0"/>
              <a:t> </a:t>
            </a:r>
            <a:r>
              <a:rPr lang="tr-TR" dirty="0" err="1"/>
              <a:t>whom</a:t>
            </a:r>
            <a:r>
              <a:rPr lang="tr-TR" dirty="0"/>
              <a:t> </a:t>
            </a:r>
            <a:r>
              <a:rPr lang="tr-TR" dirty="0" err="1"/>
              <a:t>to</a:t>
            </a:r>
            <a:r>
              <a:rPr lang="tr-TR" dirty="0"/>
              <a:t> a </a:t>
            </a:r>
            <a:r>
              <a:rPr lang="tr-TR" dirty="0" err="1"/>
              <a:t>group</a:t>
            </a:r>
            <a:r>
              <a:rPr lang="tr-TR" dirty="0"/>
              <a:t> in a </a:t>
            </a:r>
            <a:r>
              <a:rPr lang="tr-TR" dirty="0" err="1"/>
              <a:t>database</a:t>
            </a:r>
            <a:r>
              <a:rPr lang="tr-TR" dirty="0"/>
              <a:t>.</a:t>
            </a:r>
          </a:p>
          <a:p>
            <a:r>
              <a:rPr lang="tr-TR" dirty="0"/>
              <a:t>I </a:t>
            </a:r>
            <a:r>
              <a:rPr lang="tr-TR" dirty="0" err="1"/>
              <a:t>assume</a:t>
            </a:r>
            <a:r>
              <a:rPr lang="tr-TR" dirty="0"/>
              <a:t> </a:t>
            </a:r>
            <a:r>
              <a:rPr lang="tr-TR" dirty="0" err="1"/>
              <a:t>passwords</a:t>
            </a:r>
            <a:r>
              <a:rPr lang="tr-TR" dirty="0"/>
              <a:t> </a:t>
            </a:r>
            <a:r>
              <a:rPr lang="tr-TR" dirty="0" err="1"/>
              <a:t>are</a:t>
            </a:r>
            <a:r>
              <a:rPr lang="tr-TR" dirty="0"/>
              <a:t> </a:t>
            </a:r>
            <a:r>
              <a:rPr lang="tr-TR" dirty="0" err="1"/>
              <a:t>stored</a:t>
            </a:r>
            <a:r>
              <a:rPr lang="tr-TR" dirty="0"/>
              <a:t> </a:t>
            </a:r>
            <a:r>
              <a:rPr lang="tr-TR" dirty="0" err="1"/>
              <a:t>separately</a:t>
            </a:r>
            <a:r>
              <a:rPr lang="tr-TR" dirty="0"/>
              <a:t> </a:t>
            </a:r>
            <a:r>
              <a:rPr lang="tr-TR" dirty="0" err="1"/>
              <a:t>from</a:t>
            </a:r>
            <a:r>
              <a:rPr lang="tr-TR" dirty="0"/>
              <a:t> </a:t>
            </a:r>
            <a:r>
              <a:rPr lang="tr-TR" dirty="0" err="1"/>
              <a:t>the</a:t>
            </a:r>
            <a:r>
              <a:rPr lang="tr-TR" dirty="0"/>
              <a:t> </a:t>
            </a:r>
            <a:r>
              <a:rPr lang="tr-TR" dirty="0" err="1"/>
              <a:t>relational</a:t>
            </a:r>
            <a:r>
              <a:rPr lang="tr-TR" dirty="0"/>
              <a:t> db. But </a:t>
            </a:r>
            <a:r>
              <a:rPr lang="tr-TR" dirty="0" err="1"/>
              <a:t>you</a:t>
            </a:r>
            <a:r>
              <a:rPr lang="tr-TR" dirty="0"/>
              <a:t> can </a:t>
            </a:r>
            <a:r>
              <a:rPr lang="tr-TR" dirty="0" err="1"/>
              <a:t>prefer</a:t>
            </a:r>
            <a:r>
              <a:rPr lang="tr-TR" dirty="0"/>
              <a:t> </a:t>
            </a:r>
            <a:r>
              <a:rPr lang="tr-TR" dirty="0" err="1"/>
              <a:t>to</a:t>
            </a:r>
            <a:r>
              <a:rPr lang="tr-TR" dirty="0"/>
              <a:t> </a:t>
            </a:r>
            <a:r>
              <a:rPr lang="tr-TR" dirty="0" err="1"/>
              <a:t>store</a:t>
            </a:r>
            <a:r>
              <a:rPr lang="tr-TR" dirty="0"/>
              <a:t> it.</a:t>
            </a:r>
          </a:p>
          <a:p>
            <a:endParaRPr lang="tr-TR" dirty="0"/>
          </a:p>
        </p:txBody>
      </p:sp>
      <p:sp>
        <p:nvSpPr>
          <p:cNvPr id="4" name="Slide Number Placeholder 3"/>
          <p:cNvSpPr>
            <a:spLocks noGrp="1"/>
          </p:cNvSpPr>
          <p:nvPr>
            <p:ph type="sldNum" sz="quarter" idx="5"/>
          </p:nvPr>
        </p:nvSpPr>
        <p:spPr/>
        <p:txBody>
          <a:bodyPr/>
          <a:lstStyle/>
          <a:p>
            <a:pPr>
              <a:defRPr/>
            </a:pPr>
            <a:fld id="{A28060EB-42D0-4DE9-B535-029C84103D9C}" type="slidenum">
              <a:rPr lang="en-US" smtClean="0"/>
              <a:pPr>
                <a:defRPr/>
              </a:pPr>
              <a:t>21</a:t>
            </a:fld>
            <a:endParaRPr lang="en-US" dirty="0"/>
          </a:p>
        </p:txBody>
      </p:sp>
    </p:spTree>
    <p:extLst>
      <p:ext uri="{BB962C8B-B14F-4D97-AF65-F5344CB8AC3E}">
        <p14:creationId xmlns:p14="http://schemas.microsoft.com/office/powerpoint/2010/main" val="417485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several options for mapping</a:t>
            </a:r>
            <a:r>
              <a:rPr lang="en-US" baseline="0" dirty="0"/>
              <a:t> a number of subclasses that together form a specialization (or alternatively, that are generalized into a </a:t>
            </a:r>
            <a:r>
              <a:rPr lang="en-US" baseline="0" dirty="0" err="1"/>
              <a:t>superclass</a:t>
            </a:r>
            <a:r>
              <a:rPr lang="en-US" baseline="0" dirty="0"/>
              <a:t>).</a:t>
            </a:r>
            <a:endParaRPr lang="en-US" dirty="0"/>
          </a:p>
          <a:p>
            <a:r>
              <a:rPr lang="en-US" dirty="0"/>
              <a:t>PK is the primary key.</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3</a:t>
            </a:fld>
            <a:endParaRPr lang="en-US" dirty="0"/>
          </a:p>
        </p:txBody>
      </p:sp>
    </p:spTree>
    <p:extLst>
      <p:ext uri="{BB962C8B-B14F-4D97-AF65-F5344CB8AC3E}">
        <p14:creationId xmlns:p14="http://schemas.microsoft.com/office/powerpoint/2010/main" val="126326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PK is the primary key.</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4</a:t>
            </a:fld>
            <a:endParaRPr lang="en-US" dirty="0"/>
          </a:p>
        </p:txBody>
      </p:sp>
    </p:spTree>
    <p:extLst>
      <p:ext uri="{BB962C8B-B14F-4D97-AF65-F5344CB8AC3E}">
        <p14:creationId xmlns:p14="http://schemas.microsoft.com/office/powerpoint/2010/main" val="336000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It is only recommended if the</a:t>
            </a:r>
            <a:r>
              <a:rPr lang="en-US" baseline="0" dirty="0"/>
              <a:t> specialization has the disjointedness constraint. If the specialization is overlapping, the same entity may be duplicated in several relations.</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5</a:t>
            </a:fld>
            <a:endParaRPr lang="en-US" dirty="0"/>
          </a:p>
        </p:txBody>
      </p:sp>
    </p:spTree>
    <p:extLst>
      <p:ext uri="{BB962C8B-B14F-4D97-AF65-F5344CB8AC3E}">
        <p14:creationId xmlns:p14="http://schemas.microsoft.com/office/powerpoint/2010/main" val="600347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PK is the primary key.</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6</a:t>
            </a:fld>
            <a:endParaRPr lang="en-US" dirty="0"/>
          </a:p>
        </p:txBody>
      </p:sp>
    </p:spTree>
    <p:extLst>
      <p:ext uri="{BB962C8B-B14F-4D97-AF65-F5344CB8AC3E}">
        <p14:creationId xmlns:p14="http://schemas.microsoft.com/office/powerpoint/2010/main" val="9601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option works only for a specialization whose subclasses are disjoint, and has the potential for generating many NULL values if many specific attributes exist in the subclasses.</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7</a:t>
            </a:fld>
            <a:endParaRPr lang="en-US" dirty="0"/>
          </a:p>
        </p:txBody>
      </p:sp>
    </p:spTree>
    <p:extLst>
      <p:ext uri="{BB962C8B-B14F-4D97-AF65-F5344CB8AC3E}">
        <p14:creationId xmlns:p14="http://schemas.microsoft.com/office/powerpoint/2010/main" val="48393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PK is the primary key.</a:t>
            </a:r>
            <a:endParaRPr lang="tr-TR" dirty="0"/>
          </a:p>
        </p:txBody>
      </p:sp>
      <p:sp>
        <p:nvSpPr>
          <p:cNvPr id="4" name="Slide Number Placeholder 3"/>
          <p:cNvSpPr>
            <a:spLocks noGrp="1"/>
          </p:cNvSpPr>
          <p:nvPr>
            <p:ph type="sldNum" sz="quarter" idx="10"/>
          </p:nvPr>
        </p:nvSpPr>
        <p:spPr/>
        <p:txBody>
          <a:bodyPr/>
          <a:lstStyle/>
          <a:p>
            <a:pPr>
              <a:defRPr/>
            </a:pPr>
            <a:fld id="{A28060EB-42D0-4DE9-B535-029C84103D9C}" type="slidenum">
              <a:rPr lang="en-US" smtClean="0"/>
              <a:pPr>
                <a:defRPr/>
              </a:pPr>
              <a:t>8</a:t>
            </a:fld>
            <a:endParaRPr lang="en-US" dirty="0"/>
          </a:p>
        </p:txBody>
      </p:sp>
    </p:spTree>
    <p:extLst>
      <p:ext uri="{BB962C8B-B14F-4D97-AF65-F5344CB8AC3E}">
        <p14:creationId xmlns:p14="http://schemas.microsoft.com/office/powerpoint/2010/main" val="328997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8060EB-42D0-4DE9-B535-029C84103D9C}" type="slidenum">
              <a:rPr lang="en-US" smtClean="0"/>
              <a:pPr>
                <a:defRPr/>
              </a:pPr>
              <a:t>14</a:t>
            </a:fld>
            <a:endParaRPr lang="en-US" dirty="0"/>
          </a:p>
        </p:txBody>
      </p:sp>
    </p:spTree>
    <p:extLst>
      <p:ext uri="{BB962C8B-B14F-4D97-AF65-F5344CB8AC3E}">
        <p14:creationId xmlns:p14="http://schemas.microsoft.com/office/powerpoint/2010/main" val="314430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8060EB-42D0-4DE9-B535-029C84103D9C}" type="slidenum">
              <a:rPr lang="en-US" smtClean="0"/>
              <a:pPr>
                <a:defRPr/>
              </a:pPr>
              <a:t>16</a:t>
            </a:fld>
            <a:endParaRPr lang="en-US" dirty="0"/>
          </a:p>
        </p:txBody>
      </p:sp>
    </p:spTree>
    <p:extLst>
      <p:ext uri="{BB962C8B-B14F-4D97-AF65-F5344CB8AC3E}">
        <p14:creationId xmlns:p14="http://schemas.microsoft.com/office/powerpoint/2010/main" val="3453307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2011 Ramez Elmasri and Shamkant Navathe</a:t>
            </a:r>
          </a:p>
        </p:txBody>
      </p:sp>
      <p:pic>
        <p:nvPicPr>
          <p:cNvPr id="3" name="Picture 12" descr="AW logo"/>
          <p:cNvPicPr>
            <a:picLocks noChangeAspect="1" noChangeArrowheads="1"/>
          </p:cNvPicPr>
          <p:nvPr userDrawn="1"/>
        </p:nvPicPr>
        <p:blipFill>
          <a:blip r:embed="rId2" cstate="print"/>
          <a:srcRect/>
          <a:stretch>
            <a:fillRect/>
          </a:stretch>
        </p:blipFill>
        <p:spPr bwMode="auto">
          <a:xfrm>
            <a:off x="0" y="6345238"/>
            <a:ext cx="685800" cy="512762"/>
          </a:xfrm>
          <a:prstGeom prst="rect">
            <a:avLst/>
          </a:prstGeom>
          <a:noFill/>
          <a:ln w="9525">
            <a:noFill/>
            <a:miter lim="800000"/>
            <a:headEnd/>
            <a:tailEnd/>
          </a:ln>
        </p:spPr>
      </p:pic>
      <p:pic>
        <p:nvPicPr>
          <p:cNvPr id="4" name="Picture 6"/>
          <p:cNvPicPr>
            <a:picLocks noChangeAspect="1" noChangeArrowheads="1"/>
          </p:cNvPicPr>
          <p:nvPr userDrawn="1"/>
        </p:nvPicPr>
        <p:blipFill>
          <a:blip r:embed="rId3" cstate="print"/>
          <a:srcRect/>
          <a:stretch>
            <a:fillRect/>
          </a:stretch>
        </p:blipFill>
        <p:spPr bwMode="auto">
          <a:xfrm>
            <a:off x="8686800" y="0"/>
            <a:ext cx="466725"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10/25/19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
        <p:nvSpPr>
          <p:cNvPr id="24" name="Text Box 10"/>
          <p:cNvSpPr txBox="1">
            <a:spLocks noChangeArrowheads="1"/>
          </p:cNvSpPr>
          <p:nvPr userDrawn="1"/>
        </p:nvSpPr>
        <p:spPr bwMode="auto">
          <a:xfrm>
            <a:off x="381000" y="2209800"/>
            <a:ext cx="3048000" cy="1662113"/>
          </a:xfrm>
          <a:prstGeom prst="rect">
            <a:avLst/>
          </a:prstGeom>
          <a:noFill/>
          <a:ln w="9525">
            <a:noFill/>
            <a:miter lim="800000"/>
            <a:headEnd/>
            <a:tailEnd/>
          </a:ln>
          <a:effectLst/>
        </p:spPr>
        <p:txBody>
          <a:bodyPr>
            <a:spAutoFit/>
          </a:bodyPr>
          <a:lstStyle/>
          <a:p>
            <a:pPr algn="r">
              <a:spcBef>
                <a:spcPct val="50000"/>
              </a:spcBef>
              <a:defRPr/>
            </a:pPr>
            <a:r>
              <a:rPr lang="en-US" sz="2800" b="1" dirty="0">
                <a:solidFill>
                  <a:srgbClr val="800000"/>
                </a:solidFill>
                <a:latin typeface="Century Gothic" pitchFamily="34" charset="0"/>
              </a:rPr>
              <a:t>Chapter 1</a:t>
            </a:r>
          </a:p>
          <a:p>
            <a:pPr algn="r">
              <a:spcBef>
                <a:spcPct val="50000"/>
              </a:spcBef>
              <a:defRPr/>
            </a:pPr>
            <a:r>
              <a:rPr lang="en-US" sz="3000" b="1" dirty="0">
                <a:solidFill>
                  <a:srgbClr val="800000"/>
                </a:solidFill>
                <a:latin typeface="Century Gothic" pitchFamily="34" charset="0"/>
              </a:rPr>
              <a:t>Databases and Database Users</a:t>
            </a: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w="9525">
            <a:noFill/>
            <a:miter lim="800000"/>
            <a:headEnd/>
            <a:tailEnd/>
          </a:ln>
          <a:effectLst/>
        </p:spPr>
        <p:txBody>
          <a:bodyPr>
            <a:spAutoFit/>
          </a:bodyPr>
          <a:lstStyle/>
          <a:p>
            <a:pPr algn="r">
              <a:spcBef>
                <a:spcPct val="50000"/>
              </a:spcBef>
              <a:defRPr/>
            </a:pPr>
            <a:r>
              <a:rPr lang="en-US" sz="2800" b="1" dirty="0">
                <a:solidFill>
                  <a:srgbClr val="800000"/>
                </a:solidFill>
                <a:latin typeface="Century Gothic" pitchFamily="34" charset="0"/>
              </a:rPr>
              <a:t>Chapter 1</a:t>
            </a:r>
          </a:p>
          <a:p>
            <a:pPr algn="r">
              <a:spcBef>
                <a:spcPct val="50000"/>
              </a:spcBef>
              <a:defRPr/>
            </a:pPr>
            <a:r>
              <a:rPr lang="en-US" sz="3000" b="1" dirty="0">
                <a:solidFill>
                  <a:srgbClr val="800000"/>
                </a:solidFill>
                <a:latin typeface="Century Gothic" pitchFamily="34"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10/25/19</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10/25/19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10/25/19</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10/25/19</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10/25/19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2011 Pearson Education, Inc. Publishing as Pearson Addison-Wesley</a:t>
            </a:r>
          </a:p>
        </p:txBody>
      </p:sp>
      <p:pic>
        <p:nvPicPr>
          <p:cNvPr id="1027" name="Picture 12" descr="AW logo"/>
          <p:cNvPicPr>
            <a:picLocks noChangeAspect="1" noChangeArrowheads="1"/>
          </p:cNvPicPr>
          <p:nvPr userDrawn="1"/>
        </p:nvPicPr>
        <p:blipFill>
          <a:blip r:embed="rId13" cstate="print"/>
          <a:srcRect/>
          <a:stretch>
            <a:fillRect/>
          </a:stretch>
        </p:blipFill>
        <p:spPr bwMode="auto">
          <a:xfrm>
            <a:off x="0" y="6173788"/>
            <a:ext cx="914400" cy="684212"/>
          </a:xfrm>
          <a:prstGeom prst="rect">
            <a:avLst/>
          </a:prstGeom>
          <a:noFill/>
          <a:ln w="9525">
            <a:noFill/>
            <a:miter lim="800000"/>
            <a:headEnd/>
            <a:tailEnd/>
          </a:ln>
        </p:spPr>
      </p:pic>
      <p:pic>
        <p:nvPicPr>
          <p:cNvPr id="1028" name="Picture 9"/>
          <p:cNvPicPr>
            <a:picLocks noChangeAspect="1" noChangeArrowheads="1"/>
          </p:cNvPicPr>
          <p:nvPr userDrawn="1"/>
        </p:nvPicPr>
        <p:blipFill>
          <a:blip r:embed="rId14" cstate="print"/>
          <a:srcRect/>
          <a:stretch>
            <a:fillRect/>
          </a:stretch>
        </p:blipFill>
        <p:spPr bwMode="auto">
          <a:xfrm>
            <a:off x="3733800" y="228600"/>
            <a:ext cx="5151438" cy="6327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0" r:id="rId1"/>
    <p:sldLayoutId id="2147483839" r:id="rId2"/>
    <p:sldLayoutId id="2147483861"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85800" y="6553200"/>
            <a:ext cx="6548438" cy="304800"/>
          </a:xfrm>
          <a:prstGeom prst="rect">
            <a:avLst/>
          </a:prstGeom>
          <a:noFill/>
          <a:ln w="9525">
            <a:noFill/>
            <a:round/>
            <a:headEnd/>
            <a:tailEnd/>
          </a:ln>
          <a:effectLst/>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a:solidFill>
                  <a:srgbClr val="000000"/>
                </a:solidFill>
                <a:latin typeface="Century Gothic" pitchFamily="34" charset="0"/>
                <a:ea typeface="ヒラギノ角ゴ Pro W3" pitchFamily="1" charset="-128"/>
              </a:rPr>
              <a:t>Copyright © 2011 Ramez Elmasri and Shamkant Navathe</a:t>
            </a:r>
          </a:p>
        </p:txBody>
      </p:sp>
      <p:pic>
        <p:nvPicPr>
          <p:cNvPr id="2051" name="Picture 2"/>
          <p:cNvPicPr>
            <a:picLocks noChangeAspect="1" noChangeArrowheads="1"/>
          </p:cNvPicPr>
          <p:nvPr/>
        </p:nvPicPr>
        <p:blipFill>
          <a:blip r:embed="rId15" cstate="print"/>
          <a:srcRect/>
          <a:stretch>
            <a:fillRect/>
          </a:stretch>
        </p:blipFill>
        <p:spPr bwMode="auto">
          <a:xfrm>
            <a:off x="0" y="6345238"/>
            <a:ext cx="685800" cy="512762"/>
          </a:xfrm>
          <a:prstGeom prst="rect">
            <a:avLst/>
          </a:prstGeom>
          <a:noFill/>
          <a:ln w="9525">
            <a:noFill/>
            <a:round/>
            <a:headEnd/>
            <a:tailEnd/>
          </a:ln>
        </p:spPr>
      </p:pic>
      <p:pic>
        <p:nvPicPr>
          <p:cNvPr id="2052" name="Picture 3"/>
          <p:cNvPicPr>
            <a:picLocks noChangeAspect="1" noChangeArrowheads="1"/>
          </p:cNvPicPr>
          <p:nvPr/>
        </p:nvPicPr>
        <p:blipFill>
          <a:blip r:embed="rId16" cstate="print"/>
          <a:srcRect/>
          <a:stretch>
            <a:fillRect/>
          </a:stretch>
        </p:blipFill>
        <p:spPr bwMode="auto">
          <a:xfrm>
            <a:off x="8686800" y="0"/>
            <a:ext cx="466725" cy="6858000"/>
          </a:xfrm>
          <a:prstGeom prst="rect">
            <a:avLst/>
          </a:prstGeom>
          <a:noFill/>
          <a:ln w="9525">
            <a:noFill/>
            <a:round/>
            <a:headEnd/>
            <a:tailEnd/>
          </a:ln>
        </p:spPr>
      </p:pic>
      <p:sp>
        <p:nvSpPr>
          <p:cNvPr id="2053" name="Rectangle 4"/>
          <p:cNvSpPr>
            <a:spLocks noGrp="1" noChangeArrowheads="1"/>
          </p:cNvSpPr>
          <p:nvPr>
            <p:ph type="title"/>
          </p:nvPr>
        </p:nvSpPr>
        <p:spPr bwMode="auto">
          <a:xfrm>
            <a:off x="457200" y="273050"/>
            <a:ext cx="8228013" cy="114300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4" name="Rectangle 5"/>
          <p:cNvSpPr>
            <a:spLocks noGrp="1" noChangeArrowheads="1"/>
          </p:cNvSpPr>
          <p:nvPr>
            <p:ph type="body" idx="1"/>
          </p:nvPr>
        </p:nvSpPr>
        <p:spPr bwMode="auto">
          <a:xfrm>
            <a:off x="457200" y="1604963"/>
            <a:ext cx="8228013"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10/25/19</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15" name="Rectangle 3"/>
          <p:cNvSpPr>
            <a:spLocks noChangeArrowheads="1"/>
          </p:cNvSpPr>
          <p:nvPr userDrawn="1"/>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2011 Pearson Education, Inc. Publishing as Pearson Addison-Wesley</a:t>
            </a:r>
          </a:p>
        </p:txBody>
      </p:sp>
      <p:pic>
        <p:nvPicPr>
          <p:cNvPr id="17" name="Picture 12" descr="AW logo"/>
          <p:cNvPicPr>
            <a:picLocks noChangeAspect="1" noChangeArrowheads="1"/>
          </p:cNvPicPr>
          <p:nvPr userDrawn="1"/>
        </p:nvPicPr>
        <p:blipFill>
          <a:blip r:embed="rId13" cstate="print"/>
          <a:srcRect/>
          <a:stretch>
            <a:fillRect/>
          </a:stretch>
        </p:blipFill>
        <p:spPr bwMode="auto">
          <a:xfrm>
            <a:off x="0" y="6173788"/>
            <a:ext cx="914400" cy="684212"/>
          </a:xfrm>
          <a:prstGeom prst="rect">
            <a:avLst/>
          </a:prstGeom>
          <a:noFill/>
          <a:ln w="9525">
            <a:noFill/>
            <a:miter lim="800000"/>
            <a:headEnd/>
            <a:tailEnd/>
          </a:ln>
        </p:spPr>
      </p:pic>
      <p:pic>
        <p:nvPicPr>
          <p:cNvPr id="18" name="Picture 9"/>
          <p:cNvPicPr>
            <a:picLocks noChangeAspect="1" noChangeArrowheads="1"/>
          </p:cNvPicPr>
          <p:nvPr userDrawn="1"/>
        </p:nvPicPr>
        <p:blipFill>
          <a:blip r:embed="rId14" cstate="print"/>
          <a:srcRect/>
          <a:stretch>
            <a:fillRect/>
          </a:stretch>
        </p:blipFill>
        <p:spPr bwMode="auto">
          <a:xfrm>
            <a:off x="3733800" y="228600"/>
            <a:ext cx="5151438" cy="6327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10/25/19</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81000" y="2209800"/>
            <a:ext cx="3048000" cy="3077382"/>
          </a:xfrm>
          <a:prstGeom prst="rect">
            <a:avLst/>
          </a:prstGeom>
          <a:noFill/>
          <a:ln w="9525">
            <a:noFill/>
            <a:round/>
            <a:headEnd/>
            <a:tailEnd/>
          </a:ln>
        </p:spPr>
        <p:txBody>
          <a:bodyPr lIns="90000" tIns="46800" rIns="90000" bIns="46800">
            <a:spAutoFit/>
          </a:bodyPr>
          <a:lstStyle/>
          <a:p>
            <a:pPr algn="r">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800000"/>
                </a:solidFill>
                <a:latin typeface="Century Gothic" pitchFamily="34" charset="0"/>
              </a:rPr>
              <a:t>Chapter 7</a:t>
            </a:r>
          </a:p>
          <a:p>
            <a:pPr algn="r">
              <a:spcBef>
                <a:spcPts val="1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dirty="0">
                <a:solidFill>
                  <a:srgbClr val="800000"/>
                </a:solidFill>
                <a:latin typeface="Century Gothic" pitchFamily="34" charset="0"/>
              </a:rPr>
              <a:t>Relational Database Design by EER-to-Relational Mapping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639762"/>
          </a:xfrm>
        </p:spPr>
        <p:txBody>
          <a:bodyPr/>
          <a:lstStyle/>
          <a:p>
            <a:r>
              <a:rPr lang="en-US" dirty="0"/>
              <a:t>Mapping of Specialization: rule 4</a:t>
            </a:r>
          </a:p>
        </p:txBody>
      </p:sp>
      <p:pic>
        <p:nvPicPr>
          <p:cNvPr id="5" name="Picture 4"/>
          <p:cNvPicPr>
            <a:picLocks noChangeAspect="1"/>
          </p:cNvPicPr>
          <p:nvPr/>
        </p:nvPicPr>
        <p:blipFill>
          <a:blip r:embed="rId2"/>
          <a:stretch>
            <a:fillRect/>
          </a:stretch>
        </p:blipFill>
        <p:spPr>
          <a:xfrm>
            <a:off x="437322" y="1371600"/>
            <a:ext cx="5629718" cy="3505200"/>
          </a:xfrm>
          <a:prstGeom prst="rect">
            <a:avLst/>
          </a:prstGeom>
        </p:spPr>
      </p:pic>
      <p:pic>
        <p:nvPicPr>
          <p:cNvPr id="6" name="Picture 5"/>
          <p:cNvPicPr>
            <a:picLocks noChangeAspect="1"/>
          </p:cNvPicPr>
          <p:nvPr/>
        </p:nvPicPr>
        <p:blipFill>
          <a:blip r:embed="rId3"/>
          <a:stretch>
            <a:fillRect/>
          </a:stretch>
        </p:blipFill>
        <p:spPr>
          <a:xfrm>
            <a:off x="0" y="5357191"/>
            <a:ext cx="8982075" cy="711733"/>
          </a:xfrm>
          <a:prstGeom prst="rect">
            <a:avLst/>
          </a:prstGeom>
        </p:spPr>
      </p:pic>
      <p:sp>
        <p:nvSpPr>
          <p:cNvPr id="7" name="Oval 6"/>
          <p:cNvSpPr/>
          <p:nvPr/>
        </p:nvSpPr>
        <p:spPr>
          <a:xfrm>
            <a:off x="1905000" y="5562600"/>
            <a:ext cx="838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19800" y="5562600"/>
            <a:ext cx="838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95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7924800" cy="597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79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2971800"/>
            <a:ext cx="8714740" cy="3581400"/>
          </a:xfrm>
          <a:prstGeom prst="rect">
            <a:avLst/>
          </a:prstGeom>
        </p:spPr>
      </p:pic>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lstStyle/>
          <a:p>
            <a:r>
              <a:rPr lang="en-US" dirty="0"/>
              <a:t>Mapping of the EER specialization lattice for University database using multiple options/rules</a:t>
            </a:r>
          </a:p>
        </p:txBody>
      </p:sp>
    </p:spTree>
    <p:extLst>
      <p:ext uri="{BB962C8B-B14F-4D97-AF65-F5344CB8AC3E}">
        <p14:creationId xmlns:p14="http://schemas.microsoft.com/office/powerpoint/2010/main" val="252299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Mapping of Categories (Union Types)</a:t>
            </a:r>
          </a:p>
        </p:txBody>
      </p:sp>
      <p:sp>
        <p:nvSpPr>
          <p:cNvPr id="25603" name="Content Placeholder 2"/>
          <p:cNvSpPr>
            <a:spLocks noGrp="1"/>
          </p:cNvSpPr>
          <p:nvPr>
            <p:ph sz="quarter" idx="1"/>
          </p:nvPr>
        </p:nvSpPr>
        <p:spPr/>
        <p:txBody>
          <a:bodyPr/>
          <a:lstStyle/>
          <a:p>
            <a:r>
              <a:rPr lang="en-US" b="1" dirty="0"/>
              <a:t>Step 9: </a:t>
            </a:r>
            <a:r>
              <a:rPr lang="en-US" dirty="0"/>
              <a:t>Mapping of Union Types (Categories)</a:t>
            </a:r>
          </a:p>
          <a:p>
            <a:pPr lvl="1"/>
            <a:r>
              <a:rPr lang="en-US" dirty="0"/>
              <a:t>Defining </a:t>
            </a:r>
            <a:r>
              <a:rPr lang="en-US" dirty="0" err="1"/>
              <a:t>superclasses</a:t>
            </a:r>
            <a:r>
              <a:rPr lang="en-US" dirty="0"/>
              <a:t> have different keys</a:t>
            </a:r>
          </a:p>
          <a:p>
            <a:pPr lvl="1"/>
            <a:r>
              <a:rPr lang="en-US" dirty="0"/>
              <a:t>Specify a new key attribute: </a:t>
            </a:r>
            <a:r>
              <a:rPr lang="en-US" b="1" dirty="0"/>
              <a:t>Surrogate key</a:t>
            </a:r>
          </a:p>
        </p:txBody>
      </p:sp>
      <p:pic>
        <p:nvPicPr>
          <p:cNvPr id="2" name="Picture 1"/>
          <p:cNvPicPr>
            <a:picLocks noChangeAspect="1"/>
          </p:cNvPicPr>
          <p:nvPr/>
        </p:nvPicPr>
        <p:blipFill>
          <a:blip r:embed="rId2"/>
          <a:stretch>
            <a:fillRect/>
          </a:stretch>
        </p:blipFill>
        <p:spPr>
          <a:xfrm>
            <a:off x="21535" y="3352800"/>
            <a:ext cx="4343400" cy="2667000"/>
          </a:xfrm>
          <a:prstGeom prst="rect">
            <a:avLst/>
          </a:prstGeom>
        </p:spPr>
      </p:pic>
      <p:pic>
        <p:nvPicPr>
          <p:cNvPr id="3" name="Picture 2"/>
          <p:cNvPicPr>
            <a:picLocks noChangeAspect="1"/>
          </p:cNvPicPr>
          <p:nvPr/>
        </p:nvPicPr>
        <p:blipFill>
          <a:blip r:embed="rId3"/>
          <a:stretch>
            <a:fillRect/>
          </a:stretch>
        </p:blipFill>
        <p:spPr>
          <a:xfrm>
            <a:off x="4572000" y="3352800"/>
            <a:ext cx="4295775" cy="2619375"/>
          </a:xfrm>
          <a:prstGeom prst="rect">
            <a:avLst/>
          </a:prstGeom>
        </p:spPr>
      </p:pic>
      <p:sp>
        <p:nvSpPr>
          <p:cNvPr id="4" name="TextBox 3"/>
          <p:cNvSpPr txBox="1"/>
          <p:nvPr/>
        </p:nvSpPr>
        <p:spPr>
          <a:xfrm>
            <a:off x="4364935" y="6473952"/>
            <a:ext cx="3057247" cy="369332"/>
          </a:xfrm>
          <a:prstGeom prst="rect">
            <a:avLst/>
          </a:prstGeom>
          <a:noFill/>
        </p:spPr>
        <p:txBody>
          <a:bodyPr wrap="none" rtlCol="0">
            <a:spAutoFit/>
          </a:bodyPr>
          <a:lstStyle/>
          <a:p>
            <a:r>
              <a:rPr lang="en-US" dirty="0" err="1"/>
              <a:t>Owner_id</a:t>
            </a:r>
            <a:r>
              <a:rPr lang="en-US" dirty="0"/>
              <a:t> is a surrogate key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334962"/>
          </a:xfrm>
        </p:spPr>
        <p:txBody>
          <a:bodyPr>
            <a:normAutofit fontScale="90000"/>
          </a:bodyPr>
          <a:lstStyle/>
          <a:p>
            <a:r>
              <a:rPr lang="en-US" dirty="0"/>
              <a:t>example2</a:t>
            </a:r>
          </a:p>
        </p:txBody>
      </p:sp>
      <p:pic>
        <p:nvPicPr>
          <p:cNvPr id="5" name="Picture 4"/>
          <p:cNvPicPr>
            <a:picLocks noChangeAspect="1"/>
          </p:cNvPicPr>
          <p:nvPr/>
        </p:nvPicPr>
        <p:blipFill>
          <a:blip r:embed="rId3"/>
          <a:stretch>
            <a:fillRect/>
          </a:stretch>
        </p:blipFill>
        <p:spPr>
          <a:xfrm>
            <a:off x="228600" y="1143000"/>
            <a:ext cx="5007522" cy="3143250"/>
          </a:xfrm>
          <a:prstGeom prst="rect">
            <a:avLst/>
          </a:prstGeom>
        </p:spPr>
      </p:pic>
      <p:sp>
        <p:nvSpPr>
          <p:cNvPr id="7" name="TextBox 6"/>
          <p:cNvSpPr txBox="1"/>
          <p:nvPr/>
        </p:nvSpPr>
        <p:spPr>
          <a:xfrm>
            <a:off x="6172200" y="3962400"/>
            <a:ext cx="184731" cy="369332"/>
          </a:xfrm>
          <a:prstGeom prst="rect">
            <a:avLst/>
          </a:prstGeom>
          <a:noFill/>
        </p:spPr>
        <p:txBody>
          <a:bodyPr wrap="none" rtlCol="0">
            <a:spAutoFit/>
          </a:bodyPr>
          <a:lstStyle/>
          <a:p>
            <a:endParaRPr lang="en-US" dirty="0"/>
          </a:p>
        </p:txBody>
      </p:sp>
      <p:sp>
        <p:nvSpPr>
          <p:cNvPr id="8" name="TextBox 7"/>
          <p:cNvSpPr txBox="1"/>
          <p:nvPr/>
        </p:nvSpPr>
        <p:spPr>
          <a:xfrm>
            <a:off x="5791200" y="4800600"/>
            <a:ext cx="2322046" cy="923330"/>
          </a:xfrm>
          <a:prstGeom prst="rect">
            <a:avLst/>
          </a:prstGeom>
          <a:noFill/>
        </p:spPr>
        <p:txBody>
          <a:bodyPr wrap="none" rtlCol="0">
            <a:spAutoFit/>
          </a:bodyPr>
          <a:lstStyle/>
          <a:p>
            <a:r>
              <a:rPr lang="en-US" dirty="0" err="1"/>
              <a:t>Vehicle_id</a:t>
            </a:r>
            <a:r>
              <a:rPr lang="en-US" dirty="0"/>
              <a:t> is the key.</a:t>
            </a:r>
          </a:p>
          <a:p>
            <a:r>
              <a:rPr lang="en-US" dirty="0"/>
              <a:t>No need for</a:t>
            </a:r>
          </a:p>
          <a:p>
            <a:r>
              <a:rPr lang="en-US" dirty="0" err="1"/>
              <a:t>Surragate</a:t>
            </a:r>
            <a:r>
              <a:rPr lang="en-US" dirty="0"/>
              <a:t> key</a:t>
            </a:r>
          </a:p>
        </p:txBody>
      </p:sp>
      <p:pic>
        <p:nvPicPr>
          <p:cNvPr id="9" name="Picture 8">
            <a:extLst>
              <a:ext uri="{FF2B5EF4-FFF2-40B4-BE49-F238E27FC236}">
                <a16:creationId xmlns:a16="http://schemas.microsoft.com/office/drawing/2014/main" id="{E8E32692-59C5-2943-B05B-8E12AE7CF1CA}"/>
              </a:ext>
            </a:extLst>
          </p:cNvPr>
          <p:cNvPicPr>
            <a:picLocks noChangeAspect="1"/>
          </p:cNvPicPr>
          <p:nvPr/>
        </p:nvPicPr>
        <p:blipFill>
          <a:blip r:embed="rId4"/>
          <a:stretch>
            <a:fillRect/>
          </a:stretch>
        </p:blipFill>
        <p:spPr>
          <a:xfrm>
            <a:off x="228600" y="4544960"/>
            <a:ext cx="4648200" cy="1286214"/>
          </a:xfrm>
          <a:prstGeom prst="rect">
            <a:avLst/>
          </a:prstGeom>
        </p:spPr>
      </p:pic>
    </p:spTree>
    <p:extLst>
      <p:ext uri="{BB962C8B-B14F-4D97-AF65-F5344CB8AC3E}">
        <p14:creationId xmlns:p14="http://schemas.microsoft.com/office/powerpoint/2010/main" val="224810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030"/>
          <a:stretch>
            <a:fillRect/>
          </a:stretch>
        </p:blipFill>
        <p:spPr bwMode="auto">
          <a:xfrm>
            <a:off x="2133600" y="0"/>
            <a:ext cx="6553200" cy="6565999"/>
          </a:xfrm>
          <a:prstGeom prst="rect">
            <a:avLst/>
          </a:prstGeom>
          <a:noFill/>
          <a:ln w="9525">
            <a:noFill/>
            <a:miter lim="800000"/>
            <a:headEnd/>
            <a:tailEnd/>
          </a:ln>
        </p:spPr>
      </p:pic>
      <p:sp>
        <p:nvSpPr>
          <p:cNvPr id="4" name="TextBox 3"/>
          <p:cNvSpPr txBox="1"/>
          <p:nvPr/>
        </p:nvSpPr>
        <p:spPr>
          <a:xfrm>
            <a:off x="228600" y="3505200"/>
            <a:ext cx="2667000" cy="923330"/>
          </a:xfrm>
          <a:prstGeom prst="rect">
            <a:avLst/>
          </a:prstGeom>
          <a:noFill/>
        </p:spPr>
        <p:txBody>
          <a:bodyPr wrap="square" rtlCol="0">
            <a:spAutoFit/>
          </a:bodyPr>
          <a:lstStyle/>
          <a:p>
            <a:r>
              <a:rPr lang="en-US" dirty="0"/>
              <a:t>EER Diagram of database for motor vehicle registration</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7674F35-6A14-7949-B4E3-75FCAAA37792}"/>
              </a:ext>
            </a:extLst>
          </p:cNvPr>
          <p:cNvGraphicFramePr>
            <a:graphicFrameLocks noGrp="1"/>
          </p:cNvGraphicFramePr>
          <p:nvPr>
            <p:extLst>
              <p:ext uri="{D42A27DB-BD31-4B8C-83A1-F6EECF244321}">
                <p14:modId xmlns:p14="http://schemas.microsoft.com/office/powerpoint/2010/main" val="3374935565"/>
              </p:ext>
            </p:extLst>
          </p:nvPr>
        </p:nvGraphicFramePr>
        <p:xfrm>
          <a:off x="606724" y="762000"/>
          <a:ext cx="5105401" cy="243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123466640"/>
                    </a:ext>
                  </a:extLst>
                </a:gridCol>
                <a:gridCol w="1600200">
                  <a:extLst>
                    <a:ext uri="{9D8B030D-6E8A-4147-A177-3AD203B41FA5}">
                      <a16:colId xmlns:a16="http://schemas.microsoft.com/office/drawing/2014/main" val="2831000564"/>
                    </a:ext>
                  </a:extLst>
                </a:gridCol>
                <a:gridCol w="609600">
                  <a:extLst>
                    <a:ext uri="{9D8B030D-6E8A-4147-A177-3AD203B41FA5}">
                      <a16:colId xmlns:a16="http://schemas.microsoft.com/office/drawing/2014/main" val="1249878274"/>
                    </a:ext>
                  </a:extLst>
                </a:gridCol>
                <a:gridCol w="838200">
                  <a:extLst>
                    <a:ext uri="{9D8B030D-6E8A-4147-A177-3AD203B41FA5}">
                      <a16:colId xmlns:a16="http://schemas.microsoft.com/office/drawing/2014/main" val="296381169"/>
                    </a:ext>
                  </a:extLst>
                </a:gridCol>
                <a:gridCol w="1219201">
                  <a:extLst>
                    <a:ext uri="{9D8B030D-6E8A-4147-A177-3AD203B41FA5}">
                      <a16:colId xmlns:a16="http://schemas.microsoft.com/office/drawing/2014/main" val="1894397145"/>
                    </a:ext>
                  </a:extLst>
                </a:gridCol>
              </a:tblGrid>
              <a:tr h="228600">
                <a:tc>
                  <a:txBody>
                    <a:bodyPr/>
                    <a:lstStyle/>
                    <a:p>
                      <a:r>
                        <a:rPr lang="en-US" sz="1000" u="sng" dirty="0"/>
                        <a:t>SSN</a:t>
                      </a:r>
                    </a:p>
                  </a:txBody>
                  <a:tcPr/>
                </a:tc>
                <a:tc>
                  <a:txBody>
                    <a:bodyPr/>
                    <a:lstStyle/>
                    <a:p>
                      <a:r>
                        <a:rPr lang="en-US" sz="1000" dirty="0" err="1"/>
                        <a:t>Driver_license_no</a:t>
                      </a:r>
                      <a:endParaRPr lang="en-US" sz="1000" dirty="0"/>
                    </a:p>
                  </a:txBody>
                  <a:tcPr/>
                </a:tc>
                <a:tc>
                  <a:txBody>
                    <a:bodyPr/>
                    <a:lstStyle/>
                    <a:p>
                      <a:r>
                        <a:rPr lang="en-US" sz="1000" dirty="0"/>
                        <a:t>Name</a:t>
                      </a:r>
                    </a:p>
                  </a:txBody>
                  <a:tcPr/>
                </a:tc>
                <a:tc>
                  <a:txBody>
                    <a:bodyPr/>
                    <a:lstStyle/>
                    <a:p>
                      <a:r>
                        <a:rPr lang="en-US" sz="1000" dirty="0"/>
                        <a:t>Address</a:t>
                      </a:r>
                    </a:p>
                  </a:txBody>
                  <a:tcPr/>
                </a:tc>
                <a:tc>
                  <a:txBody>
                    <a:bodyPr/>
                    <a:lstStyle/>
                    <a:p>
                      <a:r>
                        <a:rPr lang="en-US" sz="1000" dirty="0" err="1"/>
                        <a:t>Owner_id</a:t>
                      </a:r>
                      <a:endParaRPr lang="en-US" sz="1000" dirty="0"/>
                    </a:p>
                  </a:txBody>
                  <a:tcPr/>
                </a:tc>
                <a:extLst>
                  <a:ext uri="{0D108BD9-81ED-4DB2-BD59-A6C34878D82A}">
                    <a16:rowId xmlns:a16="http://schemas.microsoft.com/office/drawing/2014/main" val="4069664933"/>
                  </a:ext>
                </a:extLst>
              </a:tr>
            </a:tbl>
          </a:graphicData>
        </a:graphic>
      </p:graphicFrame>
      <p:graphicFrame>
        <p:nvGraphicFramePr>
          <p:cNvPr id="4" name="Table 3">
            <a:extLst>
              <a:ext uri="{FF2B5EF4-FFF2-40B4-BE49-F238E27FC236}">
                <a16:creationId xmlns:a16="http://schemas.microsoft.com/office/drawing/2014/main" id="{9D6683D0-3456-FA40-A8F0-54418279523D}"/>
              </a:ext>
            </a:extLst>
          </p:cNvPr>
          <p:cNvGraphicFramePr>
            <a:graphicFrameLocks noGrp="1"/>
          </p:cNvGraphicFramePr>
          <p:nvPr>
            <p:extLst>
              <p:ext uri="{D42A27DB-BD31-4B8C-83A1-F6EECF244321}">
                <p14:modId xmlns:p14="http://schemas.microsoft.com/office/powerpoint/2010/main" val="3851405674"/>
              </p:ext>
            </p:extLst>
          </p:nvPr>
        </p:nvGraphicFramePr>
        <p:xfrm>
          <a:off x="612475" y="1219200"/>
          <a:ext cx="3352800" cy="243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123466640"/>
                    </a:ext>
                  </a:extLst>
                </a:gridCol>
                <a:gridCol w="1600200">
                  <a:extLst>
                    <a:ext uri="{9D8B030D-6E8A-4147-A177-3AD203B41FA5}">
                      <a16:colId xmlns:a16="http://schemas.microsoft.com/office/drawing/2014/main" val="2831000564"/>
                    </a:ext>
                  </a:extLst>
                </a:gridCol>
                <a:gridCol w="914400">
                  <a:extLst>
                    <a:ext uri="{9D8B030D-6E8A-4147-A177-3AD203B41FA5}">
                      <a16:colId xmlns:a16="http://schemas.microsoft.com/office/drawing/2014/main" val="1249878274"/>
                    </a:ext>
                  </a:extLst>
                </a:gridCol>
              </a:tblGrid>
              <a:tr h="225102">
                <a:tc>
                  <a:txBody>
                    <a:bodyPr/>
                    <a:lstStyle/>
                    <a:p>
                      <a:r>
                        <a:rPr lang="en-US" sz="1000" u="sng" dirty="0" err="1"/>
                        <a:t>Bname</a:t>
                      </a:r>
                      <a:endParaRPr lang="en-US" sz="1000" u="sng" dirty="0"/>
                    </a:p>
                  </a:txBody>
                  <a:tcPr/>
                </a:tc>
                <a:tc>
                  <a:txBody>
                    <a:bodyPr/>
                    <a:lstStyle/>
                    <a:p>
                      <a:r>
                        <a:rPr lang="en-US" sz="1000" dirty="0" err="1"/>
                        <a:t>Baddress</a:t>
                      </a:r>
                      <a:endParaRPr lang="en-US" sz="1000" dirty="0"/>
                    </a:p>
                  </a:txBody>
                  <a:tcPr/>
                </a:tc>
                <a:tc>
                  <a:txBody>
                    <a:bodyPr/>
                    <a:lstStyle/>
                    <a:p>
                      <a:r>
                        <a:rPr lang="en-US" sz="1000" dirty="0" err="1"/>
                        <a:t>Owner_id</a:t>
                      </a:r>
                      <a:endParaRPr lang="en-US" sz="1000" dirty="0"/>
                    </a:p>
                  </a:txBody>
                  <a:tcPr/>
                </a:tc>
                <a:extLst>
                  <a:ext uri="{0D108BD9-81ED-4DB2-BD59-A6C34878D82A}">
                    <a16:rowId xmlns:a16="http://schemas.microsoft.com/office/drawing/2014/main" val="4069664933"/>
                  </a:ext>
                </a:extLst>
              </a:tr>
            </a:tbl>
          </a:graphicData>
        </a:graphic>
      </p:graphicFrame>
      <p:graphicFrame>
        <p:nvGraphicFramePr>
          <p:cNvPr id="5" name="Table 4">
            <a:extLst>
              <a:ext uri="{FF2B5EF4-FFF2-40B4-BE49-F238E27FC236}">
                <a16:creationId xmlns:a16="http://schemas.microsoft.com/office/drawing/2014/main" id="{D14C0D81-4774-2C4D-8CA2-289180C6652E}"/>
              </a:ext>
            </a:extLst>
          </p:cNvPr>
          <p:cNvGraphicFramePr>
            <a:graphicFrameLocks noGrp="1"/>
          </p:cNvGraphicFramePr>
          <p:nvPr>
            <p:extLst>
              <p:ext uri="{D42A27DB-BD31-4B8C-83A1-F6EECF244321}">
                <p14:modId xmlns:p14="http://schemas.microsoft.com/office/powerpoint/2010/main" val="2441088673"/>
              </p:ext>
            </p:extLst>
          </p:nvPr>
        </p:nvGraphicFramePr>
        <p:xfrm>
          <a:off x="606724" y="1682510"/>
          <a:ext cx="3352800" cy="243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123466640"/>
                    </a:ext>
                  </a:extLst>
                </a:gridCol>
                <a:gridCol w="1600200">
                  <a:extLst>
                    <a:ext uri="{9D8B030D-6E8A-4147-A177-3AD203B41FA5}">
                      <a16:colId xmlns:a16="http://schemas.microsoft.com/office/drawing/2014/main" val="2831000564"/>
                    </a:ext>
                  </a:extLst>
                </a:gridCol>
                <a:gridCol w="914400">
                  <a:extLst>
                    <a:ext uri="{9D8B030D-6E8A-4147-A177-3AD203B41FA5}">
                      <a16:colId xmlns:a16="http://schemas.microsoft.com/office/drawing/2014/main" val="1249878274"/>
                    </a:ext>
                  </a:extLst>
                </a:gridCol>
              </a:tblGrid>
              <a:tr h="225102">
                <a:tc>
                  <a:txBody>
                    <a:bodyPr/>
                    <a:lstStyle/>
                    <a:p>
                      <a:r>
                        <a:rPr lang="en-US" sz="1000" u="sng" dirty="0" err="1"/>
                        <a:t>Cname</a:t>
                      </a:r>
                      <a:endParaRPr lang="en-US" sz="1000" u="sng" dirty="0"/>
                    </a:p>
                  </a:txBody>
                  <a:tcPr/>
                </a:tc>
                <a:tc>
                  <a:txBody>
                    <a:bodyPr/>
                    <a:lstStyle/>
                    <a:p>
                      <a:r>
                        <a:rPr lang="en-US" sz="1000" dirty="0" err="1"/>
                        <a:t>Caddress</a:t>
                      </a:r>
                      <a:endParaRPr lang="en-US" sz="1000" dirty="0"/>
                    </a:p>
                  </a:txBody>
                  <a:tcPr/>
                </a:tc>
                <a:tc>
                  <a:txBody>
                    <a:bodyPr/>
                    <a:lstStyle/>
                    <a:p>
                      <a:r>
                        <a:rPr lang="en-US" sz="1000" dirty="0" err="1"/>
                        <a:t>Owner_id</a:t>
                      </a:r>
                      <a:endParaRPr lang="en-US" sz="1000" dirty="0"/>
                    </a:p>
                  </a:txBody>
                  <a:tcPr/>
                </a:tc>
                <a:extLst>
                  <a:ext uri="{0D108BD9-81ED-4DB2-BD59-A6C34878D82A}">
                    <a16:rowId xmlns:a16="http://schemas.microsoft.com/office/drawing/2014/main" val="4069664933"/>
                  </a:ext>
                </a:extLst>
              </a:tr>
            </a:tbl>
          </a:graphicData>
        </a:graphic>
      </p:graphicFrame>
      <p:graphicFrame>
        <p:nvGraphicFramePr>
          <p:cNvPr id="6" name="Table 5">
            <a:extLst>
              <a:ext uri="{FF2B5EF4-FFF2-40B4-BE49-F238E27FC236}">
                <a16:creationId xmlns:a16="http://schemas.microsoft.com/office/drawing/2014/main" id="{9D700CCB-6C64-304B-B819-F2EE764CEED0}"/>
              </a:ext>
            </a:extLst>
          </p:cNvPr>
          <p:cNvGraphicFramePr>
            <a:graphicFrameLocks noGrp="1"/>
          </p:cNvGraphicFramePr>
          <p:nvPr>
            <p:extLst>
              <p:ext uri="{D42A27DB-BD31-4B8C-83A1-F6EECF244321}">
                <p14:modId xmlns:p14="http://schemas.microsoft.com/office/powerpoint/2010/main" val="56286628"/>
              </p:ext>
            </p:extLst>
          </p:nvPr>
        </p:nvGraphicFramePr>
        <p:xfrm>
          <a:off x="606724" y="2139710"/>
          <a:ext cx="993476" cy="243840"/>
        </p:xfrm>
        <a:graphic>
          <a:graphicData uri="http://schemas.openxmlformats.org/drawingml/2006/table">
            <a:tbl>
              <a:tblPr firstRow="1" bandRow="1">
                <a:tableStyleId>{5C22544A-7EE6-4342-B048-85BDC9FD1C3A}</a:tableStyleId>
              </a:tblPr>
              <a:tblGrid>
                <a:gridCol w="993476">
                  <a:extLst>
                    <a:ext uri="{9D8B030D-6E8A-4147-A177-3AD203B41FA5}">
                      <a16:colId xmlns:a16="http://schemas.microsoft.com/office/drawing/2014/main" val="2394066115"/>
                    </a:ext>
                  </a:extLst>
                </a:gridCol>
              </a:tblGrid>
              <a:tr h="225102">
                <a:tc>
                  <a:txBody>
                    <a:bodyPr/>
                    <a:lstStyle/>
                    <a:p>
                      <a:r>
                        <a:rPr lang="en-US" sz="1000" u="sng" dirty="0"/>
                        <a:t>Owner_id</a:t>
                      </a:r>
                    </a:p>
                  </a:txBody>
                  <a:tcPr/>
                </a:tc>
                <a:extLst>
                  <a:ext uri="{0D108BD9-81ED-4DB2-BD59-A6C34878D82A}">
                    <a16:rowId xmlns:a16="http://schemas.microsoft.com/office/drawing/2014/main" val="1451674245"/>
                  </a:ext>
                </a:extLst>
              </a:tr>
            </a:tbl>
          </a:graphicData>
        </a:graphic>
      </p:graphicFrame>
      <p:graphicFrame>
        <p:nvGraphicFramePr>
          <p:cNvPr id="7" name="Table 6">
            <a:extLst>
              <a:ext uri="{FF2B5EF4-FFF2-40B4-BE49-F238E27FC236}">
                <a16:creationId xmlns:a16="http://schemas.microsoft.com/office/drawing/2014/main" id="{49F9F808-AC0A-224E-8240-4905665E256F}"/>
              </a:ext>
            </a:extLst>
          </p:cNvPr>
          <p:cNvGraphicFramePr>
            <a:graphicFrameLocks noGrp="1"/>
          </p:cNvGraphicFramePr>
          <p:nvPr>
            <p:extLst>
              <p:ext uri="{D42A27DB-BD31-4B8C-83A1-F6EECF244321}">
                <p14:modId xmlns:p14="http://schemas.microsoft.com/office/powerpoint/2010/main" val="77384224"/>
              </p:ext>
            </p:extLst>
          </p:nvPr>
        </p:nvGraphicFramePr>
        <p:xfrm>
          <a:off x="606724" y="2612725"/>
          <a:ext cx="2898476" cy="286062"/>
        </p:xfrm>
        <a:graphic>
          <a:graphicData uri="http://schemas.openxmlformats.org/drawingml/2006/table">
            <a:tbl>
              <a:tblPr firstRow="1" bandRow="1">
                <a:tableStyleId>{5C22544A-7EE6-4342-B048-85BDC9FD1C3A}</a:tableStyleId>
              </a:tblPr>
              <a:tblGrid>
                <a:gridCol w="1069676">
                  <a:extLst>
                    <a:ext uri="{9D8B030D-6E8A-4147-A177-3AD203B41FA5}">
                      <a16:colId xmlns:a16="http://schemas.microsoft.com/office/drawing/2014/main" val="4123466640"/>
                    </a:ext>
                  </a:extLst>
                </a:gridCol>
                <a:gridCol w="1828800">
                  <a:extLst>
                    <a:ext uri="{9D8B030D-6E8A-4147-A177-3AD203B41FA5}">
                      <a16:colId xmlns:a16="http://schemas.microsoft.com/office/drawing/2014/main" val="2831000564"/>
                    </a:ext>
                  </a:extLst>
                </a:gridCol>
              </a:tblGrid>
              <a:tr h="286062">
                <a:tc>
                  <a:txBody>
                    <a:bodyPr/>
                    <a:lstStyle/>
                    <a:p>
                      <a:r>
                        <a:rPr lang="en-US" sz="1000" u="sng" dirty="0"/>
                        <a:t>Vehicle_id</a:t>
                      </a:r>
                    </a:p>
                  </a:txBody>
                  <a:tcPr/>
                </a:tc>
                <a:tc>
                  <a:txBody>
                    <a:bodyPr/>
                    <a:lstStyle/>
                    <a:p>
                      <a:r>
                        <a:rPr lang="en-US" sz="1000" dirty="0"/>
                        <a:t>License_plate_number</a:t>
                      </a:r>
                    </a:p>
                  </a:txBody>
                  <a:tcPr/>
                </a:tc>
                <a:extLst>
                  <a:ext uri="{0D108BD9-81ED-4DB2-BD59-A6C34878D82A}">
                    <a16:rowId xmlns:a16="http://schemas.microsoft.com/office/drawing/2014/main" val="4069664933"/>
                  </a:ext>
                </a:extLst>
              </a:tr>
            </a:tbl>
          </a:graphicData>
        </a:graphic>
      </p:graphicFrame>
      <p:graphicFrame>
        <p:nvGraphicFramePr>
          <p:cNvPr id="8" name="Table 7">
            <a:extLst>
              <a:ext uri="{FF2B5EF4-FFF2-40B4-BE49-F238E27FC236}">
                <a16:creationId xmlns:a16="http://schemas.microsoft.com/office/drawing/2014/main" id="{242CE9F8-EDF2-B742-9EF1-6CEDA52F8785}"/>
              </a:ext>
            </a:extLst>
          </p:cNvPr>
          <p:cNvGraphicFramePr>
            <a:graphicFrameLocks noGrp="1"/>
          </p:cNvGraphicFramePr>
          <p:nvPr>
            <p:extLst>
              <p:ext uri="{D42A27DB-BD31-4B8C-83A1-F6EECF244321}">
                <p14:modId xmlns:p14="http://schemas.microsoft.com/office/powerpoint/2010/main" val="1858268572"/>
              </p:ext>
            </p:extLst>
          </p:nvPr>
        </p:nvGraphicFramePr>
        <p:xfrm>
          <a:off x="603849" y="3157268"/>
          <a:ext cx="5105401" cy="243840"/>
        </p:xfrm>
        <a:graphic>
          <a:graphicData uri="http://schemas.openxmlformats.org/drawingml/2006/table">
            <a:tbl>
              <a:tblPr firstRow="1" bandRow="1">
                <a:tableStyleId>{5C22544A-7EE6-4342-B048-85BDC9FD1C3A}</a:tableStyleId>
              </a:tblPr>
              <a:tblGrid>
                <a:gridCol w="996351">
                  <a:extLst>
                    <a:ext uri="{9D8B030D-6E8A-4147-A177-3AD203B41FA5}">
                      <a16:colId xmlns:a16="http://schemas.microsoft.com/office/drawing/2014/main" val="4123466640"/>
                    </a:ext>
                  </a:extLst>
                </a:gridCol>
                <a:gridCol w="1442049">
                  <a:extLst>
                    <a:ext uri="{9D8B030D-6E8A-4147-A177-3AD203B41FA5}">
                      <a16:colId xmlns:a16="http://schemas.microsoft.com/office/drawing/2014/main" val="2831000564"/>
                    </a:ext>
                  </a:extLst>
                </a:gridCol>
                <a:gridCol w="920151">
                  <a:extLst>
                    <a:ext uri="{9D8B030D-6E8A-4147-A177-3AD203B41FA5}">
                      <a16:colId xmlns:a16="http://schemas.microsoft.com/office/drawing/2014/main" val="1249878274"/>
                    </a:ext>
                  </a:extLst>
                </a:gridCol>
                <a:gridCol w="762000">
                  <a:extLst>
                    <a:ext uri="{9D8B030D-6E8A-4147-A177-3AD203B41FA5}">
                      <a16:colId xmlns:a16="http://schemas.microsoft.com/office/drawing/2014/main" val="296381169"/>
                    </a:ext>
                  </a:extLst>
                </a:gridCol>
                <a:gridCol w="984850">
                  <a:extLst>
                    <a:ext uri="{9D8B030D-6E8A-4147-A177-3AD203B41FA5}">
                      <a16:colId xmlns:a16="http://schemas.microsoft.com/office/drawing/2014/main" val="1894397145"/>
                    </a:ext>
                  </a:extLst>
                </a:gridCol>
              </a:tblGrid>
              <a:tr h="228600">
                <a:tc>
                  <a:txBody>
                    <a:bodyPr/>
                    <a:lstStyle/>
                    <a:p>
                      <a:r>
                        <a:rPr lang="en-US" sz="1000" u="sng" dirty="0"/>
                        <a:t>Vehicle_id</a:t>
                      </a:r>
                    </a:p>
                  </a:txBody>
                  <a:tcPr/>
                </a:tc>
                <a:tc>
                  <a:txBody>
                    <a:bodyPr/>
                    <a:lstStyle/>
                    <a:p>
                      <a:r>
                        <a:rPr lang="en-US" sz="1000" dirty="0"/>
                        <a:t>Cstyle</a:t>
                      </a:r>
                    </a:p>
                  </a:txBody>
                  <a:tcPr/>
                </a:tc>
                <a:tc>
                  <a:txBody>
                    <a:bodyPr/>
                    <a:lstStyle/>
                    <a:p>
                      <a:r>
                        <a:rPr lang="en-US" sz="1000" dirty="0"/>
                        <a:t>Cmake</a:t>
                      </a:r>
                    </a:p>
                  </a:txBody>
                  <a:tcPr/>
                </a:tc>
                <a:tc>
                  <a:txBody>
                    <a:bodyPr/>
                    <a:lstStyle/>
                    <a:p>
                      <a:r>
                        <a:rPr lang="en-US" sz="1000" dirty="0"/>
                        <a:t>Address</a:t>
                      </a:r>
                    </a:p>
                  </a:txBody>
                  <a:tcPr/>
                </a:tc>
                <a:tc>
                  <a:txBody>
                    <a:bodyPr/>
                    <a:lstStyle/>
                    <a:p>
                      <a:r>
                        <a:rPr lang="en-US" sz="1000" dirty="0"/>
                        <a:t>Cyear</a:t>
                      </a:r>
                    </a:p>
                  </a:txBody>
                  <a:tcPr/>
                </a:tc>
                <a:extLst>
                  <a:ext uri="{0D108BD9-81ED-4DB2-BD59-A6C34878D82A}">
                    <a16:rowId xmlns:a16="http://schemas.microsoft.com/office/drawing/2014/main" val="4069664933"/>
                  </a:ext>
                </a:extLst>
              </a:tr>
            </a:tbl>
          </a:graphicData>
        </a:graphic>
      </p:graphicFrame>
      <p:graphicFrame>
        <p:nvGraphicFramePr>
          <p:cNvPr id="9" name="Table 8">
            <a:extLst>
              <a:ext uri="{FF2B5EF4-FFF2-40B4-BE49-F238E27FC236}">
                <a16:creationId xmlns:a16="http://schemas.microsoft.com/office/drawing/2014/main" id="{73750E79-E8B7-174C-9DB7-445F211534A9}"/>
              </a:ext>
            </a:extLst>
          </p:cNvPr>
          <p:cNvGraphicFramePr>
            <a:graphicFrameLocks noGrp="1"/>
          </p:cNvGraphicFramePr>
          <p:nvPr>
            <p:extLst>
              <p:ext uri="{D42A27DB-BD31-4B8C-83A1-F6EECF244321}">
                <p14:modId xmlns:p14="http://schemas.microsoft.com/office/powerpoint/2010/main" val="3740076138"/>
              </p:ext>
            </p:extLst>
          </p:nvPr>
        </p:nvGraphicFramePr>
        <p:xfrm>
          <a:off x="612475" y="3614468"/>
          <a:ext cx="5105401" cy="243840"/>
        </p:xfrm>
        <a:graphic>
          <a:graphicData uri="http://schemas.openxmlformats.org/drawingml/2006/table">
            <a:tbl>
              <a:tblPr firstRow="1" bandRow="1">
                <a:tableStyleId>{5C22544A-7EE6-4342-B048-85BDC9FD1C3A}</a:tableStyleId>
              </a:tblPr>
              <a:tblGrid>
                <a:gridCol w="987725">
                  <a:extLst>
                    <a:ext uri="{9D8B030D-6E8A-4147-A177-3AD203B41FA5}">
                      <a16:colId xmlns:a16="http://schemas.microsoft.com/office/drawing/2014/main" val="4123466640"/>
                    </a:ext>
                  </a:extLst>
                </a:gridCol>
                <a:gridCol w="1450675">
                  <a:extLst>
                    <a:ext uri="{9D8B030D-6E8A-4147-A177-3AD203B41FA5}">
                      <a16:colId xmlns:a16="http://schemas.microsoft.com/office/drawing/2014/main" val="2831000564"/>
                    </a:ext>
                  </a:extLst>
                </a:gridCol>
                <a:gridCol w="835325">
                  <a:extLst>
                    <a:ext uri="{9D8B030D-6E8A-4147-A177-3AD203B41FA5}">
                      <a16:colId xmlns:a16="http://schemas.microsoft.com/office/drawing/2014/main" val="1249878274"/>
                    </a:ext>
                  </a:extLst>
                </a:gridCol>
                <a:gridCol w="838200">
                  <a:extLst>
                    <a:ext uri="{9D8B030D-6E8A-4147-A177-3AD203B41FA5}">
                      <a16:colId xmlns:a16="http://schemas.microsoft.com/office/drawing/2014/main" val="296381169"/>
                    </a:ext>
                  </a:extLst>
                </a:gridCol>
                <a:gridCol w="993476">
                  <a:extLst>
                    <a:ext uri="{9D8B030D-6E8A-4147-A177-3AD203B41FA5}">
                      <a16:colId xmlns:a16="http://schemas.microsoft.com/office/drawing/2014/main" val="1894397145"/>
                    </a:ext>
                  </a:extLst>
                </a:gridCol>
              </a:tblGrid>
              <a:tr h="228600">
                <a:tc>
                  <a:txBody>
                    <a:bodyPr/>
                    <a:lstStyle/>
                    <a:p>
                      <a:r>
                        <a:rPr lang="en-US" sz="1000" u="sng" dirty="0" err="1"/>
                        <a:t>Vehicle_id</a:t>
                      </a:r>
                      <a:endParaRPr lang="en-US" sz="1000" u="sng" dirty="0"/>
                    </a:p>
                  </a:txBody>
                  <a:tcPr/>
                </a:tc>
                <a:tc>
                  <a:txBody>
                    <a:bodyPr/>
                    <a:lstStyle/>
                    <a:p>
                      <a:r>
                        <a:rPr lang="en-US" sz="1000" dirty="0"/>
                        <a:t>Tmake</a:t>
                      </a:r>
                    </a:p>
                  </a:txBody>
                  <a:tcPr/>
                </a:tc>
                <a:tc>
                  <a:txBody>
                    <a:bodyPr/>
                    <a:lstStyle/>
                    <a:p>
                      <a:r>
                        <a:rPr lang="en-US" sz="1000" dirty="0" err="1"/>
                        <a:t>Tmodel</a:t>
                      </a:r>
                      <a:endParaRPr lang="en-US" sz="1000" dirty="0"/>
                    </a:p>
                  </a:txBody>
                  <a:tcPr/>
                </a:tc>
                <a:tc>
                  <a:txBody>
                    <a:bodyPr/>
                    <a:lstStyle/>
                    <a:p>
                      <a:r>
                        <a:rPr lang="en-US" sz="1000" dirty="0"/>
                        <a:t>Tonnage</a:t>
                      </a:r>
                    </a:p>
                  </a:txBody>
                  <a:tcPr/>
                </a:tc>
                <a:tc>
                  <a:txBody>
                    <a:bodyPr/>
                    <a:lstStyle/>
                    <a:p>
                      <a:r>
                        <a:rPr lang="en-US" sz="1000" dirty="0"/>
                        <a:t>Tyear</a:t>
                      </a:r>
                    </a:p>
                  </a:txBody>
                  <a:tcPr/>
                </a:tc>
                <a:extLst>
                  <a:ext uri="{0D108BD9-81ED-4DB2-BD59-A6C34878D82A}">
                    <a16:rowId xmlns:a16="http://schemas.microsoft.com/office/drawing/2014/main" val="4069664933"/>
                  </a:ext>
                </a:extLst>
              </a:tr>
            </a:tbl>
          </a:graphicData>
        </a:graphic>
      </p:graphicFrame>
      <p:graphicFrame>
        <p:nvGraphicFramePr>
          <p:cNvPr id="10" name="Table 9">
            <a:extLst>
              <a:ext uri="{FF2B5EF4-FFF2-40B4-BE49-F238E27FC236}">
                <a16:creationId xmlns:a16="http://schemas.microsoft.com/office/drawing/2014/main" id="{160A5580-8E58-764A-AE09-757F8C47FA3D}"/>
              </a:ext>
            </a:extLst>
          </p:cNvPr>
          <p:cNvGraphicFramePr>
            <a:graphicFrameLocks noGrp="1"/>
          </p:cNvGraphicFramePr>
          <p:nvPr>
            <p:extLst>
              <p:ext uri="{D42A27DB-BD31-4B8C-83A1-F6EECF244321}">
                <p14:modId xmlns:p14="http://schemas.microsoft.com/office/powerpoint/2010/main" val="2843634684"/>
              </p:ext>
            </p:extLst>
          </p:nvPr>
        </p:nvGraphicFramePr>
        <p:xfrm>
          <a:off x="612475" y="4138163"/>
          <a:ext cx="5105401" cy="243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123466640"/>
                    </a:ext>
                  </a:extLst>
                </a:gridCol>
                <a:gridCol w="911525">
                  <a:extLst>
                    <a:ext uri="{9D8B030D-6E8A-4147-A177-3AD203B41FA5}">
                      <a16:colId xmlns:a16="http://schemas.microsoft.com/office/drawing/2014/main" val="2831000564"/>
                    </a:ext>
                  </a:extLst>
                </a:gridCol>
                <a:gridCol w="1298275">
                  <a:extLst>
                    <a:ext uri="{9D8B030D-6E8A-4147-A177-3AD203B41FA5}">
                      <a16:colId xmlns:a16="http://schemas.microsoft.com/office/drawing/2014/main" val="1249878274"/>
                    </a:ext>
                  </a:extLst>
                </a:gridCol>
                <a:gridCol w="759125">
                  <a:extLst>
                    <a:ext uri="{9D8B030D-6E8A-4147-A177-3AD203B41FA5}">
                      <a16:colId xmlns:a16="http://schemas.microsoft.com/office/drawing/2014/main" val="296381169"/>
                    </a:ext>
                  </a:extLst>
                </a:gridCol>
                <a:gridCol w="1298276">
                  <a:extLst>
                    <a:ext uri="{9D8B030D-6E8A-4147-A177-3AD203B41FA5}">
                      <a16:colId xmlns:a16="http://schemas.microsoft.com/office/drawing/2014/main" val="1894397145"/>
                    </a:ext>
                  </a:extLst>
                </a:gridCol>
              </a:tblGrid>
              <a:tr h="228600">
                <a:tc>
                  <a:txBody>
                    <a:bodyPr/>
                    <a:lstStyle/>
                    <a:p>
                      <a:r>
                        <a:rPr lang="en-US" sz="1000" u="sng" dirty="0"/>
                        <a:t>Owner_id</a:t>
                      </a:r>
                    </a:p>
                  </a:txBody>
                  <a:tcPr/>
                </a:tc>
                <a:tc>
                  <a:txBody>
                    <a:bodyPr/>
                    <a:lstStyle/>
                    <a:p>
                      <a:r>
                        <a:rPr lang="en-US" sz="1000" u="sng" dirty="0" err="1"/>
                        <a:t>Vehicle_id</a:t>
                      </a:r>
                      <a:endParaRPr lang="en-US" sz="1000" u="sng" dirty="0"/>
                    </a:p>
                  </a:txBody>
                  <a:tcPr/>
                </a:tc>
                <a:tc>
                  <a:txBody>
                    <a:bodyPr/>
                    <a:lstStyle/>
                    <a:p>
                      <a:r>
                        <a:rPr lang="en-US" sz="1000" dirty="0" err="1"/>
                        <a:t>Purchase_date</a:t>
                      </a:r>
                      <a:endParaRPr lang="en-US" sz="1000" dirty="0"/>
                    </a:p>
                  </a:txBody>
                  <a:tcPr/>
                </a:tc>
                <a:tc>
                  <a:txBody>
                    <a:bodyPr/>
                    <a:lstStyle/>
                    <a:p>
                      <a:r>
                        <a:rPr lang="en-US" sz="1000" dirty="0"/>
                        <a:t>Address</a:t>
                      </a:r>
                    </a:p>
                  </a:txBody>
                  <a:tcPr/>
                </a:tc>
                <a:tc>
                  <a:txBody>
                    <a:bodyPr/>
                    <a:lstStyle/>
                    <a:p>
                      <a:r>
                        <a:rPr lang="en-US" sz="1000" dirty="0" err="1"/>
                        <a:t>Lien_or_regular</a:t>
                      </a:r>
                      <a:endParaRPr lang="en-US" sz="1000" dirty="0"/>
                    </a:p>
                  </a:txBody>
                  <a:tcPr/>
                </a:tc>
                <a:extLst>
                  <a:ext uri="{0D108BD9-81ED-4DB2-BD59-A6C34878D82A}">
                    <a16:rowId xmlns:a16="http://schemas.microsoft.com/office/drawing/2014/main" val="4069664933"/>
                  </a:ext>
                </a:extLst>
              </a:tr>
            </a:tbl>
          </a:graphicData>
        </a:graphic>
      </p:graphicFrame>
      <p:cxnSp>
        <p:nvCxnSpPr>
          <p:cNvPr id="12" name="Elbow Connector 11">
            <a:extLst>
              <a:ext uri="{FF2B5EF4-FFF2-40B4-BE49-F238E27FC236}">
                <a16:creationId xmlns:a16="http://schemas.microsoft.com/office/drawing/2014/main" id="{B4F5BFF4-FE77-614E-B1AE-BF8673DD25B4}"/>
              </a:ext>
            </a:extLst>
          </p:cNvPr>
          <p:cNvCxnSpPr>
            <a:endCxn id="6" idx="1"/>
          </p:cNvCxnSpPr>
          <p:nvPr/>
        </p:nvCxnSpPr>
        <p:spPr>
          <a:xfrm rot="16200000" flipV="1">
            <a:off x="-389626" y="3257981"/>
            <a:ext cx="1998453" cy="5751"/>
          </a:xfrm>
          <a:prstGeom prst="bentConnector4">
            <a:avLst>
              <a:gd name="adj1" fmla="val -532"/>
              <a:gd name="adj2" fmla="val 4074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9CC830-8A2A-8C40-823F-40D29311E8B8}"/>
              </a:ext>
            </a:extLst>
          </p:cNvPr>
          <p:cNvCxnSpPr/>
          <p:nvPr/>
        </p:nvCxnSpPr>
        <p:spPr>
          <a:xfrm>
            <a:off x="1103462" y="2898787"/>
            <a:ext cx="0" cy="30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8CB7B572-5D67-AF41-854D-B05C76F781C0}"/>
              </a:ext>
            </a:extLst>
          </p:cNvPr>
          <p:cNvCxnSpPr>
            <a:endCxn id="6" idx="3"/>
          </p:cNvCxnSpPr>
          <p:nvPr/>
        </p:nvCxnSpPr>
        <p:spPr>
          <a:xfrm rot="10800000" flipV="1">
            <a:off x="1600200" y="1005840"/>
            <a:ext cx="3429000" cy="1255790"/>
          </a:xfrm>
          <a:prstGeom prst="bentConnector3">
            <a:avLst>
              <a:gd name="adj1" fmla="val -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5A159E7-18CB-464E-B628-4EF879072271}"/>
              </a:ext>
            </a:extLst>
          </p:cNvPr>
          <p:cNvCxnSpPr>
            <a:cxnSpLocks/>
            <a:stCxn id="4" idx="3"/>
          </p:cNvCxnSpPr>
          <p:nvPr/>
        </p:nvCxnSpPr>
        <p:spPr>
          <a:xfrm flipH="1">
            <a:off x="1600199" y="1341120"/>
            <a:ext cx="2365076" cy="1007421"/>
          </a:xfrm>
          <a:prstGeom prst="bentConnector3">
            <a:avLst>
              <a:gd name="adj1" fmla="val -96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3305DCA-408D-0F42-A80C-CB0EBC742D75}"/>
              </a:ext>
            </a:extLst>
          </p:cNvPr>
          <p:cNvCxnSpPr>
            <a:cxnSpLocks/>
          </p:cNvCxnSpPr>
          <p:nvPr/>
        </p:nvCxnSpPr>
        <p:spPr>
          <a:xfrm rot="10800000" flipV="1">
            <a:off x="1600200" y="1739558"/>
            <a:ext cx="2359324" cy="460255"/>
          </a:xfrm>
          <a:prstGeom prst="bentConnector3">
            <a:avLst>
              <a:gd name="adj1" fmla="val -8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1083EB17-C6E2-F74F-A519-263065F94777}"/>
              </a:ext>
            </a:extLst>
          </p:cNvPr>
          <p:cNvCxnSpPr>
            <a:endCxn id="9" idx="1"/>
          </p:cNvCxnSpPr>
          <p:nvPr/>
        </p:nvCxnSpPr>
        <p:spPr>
          <a:xfrm rot="5400000">
            <a:off x="122159" y="3246072"/>
            <a:ext cx="980632" cy="12700"/>
          </a:xfrm>
          <a:prstGeom prst="bentConnector4">
            <a:avLst>
              <a:gd name="adj1" fmla="val -3719"/>
              <a:gd name="adj2" fmla="val 1356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ED2E1415-B808-D34E-85CF-2A94F0E634F1}"/>
              </a:ext>
            </a:extLst>
          </p:cNvPr>
          <p:cNvCxnSpPr>
            <a:cxnSpLocks/>
            <a:stCxn id="7" idx="1"/>
          </p:cNvCxnSpPr>
          <p:nvPr/>
        </p:nvCxnSpPr>
        <p:spPr>
          <a:xfrm rot="10800000" flipH="1" flipV="1">
            <a:off x="606724" y="2755755"/>
            <a:ext cx="1203744" cy="1382407"/>
          </a:xfrm>
          <a:prstGeom prst="bentConnector4">
            <a:avLst>
              <a:gd name="adj1" fmla="val -16124"/>
              <a:gd name="adj2" fmla="val 8762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C3856B4-E7D0-6D48-99EF-465CFCDB3243}"/>
              </a:ext>
            </a:extLst>
          </p:cNvPr>
          <p:cNvSpPr txBox="1"/>
          <p:nvPr/>
        </p:nvSpPr>
        <p:spPr>
          <a:xfrm>
            <a:off x="333075" y="4677790"/>
            <a:ext cx="8477849" cy="954107"/>
          </a:xfrm>
          <a:prstGeom prst="rect">
            <a:avLst/>
          </a:prstGeom>
          <a:noFill/>
        </p:spPr>
        <p:txBody>
          <a:bodyPr wrap="square" rtlCol="0">
            <a:spAutoFit/>
          </a:bodyPr>
          <a:lstStyle/>
          <a:p>
            <a:r>
              <a:rPr lang="en-US" sz="1400" dirty="0" err="1"/>
              <a:t>Vehicle_id</a:t>
            </a:r>
            <a:r>
              <a:rPr lang="en-US" sz="1400" dirty="0"/>
              <a:t> is the key when the auto gallery obtained vehicles and assigned a key for each but have not sold yet. When it is sold, a new tuple will be entered into the </a:t>
            </a:r>
            <a:r>
              <a:rPr lang="en-US" sz="1400" dirty="0" err="1"/>
              <a:t>registered_vehicle</a:t>
            </a:r>
            <a:r>
              <a:rPr lang="en-US" sz="1400" dirty="0"/>
              <a:t> table.</a:t>
            </a:r>
          </a:p>
          <a:p>
            <a:r>
              <a:rPr lang="en-US" sz="1400" dirty="0"/>
              <a:t>Note that in this design, only one vehicle can be owned by a person, bank or company. They cannot own more than one.</a:t>
            </a:r>
          </a:p>
        </p:txBody>
      </p:sp>
      <p:sp>
        <p:nvSpPr>
          <p:cNvPr id="40" name="TextBox 39">
            <a:extLst>
              <a:ext uri="{FF2B5EF4-FFF2-40B4-BE49-F238E27FC236}">
                <a16:creationId xmlns:a16="http://schemas.microsoft.com/office/drawing/2014/main" id="{EF07CA44-1C9B-FE4B-95AD-587F294BCFDA}"/>
              </a:ext>
            </a:extLst>
          </p:cNvPr>
          <p:cNvSpPr txBox="1"/>
          <p:nvPr/>
        </p:nvSpPr>
        <p:spPr>
          <a:xfrm>
            <a:off x="510203" y="474550"/>
            <a:ext cx="631904" cy="261610"/>
          </a:xfrm>
          <a:prstGeom prst="rect">
            <a:avLst/>
          </a:prstGeom>
          <a:noFill/>
        </p:spPr>
        <p:txBody>
          <a:bodyPr wrap="none" rtlCol="0">
            <a:spAutoFit/>
          </a:bodyPr>
          <a:lstStyle/>
          <a:p>
            <a:r>
              <a:rPr lang="en-US" sz="1100" dirty="0"/>
              <a:t>Person</a:t>
            </a:r>
          </a:p>
        </p:txBody>
      </p:sp>
      <p:sp>
        <p:nvSpPr>
          <p:cNvPr id="41" name="TextBox 40">
            <a:extLst>
              <a:ext uri="{FF2B5EF4-FFF2-40B4-BE49-F238E27FC236}">
                <a16:creationId xmlns:a16="http://schemas.microsoft.com/office/drawing/2014/main" id="{33215997-671A-574D-91A0-F4FC709C6F4D}"/>
              </a:ext>
            </a:extLst>
          </p:cNvPr>
          <p:cNvSpPr txBox="1"/>
          <p:nvPr/>
        </p:nvSpPr>
        <p:spPr>
          <a:xfrm>
            <a:off x="557492" y="963877"/>
            <a:ext cx="506870" cy="261610"/>
          </a:xfrm>
          <a:prstGeom prst="rect">
            <a:avLst/>
          </a:prstGeom>
          <a:noFill/>
        </p:spPr>
        <p:txBody>
          <a:bodyPr wrap="none" rtlCol="0">
            <a:spAutoFit/>
          </a:bodyPr>
          <a:lstStyle/>
          <a:p>
            <a:r>
              <a:rPr lang="en-US" sz="1100" dirty="0"/>
              <a:t>Bank</a:t>
            </a:r>
          </a:p>
        </p:txBody>
      </p:sp>
      <p:sp>
        <p:nvSpPr>
          <p:cNvPr id="42" name="TextBox 41">
            <a:extLst>
              <a:ext uri="{FF2B5EF4-FFF2-40B4-BE49-F238E27FC236}">
                <a16:creationId xmlns:a16="http://schemas.microsoft.com/office/drawing/2014/main" id="{D8E5C42D-2E4D-1944-B3B5-C127534A6BCC}"/>
              </a:ext>
            </a:extLst>
          </p:cNvPr>
          <p:cNvSpPr txBox="1"/>
          <p:nvPr/>
        </p:nvSpPr>
        <p:spPr>
          <a:xfrm>
            <a:off x="571975" y="1419088"/>
            <a:ext cx="788999" cy="261610"/>
          </a:xfrm>
          <a:prstGeom prst="rect">
            <a:avLst/>
          </a:prstGeom>
          <a:noFill/>
        </p:spPr>
        <p:txBody>
          <a:bodyPr wrap="none" rtlCol="0">
            <a:spAutoFit/>
          </a:bodyPr>
          <a:lstStyle/>
          <a:p>
            <a:r>
              <a:rPr lang="en-US" sz="1100" dirty="0"/>
              <a:t>Company</a:t>
            </a:r>
          </a:p>
        </p:txBody>
      </p:sp>
      <p:sp>
        <p:nvSpPr>
          <p:cNvPr id="44" name="TextBox 43">
            <a:extLst>
              <a:ext uri="{FF2B5EF4-FFF2-40B4-BE49-F238E27FC236}">
                <a16:creationId xmlns:a16="http://schemas.microsoft.com/office/drawing/2014/main" id="{C1F87F9A-AD34-6E41-8D7D-5BF293FD6650}"/>
              </a:ext>
            </a:extLst>
          </p:cNvPr>
          <p:cNvSpPr txBox="1"/>
          <p:nvPr/>
        </p:nvSpPr>
        <p:spPr>
          <a:xfrm>
            <a:off x="530271" y="1895005"/>
            <a:ext cx="599844" cy="261610"/>
          </a:xfrm>
          <a:prstGeom prst="rect">
            <a:avLst/>
          </a:prstGeom>
          <a:noFill/>
        </p:spPr>
        <p:txBody>
          <a:bodyPr wrap="none" rtlCol="0">
            <a:spAutoFit/>
          </a:bodyPr>
          <a:lstStyle/>
          <a:p>
            <a:r>
              <a:rPr lang="en-US" sz="1100" dirty="0"/>
              <a:t>Owner</a:t>
            </a:r>
          </a:p>
        </p:txBody>
      </p:sp>
      <p:sp>
        <p:nvSpPr>
          <p:cNvPr id="45" name="TextBox 44">
            <a:extLst>
              <a:ext uri="{FF2B5EF4-FFF2-40B4-BE49-F238E27FC236}">
                <a16:creationId xmlns:a16="http://schemas.microsoft.com/office/drawing/2014/main" id="{517FFFF5-451D-5641-BA87-1928A6466431}"/>
              </a:ext>
            </a:extLst>
          </p:cNvPr>
          <p:cNvSpPr txBox="1"/>
          <p:nvPr/>
        </p:nvSpPr>
        <p:spPr>
          <a:xfrm>
            <a:off x="530587" y="2350275"/>
            <a:ext cx="1410964" cy="261610"/>
          </a:xfrm>
          <a:prstGeom prst="rect">
            <a:avLst/>
          </a:prstGeom>
          <a:noFill/>
        </p:spPr>
        <p:txBody>
          <a:bodyPr wrap="none" rtlCol="0">
            <a:spAutoFit/>
          </a:bodyPr>
          <a:lstStyle/>
          <a:p>
            <a:r>
              <a:rPr lang="en-US" sz="1100" dirty="0"/>
              <a:t>Registered_Vehicle</a:t>
            </a:r>
          </a:p>
        </p:txBody>
      </p:sp>
      <p:sp>
        <p:nvSpPr>
          <p:cNvPr id="46" name="TextBox 45">
            <a:extLst>
              <a:ext uri="{FF2B5EF4-FFF2-40B4-BE49-F238E27FC236}">
                <a16:creationId xmlns:a16="http://schemas.microsoft.com/office/drawing/2014/main" id="{88F3374C-05AD-734B-9F5E-FF1AFC87E5D8}"/>
              </a:ext>
            </a:extLst>
          </p:cNvPr>
          <p:cNvSpPr txBox="1"/>
          <p:nvPr/>
        </p:nvSpPr>
        <p:spPr>
          <a:xfrm>
            <a:off x="538941" y="2882593"/>
            <a:ext cx="412292" cy="261610"/>
          </a:xfrm>
          <a:prstGeom prst="rect">
            <a:avLst/>
          </a:prstGeom>
          <a:noFill/>
        </p:spPr>
        <p:txBody>
          <a:bodyPr wrap="none" rtlCol="0">
            <a:spAutoFit/>
          </a:bodyPr>
          <a:lstStyle/>
          <a:p>
            <a:r>
              <a:rPr lang="en-US" sz="1100" dirty="0"/>
              <a:t>Car</a:t>
            </a:r>
          </a:p>
        </p:txBody>
      </p:sp>
      <p:sp>
        <p:nvSpPr>
          <p:cNvPr id="47" name="TextBox 46">
            <a:extLst>
              <a:ext uri="{FF2B5EF4-FFF2-40B4-BE49-F238E27FC236}">
                <a16:creationId xmlns:a16="http://schemas.microsoft.com/office/drawing/2014/main" id="{7AADCA4B-48E5-4E48-9371-1F1FF20DFAAB}"/>
              </a:ext>
            </a:extLst>
          </p:cNvPr>
          <p:cNvSpPr txBox="1"/>
          <p:nvPr/>
        </p:nvSpPr>
        <p:spPr>
          <a:xfrm>
            <a:off x="557492" y="3369017"/>
            <a:ext cx="537327" cy="261610"/>
          </a:xfrm>
          <a:prstGeom prst="rect">
            <a:avLst/>
          </a:prstGeom>
          <a:noFill/>
        </p:spPr>
        <p:txBody>
          <a:bodyPr wrap="none" rtlCol="0">
            <a:spAutoFit/>
          </a:bodyPr>
          <a:lstStyle/>
          <a:p>
            <a:r>
              <a:rPr lang="en-US" sz="1100" dirty="0"/>
              <a:t>Truck</a:t>
            </a:r>
          </a:p>
        </p:txBody>
      </p:sp>
      <p:sp>
        <p:nvSpPr>
          <p:cNvPr id="48" name="TextBox 47">
            <a:extLst>
              <a:ext uri="{FF2B5EF4-FFF2-40B4-BE49-F238E27FC236}">
                <a16:creationId xmlns:a16="http://schemas.microsoft.com/office/drawing/2014/main" id="{D7A7ADC6-7E24-C04C-AF3D-38DC1432C4FF}"/>
              </a:ext>
            </a:extLst>
          </p:cNvPr>
          <p:cNvSpPr txBox="1"/>
          <p:nvPr/>
        </p:nvSpPr>
        <p:spPr>
          <a:xfrm>
            <a:off x="538941" y="3883873"/>
            <a:ext cx="545342" cy="261610"/>
          </a:xfrm>
          <a:prstGeom prst="rect">
            <a:avLst/>
          </a:prstGeom>
          <a:noFill/>
        </p:spPr>
        <p:txBody>
          <a:bodyPr wrap="none" rtlCol="0">
            <a:spAutoFit/>
          </a:bodyPr>
          <a:lstStyle/>
          <a:p>
            <a:r>
              <a:rPr lang="en-US" sz="1100" dirty="0"/>
              <a:t>Owns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00" y="1828800"/>
            <a:ext cx="6124144" cy="341947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Exercise</a:t>
            </a:r>
            <a:endParaRPr lang="tr-TR" dirty="0"/>
          </a:p>
        </p:txBody>
      </p:sp>
      <p:sp>
        <p:nvSpPr>
          <p:cNvPr id="4" name="Content Placeholder 3"/>
          <p:cNvSpPr>
            <a:spLocks noGrp="1"/>
          </p:cNvSpPr>
          <p:nvPr>
            <p:ph sz="quarter" idx="1"/>
          </p:nvPr>
        </p:nvSpPr>
        <p:spPr>
          <a:xfrm>
            <a:off x="457201" y="1604963"/>
            <a:ext cx="3276599" cy="4524375"/>
          </a:xfrm>
        </p:spPr>
        <p:txBody>
          <a:bodyPr/>
          <a:lstStyle/>
          <a:p>
            <a:r>
              <a:rPr lang="en-US" sz="2000" dirty="0"/>
              <a:t>Consider the  EER diagram for a car dealer. </a:t>
            </a:r>
          </a:p>
          <a:p>
            <a:r>
              <a:rPr lang="en-US" sz="2000" dirty="0"/>
              <a:t>Map the schema into a set of relations. For the VEHICLE to CAR/TRUCK/SUV generalization, consider the aforementioned four options.</a:t>
            </a:r>
            <a:endParaRPr lang="tr-T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83920"/>
          </a:xfrm>
        </p:spPr>
        <p:txBody>
          <a:bodyPr>
            <a:normAutofit/>
          </a:bodyPr>
          <a:lstStyle/>
          <a:p>
            <a:r>
              <a:rPr lang="en-US" sz="2800" dirty="0"/>
              <a:t>Exercise: Option 1</a:t>
            </a:r>
            <a:endParaRPr lang="tr-TR" sz="2800" dirty="0"/>
          </a:p>
        </p:txBody>
      </p:sp>
      <p:graphicFrame>
        <p:nvGraphicFramePr>
          <p:cNvPr id="4" name="Table 3"/>
          <p:cNvGraphicFramePr>
            <a:graphicFrameLocks noGrp="1"/>
          </p:cNvGraphicFramePr>
          <p:nvPr>
            <p:extLst>
              <p:ext uri="{D42A27DB-BD31-4B8C-83A1-F6EECF244321}">
                <p14:modId xmlns:p14="http://schemas.microsoft.com/office/powerpoint/2010/main" val="3738015755"/>
              </p:ext>
            </p:extLst>
          </p:nvPr>
        </p:nvGraphicFramePr>
        <p:xfrm>
          <a:off x="528577" y="1288409"/>
          <a:ext cx="7162799" cy="365760"/>
        </p:xfrm>
        <a:graphic>
          <a:graphicData uri="http://schemas.openxmlformats.org/drawingml/2006/table">
            <a:tbl>
              <a:tblPr firstRow="1" bandRow="1">
                <a:tableStyleId>{5C22544A-7EE6-4342-B048-85BDC9FD1C3A}</a:tableStyleId>
              </a:tblPr>
              <a:tblGrid>
                <a:gridCol w="850069">
                  <a:extLst>
                    <a:ext uri="{9D8B030D-6E8A-4147-A177-3AD203B41FA5}">
                      <a16:colId xmlns:a16="http://schemas.microsoft.com/office/drawing/2014/main" val="20000"/>
                    </a:ext>
                  </a:extLst>
                </a:gridCol>
                <a:gridCol w="1125877">
                  <a:extLst>
                    <a:ext uri="{9D8B030D-6E8A-4147-A177-3AD203B41FA5}">
                      <a16:colId xmlns:a16="http://schemas.microsoft.com/office/drawing/2014/main" val="20001"/>
                    </a:ext>
                  </a:extLst>
                </a:gridCol>
                <a:gridCol w="1728951">
                  <a:extLst>
                    <a:ext uri="{9D8B030D-6E8A-4147-A177-3AD203B41FA5}">
                      <a16:colId xmlns:a16="http://schemas.microsoft.com/office/drawing/2014/main" val="20002"/>
                    </a:ext>
                  </a:extLst>
                </a:gridCol>
                <a:gridCol w="1728951">
                  <a:extLst>
                    <a:ext uri="{9D8B030D-6E8A-4147-A177-3AD203B41FA5}">
                      <a16:colId xmlns:a16="http://schemas.microsoft.com/office/drawing/2014/main" val="20003"/>
                    </a:ext>
                  </a:extLst>
                </a:gridCol>
                <a:gridCol w="1728951">
                  <a:extLst>
                    <a:ext uri="{9D8B030D-6E8A-4147-A177-3AD203B41FA5}">
                      <a16:colId xmlns:a16="http://schemas.microsoft.com/office/drawing/2014/main" val="20004"/>
                    </a:ext>
                  </a:extLst>
                </a:gridCol>
              </a:tblGrid>
              <a:tr h="228600">
                <a:tc>
                  <a:txBody>
                    <a:bodyPr/>
                    <a:lstStyle/>
                    <a:p>
                      <a:r>
                        <a:rPr lang="en-US" sz="1800" u="sng" dirty="0">
                          <a:solidFill>
                            <a:schemeClr val="tx1"/>
                          </a:solidFill>
                        </a:rPr>
                        <a:t>SSN</a:t>
                      </a:r>
                      <a:endParaRPr lang="tr-TR" sz="1800" u="sng" dirty="0">
                        <a:solidFill>
                          <a:schemeClr val="tx1"/>
                        </a:solidFill>
                      </a:endParaRPr>
                    </a:p>
                  </a:txBody>
                  <a:tcPr/>
                </a:tc>
                <a:tc>
                  <a:txBody>
                    <a:bodyPr/>
                    <a:lstStyle/>
                    <a:p>
                      <a:r>
                        <a:rPr lang="en-US" sz="1800" dirty="0">
                          <a:solidFill>
                            <a:schemeClr val="tx1"/>
                          </a:solidFill>
                        </a:rPr>
                        <a:t>Name</a:t>
                      </a:r>
                      <a:endParaRPr lang="tr-TR" sz="1800" dirty="0">
                        <a:solidFill>
                          <a:schemeClr val="tx1"/>
                        </a:solidFill>
                      </a:endParaRPr>
                    </a:p>
                  </a:txBody>
                  <a:tcPr/>
                </a:tc>
                <a:tc>
                  <a:txBody>
                    <a:bodyPr/>
                    <a:lstStyle/>
                    <a:p>
                      <a:r>
                        <a:rPr lang="en-US" sz="1800" dirty="0">
                          <a:solidFill>
                            <a:schemeClr val="tx1"/>
                          </a:solidFill>
                        </a:rPr>
                        <a:t>State</a:t>
                      </a:r>
                      <a:endParaRPr lang="tr-TR" sz="1800" dirty="0">
                        <a:solidFill>
                          <a:schemeClr val="tx1"/>
                        </a:solidFill>
                      </a:endParaRPr>
                    </a:p>
                  </a:txBody>
                  <a:tcPr/>
                </a:tc>
                <a:tc>
                  <a:txBody>
                    <a:bodyPr/>
                    <a:lstStyle/>
                    <a:p>
                      <a:r>
                        <a:rPr lang="en-US" sz="1800" dirty="0">
                          <a:solidFill>
                            <a:schemeClr val="tx1"/>
                          </a:solidFill>
                        </a:rPr>
                        <a:t>Street</a:t>
                      </a:r>
                      <a:endParaRPr lang="tr-TR" sz="1800" dirty="0">
                        <a:solidFill>
                          <a:schemeClr val="tx1"/>
                        </a:solidFill>
                      </a:endParaRPr>
                    </a:p>
                  </a:txBody>
                  <a:tcPr/>
                </a:tc>
                <a:tc>
                  <a:txBody>
                    <a:bodyPr/>
                    <a:lstStyle/>
                    <a:p>
                      <a:r>
                        <a:rPr lang="en-US" sz="1800" dirty="0">
                          <a:solidFill>
                            <a:schemeClr val="tx1"/>
                          </a:solidFill>
                        </a:rPr>
                        <a:t>City</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68653" y="913670"/>
            <a:ext cx="1295547" cy="400110"/>
          </a:xfrm>
          <a:prstGeom prst="rect">
            <a:avLst/>
          </a:prstGeom>
          <a:noFill/>
        </p:spPr>
        <p:txBody>
          <a:bodyPr wrap="none" rtlCol="0">
            <a:spAutoFit/>
          </a:bodyPr>
          <a:lstStyle/>
          <a:p>
            <a:r>
              <a:rPr lang="en-US" sz="2000" dirty="0"/>
              <a:t>Customer</a:t>
            </a:r>
            <a:endParaRPr lang="tr-TR" sz="2000" dirty="0"/>
          </a:p>
        </p:txBody>
      </p:sp>
      <p:graphicFrame>
        <p:nvGraphicFramePr>
          <p:cNvPr id="8" name="Table 7"/>
          <p:cNvGraphicFramePr>
            <a:graphicFrameLocks noGrp="1"/>
          </p:cNvGraphicFramePr>
          <p:nvPr>
            <p:extLst>
              <p:ext uri="{D42A27DB-BD31-4B8C-83A1-F6EECF244321}">
                <p14:modId xmlns:p14="http://schemas.microsoft.com/office/powerpoint/2010/main" val="2538482267"/>
              </p:ext>
            </p:extLst>
          </p:nvPr>
        </p:nvGraphicFramePr>
        <p:xfrm>
          <a:off x="528577" y="2075886"/>
          <a:ext cx="2667000" cy="3657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28600">
                <a:tc>
                  <a:txBody>
                    <a:bodyPr/>
                    <a:lstStyle/>
                    <a:p>
                      <a:r>
                        <a:rPr lang="en-US" sz="1800" u="sng" dirty="0">
                          <a:solidFill>
                            <a:schemeClr val="tx1"/>
                          </a:solidFill>
                        </a:rPr>
                        <a:t>SID</a:t>
                      </a:r>
                      <a:endParaRPr lang="tr-TR" sz="1800" u="sng" dirty="0">
                        <a:solidFill>
                          <a:schemeClr val="tx1"/>
                        </a:solidFill>
                      </a:endParaRPr>
                    </a:p>
                  </a:txBody>
                  <a:tcPr/>
                </a:tc>
                <a:tc>
                  <a:txBody>
                    <a:bodyPr/>
                    <a:lstStyle/>
                    <a:p>
                      <a:r>
                        <a:rPr lang="en-US" sz="1800" dirty="0">
                          <a:solidFill>
                            <a:schemeClr val="tx1"/>
                          </a:solidFill>
                        </a:rPr>
                        <a:t>Name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478371" y="1709780"/>
            <a:ext cx="1611339" cy="400110"/>
          </a:xfrm>
          <a:prstGeom prst="rect">
            <a:avLst/>
          </a:prstGeom>
          <a:noFill/>
        </p:spPr>
        <p:txBody>
          <a:bodyPr wrap="none" rtlCol="0">
            <a:spAutoFit/>
          </a:bodyPr>
          <a:lstStyle/>
          <a:p>
            <a:r>
              <a:rPr lang="en-US" sz="2000" dirty="0"/>
              <a:t>Salesperson</a:t>
            </a:r>
            <a:endParaRPr lang="tr-TR" sz="2000" dirty="0"/>
          </a:p>
        </p:txBody>
      </p:sp>
      <p:graphicFrame>
        <p:nvGraphicFramePr>
          <p:cNvPr id="10" name="Table 9"/>
          <p:cNvGraphicFramePr>
            <a:graphicFrameLocks noGrp="1"/>
          </p:cNvGraphicFramePr>
          <p:nvPr>
            <p:extLst>
              <p:ext uri="{D42A27DB-BD31-4B8C-83A1-F6EECF244321}">
                <p14:modId xmlns:p14="http://schemas.microsoft.com/office/powerpoint/2010/main" val="2441739090"/>
              </p:ext>
            </p:extLst>
          </p:nvPr>
        </p:nvGraphicFramePr>
        <p:xfrm>
          <a:off x="528577" y="2749197"/>
          <a:ext cx="4724400" cy="365760"/>
        </p:xfrm>
        <a:graphic>
          <a:graphicData uri="http://schemas.openxmlformats.org/drawingml/2006/table">
            <a:tbl>
              <a:tblPr firstRow="1" bandRow="1">
                <a:tableStyleId>{5C22544A-7EE6-4342-B048-85BDC9FD1C3A}</a:tableStyleId>
              </a:tblPr>
              <a:tblGrid>
                <a:gridCol w="866140">
                  <a:extLst>
                    <a:ext uri="{9D8B030D-6E8A-4147-A177-3AD203B41FA5}">
                      <a16:colId xmlns:a16="http://schemas.microsoft.com/office/drawing/2014/main" val="20000"/>
                    </a:ext>
                  </a:extLst>
                </a:gridCol>
                <a:gridCol w="70866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tblGrid>
              <a:tr h="2286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u="sng" dirty="0">
                          <a:solidFill>
                            <a:schemeClr val="tx1"/>
                          </a:solidFill>
                        </a:rPr>
                        <a:t>SID</a:t>
                      </a:r>
                      <a:endParaRPr lang="tr-TR" sz="1800" u="sng" dirty="0">
                        <a:solidFill>
                          <a:schemeClr val="tx1"/>
                        </a:solidFill>
                      </a:endParaRPr>
                    </a:p>
                  </a:txBody>
                  <a:tcPr/>
                </a:tc>
                <a:tc>
                  <a:txBody>
                    <a:bodyPr/>
                    <a:lstStyle/>
                    <a:p>
                      <a:r>
                        <a:rPr lang="en-US" sz="1800" u="sng" dirty="0">
                          <a:solidFill>
                            <a:schemeClr val="tx1"/>
                          </a:solidFill>
                        </a:rPr>
                        <a:t>SSN</a:t>
                      </a:r>
                      <a:endParaRPr lang="tr-TR" sz="1800" u="sng" dirty="0">
                        <a:solidFill>
                          <a:schemeClr val="tx1"/>
                        </a:solidFill>
                      </a:endParaRPr>
                    </a:p>
                  </a:txBody>
                  <a:tcPr/>
                </a:tc>
                <a:tc>
                  <a:txBody>
                    <a:bodyPr/>
                    <a:lstStyle/>
                    <a:p>
                      <a:r>
                        <a:rPr lang="en-US" sz="1800" u="none" dirty="0">
                          <a:solidFill>
                            <a:schemeClr val="tx1"/>
                          </a:solidFill>
                        </a:rPr>
                        <a:t>Date</a:t>
                      </a:r>
                      <a:endParaRPr lang="tr-TR" sz="1800" u="none"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31235" y="2471396"/>
            <a:ext cx="699230" cy="400110"/>
          </a:xfrm>
          <a:prstGeom prst="rect">
            <a:avLst/>
          </a:prstGeom>
          <a:noFill/>
        </p:spPr>
        <p:txBody>
          <a:bodyPr wrap="none" rtlCol="0">
            <a:spAutoFit/>
          </a:bodyPr>
          <a:lstStyle/>
          <a:p>
            <a:r>
              <a:rPr lang="en-US" sz="2000" dirty="0"/>
              <a:t>Sale</a:t>
            </a:r>
            <a:endParaRPr lang="tr-TR" sz="2000" dirty="0"/>
          </a:p>
        </p:txBody>
      </p:sp>
      <p:graphicFrame>
        <p:nvGraphicFramePr>
          <p:cNvPr id="12" name="Table 11"/>
          <p:cNvGraphicFramePr>
            <a:graphicFrameLocks noGrp="1"/>
          </p:cNvGraphicFramePr>
          <p:nvPr>
            <p:extLst>
              <p:ext uri="{D42A27DB-BD31-4B8C-83A1-F6EECF244321}">
                <p14:modId xmlns:p14="http://schemas.microsoft.com/office/powerpoint/2010/main" val="2271716880"/>
              </p:ext>
            </p:extLst>
          </p:nvPr>
        </p:nvGraphicFramePr>
        <p:xfrm>
          <a:off x="528577" y="3516853"/>
          <a:ext cx="3429000" cy="365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2286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Price</a:t>
                      </a:r>
                      <a:endParaRPr lang="tr-TR" sz="1800" dirty="0">
                        <a:solidFill>
                          <a:schemeClr val="tx1"/>
                        </a:solidFill>
                      </a:endParaRPr>
                    </a:p>
                  </a:txBody>
                  <a:tcPr/>
                </a:tc>
                <a:tc>
                  <a:txBody>
                    <a:bodyPr/>
                    <a:lstStyle/>
                    <a:p>
                      <a:r>
                        <a:rPr lang="en-US" sz="1800" dirty="0">
                          <a:solidFill>
                            <a:schemeClr val="tx1"/>
                          </a:solidFill>
                        </a:rPr>
                        <a:t>Model</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431235" y="3134000"/>
            <a:ext cx="1013675" cy="400110"/>
          </a:xfrm>
          <a:prstGeom prst="rect">
            <a:avLst/>
          </a:prstGeom>
          <a:noFill/>
        </p:spPr>
        <p:txBody>
          <a:bodyPr wrap="none" rtlCol="0">
            <a:spAutoFit/>
          </a:bodyPr>
          <a:lstStyle/>
          <a:p>
            <a:r>
              <a:rPr lang="en-US" sz="2000" dirty="0"/>
              <a:t>Vehicle</a:t>
            </a:r>
            <a:endParaRPr lang="tr-TR" sz="2000" dirty="0"/>
          </a:p>
        </p:txBody>
      </p:sp>
      <p:graphicFrame>
        <p:nvGraphicFramePr>
          <p:cNvPr id="14" name="Table 13"/>
          <p:cNvGraphicFramePr>
            <a:graphicFrameLocks noGrp="1"/>
          </p:cNvGraphicFramePr>
          <p:nvPr>
            <p:extLst>
              <p:ext uri="{D42A27DB-BD31-4B8C-83A1-F6EECF244321}">
                <p14:modId xmlns:p14="http://schemas.microsoft.com/office/powerpoint/2010/main" val="1210062707"/>
              </p:ext>
            </p:extLst>
          </p:nvPr>
        </p:nvGraphicFramePr>
        <p:xfrm>
          <a:off x="548455" y="4306953"/>
          <a:ext cx="3232990" cy="365760"/>
        </p:xfrm>
        <a:graphic>
          <a:graphicData uri="http://schemas.openxmlformats.org/drawingml/2006/table">
            <a:tbl>
              <a:tblPr firstRow="1" bandRow="1">
                <a:tableStyleId>{5C22544A-7EE6-4342-B048-85BDC9FD1C3A}</a:tableStyleId>
              </a:tblPr>
              <a:tblGrid>
                <a:gridCol w="709681">
                  <a:extLst>
                    <a:ext uri="{9D8B030D-6E8A-4147-A177-3AD203B41FA5}">
                      <a16:colId xmlns:a16="http://schemas.microsoft.com/office/drawing/2014/main" val="20000"/>
                    </a:ext>
                  </a:extLst>
                </a:gridCol>
                <a:gridCol w="2523309">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Engine_size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528577" y="3926943"/>
            <a:ext cx="598241" cy="400110"/>
          </a:xfrm>
          <a:prstGeom prst="rect">
            <a:avLst/>
          </a:prstGeom>
          <a:noFill/>
        </p:spPr>
        <p:txBody>
          <a:bodyPr wrap="none" rtlCol="0">
            <a:spAutoFit/>
          </a:bodyPr>
          <a:lstStyle/>
          <a:p>
            <a:r>
              <a:rPr lang="en-US" sz="2000" dirty="0"/>
              <a:t>Car</a:t>
            </a:r>
            <a:endParaRPr lang="tr-TR" sz="2000" dirty="0"/>
          </a:p>
        </p:txBody>
      </p:sp>
      <p:graphicFrame>
        <p:nvGraphicFramePr>
          <p:cNvPr id="16" name="Table 15"/>
          <p:cNvGraphicFramePr>
            <a:graphicFrameLocks noGrp="1"/>
          </p:cNvGraphicFramePr>
          <p:nvPr>
            <p:extLst>
              <p:ext uri="{D42A27DB-BD31-4B8C-83A1-F6EECF244321}">
                <p14:modId xmlns:p14="http://schemas.microsoft.com/office/powerpoint/2010/main" val="3236484481"/>
              </p:ext>
            </p:extLst>
          </p:nvPr>
        </p:nvGraphicFramePr>
        <p:xfrm>
          <a:off x="568653" y="5092485"/>
          <a:ext cx="3886201" cy="3657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2743201">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Tonnage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42212" y="4710097"/>
            <a:ext cx="816377" cy="400110"/>
          </a:xfrm>
          <a:prstGeom prst="rect">
            <a:avLst/>
          </a:prstGeom>
          <a:noFill/>
        </p:spPr>
        <p:txBody>
          <a:bodyPr wrap="none" rtlCol="0">
            <a:spAutoFit/>
          </a:bodyPr>
          <a:lstStyle/>
          <a:p>
            <a:r>
              <a:rPr lang="en-US" sz="2000" dirty="0"/>
              <a:t>Truck</a:t>
            </a:r>
            <a:endParaRPr lang="tr-TR" sz="2000" dirty="0"/>
          </a:p>
        </p:txBody>
      </p:sp>
      <p:graphicFrame>
        <p:nvGraphicFramePr>
          <p:cNvPr id="18" name="Table 17"/>
          <p:cNvGraphicFramePr>
            <a:graphicFrameLocks noGrp="1"/>
          </p:cNvGraphicFramePr>
          <p:nvPr>
            <p:extLst>
              <p:ext uri="{D42A27DB-BD31-4B8C-83A1-F6EECF244321}">
                <p14:modId xmlns:p14="http://schemas.microsoft.com/office/powerpoint/2010/main" val="2395396346"/>
              </p:ext>
            </p:extLst>
          </p:nvPr>
        </p:nvGraphicFramePr>
        <p:xfrm>
          <a:off x="568653" y="5950283"/>
          <a:ext cx="3505200" cy="365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err="1">
                          <a:solidFill>
                            <a:schemeClr val="tx1"/>
                          </a:solidFill>
                        </a:rPr>
                        <a:t>No_seats</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502769" y="5505843"/>
            <a:ext cx="713657" cy="400110"/>
          </a:xfrm>
          <a:prstGeom prst="rect">
            <a:avLst/>
          </a:prstGeom>
          <a:noFill/>
        </p:spPr>
        <p:txBody>
          <a:bodyPr wrap="none" rtlCol="0">
            <a:spAutoFit/>
          </a:bodyPr>
          <a:lstStyle/>
          <a:p>
            <a:r>
              <a:rPr lang="en-US" sz="2000" dirty="0"/>
              <a:t>SUV</a:t>
            </a:r>
            <a:endParaRPr lang="tr-T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83920"/>
          </a:xfrm>
        </p:spPr>
        <p:txBody>
          <a:bodyPr>
            <a:normAutofit fontScale="90000"/>
          </a:bodyPr>
          <a:lstStyle/>
          <a:p>
            <a:r>
              <a:rPr lang="en-US" sz="2800" dirty="0"/>
              <a:t>Exercise: </a:t>
            </a:r>
            <a:r>
              <a:rPr lang="en-US" sz="2800"/>
              <a:t>Option 2</a:t>
            </a:r>
            <a:br>
              <a:rPr lang="en-US" sz="2800" dirty="0"/>
            </a:br>
            <a:r>
              <a:rPr lang="en-US" sz="2800" dirty="0"/>
              <a:t>Find single relations with one type</a:t>
            </a:r>
            <a:endParaRPr lang="tr-TR" sz="2800" dirty="0"/>
          </a:p>
        </p:txBody>
      </p:sp>
      <p:graphicFrame>
        <p:nvGraphicFramePr>
          <p:cNvPr id="4" name="Table 3"/>
          <p:cNvGraphicFramePr>
            <a:graphicFrameLocks noGrp="1"/>
          </p:cNvGraphicFramePr>
          <p:nvPr/>
        </p:nvGraphicFramePr>
        <p:xfrm>
          <a:off x="528577" y="1288409"/>
          <a:ext cx="7162799" cy="365760"/>
        </p:xfrm>
        <a:graphic>
          <a:graphicData uri="http://schemas.openxmlformats.org/drawingml/2006/table">
            <a:tbl>
              <a:tblPr firstRow="1" bandRow="1">
                <a:tableStyleId>{5C22544A-7EE6-4342-B048-85BDC9FD1C3A}</a:tableStyleId>
              </a:tblPr>
              <a:tblGrid>
                <a:gridCol w="850069">
                  <a:extLst>
                    <a:ext uri="{9D8B030D-6E8A-4147-A177-3AD203B41FA5}">
                      <a16:colId xmlns:a16="http://schemas.microsoft.com/office/drawing/2014/main" val="20000"/>
                    </a:ext>
                  </a:extLst>
                </a:gridCol>
                <a:gridCol w="1125877">
                  <a:extLst>
                    <a:ext uri="{9D8B030D-6E8A-4147-A177-3AD203B41FA5}">
                      <a16:colId xmlns:a16="http://schemas.microsoft.com/office/drawing/2014/main" val="20001"/>
                    </a:ext>
                  </a:extLst>
                </a:gridCol>
                <a:gridCol w="1728951">
                  <a:extLst>
                    <a:ext uri="{9D8B030D-6E8A-4147-A177-3AD203B41FA5}">
                      <a16:colId xmlns:a16="http://schemas.microsoft.com/office/drawing/2014/main" val="20002"/>
                    </a:ext>
                  </a:extLst>
                </a:gridCol>
                <a:gridCol w="1728951">
                  <a:extLst>
                    <a:ext uri="{9D8B030D-6E8A-4147-A177-3AD203B41FA5}">
                      <a16:colId xmlns:a16="http://schemas.microsoft.com/office/drawing/2014/main" val="20003"/>
                    </a:ext>
                  </a:extLst>
                </a:gridCol>
                <a:gridCol w="1728951">
                  <a:extLst>
                    <a:ext uri="{9D8B030D-6E8A-4147-A177-3AD203B41FA5}">
                      <a16:colId xmlns:a16="http://schemas.microsoft.com/office/drawing/2014/main" val="20004"/>
                    </a:ext>
                  </a:extLst>
                </a:gridCol>
              </a:tblGrid>
              <a:tr h="228600">
                <a:tc>
                  <a:txBody>
                    <a:bodyPr/>
                    <a:lstStyle/>
                    <a:p>
                      <a:r>
                        <a:rPr lang="en-US" sz="1800" u="sng" dirty="0">
                          <a:solidFill>
                            <a:schemeClr val="tx1"/>
                          </a:solidFill>
                        </a:rPr>
                        <a:t>SSN</a:t>
                      </a:r>
                      <a:endParaRPr lang="tr-TR" sz="1800" u="sng" dirty="0">
                        <a:solidFill>
                          <a:schemeClr val="tx1"/>
                        </a:solidFill>
                      </a:endParaRPr>
                    </a:p>
                  </a:txBody>
                  <a:tcPr/>
                </a:tc>
                <a:tc>
                  <a:txBody>
                    <a:bodyPr/>
                    <a:lstStyle/>
                    <a:p>
                      <a:r>
                        <a:rPr lang="en-US" sz="1800" dirty="0">
                          <a:solidFill>
                            <a:schemeClr val="tx1"/>
                          </a:solidFill>
                        </a:rPr>
                        <a:t>Name</a:t>
                      </a:r>
                      <a:endParaRPr lang="tr-TR" sz="1800" dirty="0">
                        <a:solidFill>
                          <a:schemeClr val="tx1"/>
                        </a:solidFill>
                      </a:endParaRPr>
                    </a:p>
                  </a:txBody>
                  <a:tcPr/>
                </a:tc>
                <a:tc>
                  <a:txBody>
                    <a:bodyPr/>
                    <a:lstStyle/>
                    <a:p>
                      <a:r>
                        <a:rPr lang="en-US" sz="1800" dirty="0">
                          <a:solidFill>
                            <a:schemeClr val="tx1"/>
                          </a:solidFill>
                        </a:rPr>
                        <a:t>State</a:t>
                      </a:r>
                      <a:endParaRPr lang="tr-TR" sz="1800" dirty="0">
                        <a:solidFill>
                          <a:schemeClr val="tx1"/>
                        </a:solidFill>
                      </a:endParaRPr>
                    </a:p>
                  </a:txBody>
                  <a:tcPr/>
                </a:tc>
                <a:tc>
                  <a:txBody>
                    <a:bodyPr/>
                    <a:lstStyle/>
                    <a:p>
                      <a:r>
                        <a:rPr lang="en-US" sz="1800" dirty="0">
                          <a:solidFill>
                            <a:schemeClr val="tx1"/>
                          </a:solidFill>
                        </a:rPr>
                        <a:t>Street</a:t>
                      </a:r>
                      <a:endParaRPr lang="tr-TR" sz="1800" dirty="0">
                        <a:solidFill>
                          <a:schemeClr val="tx1"/>
                        </a:solidFill>
                      </a:endParaRPr>
                    </a:p>
                  </a:txBody>
                  <a:tcPr/>
                </a:tc>
                <a:tc>
                  <a:txBody>
                    <a:bodyPr/>
                    <a:lstStyle/>
                    <a:p>
                      <a:r>
                        <a:rPr lang="en-US" sz="1800" dirty="0">
                          <a:solidFill>
                            <a:schemeClr val="tx1"/>
                          </a:solidFill>
                        </a:rPr>
                        <a:t>City</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68653" y="913670"/>
            <a:ext cx="1295547" cy="400110"/>
          </a:xfrm>
          <a:prstGeom prst="rect">
            <a:avLst/>
          </a:prstGeom>
          <a:noFill/>
        </p:spPr>
        <p:txBody>
          <a:bodyPr wrap="none" rtlCol="0">
            <a:spAutoFit/>
          </a:bodyPr>
          <a:lstStyle/>
          <a:p>
            <a:r>
              <a:rPr lang="en-US" sz="2000" dirty="0"/>
              <a:t>Customer</a:t>
            </a:r>
            <a:endParaRPr lang="tr-TR" sz="2000" dirty="0"/>
          </a:p>
        </p:txBody>
      </p:sp>
      <p:graphicFrame>
        <p:nvGraphicFramePr>
          <p:cNvPr id="8" name="Table 7"/>
          <p:cNvGraphicFramePr>
            <a:graphicFrameLocks noGrp="1"/>
          </p:cNvGraphicFramePr>
          <p:nvPr/>
        </p:nvGraphicFramePr>
        <p:xfrm>
          <a:off x="528577" y="2075886"/>
          <a:ext cx="2667000" cy="3657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28600">
                <a:tc>
                  <a:txBody>
                    <a:bodyPr/>
                    <a:lstStyle/>
                    <a:p>
                      <a:r>
                        <a:rPr lang="en-US" sz="1800" u="sng" dirty="0">
                          <a:solidFill>
                            <a:schemeClr val="tx1"/>
                          </a:solidFill>
                        </a:rPr>
                        <a:t>SID</a:t>
                      </a:r>
                      <a:endParaRPr lang="tr-TR" sz="1800" u="sng" dirty="0">
                        <a:solidFill>
                          <a:schemeClr val="tx1"/>
                        </a:solidFill>
                      </a:endParaRPr>
                    </a:p>
                  </a:txBody>
                  <a:tcPr/>
                </a:tc>
                <a:tc>
                  <a:txBody>
                    <a:bodyPr/>
                    <a:lstStyle/>
                    <a:p>
                      <a:r>
                        <a:rPr lang="en-US" sz="1800" dirty="0">
                          <a:solidFill>
                            <a:schemeClr val="tx1"/>
                          </a:solidFill>
                        </a:rPr>
                        <a:t>Name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478371" y="1709780"/>
            <a:ext cx="1611339" cy="400110"/>
          </a:xfrm>
          <a:prstGeom prst="rect">
            <a:avLst/>
          </a:prstGeom>
          <a:noFill/>
        </p:spPr>
        <p:txBody>
          <a:bodyPr wrap="none" rtlCol="0">
            <a:spAutoFit/>
          </a:bodyPr>
          <a:lstStyle/>
          <a:p>
            <a:r>
              <a:rPr lang="en-US" sz="2000" dirty="0"/>
              <a:t>Salesperson</a:t>
            </a:r>
            <a:endParaRPr lang="tr-TR" sz="2000" dirty="0"/>
          </a:p>
        </p:txBody>
      </p:sp>
      <p:graphicFrame>
        <p:nvGraphicFramePr>
          <p:cNvPr id="10" name="Table 9"/>
          <p:cNvGraphicFramePr>
            <a:graphicFrameLocks noGrp="1"/>
          </p:cNvGraphicFramePr>
          <p:nvPr/>
        </p:nvGraphicFramePr>
        <p:xfrm>
          <a:off x="528577" y="2749197"/>
          <a:ext cx="4724400" cy="365760"/>
        </p:xfrm>
        <a:graphic>
          <a:graphicData uri="http://schemas.openxmlformats.org/drawingml/2006/table">
            <a:tbl>
              <a:tblPr firstRow="1" bandRow="1">
                <a:tableStyleId>{5C22544A-7EE6-4342-B048-85BDC9FD1C3A}</a:tableStyleId>
              </a:tblPr>
              <a:tblGrid>
                <a:gridCol w="866140">
                  <a:extLst>
                    <a:ext uri="{9D8B030D-6E8A-4147-A177-3AD203B41FA5}">
                      <a16:colId xmlns:a16="http://schemas.microsoft.com/office/drawing/2014/main" val="20000"/>
                    </a:ext>
                  </a:extLst>
                </a:gridCol>
                <a:gridCol w="70866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tblGrid>
              <a:tr h="2286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u="sng" dirty="0">
                          <a:solidFill>
                            <a:schemeClr val="tx1"/>
                          </a:solidFill>
                        </a:rPr>
                        <a:t>SID</a:t>
                      </a:r>
                      <a:endParaRPr lang="tr-TR" sz="1800" u="sng" dirty="0">
                        <a:solidFill>
                          <a:schemeClr val="tx1"/>
                        </a:solidFill>
                      </a:endParaRPr>
                    </a:p>
                  </a:txBody>
                  <a:tcPr/>
                </a:tc>
                <a:tc>
                  <a:txBody>
                    <a:bodyPr/>
                    <a:lstStyle/>
                    <a:p>
                      <a:r>
                        <a:rPr lang="en-US" sz="1800" u="sng" dirty="0">
                          <a:solidFill>
                            <a:schemeClr val="tx1"/>
                          </a:solidFill>
                        </a:rPr>
                        <a:t>SSN</a:t>
                      </a:r>
                      <a:endParaRPr lang="tr-TR" sz="1800" u="sng" dirty="0">
                        <a:solidFill>
                          <a:schemeClr val="tx1"/>
                        </a:solidFill>
                      </a:endParaRPr>
                    </a:p>
                  </a:txBody>
                  <a:tcPr/>
                </a:tc>
                <a:tc>
                  <a:txBody>
                    <a:bodyPr/>
                    <a:lstStyle/>
                    <a:p>
                      <a:r>
                        <a:rPr lang="en-US" sz="1800" u="none" dirty="0">
                          <a:solidFill>
                            <a:schemeClr val="tx1"/>
                          </a:solidFill>
                        </a:rPr>
                        <a:t>Date</a:t>
                      </a:r>
                      <a:endParaRPr lang="tr-TR" sz="1800" u="none"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31235" y="2471396"/>
            <a:ext cx="699230" cy="400110"/>
          </a:xfrm>
          <a:prstGeom prst="rect">
            <a:avLst/>
          </a:prstGeom>
          <a:noFill/>
        </p:spPr>
        <p:txBody>
          <a:bodyPr wrap="none" rtlCol="0">
            <a:spAutoFit/>
          </a:bodyPr>
          <a:lstStyle/>
          <a:p>
            <a:r>
              <a:rPr lang="en-US" sz="2000" dirty="0"/>
              <a:t>Sale</a:t>
            </a:r>
            <a:endParaRPr lang="tr-TR" sz="2000" dirty="0"/>
          </a:p>
        </p:txBody>
      </p:sp>
      <p:graphicFrame>
        <p:nvGraphicFramePr>
          <p:cNvPr id="12" name="Table 11"/>
          <p:cNvGraphicFramePr>
            <a:graphicFrameLocks noGrp="1"/>
          </p:cNvGraphicFramePr>
          <p:nvPr>
            <p:extLst>
              <p:ext uri="{D42A27DB-BD31-4B8C-83A1-F6EECF244321}">
                <p14:modId xmlns:p14="http://schemas.microsoft.com/office/powerpoint/2010/main" val="1543459995"/>
              </p:ext>
            </p:extLst>
          </p:nvPr>
        </p:nvGraphicFramePr>
        <p:xfrm>
          <a:off x="528577" y="3516853"/>
          <a:ext cx="2976623" cy="365760"/>
        </p:xfrm>
        <a:graphic>
          <a:graphicData uri="http://schemas.openxmlformats.org/drawingml/2006/table">
            <a:tbl>
              <a:tblPr firstRow="1" bandRow="1">
                <a:tableStyleId>{5C22544A-7EE6-4342-B048-85BDC9FD1C3A}</a:tableStyleId>
              </a:tblPr>
              <a:tblGrid>
                <a:gridCol w="661472">
                  <a:extLst>
                    <a:ext uri="{9D8B030D-6E8A-4147-A177-3AD203B41FA5}">
                      <a16:colId xmlns:a16="http://schemas.microsoft.com/office/drawing/2014/main" val="20000"/>
                    </a:ext>
                  </a:extLst>
                </a:gridCol>
                <a:gridCol w="1019751">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2286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Price</a:t>
                      </a:r>
                      <a:endParaRPr lang="tr-TR" sz="1800" dirty="0">
                        <a:solidFill>
                          <a:schemeClr val="tx1"/>
                        </a:solidFill>
                      </a:endParaRPr>
                    </a:p>
                  </a:txBody>
                  <a:tcPr/>
                </a:tc>
                <a:tc>
                  <a:txBody>
                    <a:bodyPr/>
                    <a:lstStyle/>
                    <a:p>
                      <a:r>
                        <a:rPr lang="en-US" sz="1800" dirty="0">
                          <a:solidFill>
                            <a:schemeClr val="tx1"/>
                          </a:solidFill>
                        </a:rPr>
                        <a:t>Model</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431235" y="3134000"/>
            <a:ext cx="1013675" cy="400110"/>
          </a:xfrm>
          <a:prstGeom prst="rect">
            <a:avLst/>
          </a:prstGeom>
          <a:noFill/>
        </p:spPr>
        <p:txBody>
          <a:bodyPr wrap="none" rtlCol="0">
            <a:spAutoFit/>
          </a:bodyPr>
          <a:lstStyle/>
          <a:p>
            <a:r>
              <a:rPr lang="en-US" sz="2000" dirty="0"/>
              <a:t>Vehicle</a:t>
            </a:r>
            <a:endParaRPr lang="tr-TR" sz="2000" dirty="0"/>
          </a:p>
        </p:txBody>
      </p:sp>
      <p:graphicFrame>
        <p:nvGraphicFramePr>
          <p:cNvPr id="14" name="Table 13"/>
          <p:cNvGraphicFramePr>
            <a:graphicFrameLocks noGrp="1"/>
          </p:cNvGraphicFramePr>
          <p:nvPr>
            <p:extLst>
              <p:ext uri="{D42A27DB-BD31-4B8C-83A1-F6EECF244321}">
                <p14:modId xmlns:p14="http://schemas.microsoft.com/office/powerpoint/2010/main" val="1198830000"/>
              </p:ext>
            </p:extLst>
          </p:nvPr>
        </p:nvGraphicFramePr>
        <p:xfrm>
          <a:off x="548455" y="4306953"/>
          <a:ext cx="2499545" cy="365760"/>
        </p:xfrm>
        <a:graphic>
          <a:graphicData uri="http://schemas.openxmlformats.org/drawingml/2006/table">
            <a:tbl>
              <a:tblPr firstRow="1" bandRow="1">
                <a:tableStyleId>{5C22544A-7EE6-4342-B048-85BDC9FD1C3A}</a:tableStyleId>
              </a:tblPr>
              <a:tblGrid>
                <a:gridCol w="89934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Engine_size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528577" y="3926943"/>
            <a:ext cx="598241" cy="400110"/>
          </a:xfrm>
          <a:prstGeom prst="rect">
            <a:avLst/>
          </a:prstGeom>
          <a:noFill/>
        </p:spPr>
        <p:txBody>
          <a:bodyPr wrap="none" rtlCol="0">
            <a:spAutoFit/>
          </a:bodyPr>
          <a:lstStyle/>
          <a:p>
            <a:r>
              <a:rPr lang="en-US" sz="2000" dirty="0"/>
              <a:t>Car</a:t>
            </a:r>
            <a:endParaRPr lang="tr-TR" sz="2000" dirty="0"/>
          </a:p>
        </p:txBody>
      </p:sp>
      <p:graphicFrame>
        <p:nvGraphicFramePr>
          <p:cNvPr id="16" name="Table 15"/>
          <p:cNvGraphicFramePr>
            <a:graphicFrameLocks noGrp="1"/>
          </p:cNvGraphicFramePr>
          <p:nvPr>
            <p:extLst>
              <p:ext uri="{D42A27DB-BD31-4B8C-83A1-F6EECF244321}">
                <p14:modId xmlns:p14="http://schemas.microsoft.com/office/powerpoint/2010/main" val="3844825584"/>
              </p:ext>
            </p:extLst>
          </p:nvPr>
        </p:nvGraphicFramePr>
        <p:xfrm>
          <a:off x="568653" y="5092485"/>
          <a:ext cx="2479347" cy="365760"/>
        </p:xfrm>
        <a:graphic>
          <a:graphicData uri="http://schemas.openxmlformats.org/drawingml/2006/table">
            <a:tbl>
              <a:tblPr firstRow="1" bandRow="1">
                <a:tableStyleId>{5C22544A-7EE6-4342-B048-85BDC9FD1C3A}</a:tableStyleId>
              </a:tblPr>
              <a:tblGrid>
                <a:gridCol w="911623">
                  <a:extLst>
                    <a:ext uri="{9D8B030D-6E8A-4147-A177-3AD203B41FA5}">
                      <a16:colId xmlns:a16="http://schemas.microsoft.com/office/drawing/2014/main" val="20000"/>
                    </a:ext>
                  </a:extLst>
                </a:gridCol>
                <a:gridCol w="1567724">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a:solidFill>
                            <a:schemeClr val="tx1"/>
                          </a:solidFill>
                        </a:rPr>
                        <a:t>Tonnage</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42212" y="4710097"/>
            <a:ext cx="816377" cy="400110"/>
          </a:xfrm>
          <a:prstGeom prst="rect">
            <a:avLst/>
          </a:prstGeom>
          <a:noFill/>
        </p:spPr>
        <p:txBody>
          <a:bodyPr wrap="none" rtlCol="0">
            <a:spAutoFit/>
          </a:bodyPr>
          <a:lstStyle/>
          <a:p>
            <a:r>
              <a:rPr lang="en-US" sz="2000" dirty="0"/>
              <a:t>Truck</a:t>
            </a:r>
            <a:endParaRPr lang="tr-TR" sz="2000" dirty="0"/>
          </a:p>
        </p:txBody>
      </p:sp>
      <p:graphicFrame>
        <p:nvGraphicFramePr>
          <p:cNvPr id="18" name="Table 17"/>
          <p:cNvGraphicFramePr>
            <a:graphicFrameLocks noGrp="1"/>
          </p:cNvGraphicFramePr>
          <p:nvPr>
            <p:extLst>
              <p:ext uri="{D42A27DB-BD31-4B8C-83A1-F6EECF244321}">
                <p14:modId xmlns:p14="http://schemas.microsoft.com/office/powerpoint/2010/main" val="1265914021"/>
              </p:ext>
            </p:extLst>
          </p:nvPr>
        </p:nvGraphicFramePr>
        <p:xfrm>
          <a:off x="568653" y="5950283"/>
          <a:ext cx="2479347" cy="365760"/>
        </p:xfrm>
        <a:graphic>
          <a:graphicData uri="http://schemas.openxmlformats.org/drawingml/2006/table">
            <a:tbl>
              <a:tblPr firstRow="1" bandRow="1">
                <a:tableStyleId>{5C22544A-7EE6-4342-B048-85BDC9FD1C3A}</a:tableStyleId>
              </a:tblPr>
              <a:tblGrid>
                <a:gridCol w="837446">
                  <a:extLst>
                    <a:ext uri="{9D8B030D-6E8A-4147-A177-3AD203B41FA5}">
                      <a16:colId xmlns:a16="http://schemas.microsoft.com/office/drawing/2014/main" val="20000"/>
                    </a:ext>
                  </a:extLst>
                </a:gridCol>
                <a:gridCol w="1641901">
                  <a:extLst>
                    <a:ext uri="{9D8B030D-6E8A-4147-A177-3AD203B41FA5}">
                      <a16:colId xmlns:a16="http://schemas.microsoft.com/office/drawing/2014/main" val="20001"/>
                    </a:ext>
                  </a:extLst>
                </a:gridCol>
              </a:tblGrid>
              <a:tr h="304800">
                <a:tc>
                  <a:txBody>
                    <a:bodyPr/>
                    <a:lstStyle/>
                    <a:p>
                      <a:r>
                        <a:rPr lang="en-US" sz="1800" u="sng" dirty="0">
                          <a:solidFill>
                            <a:schemeClr val="tx1"/>
                          </a:solidFill>
                        </a:rPr>
                        <a:t>VIN</a:t>
                      </a:r>
                      <a:endParaRPr lang="tr-TR" sz="1800" u="sng" dirty="0">
                        <a:solidFill>
                          <a:schemeClr val="tx1"/>
                        </a:solidFill>
                      </a:endParaRPr>
                    </a:p>
                  </a:txBody>
                  <a:tcPr/>
                </a:tc>
                <a:tc>
                  <a:txBody>
                    <a:bodyPr/>
                    <a:lstStyle/>
                    <a:p>
                      <a:r>
                        <a:rPr lang="en-US" sz="1800" dirty="0" err="1">
                          <a:solidFill>
                            <a:schemeClr val="tx1"/>
                          </a:solidFill>
                        </a:rPr>
                        <a:t>No_seats</a:t>
                      </a:r>
                      <a:endParaRPr lang="tr-TR" sz="18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502769" y="5505843"/>
            <a:ext cx="713657" cy="400110"/>
          </a:xfrm>
          <a:prstGeom prst="rect">
            <a:avLst/>
          </a:prstGeom>
          <a:noFill/>
        </p:spPr>
        <p:txBody>
          <a:bodyPr wrap="none" rtlCol="0">
            <a:spAutoFit/>
          </a:bodyPr>
          <a:lstStyle/>
          <a:p>
            <a:r>
              <a:rPr lang="en-US" sz="2000" dirty="0"/>
              <a:t>SUV</a:t>
            </a:r>
            <a:endParaRPr lang="tr-TR" sz="2000" dirty="0"/>
          </a:p>
        </p:txBody>
      </p:sp>
      <p:sp>
        <p:nvSpPr>
          <p:cNvPr id="20" name="Right Brace 19"/>
          <p:cNvSpPr/>
          <p:nvPr/>
        </p:nvSpPr>
        <p:spPr bwMode="auto">
          <a:xfrm>
            <a:off x="3280034" y="3516853"/>
            <a:ext cx="381000" cy="2960147"/>
          </a:xfrm>
          <a:prstGeom prst="rightBrace">
            <a:avLst>
              <a:gd name="adj1" fmla="val 8333"/>
              <a:gd name="adj2" fmla="val 27840"/>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tr-TR" sz="1800" b="0" i="0" u="none" strike="noStrike" cap="none" normalizeH="0" baseline="0">
              <a:ln>
                <a:noFill/>
              </a:ln>
              <a:solidFill>
                <a:schemeClr val="bg1"/>
              </a:solidFill>
              <a:effectLst/>
              <a:latin typeface="Arial" charset="0"/>
              <a:cs typeface="Arial"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1561083024"/>
              </p:ext>
            </p:extLst>
          </p:nvPr>
        </p:nvGraphicFramePr>
        <p:xfrm>
          <a:off x="3793434" y="4427332"/>
          <a:ext cx="5045764" cy="1066800"/>
        </p:xfrm>
        <a:graphic>
          <a:graphicData uri="http://schemas.openxmlformats.org/drawingml/2006/table">
            <a:tbl>
              <a:tblPr firstRow="1" bandRow="1">
                <a:tableStyleId>{5C22544A-7EE6-4342-B048-85BDC9FD1C3A}</a:tableStyleId>
              </a:tblPr>
              <a:tblGrid>
                <a:gridCol w="368303">
                  <a:extLst>
                    <a:ext uri="{9D8B030D-6E8A-4147-A177-3AD203B41FA5}">
                      <a16:colId xmlns:a16="http://schemas.microsoft.com/office/drawing/2014/main" val="20000"/>
                    </a:ext>
                  </a:extLst>
                </a:gridCol>
                <a:gridCol w="441966">
                  <a:extLst>
                    <a:ext uri="{9D8B030D-6E8A-4147-A177-3AD203B41FA5}">
                      <a16:colId xmlns:a16="http://schemas.microsoft.com/office/drawing/2014/main" val="20001"/>
                    </a:ext>
                  </a:extLst>
                </a:gridCol>
                <a:gridCol w="847099">
                  <a:extLst>
                    <a:ext uri="{9D8B030D-6E8A-4147-A177-3AD203B41FA5}">
                      <a16:colId xmlns:a16="http://schemas.microsoft.com/office/drawing/2014/main" val="20002"/>
                    </a:ext>
                  </a:extLst>
                </a:gridCol>
                <a:gridCol w="1102398">
                  <a:extLst>
                    <a:ext uri="{9D8B030D-6E8A-4147-A177-3AD203B41FA5}">
                      <a16:colId xmlns:a16="http://schemas.microsoft.com/office/drawing/2014/main" val="20003"/>
                    </a:ext>
                  </a:extLst>
                </a:gridCol>
                <a:gridCol w="591800">
                  <a:extLst>
                    <a:ext uri="{9D8B030D-6E8A-4147-A177-3AD203B41FA5}">
                      <a16:colId xmlns:a16="http://schemas.microsoft.com/office/drawing/2014/main" val="20004"/>
                    </a:ext>
                  </a:extLst>
                </a:gridCol>
                <a:gridCol w="847099">
                  <a:extLst>
                    <a:ext uri="{9D8B030D-6E8A-4147-A177-3AD203B41FA5}">
                      <a16:colId xmlns:a16="http://schemas.microsoft.com/office/drawing/2014/main" val="20005"/>
                    </a:ext>
                  </a:extLst>
                </a:gridCol>
                <a:gridCol w="847099">
                  <a:extLst>
                    <a:ext uri="{9D8B030D-6E8A-4147-A177-3AD203B41FA5}">
                      <a16:colId xmlns:a16="http://schemas.microsoft.com/office/drawing/2014/main" val="20006"/>
                    </a:ext>
                  </a:extLst>
                </a:gridCol>
              </a:tblGrid>
              <a:tr h="228600">
                <a:tc>
                  <a:txBody>
                    <a:bodyPr/>
                    <a:lstStyle/>
                    <a:p>
                      <a:r>
                        <a:rPr lang="en-US" sz="1600" u="sng" dirty="0">
                          <a:solidFill>
                            <a:schemeClr val="tx1"/>
                          </a:solidFill>
                        </a:rPr>
                        <a:t>VIN</a:t>
                      </a:r>
                      <a:endParaRPr lang="tr-TR" sz="1600" u="sng" dirty="0">
                        <a:solidFill>
                          <a:schemeClr val="tx1"/>
                        </a:solidFill>
                      </a:endParaRPr>
                    </a:p>
                  </a:txBody>
                  <a:tcPr/>
                </a:tc>
                <a:tc>
                  <a:txBody>
                    <a:bodyPr/>
                    <a:lstStyle/>
                    <a:p>
                      <a:r>
                        <a:rPr lang="en-US" sz="1600" dirty="0">
                          <a:solidFill>
                            <a:schemeClr val="tx1"/>
                          </a:solidFill>
                        </a:rPr>
                        <a:t>Price</a:t>
                      </a:r>
                      <a:endParaRPr lang="tr-TR" sz="1600" dirty="0">
                        <a:solidFill>
                          <a:schemeClr val="tx1"/>
                        </a:solidFill>
                      </a:endParaRPr>
                    </a:p>
                  </a:txBody>
                  <a:tcPr/>
                </a:tc>
                <a:tc>
                  <a:txBody>
                    <a:bodyPr/>
                    <a:lstStyle/>
                    <a:p>
                      <a:r>
                        <a:rPr lang="en-US" sz="1600" dirty="0">
                          <a:solidFill>
                            <a:schemeClr val="tx1"/>
                          </a:solidFill>
                        </a:rPr>
                        <a:t>Model</a:t>
                      </a:r>
                      <a:endParaRPr lang="tr-TR" sz="1600" dirty="0">
                        <a:solidFill>
                          <a:schemeClr val="tx1"/>
                        </a:solidFill>
                      </a:endParaRPr>
                    </a:p>
                  </a:txBody>
                  <a:tcPr/>
                </a:tc>
                <a:tc>
                  <a:txBody>
                    <a:bodyPr/>
                    <a:lstStyle/>
                    <a:p>
                      <a:r>
                        <a:rPr lang="en-US" sz="1600" dirty="0" err="1">
                          <a:solidFill>
                            <a:schemeClr val="tx1"/>
                          </a:solidFill>
                        </a:rPr>
                        <a:t>Vehicle_type</a:t>
                      </a:r>
                      <a:endParaRPr lang="tr-TR" sz="1600" dirty="0">
                        <a:solidFill>
                          <a:schemeClr val="tx1"/>
                        </a:solidFill>
                      </a:endParaRPr>
                    </a:p>
                  </a:txBody>
                  <a:tcPr/>
                </a:tc>
                <a:tc>
                  <a:txBody>
                    <a:bodyPr/>
                    <a:lstStyle/>
                    <a:p>
                      <a:r>
                        <a:rPr lang="en-US" sz="1600" dirty="0">
                          <a:solidFill>
                            <a:schemeClr val="tx1"/>
                          </a:solidFill>
                        </a:rPr>
                        <a:t>Engine_size</a:t>
                      </a:r>
                      <a:endParaRPr lang="tr-TR" sz="1600" dirty="0">
                        <a:solidFill>
                          <a:schemeClr val="tx1"/>
                        </a:solidFill>
                      </a:endParaRPr>
                    </a:p>
                  </a:txBody>
                  <a:tcPr/>
                </a:tc>
                <a:tc>
                  <a:txBody>
                    <a:bodyPr/>
                    <a:lstStyle/>
                    <a:p>
                      <a:r>
                        <a:rPr lang="en-US" sz="1600" dirty="0">
                          <a:solidFill>
                            <a:schemeClr val="tx1"/>
                          </a:solidFill>
                        </a:rPr>
                        <a:t>Tonnage</a:t>
                      </a:r>
                      <a:endParaRPr lang="tr-TR" sz="1600" dirty="0">
                        <a:solidFill>
                          <a:schemeClr val="tx1"/>
                        </a:solidFill>
                      </a:endParaRPr>
                    </a:p>
                  </a:txBody>
                  <a:tcPr/>
                </a:tc>
                <a:tc>
                  <a:txBody>
                    <a:bodyPr/>
                    <a:lstStyle/>
                    <a:p>
                      <a:r>
                        <a:rPr lang="en-US" sz="1600" dirty="0" err="1">
                          <a:solidFill>
                            <a:schemeClr val="tx1"/>
                          </a:solidFill>
                        </a:rPr>
                        <a:t>No_seats</a:t>
                      </a:r>
                      <a:endParaRPr lang="tr-TR" sz="16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2" name="TextBox 21"/>
          <p:cNvSpPr txBox="1"/>
          <p:nvPr/>
        </p:nvSpPr>
        <p:spPr>
          <a:xfrm>
            <a:off x="3985530" y="3542263"/>
            <a:ext cx="3733800" cy="646331"/>
          </a:xfrm>
          <a:prstGeom prst="rect">
            <a:avLst/>
          </a:prstGeom>
          <a:noFill/>
        </p:spPr>
        <p:txBody>
          <a:bodyPr wrap="square" rtlCol="0">
            <a:spAutoFit/>
          </a:bodyPr>
          <a:lstStyle/>
          <a:p>
            <a:r>
              <a:rPr lang="en-US" dirty="0"/>
              <a:t>Discard Car, Truck and SUV tables and revise Vehicle</a:t>
            </a:r>
            <a:endParaRPr lang="tr-TR" dirty="0"/>
          </a:p>
        </p:txBody>
      </p:sp>
    </p:spTree>
    <p:extLst>
      <p:ext uri="{BB962C8B-B14F-4D97-AF65-F5344CB8AC3E}">
        <p14:creationId xmlns:p14="http://schemas.microsoft.com/office/powerpoint/2010/main" val="59564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0"/>
            <a:ext cx="8305800" cy="1143000"/>
          </a:xfrm>
        </p:spPr>
        <p:txBody>
          <a:bodyPr/>
          <a:lstStyle/>
          <a:p>
            <a:r>
              <a:rPr lang="en-US" dirty="0"/>
              <a:t>Mapping of Specialization or Generalization</a:t>
            </a:r>
          </a:p>
        </p:txBody>
      </p:sp>
      <p:pic>
        <p:nvPicPr>
          <p:cNvPr id="5" name="Picture 2"/>
          <p:cNvPicPr>
            <a:picLocks noChangeAspect="1" noChangeArrowheads="1"/>
          </p:cNvPicPr>
          <p:nvPr/>
        </p:nvPicPr>
        <p:blipFill>
          <a:blip r:embed="rId3" cstate="print"/>
          <a:srcRect/>
          <a:stretch>
            <a:fillRect/>
          </a:stretch>
        </p:blipFill>
        <p:spPr bwMode="auto">
          <a:xfrm>
            <a:off x="533400" y="1143000"/>
            <a:ext cx="7696200" cy="580337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95400"/>
            <a:ext cx="7848600" cy="5229317"/>
          </a:xfrm>
          <a:prstGeom prst="rect">
            <a:avLst/>
          </a:prstGeom>
        </p:spPr>
        <p:txBody>
          <a:bodyPr wrap="square">
            <a:spAutoFit/>
          </a:bodyPr>
          <a:lstStyle/>
          <a:p>
            <a:pPr algn="just">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i="1" dirty="0" err="1">
                <a:latin typeface="Calibri" panose="020F0502020204030204" pitchFamily="34" charset="0"/>
                <a:ea typeface="Calibri" panose="020F0502020204030204" pitchFamily="34" charset="0"/>
                <a:cs typeface="Times New Roman" panose="02020603050405020304" pitchFamily="18" charset="0"/>
              </a:rPr>
              <a:t>IntelligentSplit</a:t>
            </a:r>
            <a:r>
              <a:rPr lang="en-US" dirty="0">
                <a:latin typeface="Calibri" panose="020F0502020204030204" pitchFamily="34" charset="0"/>
                <a:ea typeface="Calibri" panose="020F0502020204030204" pitchFamily="34" charset="0"/>
                <a:cs typeface="Times New Roman" panose="02020603050405020304" pitchFamily="18" charset="0"/>
              </a:rPr>
              <a:t> application facilitates to split expenses between friends. Users first create an account by entering their full name, email, phone and password. Then, they can enter the details of their friends including their email addresses, full names, and phone numbers. Users can create groups where they can share expenses with other group members. A group can be for roommates, trips and restaurants. A user can invite her friends to a group. Each group is saved with a unique group name, date of foundation, description and type (apartment, house, trip, other) information in the database. When a user pays for the bill, an ID is automatically generated for the bill. Users can enter the description, its amount, date, associated group name, the person who paid the bill and split type (“split equally” or ”split unequally”). The split information, more specifically whom is required to pay the bill and the amount a user is going to pay is also provided in the application. Each user can see her balance in each group: How much she paid and the remaining amount. In addition, the application shows who is owed to whom in each group and its amount. A bill should always be assigned to a group and a group may include at least more than one bill. Each user can also see her balance: how much she owes in overall and the remaining amount.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7021989-A99F-B745-A137-F68A846EFAE1}"/>
              </a:ext>
            </a:extLst>
          </p:cNvPr>
          <p:cNvSpPr txBox="1"/>
          <p:nvPr/>
        </p:nvSpPr>
        <p:spPr>
          <a:xfrm>
            <a:off x="408432" y="533400"/>
            <a:ext cx="6442789" cy="369332"/>
          </a:xfrm>
          <a:prstGeom prst="rect">
            <a:avLst/>
          </a:prstGeom>
          <a:noFill/>
        </p:spPr>
        <p:txBody>
          <a:bodyPr wrap="none" rtlCol="0">
            <a:spAutoFit/>
          </a:bodyPr>
          <a:lstStyle/>
          <a:p>
            <a:r>
              <a:rPr lang="en-US" dirty="0">
                <a:solidFill>
                  <a:srgbClr val="FF0000"/>
                </a:solidFill>
              </a:rPr>
              <a:t>Draw the ER/EER diagram and then write down the relations.</a:t>
            </a:r>
          </a:p>
        </p:txBody>
      </p:sp>
    </p:spTree>
    <p:extLst>
      <p:ext uri="{BB962C8B-B14F-4D97-AF65-F5344CB8AC3E}">
        <p14:creationId xmlns:p14="http://schemas.microsoft.com/office/powerpoint/2010/main" val="227224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
            <a:ext cx="7673657" cy="5486400"/>
          </a:xfrm>
          <a:prstGeom prst="rect">
            <a:avLst/>
          </a:prstGeom>
          <a:noFill/>
        </p:spPr>
      </p:pic>
      <p:sp>
        <p:nvSpPr>
          <p:cNvPr id="9" name="TextBox 8">
            <a:extLst>
              <a:ext uri="{FF2B5EF4-FFF2-40B4-BE49-F238E27FC236}">
                <a16:creationId xmlns:a16="http://schemas.microsoft.com/office/drawing/2014/main" id="{C885E482-537F-984E-8265-002885A50A87}"/>
              </a:ext>
            </a:extLst>
          </p:cNvPr>
          <p:cNvSpPr txBox="1"/>
          <p:nvPr/>
        </p:nvSpPr>
        <p:spPr>
          <a:xfrm>
            <a:off x="4495800" y="3381345"/>
            <a:ext cx="381000" cy="200055"/>
          </a:xfrm>
          <a:prstGeom prst="rect">
            <a:avLst/>
          </a:prstGeom>
          <a:solidFill>
            <a:schemeClr val="bg1"/>
          </a:solidFill>
        </p:spPr>
        <p:txBody>
          <a:bodyPr wrap="square" rtlCol="0">
            <a:spAutoFit/>
          </a:bodyPr>
          <a:lstStyle/>
          <a:p>
            <a:r>
              <a:rPr lang="tr-TR" sz="700" dirty="0"/>
              <a:t>[1,1]</a:t>
            </a:r>
            <a:endParaRPr lang="tr-TR" sz="1600" dirty="0"/>
          </a:p>
        </p:txBody>
      </p:sp>
    </p:spTree>
    <p:extLst>
      <p:ext uri="{BB962C8B-B14F-4D97-AF65-F5344CB8AC3E}">
        <p14:creationId xmlns:p14="http://schemas.microsoft.com/office/powerpoint/2010/main" val="424371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1000" y="457200"/>
            <a:ext cx="7919940" cy="5181600"/>
          </a:xfrm>
          <a:prstGeom prst="rect">
            <a:avLst/>
          </a:prstGeom>
        </p:spPr>
      </p:pic>
    </p:spTree>
    <p:extLst>
      <p:ext uri="{BB962C8B-B14F-4D97-AF65-F5344CB8AC3E}">
        <p14:creationId xmlns:p14="http://schemas.microsoft.com/office/powerpoint/2010/main" val="203076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Mapping of Specialization or Generalization</a:t>
            </a:r>
          </a:p>
        </p:txBody>
      </p:sp>
      <p:sp>
        <p:nvSpPr>
          <p:cNvPr id="22531" name="Content Placeholder 2"/>
          <p:cNvSpPr>
            <a:spLocks noGrp="1"/>
          </p:cNvSpPr>
          <p:nvPr>
            <p:ph sz="quarter" idx="1"/>
          </p:nvPr>
        </p:nvSpPr>
        <p:spPr>
          <a:xfrm>
            <a:off x="457200" y="1600200"/>
            <a:ext cx="7954486" cy="4873752"/>
          </a:xfrm>
        </p:spPr>
        <p:txBody>
          <a:bodyPr>
            <a:normAutofit lnSpcReduction="10000"/>
          </a:bodyPr>
          <a:lstStyle/>
          <a:p>
            <a:r>
              <a:rPr lang="en-US" sz="2400" b="1" dirty="0"/>
              <a:t>STEP 8. </a:t>
            </a:r>
            <a:r>
              <a:rPr lang="en-US" sz="2400" dirty="0"/>
              <a:t>Convert each specialization with </a:t>
            </a:r>
            <a:r>
              <a:rPr lang="en-US" sz="2400" i="1" dirty="0"/>
              <a:t>m</a:t>
            </a:r>
            <a:r>
              <a:rPr lang="en-US" sz="2400" dirty="0"/>
              <a:t> subclasses {</a:t>
            </a:r>
            <a:r>
              <a:rPr lang="en-US" sz="2400" i="1" dirty="0"/>
              <a:t>S</a:t>
            </a:r>
            <a:r>
              <a:rPr lang="en-US" sz="2400" i="1" baseline="-25000" dirty="0"/>
              <a:t>1</a:t>
            </a:r>
            <a:r>
              <a:rPr lang="en-US" sz="2400" i="1" dirty="0"/>
              <a:t>, S</a:t>
            </a:r>
            <a:r>
              <a:rPr lang="en-US" sz="2400" i="1" baseline="-25000" dirty="0"/>
              <a:t>2</a:t>
            </a:r>
            <a:r>
              <a:rPr lang="en-US" sz="2400" i="1" dirty="0"/>
              <a:t>, …, S</a:t>
            </a:r>
            <a:r>
              <a:rPr lang="en-US" sz="2400" i="1" baseline="-25000" dirty="0"/>
              <a:t>m</a:t>
            </a:r>
            <a:r>
              <a:rPr lang="en-US" sz="2400" dirty="0"/>
              <a:t>} and superclass </a:t>
            </a:r>
            <a:r>
              <a:rPr lang="en-US" sz="2400" i="1" dirty="0"/>
              <a:t>C </a:t>
            </a:r>
            <a:r>
              <a:rPr lang="en-US" sz="2400" dirty="0"/>
              <a:t>with attributes {</a:t>
            </a:r>
            <a:r>
              <a:rPr lang="en-US" sz="2400" i="1" dirty="0"/>
              <a:t>k, a</a:t>
            </a:r>
            <a:r>
              <a:rPr lang="en-US" sz="2400" i="1" baseline="-25000" dirty="0"/>
              <a:t>1</a:t>
            </a:r>
            <a:r>
              <a:rPr lang="en-US" sz="2400" i="1" dirty="0"/>
              <a:t>,…, a</a:t>
            </a:r>
            <a:r>
              <a:rPr lang="en-US" sz="2400" i="1" baseline="-25000" dirty="0"/>
              <a:t>n</a:t>
            </a:r>
            <a:r>
              <a:rPr lang="en-US" sz="2400" dirty="0"/>
              <a:t>} where </a:t>
            </a:r>
            <a:r>
              <a:rPr lang="en-US" sz="2400" i="1" dirty="0"/>
              <a:t>k</a:t>
            </a:r>
            <a:r>
              <a:rPr lang="en-US" sz="2400" dirty="0"/>
              <a:t> is the (primary) key, into relation schemas using </a:t>
            </a:r>
            <a:r>
              <a:rPr lang="en-US" sz="2400" u="sng" dirty="0"/>
              <a:t>one</a:t>
            </a:r>
            <a:r>
              <a:rPr lang="en-US" sz="2400" dirty="0"/>
              <a:t> of the following options:</a:t>
            </a:r>
          </a:p>
          <a:p>
            <a:pPr lvl="1"/>
            <a:r>
              <a:rPr lang="en-US" sz="2400" b="1" dirty="0"/>
              <a:t>RULE 1: Multiple relations—superclass and subclasses</a:t>
            </a:r>
          </a:p>
          <a:p>
            <a:pPr lvl="1"/>
            <a:r>
              <a:rPr lang="en-US" dirty="0"/>
              <a:t>Apply when: For any specialization (total or partial, disjoint or overlapping)</a:t>
            </a:r>
          </a:p>
          <a:p>
            <a:pPr lvl="1"/>
            <a:r>
              <a:rPr lang="en-US" dirty="0"/>
              <a:t>Create a relation </a:t>
            </a:r>
            <a:r>
              <a:rPr lang="en-US" i="1" dirty="0"/>
              <a:t>L</a:t>
            </a:r>
            <a:r>
              <a:rPr lang="en-US" dirty="0"/>
              <a:t> for the </a:t>
            </a:r>
            <a:r>
              <a:rPr lang="en-US" b="1" dirty="0"/>
              <a:t>superclass</a:t>
            </a:r>
            <a:r>
              <a:rPr lang="en-US" dirty="0"/>
              <a:t> </a:t>
            </a:r>
            <a:r>
              <a:rPr lang="en-US" b="1" i="1" dirty="0"/>
              <a:t>C</a:t>
            </a:r>
            <a:r>
              <a:rPr lang="en-US" dirty="0"/>
              <a:t> with attributes </a:t>
            </a:r>
            <a:r>
              <a:rPr lang="en-US" dirty="0" err="1"/>
              <a:t>Attrs</a:t>
            </a:r>
            <a:r>
              <a:rPr lang="en-US" dirty="0"/>
              <a:t>(</a:t>
            </a:r>
            <a:r>
              <a:rPr lang="en-US" i="1" dirty="0"/>
              <a:t>L</a:t>
            </a:r>
            <a:r>
              <a:rPr lang="en-US" dirty="0"/>
              <a:t>) = {</a:t>
            </a:r>
            <a:r>
              <a:rPr lang="en-US" i="1" dirty="0"/>
              <a:t>k, a</a:t>
            </a:r>
            <a:r>
              <a:rPr lang="en-US" i="1" baseline="-25000" dirty="0"/>
              <a:t>1</a:t>
            </a:r>
            <a:r>
              <a:rPr lang="en-US" i="1" dirty="0"/>
              <a:t>, …, a</a:t>
            </a:r>
            <a:r>
              <a:rPr lang="en-US" i="1" baseline="-25000" dirty="0"/>
              <a:t>n</a:t>
            </a:r>
            <a:r>
              <a:rPr lang="en-US" dirty="0"/>
              <a:t>} and PK(</a:t>
            </a:r>
            <a:r>
              <a:rPr lang="en-US" i="1" dirty="0"/>
              <a:t>L</a:t>
            </a:r>
            <a:r>
              <a:rPr lang="en-US" dirty="0"/>
              <a:t>)=</a:t>
            </a:r>
            <a:r>
              <a:rPr lang="en-US" i="1" dirty="0"/>
              <a:t>k</a:t>
            </a:r>
            <a:r>
              <a:rPr lang="en-US" dirty="0"/>
              <a:t>. </a:t>
            </a:r>
          </a:p>
          <a:p>
            <a:pPr lvl="1"/>
            <a:r>
              <a:rPr lang="en-US" dirty="0"/>
              <a:t>Create a relation </a:t>
            </a:r>
            <a:r>
              <a:rPr lang="en-US" i="1" dirty="0"/>
              <a:t>L</a:t>
            </a:r>
            <a:r>
              <a:rPr lang="en-US" i="1" baseline="-25000" dirty="0"/>
              <a:t>i</a:t>
            </a:r>
            <a:r>
              <a:rPr lang="en-US" dirty="0"/>
              <a:t> for each </a:t>
            </a:r>
            <a:r>
              <a:rPr lang="en-US" b="1" dirty="0"/>
              <a:t>subclass</a:t>
            </a:r>
            <a:r>
              <a:rPr lang="en-US" dirty="0"/>
              <a:t> </a:t>
            </a:r>
            <a:r>
              <a:rPr lang="en-US" i="1" dirty="0"/>
              <a:t>S</a:t>
            </a:r>
            <a:r>
              <a:rPr lang="en-US" i="1" baseline="-25000" dirty="0"/>
              <a:t>i</a:t>
            </a:r>
            <a:r>
              <a:rPr lang="en-US" dirty="0"/>
              <a:t>, </a:t>
            </a:r>
            <a:r>
              <a:rPr lang="en-US" i="1" dirty="0"/>
              <a:t>1≤i ≤m</a:t>
            </a:r>
            <a:r>
              <a:rPr lang="en-US" dirty="0"/>
              <a:t>, with the attributes </a:t>
            </a:r>
            <a:r>
              <a:rPr lang="en-US" dirty="0" err="1"/>
              <a:t>Attrs</a:t>
            </a:r>
            <a:r>
              <a:rPr lang="en-US" dirty="0"/>
              <a:t>(</a:t>
            </a:r>
            <a:r>
              <a:rPr lang="en-US" i="1" dirty="0"/>
              <a:t>L</a:t>
            </a:r>
            <a:r>
              <a:rPr lang="en-US" i="1" baseline="-25000" dirty="0"/>
              <a:t>i</a:t>
            </a:r>
            <a:r>
              <a:rPr lang="en-US" dirty="0"/>
              <a:t>)={</a:t>
            </a:r>
            <a:r>
              <a:rPr lang="en-US" i="1" dirty="0"/>
              <a:t>k</a:t>
            </a:r>
            <a:r>
              <a:rPr lang="en-US" dirty="0"/>
              <a:t>}U{attributes of S</a:t>
            </a:r>
            <a:r>
              <a:rPr lang="en-US" baseline="-25000" dirty="0"/>
              <a:t>i</a:t>
            </a:r>
            <a:r>
              <a:rPr lang="en-US" dirty="0"/>
              <a:t>} and PK(</a:t>
            </a:r>
            <a:r>
              <a:rPr lang="en-US" i="1" dirty="0"/>
              <a:t>L</a:t>
            </a:r>
            <a:r>
              <a:rPr lang="en-US" i="1" baseline="-25000" dirty="0"/>
              <a:t>i</a:t>
            </a:r>
            <a:r>
              <a:rPr lang="en-US" dirty="0"/>
              <a:t>)=</a:t>
            </a:r>
            <a:r>
              <a:rPr lang="en-US" i="1" dirty="0"/>
              <a:t>k</a:t>
            </a:r>
            <a:r>
              <a:rPr lang="en-US" dirty="0"/>
              <a:t>.</a:t>
            </a:r>
          </a:p>
        </p:txBody>
      </p:sp>
      <p:sp>
        <p:nvSpPr>
          <p:cNvPr id="2" name="TextBox 1"/>
          <p:cNvSpPr txBox="1"/>
          <p:nvPr/>
        </p:nvSpPr>
        <p:spPr>
          <a:xfrm>
            <a:off x="5867400" y="6471848"/>
            <a:ext cx="2544286" cy="369332"/>
          </a:xfrm>
          <a:prstGeom prst="rect">
            <a:avLst/>
          </a:prstGeom>
          <a:noFill/>
        </p:spPr>
        <p:txBody>
          <a:bodyPr wrap="none" rtlCol="0">
            <a:spAutoFit/>
          </a:bodyPr>
          <a:lstStyle/>
          <a:p>
            <a:r>
              <a:rPr lang="en-US" dirty="0"/>
              <a:t>PK(L): primary key of 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7467600" cy="652176"/>
          </a:xfrm>
        </p:spPr>
        <p:txBody>
          <a:bodyPr/>
          <a:lstStyle/>
          <a:p>
            <a:r>
              <a:rPr lang="en-US" dirty="0"/>
              <a:t>Mapping of Specialization: Rule1</a:t>
            </a:r>
          </a:p>
        </p:txBody>
      </p:sp>
      <p:pic>
        <p:nvPicPr>
          <p:cNvPr id="5" name="Picture 2"/>
          <p:cNvPicPr>
            <a:picLocks noChangeAspect="1" noChangeArrowheads="1"/>
          </p:cNvPicPr>
          <p:nvPr/>
        </p:nvPicPr>
        <p:blipFill>
          <a:blip r:embed="rId3" cstate="print"/>
          <a:srcRect l="8333" r="25001" b="46584"/>
          <a:stretch>
            <a:fillRect/>
          </a:stretch>
        </p:blipFill>
        <p:spPr bwMode="auto">
          <a:xfrm>
            <a:off x="-228600" y="1221174"/>
            <a:ext cx="5334000" cy="3222625"/>
          </a:xfrm>
          <a:prstGeom prst="rect">
            <a:avLst/>
          </a:prstGeom>
          <a:noFill/>
          <a:ln w="9525">
            <a:noFill/>
            <a:miter lim="800000"/>
            <a:headEnd/>
            <a:tailEnd/>
          </a:ln>
        </p:spPr>
      </p:pic>
      <p:sp>
        <p:nvSpPr>
          <p:cNvPr id="4" name="TextBox 3"/>
          <p:cNvSpPr txBox="1"/>
          <p:nvPr/>
        </p:nvSpPr>
        <p:spPr>
          <a:xfrm>
            <a:off x="4888396" y="3475573"/>
            <a:ext cx="3200400" cy="369332"/>
          </a:xfrm>
          <a:prstGeom prst="rect">
            <a:avLst/>
          </a:prstGeom>
          <a:noFill/>
        </p:spPr>
        <p:txBody>
          <a:bodyPr wrap="square" rtlCol="0">
            <a:spAutoFit/>
          </a:bodyPr>
          <a:lstStyle/>
          <a:p>
            <a:r>
              <a:rPr lang="en-US" dirty="0"/>
              <a:t>We have m=3 subclasses.</a:t>
            </a:r>
            <a:endParaRPr lang="tr-TR" dirty="0"/>
          </a:p>
        </p:txBody>
      </p:sp>
      <p:cxnSp>
        <p:nvCxnSpPr>
          <p:cNvPr id="7" name="Straight Arrow Connector 6"/>
          <p:cNvCxnSpPr/>
          <p:nvPr/>
        </p:nvCxnSpPr>
        <p:spPr bwMode="auto">
          <a:xfrm flipV="1">
            <a:off x="3352800" y="1719461"/>
            <a:ext cx="1367283" cy="246658"/>
          </a:xfrm>
          <a:prstGeom prst="straightConnector1">
            <a:avLst/>
          </a:prstGeom>
          <a:solidFill>
            <a:srgbClr val="00B8FF"/>
          </a:solidFill>
          <a:ln w="25400" cap="flat" cmpd="sng" algn="ctr">
            <a:solidFill>
              <a:srgbClr val="FF0000"/>
            </a:solidFill>
            <a:prstDash val="solid"/>
            <a:round/>
            <a:headEnd type="none" w="med" len="med"/>
            <a:tailEnd type="arrow"/>
          </a:ln>
          <a:effectLst/>
        </p:spPr>
      </p:cxnSp>
      <p:sp>
        <p:nvSpPr>
          <p:cNvPr id="8" name="TextBox 7"/>
          <p:cNvSpPr txBox="1"/>
          <p:nvPr/>
        </p:nvSpPr>
        <p:spPr>
          <a:xfrm>
            <a:off x="5164029" y="2313594"/>
            <a:ext cx="3429000" cy="369332"/>
          </a:xfrm>
          <a:prstGeom prst="rect">
            <a:avLst/>
          </a:prstGeom>
          <a:noFill/>
        </p:spPr>
        <p:txBody>
          <a:bodyPr wrap="square" rtlCol="0">
            <a:spAutoFit/>
          </a:bodyPr>
          <a:lstStyle/>
          <a:p>
            <a:r>
              <a:rPr lang="en-US" dirty="0"/>
              <a:t>Superclass C={k, a</a:t>
            </a:r>
            <a:r>
              <a:rPr lang="en-US" baseline="-25000" dirty="0"/>
              <a:t>1</a:t>
            </a:r>
            <a:r>
              <a:rPr lang="en-US" dirty="0"/>
              <a:t>, a</a:t>
            </a:r>
            <a:r>
              <a:rPr lang="en-US" baseline="-25000" dirty="0"/>
              <a:t>2</a:t>
            </a:r>
            <a:r>
              <a:rPr lang="en-US" dirty="0"/>
              <a:t>, … , a</a:t>
            </a:r>
            <a:r>
              <a:rPr lang="en-US" baseline="-25000" dirty="0"/>
              <a:t>n</a:t>
            </a:r>
            <a:r>
              <a:rPr lang="en-US" dirty="0"/>
              <a:t>}</a:t>
            </a:r>
            <a:endParaRPr lang="tr-TR" dirty="0"/>
          </a:p>
        </p:txBody>
      </p:sp>
      <p:sp>
        <p:nvSpPr>
          <p:cNvPr id="9" name="TextBox 8"/>
          <p:cNvSpPr txBox="1"/>
          <p:nvPr/>
        </p:nvSpPr>
        <p:spPr>
          <a:xfrm>
            <a:off x="2229286" y="3214299"/>
            <a:ext cx="372218" cy="276999"/>
          </a:xfrm>
          <a:prstGeom prst="rect">
            <a:avLst/>
          </a:prstGeom>
          <a:noFill/>
        </p:spPr>
        <p:txBody>
          <a:bodyPr wrap="none" rtlCol="0">
            <a:spAutoFit/>
          </a:bodyPr>
          <a:lstStyle/>
          <a:p>
            <a:r>
              <a:rPr lang="en-US" sz="1200" b="1" dirty="0">
                <a:solidFill>
                  <a:srgbClr val="FF0000"/>
                </a:solidFill>
              </a:rPr>
              <a:t>S2</a:t>
            </a:r>
            <a:endParaRPr lang="tr-TR" sz="1200" b="1" dirty="0">
              <a:solidFill>
                <a:srgbClr val="FF0000"/>
              </a:solidFill>
            </a:endParaRPr>
          </a:p>
        </p:txBody>
      </p:sp>
      <p:sp>
        <p:nvSpPr>
          <p:cNvPr id="10" name="TextBox 9"/>
          <p:cNvSpPr txBox="1"/>
          <p:nvPr/>
        </p:nvSpPr>
        <p:spPr>
          <a:xfrm>
            <a:off x="814234" y="3214300"/>
            <a:ext cx="372218" cy="276999"/>
          </a:xfrm>
          <a:prstGeom prst="rect">
            <a:avLst/>
          </a:prstGeom>
          <a:noFill/>
        </p:spPr>
        <p:txBody>
          <a:bodyPr wrap="none" rtlCol="0">
            <a:spAutoFit/>
          </a:bodyPr>
          <a:lstStyle/>
          <a:p>
            <a:r>
              <a:rPr lang="en-US" sz="1200" b="1" dirty="0">
                <a:solidFill>
                  <a:srgbClr val="FF0000"/>
                </a:solidFill>
              </a:rPr>
              <a:t>S1</a:t>
            </a:r>
            <a:endParaRPr lang="tr-TR" sz="1200" b="1" dirty="0">
              <a:solidFill>
                <a:srgbClr val="FF0000"/>
              </a:solidFill>
            </a:endParaRPr>
          </a:p>
        </p:txBody>
      </p:sp>
      <p:sp>
        <p:nvSpPr>
          <p:cNvPr id="12" name="TextBox 11"/>
          <p:cNvSpPr txBox="1"/>
          <p:nvPr/>
        </p:nvSpPr>
        <p:spPr>
          <a:xfrm>
            <a:off x="3540486" y="3149025"/>
            <a:ext cx="372218" cy="276999"/>
          </a:xfrm>
          <a:prstGeom prst="rect">
            <a:avLst/>
          </a:prstGeom>
          <a:noFill/>
        </p:spPr>
        <p:txBody>
          <a:bodyPr wrap="none" rtlCol="0">
            <a:spAutoFit/>
          </a:bodyPr>
          <a:lstStyle/>
          <a:p>
            <a:r>
              <a:rPr lang="en-US" sz="1200" b="1" dirty="0">
                <a:solidFill>
                  <a:srgbClr val="FF0000"/>
                </a:solidFill>
              </a:rPr>
              <a:t>S3</a:t>
            </a:r>
            <a:endParaRPr lang="tr-TR" sz="1200"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674873693"/>
              </p:ext>
            </p:extLst>
          </p:nvPr>
        </p:nvGraphicFramePr>
        <p:xfrm>
          <a:off x="4512000" y="1804393"/>
          <a:ext cx="4632000" cy="463549"/>
        </p:xfrm>
        <a:graphic>
          <a:graphicData uri="http://schemas.openxmlformats.org/drawingml/2006/table">
            <a:tbl>
              <a:tblPr firstRow="1" bandRow="1">
                <a:tableStyleId>{5C22544A-7EE6-4342-B048-85BDC9FD1C3A}</a:tableStyleId>
              </a:tblPr>
              <a:tblGrid>
                <a:gridCol w="66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63549">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Name</a:t>
                      </a:r>
                      <a:endParaRPr lang="tr-TR" sz="1600" baseline="-25000" dirty="0">
                        <a:solidFill>
                          <a:schemeClr val="tx1"/>
                        </a:solidFill>
                      </a:endParaRPr>
                    </a:p>
                  </a:txBody>
                  <a:tcPr/>
                </a:tc>
                <a:tc>
                  <a:txBody>
                    <a:bodyPr/>
                    <a:lstStyle/>
                    <a:p>
                      <a:r>
                        <a:rPr lang="en-US" sz="1600" dirty="0">
                          <a:solidFill>
                            <a:schemeClr val="tx1"/>
                          </a:solidFill>
                        </a:rPr>
                        <a:t>Sex</a:t>
                      </a:r>
                      <a:endParaRPr lang="tr-TR" sz="1600" baseline="-25000" dirty="0">
                        <a:solidFill>
                          <a:schemeClr val="tx1"/>
                        </a:solidFill>
                      </a:endParaRPr>
                    </a:p>
                  </a:txBody>
                  <a:tcPr/>
                </a:tc>
                <a:tc>
                  <a:txBody>
                    <a:bodyPr/>
                    <a:lstStyle/>
                    <a:p>
                      <a:r>
                        <a:rPr lang="en-US" sz="1600" dirty="0">
                          <a:solidFill>
                            <a:schemeClr val="tx1"/>
                          </a:solidFill>
                        </a:rPr>
                        <a:t>Address</a:t>
                      </a:r>
                      <a:endParaRPr lang="tr-TR" sz="1600" dirty="0">
                        <a:solidFill>
                          <a:schemeClr val="tx1"/>
                        </a:solidFill>
                      </a:endParaRPr>
                    </a:p>
                  </a:txBody>
                  <a:tcPr/>
                </a:tc>
                <a:tc>
                  <a:txBody>
                    <a:bodyPr/>
                    <a:lstStyle/>
                    <a:p>
                      <a:r>
                        <a:rPr lang="en-US" sz="1600" dirty="0" err="1">
                          <a:solidFill>
                            <a:schemeClr val="tx1"/>
                          </a:solidFill>
                        </a:rPr>
                        <a:t>Birth_date</a:t>
                      </a:r>
                      <a:endParaRPr lang="tr-TR" sz="1600" baseline="-250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4" name="TextBox 13"/>
          <p:cNvSpPr txBox="1"/>
          <p:nvPr/>
        </p:nvSpPr>
        <p:spPr>
          <a:xfrm>
            <a:off x="4688458" y="1390001"/>
            <a:ext cx="878767" cy="338554"/>
          </a:xfrm>
          <a:prstGeom prst="rect">
            <a:avLst/>
          </a:prstGeom>
          <a:noFill/>
        </p:spPr>
        <p:txBody>
          <a:bodyPr wrap="none" rtlCol="0">
            <a:spAutoFit/>
          </a:bodyPr>
          <a:lstStyle/>
          <a:p>
            <a:r>
              <a:rPr lang="en-US" sz="1600" b="1" dirty="0"/>
              <a:t>Person</a:t>
            </a:r>
            <a:endParaRPr lang="tr-TR" sz="1600" b="1" dirty="0"/>
          </a:p>
        </p:txBody>
      </p:sp>
      <p:graphicFrame>
        <p:nvGraphicFramePr>
          <p:cNvPr id="15" name="Table 14"/>
          <p:cNvGraphicFramePr>
            <a:graphicFrameLocks noGrp="1"/>
          </p:cNvGraphicFramePr>
          <p:nvPr>
            <p:extLst>
              <p:ext uri="{D42A27DB-BD31-4B8C-83A1-F6EECF244321}">
                <p14:modId xmlns:p14="http://schemas.microsoft.com/office/powerpoint/2010/main" val="3805109268"/>
              </p:ext>
            </p:extLst>
          </p:nvPr>
        </p:nvGraphicFramePr>
        <p:xfrm>
          <a:off x="1447796" y="4876800"/>
          <a:ext cx="2337722" cy="370840"/>
        </p:xfrm>
        <a:graphic>
          <a:graphicData uri="http://schemas.openxmlformats.org/drawingml/2006/table">
            <a:tbl>
              <a:tblPr firstRow="1" bandRow="1">
                <a:tableStyleId>{5C22544A-7EE6-4342-B048-85BDC9FD1C3A}</a:tableStyleId>
              </a:tblPr>
              <a:tblGrid>
                <a:gridCol w="1168861">
                  <a:extLst>
                    <a:ext uri="{9D8B030D-6E8A-4147-A177-3AD203B41FA5}">
                      <a16:colId xmlns:a16="http://schemas.microsoft.com/office/drawing/2014/main" val="20000"/>
                    </a:ext>
                  </a:extLst>
                </a:gridCol>
                <a:gridCol w="1168861">
                  <a:extLst>
                    <a:ext uri="{9D8B030D-6E8A-4147-A177-3AD203B41FA5}">
                      <a16:colId xmlns:a16="http://schemas.microsoft.com/office/drawing/2014/main" val="20001"/>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Salary</a:t>
                      </a:r>
                      <a:endParaRPr lang="tr-TR" sz="1600" baseline="-250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304800" y="4953000"/>
            <a:ext cx="1095172" cy="338554"/>
          </a:xfrm>
          <a:prstGeom prst="rect">
            <a:avLst/>
          </a:prstGeom>
          <a:noFill/>
        </p:spPr>
        <p:txBody>
          <a:bodyPr wrap="none" rtlCol="0">
            <a:spAutoFit/>
          </a:bodyPr>
          <a:lstStyle/>
          <a:p>
            <a:r>
              <a:rPr lang="en-US" sz="1600" dirty="0"/>
              <a:t>Employee</a:t>
            </a:r>
            <a:endParaRPr lang="tr-TR" sz="1600" baseline="-25000" dirty="0"/>
          </a:p>
        </p:txBody>
      </p:sp>
      <p:graphicFrame>
        <p:nvGraphicFramePr>
          <p:cNvPr id="17" name="Table 16"/>
          <p:cNvGraphicFramePr>
            <a:graphicFrameLocks noGrp="1"/>
          </p:cNvGraphicFramePr>
          <p:nvPr>
            <p:extLst>
              <p:ext uri="{D42A27DB-BD31-4B8C-83A1-F6EECF244321}">
                <p14:modId xmlns:p14="http://schemas.microsoft.com/office/powerpoint/2010/main" val="3586320596"/>
              </p:ext>
            </p:extLst>
          </p:nvPr>
        </p:nvGraphicFramePr>
        <p:xfrm>
          <a:off x="1447800" y="5257800"/>
          <a:ext cx="624840" cy="370840"/>
        </p:xfrm>
        <a:graphic>
          <a:graphicData uri="http://schemas.openxmlformats.org/drawingml/2006/table">
            <a:tbl>
              <a:tblPr firstRow="1" bandRow="1">
                <a:tableStyleId>{5C22544A-7EE6-4342-B048-85BDC9FD1C3A}</a:tableStyleId>
              </a:tblPr>
              <a:tblGrid>
                <a:gridCol w="624840">
                  <a:extLst>
                    <a:ext uri="{9D8B030D-6E8A-4147-A177-3AD203B41FA5}">
                      <a16:colId xmlns:a16="http://schemas.microsoft.com/office/drawing/2014/main" val="20000"/>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8" name="TextBox 17"/>
          <p:cNvSpPr txBox="1"/>
          <p:nvPr/>
        </p:nvSpPr>
        <p:spPr>
          <a:xfrm>
            <a:off x="304800" y="5334000"/>
            <a:ext cx="981359" cy="338554"/>
          </a:xfrm>
          <a:prstGeom prst="rect">
            <a:avLst/>
          </a:prstGeom>
          <a:noFill/>
        </p:spPr>
        <p:txBody>
          <a:bodyPr wrap="none" rtlCol="0">
            <a:spAutoFit/>
          </a:bodyPr>
          <a:lstStyle/>
          <a:p>
            <a:r>
              <a:rPr lang="en-US" sz="1600" dirty="0"/>
              <a:t>Alumnus</a:t>
            </a:r>
            <a:endParaRPr lang="tr-TR" sz="1600" baseline="-25000" dirty="0"/>
          </a:p>
        </p:txBody>
      </p:sp>
      <p:graphicFrame>
        <p:nvGraphicFramePr>
          <p:cNvPr id="19" name="Table 18"/>
          <p:cNvGraphicFramePr>
            <a:graphicFrameLocks noGrp="1"/>
          </p:cNvGraphicFramePr>
          <p:nvPr>
            <p:extLst>
              <p:ext uri="{D42A27DB-BD31-4B8C-83A1-F6EECF244321}">
                <p14:modId xmlns:p14="http://schemas.microsoft.com/office/powerpoint/2010/main" val="164004712"/>
              </p:ext>
            </p:extLst>
          </p:nvPr>
        </p:nvGraphicFramePr>
        <p:xfrm>
          <a:off x="1447800" y="5715000"/>
          <a:ext cx="2743200"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0000"/>
                    </a:ext>
                  </a:extLst>
                </a:gridCol>
                <a:gridCol w="1930401">
                  <a:extLst>
                    <a:ext uri="{9D8B030D-6E8A-4147-A177-3AD203B41FA5}">
                      <a16:colId xmlns:a16="http://schemas.microsoft.com/office/drawing/2014/main" val="20001"/>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err="1">
                          <a:solidFill>
                            <a:schemeClr val="tx1"/>
                          </a:solidFill>
                        </a:rPr>
                        <a:t>Major_dept</a:t>
                      </a:r>
                      <a:endParaRPr lang="tr-TR" sz="1600" baseline="-2500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0" name="TextBox 19"/>
          <p:cNvSpPr txBox="1"/>
          <p:nvPr/>
        </p:nvSpPr>
        <p:spPr>
          <a:xfrm>
            <a:off x="304800" y="5715000"/>
            <a:ext cx="891591" cy="338554"/>
          </a:xfrm>
          <a:prstGeom prst="rect">
            <a:avLst/>
          </a:prstGeom>
          <a:noFill/>
        </p:spPr>
        <p:txBody>
          <a:bodyPr wrap="none" rtlCol="0">
            <a:spAutoFit/>
          </a:bodyPr>
          <a:lstStyle/>
          <a:p>
            <a:r>
              <a:rPr lang="en-US" sz="1600" dirty="0"/>
              <a:t>Student</a:t>
            </a:r>
            <a:endParaRPr lang="tr-TR" sz="1600" baseline="-25000" dirty="0"/>
          </a:p>
        </p:txBody>
      </p:sp>
      <p:sp>
        <p:nvSpPr>
          <p:cNvPr id="22" name="TextBox 21"/>
          <p:cNvSpPr txBox="1"/>
          <p:nvPr/>
        </p:nvSpPr>
        <p:spPr>
          <a:xfrm>
            <a:off x="2676241" y="5257800"/>
            <a:ext cx="1835759" cy="338554"/>
          </a:xfrm>
          <a:prstGeom prst="rect">
            <a:avLst/>
          </a:prstGeom>
          <a:noFill/>
        </p:spPr>
        <p:txBody>
          <a:bodyPr wrap="none" rtlCol="0">
            <a:spAutoFit/>
          </a:bodyPr>
          <a:lstStyle/>
          <a:p>
            <a:r>
              <a:rPr lang="en-US" sz="1600" dirty="0" err="1"/>
              <a:t>Alumnus_degrees</a:t>
            </a:r>
            <a:endParaRPr lang="tr-TR" sz="1600" baseline="-25000" dirty="0"/>
          </a:p>
        </p:txBody>
      </p:sp>
      <p:graphicFrame>
        <p:nvGraphicFramePr>
          <p:cNvPr id="23" name="Table 22"/>
          <p:cNvGraphicFramePr>
            <a:graphicFrameLocks noGrp="1"/>
          </p:cNvGraphicFramePr>
          <p:nvPr>
            <p:extLst>
              <p:ext uri="{D42A27DB-BD31-4B8C-83A1-F6EECF244321}">
                <p14:modId xmlns:p14="http://schemas.microsoft.com/office/powerpoint/2010/main" val="2449336691"/>
              </p:ext>
            </p:extLst>
          </p:nvPr>
        </p:nvGraphicFramePr>
        <p:xfrm>
          <a:off x="4572000" y="5257800"/>
          <a:ext cx="4114801" cy="370840"/>
        </p:xfrm>
        <a:graphic>
          <a:graphicData uri="http://schemas.openxmlformats.org/drawingml/2006/table">
            <a:tbl>
              <a:tblPr firstRow="1" bandRow="1">
                <a:tableStyleId>{5C22544A-7EE6-4342-B048-85BDC9FD1C3A}</a:tableStyleId>
              </a:tblPr>
              <a:tblGrid>
                <a:gridCol w="866274">
                  <a:extLst>
                    <a:ext uri="{9D8B030D-6E8A-4147-A177-3AD203B41FA5}">
                      <a16:colId xmlns:a16="http://schemas.microsoft.com/office/drawing/2014/main" val="20000"/>
                    </a:ext>
                  </a:extLst>
                </a:gridCol>
                <a:gridCol w="866274">
                  <a:extLst>
                    <a:ext uri="{9D8B030D-6E8A-4147-A177-3AD203B41FA5}">
                      <a16:colId xmlns:a16="http://schemas.microsoft.com/office/drawing/2014/main" val="20001"/>
                    </a:ext>
                  </a:extLst>
                </a:gridCol>
                <a:gridCol w="1082842">
                  <a:extLst>
                    <a:ext uri="{9D8B030D-6E8A-4147-A177-3AD203B41FA5}">
                      <a16:colId xmlns:a16="http://schemas.microsoft.com/office/drawing/2014/main" val="20002"/>
                    </a:ext>
                  </a:extLst>
                </a:gridCol>
                <a:gridCol w="1299411">
                  <a:extLst>
                    <a:ext uri="{9D8B030D-6E8A-4147-A177-3AD203B41FA5}">
                      <a16:colId xmlns:a16="http://schemas.microsoft.com/office/drawing/2014/main" val="20003"/>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u="sng" dirty="0">
                          <a:solidFill>
                            <a:schemeClr val="tx1"/>
                          </a:solidFill>
                        </a:rPr>
                        <a:t>Year</a:t>
                      </a:r>
                      <a:endParaRPr lang="tr-TR" sz="1600" u="sng" baseline="-25000" dirty="0">
                        <a:solidFill>
                          <a:schemeClr val="tx1"/>
                        </a:solidFill>
                      </a:endParaRPr>
                    </a:p>
                  </a:txBody>
                  <a:tcPr/>
                </a:tc>
                <a:tc>
                  <a:txBody>
                    <a:bodyPr/>
                    <a:lstStyle/>
                    <a:p>
                      <a:r>
                        <a:rPr lang="en-US" sz="1600" b="1" u="sng" kern="1200" dirty="0">
                          <a:solidFill>
                            <a:schemeClr val="tx1"/>
                          </a:solidFill>
                          <a:latin typeface="+mn-lt"/>
                          <a:ea typeface="+mn-ea"/>
                          <a:cs typeface="+mn-cs"/>
                        </a:rPr>
                        <a:t>Degree</a:t>
                      </a:r>
                      <a:endParaRPr lang="tr-TR" sz="1600" b="1" u="sng" kern="1200" dirty="0">
                        <a:solidFill>
                          <a:schemeClr val="tx1"/>
                        </a:solidFill>
                        <a:latin typeface="+mn-lt"/>
                        <a:ea typeface="+mn-ea"/>
                        <a:cs typeface="+mn-cs"/>
                      </a:endParaRPr>
                    </a:p>
                  </a:txBody>
                  <a:tcPr/>
                </a:tc>
                <a:tc>
                  <a:txBody>
                    <a:bodyPr/>
                    <a:lstStyle/>
                    <a:p>
                      <a:r>
                        <a:rPr lang="en-US" sz="1600" b="1" u="sng" kern="1200" dirty="0">
                          <a:solidFill>
                            <a:schemeClr val="tx1"/>
                          </a:solidFill>
                          <a:latin typeface="+mn-lt"/>
                          <a:ea typeface="+mn-ea"/>
                          <a:cs typeface="+mn-cs"/>
                        </a:rPr>
                        <a:t>Major</a:t>
                      </a:r>
                      <a:endParaRPr lang="tr-TR" sz="1600" b="1" u="sng"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Mapping of Specialization</a:t>
            </a:r>
          </a:p>
        </p:txBody>
      </p:sp>
      <p:sp>
        <p:nvSpPr>
          <p:cNvPr id="22531" name="Content Placeholder 2"/>
          <p:cNvSpPr>
            <a:spLocks noGrp="1"/>
          </p:cNvSpPr>
          <p:nvPr>
            <p:ph sz="quarter" idx="1"/>
          </p:nvPr>
        </p:nvSpPr>
        <p:spPr>
          <a:xfrm>
            <a:off x="457200" y="1600200"/>
            <a:ext cx="8305800" cy="4873752"/>
          </a:xfrm>
        </p:spPr>
        <p:txBody>
          <a:bodyPr>
            <a:normAutofit/>
          </a:bodyPr>
          <a:lstStyle/>
          <a:p>
            <a:r>
              <a:rPr lang="en-US" b="1" dirty="0"/>
              <a:t>RULE 2: Multiple relations—subclass relations only</a:t>
            </a:r>
          </a:p>
          <a:p>
            <a:r>
              <a:rPr lang="en-US" sz="2000" dirty="0"/>
              <a:t>Apply when</a:t>
            </a:r>
          </a:p>
          <a:p>
            <a:pPr marL="457200" indent="-457200">
              <a:buFont typeface="+mj-lt"/>
              <a:buAutoNum type="arabicPeriod"/>
            </a:pPr>
            <a:r>
              <a:rPr lang="en-US" sz="2000" dirty="0"/>
              <a:t>Subclasses are total (every entity in the superclass must belong to (at least) one of the subclasses)</a:t>
            </a:r>
          </a:p>
          <a:p>
            <a:pPr marL="457200" indent="-457200">
              <a:buFont typeface="+mj-lt"/>
              <a:buAutoNum type="arabicPeriod"/>
            </a:pPr>
            <a:r>
              <a:rPr lang="en-US" sz="2000" dirty="0"/>
              <a:t>Specialization has disjointedness constraint</a:t>
            </a:r>
          </a:p>
          <a:p>
            <a:pPr lvl="1"/>
            <a:r>
              <a:rPr lang="en-US" sz="1800" dirty="0"/>
              <a:t>If the specialization is overlapping, the same entity may be duplicated in several relations.</a:t>
            </a:r>
            <a:endParaRPr lang="en-US" sz="1700" dirty="0"/>
          </a:p>
          <a:p>
            <a:r>
              <a:rPr lang="en-US" dirty="0"/>
              <a:t>Create a relation </a:t>
            </a:r>
            <a:r>
              <a:rPr lang="en-US" i="1" dirty="0"/>
              <a:t>L</a:t>
            </a:r>
            <a:r>
              <a:rPr lang="en-US" dirty="0"/>
              <a:t> for each </a:t>
            </a:r>
            <a:r>
              <a:rPr lang="en-US" b="1" dirty="0"/>
              <a:t>subclass</a:t>
            </a:r>
            <a:r>
              <a:rPr lang="en-US" dirty="0"/>
              <a:t> </a:t>
            </a:r>
            <a:r>
              <a:rPr lang="en-US" i="1" dirty="0"/>
              <a:t>S</a:t>
            </a:r>
            <a:r>
              <a:rPr lang="en-US" i="1" baseline="-25000" dirty="0"/>
              <a:t>i</a:t>
            </a:r>
            <a:r>
              <a:rPr lang="en-US" dirty="0"/>
              <a:t> , </a:t>
            </a:r>
            <a:r>
              <a:rPr lang="en-US" i="1" dirty="0"/>
              <a:t>1≤i ≤m</a:t>
            </a:r>
            <a:r>
              <a:rPr lang="en-US" dirty="0"/>
              <a:t>,</a:t>
            </a:r>
            <a:r>
              <a:rPr lang="en-US" i="1" baseline="-25000" dirty="0"/>
              <a:t> </a:t>
            </a:r>
            <a:r>
              <a:rPr lang="en-US" dirty="0"/>
              <a:t>with the attributes </a:t>
            </a:r>
          </a:p>
          <a:p>
            <a:pPr marL="0" indent="0">
              <a:buNone/>
            </a:pPr>
            <a:r>
              <a:rPr lang="en-US" dirty="0" err="1"/>
              <a:t>Attrs</a:t>
            </a:r>
            <a:r>
              <a:rPr lang="en-US" dirty="0"/>
              <a:t>(</a:t>
            </a:r>
            <a:r>
              <a:rPr lang="en-US" i="1" dirty="0"/>
              <a:t>Li</a:t>
            </a:r>
            <a:r>
              <a:rPr lang="en-US" dirty="0"/>
              <a:t>) = {</a:t>
            </a:r>
            <a:r>
              <a:rPr lang="en-US" i="1" dirty="0"/>
              <a:t>attributes of S</a:t>
            </a:r>
            <a:r>
              <a:rPr lang="en-US" i="1" baseline="-25000" dirty="0"/>
              <a:t>i</a:t>
            </a:r>
            <a:r>
              <a:rPr lang="en-US" dirty="0"/>
              <a:t>}U {</a:t>
            </a:r>
            <a:r>
              <a:rPr lang="en-US" i="1" dirty="0"/>
              <a:t>k, a</a:t>
            </a:r>
            <a:r>
              <a:rPr lang="en-US" i="1" baseline="-25000" dirty="0"/>
              <a:t>1</a:t>
            </a:r>
            <a:r>
              <a:rPr lang="en-US" i="1" dirty="0"/>
              <a:t>, …, a</a:t>
            </a:r>
            <a:r>
              <a:rPr lang="en-US" i="1" baseline="-25000" dirty="0"/>
              <a:t>n</a:t>
            </a:r>
            <a:r>
              <a:rPr lang="en-US" dirty="0"/>
              <a:t>} </a:t>
            </a:r>
          </a:p>
          <a:p>
            <a:pPr marL="0" indent="0">
              <a:buNone/>
            </a:pPr>
            <a:r>
              <a:rPr lang="en-US" dirty="0"/>
              <a:t>and PK(</a:t>
            </a:r>
            <a:r>
              <a:rPr lang="en-US" i="1" dirty="0"/>
              <a:t>L</a:t>
            </a:r>
            <a:r>
              <a:rPr lang="en-US" i="1" baseline="-25000" dirty="0"/>
              <a:t>i</a:t>
            </a:r>
            <a:r>
              <a:rPr lang="en-US" dirty="0"/>
              <a:t>)=</a:t>
            </a:r>
            <a:r>
              <a:rPr lang="en-US" i="1" dirty="0"/>
              <a:t>k</a:t>
            </a:r>
            <a:r>
              <a:rPr lang="en-US" dirty="0"/>
              <a:t>. </a:t>
            </a:r>
          </a:p>
          <a:p>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7467600" cy="706931"/>
          </a:xfrm>
        </p:spPr>
        <p:txBody>
          <a:bodyPr/>
          <a:lstStyle/>
          <a:p>
            <a:r>
              <a:rPr lang="en-US" dirty="0"/>
              <a:t>Mapping of Specialization: RULE 2</a:t>
            </a:r>
          </a:p>
        </p:txBody>
      </p:sp>
      <p:sp>
        <p:nvSpPr>
          <p:cNvPr id="4" name="TextBox 3"/>
          <p:cNvSpPr txBox="1"/>
          <p:nvPr/>
        </p:nvSpPr>
        <p:spPr>
          <a:xfrm>
            <a:off x="3860342" y="1214908"/>
            <a:ext cx="4830937" cy="1200329"/>
          </a:xfrm>
          <a:prstGeom prst="rect">
            <a:avLst/>
          </a:prstGeom>
          <a:noFill/>
        </p:spPr>
        <p:txBody>
          <a:bodyPr wrap="square" rtlCol="0">
            <a:spAutoFit/>
          </a:bodyPr>
          <a:lstStyle/>
          <a:p>
            <a:r>
              <a:rPr lang="tr-TR" dirty="0"/>
              <a:t>Assume we have </a:t>
            </a:r>
            <a:r>
              <a:rPr lang="tr-TR" dirty="0" err="1"/>
              <a:t>only</a:t>
            </a:r>
            <a:r>
              <a:rPr lang="tr-TR" dirty="0"/>
              <a:t> </a:t>
            </a:r>
            <a:r>
              <a:rPr lang="tr-TR" dirty="0" err="1"/>
              <a:t>th</a:t>
            </a:r>
            <a:r>
              <a:rPr lang="en-US" dirty="0"/>
              <a:t>is </a:t>
            </a:r>
            <a:r>
              <a:rPr lang="tr-TR" dirty="0"/>
              <a:t> EER diagram.</a:t>
            </a:r>
          </a:p>
          <a:p>
            <a:r>
              <a:rPr lang="en-US" dirty="0"/>
              <a:t>We have m=3 subclasses.</a:t>
            </a:r>
          </a:p>
          <a:p>
            <a:r>
              <a:rPr lang="en-US" dirty="0"/>
              <a:t>Instead of creating Employee table, we could have three relations but not Employee table:</a:t>
            </a:r>
            <a:endParaRPr lang="tr-TR" dirty="0"/>
          </a:p>
        </p:txBody>
      </p:sp>
      <p:cxnSp>
        <p:nvCxnSpPr>
          <p:cNvPr id="7" name="Straight Arrow Connector 6"/>
          <p:cNvCxnSpPr>
            <a:stCxn id="23" idx="3"/>
            <a:endCxn id="8" idx="1"/>
          </p:cNvCxnSpPr>
          <p:nvPr/>
        </p:nvCxnSpPr>
        <p:spPr bwMode="auto">
          <a:xfrm>
            <a:off x="3123456" y="2684512"/>
            <a:ext cx="1453894" cy="500105"/>
          </a:xfrm>
          <a:prstGeom prst="straightConnector1">
            <a:avLst/>
          </a:prstGeom>
          <a:solidFill>
            <a:srgbClr val="00B8FF"/>
          </a:solidFill>
          <a:ln w="25400" cap="flat" cmpd="sng" algn="ctr">
            <a:solidFill>
              <a:srgbClr val="FF0000"/>
            </a:solidFill>
            <a:prstDash val="solid"/>
            <a:round/>
            <a:headEnd type="none" w="med" len="med"/>
            <a:tailEnd type="arrow"/>
          </a:ln>
          <a:effectLst/>
        </p:spPr>
      </p:cxnSp>
      <p:sp>
        <p:nvSpPr>
          <p:cNvPr id="8" name="TextBox 7"/>
          <p:cNvSpPr txBox="1"/>
          <p:nvPr/>
        </p:nvSpPr>
        <p:spPr>
          <a:xfrm>
            <a:off x="4577350" y="2999951"/>
            <a:ext cx="3886200" cy="369332"/>
          </a:xfrm>
          <a:prstGeom prst="rect">
            <a:avLst/>
          </a:prstGeom>
          <a:noFill/>
        </p:spPr>
        <p:txBody>
          <a:bodyPr wrap="square" rtlCol="0">
            <a:spAutoFit/>
          </a:bodyPr>
          <a:lstStyle/>
          <a:p>
            <a:r>
              <a:rPr lang="en-US" dirty="0" err="1"/>
              <a:t>Superclass</a:t>
            </a:r>
            <a:r>
              <a:rPr lang="en-US" dirty="0"/>
              <a:t> C-&gt;{k, a</a:t>
            </a:r>
            <a:r>
              <a:rPr lang="en-US" baseline="-25000" dirty="0"/>
              <a:t>1</a:t>
            </a:r>
            <a:r>
              <a:rPr lang="en-US" dirty="0"/>
              <a:t>, a</a:t>
            </a:r>
            <a:r>
              <a:rPr lang="en-US" baseline="-25000" dirty="0"/>
              <a:t>2</a:t>
            </a:r>
            <a:r>
              <a:rPr lang="en-US" dirty="0"/>
              <a:t>, … , a</a:t>
            </a:r>
            <a:r>
              <a:rPr lang="en-US" baseline="-25000" dirty="0"/>
              <a:t>n</a:t>
            </a:r>
            <a:r>
              <a:rPr lang="en-US" dirty="0"/>
              <a:t>}</a:t>
            </a:r>
            <a:endParaRPr lang="tr-TR" dirty="0"/>
          </a:p>
        </p:txBody>
      </p:sp>
      <p:sp>
        <p:nvSpPr>
          <p:cNvPr id="9" name="TextBox 8"/>
          <p:cNvSpPr txBox="1"/>
          <p:nvPr/>
        </p:nvSpPr>
        <p:spPr>
          <a:xfrm>
            <a:off x="1783745" y="4378477"/>
            <a:ext cx="434734" cy="338554"/>
          </a:xfrm>
          <a:prstGeom prst="rect">
            <a:avLst/>
          </a:prstGeom>
          <a:noFill/>
        </p:spPr>
        <p:txBody>
          <a:bodyPr wrap="none" rtlCol="0">
            <a:spAutoFit/>
          </a:bodyPr>
          <a:lstStyle/>
          <a:p>
            <a:r>
              <a:rPr lang="en-US" sz="1600" b="1" dirty="0">
                <a:solidFill>
                  <a:srgbClr val="FF0000"/>
                </a:solidFill>
              </a:rPr>
              <a:t>S2</a:t>
            </a:r>
            <a:endParaRPr lang="tr-TR" sz="1600" b="1" dirty="0">
              <a:solidFill>
                <a:srgbClr val="FF0000"/>
              </a:solidFill>
            </a:endParaRPr>
          </a:p>
        </p:txBody>
      </p:sp>
      <p:sp>
        <p:nvSpPr>
          <p:cNvPr id="10" name="TextBox 9"/>
          <p:cNvSpPr txBox="1"/>
          <p:nvPr/>
        </p:nvSpPr>
        <p:spPr>
          <a:xfrm>
            <a:off x="548547" y="3966815"/>
            <a:ext cx="434734" cy="338554"/>
          </a:xfrm>
          <a:prstGeom prst="rect">
            <a:avLst/>
          </a:prstGeom>
          <a:noFill/>
        </p:spPr>
        <p:txBody>
          <a:bodyPr wrap="none" rtlCol="0">
            <a:spAutoFit/>
          </a:bodyPr>
          <a:lstStyle/>
          <a:p>
            <a:r>
              <a:rPr lang="en-US" sz="1600" b="1" dirty="0">
                <a:solidFill>
                  <a:srgbClr val="FF0000"/>
                </a:solidFill>
              </a:rPr>
              <a:t>S1</a:t>
            </a:r>
            <a:endParaRPr lang="tr-TR" sz="1600" b="1" dirty="0">
              <a:solidFill>
                <a:srgbClr val="FF0000"/>
              </a:solidFill>
            </a:endParaRPr>
          </a:p>
        </p:txBody>
      </p:sp>
      <p:sp>
        <p:nvSpPr>
          <p:cNvPr id="12" name="TextBox 11"/>
          <p:cNvSpPr txBox="1"/>
          <p:nvPr/>
        </p:nvSpPr>
        <p:spPr>
          <a:xfrm>
            <a:off x="2590800" y="3962400"/>
            <a:ext cx="434734" cy="338554"/>
          </a:xfrm>
          <a:prstGeom prst="rect">
            <a:avLst/>
          </a:prstGeom>
          <a:noFill/>
        </p:spPr>
        <p:txBody>
          <a:bodyPr wrap="none" rtlCol="0">
            <a:spAutoFit/>
          </a:bodyPr>
          <a:lstStyle/>
          <a:p>
            <a:r>
              <a:rPr lang="en-US" sz="1600" b="1" dirty="0">
                <a:solidFill>
                  <a:srgbClr val="FF0000"/>
                </a:solidFill>
              </a:rPr>
              <a:t>S3</a:t>
            </a:r>
            <a:endParaRPr lang="tr-TR" sz="1600" b="1" dirty="0">
              <a:solidFill>
                <a:srgbClr val="FF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107866460"/>
              </p:ext>
            </p:extLst>
          </p:nvPr>
        </p:nvGraphicFramePr>
        <p:xfrm>
          <a:off x="5410200" y="3962400"/>
          <a:ext cx="3352800" cy="37084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Salary</a:t>
                      </a:r>
                      <a:endParaRPr lang="tr-TR" sz="1600" baseline="-25000" dirty="0">
                        <a:solidFill>
                          <a:schemeClr val="tx1"/>
                        </a:solidFill>
                      </a:endParaRPr>
                    </a:p>
                  </a:txBody>
                  <a:tcPr/>
                </a:tc>
                <a:tc>
                  <a:txBody>
                    <a:bodyPr/>
                    <a:lstStyle/>
                    <a:p>
                      <a:r>
                        <a:rPr lang="en-US" sz="1600" b="1" kern="1200" dirty="0">
                          <a:solidFill>
                            <a:schemeClr val="tx1"/>
                          </a:solidFill>
                          <a:latin typeface="+mn-lt"/>
                          <a:ea typeface="+mn-ea"/>
                          <a:cs typeface="+mn-cs"/>
                        </a:rPr>
                        <a:t>Position</a:t>
                      </a:r>
                      <a:endParaRPr lang="tr-TR" sz="16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5334000" y="3581400"/>
            <a:ext cx="654988" cy="369332"/>
          </a:xfrm>
          <a:prstGeom prst="rect">
            <a:avLst/>
          </a:prstGeom>
          <a:noFill/>
        </p:spPr>
        <p:txBody>
          <a:bodyPr wrap="none" rtlCol="0">
            <a:spAutoFit/>
          </a:bodyPr>
          <a:lstStyle/>
          <a:p>
            <a:r>
              <a:rPr lang="en-US" dirty="0"/>
              <a:t>Staff</a:t>
            </a:r>
            <a:endParaRPr lang="tr-TR" sz="1600" baseline="-25000" dirty="0"/>
          </a:p>
        </p:txBody>
      </p:sp>
      <p:graphicFrame>
        <p:nvGraphicFramePr>
          <p:cNvPr id="24" name="Table 23"/>
          <p:cNvGraphicFramePr>
            <a:graphicFrameLocks noGrp="1"/>
          </p:cNvGraphicFramePr>
          <p:nvPr>
            <p:extLst>
              <p:ext uri="{D42A27DB-BD31-4B8C-83A1-F6EECF244321}">
                <p14:modId xmlns:p14="http://schemas.microsoft.com/office/powerpoint/2010/main" val="2410627803"/>
              </p:ext>
            </p:extLst>
          </p:nvPr>
        </p:nvGraphicFramePr>
        <p:xfrm>
          <a:off x="5410200" y="4724400"/>
          <a:ext cx="3200400" cy="3708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Salary</a:t>
                      </a:r>
                      <a:endParaRPr lang="tr-TR" sz="1600" baseline="-25000" dirty="0">
                        <a:solidFill>
                          <a:schemeClr val="tx1"/>
                        </a:solidFill>
                      </a:endParaRPr>
                    </a:p>
                  </a:txBody>
                  <a:tcPr/>
                </a:tc>
                <a:tc>
                  <a:txBody>
                    <a:bodyPr/>
                    <a:lstStyle/>
                    <a:p>
                      <a:r>
                        <a:rPr lang="en-US" sz="1600" b="1" kern="1200" dirty="0">
                          <a:solidFill>
                            <a:schemeClr val="tx1"/>
                          </a:solidFill>
                          <a:latin typeface="+mn-lt"/>
                          <a:ea typeface="+mn-ea"/>
                          <a:cs typeface="+mn-cs"/>
                        </a:rPr>
                        <a:t>Rank</a:t>
                      </a:r>
                      <a:endParaRPr lang="tr-TR" sz="16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25" name="TextBox 24"/>
          <p:cNvSpPr txBox="1"/>
          <p:nvPr/>
        </p:nvSpPr>
        <p:spPr>
          <a:xfrm>
            <a:off x="5334000" y="4343400"/>
            <a:ext cx="928459" cy="369332"/>
          </a:xfrm>
          <a:prstGeom prst="rect">
            <a:avLst/>
          </a:prstGeom>
          <a:noFill/>
        </p:spPr>
        <p:txBody>
          <a:bodyPr wrap="none" rtlCol="0">
            <a:spAutoFit/>
          </a:bodyPr>
          <a:lstStyle/>
          <a:p>
            <a:r>
              <a:rPr lang="en-US" dirty="0"/>
              <a:t>Faculty</a:t>
            </a:r>
            <a:endParaRPr lang="tr-TR" dirty="0"/>
          </a:p>
        </p:txBody>
      </p:sp>
      <p:graphicFrame>
        <p:nvGraphicFramePr>
          <p:cNvPr id="26" name="Table 25"/>
          <p:cNvGraphicFramePr>
            <a:graphicFrameLocks noGrp="1"/>
          </p:cNvGraphicFramePr>
          <p:nvPr>
            <p:extLst>
              <p:ext uri="{D42A27DB-BD31-4B8C-83A1-F6EECF244321}">
                <p14:modId xmlns:p14="http://schemas.microsoft.com/office/powerpoint/2010/main" val="48993587"/>
              </p:ext>
            </p:extLst>
          </p:nvPr>
        </p:nvGraphicFramePr>
        <p:xfrm>
          <a:off x="5410200" y="5496560"/>
          <a:ext cx="3429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96462">
                  <a:extLst>
                    <a:ext uri="{9D8B030D-6E8A-4147-A177-3AD203B41FA5}">
                      <a16:colId xmlns:a16="http://schemas.microsoft.com/office/drawing/2014/main" val="20001"/>
                    </a:ext>
                  </a:extLst>
                </a:gridCol>
                <a:gridCol w="1670538">
                  <a:extLst>
                    <a:ext uri="{9D8B030D-6E8A-4147-A177-3AD203B41FA5}">
                      <a16:colId xmlns:a16="http://schemas.microsoft.com/office/drawing/2014/main" val="20002"/>
                    </a:ext>
                  </a:extLst>
                </a:gridCol>
              </a:tblGrid>
              <a:tr h="37084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Salary</a:t>
                      </a:r>
                      <a:endParaRPr lang="tr-TR" sz="1600" baseline="-25000" dirty="0">
                        <a:solidFill>
                          <a:schemeClr val="tx1"/>
                        </a:solidFill>
                      </a:endParaRPr>
                    </a:p>
                  </a:txBody>
                  <a:tcPr/>
                </a:tc>
                <a:tc>
                  <a:txBody>
                    <a:bodyPr/>
                    <a:lstStyle/>
                    <a:p>
                      <a:r>
                        <a:rPr lang="en-US" sz="1600" b="1" kern="1200" dirty="0">
                          <a:solidFill>
                            <a:schemeClr val="tx1"/>
                          </a:solidFill>
                          <a:latin typeface="+mn-lt"/>
                          <a:ea typeface="+mn-ea"/>
                          <a:cs typeface="+mn-cs"/>
                        </a:rPr>
                        <a:t>Percent_time</a:t>
                      </a:r>
                      <a:endParaRPr lang="tr-TR" sz="16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27" name="TextBox 26"/>
          <p:cNvSpPr txBox="1"/>
          <p:nvPr/>
        </p:nvSpPr>
        <p:spPr>
          <a:xfrm>
            <a:off x="5334000" y="5115560"/>
            <a:ext cx="2018501" cy="369332"/>
          </a:xfrm>
          <a:prstGeom prst="rect">
            <a:avLst/>
          </a:prstGeom>
          <a:noFill/>
        </p:spPr>
        <p:txBody>
          <a:bodyPr wrap="none" rtlCol="0">
            <a:spAutoFit/>
          </a:bodyPr>
          <a:lstStyle/>
          <a:p>
            <a:r>
              <a:rPr lang="en-US" dirty="0" err="1"/>
              <a:t>Student_assistant</a:t>
            </a:r>
            <a:endParaRPr lang="tr-TR" baseline="-25000" dirty="0"/>
          </a:p>
        </p:txBody>
      </p:sp>
      <p:sp>
        <p:nvSpPr>
          <p:cNvPr id="23" name="Rectangle 22"/>
          <p:cNvSpPr/>
          <p:nvPr/>
        </p:nvSpPr>
        <p:spPr>
          <a:xfrm>
            <a:off x="1827312" y="2468488"/>
            <a:ext cx="1296144"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Employee</a:t>
            </a:r>
          </a:p>
        </p:txBody>
      </p:sp>
      <p:sp>
        <p:nvSpPr>
          <p:cNvPr id="29" name="Rectangle 28"/>
          <p:cNvSpPr/>
          <p:nvPr/>
        </p:nvSpPr>
        <p:spPr>
          <a:xfrm>
            <a:off x="1002579" y="3964342"/>
            <a:ext cx="824733"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Staff</a:t>
            </a:r>
          </a:p>
        </p:txBody>
      </p:sp>
      <p:sp>
        <p:nvSpPr>
          <p:cNvPr id="31" name="Rectangle 30"/>
          <p:cNvSpPr/>
          <p:nvPr/>
        </p:nvSpPr>
        <p:spPr>
          <a:xfrm>
            <a:off x="2149127" y="4023831"/>
            <a:ext cx="1003742"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Faculty</a:t>
            </a:r>
          </a:p>
        </p:txBody>
      </p:sp>
      <p:sp>
        <p:nvSpPr>
          <p:cNvPr id="35" name="Rectangle 34"/>
          <p:cNvSpPr/>
          <p:nvPr/>
        </p:nvSpPr>
        <p:spPr>
          <a:xfrm>
            <a:off x="3339480" y="3955504"/>
            <a:ext cx="1182750" cy="5402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Student Assistant</a:t>
            </a:r>
          </a:p>
        </p:txBody>
      </p:sp>
      <p:sp>
        <p:nvSpPr>
          <p:cNvPr id="38" name="Oval 37"/>
          <p:cNvSpPr/>
          <p:nvPr/>
        </p:nvSpPr>
        <p:spPr>
          <a:xfrm>
            <a:off x="1827312" y="1676400"/>
            <a:ext cx="1440160"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Salary</a:t>
            </a:r>
          </a:p>
        </p:txBody>
      </p:sp>
      <p:sp>
        <p:nvSpPr>
          <p:cNvPr id="39" name="Oval 38"/>
          <p:cNvSpPr/>
          <p:nvPr/>
        </p:nvSpPr>
        <p:spPr>
          <a:xfrm>
            <a:off x="385599" y="5143872"/>
            <a:ext cx="1435647"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Position</a:t>
            </a:r>
          </a:p>
        </p:txBody>
      </p:sp>
      <p:sp>
        <p:nvSpPr>
          <p:cNvPr id="40" name="Oval 39"/>
          <p:cNvSpPr/>
          <p:nvPr/>
        </p:nvSpPr>
        <p:spPr>
          <a:xfrm>
            <a:off x="2235941" y="4854064"/>
            <a:ext cx="1218545"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Rank</a:t>
            </a:r>
          </a:p>
        </p:txBody>
      </p:sp>
      <p:cxnSp>
        <p:nvCxnSpPr>
          <p:cNvPr id="41" name="Straight Connector 40"/>
          <p:cNvCxnSpPr>
            <a:endCxn id="23" idx="1"/>
          </p:cNvCxnSpPr>
          <p:nvPr/>
        </p:nvCxnSpPr>
        <p:spPr>
          <a:xfrm flipV="1">
            <a:off x="1253884" y="2684512"/>
            <a:ext cx="573428" cy="2377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2"/>
            <a:endCxn id="39" idx="0"/>
          </p:cNvCxnSpPr>
          <p:nvPr/>
        </p:nvCxnSpPr>
        <p:spPr>
          <a:xfrm flipH="1">
            <a:off x="1103423" y="4396390"/>
            <a:ext cx="311523" cy="747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2"/>
            <a:endCxn id="40" idx="0"/>
          </p:cNvCxnSpPr>
          <p:nvPr/>
        </p:nvCxnSpPr>
        <p:spPr>
          <a:xfrm>
            <a:off x="2650998" y="4455879"/>
            <a:ext cx="194216" cy="3981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2"/>
          </p:cNvCxnSpPr>
          <p:nvPr/>
        </p:nvCxnSpPr>
        <p:spPr>
          <a:xfrm>
            <a:off x="2475384" y="2900536"/>
            <a:ext cx="0" cy="432048"/>
          </a:xfrm>
          <a:prstGeom prst="line">
            <a:avLst/>
          </a:prstGeom>
          <a:ln w="38100" cmpd="dbl"/>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361611" y="3332487"/>
            <a:ext cx="265950" cy="28803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d</a:t>
            </a:r>
          </a:p>
        </p:txBody>
      </p:sp>
      <p:cxnSp>
        <p:nvCxnSpPr>
          <p:cNvPr id="46" name="Straight Connector 45"/>
          <p:cNvCxnSpPr>
            <a:stCxn id="45" idx="4"/>
            <a:endCxn id="29" idx="0"/>
          </p:cNvCxnSpPr>
          <p:nvPr/>
        </p:nvCxnSpPr>
        <p:spPr>
          <a:xfrm flipH="1">
            <a:off x="1414946" y="3620519"/>
            <a:ext cx="1079640" cy="343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4"/>
            <a:endCxn id="31" idx="0"/>
          </p:cNvCxnSpPr>
          <p:nvPr/>
        </p:nvCxnSpPr>
        <p:spPr>
          <a:xfrm>
            <a:off x="2494586" y="3620519"/>
            <a:ext cx="156412" cy="403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4"/>
            <a:endCxn id="35" idx="0"/>
          </p:cNvCxnSpPr>
          <p:nvPr/>
        </p:nvCxnSpPr>
        <p:spPr>
          <a:xfrm>
            <a:off x="2494586" y="3620519"/>
            <a:ext cx="1436269" cy="334985"/>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p:cNvSpPr/>
          <p:nvPr/>
        </p:nvSpPr>
        <p:spPr>
          <a:xfrm rot="10800000">
            <a:off x="1827312" y="3443921"/>
            <a:ext cx="288032" cy="464726"/>
          </a:xfrm>
          <a:prstGeom prst="arc">
            <a:avLst>
              <a:gd name="adj1" fmla="val 13117101"/>
              <a:gd name="adj2" fmla="val 25019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50" name="Arc 49"/>
          <p:cNvSpPr/>
          <p:nvPr/>
        </p:nvSpPr>
        <p:spPr>
          <a:xfrm rot="5400000">
            <a:off x="3026308" y="3591771"/>
            <a:ext cx="270008" cy="309829"/>
          </a:xfrm>
          <a:prstGeom prst="arc">
            <a:avLst>
              <a:gd name="adj1" fmla="val 11155946"/>
              <a:gd name="adj2" fmla="val 923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51" name="Arc 50"/>
          <p:cNvSpPr/>
          <p:nvPr/>
        </p:nvSpPr>
        <p:spPr>
          <a:xfrm rot="10800000">
            <a:off x="2443733" y="3688846"/>
            <a:ext cx="391034" cy="222840"/>
          </a:xfrm>
          <a:prstGeom prst="arc">
            <a:avLst>
              <a:gd name="adj1" fmla="val 1034340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52" name="TextBox 51"/>
          <p:cNvSpPr txBox="1"/>
          <p:nvPr/>
        </p:nvSpPr>
        <p:spPr>
          <a:xfrm>
            <a:off x="4572000" y="4018850"/>
            <a:ext cx="434734" cy="338554"/>
          </a:xfrm>
          <a:prstGeom prst="rect">
            <a:avLst/>
          </a:prstGeom>
          <a:noFill/>
        </p:spPr>
        <p:txBody>
          <a:bodyPr wrap="none" rtlCol="0">
            <a:spAutoFit/>
          </a:bodyPr>
          <a:lstStyle/>
          <a:p>
            <a:r>
              <a:rPr lang="en-US" sz="1600" b="1" dirty="0">
                <a:solidFill>
                  <a:srgbClr val="FF0000"/>
                </a:solidFill>
              </a:rPr>
              <a:t>S</a:t>
            </a:r>
            <a:r>
              <a:rPr lang="tr-TR" sz="1600" b="1" dirty="0">
                <a:solidFill>
                  <a:srgbClr val="FF0000"/>
                </a:solidFill>
              </a:rPr>
              <a:t>3</a:t>
            </a:r>
          </a:p>
        </p:txBody>
      </p:sp>
      <p:sp>
        <p:nvSpPr>
          <p:cNvPr id="53" name="Oval 52"/>
          <p:cNvSpPr/>
          <p:nvPr/>
        </p:nvSpPr>
        <p:spPr>
          <a:xfrm>
            <a:off x="3291122" y="5626224"/>
            <a:ext cx="1509478"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Percent time</a:t>
            </a:r>
          </a:p>
        </p:txBody>
      </p:sp>
      <p:cxnSp>
        <p:nvCxnSpPr>
          <p:cNvPr id="54" name="Straight Connector 53"/>
          <p:cNvCxnSpPr>
            <a:stCxn id="35" idx="2"/>
            <a:endCxn id="53" idx="0"/>
          </p:cNvCxnSpPr>
          <p:nvPr/>
        </p:nvCxnSpPr>
        <p:spPr>
          <a:xfrm>
            <a:off x="3930855" y="4495800"/>
            <a:ext cx="115006" cy="11304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48547" y="2443336"/>
            <a:ext cx="1112765"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u="sng" dirty="0">
                <a:solidFill>
                  <a:schemeClr val="tx1"/>
                </a:solidFill>
              </a:rPr>
              <a:t>SSN</a:t>
            </a:r>
          </a:p>
        </p:txBody>
      </p:sp>
      <p:cxnSp>
        <p:nvCxnSpPr>
          <p:cNvPr id="56" name="Straight Connector 55"/>
          <p:cNvCxnSpPr>
            <a:endCxn id="23" idx="0"/>
          </p:cNvCxnSpPr>
          <p:nvPr/>
        </p:nvCxnSpPr>
        <p:spPr>
          <a:xfrm>
            <a:off x="2364013" y="2133600"/>
            <a:ext cx="111371" cy="3348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rot="5400000">
            <a:off x="6138480" y="5255849"/>
            <a:ext cx="259613" cy="1705456"/>
          </a:xfrm>
          <a:prstGeom prst="rightBrace">
            <a:avLst>
              <a:gd name="adj1" fmla="val 8333"/>
              <a:gd name="adj2" fmla="val 593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5539575" y="6280212"/>
            <a:ext cx="2385225" cy="646331"/>
          </a:xfrm>
          <a:prstGeom prst="rect">
            <a:avLst/>
          </a:prstGeom>
          <a:noFill/>
        </p:spPr>
        <p:txBody>
          <a:bodyPr wrap="square" rtlCol="0">
            <a:spAutoFit/>
          </a:bodyPr>
          <a:lstStyle/>
          <a:p>
            <a:r>
              <a:rPr lang="en-US" dirty="0"/>
              <a:t>Attributes of the superclass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Mapping of Generalization : Rule 3</a:t>
            </a:r>
          </a:p>
        </p:txBody>
      </p:sp>
      <p:sp>
        <p:nvSpPr>
          <p:cNvPr id="23555" name="Content Placeholder 2"/>
          <p:cNvSpPr>
            <a:spLocks noGrp="1"/>
          </p:cNvSpPr>
          <p:nvPr>
            <p:ph sz="quarter" idx="1"/>
          </p:nvPr>
        </p:nvSpPr>
        <p:spPr>
          <a:xfrm>
            <a:off x="457200" y="1600200"/>
            <a:ext cx="8458200" cy="4873752"/>
          </a:xfrm>
        </p:spPr>
        <p:txBody>
          <a:bodyPr>
            <a:normAutofit fontScale="92500" lnSpcReduction="10000"/>
          </a:bodyPr>
          <a:lstStyle/>
          <a:p>
            <a:pPr lvl="1"/>
            <a:r>
              <a:rPr lang="en-US" b="1" dirty="0"/>
              <a:t>RULE 3: Single relation with one type attribute</a:t>
            </a:r>
          </a:p>
          <a:p>
            <a:pPr lvl="1"/>
            <a:r>
              <a:rPr lang="en-US" dirty="0"/>
              <a:t>Apply when</a:t>
            </a:r>
          </a:p>
          <a:p>
            <a:pPr lvl="2"/>
            <a:r>
              <a:rPr lang="en-US" sz="2000" dirty="0"/>
              <a:t>Type or discriminating attribute indicates subclass of tuple</a:t>
            </a:r>
          </a:p>
          <a:p>
            <a:pPr lvl="2"/>
            <a:r>
              <a:rPr lang="en-US" sz="2000" dirty="0"/>
              <a:t>Subclasses are disjoint</a:t>
            </a:r>
          </a:p>
          <a:p>
            <a:pPr lvl="2"/>
            <a:endParaRPr lang="en-US" sz="2000" dirty="0"/>
          </a:p>
          <a:p>
            <a:pPr lvl="1"/>
            <a:r>
              <a:rPr lang="en-US" dirty="0"/>
              <a:t>Create a single relation </a:t>
            </a:r>
            <a:r>
              <a:rPr lang="en-US" i="1" dirty="0"/>
              <a:t>L</a:t>
            </a:r>
            <a:r>
              <a:rPr lang="en-US" dirty="0"/>
              <a:t> with attributes </a:t>
            </a:r>
          </a:p>
          <a:p>
            <a:pPr marL="365760" lvl="1" indent="0">
              <a:buNone/>
            </a:pPr>
            <a:r>
              <a:rPr lang="en-US" dirty="0" err="1"/>
              <a:t>Attrs</a:t>
            </a:r>
            <a:r>
              <a:rPr lang="en-US" dirty="0"/>
              <a:t>(</a:t>
            </a:r>
            <a:r>
              <a:rPr lang="en-US" i="1" dirty="0"/>
              <a:t>L</a:t>
            </a:r>
            <a:r>
              <a:rPr lang="en-US" dirty="0"/>
              <a:t>) = {</a:t>
            </a:r>
            <a:r>
              <a:rPr lang="en-US" i="1" dirty="0"/>
              <a:t>k, a</a:t>
            </a:r>
            <a:r>
              <a:rPr lang="en-US" i="1" baseline="-25000" dirty="0"/>
              <a:t>1</a:t>
            </a:r>
            <a:r>
              <a:rPr lang="en-US" i="1" dirty="0"/>
              <a:t>, …, a</a:t>
            </a:r>
            <a:r>
              <a:rPr lang="en-US" i="1" baseline="-25000" dirty="0"/>
              <a:t>n</a:t>
            </a:r>
            <a:r>
              <a:rPr lang="en-US" dirty="0"/>
              <a:t>}U</a:t>
            </a:r>
          </a:p>
          <a:p>
            <a:pPr marL="365760" lvl="1" indent="0">
              <a:buNone/>
            </a:pPr>
            <a:r>
              <a:rPr lang="en-US" dirty="0"/>
              <a:t>                  {</a:t>
            </a:r>
            <a:r>
              <a:rPr lang="en-US" i="1" dirty="0"/>
              <a:t>attributes of S</a:t>
            </a:r>
            <a:r>
              <a:rPr lang="en-US" i="1" baseline="-25000" dirty="0"/>
              <a:t>1</a:t>
            </a:r>
            <a:r>
              <a:rPr lang="en-US" dirty="0"/>
              <a:t>}U…U </a:t>
            </a:r>
          </a:p>
          <a:p>
            <a:pPr marL="365760" lvl="1" indent="0">
              <a:buNone/>
            </a:pPr>
            <a:r>
              <a:rPr lang="en-US" dirty="0"/>
              <a:t>                  {</a:t>
            </a:r>
            <a:r>
              <a:rPr lang="en-US" i="1" dirty="0"/>
              <a:t>attributes of S</a:t>
            </a:r>
            <a:r>
              <a:rPr lang="en-US" i="1" baseline="-25000" dirty="0"/>
              <a:t>m</a:t>
            </a:r>
            <a:r>
              <a:rPr lang="en-US" dirty="0"/>
              <a:t>}U </a:t>
            </a:r>
            <a:r>
              <a:rPr lang="en-US" dirty="0">
                <a:solidFill>
                  <a:srgbClr val="FF0000"/>
                </a:solidFill>
              </a:rPr>
              <a:t>{t} </a:t>
            </a:r>
          </a:p>
          <a:p>
            <a:pPr marL="365760" lvl="1" indent="0">
              <a:buNone/>
            </a:pPr>
            <a:r>
              <a:rPr lang="en-US" dirty="0"/>
              <a:t>and PK(</a:t>
            </a:r>
            <a:r>
              <a:rPr lang="en-US" i="1" dirty="0"/>
              <a:t>L</a:t>
            </a:r>
            <a:r>
              <a:rPr lang="en-US" dirty="0"/>
              <a:t>)=</a:t>
            </a:r>
            <a:r>
              <a:rPr lang="en-US" i="1" dirty="0"/>
              <a:t>k</a:t>
            </a:r>
            <a:r>
              <a:rPr lang="en-US" dirty="0"/>
              <a:t>. </a:t>
            </a:r>
          </a:p>
          <a:p>
            <a:pPr lvl="1"/>
            <a:r>
              <a:rPr lang="en-US" dirty="0"/>
              <a:t>The attribute </a:t>
            </a:r>
            <a:r>
              <a:rPr lang="en-US" i="1" dirty="0">
                <a:solidFill>
                  <a:srgbClr val="FF0000"/>
                </a:solidFill>
              </a:rPr>
              <a:t>t</a:t>
            </a:r>
            <a:r>
              <a:rPr lang="en-US" dirty="0">
                <a:solidFill>
                  <a:srgbClr val="FF0000"/>
                </a:solidFill>
              </a:rPr>
              <a:t> </a:t>
            </a:r>
            <a:r>
              <a:rPr lang="en-US" dirty="0"/>
              <a:t>is called a type (or discriminating) attribute whose value indicates the subclass to which each tuple belongs. </a:t>
            </a:r>
          </a:p>
          <a:p>
            <a:pPr lvl="1"/>
            <a:endParaRPr lang="en-US" dirty="0"/>
          </a:p>
          <a:p>
            <a:pPr lvl="1"/>
            <a:r>
              <a:rPr lang="en-US" sz="2000" dirty="0"/>
              <a:t>Caution: Potential for generating many NULL values if many specific attributes exist in the subclasses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7467600" cy="720705"/>
          </a:xfrm>
        </p:spPr>
        <p:txBody>
          <a:bodyPr/>
          <a:lstStyle/>
          <a:p>
            <a:r>
              <a:rPr lang="en-US" dirty="0"/>
              <a:t>Mapping of Specialization: rule 3</a:t>
            </a:r>
          </a:p>
        </p:txBody>
      </p:sp>
      <p:sp>
        <p:nvSpPr>
          <p:cNvPr id="33" name="TextBox 32"/>
          <p:cNvSpPr txBox="1"/>
          <p:nvPr/>
        </p:nvSpPr>
        <p:spPr>
          <a:xfrm>
            <a:off x="388654" y="5105400"/>
            <a:ext cx="1311578" cy="338554"/>
          </a:xfrm>
          <a:prstGeom prst="rect">
            <a:avLst/>
          </a:prstGeom>
          <a:noFill/>
        </p:spPr>
        <p:txBody>
          <a:bodyPr wrap="none" rtlCol="0">
            <a:spAutoFit/>
          </a:bodyPr>
          <a:lstStyle/>
          <a:p>
            <a:r>
              <a:rPr lang="en-US" sz="1600" dirty="0"/>
              <a:t>EMPLOYEE</a:t>
            </a:r>
            <a:endParaRPr lang="tr-TR" sz="1600" baseline="-25000" dirty="0"/>
          </a:p>
        </p:txBody>
      </p:sp>
      <p:graphicFrame>
        <p:nvGraphicFramePr>
          <p:cNvPr id="36" name="Table 35"/>
          <p:cNvGraphicFramePr>
            <a:graphicFrameLocks noGrp="1"/>
          </p:cNvGraphicFramePr>
          <p:nvPr>
            <p:extLst>
              <p:ext uri="{D42A27DB-BD31-4B8C-83A1-F6EECF244321}">
                <p14:modId xmlns:p14="http://schemas.microsoft.com/office/powerpoint/2010/main" val="2669395517"/>
              </p:ext>
            </p:extLst>
          </p:nvPr>
        </p:nvGraphicFramePr>
        <p:xfrm>
          <a:off x="457197" y="5486400"/>
          <a:ext cx="7924802" cy="381000"/>
        </p:xfrm>
        <a:graphic>
          <a:graphicData uri="http://schemas.openxmlformats.org/drawingml/2006/table">
            <a:tbl>
              <a:tblPr firstRow="1" bandRow="1">
                <a:tableStyleId>{5C22544A-7EE6-4342-B048-85BDC9FD1C3A}</a:tableStyleId>
              </a:tblPr>
              <a:tblGrid>
                <a:gridCol w="1028492">
                  <a:extLst>
                    <a:ext uri="{9D8B030D-6E8A-4147-A177-3AD203B41FA5}">
                      <a16:colId xmlns:a16="http://schemas.microsoft.com/office/drawing/2014/main" val="20000"/>
                    </a:ext>
                  </a:extLst>
                </a:gridCol>
                <a:gridCol w="952711">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981199">
                  <a:extLst>
                    <a:ext uri="{9D8B030D-6E8A-4147-A177-3AD203B41FA5}">
                      <a16:colId xmlns:a16="http://schemas.microsoft.com/office/drawing/2014/main" val="20005"/>
                    </a:ext>
                  </a:extLst>
                </a:gridCol>
              </a:tblGrid>
              <a:tr h="381000">
                <a:tc>
                  <a:txBody>
                    <a:bodyPr/>
                    <a:lstStyle/>
                    <a:p>
                      <a:r>
                        <a:rPr lang="en-US" sz="1600" u="sng" dirty="0">
                          <a:solidFill>
                            <a:schemeClr val="tx1"/>
                          </a:solidFill>
                        </a:rPr>
                        <a:t>SSN</a:t>
                      </a:r>
                      <a:endParaRPr lang="tr-TR" sz="1600" u="sng" dirty="0">
                        <a:solidFill>
                          <a:schemeClr val="tx1"/>
                        </a:solidFill>
                      </a:endParaRPr>
                    </a:p>
                  </a:txBody>
                  <a:tcPr/>
                </a:tc>
                <a:tc>
                  <a:txBody>
                    <a:bodyPr/>
                    <a:lstStyle/>
                    <a:p>
                      <a:r>
                        <a:rPr lang="en-US" sz="1600" dirty="0">
                          <a:solidFill>
                            <a:schemeClr val="tx1"/>
                          </a:solidFill>
                        </a:rPr>
                        <a:t>Salary</a:t>
                      </a:r>
                      <a:endParaRPr lang="tr-TR" sz="1600" baseline="-25000" dirty="0">
                        <a:solidFill>
                          <a:schemeClr val="tx1"/>
                        </a:solidFill>
                      </a:endParaRPr>
                    </a:p>
                  </a:txBody>
                  <a:tcPr/>
                </a:tc>
                <a:tc>
                  <a:txBody>
                    <a:bodyPr/>
                    <a:lstStyle/>
                    <a:p>
                      <a:r>
                        <a:rPr lang="en-US" sz="1600" b="1" kern="1200" dirty="0" err="1">
                          <a:solidFill>
                            <a:schemeClr val="tx1"/>
                          </a:solidFill>
                          <a:latin typeface="+mn-lt"/>
                          <a:ea typeface="+mn-ea"/>
                          <a:cs typeface="+mn-cs"/>
                        </a:rPr>
                        <a:t>Employee_type</a:t>
                      </a:r>
                      <a:endParaRPr lang="tr-TR" sz="1600" b="1" kern="1200" dirty="0">
                        <a:solidFill>
                          <a:schemeClr val="tx1"/>
                        </a:solidFill>
                        <a:latin typeface="+mn-lt"/>
                        <a:ea typeface="+mn-ea"/>
                        <a:cs typeface="+mn-cs"/>
                      </a:endParaRPr>
                    </a:p>
                  </a:txBody>
                  <a:tcPr/>
                </a:tc>
                <a:tc>
                  <a:txBody>
                    <a:bodyPr/>
                    <a:lstStyle/>
                    <a:p>
                      <a:r>
                        <a:rPr lang="en-US" sz="1600" b="1" kern="1200" dirty="0">
                          <a:solidFill>
                            <a:schemeClr val="tx1"/>
                          </a:solidFill>
                          <a:latin typeface="+mn-lt"/>
                          <a:ea typeface="+mn-ea"/>
                          <a:cs typeface="+mn-cs"/>
                        </a:rPr>
                        <a:t>Position</a:t>
                      </a:r>
                      <a:endParaRPr lang="tr-TR" sz="1600" b="1" kern="1200" dirty="0">
                        <a:solidFill>
                          <a:schemeClr val="tx1"/>
                        </a:solidFill>
                        <a:latin typeface="+mn-lt"/>
                        <a:ea typeface="+mn-ea"/>
                        <a:cs typeface="+mn-cs"/>
                      </a:endParaRPr>
                    </a:p>
                  </a:txBody>
                  <a:tcPr/>
                </a:tc>
                <a:tc>
                  <a:txBody>
                    <a:bodyPr/>
                    <a:lstStyle/>
                    <a:p>
                      <a:r>
                        <a:rPr lang="en-US" sz="1600" b="1" kern="1200" dirty="0">
                          <a:solidFill>
                            <a:schemeClr val="tx1"/>
                          </a:solidFill>
                          <a:latin typeface="+mn-lt"/>
                          <a:ea typeface="+mn-ea"/>
                          <a:cs typeface="+mn-cs"/>
                        </a:rPr>
                        <a:t>Rank</a:t>
                      </a:r>
                      <a:endParaRPr lang="tr-TR" sz="1600" b="1" kern="1200" dirty="0">
                        <a:solidFill>
                          <a:schemeClr val="tx1"/>
                        </a:solidFill>
                        <a:latin typeface="+mn-lt"/>
                        <a:ea typeface="+mn-ea"/>
                        <a:cs typeface="+mn-cs"/>
                      </a:endParaRPr>
                    </a:p>
                  </a:txBody>
                  <a:tcPr/>
                </a:tc>
                <a:tc>
                  <a:txBody>
                    <a:bodyPr/>
                    <a:lstStyle/>
                    <a:p>
                      <a:r>
                        <a:rPr lang="en-US" sz="1600" b="1" kern="1200" dirty="0" err="1">
                          <a:solidFill>
                            <a:schemeClr val="tx1"/>
                          </a:solidFill>
                          <a:latin typeface="+mn-lt"/>
                          <a:ea typeface="+mn-ea"/>
                          <a:cs typeface="+mn-cs"/>
                        </a:rPr>
                        <a:t>Percent_type</a:t>
                      </a:r>
                      <a:endParaRPr lang="tr-TR" sz="16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bwMode="auto">
          <a:xfrm>
            <a:off x="3184503" y="5822802"/>
            <a:ext cx="28217" cy="381000"/>
          </a:xfrm>
          <a:prstGeom prst="straightConnector1">
            <a:avLst/>
          </a:prstGeom>
          <a:solidFill>
            <a:srgbClr val="00B8FF"/>
          </a:solidFill>
          <a:ln w="25400" cap="flat" cmpd="sng" algn="ctr">
            <a:solidFill>
              <a:srgbClr val="FF0000"/>
            </a:solidFill>
            <a:prstDash val="solid"/>
            <a:round/>
            <a:headEnd type="none" w="med" len="med"/>
            <a:tailEnd type="arrow"/>
          </a:ln>
          <a:effectLst/>
        </p:spPr>
      </p:cxnSp>
      <p:sp>
        <p:nvSpPr>
          <p:cNvPr id="35" name="TextBox 34"/>
          <p:cNvSpPr txBox="1"/>
          <p:nvPr/>
        </p:nvSpPr>
        <p:spPr>
          <a:xfrm>
            <a:off x="2001112" y="6203802"/>
            <a:ext cx="5907579" cy="400110"/>
          </a:xfrm>
          <a:prstGeom prst="rect">
            <a:avLst/>
          </a:prstGeom>
          <a:noFill/>
        </p:spPr>
        <p:txBody>
          <a:bodyPr wrap="none" rtlCol="0">
            <a:spAutoFit/>
          </a:bodyPr>
          <a:lstStyle/>
          <a:p>
            <a:r>
              <a:rPr lang="en-US" sz="2000" dirty="0"/>
              <a:t>Distinguishes Staff, Faculty and </a:t>
            </a:r>
            <a:r>
              <a:rPr lang="en-US" sz="2000" dirty="0" err="1"/>
              <a:t>Student_Assistant</a:t>
            </a:r>
            <a:endParaRPr lang="tr-TR" sz="2000" dirty="0"/>
          </a:p>
        </p:txBody>
      </p:sp>
      <p:sp>
        <p:nvSpPr>
          <p:cNvPr id="42" name="TextBox 41"/>
          <p:cNvSpPr txBox="1"/>
          <p:nvPr/>
        </p:nvSpPr>
        <p:spPr>
          <a:xfrm>
            <a:off x="5029200" y="2084347"/>
            <a:ext cx="2667000" cy="1200329"/>
          </a:xfrm>
          <a:prstGeom prst="rect">
            <a:avLst/>
          </a:prstGeom>
          <a:noFill/>
        </p:spPr>
        <p:txBody>
          <a:bodyPr wrap="square" rtlCol="0">
            <a:spAutoFit/>
          </a:bodyPr>
          <a:lstStyle/>
          <a:p>
            <a:r>
              <a:rPr lang="en-US" dirty="0">
                <a:solidFill>
                  <a:srgbClr val="FF0000"/>
                </a:solidFill>
              </a:rPr>
              <a:t>THIS RULE HAS THE POTENTIAL TO GENERATE MANY NULL VALUES.</a:t>
            </a:r>
            <a:endParaRPr lang="tr-TR" dirty="0">
              <a:solidFill>
                <a:srgbClr val="FF0000"/>
              </a:solidFill>
            </a:endParaRPr>
          </a:p>
        </p:txBody>
      </p:sp>
      <p:sp>
        <p:nvSpPr>
          <p:cNvPr id="99" name="TextBox 98"/>
          <p:cNvSpPr txBox="1"/>
          <p:nvPr/>
        </p:nvSpPr>
        <p:spPr>
          <a:xfrm>
            <a:off x="1783745" y="3616477"/>
            <a:ext cx="434734" cy="338554"/>
          </a:xfrm>
          <a:prstGeom prst="rect">
            <a:avLst/>
          </a:prstGeom>
          <a:noFill/>
        </p:spPr>
        <p:txBody>
          <a:bodyPr wrap="none" rtlCol="0">
            <a:spAutoFit/>
          </a:bodyPr>
          <a:lstStyle/>
          <a:p>
            <a:r>
              <a:rPr lang="en-US" sz="1600" b="1" dirty="0">
                <a:solidFill>
                  <a:srgbClr val="FF0000"/>
                </a:solidFill>
              </a:rPr>
              <a:t>S2</a:t>
            </a:r>
            <a:endParaRPr lang="tr-TR" sz="1600" b="1" dirty="0">
              <a:solidFill>
                <a:srgbClr val="FF0000"/>
              </a:solidFill>
            </a:endParaRPr>
          </a:p>
        </p:txBody>
      </p:sp>
      <p:sp>
        <p:nvSpPr>
          <p:cNvPr id="100" name="TextBox 99"/>
          <p:cNvSpPr txBox="1"/>
          <p:nvPr/>
        </p:nvSpPr>
        <p:spPr>
          <a:xfrm>
            <a:off x="548547" y="3204815"/>
            <a:ext cx="434734" cy="338554"/>
          </a:xfrm>
          <a:prstGeom prst="rect">
            <a:avLst/>
          </a:prstGeom>
          <a:noFill/>
        </p:spPr>
        <p:txBody>
          <a:bodyPr wrap="none" rtlCol="0">
            <a:spAutoFit/>
          </a:bodyPr>
          <a:lstStyle/>
          <a:p>
            <a:r>
              <a:rPr lang="en-US" sz="1600" b="1" dirty="0">
                <a:solidFill>
                  <a:srgbClr val="FF0000"/>
                </a:solidFill>
              </a:rPr>
              <a:t>S1</a:t>
            </a:r>
            <a:endParaRPr lang="tr-TR" sz="1600" b="1" dirty="0">
              <a:solidFill>
                <a:srgbClr val="FF0000"/>
              </a:solidFill>
            </a:endParaRPr>
          </a:p>
        </p:txBody>
      </p:sp>
      <p:sp>
        <p:nvSpPr>
          <p:cNvPr id="101" name="TextBox 100"/>
          <p:cNvSpPr txBox="1"/>
          <p:nvPr/>
        </p:nvSpPr>
        <p:spPr>
          <a:xfrm>
            <a:off x="2590800" y="3200400"/>
            <a:ext cx="434734" cy="338554"/>
          </a:xfrm>
          <a:prstGeom prst="rect">
            <a:avLst/>
          </a:prstGeom>
          <a:noFill/>
        </p:spPr>
        <p:txBody>
          <a:bodyPr wrap="none" rtlCol="0">
            <a:spAutoFit/>
          </a:bodyPr>
          <a:lstStyle/>
          <a:p>
            <a:r>
              <a:rPr lang="en-US" sz="1600" b="1" dirty="0">
                <a:solidFill>
                  <a:srgbClr val="FF0000"/>
                </a:solidFill>
              </a:rPr>
              <a:t>S3</a:t>
            </a:r>
            <a:endParaRPr lang="tr-TR" sz="1600" b="1" dirty="0">
              <a:solidFill>
                <a:srgbClr val="FF0000"/>
              </a:solidFill>
            </a:endParaRPr>
          </a:p>
        </p:txBody>
      </p:sp>
      <p:sp>
        <p:nvSpPr>
          <p:cNvPr id="102" name="Rectangle 101"/>
          <p:cNvSpPr/>
          <p:nvPr/>
        </p:nvSpPr>
        <p:spPr>
          <a:xfrm>
            <a:off x="1827312" y="1706488"/>
            <a:ext cx="1296144"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Employee</a:t>
            </a:r>
          </a:p>
        </p:txBody>
      </p:sp>
      <p:sp>
        <p:nvSpPr>
          <p:cNvPr id="103" name="Rectangle 102"/>
          <p:cNvSpPr/>
          <p:nvPr/>
        </p:nvSpPr>
        <p:spPr>
          <a:xfrm>
            <a:off x="1002579" y="3202342"/>
            <a:ext cx="824733"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Staff</a:t>
            </a:r>
          </a:p>
        </p:txBody>
      </p:sp>
      <p:sp>
        <p:nvSpPr>
          <p:cNvPr id="104" name="Rectangle 103"/>
          <p:cNvSpPr/>
          <p:nvPr/>
        </p:nvSpPr>
        <p:spPr>
          <a:xfrm>
            <a:off x="2149127" y="3261831"/>
            <a:ext cx="1003742"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Faculty</a:t>
            </a:r>
          </a:p>
        </p:txBody>
      </p:sp>
      <p:sp>
        <p:nvSpPr>
          <p:cNvPr id="105" name="Rectangle 104"/>
          <p:cNvSpPr/>
          <p:nvPr/>
        </p:nvSpPr>
        <p:spPr>
          <a:xfrm>
            <a:off x="3339480" y="3193504"/>
            <a:ext cx="1182750" cy="5402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Student Assistant</a:t>
            </a:r>
          </a:p>
        </p:txBody>
      </p:sp>
      <p:sp>
        <p:nvSpPr>
          <p:cNvPr id="106" name="Oval 105"/>
          <p:cNvSpPr/>
          <p:nvPr/>
        </p:nvSpPr>
        <p:spPr>
          <a:xfrm>
            <a:off x="1827312" y="914400"/>
            <a:ext cx="1440160"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Salary</a:t>
            </a:r>
          </a:p>
        </p:txBody>
      </p:sp>
      <p:sp>
        <p:nvSpPr>
          <p:cNvPr id="107" name="Oval 106"/>
          <p:cNvSpPr/>
          <p:nvPr/>
        </p:nvSpPr>
        <p:spPr>
          <a:xfrm>
            <a:off x="385599" y="4381872"/>
            <a:ext cx="1435647"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Position</a:t>
            </a:r>
          </a:p>
        </p:txBody>
      </p:sp>
      <p:sp>
        <p:nvSpPr>
          <p:cNvPr id="108" name="Oval 107"/>
          <p:cNvSpPr/>
          <p:nvPr/>
        </p:nvSpPr>
        <p:spPr>
          <a:xfrm>
            <a:off x="2235941" y="4092064"/>
            <a:ext cx="1218545"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Rank</a:t>
            </a:r>
          </a:p>
        </p:txBody>
      </p:sp>
      <p:cxnSp>
        <p:nvCxnSpPr>
          <p:cNvPr id="109" name="Straight Connector 108"/>
          <p:cNvCxnSpPr>
            <a:endCxn id="102" idx="1"/>
          </p:cNvCxnSpPr>
          <p:nvPr/>
        </p:nvCxnSpPr>
        <p:spPr>
          <a:xfrm flipV="1">
            <a:off x="1253884" y="1922512"/>
            <a:ext cx="573428" cy="2377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3" idx="2"/>
            <a:endCxn id="107" idx="0"/>
          </p:cNvCxnSpPr>
          <p:nvPr/>
        </p:nvCxnSpPr>
        <p:spPr>
          <a:xfrm flipH="1">
            <a:off x="1103423" y="3634390"/>
            <a:ext cx="311523" cy="747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4" idx="2"/>
            <a:endCxn id="108" idx="0"/>
          </p:cNvCxnSpPr>
          <p:nvPr/>
        </p:nvCxnSpPr>
        <p:spPr>
          <a:xfrm>
            <a:off x="2650998" y="3693879"/>
            <a:ext cx="194216" cy="3981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2" idx="2"/>
          </p:cNvCxnSpPr>
          <p:nvPr/>
        </p:nvCxnSpPr>
        <p:spPr>
          <a:xfrm>
            <a:off x="2475384" y="2138536"/>
            <a:ext cx="0" cy="432048"/>
          </a:xfrm>
          <a:prstGeom prst="line">
            <a:avLst/>
          </a:prstGeom>
          <a:ln w="38100" cmpd="dbl"/>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361611" y="2570487"/>
            <a:ext cx="265950" cy="28803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d</a:t>
            </a:r>
          </a:p>
        </p:txBody>
      </p:sp>
      <p:cxnSp>
        <p:nvCxnSpPr>
          <p:cNvPr id="114" name="Straight Connector 113"/>
          <p:cNvCxnSpPr>
            <a:stCxn id="113" idx="4"/>
            <a:endCxn id="103" idx="0"/>
          </p:cNvCxnSpPr>
          <p:nvPr/>
        </p:nvCxnSpPr>
        <p:spPr>
          <a:xfrm flipH="1">
            <a:off x="1414946" y="2858519"/>
            <a:ext cx="1079640" cy="343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3" idx="4"/>
            <a:endCxn id="104" idx="0"/>
          </p:cNvCxnSpPr>
          <p:nvPr/>
        </p:nvCxnSpPr>
        <p:spPr>
          <a:xfrm>
            <a:off x="2494586" y="2858519"/>
            <a:ext cx="156412" cy="403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3" idx="4"/>
            <a:endCxn id="105" idx="0"/>
          </p:cNvCxnSpPr>
          <p:nvPr/>
        </p:nvCxnSpPr>
        <p:spPr>
          <a:xfrm>
            <a:off x="2494586" y="2858519"/>
            <a:ext cx="1436269" cy="334985"/>
          </a:xfrm>
          <a:prstGeom prst="line">
            <a:avLst/>
          </a:prstGeom>
        </p:spPr>
        <p:style>
          <a:lnRef idx="1">
            <a:schemeClr val="accent1"/>
          </a:lnRef>
          <a:fillRef idx="0">
            <a:schemeClr val="accent1"/>
          </a:fillRef>
          <a:effectRef idx="0">
            <a:schemeClr val="accent1"/>
          </a:effectRef>
          <a:fontRef idx="minor">
            <a:schemeClr val="tx1"/>
          </a:fontRef>
        </p:style>
      </p:cxnSp>
      <p:sp>
        <p:nvSpPr>
          <p:cNvPr id="117" name="Arc 116"/>
          <p:cNvSpPr/>
          <p:nvPr/>
        </p:nvSpPr>
        <p:spPr>
          <a:xfrm rot="10800000">
            <a:off x="1827312" y="2681921"/>
            <a:ext cx="288032" cy="464726"/>
          </a:xfrm>
          <a:prstGeom prst="arc">
            <a:avLst>
              <a:gd name="adj1" fmla="val 13117101"/>
              <a:gd name="adj2" fmla="val 25019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118" name="Arc 117"/>
          <p:cNvSpPr/>
          <p:nvPr/>
        </p:nvSpPr>
        <p:spPr>
          <a:xfrm rot="5400000">
            <a:off x="3026308" y="2829771"/>
            <a:ext cx="270008" cy="309829"/>
          </a:xfrm>
          <a:prstGeom prst="arc">
            <a:avLst>
              <a:gd name="adj1" fmla="val 11155946"/>
              <a:gd name="adj2" fmla="val 923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119" name="Arc 118"/>
          <p:cNvSpPr/>
          <p:nvPr/>
        </p:nvSpPr>
        <p:spPr>
          <a:xfrm rot="10800000">
            <a:off x="2443733" y="2926846"/>
            <a:ext cx="391034" cy="222840"/>
          </a:xfrm>
          <a:prstGeom prst="arc">
            <a:avLst>
              <a:gd name="adj1" fmla="val 1034340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600"/>
          </a:p>
        </p:txBody>
      </p:sp>
      <p:sp>
        <p:nvSpPr>
          <p:cNvPr id="120" name="TextBox 119"/>
          <p:cNvSpPr txBox="1"/>
          <p:nvPr/>
        </p:nvSpPr>
        <p:spPr>
          <a:xfrm>
            <a:off x="4572000" y="3256850"/>
            <a:ext cx="434734" cy="338554"/>
          </a:xfrm>
          <a:prstGeom prst="rect">
            <a:avLst/>
          </a:prstGeom>
          <a:noFill/>
        </p:spPr>
        <p:txBody>
          <a:bodyPr wrap="none" rtlCol="0">
            <a:spAutoFit/>
          </a:bodyPr>
          <a:lstStyle/>
          <a:p>
            <a:r>
              <a:rPr lang="en-US" sz="1600" b="1" dirty="0">
                <a:solidFill>
                  <a:srgbClr val="FF0000"/>
                </a:solidFill>
              </a:rPr>
              <a:t>S</a:t>
            </a:r>
            <a:r>
              <a:rPr lang="tr-TR" sz="1600" b="1" dirty="0">
                <a:solidFill>
                  <a:srgbClr val="FF0000"/>
                </a:solidFill>
              </a:rPr>
              <a:t>3</a:t>
            </a:r>
          </a:p>
        </p:txBody>
      </p:sp>
      <p:sp>
        <p:nvSpPr>
          <p:cNvPr id="121" name="Oval 120"/>
          <p:cNvSpPr/>
          <p:nvPr/>
        </p:nvSpPr>
        <p:spPr>
          <a:xfrm>
            <a:off x="3291122" y="4864224"/>
            <a:ext cx="1509478"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Percent time</a:t>
            </a:r>
          </a:p>
        </p:txBody>
      </p:sp>
      <p:cxnSp>
        <p:nvCxnSpPr>
          <p:cNvPr id="122" name="Straight Connector 121"/>
          <p:cNvCxnSpPr>
            <a:stCxn id="105" idx="2"/>
            <a:endCxn id="121" idx="0"/>
          </p:cNvCxnSpPr>
          <p:nvPr/>
        </p:nvCxnSpPr>
        <p:spPr>
          <a:xfrm>
            <a:off x="3930855" y="3733800"/>
            <a:ext cx="115006" cy="11304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48547" y="1681336"/>
            <a:ext cx="1112765" cy="48235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u="sng" dirty="0">
                <a:solidFill>
                  <a:schemeClr val="tx1"/>
                </a:solidFill>
              </a:rPr>
              <a:t>SSN</a:t>
            </a:r>
          </a:p>
        </p:txBody>
      </p:sp>
      <p:cxnSp>
        <p:nvCxnSpPr>
          <p:cNvPr id="124" name="Straight Connector 123"/>
          <p:cNvCxnSpPr>
            <a:endCxn id="102" idx="0"/>
          </p:cNvCxnSpPr>
          <p:nvPr/>
        </p:nvCxnSpPr>
        <p:spPr>
          <a:xfrm>
            <a:off x="2364013" y="1371600"/>
            <a:ext cx="111371" cy="33488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Mapping of Generalization: Rule 4</a:t>
            </a:r>
          </a:p>
        </p:txBody>
      </p:sp>
      <p:sp>
        <p:nvSpPr>
          <p:cNvPr id="23555" name="Content Placeholder 2"/>
          <p:cNvSpPr>
            <a:spLocks noGrp="1"/>
          </p:cNvSpPr>
          <p:nvPr>
            <p:ph sz="quarter" idx="1"/>
          </p:nvPr>
        </p:nvSpPr>
        <p:spPr/>
        <p:txBody>
          <a:bodyPr/>
          <a:lstStyle/>
          <a:p>
            <a:pPr lvl="1"/>
            <a:r>
              <a:rPr lang="en-US" b="1" dirty="0"/>
              <a:t>RULE 4: Single relation with multiple type attributes</a:t>
            </a:r>
          </a:p>
          <a:p>
            <a:pPr lvl="1"/>
            <a:r>
              <a:rPr lang="en-US" dirty="0"/>
              <a:t>Apply when</a:t>
            </a:r>
          </a:p>
          <a:p>
            <a:pPr lvl="2"/>
            <a:r>
              <a:rPr lang="en-US" sz="2000" dirty="0"/>
              <a:t>Subclasses are overlapping or disjoint</a:t>
            </a:r>
          </a:p>
          <a:p>
            <a:pPr lvl="2"/>
            <a:endParaRPr lang="en-US" dirty="0"/>
          </a:p>
          <a:p>
            <a:pPr lvl="1"/>
            <a:r>
              <a:rPr lang="en-US" dirty="0"/>
              <a:t>Create a single relation schema </a:t>
            </a:r>
            <a:r>
              <a:rPr lang="en-US" i="1" dirty="0"/>
              <a:t>L</a:t>
            </a:r>
            <a:r>
              <a:rPr lang="en-US" dirty="0"/>
              <a:t> with attributes </a:t>
            </a:r>
            <a:r>
              <a:rPr lang="en-US" dirty="0" err="1"/>
              <a:t>Attrs</a:t>
            </a:r>
            <a:r>
              <a:rPr lang="en-US" dirty="0"/>
              <a:t>(</a:t>
            </a:r>
            <a:r>
              <a:rPr lang="en-US" i="1" dirty="0"/>
              <a:t>L</a:t>
            </a:r>
            <a:r>
              <a:rPr lang="en-US" dirty="0"/>
              <a:t>) = {</a:t>
            </a:r>
            <a:r>
              <a:rPr lang="en-US" i="1" dirty="0"/>
              <a:t>k, a</a:t>
            </a:r>
            <a:r>
              <a:rPr lang="en-US" i="1" baseline="-25000" dirty="0"/>
              <a:t>1</a:t>
            </a:r>
            <a:r>
              <a:rPr lang="en-US" i="1" dirty="0"/>
              <a:t>, …, a</a:t>
            </a:r>
            <a:r>
              <a:rPr lang="en-US" i="1" baseline="-25000" dirty="0"/>
              <a:t>n</a:t>
            </a:r>
            <a:r>
              <a:rPr lang="en-US" dirty="0"/>
              <a:t>}U </a:t>
            </a:r>
          </a:p>
          <a:p>
            <a:pPr marL="365760" lvl="1" indent="0">
              <a:buNone/>
            </a:pPr>
            <a:r>
              <a:rPr lang="en-US" dirty="0"/>
              <a:t>                     {</a:t>
            </a:r>
            <a:r>
              <a:rPr lang="en-US" i="1" dirty="0"/>
              <a:t>attributes of S</a:t>
            </a:r>
            <a:r>
              <a:rPr lang="en-US" i="1" baseline="-25000" dirty="0"/>
              <a:t>1</a:t>
            </a:r>
            <a:r>
              <a:rPr lang="en-US" dirty="0"/>
              <a:t>}U…U </a:t>
            </a:r>
          </a:p>
          <a:p>
            <a:pPr marL="365760" lvl="1" indent="0">
              <a:buNone/>
            </a:pPr>
            <a:r>
              <a:rPr lang="en-US" dirty="0"/>
              <a:t>                     {</a:t>
            </a:r>
            <a:r>
              <a:rPr lang="en-US" i="1" dirty="0"/>
              <a:t>attributes of S</a:t>
            </a:r>
            <a:r>
              <a:rPr lang="en-US" i="1" baseline="-25000" dirty="0"/>
              <a:t>m</a:t>
            </a:r>
            <a:r>
              <a:rPr lang="en-US" dirty="0"/>
              <a:t>}U </a:t>
            </a:r>
            <a:r>
              <a:rPr lang="en-US" dirty="0">
                <a:solidFill>
                  <a:srgbClr val="FF0000"/>
                </a:solidFill>
              </a:rPr>
              <a:t>{t</a:t>
            </a:r>
            <a:r>
              <a:rPr lang="en-US" baseline="-25000" dirty="0">
                <a:solidFill>
                  <a:srgbClr val="FF0000"/>
                </a:solidFill>
              </a:rPr>
              <a:t>1</a:t>
            </a:r>
            <a:r>
              <a:rPr lang="en-US" dirty="0">
                <a:solidFill>
                  <a:srgbClr val="FF0000"/>
                </a:solidFill>
              </a:rPr>
              <a:t>, t</a:t>
            </a:r>
            <a:r>
              <a:rPr lang="en-US" baseline="-25000" dirty="0">
                <a:solidFill>
                  <a:srgbClr val="FF0000"/>
                </a:solidFill>
              </a:rPr>
              <a:t>2</a:t>
            </a:r>
            <a:r>
              <a:rPr lang="en-US" dirty="0">
                <a:solidFill>
                  <a:srgbClr val="FF0000"/>
                </a:solidFill>
              </a:rPr>
              <a:t>, …, t</a:t>
            </a:r>
            <a:r>
              <a:rPr lang="en-US" baseline="-25000" dirty="0">
                <a:solidFill>
                  <a:srgbClr val="FF0000"/>
                </a:solidFill>
              </a:rPr>
              <a:t>m</a:t>
            </a:r>
            <a:r>
              <a:rPr lang="en-US" dirty="0">
                <a:solidFill>
                  <a:srgbClr val="FF0000"/>
                </a:solidFill>
              </a:rPr>
              <a:t>} </a:t>
            </a:r>
            <a:r>
              <a:rPr lang="en-US" dirty="0"/>
              <a:t>and PK(</a:t>
            </a:r>
            <a:r>
              <a:rPr lang="en-US" i="1" dirty="0"/>
              <a:t>L</a:t>
            </a:r>
            <a:r>
              <a:rPr lang="en-US" dirty="0"/>
              <a:t>)=</a:t>
            </a:r>
            <a:r>
              <a:rPr lang="en-US" i="1" dirty="0"/>
              <a:t>k</a:t>
            </a:r>
            <a:r>
              <a:rPr lang="en-US" dirty="0"/>
              <a:t>. </a:t>
            </a:r>
          </a:p>
          <a:p>
            <a:pPr lvl="1"/>
            <a:r>
              <a:rPr lang="en-US" dirty="0"/>
              <a:t>Each </a:t>
            </a:r>
            <a:r>
              <a:rPr lang="en-US" i="1" dirty="0">
                <a:solidFill>
                  <a:srgbClr val="FF0000"/>
                </a:solidFill>
              </a:rPr>
              <a:t>t</a:t>
            </a:r>
            <a:r>
              <a:rPr lang="en-US" i="1" baseline="-25000" dirty="0">
                <a:solidFill>
                  <a:srgbClr val="FF0000"/>
                </a:solidFill>
              </a:rPr>
              <a:t>i</a:t>
            </a:r>
            <a:r>
              <a:rPr lang="en-US" dirty="0"/>
              <a:t>, </a:t>
            </a:r>
            <a:r>
              <a:rPr lang="en-US" i="1" dirty="0"/>
              <a:t>1≤i ≤m</a:t>
            </a:r>
            <a:r>
              <a:rPr lang="en-US" dirty="0"/>
              <a:t>, is a </a:t>
            </a:r>
            <a:r>
              <a:rPr lang="en-US" dirty="0" err="1"/>
              <a:t>boolean</a:t>
            </a:r>
            <a:r>
              <a:rPr lang="en-US" dirty="0"/>
              <a:t> type attribute indicating whether a tuple belongs to subclass </a:t>
            </a:r>
            <a:r>
              <a:rPr lang="en-US" i="1" dirty="0"/>
              <a:t>S</a:t>
            </a:r>
            <a:r>
              <a:rPr lang="en-US" i="1" baseline="-25000" dirty="0"/>
              <a:t>i</a:t>
            </a:r>
            <a:r>
              <a:rPr lang="en-US" dirty="0"/>
              <a:t>.</a:t>
            </a:r>
          </a:p>
          <a:p>
            <a:pPr lvl="2">
              <a:buFont typeface="Arial" charset="0"/>
              <a:buChar char="•"/>
            </a:pPr>
            <a:endParaRPr lang="en-US" dirty="0"/>
          </a:p>
          <a:p>
            <a:pPr lvl="3">
              <a:buFont typeface="Arial" charset="0"/>
              <a:buChar char="•"/>
            </a:pPr>
            <a:endParaRPr lang="en-US" b="1" dirty="0"/>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4682</TotalTime>
  <Words>1517</Words>
  <Application>Microsoft Macintosh PowerPoint</Application>
  <PresentationFormat>On-screen Show (4:3)</PresentationFormat>
  <Paragraphs>267</Paragraphs>
  <Slides>22</Slides>
  <Notes>12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Arial</vt:lpstr>
      <vt:lpstr>Calibri</vt:lpstr>
      <vt:lpstr>Century Gothic</vt:lpstr>
      <vt:lpstr>Century Schoolbook</vt:lpstr>
      <vt:lpstr>Times New Roman</vt:lpstr>
      <vt:lpstr>Wingdings</vt:lpstr>
      <vt:lpstr>Wingdings 2</vt:lpstr>
      <vt:lpstr>Default Design</vt:lpstr>
      <vt:lpstr>Office Theme</vt:lpstr>
      <vt:lpstr>Oriel</vt:lpstr>
      <vt:lpstr>1_Oriel</vt:lpstr>
      <vt:lpstr>PowerPoint Presentation</vt:lpstr>
      <vt:lpstr>Mapping of Specialization or Generalization</vt:lpstr>
      <vt:lpstr>Mapping of Specialization or Generalization</vt:lpstr>
      <vt:lpstr>Mapping of Specialization: Rule1</vt:lpstr>
      <vt:lpstr>Mapping of Specialization</vt:lpstr>
      <vt:lpstr>Mapping of Specialization: RULE 2</vt:lpstr>
      <vt:lpstr>Mapping of Generalization : Rule 3</vt:lpstr>
      <vt:lpstr>Mapping of Specialization: rule 3</vt:lpstr>
      <vt:lpstr>Mapping of Generalization: Rule 4</vt:lpstr>
      <vt:lpstr>Mapping of Specialization: rule 4</vt:lpstr>
      <vt:lpstr>PowerPoint Presentation</vt:lpstr>
      <vt:lpstr>PowerPoint Presentation</vt:lpstr>
      <vt:lpstr>Mapping of Categories (Union Types)</vt:lpstr>
      <vt:lpstr>example2</vt:lpstr>
      <vt:lpstr>PowerPoint Presentation</vt:lpstr>
      <vt:lpstr>PowerPoint Presentation</vt:lpstr>
      <vt:lpstr>Exercise</vt:lpstr>
      <vt:lpstr>Exercise: Option 1</vt:lpstr>
      <vt:lpstr>Exercise: Option 2 Find single relations with one type</vt:lpstr>
      <vt:lpstr>PowerPoint Presentation</vt:lpstr>
      <vt:lpstr>PowerPoint Presentation</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Tugba</dc:creator>
  <cp:lastModifiedBy>Tugba Taskaya Temizel</cp:lastModifiedBy>
  <cp:revision>138</cp:revision>
  <dcterms:created xsi:type="dcterms:W3CDTF">2010-05-06T15:58:58Z</dcterms:created>
  <dcterms:modified xsi:type="dcterms:W3CDTF">2019-10-25T07:16:24Z</dcterms:modified>
</cp:coreProperties>
</file>