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6" r:id="rId3"/>
    <p:sldId id="258" r:id="rId4"/>
    <p:sldId id="259" r:id="rId5"/>
    <p:sldId id="307" r:id="rId6"/>
    <p:sldId id="308" r:id="rId7"/>
    <p:sldId id="264" r:id="rId8"/>
    <p:sldId id="290" r:id="rId9"/>
    <p:sldId id="291" r:id="rId10"/>
    <p:sldId id="293" r:id="rId11"/>
    <p:sldId id="305" r:id="rId12"/>
    <p:sldId id="294" r:id="rId13"/>
    <p:sldId id="295" r:id="rId14"/>
    <p:sldId id="296" r:id="rId15"/>
    <p:sldId id="298" r:id="rId16"/>
    <p:sldId id="297" r:id="rId17"/>
    <p:sldId id="299" r:id="rId18"/>
    <p:sldId id="300" r:id="rId19"/>
    <p:sldId id="309" r:id="rId20"/>
    <p:sldId id="301" r:id="rId21"/>
    <p:sldId id="310" r:id="rId22"/>
    <p:sldId id="312" r:id="rId23"/>
    <p:sldId id="311" r:id="rId24"/>
    <p:sldId id="28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5C0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84" autoAdjust="0"/>
  </p:normalViewPr>
  <p:slideViewPr>
    <p:cSldViewPr>
      <p:cViewPr>
        <p:scale>
          <a:sx n="69" d="100"/>
          <a:sy n="69" d="100"/>
        </p:scale>
        <p:origin x="-1998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notesViewPr>
    <p:cSldViewPr>
      <p:cViewPr varScale="1">
        <p:scale>
          <a:sx n="84" d="100"/>
          <a:sy n="84" d="100"/>
        </p:scale>
        <p:origin x="-237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5F7964-1E15-4361-9F2A-CDC066B1EF7D}" type="datetimeFigureOut">
              <a:rPr lang="tr-TR"/>
              <a:pPr>
                <a:defRPr/>
              </a:pPr>
              <a:t>25.3.2017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213EF9-365F-42AB-A29C-6A34716CFFF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89969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CD55A7-0E28-47A7-8799-F0F7C76D0B9C}" type="datetimeFigureOut">
              <a:rPr lang="en-US"/>
              <a:pPr>
                <a:defRPr/>
              </a:pPr>
              <a:t>3/25/2017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1E444-F3AE-42D1-852C-3B55A86864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827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15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19218" y="4377194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19218" y="5176862"/>
            <a:ext cx="7324748" cy="895344"/>
          </a:xfrm>
        </p:spPr>
        <p:txBody>
          <a:bodyPr lIns="0" rIns="18288"/>
          <a:lstStyle>
            <a:lvl1pPr marL="0" marR="45720" indent="0" algn="l">
              <a:buNone/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730-8929-4D99-93A6-1CEBA4E8ECF0}" type="datetime1">
              <a:rPr lang="tr-TR"/>
              <a:pPr>
                <a:defRPr/>
              </a:pPr>
              <a:t>25.3.2017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4400C-BB19-49C2-BA70-E04B63FB4D9F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00948" cy="4677152"/>
          </a:xfrm>
        </p:spPr>
        <p:txBody>
          <a:bodyPr/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EF824-A547-41F7-A7EF-62E20C583659}" type="datetime1">
              <a:rPr lang="tr-TR"/>
              <a:pPr>
                <a:defRPr/>
              </a:pPr>
              <a:t>25.3.2017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A6368-8F34-47E7-A5A4-A786D77032E5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00948" cy="936104"/>
          </a:xfr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7400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 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7400925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 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F9DC23-8F19-497B-B8FE-FC38CA401796}" type="datetime1">
              <a:rPr lang="tr-TR"/>
              <a:pPr>
                <a:defRPr/>
              </a:pPr>
              <a:t>25.3.2017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0F14D5-6CC8-456A-A5D3-04EB3D36CE7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5C020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86B77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D86B7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ffingtonpost.com/author/guy-winch-ph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033464"/>
            <a:ext cx="7321906" cy="482453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100" dirty="0"/>
              <a:t/>
            </a:r>
            <a:br>
              <a:rPr lang="tr-TR" sz="3100" dirty="0"/>
            </a:br>
            <a:r>
              <a:rPr lang="en-US" dirty="0" smtClean="0"/>
              <a:t>Systems</a:t>
            </a:r>
            <a:r>
              <a:rPr lang="tr-TR" dirty="0" smtClean="0"/>
              <a:t> </a:t>
            </a:r>
            <a:r>
              <a:rPr lang="tr-TR" dirty="0" err="1"/>
              <a:t>Failures</a:t>
            </a:r>
            <a:r>
              <a:rPr lang="tr-TR" dirty="0"/>
              <a:t> </a:t>
            </a:r>
            <a:r>
              <a:rPr lang="tr-TR" dirty="0" err="1" smtClean="0"/>
              <a:t>Methodology</a:t>
            </a: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en-GB" sz="2700" dirty="0" err="1" smtClean="0"/>
              <a:t>Informat</a:t>
            </a:r>
            <a:r>
              <a:rPr lang="tr-TR" sz="2700" dirty="0" smtClean="0"/>
              <a:t>i</a:t>
            </a:r>
            <a:r>
              <a:rPr lang="en-GB" sz="2700" dirty="0" smtClean="0"/>
              <a:t>on </a:t>
            </a:r>
            <a:r>
              <a:rPr lang="tr-TR" sz="2700" dirty="0" smtClean="0"/>
              <a:t>S</a:t>
            </a:r>
            <a:r>
              <a:rPr lang="en-GB" sz="2700" dirty="0" err="1" smtClean="0"/>
              <a:t>ystems</a:t>
            </a:r>
            <a:r>
              <a:rPr lang="en-GB" sz="2700" dirty="0" smtClean="0"/>
              <a:t> </a:t>
            </a:r>
            <a:r>
              <a:rPr lang="tr-TR" sz="2700" dirty="0" err="1" smtClean="0"/>
              <a:t>i</a:t>
            </a:r>
            <a:r>
              <a:rPr lang="en-GB" sz="2700" dirty="0" smtClean="0"/>
              <a:t>n </a:t>
            </a:r>
            <a:r>
              <a:rPr lang="tr-TR" sz="2700" dirty="0" smtClean="0"/>
              <a:t>O</a:t>
            </a:r>
            <a:r>
              <a:rPr lang="en-GB" sz="2700" dirty="0" err="1" smtClean="0"/>
              <a:t>rgan</a:t>
            </a:r>
            <a:r>
              <a:rPr lang="tr-TR" sz="2700" dirty="0" smtClean="0"/>
              <a:t>i</a:t>
            </a:r>
            <a:r>
              <a:rPr lang="en-GB" sz="2700" dirty="0" err="1" smtClean="0"/>
              <a:t>zat</a:t>
            </a:r>
            <a:r>
              <a:rPr lang="tr-TR" sz="2700" dirty="0" smtClean="0"/>
              <a:t>i</a:t>
            </a:r>
            <a:r>
              <a:rPr lang="en-GB" sz="2700" dirty="0" err="1" smtClean="0"/>
              <a:t>onal</a:t>
            </a:r>
            <a:r>
              <a:rPr lang="en-GB" sz="2700" dirty="0" smtClean="0"/>
              <a:t> </a:t>
            </a:r>
            <a:r>
              <a:rPr lang="tr-TR" sz="2700" dirty="0" smtClean="0"/>
              <a:t>D</a:t>
            </a:r>
            <a:r>
              <a:rPr lang="en-GB" sz="2700" dirty="0" err="1" smtClean="0"/>
              <a:t>es</a:t>
            </a:r>
            <a:r>
              <a:rPr lang="tr-TR" sz="2700" dirty="0" smtClean="0"/>
              <a:t>i</a:t>
            </a:r>
            <a:r>
              <a:rPr lang="en-GB" sz="2700" dirty="0" err="1" smtClean="0"/>
              <a:t>gn</a:t>
            </a:r>
            <a:r>
              <a:rPr lang="en-GB" sz="2700" dirty="0" smtClean="0"/>
              <a:t> </a:t>
            </a:r>
            <a:r>
              <a:rPr lang="tr-TR" sz="2700" dirty="0" smtClean="0"/>
              <a:t> </a:t>
            </a:r>
            <a:r>
              <a:rPr lang="en-GB" sz="2700" dirty="0" smtClean="0"/>
              <a:t>and </a:t>
            </a:r>
            <a:r>
              <a:rPr lang="tr-TR" sz="2700" dirty="0" smtClean="0"/>
              <a:t>     A</a:t>
            </a:r>
            <a:r>
              <a:rPr lang="en-GB" sz="2700" dirty="0" err="1" smtClean="0"/>
              <a:t>ppl</a:t>
            </a:r>
            <a:r>
              <a:rPr lang="tr-TR" sz="2700" dirty="0" smtClean="0"/>
              <a:t>i</a:t>
            </a:r>
            <a:r>
              <a:rPr lang="en-GB" sz="2700" dirty="0" err="1" smtClean="0"/>
              <a:t>ed</a:t>
            </a:r>
            <a:r>
              <a:rPr lang="en-GB" sz="2700" dirty="0" smtClean="0"/>
              <a:t> </a:t>
            </a:r>
            <a:r>
              <a:rPr lang="tr-TR" sz="2700" dirty="0" smtClean="0"/>
              <a:t>S</a:t>
            </a:r>
            <a:r>
              <a:rPr lang="en-GB" sz="2700" dirty="0" err="1" smtClean="0"/>
              <a:t>ystem</a:t>
            </a:r>
            <a:r>
              <a:rPr lang="tr-TR" sz="2700" dirty="0" smtClean="0"/>
              <a:t> </a:t>
            </a:r>
            <a:r>
              <a:rPr lang="tr-TR" sz="2700" dirty="0" err="1" smtClean="0"/>
              <a:t>Thinking</a:t>
            </a:r>
            <a:r>
              <a:rPr lang="tr-TR" sz="2700" dirty="0" smtClean="0"/>
              <a:t> </a:t>
            </a: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> </a:t>
            </a:r>
            <a:r>
              <a:rPr lang="tr-TR" sz="3200" dirty="0" smtClean="0"/>
              <a:t>Melih SARIAYAN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en-GB" sz="3100" dirty="0"/>
              <a:t/>
            </a:r>
            <a:br>
              <a:rPr lang="en-GB" sz="3100" dirty="0"/>
            </a:br>
            <a:r>
              <a:rPr lang="tr-TR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>
                <a:solidFill>
                  <a:schemeClr val="accent4">
                    <a:lumMod val="50000"/>
                  </a:schemeClr>
                </a:solidFill>
              </a:rPr>
            </a:b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29887-3F7D-4ADD-916E-CF94002C427C}" type="slidenum">
              <a:rPr lang="tr-TR" smtClean="0"/>
              <a:pPr>
                <a:defRPr/>
              </a:pPr>
              <a:t>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/>
              <a:t>Seperate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system</a:t>
            </a:r>
            <a:r>
              <a:rPr lang="tr-TR" sz="2800" dirty="0"/>
              <a:t> </a:t>
            </a:r>
            <a:r>
              <a:rPr lang="tr-TR" sz="2800" dirty="0" err="1"/>
              <a:t>into</a:t>
            </a:r>
            <a:r>
              <a:rPr lang="tr-TR" sz="2800" dirty="0"/>
              <a:t> </a:t>
            </a:r>
            <a:r>
              <a:rPr lang="tr-TR" sz="2800" b="1" dirty="0" err="1"/>
              <a:t>components</a:t>
            </a:r>
            <a:endParaRPr lang="tr-TR" sz="2800" b="1" dirty="0"/>
          </a:p>
          <a:p>
            <a:r>
              <a:rPr lang="tr-TR" sz="2800" dirty="0" err="1"/>
              <a:t>Check</a:t>
            </a:r>
            <a:endParaRPr lang="tr-TR" sz="2800" dirty="0"/>
          </a:p>
          <a:p>
            <a:pPr lvl="1"/>
            <a:r>
              <a:rPr lang="tr-TR" sz="2800" dirty="0" err="1"/>
              <a:t>Missing</a:t>
            </a:r>
            <a:r>
              <a:rPr lang="tr-TR" sz="2800" dirty="0"/>
              <a:t> </a:t>
            </a:r>
            <a:r>
              <a:rPr lang="tr-TR" sz="2800" dirty="0" err="1"/>
              <a:t>components</a:t>
            </a:r>
            <a:endParaRPr lang="tr-TR" sz="2800" dirty="0"/>
          </a:p>
          <a:p>
            <a:pPr lvl="1"/>
            <a:r>
              <a:rPr lang="tr-TR" sz="2800" dirty="0" err="1"/>
              <a:t>Differences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component</a:t>
            </a:r>
            <a:r>
              <a:rPr lang="tr-TR" sz="2800" dirty="0"/>
              <a:t> </a:t>
            </a:r>
            <a:r>
              <a:rPr lang="tr-TR" sz="2800" dirty="0" err="1"/>
              <a:t>resolution</a:t>
            </a:r>
            <a:endParaRPr lang="tr-TR" sz="2800" dirty="0"/>
          </a:p>
          <a:p>
            <a:pPr lvl="1"/>
            <a:r>
              <a:rPr lang="tr-TR" sz="2800" dirty="0" err="1"/>
              <a:t>Missing</a:t>
            </a:r>
            <a:r>
              <a:rPr lang="tr-TR" sz="2800" dirty="0"/>
              <a:t> </a:t>
            </a:r>
            <a:r>
              <a:rPr lang="tr-TR" sz="2800" dirty="0" err="1"/>
              <a:t>relations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components</a:t>
            </a:r>
            <a:endParaRPr lang="tr-TR" sz="2800" dirty="0"/>
          </a:p>
          <a:p>
            <a:pPr lvl="1"/>
            <a:r>
              <a:rPr lang="tr-TR" sz="2800" dirty="0" err="1"/>
              <a:t>Relations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components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environment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10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02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Resim" descr="hkj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8640"/>
            <a:ext cx="783126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52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/>
              <a:t>List</a:t>
            </a:r>
            <a:r>
              <a:rPr lang="tr-TR" sz="2800" dirty="0"/>
              <a:t> </a:t>
            </a:r>
            <a:r>
              <a:rPr lang="tr-TR" sz="2800" b="1" dirty="0" err="1" smtClean="0"/>
              <a:t>inputs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outputs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and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enviroment</a:t>
            </a:r>
            <a:endParaRPr lang="tr-TR" sz="2800" b="1" dirty="0"/>
          </a:p>
          <a:p>
            <a:pPr lvl="1"/>
            <a:r>
              <a:rPr lang="tr-TR" sz="2600" dirty="0" err="1"/>
              <a:t>Adjust</a:t>
            </a:r>
            <a:r>
              <a:rPr lang="tr-TR" sz="2600" dirty="0"/>
              <a:t> </a:t>
            </a:r>
            <a:r>
              <a:rPr lang="tr-TR" sz="2600" dirty="0" err="1"/>
              <a:t>resolution</a:t>
            </a:r>
            <a:r>
              <a:rPr lang="tr-TR" sz="2600" dirty="0"/>
              <a:t> of </a:t>
            </a:r>
            <a:r>
              <a:rPr lang="tr-TR" sz="2600" dirty="0" err="1"/>
              <a:t>input</a:t>
            </a:r>
            <a:r>
              <a:rPr lang="tr-TR" sz="2600" dirty="0"/>
              <a:t> </a:t>
            </a:r>
            <a:r>
              <a:rPr lang="tr-TR" sz="2600" dirty="0" err="1"/>
              <a:t>and</a:t>
            </a:r>
            <a:r>
              <a:rPr lang="tr-TR" sz="2600" dirty="0"/>
              <a:t> </a:t>
            </a:r>
            <a:r>
              <a:rPr lang="tr-TR" sz="2600" dirty="0" err="1"/>
              <a:t>outputs</a:t>
            </a:r>
            <a:endParaRPr lang="tr-TR" sz="2600" dirty="0"/>
          </a:p>
          <a:p>
            <a:pPr lvl="1"/>
            <a:r>
              <a:rPr lang="tr-TR" sz="2600" dirty="0" err="1"/>
              <a:t>Missing</a:t>
            </a:r>
            <a:r>
              <a:rPr lang="tr-TR" sz="2600" dirty="0"/>
              <a:t> </a:t>
            </a:r>
            <a:r>
              <a:rPr lang="tr-TR" sz="2600" dirty="0" err="1" smtClean="0"/>
              <a:t>inputs</a:t>
            </a:r>
            <a:r>
              <a:rPr lang="tr-TR" sz="2600" dirty="0" smtClean="0"/>
              <a:t> </a:t>
            </a:r>
            <a:r>
              <a:rPr lang="tr-TR" sz="2600" dirty="0" err="1" smtClean="0"/>
              <a:t>or</a:t>
            </a:r>
            <a:r>
              <a:rPr lang="tr-TR" sz="2600" dirty="0" smtClean="0"/>
              <a:t> </a:t>
            </a:r>
            <a:r>
              <a:rPr lang="tr-TR" sz="2600" dirty="0" err="1" smtClean="0"/>
              <a:t>Unwanted</a:t>
            </a:r>
            <a:r>
              <a:rPr lang="tr-TR" sz="2600" dirty="0" smtClean="0"/>
              <a:t> </a:t>
            </a:r>
            <a:r>
              <a:rPr lang="tr-TR" sz="2600" dirty="0" err="1" smtClean="0"/>
              <a:t>outputs</a:t>
            </a:r>
            <a:r>
              <a:rPr lang="tr-TR" sz="2600" dirty="0" smtClean="0"/>
              <a:t>?</a:t>
            </a:r>
          </a:p>
          <a:p>
            <a:pPr lvl="1"/>
            <a:r>
              <a:rPr lang="tr-TR" sz="2600" dirty="0" err="1" smtClean="0"/>
              <a:t>Find</a:t>
            </a:r>
            <a:r>
              <a:rPr lang="tr-TR" sz="2600" dirty="0" smtClean="0"/>
              <a:t> </a:t>
            </a:r>
            <a:r>
              <a:rPr lang="tr-TR" sz="2600" dirty="0" err="1" smtClean="0"/>
              <a:t>outside</a:t>
            </a:r>
            <a:r>
              <a:rPr lang="tr-TR" sz="2600" dirty="0" smtClean="0"/>
              <a:t> </a:t>
            </a:r>
            <a:r>
              <a:rPr lang="tr-TR" sz="2600" dirty="0" err="1" smtClean="0"/>
              <a:t>enviroment</a:t>
            </a:r>
            <a:r>
              <a:rPr lang="tr-TR" sz="2600" dirty="0" smtClean="0"/>
              <a:t> </a:t>
            </a:r>
            <a:r>
              <a:rPr lang="tr-TR" sz="2600" dirty="0" err="1" smtClean="0"/>
              <a:t>components</a:t>
            </a:r>
            <a:endParaRPr lang="tr-TR" sz="2600" dirty="0"/>
          </a:p>
          <a:p>
            <a:r>
              <a:rPr lang="tr-TR" sz="2800" dirty="0" err="1"/>
              <a:t>Extract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b="1" dirty="0" err="1" smtClean="0"/>
              <a:t>structure</a:t>
            </a:r>
            <a:r>
              <a:rPr lang="tr-TR" sz="2800" b="1" dirty="0" smtClean="0"/>
              <a:t> </a:t>
            </a:r>
            <a:r>
              <a:rPr lang="tr-TR" sz="2800" dirty="0" err="1" smtClean="0"/>
              <a:t>by</a:t>
            </a:r>
            <a:r>
              <a:rPr lang="tr-TR" sz="2800" dirty="0" smtClean="0"/>
              <a:t> </a:t>
            </a:r>
            <a:r>
              <a:rPr lang="tr-TR" sz="2800" dirty="0" err="1" smtClean="0"/>
              <a:t>looking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subsystems</a:t>
            </a:r>
            <a:endParaRPr lang="tr-TR" sz="2800" b="1" dirty="0"/>
          </a:p>
          <a:p>
            <a:pPr lvl="1"/>
            <a:r>
              <a:rPr lang="tr-TR" sz="2600" dirty="0" err="1"/>
              <a:t>Decision</a:t>
            </a:r>
            <a:r>
              <a:rPr lang="tr-TR" sz="2600" dirty="0"/>
              <a:t> </a:t>
            </a:r>
            <a:r>
              <a:rPr lang="tr-TR" sz="2600" dirty="0" err="1"/>
              <a:t>Making</a:t>
            </a:r>
            <a:endParaRPr lang="tr-TR" sz="2600" dirty="0"/>
          </a:p>
          <a:p>
            <a:pPr lvl="1"/>
            <a:r>
              <a:rPr lang="tr-TR" sz="2600" dirty="0" err="1"/>
              <a:t>Monitoring</a:t>
            </a:r>
            <a:endParaRPr lang="tr-TR" sz="2600" dirty="0"/>
          </a:p>
          <a:p>
            <a:pPr lvl="1"/>
            <a:r>
              <a:rPr lang="tr-TR" sz="2600" dirty="0"/>
              <a:t>Control</a:t>
            </a:r>
          </a:p>
          <a:p>
            <a:pPr lvl="1"/>
            <a:r>
              <a:rPr lang="tr-TR" sz="2600" dirty="0" err="1"/>
              <a:t>Operational</a:t>
            </a:r>
            <a:r>
              <a:rPr lang="tr-TR" sz="2600" dirty="0"/>
              <a:t> </a:t>
            </a:r>
          </a:p>
          <a:p>
            <a:endParaRPr lang="en-US" sz="2800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12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91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/>
              <a:t>List</a:t>
            </a:r>
            <a:r>
              <a:rPr lang="tr-TR" sz="2800" dirty="0"/>
              <a:t> </a:t>
            </a:r>
            <a:r>
              <a:rPr lang="tr-TR" sz="2800" b="1" dirty="0" err="1"/>
              <a:t>variables</a:t>
            </a:r>
            <a:r>
              <a:rPr lang="tr-TR" sz="2800" b="1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</a:t>
            </a:r>
            <a:r>
              <a:rPr lang="tr-TR" sz="2800" dirty="0" err="1"/>
              <a:t>using</a:t>
            </a:r>
            <a:r>
              <a:rPr lang="tr-TR" sz="2800" dirty="0"/>
              <a:t> </a:t>
            </a:r>
            <a:r>
              <a:rPr lang="tr-TR" sz="2800" dirty="0" err="1"/>
              <a:t>influence</a:t>
            </a:r>
            <a:r>
              <a:rPr lang="tr-TR" sz="2800" dirty="0"/>
              <a:t> </a:t>
            </a:r>
            <a:r>
              <a:rPr lang="tr-TR" sz="2800" dirty="0" err="1"/>
              <a:t>diagrams</a:t>
            </a:r>
            <a:endParaRPr lang="en-US" sz="2800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13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endParaRPr lang="en-US" dirty="0"/>
          </a:p>
        </p:txBody>
      </p:sp>
      <p:pic>
        <p:nvPicPr>
          <p:cNvPr id="8" name="Picture 2" descr="C:\Users\melih\Desktop\ders\IS739\Influence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844824"/>
            <a:ext cx="5026002" cy="374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72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800" b="1" dirty="0" smtClean="0"/>
          </a:p>
          <a:p>
            <a:r>
              <a:rPr lang="tr-TR" sz="2800" b="1" dirty="0" err="1" smtClean="0"/>
              <a:t>Apparently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Significant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Failures</a:t>
            </a:r>
            <a:endParaRPr lang="tr-TR" sz="2800" b="1" dirty="0" smtClean="0"/>
          </a:p>
          <a:p>
            <a:pPr lvl="1"/>
            <a:r>
              <a:rPr lang="tr-TR" dirty="0" err="1" smtClean="0"/>
              <a:t>Consider</a:t>
            </a:r>
            <a:r>
              <a:rPr lang="tr-TR" dirty="0" smtClean="0"/>
              <a:t> </a:t>
            </a:r>
            <a:r>
              <a:rPr lang="tr-TR" dirty="0" err="1" smtClean="0"/>
              <a:t>apparent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occured</a:t>
            </a:r>
            <a:r>
              <a:rPr lang="tr-TR" dirty="0" smtClean="0"/>
              <a:t> in </a:t>
            </a:r>
            <a:r>
              <a:rPr lang="tr-TR" dirty="0" err="1" smtClean="0"/>
              <a:t>different</a:t>
            </a:r>
            <a:r>
              <a:rPr lang="tr-TR" dirty="0" smtClean="0"/>
              <a:t>  </a:t>
            </a:r>
            <a:r>
              <a:rPr lang="tr-TR" dirty="0" err="1" smtClean="0"/>
              <a:t>phases</a:t>
            </a:r>
            <a:r>
              <a:rPr lang="tr-TR" dirty="0" smtClean="0"/>
              <a:t> of life</a:t>
            </a:r>
          </a:p>
          <a:p>
            <a:pPr lvl="1"/>
            <a:r>
              <a:rPr lang="tr-TR" dirty="0" err="1" smtClean="0"/>
              <a:t>Categorize</a:t>
            </a:r>
            <a:r>
              <a:rPr lang="tr-TR" dirty="0" smtClean="0"/>
              <a:t> </a:t>
            </a:r>
            <a:r>
              <a:rPr lang="tr-TR" dirty="0" err="1" smtClean="0"/>
              <a:t>apparent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subsystems</a:t>
            </a:r>
            <a:endParaRPr lang="tr-TR" sz="2400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14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6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 err="1"/>
              <a:t>Choose</a:t>
            </a:r>
            <a:r>
              <a:rPr lang="tr-TR" sz="2800" dirty="0"/>
              <a:t> </a:t>
            </a:r>
            <a:r>
              <a:rPr lang="tr-TR" sz="2800" dirty="0" err="1"/>
              <a:t>paradigms</a:t>
            </a:r>
            <a:endParaRPr lang="tr-TR" sz="2800" dirty="0"/>
          </a:p>
          <a:p>
            <a:r>
              <a:rPr lang="tr-TR" sz="2800" dirty="0" err="1"/>
              <a:t>Formal</a:t>
            </a:r>
            <a:r>
              <a:rPr lang="tr-TR" sz="2800" dirty="0"/>
              <a:t> </a:t>
            </a:r>
            <a:r>
              <a:rPr lang="tr-TR" sz="2800" dirty="0" err="1"/>
              <a:t>system</a:t>
            </a:r>
            <a:r>
              <a:rPr lang="tr-TR" sz="2800" dirty="0"/>
              <a:t> </a:t>
            </a:r>
            <a:r>
              <a:rPr lang="tr-TR" sz="2800" dirty="0" err="1"/>
              <a:t>paradigm</a:t>
            </a:r>
            <a:r>
              <a:rPr lang="tr-TR" sz="2800" dirty="0"/>
              <a:t> is a </a:t>
            </a:r>
            <a:r>
              <a:rPr lang="tr-TR" sz="2800" dirty="0" err="1" smtClean="0"/>
              <a:t>necessary</a:t>
            </a:r>
            <a:r>
              <a:rPr lang="tr-TR" sz="2800" dirty="0" smtClean="0"/>
              <a:t> model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select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comparison</a:t>
            </a:r>
            <a:r>
              <a:rPr lang="tr-TR" sz="2800" dirty="0" smtClean="0"/>
              <a:t> </a:t>
            </a:r>
            <a:endParaRPr lang="tr-TR" sz="2800" dirty="0"/>
          </a:p>
          <a:p>
            <a:r>
              <a:rPr lang="tr-TR" sz="2800" dirty="0" err="1"/>
              <a:t>Based</a:t>
            </a:r>
            <a:r>
              <a:rPr lang="tr-TR" sz="2800" dirty="0"/>
              <a:t> on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failure</a:t>
            </a:r>
            <a:r>
              <a:rPr lang="tr-TR" sz="2800" dirty="0"/>
              <a:t> </a:t>
            </a:r>
            <a:r>
              <a:rPr lang="tr-TR" sz="2800" dirty="0" err="1"/>
              <a:t>type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categorization</a:t>
            </a:r>
            <a:r>
              <a:rPr lang="tr-TR" sz="2800" dirty="0"/>
              <a:t>, </a:t>
            </a:r>
            <a:r>
              <a:rPr lang="tr-TR" sz="2800" dirty="0" err="1"/>
              <a:t>best</a:t>
            </a:r>
            <a:r>
              <a:rPr lang="tr-TR" sz="2800" dirty="0"/>
              <a:t> </a:t>
            </a:r>
            <a:r>
              <a:rPr lang="tr-TR" sz="2800" dirty="0" err="1"/>
              <a:t>suitable</a:t>
            </a:r>
            <a:r>
              <a:rPr lang="tr-TR" sz="2800" dirty="0"/>
              <a:t> </a:t>
            </a:r>
            <a:r>
              <a:rPr lang="tr-TR" sz="2800" dirty="0" err="1"/>
              <a:t>paradigm</a:t>
            </a:r>
            <a:r>
              <a:rPr lang="tr-TR" sz="2800" dirty="0"/>
              <a:t> </a:t>
            </a:r>
            <a:r>
              <a:rPr lang="tr-TR" sz="2800" dirty="0" err="1"/>
              <a:t>should</a:t>
            </a:r>
            <a:r>
              <a:rPr lang="tr-TR" sz="2800" dirty="0"/>
              <a:t> be </a:t>
            </a:r>
            <a:r>
              <a:rPr lang="tr-TR" sz="2800" dirty="0" err="1"/>
              <a:t>selected</a:t>
            </a:r>
            <a:r>
              <a:rPr lang="tr-TR" sz="2800" dirty="0" smtClean="0"/>
              <a:t>.</a:t>
            </a:r>
          </a:p>
          <a:p>
            <a:pPr lvl="1"/>
            <a:r>
              <a:rPr lang="tr-TR" dirty="0" err="1" smtClean="0"/>
              <a:t>Equipment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: </a:t>
            </a: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/</a:t>
            </a:r>
            <a:r>
              <a:rPr lang="tr-TR" dirty="0" err="1" smtClean="0"/>
              <a:t>Cascade</a:t>
            </a:r>
            <a:endParaRPr lang="tr-TR" dirty="0" smtClean="0"/>
          </a:p>
          <a:p>
            <a:pPr lvl="1"/>
            <a:r>
              <a:rPr lang="tr-TR" dirty="0" err="1" smtClean="0"/>
              <a:t>Monitoring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: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endParaRPr lang="tr-TR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15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3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700808"/>
            <a:ext cx="7400948" cy="4677152"/>
          </a:xfrm>
        </p:spPr>
        <p:txBody>
          <a:bodyPr/>
          <a:lstStyle/>
          <a:p>
            <a:r>
              <a:rPr lang="tr-TR" sz="2800" dirty="0"/>
              <a:t>Select a </a:t>
            </a:r>
            <a:r>
              <a:rPr lang="tr-TR" sz="2800" dirty="0" err="1"/>
              <a:t>number</a:t>
            </a:r>
            <a:r>
              <a:rPr lang="tr-TR" sz="2800" dirty="0"/>
              <a:t> of</a:t>
            </a:r>
          </a:p>
          <a:p>
            <a:pPr marL="547687" lvl="2" indent="-273050">
              <a:buClr>
                <a:srgbClr val="D86B77"/>
              </a:buClr>
              <a:buSzPct val="95000"/>
            </a:pPr>
            <a:r>
              <a:rPr lang="tr-TR" sz="2500" dirty="0" err="1"/>
              <a:t>Apperantly</a:t>
            </a:r>
            <a:r>
              <a:rPr lang="tr-TR" sz="2500" dirty="0"/>
              <a:t> </a:t>
            </a:r>
            <a:r>
              <a:rPr lang="tr-TR" sz="2500" dirty="0" err="1"/>
              <a:t>significant</a:t>
            </a:r>
            <a:r>
              <a:rPr lang="tr-TR" sz="2500" dirty="0"/>
              <a:t> </a:t>
            </a:r>
            <a:r>
              <a:rPr lang="tr-TR" sz="2500" dirty="0" err="1"/>
              <a:t>failures</a:t>
            </a:r>
            <a:endParaRPr lang="tr-TR" sz="2500" dirty="0"/>
          </a:p>
          <a:p>
            <a:pPr marL="547687" lvl="2" indent="-273050">
              <a:buClr>
                <a:srgbClr val="D86B77"/>
              </a:buClr>
              <a:buSzPct val="95000"/>
            </a:pPr>
            <a:r>
              <a:rPr lang="tr-TR" sz="2500" dirty="0" err="1"/>
              <a:t>Corresponding</a:t>
            </a:r>
            <a:r>
              <a:rPr lang="tr-TR" sz="2500" dirty="0"/>
              <a:t> </a:t>
            </a:r>
            <a:r>
              <a:rPr lang="tr-TR" sz="2500" dirty="0" err="1"/>
              <a:t>paradigms</a:t>
            </a:r>
            <a:r>
              <a:rPr lang="tr-TR" sz="2500" dirty="0"/>
              <a:t> </a:t>
            </a:r>
            <a:r>
              <a:rPr lang="tr-TR" sz="2500" dirty="0" err="1"/>
              <a:t>for</a:t>
            </a:r>
            <a:r>
              <a:rPr lang="tr-TR" sz="2500" dirty="0"/>
              <a:t> </a:t>
            </a:r>
            <a:r>
              <a:rPr lang="tr-TR" sz="2500" dirty="0" err="1"/>
              <a:t>comparison</a:t>
            </a:r>
            <a:endParaRPr lang="tr-TR" sz="2500" dirty="0"/>
          </a:p>
          <a:p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r>
              <a:rPr lang="tr-TR" dirty="0" smtClean="0"/>
              <a:t> of </a:t>
            </a:r>
            <a:r>
              <a:rPr lang="tr-TR" dirty="0" err="1" smtClean="0"/>
              <a:t>paradigms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corresponding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16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395536" y="476672"/>
            <a:ext cx="7400948" cy="936104"/>
          </a:xfrm>
        </p:spPr>
        <p:txBody>
          <a:bodyPr>
            <a:normAutofit/>
          </a:bodyPr>
          <a:lstStyle/>
          <a:p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1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First, </a:t>
            </a:r>
            <a:r>
              <a:rPr lang="tr-TR" sz="2800" dirty="0" err="1"/>
              <a:t>compare</a:t>
            </a:r>
            <a:r>
              <a:rPr lang="tr-TR" sz="2800" dirty="0"/>
              <a:t> </a:t>
            </a:r>
            <a:r>
              <a:rPr lang="tr-TR" sz="2800" dirty="0" err="1"/>
              <a:t>appreant</a:t>
            </a:r>
            <a:r>
              <a:rPr lang="tr-TR" sz="2800" dirty="0"/>
              <a:t> </a:t>
            </a:r>
            <a:r>
              <a:rPr lang="tr-TR" sz="2800" dirty="0" err="1"/>
              <a:t>failure</a:t>
            </a:r>
            <a:r>
              <a:rPr lang="tr-TR" sz="2800" dirty="0"/>
              <a:t>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formal</a:t>
            </a:r>
            <a:r>
              <a:rPr lang="tr-TR" sz="2800" dirty="0"/>
              <a:t> </a:t>
            </a:r>
            <a:r>
              <a:rPr lang="tr-TR" sz="2800" dirty="0" err="1"/>
              <a:t>system</a:t>
            </a:r>
            <a:r>
              <a:rPr lang="tr-TR" sz="2800" dirty="0"/>
              <a:t> </a:t>
            </a:r>
            <a:r>
              <a:rPr lang="tr-TR" sz="2800" dirty="0" err="1"/>
              <a:t>paradigm</a:t>
            </a:r>
            <a:endParaRPr lang="tr-TR" sz="2800" dirty="0"/>
          </a:p>
          <a:p>
            <a:r>
              <a:rPr lang="tr-TR" sz="2800" dirty="0"/>
              <a:t>Since </a:t>
            </a:r>
            <a:r>
              <a:rPr lang="tr-TR" sz="2800" dirty="0" err="1"/>
              <a:t>formal</a:t>
            </a:r>
            <a:r>
              <a:rPr lang="tr-TR" sz="2800" dirty="0"/>
              <a:t> </a:t>
            </a:r>
            <a:r>
              <a:rPr lang="tr-TR" sz="2800" dirty="0" err="1"/>
              <a:t>system</a:t>
            </a:r>
            <a:r>
              <a:rPr lang="tr-TR" sz="2800" dirty="0"/>
              <a:t> </a:t>
            </a:r>
            <a:r>
              <a:rPr lang="tr-TR" sz="2800" dirty="0" err="1"/>
              <a:t>paradigm</a:t>
            </a:r>
            <a:r>
              <a:rPr lang="tr-TR" sz="2800" dirty="0"/>
              <a:t> </a:t>
            </a:r>
            <a:r>
              <a:rPr lang="tr-TR" sz="2800" dirty="0" err="1" smtClean="0"/>
              <a:t>incorporates</a:t>
            </a:r>
            <a:r>
              <a:rPr lang="tr-TR" sz="2800" dirty="0" smtClean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 smtClean="0"/>
              <a:t>fundamental</a:t>
            </a:r>
            <a:r>
              <a:rPr lang="tr-TR" sz="2800" dirty="0" smtClean="0"/>
              <a:t> </a:t>
            </a:r>
            <a:r>
              <a:rPr lang="tr-TR" sz="2800" dirty="0" err="1" smtClean="0"/>
              <a:t>elements</a:t>
            </a:r>
            <a:r>
              <a:rPr lang="tr-TR" sz="2800" dirty="0"/>
              <a:t>:</a:t>
            </a:r>
          </a:p>
          <a:p>
            <a:pPr lvl="1"/>
            <a:r>
              <a:rPr lang="tr-TR" sz="2900" dirty="0"/>
              <a:t>Control</a:t>
            </a:r>
          </a:p>
          <a:p>
            <a:pPr lvl="1"/>
            <a:r>
              <a:rPr lang="tr-TR" sz="2900" dirty="0" err="1"/>
              <a:t>Monitor</a:t>
            </a:r>
            <a:endParaRPr lang="tr-TR" sz="2900" dirty="0"/>
          </a:p>
          <a:p>
            <a:pPr lvl="1"/>
            <a:r>
              <a:rPr lang="tr-TR" sz="2900" dirty="0" err="1"/>
              <a:t>Communication</a:t>
            </a:r>
            <a:endParaRPr lang="tr-TR" sz="2900" dirty="0"/>
          </a:p>
          <a:p>
            <a:r>
              <a:rPr lang="tr-TR" sz="3000" dirty="0" err="1"/>
              <a:t>Then</a:t>
            </a:r>
            <a:r>
              <a:rPr lang="tr-TR" sz="3000" dirty="0"/>
              <a:t> </a:t>
            </a:r>
            <a:r>
              <a:rPr lang="tr-TR" sz="3000" dirty="0" err="1"/>
              <a:t>use</a:t>
            </a:r>
            <a:r>
              <a:rPr lang="tr-TR" sz="3000" dirty="0"/>
              <a:t> </a:t>
            </a:r>
            <a:r>
              <a:rPr lang="tr-TR" sz="3000" dirty="0" err="1"/>
              <a:t>other</a:t>
            </a:r>
            <a:r>
              <a:rPr lang="tr-TR" sz="3000" dirty="0"/>
              <a:t> </a:t>
            </a:r>
            <a:r>
              <a:rPr lang="tr-TR" sz="3000" dirty="0" err="1"/>
              <a:t>paradigms</a:t>
            </a:r>
            <a:endParaRPr lang="tr-TR" sz="30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17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What</a:t>
            </a:r>
            <a:r>
              <a:rPr lang="tr-TR" dirty="0"/>
              <a:t> do </a:t>
            </a:r>
            <a:r>
              <a:rPr lang="tr-TR" dirty="0" err="1"/>
              <a:t>comparisons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39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A </a:t>
            </a:r>
            <a:r>
              <a:rPr lang="tr-TR" sz="2800" dirty="0" err="1"/>
              <a:t>simple</a:t>
            </a:r>
            <a:r>
              <a:rPr lang="tr-TR" sz="2800" dirty="0"/>
              <a:t> 2X2 </a:t>
            </a:r>
            <a:r>
              <a:rPr lang="tr-TR" sz="2800" dirty="0" err="1"/>
              <a:t>table</a:t>
            </a:r>
            <a:r>
              <a:rPr lang="tr-TR" sz="2800" dirty="0"/>
              <a:t> is </a:t>
            </a:r>
            <a:r>
              <a:rPr lang="tr-TR" sz="2800" dirty="0" err="1"/>
              <a:t>useful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aiding</a:t>
            </a:r>
            <a:r>
              <a:rPr lang="tr-TR" sz="2800" dirty="0"/>
              <a:t> </a:t>
            </a:r>
            <a:r>
              <a:rPr lang="tr-TR" sz="2800" dirty="0" err="1"/>
              <a:t>interpretation</a:t>
            </a:r>
            <a:endParaRPr lang="tr-TR" sz="2800" dirty="0"/>
          </a:p>
          <a:p>
            <a:pPr lvl="1"/>
            <a:r>
              <a:rPr lang="tr-TR" sz="2800" dirty="0" err="1"/>
              <a:t>Combinations</a:t>
            </a:r>
            <a:r>
              <a:rPr lang="tr-TR" sz="2800" dirty="0"/>
              <a:t> in 1 </a:t>
            </a:r>
            <a:r>
              <a:rPr lang="tr-TR" sz="2800" dirty="0" err="1"/>
              <a:t>and</a:t>
            </a:r>
            <a:r>
              <a:rPr lang="tr-TR" sz="2800" dirty="0"/>
              <a:t> 4 </a:t>
            </a:r>
            <a:r>
              <a:rPr lang="tr-TR" sz="2800" dirty="0" err="1"/>
              <a:t>may</a:t>
            </a:r>
            <a:r>
              <a:rPr lang="tr-TR" sz="2800" dirty="0"/>
              <a:t> </a:t>
            </a:r>
            <a:r>
              <a:rPr lang="tr-TR" sz="2800" dirty="0" err="1"/>
              <a:t>represent</a:t>
            </a:r>
            <a:r>
              <a:rPr lang="tr-TR" sz="2800" dirty="0"/>
              <a:t> an </a:t>
            </a:r>
            <a:r>
              <a:rPr lang="tr-TR" sz="2800" dirty="0" err="1"/>
              <a:t>acceptable</a:t>
            </a:r>
            <a:r>
              <a:rPr lang="tr-TR" sz="2800" dirty="0"/>
              <a:t> </a:t>
            </a:r>
            <a:r>
              <a:rPr lang="tr-TR" sz="2800" dirty="0" err="1"/>
              <a:t>situation</a:t>
            </a:r>
            <a:endParaRPr lang="tr-TR" sz="2800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18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/>
              <a:t>do </a:t>
            </a:r>
            <a:r>
              <a:rPr lang="tr-TR" dirty="0" err="1"/>
              <a:t>comparisons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?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9360317"/>
              </p:ext>
            </p:extLst>
          </p:nvPr>
        </p:nvGraphicFramePr>
        <p:xfrm>
          <a:off x="1742342" y="3429000"/>
          <a:ext cx="4830663" cy="147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9040">
                <a:tc gridSpan="3">
                  <a:txBody>
                    <a:bodyPr/>
                    <a:lstStyle/>
                    <a:p>
                      <a:pPr algn="l"/>
                      <a:r>
                        <a:rPr lang="tr-TR" dirty="0"/>
                        <a:t>                                         </a:t>
                      </a:r>
                      <a:r>
                        <a:rPr lang="tr-TR" dirty="0" err="1"/>
                        <a:t>Paradigm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Desirable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Undesirable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No/</a:t>
                      </a:r>
                      <a:r>
                        <a:rPr lang="tr-TR" dirty="0" err="1"/>
                        <a:t>few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discrepancies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Many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discrepancies</a:t>
                      </a:r>
                      <a:r>
                        <a:rPr lang="tr-TR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5 Metin kutusu"/>
          <p:cNvSpPr txBox="1"/>
          <p:nvPr/>
        </p:nvSpPr>
        <p:spPr>
          <a:xfrm>
            <a:off x="1979712" y="5013176"/>
            <a:ext cx="626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Contingency</a:t>
            </a:r>
            <a:r>
              <a:rPr lang="tr-TR" sz="1200" dirty="0" smtClean="0"/>
              <a:t> </a:t>
            </a:r>
            <a:r>
              <a:rPr lang="tr-TR" sz="1200" dirty="0" err="1" smtClean="0"/>
              <a:t>table</a:t>
            </a:r>
            <a:r>
              <a:rPr lang="tr-TR" sz="1200" dirty="0" smtClean="0"/>
              <a:t> </a:t>
            </a:r>
            <a:r>
              <a:rPr lang="tr-TR" sz="1200" dirty="0" err="1" smtClean="0"/>
              <a:t>for</a:t>
            </a:r>
            <a:r>
              <a:rPr lang="tr-TR" sz="1200" dirty="0" smtClean="0"/>
              <a:t> </a:t>
            </a:r>
            <a:r>
              <a:rPr lang="tr-TR" sz="1200" dirty="0" err="1" smtClean="0"/>
              <a:t>interpreting</a:t>
            </a:r>
            <a:r>
              <a:rPr lang="tr-TR" sz="1200" dirty="0" smtClean="0"/>
              <a:t> </a:t>
            </a:r>
            <a:r>
              <a:rPr lang="tr-TR" sz="1200" dirty="0" err="1" smtClean="0"/>
              <a:t>paradigm</a:t>
            </a:r>
            <a:r>
              <a:rPr lang="tr-TR" sz="1200" dirty="0" smtClean="0"/>
              <a:t> </a:t>
            </a:r>
            <a:r>
              <a:rPr lang="tr-TR" sz="1200" dirty="0" err="1" smtClean="0"/>
              <a:t>comparisons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xmlns="" val="15232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467544" y="1628800"/>
            <a:ext cx="7400948" cy="4677152"/>
          </a:xfrm>
        </p:spPr>
        <p:txBody>
          <a:bodyPr/>
          <a:lstStyle/>
          <a:p>
            <a:r>
              <a:rPr lang="tr-TR" dirty="0" err="1" smtClean="0"/>
              <a:t>Sometimes</a:t>
            </a:r>
            <a:r>
              <a:rPr lang="tr-TR" dirty="0" smtClean="0"/>
              <a:t> it is not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allocate</a:t>
            </a:r>
            <a:r>
              <a:rPr lang="tr-TR" dirty="0" smtClean="0"/>
              <a:t> an </a:t>
            </a:r>
            <a:r>
              <a:rPr lang="tr-TR" dirty="0" err="1" smtClean="0"/>
              <a:t>interpretation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 </a:t>
            </a:r>
            <a:r>
              <a:rPr lang="tr-TR" dirty="0" err="1" smtClean="0"/>
              <a:t>quadrant</a:t>
            </a:r>
            <a:endParaRPr lang="tr-TR" dirty="0" smtClean="0"/>
          </a:p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endParaRPr lang="tr-TR" dirty="0" smtClean="0"/>
          </a:p>
          <a:p>
            <a:pPr lvl="1"/>
            <a:r>
              <a:rPr lang="tr-TR" dirty="0" err="1" smtClean="0"/>
              <a:t>Message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received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understood</a:t>
            </a:r>
            <a:endParaRPr lang="tr-TR" dirty="0" smtClean="0"/>
          </a:p>
          <a:p>
            <a:pPr lvl="1"/>
            <a:r>
              <a:rPr lang="tr-TR" dirty="0" err="1" smtClean="0"/>
              <a:t>Message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not </a:t>
            </a:r>
            <a:r>
              <a:rPr lang="tr-TR" dirty="0" err="1" smtClean="0"/>
              <a:t>acted</a:t>
            </a:r>
            <a:r>
              <a:rPr lang="tr-TR" dirty="0" smtClean="0"/>
              <a:t> </a:t>
            </a:r>
            <a:r>
              <a:rPr lang="tr-TR" dirty="0" err="1" smtClean="0"/>
              <a:t>upon</a:t>
            </a:r>
            <a:r>
              <a:rPr lang="tr-TR" dirty="0" smtClean="0"/>
              <a:t> </a:t>
            </a:r>
            <a:r>
              <a:rPr lang="tr-TR" dirty="0" err="1" smtClean="0"/>
              <a:t>expected</a:t>
            </a:r>
            <a:endParaRPr lang="tr-TR" dirty="0" smtClean="0"/>
          </a:p>
          <a:p>
            <a:pPr lvl="1"/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quadrants</a:t>
            </a:r>
            <a:r>
              <a:rPr lang="tr-TR" dirty="0" smtClean="0"/>
              <a:t> 1 </a:t>
            </a:r>
            <a:r>
              <a:rPr lang="tr-TR" dirty="0" err="1" smtClean="0"/>
              <a:t>and</a:t>
            </a:r>
            <a:r>
              <a:rPr lang="tr-TR" dirty="0" smtClean="0"/>
              <a:t> 3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tr-TR" dirty="0" err="1" smtClean="0"/>
              <a:t>clarification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19</a:t>
            </a:fld>
            <a:endParaRPr lang="tr-TR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00948" cy="936104"/>
          </a:xfrm>
        </p:spPr>
        <p:txBody>
          <a:bodyPr>
            <a:normAutofit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do </a:t>
            </a:r>
            <a:r>
              <a:rPr lang="tr-TR" dirty="0" err="1" smtClean="0"/>
              <a:t>comparisons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?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539552" y="1628800"/>
            <a:ext cx="7400948" cy="4677152"/>
          </a:xfrm>
        </p:spPr>
        <p:txBody>
          <a:bodyPr/>
          <a:lstStyle/>
          <a:p>
            <a:r>
              <a:rPr lang="tr-TR" sz="3200" dirty="0" err="1" smtClean="0"/>
              <a:t>Revisit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concept</a:t>
            </a:r>
            <a:r>
              <a:rPr lang="tr-TR" sz="3200" dirty="0" smtClean="0"/>
              <a:t> of “</a:t>
            </a:r>
            <a:r>
              <a:rPr lang="tr-TR" sz="3200" dirty="0" err="1" smtClean="0"/>
              <a:t>Systems</a:t>
            </a:r>
            <a:r>
              <a:rPr lang="tr-TR" sz="3200" dirty="0" smtClean="0"/>
              <a:t> </a:t>
            </a:r>
            <a:r>
              <a:rPr lang="tr-TR" sz="3200" dirty="0" err="1" smtClean="0"/>
              <a:t>Failures</a:t>
            </a:r>
            <a:r>
              <a:rPr lang="tr-TR" sz="3200" dirty="0" smtClean="0"/>
              <a:t>”</a:t>
            </a:r>
          </a:p>
          <a:p>
            <a:r>
              <a:rPr lang="tr-TR" sz="3200" dirty="0" err="1" smtClean="0"/>
              <a:t>Describe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System</a:t>
            </a:r>
            <a:r>
              <a:rPr lang="tr-TR" sz="3200" dirty="0" smtClean="0"/>
              <a:t> </a:t>
            </a:r>
            <a:r>
              <a:rPr lang="tr-TR" sz="3200" dirty="0" err="1" smtClean="0"/>
              <a:t>Failure</a:t>
            </a:r>
            <a:r>
              <a:rPr lang="tr-TR" sz="3200" dirty="0" smtClean="0"/>
              <a:t> </a:t>
            </a:r>
            <a:r>
              <a:rPr lang="tr-TR" sz="3200" dirty="0" err="1" smtClean="0"/>
              <a:t>methodology</a:t>
            </a:r>
            <a:r>
              <a:rPr lang="tr-TR" sz="3200" dirty="0" smtClean="0"/>
              <a:t> </a:t>
            </a:r>
          </a:p>
          <a:p>
            <a:r>
              <a:rPr lang="tr-TR" sz="3200" dirty="0" err="1" smtClean="0"/>
              <a:t>Illustrate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stages</a:t>
            </a:r>
            <a:r>
              <a:rPr lang="tr-TR" sz="3200" dirty="0" smtClean="0"/>
              <a:t> of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methodology</a:t>
            </a:r>
            <a:endParaRPr lang="tr-TR" sz="3200" dirty="0" smtClean="0"/>
          </a:p>
          <a:p>
            <a:r>
              <a:rPr lang="tr-TR" sz="3200" dirty="0" err="1" smtClean="0"/>
              <a:t>Introduce</a:t>
            </a:r>
            <a:r>
              <a:rPr lang="tr-TR" sz="3200" dirty="0" smtClean="0"/>
              <a:t> </a:t>
            </a:r>
            <a:r>
              <a:rPr lang="tr-TR" sz="3200" dirty="0" err="1" smtClean="0"/>
              <a:t>comparison</a:t>
            </a:r>
            <a:r>
              <a:rPr lang="tr-TR" sz="3200" dirty="0" smtClean="0"/>
              <a:t> </a:t>
            </a:r>
            <a:r>
              <a:rPr lang="tr-TR" sz="3200" dirty="0" err="1" smtClean="0"/>
              <a:t>techniques</a:t>
            </a:r>
            <a:r>
              <a:rPr lang="tr-TR" sz="3200" dirty="0" smtClean="0"/>
              <a:t> 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</a:t>
            </a:fld>
            <a:endParaRPr lang="tr-TR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00948" cy="936104"/>
          </a:xfrm>
        </p:spPr>
        <p:txBody>
          <a:bodyPr>
            <a:normAutofit/>
          </a:bodyPr>
          <a:lstStyle/>
          <a:p>
            <a:r>
              <a:rPr lang="tr-TR" dirty="0" err="1" smtClean="0"/>
              <a:t>Objectives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700808"/>
            <a:ext cx="7400948" cy="4677152"/>
          </a:xfrm>
        </p:spPr>
        <p:txBody>
          <a:bodyPr/>
          <a:lstStyle/>
          <a:p>
            <a:r>
              <a:rPr lang="tr-TR" sz="2800" b="1" dirty="0" err="1" smtClean="0"/>
              <a:t>Aim</a:t>
            </a:r>
            <a:r>
              <a:rPr lang="tr-TR" sz="2800" b="1" dirty="0" smtClean="0"/>
              <a:t>:</a:t>
            </a:r>
            <a:r>
              <a:rPr lang="tr-TR" sz="2800" dirty="0" smtClean="0"/>
              <a:t> </a:t>
            </a:r>
            <a:r>
              <a:rPr lang="tr-TR" sz="2800" dirty="0" err="1" smtClean="0"/>
              <a:t>Summarize</a:t>
            </a:r>
            <a:r>
              <a:rPr lang="tr-TR" sz="2800" dirty="0" smtClean="0"/>
              <a:t> </a:t>
            </a:r>
            <a:r>
              <a:rPr lang="tr-TR" sz="2800" dirty="0" err="1"/>
              <a:t>what</a:t>
            </a:r>
            <a:r>
              <a:rPr lang="tr-TR" sz="2800" dirty="0"/>
              <a:t> </a:t>
            </a:r>
            <a:r>
              <a:rPr lang="tr-TR" sz="2800" dirty="0" err="1"/>
              <a:t>you</a:t>
            </a:r>
            <a:r>
              <a:rPr lang="tr-TR" sz="2800" dirty="0"/>
              <a:t> </a:t>
            </a:r>
            <a:r>
              <a:rPr lang="tr-TR" sz="2800" dirty="0" err="1"/>
              <a:t>have</a:t>
            </a:r>
            <a:r>
              <a:rPr lang="tr-TR" sz="2800" dirty="0"/>
              <a:t> </a:t>
            </a:r>
            <a:r>
              <a:rPr lang="tr-TR" sz="2800" dirty="0" err="1" smtClean="0"/>
              <a:t>learned</a:t>
            </a:r>
            <a:r>
              <a:rPr lang="tr-TR" sz="2800" dirty="0" smtClean="0"/>
              <a:t> </a:t>
            </a:r>
            <a:r>
              <a:rPr lang="tr-TR" sz="2800" dirty="0" err="1" smtClean="0"/>
              <a:t>from</a:t>
            </a:r>
            <a:r>
              <a:rPr lang="tr-TR" sz="2800" dirty="0" smtClean="0"/>
              <a:t> </a:t>
            </a:r>
            <a:r>
              <a:rPr lang="tr-TR" sz="2800" dirty="0" err="1" smtClean="0"/>
              <a:t>failure</a:t>
            </a:r>
            <a:r>
              <a:rPr lang="tr-TR" sz="2800" dirty="0" smtClean="0"/>
              <a:t> </a:t>
            </a:r>
            <a:r>
              <a:rPr lang="tr-TR" sz="2800" dirty="0" err="1" smtClean="0"/>
              <a:t>study</a:t>
            </a:r>
            <a:endParaRPr lang="tr-TR" sz="2800" dirty="0"/>
          </a:p>
          <a:p>
            <a:r>
              <a:rPr lang="tr-TR" sz="2800" dirty="0" err="1" smtClean="0"/>
              <a:t>Understanding</a:t>
            </a:r>
            <a:r>
              <a:rPr lang="tr-TR" sz="2800" dirty="0" smtClean="0"/>
              <a:t>;</a:t>
            </a:r>
          </a:p>
          <a:p>
            <a:pPr lvl="1"/>
            <a:r>
              <a:rPr lang="tr-TR" dirty="0" err="1" smtClean="0"/>
              <a:t>Enables</a:t>
            </a:r>
            <a:r>
              <a:rPr lang="tr-TR" dirty="0" smtClean="0"/>
              <a:t> </a:t>
            </a:r>
            <a:r>
              <a:rPr lang="tr-TR" dirty="0" err="1" smtClean="0"/>
              <a:t>preventive</a:t>
            </a:r>
            <a:r>
              <a:rPr lang="tr-TR" dirty="0" smtClean="0"/>
              <a:t> </a:t>
            </a:r>
            <a:r>
              <a:rPr lang="tr-TR" dirty="0" err="1" smtClean="0"/>
              <a:t>actions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treatments</a:t>
            </a:r>
            <a:endParaRPr lang="tr-TR" dirty="0" smtClean="0"/>
          </a:p>
          <a:p>
            <a:pPr lvl="1"/>
            <a:r>
              <a:rPr lang="tr-TR" dirty="0" err="1" smtClean="0"/>
              <a:t>Points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studies</a:t>
            </a:r>
            <a:r>
              <a:rPr lang="tr-TR" dirty="0" smtClean="0"/>
              <a:t> SSM </a:t>
            </a:r>
            <a:r>
              <a:rPr lang="tr-TR" dirty="0" err="1" smtClean="0"/>
              <a:t>or</a:t>
            </a:r>
            <a:r>
              <a:rPr lang="tr-TR" dirty="0" smtClean="0"/>
              <a:t> hard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</a:p>
          <a:p>
            <a:endParaRPr lang="tr-TR" sz="28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20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00948" cy="936104"/>
          </a:xfrm>
        </p:spPr>
        <p:txBody>
          <a:bodyPr>
            <a:normAutofit/>
          </a:bodyPr>
          <a:lstStyle/>
          <a:p>
            <a:r>
              <a:rPr lang="tr-TR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9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 smtClean="0"/>
              <a:t>Decide</a:t>
            </a:r>
            <a:r>
              <a:rPr lang="tr-TR" sz="2800" dirty="0" smtClean="0"/>
              <a:t>;</a:t>
            </a:r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Whether</a:t>
            </a:r>
            <a:r>
              <a:rPr lang="tr-TR" dirty="0" smtClean="0"/>
              <a:t> </a:t>
            </a:r>
            <a:r>
              <a:rPr lang="tr-TR" dirty="0" err="1" smtClean="0"/>
              <a:t>further</a:t>
            </a:r>
            <a:r>
              <a:rPr lang="tr-TR" dirty="0" smtClean="0"/>
              <a:t> </a:t>
            </a:r>
            <a:r>
              <a:rPr lang="tr-TR" dirty="0" err="1" smtClean="0"/>
              <a:t>investigation</a:t>
            </a:r>
            <a:r>
              <a:rPr lang="tr-TR" dirty="0" smtClean="0"/>
              <a:t> is </a:t>
            </a:r>
            <a:r>
              <a:rPr lang="tr-TR" dirty="0" err="1" smtClean="0"/>
              <a:t>needed</a:t>
            </a:r>
            <a:endParaRPr lang="tr-TR" dirty="0" smtClean="0"/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Whether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time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available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</a:p>
          <a:p>
            <a:pPr lvl="1"/>
            <a:endParaRPr lang="tr-TR" dirty="0" smtClean="0"/>
          </a:p>
          <a:p>
            <a:r>
              <a:rPr lang="tr-TR" sz="2800" dirty="0" smtClean="0"/>
              <a:t> </a:t>
            </a:r>
            <a:r>
              <a:rPr lang="tr-TR" sz="2800" dirty="0" err="1" smtClean="0"/>
              <a:t>Further</a:t>
            </a:r>
            <a:r>
              <a:rPr lang="tr-TR" sz="2800" dirty="0" smtClean="0"/>
              <a:t> </a:t>
            </a:r>
            <a:r>
              <a:rPr lang="tr-TR" sz="2800" dirty="0" err="1" smtClean="0"/>
              <a:t>iterations</a:t>
            </a:r>
            <a:r>
              <a:rPr lang="tr-TR" sz="2800" dirty="0" smtClean="0"/>
              <a:t> </a:t>
            </a:r>
            <a:r>
              <a:rPr lang="tr-TR" sz="2800" dirty="0" err="1" smtClean="0"/>
              <a:t>include</a:t>
            </a:r>
            <a:endParaRPr lang="tr-TR" sz="2800" dirty="0" smtClean="0"/>
          </a:p>
          <a:p>
            <a:pPr lvl="1"/>
            <a:r>
              <a:rPr lang="tr-TR" dirty="0" err="1" smtClean="0"/>
              <a:t>Internal</a:t>
            </a:r>
            <a:r>
              <a:rPr lang="tr-TR" dirty="0" smtClean="0"/>
              <a:t> </a:t>
            </a:r>
            <a:r>
              <a:rPr lang="tr-TR" dirty="0" err="1" smtClean="0"/>
              <a:t>checks</a:t>
            </a:r>
            <a:r>
              <a:rPr lang="tr-TR" dirty="0" smtClean="0"/>
              <a:t> on</a:t>
            </a:r>
          </a:p>
          <a:p>
            <a:pPr lvl="1"/>
            <a:r>
              <a:rPr lang="tr-TR" dirty="0" err="1" smtClean="0"/>
              <a:t>Refinements</a:t>
            </a:r>
            <a:r>
              <a:rPr lang="tr-TR" dirty="0" smtClean="0"/>
              <a:t> , </a:t>
            </a:r>
            <a:r>
              <a:rPr lang="tr-TR" dirty="0" err="1" smtClean="0"/>
              <a:t>Identification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of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400" dirty="0" smtClean="0"/>
          </a:p>
          <a:p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21</a:t>
            </a:fld>
            <a:endParaRPr lang="tr-TR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Learning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4 Keys to Learning From Failure</a:t>
            </a:r>
            <a:r>
              <a:rPr lang="tr-TR" sz="2800" dirty="0" smtClean="0"/>
              <a:t>*</a:t>
            </a:r>
            <a:endParaRPr lang="en-US" sz="2800" dirty="0" smtClean="0"/>
          </a:p>
          <a:p>
            <a:pPr lvl="1"/>
            <a:r>
              <a:rPr lang="tr-TR" sz="2600" dirty="0" err="1" smtClean="0"/>
              <a:t>Reevaluate</a:t>
            </a:r>
            <a:r>
              <a:rPr lang="tr-TR" sz="2600" dirty="0" smtClean="0"/>
              <a:t> </a:t>
            </a:r>
            <a:r>
              <a:rPr lang="tr-TR" sz="2600" dirty="0" err="1" smtClean="0"/>
              <a:t>your</a:t>
            </a:r>
            <a:r>
              <a:rPr lang="tr-TR" sz="2600" dirty="0" smtClean="0"/>
              <a:t> </a:t>
            </a:r>
            <a:r>
              <a:rPr lang="tr-TR" sz="2600" dirty="0" err="1" smtClean="0"/>
              <a:t>planning</a:t>
            </a:r>
            <a:endParaRPr lang="tr-TR" sz="2600" dirty="0" smtClean="0"/>
          </a:p>
          <a:p>
            <a:pPr lvl="1"/>
            <a:r>
              <a:rPr lang="tr-TR" sz="2600" dirty="0" err="1" smtClean="0"/>
              <a:t>Reevaluate</a:t>
            </a:r>
            <a:r>
              <a:rPr lang="tr-TR" sz="2600" dirty="0" smtClean="0"/>
              <a:t> </a:t>
            </a:r>
            <a:r>
              <a:rPr lang="tr-TR" sz="2600" dirty="0" err="1" smtClean="0"/>
              <a:t>your</a:t>
            </a:r>
            <a:r>
              <a:rPr lang="tr-TR" sz="2600" dirty="0" smtClean="0"/>
              <a:t> </a:t>
            </a:r>
            <a:r>
              <a:rPr lang="tr-TR" sz="2600" dirty="0" err="1" smtClean="0"/>
              <a:t>preparation</a:t>
            </a:r>
            <a:endParaRPr lang="tr-TR" sz="2600" dirty="0" smtClean="0"/>
          </a:p>
          <a:p>
            <a:pPr lvl="1"/>
            <a:r>
              <a:rPr lang="tr-TR" sz="2600" dirty="0" err="1" smtClean="0"/>
              <a:t>Reevaluate</a:t>
            </a:r>
            <a:r>
              <a:rPr lang="tr-TR" sz="2600" dirty="0" smtClean="0"/>
              <a:t> </a:t>
            </a:r>
            <a:r>
              <a:rPr lang="tr-TR" sz="2600" dirty="0" err="1" smtClean="0"/>
              <a:t>your</a:t>
            </a:r>
            <a:r>
              <a:rPr lang="tr-TR" sz="2600" dirty="0" smtClean="0"/>
              <a:t> </a:t>
            </a:r>
            <a:r>
              <a:rPr lang="tr-TR" sz="2600" dirty="0" err="1" smtClean="0"/>
              <a:t>execution</a:t>
            </a:r>
            <a:endParaRPr lang="tr-TR" sz="2600" dirty="0" smtClean="0"/>
          </a:p>
          <a:p>
            <a:pPr lvl="1"/>
            <a:r>
              <a:rPr lang="en-US" sz="2600" dirty="0" smtClean="0"/>
              <a:t>Focus on variables in your control</a:t>
            </a:r>
            <a:endParaRPr lang="tr-TR" sz="2600" dirty="0" smtClean="0"/>
          </a:p>
          <a:p>
            <a:pPr lvl="1"/>
            <a:endParaRPr lang="tr-TR" sz="2600" dirty="0" smtClean="0"/>
          </a:p>
          <a:p>
            <a:pPr lvl="1">
              <a:buNone/>
            </a:pPr>
            <a:endParaRPr lang="tr-TR" sz="2600" dirty="0" smtClean="0"/>
          </a:p>
          <a:p>
            <a:pPr lvl="1">
              <a:buNone/>
            </a:pPr>
            <a:endParaRPr lang="tr-TR" sz="2600" dirty="0" smtClean="0"/>
          </a:p>
          <a:p>
            <a:pPr lvl="1">
              <a:buNone/>
            </a:pPr>
            <a:endParaRPr lang="tr-TR" sz="1600" dirty="0" smtClean="0"/>
          </a:p>
          <a:p>
            <a:pPr lvl="1">
              <a:buNone/>
            </a:pPr>
            <a:endParaRPr lang="tr-TR" sz="1600" dirty="0" smtClean="0"/>
          </a:p>
          <a:p>
            <a:pPr lvl="1">
              <a:buNone/>
            </a:pPr>
            <a:endParaRPr lang="tr-TR" sz="1600" dirty="0" smtClean="0"/>
          </a:p>
          <a:p>
            <a:pPr lvl="1">
              <a:buNone/>
            </a:pPr>
            <a:endParaRPr lang="tr-TR" sz="1600" dirty="0" smtClean="0"/>
          </a:p>
          <a:p>
            <a:pPr lvl="1">
              <a:buNone/>
            </a:pPr>
            <a:r>
              <a:rPr lang="tr-TR" sz="1600" dirty="0" smtClean="0"/>
              <a:t>*http://www.</a:t>
            </a:r>
            <a:r>
              <a:rPr lang="tr-TR" sz="1600" dirty="0" err="1" smtClean="0"/>
              <a:t>huffingtonpost</a:t>
            </a:r>
            <a:r>
              <a:rPr lang="tr-TR" sz="1600" dirty="0" smtClean="0"/>
              <a:t>.com/</a:t>
            </a:r>
            <a:r>
              <a:rPr lang="tr-TR" sz="1600" dirty="0" err="1" smtClean="0"/>
              <a:t>guy</a:t>
            </a:r>
            <a:r>
              <a:rPr lang="tr-TR" sz="1600" dirty="0" smtClean="0"/>
              <a:t>-</a:t>
            </a:r>
            <a:r>
              <a:rPr lang="tr-TR" sz="1600" dirty="0" err="1" smtClean="0"/>
              <a:t>winch</a:t>
            </a:r>
            <a:r>
              <a:rPr lang="tr-TR" sz="1600" dirty="0" smtClean="0"/>
              <a:t>-</a:t>
            </a:r>
            <a:r>
              <a:rPr lang="tr-TR" sz="1600" dirty="0" err="1" smtClean="0"/>
              <a:t>phd</a:t>
            </a:r>
            <a:r>
              <a:rPr lang="tr-TR" sz="1600" dirty="0" smtClean="0"/>
              <a:t>/</a:t>
            </a:r>
            <a:r>
              <a:rPr lang="tr-TR" sz="1600" dirty="0" err="1" smtClean="0"/>
              <a:t>learning</a:t>
            </a:r>
            <a:r>
              <a:rPr lang="tr-TR" sz="1600" dirty="0" smtClean="0"/>
              <a:t>-</a:t>
            </a:r>
            <a:r>
              <a:rPr lang="tr-TR" sz="1600" dirty="0" err="1" smtClean="0"/>
              <a:t>from</a:t>
            </a:r>
            <a:r>
              <a:rPr lang="tr-TR" sz="1600" dirty="0" smtClean="0"/>
              <a:t>-</a:t>
            </a:r>
            <a:r>
              <a:rPr lang="tr-TR" sz="1600" dirty="0" err="1" smtClean="0"/>
              <a:t>failure</a:t>
            </a:r>
            <a:r>
              <a:rPr lang="tr-TR" sz="1600" dirty="0" smtClean="0"/>
              <a:t>_b_4037147.html</a:t>
            </a:r>
          </a:p>
          <a:p>
            <a:pPr lvl="1"/>
            <a:endParaRPr lang="tr-TR" sz="2600" dirty="0" smtClean="0">
              <a:hlinkClick r:id="rId2"/>
            </a:endParaRPr>
          </a:p>
          <a:p>
            <a:pPr lvl="1">
              <a:buNone/>
            </a:pP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22</a:t>
            </a:fld>
            <a:endParaRPr lang="tr-TR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Learning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r>
              <a:rPr lang="tr-TR" dirty="0" smtClean="0"/>
              <a:t> </a:t>
            </a:r>
            <a:r>
              <a:rPr lang="tr-TR" dirty="0" err="1" smtClean="0"/>
              <a:t>enables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analyst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gain</a:t>
            </a:r>
            <a:r>
              <a:rPr lang="tr-TR" dirty="0" smtClean="0"/>
              <a:t> 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situations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Analysts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others</a:t>
            </a:r>
            <a:r>
              <a:rPr lang="tr-TR" dirty="0" smtClean="0"/>
              <a:t> can </a:t>
            </a:r>
            <a:r>
              <a:rPr lang="tr-TR" dirty="0" err="1" smtClean="0"/>
              <a:t>identify</a:t>
            </a:r>
            <a:r>
              <a:rPr lang="tr-TR" dirty="0" smtClean="0"/>
              <a:t>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preventive</a:t>
            </a:r>
            <a:r>
              <a:rPr lang="tr-TR" dirty="0" smtClean="0"/>
              <a:t> </a:t>
            </a:r>
            <a:r>
              <a:rPr lang="tr-TR" dirty="0" err="1" smtClean="0"/>
              <a:t>actions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endParaRPr lang="tr-TR" dirty="0" smtClean="0"/>
          </a:p>
          <a:p>
            <a:r>
              <a:rPr lang="tr-TR" dirty="0" err="1" smtClean="0"/>
              <a:t>Methodology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a </a:t>
            </a:r>
            <a:r>
              <a:rPr lang="tr-TR" dirty="0" err="1" smtClean="0"/>
              <a:t>disciplined</a:t>
            </a:r>
            <a:r>
              <a:rPr lang="tr-TR" dirty="0" smtClean="0"/>
              <a:t> </a:t>
            </a:r>
            <a:r>
              <a:rPr lang="tr-TR" dirty="0" err="1" smtClean="0"/>
              <a:t>approach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paradigms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23</a:t>
            </a:fld>
            <a:endParaRPr lang="tr-TR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Summary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tr-TR" dirty="0"/>
          </a:p>
          <a:p>
            <a:pPr algn="ctr">
              <a:buNone/>
            </a:pPr>
            <a:endParaRPr lang="tr-TR" dirty="0"/>
          </a:p>
          <a:p>
            <a:pPr algn="ctr">
              <a:buNone/>
            </a:pPr>
            <a:r>
              <a:rPr lang="tr-TR" sz="5400" dirty="0" err="1"/>
              <a:t>Thank</a:t>
            </a:r>
            <a:r>
              <a:rPr lang="tr-TR" sz="5400" dirty="0"/>
              <a:t> </a:t>
            </a:r>
            <a:r>
              <a:rPr lang="tr-TR" sz="5400" dirty="0" err="1"/>
              <a:t>you</a:t>
            </a:r>
            <a:r>
              <a:rPr lang="tr-TR" sz="5400" dirty="0"/>
              <a:t> </a:t>
            </a:r>
            <a:r>
              <a:rPr lang="tr-TR" sz="5400" dirty="0" err="1" smtClean="0"/>
              <a:t>for</a:t>
            </a:r>
            <a:r>
              <a:rPr lang="tr-TR" sz="5400" dirty="0" smtClean="0"/>
              <a:t> </a:t>
            </a:r>
            <a:r>
              <a:rPr lang="tr-TR" sz="5400" dirty="0" err="1" smtClean="0"/>
              <a:t>your</a:t>
            </a:r>
            <a:r>
              <a:rPr lang="tr-TR" sz="5400" dirty="0" smtClean="0"/>
              <a:t> </a:t>
            </a:r>
            <a:r>
              <a:rPr lang="tr-TR" sz="5400" dirty="0" err="1" smtClean="0"/>
              <a:t>listening</a:t>
            </a:r>
            <a:r>
              <a:rPr lang="tr-TR" sz="5400" dirty="0" smtClean="0">
                <a:sym typeface="Wingdings" pitchFamily="2" charset="2"/>
              </a:rPr>
              <a:t></a:t>
            </a:r>
            <a:endParaRPr lang="tr-TR" sz="5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400948" cy="936104"/>
          </a:xfrm>
        </p:spPr>
        <p:txBody>
          <a:bodyPr>
            <a:normAutofit fontScale="90000"/>
          </a:bodyPr>
          <a:lstStyle/>
          <a:p>
            <a:r>
              <a:rPr lang="tr-TR" sz="4900" dirty="0" err="1"/>
              <a:t>Introduction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4821168"/>
          </a:xfrm>
        </p:spPr>
        <p:txBody>
          <a:bodyPr/>
          <a:lstStyle/>
          <a:p>
            <a:pPr>
              <a:buNone/>
            </a:pPr>
            <a:r>
              <a:rPr lang="tr-TR" sz="3600" b="1" dirty="0" err="1"/>
              <a:t>Systems</a:t>
            </a:r>
            <a:r>
              <a:rPr lang="tr-TR" sz="3600" b="1" dirty="0"/>
              <a:t> </a:t>
            </a:r>
            <a:r>
              <a:rPr lang="tr-TR" sz="3600" b="1" dirty="0" err="1"/>
              <a:t>failure</a:t>
            </a:r>
            <a:r>
              <a:rPr lang="tr-TR" sz="3600" b="1" dirty="0"/>
              <a:t> </a:t>
            </a:r>
            <a:r>
              <a:rPr lang="tr-TR" sz="3600" b="1" dirty="0" err="1"/>
              <a:t>methodology</a:t>
            </a:r>
            <a:endParaRPr lang="tr-TR" sz="3600" b="1" dirty="0"/>
          </a:p>
          <a:p>
            <a:r>
              <a:rPr lang="tr-TR" sz="3200" dirty="0" err="1"/>
              <a:t>Provides</a:t>
            </a:r>
            <a:r>
              <a:rPr lang="tr-TR" sz="3200" dirty="0"/>
              <a:t> a </a:t>
            </a:r>
            <a:r>
              <a:rPr lang="tr-TR" sz="3200" dirty="0" err="1"/>
              <a:t>disciplined</a:t>
            </a:r>
            <a:r>
              <a:rPr lang="tr-TR" sz="3200" dirty="0"/>
              <a:t> </a:t>
            </a:r>
            <a:r>
              <a:rPr lang="tr-TR" sz="3200" dirty="0" err="1"/>
              <a:t>way</a:t>
            </a:r>
            <a:r>
              <a:rPr lang="tr-TR" sz="3200" dirty="0"/>
              <a:t> of </a:t>
            </a:r>
            <a:r>
              <a:rPr lang="tr-TR" sz="3200" dirty="0" err="1"/>
              <a:t>examining</a:t>
            </a:r>
            <a:r>
              <a:rPr lang="tr-TR" sz="3200" dirty="0"/>
              <a:t> “</a:t>
            </a:r>
            <a:r>
              <a:rPr lang="tr-TR" sz="3200" dirty="0" err="1"/>
              <a:t>failures</a:t>
            </a:r>
            <a:r>
              <a:rPr lang="tr-TR" sz="3200" dirty="0"/>
              <a:t>” </a:t>
            </a:r>
          </a:p>
          <a:p>
            <a:r>
              <a:rPr lang="tr-TR" sz="3200" dirty="0" err="1"/>
              <a:t>Enables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dirty="0" err="1"/>
              <a:t>gain</a:t>
            </a:r>
            <a:r>
              <a:rPr lang="tr-TR" sz="3200" dirty="0"/>
              <a:t> </a:t>
            </a:r>
            <a:r>
              <a:rPr lang="tr-TR" sz="3200" dirty="0" err="1"/>
              <a:t>understanding</a:t>
            </a:r>
            <a:r>
              <a:rPr lang="tr-TR" sz="3200" dirty="0"/>
              <a:t> of </a:t>
            </a:r>
            <a:r>
              <a:rPr lang="tr-TR" sz="3200" dirty="0" err="1"/>
              <a:t>situations</a:t>
            </a:r>
            <a:endParaRPr lang="tr-TR" sz="3200" dirty="0"/>
          </a:p>
          <a:p>
            <a:r>
              <a:rPr lang="tr-TR" sz="3200" dirty="0" err="1" smtClean="0"/>
              <a:t>Enables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/>
              <a:t>draw</a:t>
            </a:r>
            <a:r>
              <a:rPr lang="tr-TR" sz="3200" dirty="0"/>
              <a:t> </a:t>
            </a:r>
            <a:r>
              <a:rPr lang="tr-TR" sz="3200" dirty="0" err="1"/>
              <a:t>lessons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preventing</a:t>
            </a:r>
            <a:r>
              <a:rPr lang="tr-TR" sz="3200" dirty="0"/>
              <a:t> </a:t>
            </a:r>
            <a:r>
              <a:rPr lang="tr-TR" sz="3200" dirty="0" err="1"/>
              <a:t>similar</a:t>
            </a:r>
            <a:r>
              <a:rPr lang="tr-TR" sz="3200" dirty="0"/>
              <a:t> </a:t>
            </a:r>
            <a:r>
              <a:rPr lang="tr-TR" sz="3200" dirty="0" err="1" smtClean="0"/>
              <a:t>failures</a:t>
            </a: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416"/>
            <a:ext cx="8686800" cy="5256584"/>
          </a:xfrm>
        </p:spPr>
        <p:txBody>
          <a:bodyPr/>
          <a:lstStyle/>
          <a:p>
            <a:r>
              <a:rPr lang="tr-TR" sz="3200" b="1" dirty="0" err="1" smtClean="0"/>
              <a:t>Essence</a:t>
            </a:r>
            <a:r>
              <a:rPr lang="tr-TR" sz="3200" b="1" dirty="0" smtClean="0"/>
              <a:t>  of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 </a:t>
            </a:r>
            <a:r>
              <a:rPr lang="tr-TR" sz="3200" b="1" dirty="0" err="1"/>
              <a:t>failures</a:t>
            </a:r>
            <a:r>
              <a:rPr lang="tr-TR" sz="3200" b="1" dirty="0"/>
              <a:t> </a:t>
            </a:r>
            <a:r>
              <a:rPr lang="tr-TR" sz="3200" b="1" dirty="0" err="1" smtClean="0"/>
              <a:t>methodology</a:t>
            </a:r>
            <a:r>
              <a:rPr lang="tr-TR" sz="3200" b="1" dirty="0" smtClean="0"/>
              <a:t> </a:t>
            </a:r>
            <a:r>
              <a:rPr lang="tr-TR" sz="3200" dirty="0" smtClean="0"/>
              <a:t>;  </a:t>
            </a:r>
            <a:r>
              <a:rPr lang="tr-TR" sz="3200" dirty="0" err="1" smtClean="0"/>
              <a:t>Comparison</a:t>
            </a:r>
            <a:r>
              <a:rPr lang="tr-TR" sz="3200" dirty="0" smtClean="0"/>
              <a:t> </a:t>
            </a:r>
            <a:r>
              <a:rPr lang="tr-TR" sz="3200" dirty="0" err="1" smtClean="0"/>
              <a:t>between</a:t>
            </a:r>
            <a:r>
              <a:rPr lang="tr-TR" sz="3200" dirty="0" smtClean="0"/>
              <a:t> </a:t>
            </a:r>
            <a:r>
              <a:rPr lang="tr-TR" sz="3200" dirty="0" err="1" smtClean="0"/>
              <a:t>apparent</a:t>
            </a:r>
            <a:r>
              <a:rPr lang="tr-TR" sz="3200" dirty="0" smtClean="0"/>
              <a:t> </a:t>
            </a:r>
            <a:r>
              <a:rPr lang="tr-TR" sz="3200" dirty="0" err="1" smtClean="0"/>
              <a:t>failure</a:t>
            </a:r>
            <a:r>
              <a:rPr lang="tr-TR" sz="3200" dirty="0" smtClean="0"/>
              <a:t> </a:t>
            </a:r>
            <a:r>
              <a:rPr lang="tr-TR" sz="3200" dirty="0"/>
              <a:t>situation and a range of </a:t>
            </a:r>
            <a:r>
              <a:rPr lang="tr-TR" sz="3200" dirty="0" err="1" smtClean="0"/>
              <a:t>paradigms</a:t>
            </a:r>
            <a:r>
              <a:rPr lang="tr-TR" sz="3200" dirty="0" smtClean="0"/>
              <a:t>.</a:t>
            </a:r>
            <a:endParaRPr lang="tr-TR" sz="3200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4</a:t>
            </a:fld>
            <a:endParaRPr lang="tr-T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7400948" cy="936104"/>
          </a:xfrm>
        </p:spPr>
        <p:txBody>
          <a:bodyPr>
            <a:normAutofit fontScale="90000"/>
          </a:bodyPr>
          <a:lstStyle/>
          <a:p>
            <a:r>
              <a:rPr lang="tr-TR" sz="4900" dirty="0" err="1"/>
              <a:t>Introduction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 err="1" smtClean="0"/>
              <a:t>System</a:t>
            </a:r>
            <a:r>
              <a:rPr lang="tr-TR" sz="3200" dirty="0" smtClean="0"/>
              <a:t> </a:t>
            </a:r>
            <a:r>
              <a:rPr lang="tr-TR" sz="3200" dirty="0" err="1" smtClean="0"/>
              <a:t>Failures</a:t>
            </a:r>
            <a:r>
              <a:rPr lang="tr-TR" sz="3200" dirty="0" smtClean="0"/>
              <a:t> </a:t>
            </a:r>
            <a:r>
              <a:rPr lang="tr-TR" sz="3200" dirty="0" err="1" smtClean="0"/>
              <a:t>Paradigms</a:t>
            </a:r>
            <a:r>
              <a:rPr lang="tr-TR" sz="3200" dirty="0" smtClean="0"/>
              <a:t> </a:t>
            </a:r>
          </a:p>
          <a:p>
            <a:pPr lvl="1"/>
            <a:r>
              <a:rPr lang="tr-TR" dirty="0" err="1" smtClean="0"/>
              <a:t>Formal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pPr lvl="1"/>
            <a:r>
              <a:rPr lang="tr-TR" dirty="0" err="1" smtClean="0"/>
              <a:t>Control</a:t>
            </a:r>
            <a:endParaRPr lang="tr-TR" dirty="0" smtClean="0"/>
          </a:p>
          <a:p>
            <a:pPr lvl="1"/>
            <a:r>
              <a:rPr lang="tr-TR" dirty="0" err="1" smtClean="0"/>
              <a:t>Communication</a:t>
            </a:r>
            <a:endParaRPr lang="tr-TR" dirty="0" smtClean="0"/>
          </a:p>
          <a:p>
            <a:pPr lvl="1"/>
            <a:r>
              <a:rPr lang="tr-TR" dirty="0" err="1" smtClean="0"/>
              <a:t>Engineering</a:t>
            </a:r>
            <a:r>
              <a:rPr lang="tr-TR" dirty="0" smtClean="0"/>
              <a:t>  </a:t>
            </a:r>
            <a:r>
              <a:rPr lang="tr-TR" dirty="0" err="1" smtClean="0"/>
              <a:t>reliability</a:t>
            </a:r>
            <a:endParaRPr lang="tr-TR" dirty="0" smtClean="0"/>
          </a:p>
          <a:p>
            <a:pPr lvl="1"/>
            <a:r>
              <a:rPr lang="tr-TR" dirty="0" err="1" smtClean="0"/>
              <a:t>Human</a:t>
            </a:r>
            <a:r>
              <a:rPr lang="tr-TR" dirty="0" smtClean="0"/>
              <a:t> </a:t>
            </a:r>
            <a:r>
              <a:rPr lang="tr-TR" dirty="0" err="1" smtClean="0"/>
              <a:t>factors</a:t>
            </a:r>
            <a:endParaRPr lang="tr-TR" dirty="0" smtClean="0"/>
          </a:p>
          <a:p>
            <a:pPr lvl="1"/>
            <a:r>
              <a:rPr lang="tr-TR" dirty="0" err="1" smtClean="0"/>
              <a:t>Forecasting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 </a:t>
            </a:r>
          </a:p>
          <a:p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5</a:t>
            </a:fld>
            <a:endParaRPr lang="tr-TR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800" dirty="0" smtClean="0"/>
          </a:p>
          <a:p>
            <a:r>
              <a:rPr lang="tr-TR" sz="2800" dirty="0" err="1" smtClean="0"/>
              <a:t>Some</a:t>
            </a:r>
            <a:r>
              <a:rPr lang="tr-TR" sz="2800" dirty="0" smtClean="0"/>
              <a:t> </a:t>
            </a:r>
            <a:r>
              <a:rPr lang="tr-TR" sz="2800" dirty="0" err="1" smtClean="0"/>
              <a:t>paradigms</a:t>
            </a:r>
            <a:r>
              <a:rPr lang="tr-TR" sz="2800" dirty="0" smtClean="0"/>
              <a:t>(</a:t>
            </a:r>
            <a:r>
              <a:rPr lang="tr-TR" sz="2800" dirty="0" err="1" smtClean="0"/>
              <a:t>control</a:t>
            </a:r>
            <a:r>
              <a:rPr lang="tr-TR" sz="2800" dirty="0" smtClean="0"/>
              <a:t>,</a:t>
            </a:r>
            <a:r>
              <a:rPr lang="tr-TR" sz="2800" dirty="0" err="1" smtClean="0"/>
              <a:t>communication</a:t>
            </a:r>
            <a:r>
              <a:rPr lang="tr-TR" sz="2800" dirty="0" smtClean="0"/>
              <a:t>) </a:t>
            </a:r>
            <a:r>
              <a:rPr lang="tr-TR" sz="2800" dirty="0" err="1" smtClean="0"/>
              <a:t>are</a:t>
            </a:r>
            <a:r>
              <a:rPr lang="tr-TR" sz="2800" dirty="0" smtClean="0"/>
              <a:t> </a:t>
            </a:r>
            <a:r>
              <a:rPr lang="tr-TR" sz="2800" dirty="0" err="1" smtClean="0"/>
              <a:t>desirable</a:t>
            </a:r>
            <a:r>
              <a:rPr lang="tr-TR" sz="2800" dirty="0" smtClean="0"/>
              <a:t> </a:t>
            </a:r>
            <a:r>
              <a:rPr lang="tr-TR" sz="2800" dirty="0" err="1" smtClean="0"/>
              <a:t>wheras</a:t>
            </a:r>
            <a:r>
              <a:rPr lang="tr-TR" sz="2800" dirty="0" smtClean="0"/>
              <a:t> </a:t>
            </a:r>
            <a:r>
              <a:rPr lang="tr-TR" sz="2800" dirty="0" err="1" smtClean="0"/>
              <a:t>others</a:t>
            </a:r>
            <a:r>
              <a:rPr lang="tr-TR" sz="2800" dirty="0" smtClean="0"/>
              <a:t>(</a:t>
            </a:r>
            <a:r>
              <a:rPr lang="tr-TR" sz="2800" dirty="0" err="1" smtClean="0"/>
              <a:t>fault</a:t>
            </a:r>
            <a:r>
              <a:rPr lang="tr-TR" sz="2800" dirty="0" smtClean="0"/>
              <a:t> </a:t>
            </a:r>
            <a:r>
              <a:rPr lang="tr-TR" sz="2800" dirty="0" err="1" smtClean="0"/>
              <a:t>trees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cascades</a:t>
            </a:r>
            <a:r>
              <a:rPr lang="tr-TR" sz="2800" dirty="0" smtClean="0"/>
              <a:t>) </a:t>
            </a:r>
            <a:r>
              <a:rPr lang="tr-TR" sz="2800" dirty="0" err="1" smtClean="0"/>
              <a:t>are</a:t>
            </a:r>
            <a:r>
              <a:rPr lang="tr-TR" sz="2800" dirty="0" smtClean="0"/>
              <a:t> </a:t>
            </a:r>
            <a:r>
              <a:rPr lang="tr-TR" sz="2800" dirty="0" err="1" smtClean="0"/>
              <a:t>undesirable</a:t>
            </a:r>
            <a:r>
              <a:rPr lang="tr-TR" sz="2800" dirty="0" smtClean="0"/>
              <a:t>.</a:t>
            </a:r>
          </a:p>
          <a:p>
            <a:r>
              <a:rPr lang="tr-TR" sz="2800" b="1" dirty="0" err="1" smtClean="0"/>
              <a:t>The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point</a:t>
            </a:r>
            <a:r>
              <a:rPr lang="tr-TR" sz="2800" b="1" dirty="0" smtClean="0"/>
              <a:t>:</a:t>
            </a:r>
          </a:p>
          <a:p>
            <a:pPr lvl="1"/>
            <a:r>
              <a:rPr lang="tr-TR" dirty="0" err="1" smtClean="0"/>
              <a:t>Think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</a:t>
            </a:r>
          </a:p>
          <a:p>
            <a:pPr lvl="1"/>
            <a:r>
              <a:rPr lang="tr-TR" dirty="0" smtClean="0"/>
              <a:t>Pay </a:t>
            </a:r>
            <a:r>
              <a:rPr lang="tr-TR" dirty="0" err="1" smtClean="0"/>
              <a:t>attention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</a:t>
            </a:r>
            <a:endParaRPr lang="tr-TR" sz="2800" dirty="0" smtClean="0"/>
          </a:p>
          <a:p>
            <a:r>
              <a:rPr lang="tr-TR" sz="2800" dirty="0" err="1" smtClean="0"/>
              <a:t>There</a:t>
            </a:r>
            <a:r>
              <a:rPr lang="tr-TR" sz="2800" dirty="0" smtClean="0"/>
              <a:t> </a:t>
            </a:r>
            <a:r>
              <a:rPr lang="tr-TR" sz="2800" dirty="0" err="1" smtClean="0"/>
              <a:t>are</a:t>
            </a:r>
            <a:r>
              <a:rPr lang="tr-TR" sz="2800" dirty="0" smtClean="0"/>
              <a:t> </a:t>
            </a:r>
            <a:r>
              <a:rPr lang="tr-TR" sz="2800" dirty="0" err="1" smtClean="0"/>
              <a:t>several</a:t>
            </a:r>
            <a:r>
              <a:rPr lang="tr-TR" sz="2800" dirty="0" smtClean="0"/>
              <a:t> </a:t>
            </a:r>
            <a:r>
              <a:rPr lang="tr-TR" sz="2800" dirty="0" err="1" smtClean="0"/>
              <a:t>stages</a:t>
            </a:r>
            <a:r>
              <a:rPr lang="tr-TR" sz="2800" dirty="0" smtClean="0"/>
              <a:t> of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methodology</a:t>
            </a:r>
            <a:r>
              <a:rPr lang="tr-TR" sz="2800" dirty="0" smtClean="0"/>
              <a:t>.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6</a:t>
            </a:fld>
            <a:endParaRPr lang="tr-TR" dirty="0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00948" cy="936104"/>
          </a:xfrm>
        </p:spPr>
        <p:txBody>
          <a:bodyPr>
            <a:normAutofit/>
          </a:bodyPr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7</a:t>
            </a:fld>
            <a:endParaRPr lang="tr-TR" dirty="0"/>
          </a:p>
        </p:txBody>
      </p:sp>
      <p:pic>
        <p:nvPicPr>
          <p:cNvPr id="1026" name="Picture 2" descr="G:\2011-2012 fall\IS739\system failures thinking\IMG.jpg"/>
          <p:cNvPicPr>
            <a:picLocks noChangeAspect="1" noChangeArrowheads="1"/>
          </p:cNvPicPr>
          <p:nvPr/>
        </p:nvPicPr>
        <p:blipFill>
          <a:blip r:embed="rId2"/>
          <a:srcRect r="-539" b="26962"/>
          <a:stretch>
            <a:fillRect/>
          </a:stretch>
        </p:blipFill>
        <p:spPr bwMode="auto">
          <a:xfrm>
            <a:off x="1835696" y="962526"/>
            <a:ext cx="7056784" cy="5895474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400948" cy="936104"/>
          </a:xfrm>
        </p:spPr>
        <p:txBody>
          <a:bodyPr>
            <a:normAutofit fontScale="90000"/>
          </a:bodyPr>
          <a:lstStyle/>
          <a:p>
            <a:r>
              <a:rPr lang="tr-TR" sz="4800" dirty="0" err="1" smtClean="0"/>
              <a:t>System</a:t>
            </a:r>
            <a:r>
              <a:rPr lang="tr-TR" sz="4800" dirty="0" smtClean="0"/>
              <a:t> </a:t>
            </a:r>
            <a:r>
              <a:rPr lang="tr-TR" sz="4800" dirty="0" err="1" smtClean="0"/>
              <a:t>Failures</a:t>
            </a:r>
            <a:r>
              <a:rPr lang="tr-TR" sz="4800" dirty="0" smtClean="0"/>
              <a:t> </a:t>
            </a:r>
            <a:r>
              <a:rPr lang="tr-TR" sz="4800" dirty="0" err="1" smtClean="0"/>
              <a:t>Methodology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</a:t>
            </a:r>
            <a:r>
              <a:rPr lang="en-US" dirty="0" err="1"/>
              <a:t>earch</a:t>
            </a:r>
            <a:r>
              <a:rPr lang="en-US" dirty="0"/>
              <a:t> for evidence that someone at least is dissatisfied with the performance </a:t>
            </a:r>
            <a:endParaRPr lang="tr-TR" dirty="0"/>
          </a:p>
          <a:p>
            <a:r>
              <a:rPr lang="tr-TR" dirty="0" err="1"/>
              <a:t>Collect</a:t>
            </a:r>
            <a:r>
              <a:rPr lang="tr-TR" dirty="0"/>
              <a:t> data</a:t>
            </a:r>
          </a:p>
          <a:p>
            <a:pPr lvl="1"/>
            <a:r>
              <a:rPr lang="tr-TR" sz="1800" dirty="0" err="1"/>
              <a:t>Interviews</a:t>
            </a:r>
            <a:endParaRPr lang="tr-TR" sz="1800" dirty="0"/>
          </a:p>
          <a:p>
            <a:pPr lvl="1"/>
            <a:r>
              <a:rPr lang="tr-TR" sz="1800" dirty="0" err="1"/>
              <a:t>Visit</a:t>
            </a:r>
            <a:r>
              <a:rPr lang="tr-TR" sz="1800" dirty="0"/>
              <a:t> </a:t>
            </a:r>
            <a:r>
              <a:rPr lang="tr-TR" sz="1800" dirty="0" err="1"/>
              <a:t>places</a:t>
            </a:r>
            <a:endParaRPr lang="tr-TR" sz="1800" dirty="0"/>
          </a:p>
          <a:p>
            <a:pPr lvl="1"/>
            <a:r>
              <a:rPr lang="tr-TR" sz="1800" dirty="0" err="1"/>
              <a:t>System</a:t>
            </a:r>
            <a:r>
              <a:rPr lang="tr-TR" sz="1800" dirty="0"/>
              <a:t> </a:t>
            </a:r>
            <a:r>
              <a:rPr lang="tr-TR" sz="1800" dirty="0" err="1"/>
              <a:t>logs</a:t>
            </a:r>
            <a:endParaRPr lang="tr-TR" sz="1800" dirty="0"/>
          </a:p>
          <a:p>
            <a:pPr lvl="1"/>
            <a:r>
              <a:rPr lang="tr-TR" sz="1800" dirty="0" err="1"/>
              <a:t>Brainstorm</a:t>
            </a:r>
            <a:endParaRPr lang="tr-TR" sz="1800" dirty="0"/>
          </a:p>
          <a:p>
            <a:r>
              <a:rPr lang="tr-TR" dirty="0" smtClean="0"/>
              <a:t>Do </a:t>
            </a:r>
            <a:r>
              <a:rPr lang="tr-TR" dirty="0"/>
              <a:t>not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of ‘</a:t>
            </a:r>
            <a:r>
              <a:rPr lang="tr-TR" dirty="0" err="1"/>
              <a:t>failure</a:t>
            </a:r>
            <a:r>
              <a:rPr lang="tr-TR" dirty="0"/>
              <a:t>’, </a:t>
            </a:r>
            <a:r>
              <a:rPr lang="tr-TR" dirty="0" err="1"/>
              <a:t>use</a:t>
            </a:r>
            <a:r>
              <a:rPr lang="tr-TR" dirty="0"/>
              <a:t> ‘problem’ </a:t>
            </a:r>
            <a:r>
              <a:rPr lang="tr-TR" dirty="0" err="1"/>
              <a:t>or</a:t>
            </a:r>
            <a:r>
              <a:rPr lang="tr-TR" dirty="0"/>
              <a:t> ‘</a:t>
            </a:r>
            <a:r>
              <a:rPr lang="tr-TR" dirty="0" err="1"/>
              <a:t>difficulties</a:t>
            </a:r>
            <a:r>
              <a:rPr lang="tr-TR" dirty="0"/>
              <a:t>’</a:t>
            </a:r>
          </a:p>
          <a:p>
            <a:r>
              <a:rPr lang="en-US" dirty="0"/>
              <a:t>A </a:t>
            </a:r>
            <a:r>
              <a:rPr lang="tr-TR" dirty="0" err="1" smtClean="0"/>
              <a:t>rich</a:t>
            </a:r>
            <a:r>
              <a:rPr lang="tr-TR" dirty="0" smtClean="0"/>
              <a:t> </a:t>
            </a:r>
            <a:r>
              <a:rPr lang="tr-TR" dirty="0" err="1" smtClean="0"/>
              <a:t>picture</a:t>
            </a:r>
            <a:r>
              <a:rPr lang="tr-TR" dirty="0" smtClean="0"/>
              <a:t> c</a:t>
            </a:r>
            <a:r>
              <a:rPr lang="en-US" dirty="0" smtClean="0"/>
              <a:t>a</a:t>
            </a:r>
            <a:r>
              <a:rPr lang="tr-TR" dirty="0" smtClean="0"/>
              <a:t>n</a:t>
            </a:r>
            <a:r>
              <a:rPr lang="en-US" dirty="0" smtClean="0"/>
              <a:t> </a:t>
            </a:r>
            <a:r>
              <a:rPr lang="en-US" dirty="0"/>
              <a:t>be useful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</a:t>
            </a:r>
            <a:r>
              <a:rPr lang="tr-TR" dirty="0" err="1"/>
              <a:t>failure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en-US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8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Failure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06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Take</a:t>
            </a:r>
            <a:r>
              <a:rPr lang="tr-TR" dirty="0" smtClean="0"/>
              <a:t> a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describe</a:t>
            </a:r>
            <a:r>
              <a:rPr lang="tr-TR" dirty="0" smtClean="0"/>
              <a:t> it in </a:t>
            </a:r>
            <a:r>
              <a:rPr lang="tr-TR" dirty="0" err="1" smtClean="0"/>
              <a:t>detail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err="1"/>
              <a:t>Describe</a:t>
            </a:r>
            <a:r>
              <a:rPr lang="tr-TR" dirty="0"/>
              <a:t> </a:t>
            </a:r>
            <a:r>
              <a:rPr lang="tr-TR" dirty="0" err="1"/>
              <a:t>failure</a:t>
            </a:r>
            <a:r>
              <a:rPr lang="tr-TR" dirty="0"/>
              <a:t> </a:t>
            </a:r>
            <a:r>
              <a:rPr lang="tr-TR" dirty="0" err="1"/>
              <a:t>situation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considering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Components</a:t>
            </a:r>
          </a:p>
          <a:p>
            <a:pPr lvl="1"/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Outputs</a:t>
            </a:r>
            <a:endParaRPr lang="tr-TR" dirty="0" smtClean="0"/>
          </a:p>
          <a:p>
            <a:pPr lvl="1"/>
            <a:r>
              <a:rPr lang="tr-TR" dirty="0" err="1" smtClean="0"/>
              <a:t>Environment</a:t>
            </a:r>
            <a:endParaRPr lang="tr-TR" dirty="0"/>
          </a:p>
          <a:p>
            <a:pPr lvl="1"/>
            <a:r>
              <a:rPr lang="tr-TR" dirty="0" err="1"/>
              <a:t>Structure</a:t>
            </a:r>
            <a:endParaRPr lang="tr-TR" dirty="0"/>
          </a:p>
          <a:p>
            <a:pPr lvl="1"/>
            <a:r>
              <a:rPr lang="tr-TR" dirty="0" err="1" smtClean="0"/>
              <a:t>Variables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relationships</a:t>
            </a:r>
            <a:endParaRPr lang="tr-TR" dirty="0"/>
          </a:p>
          <a:p>
            <a:pPr lvl="1"/>
            <a:r>
              <a:rPr lang="tr-TR" dirty="0" err="1" smtClean="0"/>
              <a:t>Significant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endParaRPr lang="tr-TR" dirty="0"/>
          </a:p>
          <a:p>
            <a:pPr lvl="1"/>
            <a:r>
              <a:rPr lang="tr-TR" dirty="0" err="1"/>
              <a:t>Appropriate</a:t>
            </a:r>
            <a:r>
              <a:rPr lang="tr-TR" dirty="0"/>
              <a:t> </a:t>
            </a:r>
            <a:r>
              <a:rPr lang="en-US" dirty="0"/>
              <a:t>paradigms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9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Describing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1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 ONE 2.0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D86B77"/>
      </a:accent3>
      <a:accent4>
        <a:srgbClr val="C0000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5358</TotalTime>
  <Words>644</Words>
  <Application>Microsoft Office PowerPoint</Application>
  <PresentationFormat>Ekran Gösterisi (4:3)</PresentationFormat>
  <Paragraphs>178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THIS ONE 2.0</vt:lpstr>
      <vt:lpstr>                   Systems Failures Methodology   Information Systems in Organizational Design  and      Applied System Thinking    Melih SARIAYAN     </vt:lpstr>
      <vt:lpstr>Objectives</vt:lpstr>
      <vt:lpstr>Introduction </vt:lpstr>
      <vt:lpstr>Introduction </vt:lpstr>
      <vt:lpstr>System Failures Methodology</vt:lpstr>
      <vt:lpstr>System Failures Methodology</vt:lpstr>
      <vt:lpstr>System Failures Methodology</vt:lpstr>
      <vt:lpstr>Describing the Failure Situation</vt:lpstr>
      <vt:lpstr>Describing the Failure Situation</vt:lpstr>
      <vt:lpstr>Describing the Failure Situation</vt:lpstr>
      <vt:lpstr>Slayt 11</vt:lpstr>
      <vt:lpstr>Describing the Failure Situation</vt:lpstr>
      <vt:lpstr>Describing the Failure Situation</vt:lpstr>
      <vt:lpstr>Describing the Failure Situation</vt:lpstr>
      <vt:lpstr>Describing the Failure Situation</vt:lpstr>
      <vt:lpstr>Comparison with paradigms</vt:lpstr>
      <vt:lpstr>What do comparisons mean? </vt:lpstr>
      <vt:lpstr>What do comparisons mean? </vt:lpstr>
      <vt:lpstr>What do comparisons mean? </vt:lpstr>
      <vt:lpstr>Learning</vt:lpstr>
      <vt:lpstr>Learning</vt:lpstr>
      <vt:lpstr>Learning</vt:lpstr>
      <vt:lpstr>Summary</vt:lpstr>
      <vt:lpstr>Slayt 24</vt:lpstr>
    </vt:vector>
  </TitlesOfParts>
  <Company>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Systems_Failures_Methodology.ppt</dc:title>
  <dc:creator>Deniz</dc:creator>
  <cp:lastModifiedBy>melihsariayan@hotmail.com</cp:lastModifiedBy>
  <cp:revision>388</cp:revision>
  <dcterms:created xsi:type="dcterms:W3CDTF">2010-01-15T09:55:40Z</dcterms:created>
  <dcterms:modified xsi:type="dcterms:W3CDTF">2017-03-25T22:10:50Z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TC300058121033</vt:lpwstr>
  </property>
</Properties>
</file>