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59" r:id="rId4"/>
    <p:sldId id="310" r:id="rId5"/>
    <p:sldId id="260" r:id="rId6"/>
    <p:sldId id="294" r:id="rId7"/>
    <p:sldId id="262" r:id="rId8"/>
    <p:sldId id="263" r:id="rId9"/>
    <p:sldId id="295" r:id="rId10"/>
    <p:sldId id="264" r:id="rId11"/>
    <p:sldId id="296" r:id="rId12"/>
    <p:sldId id="290" r:id="rId13"/>
    <p:sldId id="297" r:id="rId14"/>
    <p:sldId id="298" r:id="rId15"/>
    <p:sldId id="291" r:id="rId16"/>
    <p:sldId id="292" r:id="rId17"/>
    <p:sldId id="266" r:id="rId18"/>
    <p:sldId id="269" r:id="rId19"/>
    <p:sldId id="271" r:id="rId20"/>
    <p:sldId id="300" r:id="rId21"/>
    <p:sldId id="273" r:id="rId22"/>
    <p:sldId id="301" r:id="rId23"/>
    <p:sldId id="274" r:id="rId24"/>
    <p:sldId id="302" r:id="rId25"/>
    <p:sldId id="275" r:id="rId26"/>
    <p:sldId id="276" r:id="rId27"/>
    <p:sldId id="304" r:id="rId28"/>
    <p:sldId id="309" r:id="rId29"/>
    <p:sldId id="308" r:id="rId30"/>
    <p:sldId id="307" r:id="rId31"/>
    <p:sldId id="305" r:id="rId32"/>
    <p:sldId id="284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07" autoAdjust="0"/>
    <p:restoredTop sz="94605" autoAdjust="0"/>
  </p:normalViewPr>
  <p:slideViewPr>
    <p:cSldViewPr>
      <p:cViewPr varScale="1">
        <p:scale>
          <a:sx n="70" d="100"/>
          <a:sy n="70" d="100"/>
        </p:scale>
        <p:origin x="19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AF2E7-5047-42A4-A096-626435ECAFFF}" type="datetimeFigureOut">
              <a:rPr lang="tr-TR" smtClean="0"/>
              <a:pPr/>
              <a:t>06.03.2017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5200E-800B-4A99-8CBC-08A7FEE38BC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7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3521-E7DB-4C1F-9119-C9C795AFD660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2078-5705-49FB-9395-CD7815C2AB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everyone, today </a:t>
            </a:r>
            <a:r>
              <a:rPr lang="en-US" dirty="0" err="1" smtClean="0"/>
              <a:t>i</a:t>
            </a:r>
            <a:r>
              <a:rPr lang="en-US" dirty="0" smtClean="0"/>
              <a:t> will talk about Developing Systems Thinking. I will introduce you techniques/diagrams for describing and visualizing systems.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2078-5705-49FB-9395-CD7815C2AB6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İncreases</a:t>
            </a:r>
            <a:r>
              <a:rPr lang="tr-TR" baseline="0" dirty="0" smtClean="0"/>
              <a:t> creativity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2078-5705-49FB-9395-CD7815C2AB6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8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Assigned tasks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72078-5705-49FB-9395-CD7815C2AB6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dirty="0" smtClean="0"/>
              <a:t>Click to edit Master subtitle style</a:t>
            </a:r>
            <a:endParaRPr kumimoji="0" lang="tr-TR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35480"/>
            <a:ext cx="7400948" cy="356522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kumimoji="0" lang="tr-TR" smtClean="0"/>
              <a:t>Click to edit Master title style</a:t>
            </a:r>
            <a:endParaRPr kumimoji="0"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11" name="Text Placeholder 29"/>
          <p:cNvSpPr>
            <a:spLocks noGrp="1"/>
          </p:cNvSpPr>
          <p:nvPr>
            <p:ph idx="1"/>
          </p:nvPr>
        </p:nvSpPr>
        <p:spPr>
          <a:xfrm>
            <a:off x="457200" y="1500174"/>
            <a:ext cx="7400948" cy="4824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tr-TR" sz="2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  <a:p>
            <a:pPr lvl="1" eaLnBrk="1" latinLnBrk="0" hangingPunct="1"/>
            <a:r>
              <a:rPr kumimoji="0" lang="tr-TR" dirty="0" smtClean="0"/>
              <a:t>Second level </a:t>
            </a:r>
          </a:p>
          <a:p>
            <a:pPr lvl="2" eaLnBrk="1" latinLnBrk="0" hangingPunct="1"/>
            <a:r>
              <a:rPr kumimoji="0" lang="tr-TR" dirty="0" smtClean="0"/>
              <a:t>Third level</a:t>
            </a:r>
          </a:p>
          <a:p>
            <a:pPr lvl="3" eaLnBrk="1" latinLnBrk="0" hangingPunct="1"/>
            <a:r>
              <a:rPr kumimoji="0" lang="tr-TR" dirty="0" smtClean="0"/>
              <a:t>Fourth level</a:t>
            </a:r>
          </a:p>
          <a:p>
            <a:pPr lvl="4" eaLnBrk="1" latinLnBrk="0" hangingPunct="1"/>
            <a:r>
              <a:rPr kumimoji="0" lang="tr-TR" dirty="0" smtClean="0"/>
              <a:t>Fifth level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dirty="0" smtClean="0"/>
              <a:t>Click to edit Master subtitle style</a:t>
            </a:r>
            <a:endParaRPr kumimoji="0" lang="tr-TR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3757610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 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571612"/>
            <a:ext cx="3500462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3757610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 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571612"/>
            <a:ext cx="3500462" cy="4783313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4354536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dirty="0" smtClean="0"/>
              <a:t>Click to edit Master text styles</a:t>
            </a:r>
          </a:p>
          <a:p>
            <a:pPr lvl="1" eaLnBrk="1" latinLnBrk="0" hangingPunct="1"/>
            <a:r>
              <a:rPr lang="tr-TR" dirty="0" smtClean="0"/>
              <a:t>Second level</a:t>
            </a:r>
          </a:p>
          <a:p>
            <a:pPr lvl="2" eaLnBrk="1" latinLnBrk="0" hangingPunct="1"/>
            <a:r>
              <a:rPr lang="tr-TR" dirty="0" smtClean="0"/>
              <a:t>Third level</a:t>
            </a:r>
          </a:p>
          <a:p>
            <a:pPr lvl="3" eaLnBrk="1" latinLnBrk="0" hangingPunct="1"/>
            <a:r>
              <a:rPr lang="tr-TR" dirty="0" smtClean="0"/>
              <a:t>Fourth level</a:t>
            </a:r>
          </a:p>
          <a:p>
            <a:pPr lvl="4" eaLnBrk="1" latinLnBrk="0" hangingPunct="1"/>
            <a:r>
              <a:rPr lang="tr-TR" dirty="0" smtClean="0"/>
              <a:t>Fifth level</a:t>
            </a:r>
            <a:endParaRPr kumimoji="0"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kumimoji="0" lang="tr-TR" dirty="0" smtClean="0"/>
              <a:t>Click to edit Master title style</a:t>
            </a:r>
            <a:endParaRPr kumimoji="0"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Click icon to add picture</a:t>
            </a:r>
            <a:endParaRPr kumimoji="0" lang="tr-TR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0094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dirty="0" smtClean="0"/>
              <a:t>Click to edit Master title style </a:t>
            </a:r>
            <a:endParaRPr kumimoji="0" lang="tr-TR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7400948" cy="48244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dirty="0" smtClean="0"/>
              <a:t>Click to edit Master text styles</a:t>
            </a:r>
          </a:p>
          <a:p>
            <a:pPr lvl="1" eaLnBrk="1" latinLnBrk="0" hangingPunct="1"/>
            <a:r>
              <a:rPr kumimoji="0" lang="tr-TR" dirty="0" smtClean="0"/>
              <a:t>Second level </a:t>
            </a:r>
          </a:p>
          <a:p>
            <a:pPr lvl="2" eaLnBrk="1" latinLnBrk="0" hangingPunct="1"/>
            <a:r>
              <a:rPr kumimoji="0" lang="tr-TR" dirty="0" smtClean="0"/>
              <a:t>Third level</a:t>
            </a:r>
          </a:p>
          <a:p>
            <a:pPr lvl="3" eaLnBrk="1" latinLnBrk="0" hangingPunct="1"/>
            <a:r>
              <a:rPr kumimoji="0" lang="tr-TR" dirty="0" smtClean="0"/>
              <a:t>Fourth level</a:t>
            </a:r>
          </a:p>
          <a:p>
            <a:pPr lvl="4" eaLnBrk="1" latinLnBrk="0" hangingPunct="1"/>
            <a:r>
              <a:rPr kumimoji="0" lang="tr-TR" dirty="0" smtClean="0"/>
              <a:t>Fifth level</a:t>
            </a:r>
            <a:endParaRPr kumimoji="0" lang="tr-T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fld id="{2FB9C791-EFBB-4F99-974E-20DD3C333169}" type="datetimeFigureOut">
              <a:rPr lang="tr-TR" smtClean="0"/>
              <a:pPr/>
              <a:t>06.03.2017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643834" y="635795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aseline="0">
                <a:solidFill>
                  <a:schemeClr val="bg1"/>
                </a:solidFill>
              </a:defRPr>
            </a:lvl1pPr>
          </a:lstStyle>
          <a:p>
            <a:fld id="{DF2624E8-AA2A-4C2A-A9A7-A3D54D2F5830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24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ln>
            <a:noFill/>
          </a:ln>
          <a:solidFill>
            <a:srgbClr val="5C020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bg1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7BP9n6g1F0" TargetMode="External"/><Relationship Id="rId4" Type="http://schemas.openxmlformats.org/officeDocument/2006/relationships/hyperlink" Target="https://youtu.be/17BP9n6g1F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Systems Thinking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sz="2000" dirty="0"/>
              <a:t>Information Systems in Organizational Design and Applied Systems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Barbaros Özcan</a:t>
            </a:r>
            <a:endParaRPr lang="en-US" sz="3000" dirty="0" smtClean="0"/>
          </a:p>
          <a:p>
            <a:pPr algn="r"/>
            <a:r>
              <a:rPr lang="tr-TR" sz="1600" dirty="0" err="1" smtClean="0"/>
              <a:t>March</a:t>
            </a:r>
            <a:r>
              <a:rPr lang="en-US" sz="1600" dirty="0" smtClean="0"/>
              <a:t>, 201</a:t>
            </a:r>
            <a:r>
              <a:rPr lang="tr-TR" sz="1600" dirty="0" smtClean="0"/>
              <a:t>7 – METU II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Spray diagram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thinking</a:t>
            </a:r>
            <a:r>
              <a:rPr lang="tr-TR" dirty="0" smtClean="0"/>
              <a:t>/brainstorming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Useful </a:t>
            </a:r>
            <a:r>
              <a:rPr lang="en-US" dirty="0"/>
              <a:t>for loosening up </a:t>
            </a:r>
            <a:r>
              <a:rPr lang="en-US" dirty="0" smtClean="0"/>
              <a:t>thinking </a:t>
            </a:r>
            <a:r>
              <a:rPr lang="en-US" dirty="0"/>
              <a:t>in the early stages of problem solving or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In </a:t>
            </a:r>
            <a:r>
              <a:rPr lang="en-US" dirty="0"/>
              <a:t>the early </a:t>
            </a:r>
            <a:r>
              <a:rPr lang="en-US" dirty="0" smtClean="0"/>
              <a:t>stages, </a:t>
            </a:r>
            <a:r>
              <a:rPr lang="en-US" dirty="0"/>
              <a:t>the </a:t>
            </a:r>
            <a:r>
              <a:rPr lang="en-US" dirty="0" smtClean="0"/>
              <a:t>analyst’s </a:t>
            </a:r>
            <a:r>
              <a:rPr lang="en-US" dirty="0"/>
              <a:t>thinking is dogged by partial images of </a:t>
            </a:r>
            <a:r>
              <a:rPr lang="en-US" dirty="0" smtClean="0"/>
              <a:t>the problem </a:t>
            </a:r>
            <a:r>
              <a:rPr lang="en-US" dirty="0"/>
              <a:t>and of possible solutions based on past </a:t>
            </a:r>
            <a:r>
              <a:rPr lang="en-US" dirty="0" smtClean="0"/>
              <a:t>experience</a:t>
            </a:r>
          </a:p>
          <a:p>
            <a:r>
              <a:rPr lang="tr-TR" dirty="0" smtClean="0"/>
              <a:t>Tries to b</a:t>
            </a:r>
            <a:r>
              <a:rPr lang="en-US" dirty="0" err="1" smtClean="0"/>
              <a:t>reak</a:t>
            </a:r>
            <a:r>
              <a:rPr lang="en-US" dirty="0" smtClean="0"/>
              <a:t> </a:t>
            </a:r>
            <a:r>
              <a:rPr lang="en-US" dirty="0" smtClean="0"/>
              <a:t>out of serial, “vertical” ap­proach by forcing an expansion of thought, i.e. “lateral thinking”</a:t>
            </a:r>
          </a:p>
          <a:p>
            <a:r>
              <a:rPr lang="en-US" dirty="0" smtClean="0"/>
              <a:t>Alternate </a:t>
            </a:r>
            <a:r>
              <a:rPr lang="en-US" dirty="0"/>
              <a:t>expansion and contraction of focus is a common </a:t>
            </a:r>
            <a:r>
              <a:rPr lang="en-US" dirty="0" smtClean="0"/>
              <a:t>feature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09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Spray diagram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6743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Influence and causal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lines between components show only that a relationship exists but indicate nothing about the direction of influence </a:t>
            </a:r>
          </a:p>
          <a:p>
            <a:r>
              <a:rPr lang="en-US" sz="2800" dirty="0" smtClean="0"/>
              <a:t>Arrowheads </a:t>
            </a:r>
            <a:r>
              <a:rPr lang="en-US" sz="2800" dirty="0"/>
              <a:t>can be used to indicate direction of influence </a:t>
            </a:r>
            <a:endParaRPr lang="en-US" sz="2800" dirty="0" smtClean="0"/>
          </a:p>
          <a:p>
            <a:r>
              <a:rPr lang="en-US" sz="2800" dirty="0" smtClean="0"/>
              <a:t>Double-headed </a:t>
            </a:r>
            <a:r>
              <a:rPr lang="en-US" sz="2800" dirty="0"/>
              <a:t>arrows indicate mutual </a:t>
            </a:r>
            <a:r>
              <a:rPr lang="en-US" sz="2800" dirty="0" smtClean="0"/>
              <a:t>influence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56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Influence and causal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Influence </a:t>
            </a:r>
            <a:r>
              <a:rPr lang="en-US" sz="2800" dirty="0"/>
              <a:t>means that one component affects another but that does not </a:t>
            </a:r>
            <a:r>
              <a:rPr lang="en-US" sz="2800" dirty="0" smtClean="0"/>
              <a:t>necessarily </a:t>
            </a:r>
            <a:r>
              <a:rPr lang="en-US" sz="2800" dirty="0"/>
              <a:t>mean that a causal relationship exists between </a:t>
            </a:r>
            <a:r>
              <a:rPr lang="en-US" sz="2800" dirty="0" smtClean="0"/>
              <a:t>them</a:t>
            </a:r>
          </a:p>
          <a:p>
            <a:pPr lvl="1"/>
            <a:r>
              <a:rPr lang="en-US" sz="2800" dirty="0" smtClean="0"/>
              <a:t>A person’s </a:t>
            </a:r>
            <a:r>
              <a:rPr lang="en-US" sz="2800" dirty="0"/>
              <a:t>height influences </a:t>
            </a:r>
            <a:r>
              <a:rPr lang="en-US" sz="2800" dirty="0" smtClean="0"/>
              <a:t>her </a:t>
            </a:r>
            <a:r>
              <a:rPr lang="en-US" sz="2800" dirty="0"/>
              <a:t>weight but weight is not caused by </a:t>
            </a:r>
            <a:r>
              <a:rPr lang="en-US" sz="2800" dirty="0" smtClean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0184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Influence and causal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Causal </a:t>
            </a:r>
            <a:r>
              <a:rPr lang="en-US" sz="2800" dirty="0"/>
              <a:t>diagrams are used where evidence suggests a causal </a:t>
            </a:r>
            <a:r>
              <a:rPr lang="en-US" sz="2800" dirty="0" smtClean="0"/>
              <a:t>process</a:t>
            </a:r>
          </a:p>
          <a:p>
            <a:pPr lvl="1"/>
            <a:r>
              <a:rPr lang="en-US" sz="2800" dirty="0" smtClean="0"/>
              <a:t>An increase </a:t>
            </a:r>
            <a:r>
              <a:rPr lang="en-US" sz="2800" dirty="0"/>
              <a:t>in accident prevention activity causes a reduction in the number of </a:t>
            </a:r>
            <a:r>
              <a:rPr lang="en-US" sz="2800" dirty="0" smtClean="0"/>
              <a:t>accidents</a:t>
            </a: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smtClean="0"/>
              <a:t>sign </a:t>
            </a:r>
            <a:r>
              <a:rPr lang="en-US" sz="2800" dirty="0"/>
              <a:t>in the middle of the loop indicates control, and the arrow shows the </a:t>
            </a:r>
            <a:r>
              <a:rPr lang="en-US" sz="2800" dirty="0" smtClean="0"/>
              <a:t>direction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net effect of </a:t>
            </a:r>
            <a:r>
              <a:rPr lang="en-US" sz="2800" dirty="0" smtClean="0"/>
              <a:t>the causal </a:t>
            </a:r>
            <a:r>
              <a:rPr lang="en-US" sz="2800" dirty="0"/>
              <a:t>loop is the tendency to </a:t>
            </a:r>
            <a:r>
              <a:rPr lang="en-US" sz="2800" dirty="0" smtClean="0"/>
              <a:t>control </a:t>
            </a:r>
          </a:p>
          <a:p>
            <a:pPr lvl="1"/>
            <a:r>
              <a:rPr lang="en-US" sz="2800" dirty="0" smtClean="0"/>
              <a:t>+, -, Reinforce or </a:t>
            </a:r>
            <a:r>
              <a:rPr lang="en-US" sz="2800" dirty="0" smtClean="0"/>
              <a:t>Balance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6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 and causal diagrams</a:t>
            </a:r>
          </a:p>
        </p:txBody>
      </p:sp>
      <p:pic>
        <p:nvPicPr>
          <p:cNvPr id="3074" name="Picture 2" descr="http://www.conceptdraw.com/How-To-Guide/picture/Influenc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10" y="980728"/>
            <a:ext cx="5833120" cy="4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 and causal diagrams</a:t>
            </a:r>
          </a:p>
        </p:txBody>
      </p:sp>
      <p:pic>
        <p:nvPicPr>
          <p:cNvPr id="4098" name="Picture 2" descr="https://systemsandus.files.wordpress.com/2012/07/two-more-loo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2" y="764704"/>
            <a:ext cx="673417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5272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888888"/>
                </a:solidFill>
                <a:latin typeface="inherit"/>
              </a:rPr>
              <a:t>Population Model with Resource Constraints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summary </a:t>
            </a:r>
            <a:r>
              <a:rPr lang="en-US" sz="2800" dirty="0"/>
              <a:t>means for expressing any well-defined set of operations for carrying out a </a:t>
            </a:r>
            <a:r>
              <a:rPr lang="en-US" sz="2800" dirty="0" smtClean="0"/>
              <a:t>task</a:t>
            </a:r>
          </a:p>
          <a:p>
            <a:r>
              <a:rPr lang="en-US" sz="2800" dirty="0" smtClean="0"/>
              <a:t>Called </a:t>
            </a:r>
            <a:r>
              <a:rPr lang="en-US" sz="2800" dirty="0"/>
              <a:t>an algorithm, which could be </a:t>
            </a:r>
            <a:r>
              <a:rPr lang="en-US" sz="2800" dirty="0" smtClean="0"/>
              <a:t>expressed </a:t>
            </a:r>
            <a:r>
              <a:rPr lang="en-US" sz="2800" dirty="0"/>
              <a:t>solely in words but is easier to follow in flow chart </a:t>
            </a:r>
            <a:r>
              <a:rPr lang="en-US" sz="2800" dirty="0" smtClean="0"/>
              <a:t>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pic>
        <p:nvPicPr>
          <p:cNvPr id="2050" name="Picture 2" descr="Example Image: Credit Card Order Process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64704"/>
            <a:ext cx="345016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</a:t>
            </a:r>
            <a:r>
              <a:rPr lang="en-US" dirty="0"/>
              <a:t>sequence diagram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special </a:t>
            </a:r>
            <a:r>
              <a:rPr lang="en-US" sz="2800" dirty="0"/>
              <a:t>kind of flow chart which relates to rational </a:t>
            </a:r>
            <a:r>
              <a:rPr lang="en-US" sz="2800" dirty="0" smtClean="0"/>
              <a:t>decision-making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contents of each box or blob relate to choices or decisions, and the connections between them represent either a logical sequence and/or </a:t>
            </a:r>
            <a:r>
              <a:rPr lang="en-US" sz="2800" dirty="0" smtClean="0"/>
              <a:t>actions </a:t>
            </a:r>
          </a:p>
        </p:txBody>
      </p:sp>
    </p:spTree>
    <p:extLst>
      <p:ext uri="{BB962C8B-B14F-4D97-AF65-F5344CB8AC3E}">
        <p14:creationId xmlns:p14="http://schemas.microsoft.com/office/powerpoint/2010/main" val="28475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000" dirty="0"/>
              <a:t>Interrelatedness of things</a:t>
            </a:r>
          </a:p>
          <a:p>
            <a:r>
              <a:rPr lang="en-US" sz="2000" dirty="0"/>
              <a:t>Diagramming techniques</a:t>
            </a:r>
          </a:p>
          <a:p>
            <a:r>
              <a:rPr lang="en-US" sz="2000" dirty="0"/>
              <a:t>Organization charts</a:t>
            </a:r>
          </a:p>
          <a:p>
            <a:r>
              <a:rPr lang="en-US" sz="2000" dirty="0"/>
              <a:t>System maps</a:t>
            </a:r>
          </a:p>
          <a:p>
            <a:r>
              <a:rPr lang="en-US" sz="2000" dirty="0"/>
              <a:t>Spray diagram</a:t>
            </a:r>
          </a:p>
          <a:p>
            <a:r>
              <a:rPr lang="en-US" sz="2000" dirty="0"/>
              <a:t>Influence and causal diagrams</a:t>
            </a:r>
          </a:p>
          <a:p>
            <a:r>
              <a:rPr lang="en-US" sz="2000" dirty="0"/>
              <a:t>Flowcharts</a:t>
            </a:r>
          </a:p>
          <a:p>
            <a:r>
              <a:rPr lang="en-US" sz="2000" dirty="0"/>
              <a:t>Decision sequence diagram</a:t>
            </a:r>
          </a:p>
          <a:p>
            <a:r>
              <a:rPr lang="en-US" sz="2000" dirty="0"/>
              <a:t>Flow block diagrams</a:t>
            </a:r>
          </a:p>
          <a:p>
            <a:r>
              <a:rPr lang="en-US" sz="2000" dirty="0"/>
              <a:t>Event flow diagrams</a:t>
            </a:r>
          </a:p>
          <a:p>
            <a:r>
              <a:rPr lang="en-US" sz="2000" dirty="0"/>
              <a:t>Data flow diagrams</a:t>
            </a:r>
          </a:p>
          <a:p>
            <a:r>
              <a:rPr lang="en-US" sz="2000" dirty="0"/>
              <a:t>Rich pictures</a:t>
            </a:r>
          </a:p>
          <a:p>
            <a:r>
              <a:rPr lang="en-US" sz="2000" dirty="0"/>
              <a:t>System description and analysis stages</a:t>
            </a:r>
          </a:p>
          <a:p>
            <a:r>
              <a:rPr lang="en-US" sz="2000" dirty="0"/>
              <a:t>Systems thinking in </a:t>
            </a:r>
            <a:r>
              <a:rPr lang="en-US" sz="2000" dirty="0" smtClean="0"/>
              <a:t>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sequence diagram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82" y="692696"/>
            <a:ext cx="39147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Flow block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low </a:t>
            </a:r>
            <a:r>
              <a:rPr lang="en-US" sz="2800" dirty="0"/>
              <a:t>charts which depict blocks of actions in a practical procedure for doing </a:t>
            </a:r>
            <a:r>
              <a:rPr lang="en-US" sz="2800" dirty="0" smtClean="0"/>
              <a:t>something</a:t>
            </a:r>
          </a:p>
          <a:p>
            <a:r>
              <a:rPr lang="en-US" sz="2800" dirty="0" smtClean="0"/>
              <a:t>Resource </a:t>
            </a:r>
            <a:r>
              <a:rPr lang="en-US" sz="2800" dirty="0"/>
              <a:t>input requirements are identified at </a:t>
            </a:r>
            <a:r>
              <a:rPr lang="en-US" sz="2800" dirty="0" smtClean="0"/>
              <a:t>relevant blocks</a:t>
            </a:r>
          </a:p>
        </p:txBody>
      </p:sp>
    </p:spTree>
    <p:extLst>
      <p:ext uri="{BB962C8B-B14F-4D97-AF65-F5344CB8AC3E}">
        <p14:creationId xmlns:p14="http://schemas.microsoft.com/office/powerpoint/2010/main" val="2287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Flow block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32" y="908720"/>
            <a:ext cx="361895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</a:t>
            </a:r>
            <a:r>
              <a:rPr lang="en-US" dirty="0"/>
              <a:t>flow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hows </a:t>
            </a:r>
            <a:r>
              <a:rPr lang="en-US" sz="2800" dirty="0"/>
              <a:t>the flow of events over </a:t>
            </a:r>
            <a:r>
              <a:rPr lang="en-US" sz="2800" dirty="0" smtClean="0"/>
              <a:t>time</a:t>
            </a:r>
          </a:p>
          <a:p>
            <a:r>
              <a:rPr lang="en-US" sz="2800" dirty="0" smtClean="0"/>
              <a:t>Useful </a:t>
            </a:r>
            <a:r>
              <a:rPr lang="en-US" sz="2800" dirty="0"/>
              <a:t>in systems analysis for </a:t>
            </a:r>
            <a:endParaRPr lang="en-US" sz="2800" dirty="0" smtClean="0"/>
          </a:p>
          <a:p>
            <a:pPr lvl="1"/>
            <a:r>
              <a:rPr lang="en-US" sz="2800" dirty="0" smtClean="0"/>
              <a:t>summarizing </a:t>
            </a:r>
            <a:r>
              <a:rPr lang="en-US" sz="2800" dirty="0"/>
              <a:t>the sequence of events leading to the current position and </a:t>
            </a:r>
            <a:endParaRPr lang="en-US" sz="2800" dirty="0" smtClean="0"/>
          </a:p>
          <a:p>
            <a:pPr lvl="1"/>
            <a:r>
              <a:rPr lang="en-US" sz="2800" dirty="0" smtClean="0"/>
              <a:t>how </a:t>
            </a:r>
            <a:r>
              <a:rPr lang="en-US" sz="2800" dirty="0"/>
              <a:t>the latter relates to projected future </a:t>
            </a:r>
            <a:r>
              <a:rPr lang="en-US" sz="2800" dirty="0" smtClean="0"/>
              <a:t>developments</a:t>
            </a:r>
          </a:p>
        </p:txBody>
      </p:sp>
    </p:spTree>
    <p:extLst>
      <p:ext uri="{BB962C8B-B14F-4D97-AF65-F5344CB8AC3E}">
        <p14:creationId xmlns:p14="http://schemas.microsoft.com/office/powerpoint/2010/main" val="373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</a:t>
            </a:r>
            <a:r>
              <a:rPr lang="en-US" dirty="0"/>
              <a:t>flow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54" y="764704"/>
            <a:ext cx="382770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epict</a:t>
            </a:r>
            <a:r>
              <a:rPr lang="en-US" dirty="0" smtClean="0"/>
              <a:t> </a:t>
            </a:r>
            <a:r>
              <a:rPr lang="en-US" dirty="0"/>
              <a:t>the flow of information in an infor­mation system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6485714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Rich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Visual summary of complexity in a situation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26" y="1340768"/>
            <a:ext cx="4392488" cy="42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description and analysis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System </a:t>
            </a:r>
            <a:r>
              <a:rPr lang="en-US" sz="2800" dirty="0"/>
              <a:t>description is an analytical framework which enables </a:t>
            </a:r>
            <a:r>
              <a:rPr lang="en-US" sz="2800" dirty="0" smtClean="0"/>
              <a:t>to </a:t>
            </a:r>
            <a:r>
              <a:rPr lang="en-US" sz="2800" dirty="0"/>
              <a:t>identify some key sys­tems for detailed </a:t>
            </a:r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Analysis stages</a:t>
            </a:r>
          </a:p>
          <a:p>
            <a:pPr lvl="1"/>
            <a:r>
              <a:rPr lang="en-US" sz="2800" dirty="0" smtClean="0"/>
              <a:t>Awareness/consciousness </a:t>
            </a:r>
            <a:r>
              <a:rPr lang="en-US" sz="2800" dirty="0"/>
              <a:t>of </a:t>
            </a:r>
            <a:r>
              <a:rPr lang="en-US" sz="2800" dirty="0" smtClean="0"/>
              <a:t>problems/issues</a:t>
            </a:r>
            <a:endParaRPr lang="en-US" sz="2800" dirty="0"/>
          </a:p>
          <a:p>
            <a:pPr lvl="1"/>
            <a:r>
              <a:rPr lang="en-US" sz="2800" dirty="0" smtClean="0"/>
              <a:t>Commitment</a:t>
            </a:r>
            <a:endParaRPr lang="en-US" sz="2800" dirty="0"/>
          </a:p>
          <a:p>
            <a:pPr lvl="1"/>
            <a:r>
              <a:rPr lang="en-US" sz="2800" dirty="0" smtClean="0"/>
              <a:t>Testing </a:t>
            </a:r>
            <a:r>
              <a:rPr lang="en-US" sz="2800" dirty="0"/>
              <a:t>of whether analysis is </a:t>
            </a:r>
            <a:r>
              <a:rPr lang="en-US" sz="2800" dirty="0" smtClean="0"/>
              <a:t>warranted</a:t>
            </a:r>
            <a:endParaRPr lang="en-US" sz="2800" dirty="0"/>
          </a:p>
          <a:p>
            <a:pPr lvl="1"/>
            <a:r>
              <a:rPr lang="en-US" sz="2800" dirty="0" smtClean="0"/>
              <a:t>Separation </a:t>
            </a:r>
            <a:r>
              <a:rPr lang="en-US" sz="2800" dirty="0"/>
              <a:t>of a few relevant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/>
            <a:r>
              <a:rPr lang="en-US" sz="2800" dirty="0" smtClean="0"/>
              <a:t>Selection </a:t>
            </a:r>
            <a:r>
              <a:rPr lang="en-US" sz="2800" dirty="0"/>
              <a:t>of one or two key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/>
            <a:r>
              <a:rPr lang="en-US" sz="2800" dirty="0" smtClean="0"/>
              <a:t>Detailed </a:t>
            </a:r>
            <a:r>
              <a:rPr lang="en-US" sz="2800" dirty="0"/>
              <a:t>analysis and full </a:t>
            </a:r>
            <a:r>
              <a:rPr lang="en-US" sz="2800" dirty="0" smtClean="0"/>
              <a:t>description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44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description and analysis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Awareness/consciousness </a:t>
            </a:r>
            <a:r>
              <a:rPr lang="en-US" sz="2800" dirty="0"/>
              <a:t>of </a:t>
            </a:r>
            <a:r>
              <a:rPr lang="en-US" sz="2800" dirty="0" smtClean="0"/>
              <a:t>problems/issues</a:t>
            </a:r>
            <a:endParaRPr lang="en-US" sz="2800" dirty="0"/>
          </a:p>
          <a:p>
            <a:pPr lvl="1"/>
            <a:r>
              <a:rPr lang="en-US" sz="2800" dirty="0" smtClean="0"/>
              <a:t>List</a:t>
            </a:r>
            <a:r>
              <a:rPr lang="tr-TR" sz="2800" dirty="0" smtClean="0"/>
              <a:t>ing</a:t>
            </a:r>
            <a:r>
              <a:rPr lang="en-US" sz="2800" dirty="0" smtClean="0"/>
              <a:t> </a:t>
            </a:r>
            <a:r>
              <a:rPr lang="en-US" sz="2800" dirty="0"/>
              <a:t>topics </a:t>
            </a:r>
          </a:p>
          <a:p>
            <a:pPr lvl="1"/>
            <a:r>
              <a:rPr lang="en-US" sz="2800" dirty="0" smtClean="0"/>
              <a:t>Construct</a:t>
            </a:r>
            <a:r>
              <a:rPr lang="tr-TR" sz="2800" dirty="0" smtClean="0"/>
              <a:t>ing</a:t>
            </a:r>
            <a:r>
              <a:rPr lang="en-US" sz="2800" dirty="0" smtClean="0"/>
              <a:t> </a:t>
            </a:r>
            <a:r>
              <a:rPr lang="en-US" sz="2800" dirty="0"/>
              <a:t>a spray diagram </a:t>
            </a:r>
          </a:p>
          <a:p>
            <a:pPr lvl="1"/>
            <a:r>
              <a:rPr lang="en-US" sz="2800" dirty="0" smtClean="0"/>
              <a:t>Draw</a:t>
            </a:r>
            <a:r>
              <a:rPr lang="tr-TR" sz="2800" dirty="0" smtClean="0"/>
              <a:t>ing a</a:t>
            </a:r>
            <a:r>
              <a:rPr lang="en-US" sz="2800" dirty="0" smtClean="0"/>
              <a:t> </a:t>
            </a:r>
            <a:r>
              <a:rPr lang="en-US" sz="2800" dirty="0"/>
              <a:t>rich </a:t>
            </a:r>
            <a:r>
              <a:rPr lang="en-US" sz="2800" dirty="0" smtClean="0"/>
              <a:t>picture</a:t>
            </a:r>
          </a:p>
          <a:p>
            <a:r>
              <a:rPr lang="en-US" sz="2800" dirty="0"/>
              <a:t>Commitment</a:t>
            </a:r>
          </a:p>
          <a:p>
            <a:pPr lvl="1"/>
            <a:r>
              <a:rPr lang="en-US" sz="2800" dirty="0" smtClean="0"/>
              <a:t>Commitment statements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essence of what someone in their role would be committed to</a:t>
            </a: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96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description and analysis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Testing</a:t>
            </a:r>
            <a:r>
              <a:rPr lang="en-US" sz="2800" dirty="0" smtClean="0"/>
              <a:t> </a:t>
            </a:r>
            <a:r>
              <a:rPr lang="en-US" sz="2800" dirty="0"/>
              <a:t>of whether analysis is </a:t>
            </a:r>
            <a:r>
              <a:rPr lang="en-US" sz="2800" dirty="0" smtClean="0"/>
              <a:t>warranted</a:t>
            </a:r>
            <a:endParaRPr lang="en-US" sz="2800" dirty="0"/>
          </a:p>
          <a:p>
            <a:pPr lvl="1" fontAlgn="base"/>
            <a:r>
              <a:rPr lang="en-US" sz="2800" dirty="0"/>
              <a:t>Will success be recognizable?</a:t>
            </a:r>
          </a:p>
          <a:p>
            <a:pPr lvl="1" fontAlgn="base"/>
            <a:r>
              <a:rPr lang="en-US" sz="2800" dirty="0"/>
              <a:t>Is analysis the most effective way of getting results?</a:t>
            </a:r>
          </a:p>
          <a:p>
            <a:pPr lvl="1" fontAlgn="base"/>
            <a:r>
              <a:rPr lang="en-US" sz="2800" dirty="0"/>
              <a:t>Would analysis be purposeful or simply be indulging </a:t>
            </a:r>
            <a:r>
              <a:rPr lang="en-US" sz="2800" dirty="0" smtClean="0"/>
              <a:t>someone’s </a:t>
            </a:r>
            <a:r>
              <a:rPr lang="en-US" sz="2800" dirty="0"/>
              <a:t>idle curiosity?</a:t>
            </a:r>
          </a:p>
          <a:p>
            <a:pPr lvl="1" fontAlgn="base"/>
            <a:r>
              <a:rPr lang="en-US" sz="2800" dirty="0"/>
              <a:t>Is the </a:t>
            </a:r>
            <a:r>
              <a:rPr lang="en-US" sz="2800" dirty="0" smtClean="0"/>
              <a:t>client’s </a:t>
            </a:r>
            <a:r>
              <a:rPr lang="en-US" sz="2800" dirty="0"/>
              <a:t>or problem </a:t>
            </a:r>
            <a:r>
              <a:rPr lang="en-US" sz="2800" dirty="0" smtClean="0"/>
              <a:t>owner’s </a:t>
            </a:r>
            <a:r>
              <a:rPr lang="en-US" sz="2800" dirty="0"/>
              <a:t>goal important enough to warrant systems analysis?</a:t>
            </a:r>
          </a:p>
          <a:p>
            <a:pPr lvl="1"/>
            <a:r>
              <a:rPr lang="en-US" sz="2800" dirty="0" smtClean="0"/>
              <a:t>Positive </a:t>
            </a:r>
            <a:r>
              <a:rPr lang="en-US" sz="2800" dirty="0"/>
              <a:t>answers to each of </a:t>
            </a:r>
            <a:r>
              <a:rPr lang="en-US" sz="2800" dirty="0" smtClean="0"/>
              <a:t>these questions</a:t>
            </a:r>
          </a:p>
          <a:p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160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Interrelatedness of things </a:t>
            </a:r>
            <a:endParaRPr lang="tr-TR" dirty="0"/>
          </a:p>
        </p:txBody>
      </p:sp>
      <p:pic>
        <p:nvPicPr>
          <p:cNvPr id="5" name="17BP9n6g1F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596" y="1052736"/>
            <a:ext cx="7424825" cy="4176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9797" y="5332566"/>
            <a:ext cx="318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dirty="0" smtClean="0">
                <a:solidFill>
                  <a:srgbClr val="CC0000"/>
                </a:solidFill>
                <a:hlinkClick r:id="rId4"/>
              </a:rPr>
              <a:t>https://youtu.be/17BP9n6g1F0</a:t>
            </a:r>
            <a:endParaRPr lang="af-ZA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description and analysis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Separation</a:t>
            </a:r>
            <a:r>
              <a:rPr lang="en-US" sz="2800" dirty="0" smtClean="0"/>
              <a:t> </a:t>
            </a:r>
            <a:r>
              <a:rPr lang="en-US" sz="2800" dirty="0"/>
              <a:t>of a few relevant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/>
            <a:r>
              <a:rPr lang="en-US" sz="2800" dirty="0" smtClean="0"/>
              <a:t>Teasing </a:t>
            </a:r>
            <a:r>
              <a:rPr lang="en-US" sz="2800" dirty="0"/>
              <a:t>out areas of concern from the successful </a:t>
            </a:r>
            <a:r>
              <a:rPr lang="en-US" sz="2800" dirty="0" smtClean="0"/>
              <a:t>commitment </a:t>
            </a:r>
            <a:r>
              <a:rPr lang="en-US" sz="2800" dirty="0"/>
              <a:t>statement(s)</a:t>
            </a:r>
          </a:p>
          <a:p>
            <a:r>
              <a:rPr lang="en-US" sz="2800" b="1" dirty="0" smtClean="0"/>
              <a:t>Selection</a:t>
            </a:r>
            <a:r>
              <a:rPr lang="en-US" sz="2800" dirty="0" smtClean="0"/>
              <a:t> </a:t>
            </a:r>
            <a:r>
              <a:rPr lang="en-US" sz="2800" dirty="0"/>
              <a:t>of one or two key </a:t>
            </a:r>
            <a:r>
              <a:rPr lang="en-US" sz="2800" dirty="0" smtClean="0"/>
              <a:t>systems</a:t>
            </a:r>
            <a:endParaRPr lang="en-US" sz="2800" dirty="0"/>
          </a:p>
          <a:p>
            <a:pPr lvl="1"/>
            <a:r>
              <a:rPr lang="en-US" sz="2800" dirty="0" smtClean="0"/>
              <a:t>Selection for detailed analysis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174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Systems thinking in action</a:t>
            </a:r>
            <a:endParaRPr lang="en-US" dirty="0"/>
          </a:p>
        </p:txBody>
      </p:sp>
      <p:pic>
        <p:nvPicPr>
          <p:cNvPr id="6146" name="Picture 2" descr="http://leadershipacademysystemsthinking.weebly.com/uploads/9/3/0/2/9302470/7948086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0" y="9087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1550" dirty="0" smtClean="0"/>
              <a:t>Waring</a:t>
            </a:r>
            <a:r>
              <a:rPr lang="en-US" sz="1550" dirty="0"/>
              <a:t>, A. (1996). Practical Systems Thinking, International Thomson Business Press</a:t>
            </a:r>
            <a:r>
              <a:rPr lang="en-US" sz="1550" dirty="0" smtClean="0"/>
              <a:t>.</a:t>
            </a:r>
          </a:p>
          <a:p>
            <a:r>
              <a:rPr lang="en-US" sz="1550" dirty="0" smtClean="0"/>
              <a:t>Systems Thinking</a:t>
            </a:r>
            <a:r>
              <a:rPr lang="en-US" sz="1550" dirty="0"/>
              <a:t>: </a:t>
            </a:r>
            <a:r>
              <a:rPr lang="en-US" sz="1550" dirty="0" smtClean="0"/>
              <a:t>A Cautionary Tale https</a:t>
            </a:r>
            <a:r>
              <a:rPr lang="en-US" sz="1550" dirty="0"/>
              <a:t>://</a:t>
            </a:r>
            <a:r>
              <a:rPr lang="en-US" sz="1550" dirty="0" err="1" smtClean="0"/>
              <a:t>www.youtube.com</a:t>
            </a:r>
            <a:r>
              <a:rPr lang="en-US" sz="1550" dirty="0" smtClean="0"/>
              <a:t>/</a:t>
            </a:r>
            <a:r>
              <a:rPr lang="en-US" sz="1550" dirty="0" err="1" smtClean="0"/>
              <a:t>watch?v</a:t>
            </a:r>
            <a:r>
              <a:rPr lang="en-US" sz="1550" dirty="0" smtClean="0"/>
              <a:t>=</a:t>
            </a:r>
            <a:r>
              <a:rPr lang="en-US" sz="1550" dirty="0" err="1" smtClean="0"/>
              <a:t>17BP9n6g1F0</a:t>
            </a:r>
            <a:endParaRPr lang="en-US" sz="1550" dirty="0" smtClean="0"/>
          </a:p>
          <a:p>
            <a:r>
              <a:rPr lang="en-US" sz="1550" dirty="0" smtClean="0"/>
              <a:t>Organization </a:t>
            </a:r>
            <a:r>
              <a:rPr lang="en-US" sz="1550" dirty="0"/>
              <a:t>Chart </a:t>
            </a:r>
            <a:r>
              <a:rPr lang="en-US" sz="1550" dirty="0" smtClean="0"/>
              <a:t>Example</a:t>
            </a:r>
            <a:endParaRPr lang="tr-TR" sz="1550" dirty="0" smtClean="0"/>
          </a:p>
          <a:p>
            <a:pPr marL="0" indent="0">
              <a:buNone/>
            </a:pPr>
            <a:r>
              <a:rPr lang="tr-TR" sz="1550" dirty="0" smtClean="0"/>
              <a:t>      </a:t>
            </a:r>
            <a:r>
              <a:rPr lang="en-US" sz="1550" dirty="0" smtClean="0"/>
              <a:t>http</a:t>
            </a:r>
            <a:r>
              <a:rPr lang="en-US" sz="1550" dirty="0"/>
              <a:t>://</a:t>
            </a:r>
            <a:r>
              <a:rPr lang="en-US" sz="1550" dirty="0" smtClean="0"/>
              <a:t>helloericritter.com/funny-organizational-charts-infographic</a:t>
            </a:r>
            <a:endParaRPr lang="tr-TR" sz="1550" dirty="0" smtClean="0"/>
          </a:p>
          <a:p>
            <a:r>
              <a:rPr lang="en-US" sz="1550" dirty="0" smtClean="0"/>
              <a:t>System </a:t>
            </a:r>
            <a:r>
              <a:rPr lang="en-US" sz="1550" dirty="0" smtClean="0"/>
              <a:t>Maps Example http://www.josephaegan.com/elearning/mod/resource/view.php?id=2420</a:t>
            </a:r>
          </a:p>
          <a:p>
            <a:r>
              <a:rPr lang="en-US" sz="1550" dirty="0" smtClean="0"/>
              <a:t>Spray </a:t>
            </a:r>
            <a:r>
              <a:rPr lang="en-US" sz="1550" dirty="0"/>
              <a:t>Diagram Example http://</a:t>
            </a:r>
            <a:r>
              <a:rPr lang="en-US" sz="1550" dirty="0" smtClean="0"/>
              <a:t>www.open.edu/openlearn/science-maths-technology/computing-and-ict/systems-computer/diagramming-development-1-bounding-realities/content-section-3.4</a:t>
            </a:r>
          </a:p>
          <a:p>
            <a:r>
              <a:rPr lang="en-US" sz="1550" dirty="0"/>
              <a:t>Influence Diagram Example http://</a:t>
            </a:r>
            <a:r>
              <a:rPr lang="en-US" sz="1550" dirty="0" err="1"/>
              <a:t>www.conceptdraw.com</a:t>
            </a:r>
            <a:r>
              <a:rPr lang="en-US" sz="1550" dirty="0"/>
              <a:t>/How-To-Guide/picture/Influence-</a:t>
            </a:r>
            <a:r>
              <a:rPr lang="en-US" sz="1550" dirty="0" err="1"/>
              <a:t>diagram.png</a:t>
            </a:r>
            <a:endParaRPr lang="en-US" sz="1550" dirty="0"/>
          </a:p>
          <a:p>
            <a:r>
              <a:rPr lang="en-US" sz="1550" dirty="0"/>
              <a:t>Causal Loop Diagram Example https://</a:t>
            </a:r>
            <a:r>
              <a:rPr lang="en-US" sz="1550" dirty="0" err="1"/>
              <a:t>systemsandus.com</a:t>
            </a:r>
            <a:r>
              <a:rPr lang="en-US" sz="1550" dirty="0"/>
              <a:t>/2012/08/15/learn-to-read-</a:t>
            </a:r>
            <a:r>
              <a:rPr lang="en-US" sz="1550" dirty="0" err="1"/>
              <a:t>clds</a:t>
            </a:r>
            <a:r>
              <a:rPr lang="en-US" sz="1550" dirty="0"/>
              <a:t>/</a:t>
            </a:r>
          </a:p>
          <a:p>
            <a:r>
              <a:rPr lang="en-US" sz="1550" dirty="0" smtClean="0"/>
              <a:t>Flowchart </a:t>
            </a:r>
            <a:r>
              <a:rPr lang="en-US" sz="1550" dirty="0"/>
              <a:t>Example https://</a:t>
            </a:r>
            <a:r>
              <a:rPr lang="en-US" sz="1550" dirty="0" err="1"/>
              <a:t>www.smartdraw.com</a:t>
            </a:r>
            <a:r>
              <a:rPr lang="en-US" sz="1550" dirty="0"/>
              <a:t>/flowchart/examples/credit-card-order-process-flowchart/</a:t>
            </a:r>
          </a:p>
          <a:p>
            <a:r>
              <a:rPr lang="en-US" sz="1550" dirty="0" smtClean="0"/>
              <a:t>Data </a:t>
            </a:r>
            <a:r>
              <a:rPr lang="en-US" sz="1550" dirty="0"/>
              <a:t>Flow Diagram Example https://</a:t>
            </a:r>
            <a:r>
              <a:rPr lang="en-US" sz="1550" dirty="0" err="1" smtClean="0"/>
              <a:t>www.visual-paradigm.com</a:t>
            </a:r>
            <a:r>
              <a:rPr lang="en-US" sz="1550" dirty="0" smtClean="0"/>
              <a:t>/tutorials/data-flow-diagram-example-video-rental-</a:t>
            </a:r>
            <a:r>
              <a:rPr lang="en-US" sz="1550" dirty="0" err="1" smtClean="0"/>
              <a:t>store.jsp</a:t>
            </a:r>
            <a:endParaRPr lang="en-US" sz="1550" dirty="0" smtClean="0"/>
          </a:p>
          <a:p>
            <a:r>
              <a:rPr lang="en-US" sz="1550" dirty="0" smtClean="0"/>
              <a:t>Rich </a:t>
            </a:r>
            <a:r>
              <a:rPr lang="en-US" sz="1550" dirty="0"/>
              <a:t>Pictures Example http://</a:t>
            </a:r>
            <a:r>
              <a:rPr lang="en-US" sz="1550" dirty="0" err="1"/>
              <a:t>systems.open.ac.uk</a:t>
            </a:r>
            <a:r>
              <a:rPr lang="en-US" sz="1550" dirty="0"/>
              <a:t>/materials/</a:t>
            </a:r>
            <a:r>
              <a:rPr lang="en-US" sz="1550" dirty="0" err="1"/>
              <a:t>T552</a:t>
            </a:r>
            <a:r>
              <a:rPr lang="en-US" sz="1550" dirty="0"/>
              <a:t>/pages/rich/</a:t>
            </a:r>
            <a:r>
              <a:rPr lang="en-US" sz="1550" dirty="0" err="1"/>
              <a:t>richAppendix.html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3150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77194"/>
            <a:ext cx="9144000" cy="771532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Barbaros Ozcan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76862"/>
            <a:ext cx="9144000" cy="895344"/>
          </a:xfrm>
        </p:spPr>
        <p:txBody>
          <a:bodyPr>
            <a:normAutofit/>
          </a:bodyPr>
          <a:lstStyle/>
          <a:p>
            <a:pPr algn="ctr"/>
            <a:r>
              <a:rPr lang="tr-TR" sz="2450" dirty="0" smtClean="0"/>
              <a:t>Thanks for listening</a:t>
            </a:r>
            <a:endParaRPr lang="en-US" sz="2450" dirty="0" smtClean="0"/>
          </a:p>
        </p:txBody>
      </p:sp>
    </p:spTree>
    <p:extLst>
      <p:ext uri="{BB962C8B-B14F-4D97-AF65-F5344CB8AC3E}">
        <p14:creationId xmlns:p14="http://schemas.microsoft.com/office/powerpoint/2010/main" val="19147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Diagramming techniques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Diagramming techniques are essential to good systems </a:t>
            </a:r>
            <a:r>
              <a:rPr lang="en-US" sz="2800" dirty="0" smtClean="0"/>
              <a:t>practice</a:t>
            </a:r>
            <a:endParaRPr lang="en-US" sz="2800" dirty="0"/>
          </a:p>
          <a:p>
            <a:pPr lvl="1"/>
            <a:r>
              <a:rPr lang="en-US" sz="2800" dirty="0" smtClean="0"/>
              <a:t>Require </a:t>
            </a:r>
            <a:r>
              <a:rPr lang="en-US" sz="2800" dirty="0"/>
              <a:t>the analyst to think clearly about the topic of </a:t>
            </a:r>
            <a:r>
              <a:rPr lang="en-US" sz="2800" dirty="0" smtClean="0"/>
              <a:t>interest</a:t>
            </a:r>
          </a:p>
          <a:p>
            <a:pPr lvl="1"/>
            <a:r>
              <a:rPr lang="en-US" sz="2800" dirty="0" smtClean="0"/>
              <a:t>Form </a:t>
            </a:r>
            <a:r>
              <a:rPr lang="en-US" sz="2800" dirty="0"/>
              <a:t>a permanent record of the </a:t>
            </a:r>
            <a:r>
              <a:rPr lang="en-US" sz="2800" dirty="0" smtClean="0"/>
              <a:t>analyst’s </a:t>
            </a:r>
            <a:r>
              <a:rPr lang="en-US" sz="2800" dirty="0"/>
              <a:t>thoughts on the subject at the time, and are useful for future reference</a:t>
            </a:r>
          </a:p>
          <a:p>
            <a:pPr lvl="1"/>
            <a:r>
              <a:rPr lang="en-US" sz="2800" dirty="0" smtClean="0"/>
              <a:t>Facilitate </a:t>
            </a:r>
            <a:r>
              <a:rPr lang="en-US" sz="2800" dirty="0"/>
              <a:t>communication of information </a:t>
            </a:r>
            <a:r>
              <a:rPr lang="en-US" sz="2800" dirty="0" smtClean="0"/>
              <a:t>between </a:t>
            </a:r>
            <a:r>
              <a:rPr lang="en-US" sz="2800" dirty="0"/>
              <a:t>the analyst and others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0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Diagramming techniques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82" y="1052736"/>
            <a:ext cx="6657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charts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tr-TR" sz="2800" dirty="0" smtClean="0"/>
              <a:t>Introduce t</a:t>
            </a:r>
            <a:r>
              <a:rPr lang="en-US" sz="2800" dirty="0" err="1" smtClean="0"/>
              <a:t>wo</a:t>
            </a:r>
            <a:r>
              <a:rPr lang="en-US" sz="2800" dirty="0" smtClean="0"/>
              <a:t> concepts</a:t>
            </a:r>
            <a:r>
              <a:rPr lang="tr-TR" sz="2800" dirty="0" smtClean="0"/>
              <a:t> in systems work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concept of </a:t>
            </a:r>
            <a:r>
              <a:rPr lang="en-US" sz="2800" dirty="0" smtClean="0"/>
              <a:t>relationship</a:t>
            </a:r>
          </a:p>
          <a:p>
            <a:pPr lvl="1"/>
            <a:r>
              <a:rPr lang="en-US" sz="2800" dirty="0"/>
              <a:t>H</a:t>
            </a:r>
            <a:r>
              <a:rPr lang="en-US" sz="2800" dirty="0" smtClean="0"/>
              <a:t>ierarchies </a:t>
            </a:r>
            <a:r>
              <a:rPr lang="en-US" sz="2800" dirty="0"/>
              <a:t>in relationships 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39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charts</a:t>
            </a:r>
            <a:endParaRPr lang="tr-TR" dirty="0"/>
          </a:p>
        </p:txBody>
      </p:sp>
      <p:pic>
        <p:nvPicPr>
          <p:cNvPr id="1028" name="Picture 4" descr="http://helloericritter.com/wp-content/uploads/2011/06/amazon-google-facebook-apple-microsoft-oracle_organizational_ch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18" y="980728"/>
            <a:ext cx="633670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maps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79" y="836712"/>
            <a:ext cx="7400948" cy="5040560"/>
          </a:xfrm>
        </p:spPr>
        <p:txBody>
          <a:bodyPr>
            <a:no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ften </a:t>
            </a:r>
            <a:r>
              <a:rPr lang="en-US" sz="2800" dirty="0"/>
              <a:t>drawn according to the Venn </a:t>
            </a:r>
            <a:r>
              <a:rPr lang="en-US" sz="2800" dirty="0" smtClean="0"/>
              <a:t>convention </a:t>
            </a:r>
          </a:p>
          <a:p>
            <a:r>
              <a:rPr lang="en-US" sz="2800" dirty="0" smtClean="0"/>
              <a:t>Convention </a:t>
            </a:r>
            <a:r>
              <a:rPr lang="en-US" sz="2800" dirty="0"/>
              <a:t>is consistent with the theory of </a:t>
            </a:r>
            <a:r>
              <a:rPr lang="en-US" sz="2800" dirty="0" smtClean="0"/>
              <a:t>“sets” </a:t>
            </a:r>
            <a:r>
              <a:rPr lang="en-US" sz="2800" dirty="0"/>
              <a:t>whereby </a:t>
            </a:r>
            <a:endParaRPr lang="en-US" sz="2800" dirty="0" smtClean="0"/>
          </a:p>
          <a:p>
            <a:pPr lvl="1"/>
            <a:r>
              <a:rPr lang="en-US" sz="2800" dirty="0" smtClean="0"/>
              <a:t>sets </a:t>
            </a:r>
            <a:r>
              <a:rPr lang="en-US" sz="2800" dirty="0"/>
              <a:t>of like components are bound together and </a:t>
            </a:r>
            <a:endParaRPr lang="en-US" sz="2800" dirty="0" smtClean="0"/>
          </a:p>
          <a:p>
            <a:pPr lvl="1"/>
            <a:r>
              <a:rPr lang="en-US" sz="2800" dirty="0" smtClean="0"/>
              <a:t>boundaries </a:t>
            </a:r>
            <a:r>
              <a:rPr lang="en-US" sz="2800" dirty="0"/>
              <a:t>overlap where some properties of two or more sets are shared</a:t>
            </a:r>
          </a:p>
        </p:txBody>
      </p:sp>
    </p:spTree>
    <p:extLst>
      <p:ext uri="{BB962C8B-B14F-4D97-AF65-F5344CB8AC3E}">
        <p14:creationId xmlns:p14="http://schemas.microsoft.com/office/powerpoint/2010/main" val="27534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6298"/>
            <a:ext cx="7400948" cy="47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maps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980728"/>
            <a:ext cx="4680000" cy="2393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60064"/>
            <a:ext cx="4730935" cy="23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861</Words>
  <Application>Microsoft Office PowerPoint</Application>
  <PresentationFormat>On-screen Show (4:3)</PresentationFormat>
  <Paragraphs>139</Paragraphs>
  <Slides>33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inherit</vt:lpstr>
      <vt:lpstr>Wingdings 2</vt:lpstr>
      <vt:lpstr>THIS ONE 2.0</vt:lpstr>
      <vt:lpstr>Developing Systems Thinking  Information Systems in Organizational Design and Applied Systems Thinking</vt:lpstr>
      <vt:lpstr>Agenda</vt:lpstr>
      <vt:lpstr>Interrelatedness of things </vt:lpstr>
      <vt:lpstr>Diagramming techniques</vt:lpstr>
      <vt:lpstr>Diagramming techniques</vt:lpstr>
      <vt:lpstr>Organization charts</vt:lpstr>
      <vt:lpstr>Organization charts</vt:lpstr>
      <vt:lpstr>System maps</vt:lpstr>
      <vt:lpstr>System maps</vt:lpstr>
      <vt:lpstr>Spray diagram</vt:lpstr>
      <vt:lpstr>Spray diagram</vt:lpstr>
      <vt:lpstr>Influence and causal diagrams</vt:lpstr>
      <vt:lpstr>Influence and causal diagrams</vt:lpstr>
      <vt:lpstr>Influence and causal diagrams</vt:lpstr>
      <vt:lpstr>Influence and causal diagrams</vt:lpstr>
      <vt:lpstr>Influence and causal diagrams</vt:lpstr>
      <vt:lpstr>Flowcharts</vt:lpstr>
      <vt:lpstr>Flowcharts</vt:lpstr>
      <vt:lpstr>Decision sequence diagram</vt:lpstr>
      <vt:lpstr>Decision sequence diagram</vt:lpstr>
      <vt:lpstr>Flow block diagrams</vt:lpstr>
      <vt:lpstr>Flow block diagrams</vt:lpstr>
      <vt:lpstr>Event flow diagrams</vt:lpstr>
      <vt:lpstr>Event flow diagrams</vt:lpstr>
      <vt:lpstr>Data flow diagrams</vt:lpstr>
      <vt:lpstr>Rich pictures</vt:lpstr>
      <vt:lpstr>System description and analysis stages</vt:lpstr>
      <vt:lpstr>System description and analysis stages</vt:lpstr>
      <vt:lpstr>System description and analysis stages</vt:lpstr>
      <vt:lpstr>System description and analysis stages</vt:lpstr>
      <vt:lpstr>Systems thinking in action</vt:lpstr>
      <vt:lpstr>References</vt:lpstr>
      <vt:lpstr>Barbaros Ozcan</vt:lpstr>
    </vt:vector>
  </TitlesOfParts>
  <Company>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Mustafa Degerli</dc:creator>
  <cp:lastModifiedBy>Nazlı OYLU</cp:lastModifiedBy>
  <cp:revision>135</cp:revision>
  <dcterms:created xsi:type="dcterms:W3CDTF">2010-01-15T09:55:40Z</dcterms:created>
  <dcterms:modified xsi:type="dcterms:W3CDTF">2017-03-06T09:28:27Z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