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1" r:id="rId6"/>
    <p:sldId id="263" r:id="rId7"/>
    <p:sldId id="265" r:id="rId8"/>
    <p:sldId id="260" r:id="rId9"/>
    <p:sldId id="270" r:id="rId10"/>
    <p:sldId id="266" r:id="rId11"/>
    <p:sldId id="272" r:id="rId12"/>
    <p:sldId id="273" r:id="rId13"/>
    <p:sldId id="268" r:id="rId14"/>
    <p:sldId id="274" r:id="rId15"/>
    <p:sldId id="276" r:id="rId16"/>
    <p:sldId id="279" r:id="rId17"/>
    <p:sldId id="280" r:id="rId18"/>
    <p:sldId id="269" r:id="rId19"/>
    <p:sldId id="275" r:id="rId20"/>
    <p:sldId id="278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C6F5A-A8C3-4EFD-8C01-289CAD9BB657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05C43-AABB-4AB5-9208-7A933E6F41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3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05C43-AABB-4AB5-9208-7A933E6F412B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37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When someone says «give me the hard facts».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05C43-AABB-4AB5-9208-7A933E6F412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103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We never</a:t>
            </a:r>
            <a:r>
              <a:rPr lang="tr-TR" baseline="0" dirty="0" smtClean="0"/>
              <a:t> care about un-quantifiable variables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05C43-AABB-4AB5-9208-7A933E6F412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377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Some</a:t>
            </a:r>
            <a:r>
              <a:rPr lang="tr-TR" baseline="0" dirty="0" smtClean="0"/>
              <a:t> experts </a:t>
            </a:r>
            <a:r>
              <a:rPr lang="tr-TR" dirty="0" smtClean="0"/>
              <a:t>Open University</a:t>
            </a:r>
            <a:r>
              <a:rPr lang="tr-TR" baseline="0" dirty="0" smtClean="0"/>
              <a:t> system group btw. 84-93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05C43-AABB-4AB5-9208-7A933E6F412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6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descriptions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05C43-AABB-4AB5-9208-7A933E6F412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997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092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65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12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5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545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36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472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650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67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5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124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53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0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30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57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79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000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C734-15F9-4D1C-9144-2459CC9DFC93}" type="datetimeFigureOut">
              <a:rPr lang="tr-TR" smtClean="0"/>
              <a:t>20.03.2017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A556-BCD3-4197-9FD5-FD17675ED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79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443416"/>
          </a:xfrm>
        </p:spPr>
        <p:txBody>
          <a:bodyPr/>
          <a:lstStyle/>
          <a:p>
            <a:r>
              <a:rPr lang="en-US" dirty="0" smtClean="0"/>
              <a:t>Hard </a:t>
            </a:r>
            <a:r>
              <a:rPr lang="en-US" dirty="0"/>
              <a:t>System </a:t>
            </a:r>
            <a:r>
              <a:rPr lang="en-US" dirty="0" err="1" smtClean="0"/>
              <a:t>Th</a:t>
            </a:r>
            <a:r>
              <a:rPr lang="tr-TR" dirty="0" smtClean="0"/>
              <a:t>I</a:t>
            </a:r>
            <a:r>
              <a:rPr lang="en-US" dirty="0" err="1" smtClean="0"/>
              <a:t>nk</a:t>
            </a:r>
            <a:r>
              <a:rPr lang="tr-TR" dirty="0" smtClean="0"/>
              <a:t>I</a:t>
            </a:r>
            <a:r>
              <a:rPr lang="en-US" dirty="0" smtClean="0"/>
              <a:t>ng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8640552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tr-TR" dirty="0" smtClean="0"/>
              <a:t>Efe Erdur</a:t>
            </a:r>
          </a:p>
          <a:p>
            <a:pPr algn="r"/>
            <a:r>
              <a:rPr lang="tr-TR" dirty="0"/>
              <a:t>I</a:t>
            </a:r>
            <a:r>
              <a:rPr lang="tr-TR" dirty="0" smtClean="0"/>
              <a:t>smail Cosgun</a:t>
            </a:r>
          </a:p>
          <a:p>
            <a:pPr algn="r"/>
            <a:r>
              <a:rPr lang="tr-TR" dirty="0" smtClean="0"/>
              <a:t>Serhat Can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40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Nature of problems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78675"/>
            <a:ext cx="10353762" cy="4112525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    FORMAL PROBLEM SOLVING</a:t>
            </a:r>
            <a:endParaRPr lang="tr-TR" dirty="0"/>
          </a:p>
          <a:p>
            <a:r>
              <a:rPr lang="tr-TR" dirty="0" smtClean="0"/>
              <a:t>Set of assumptions on the part of problem solvers on formal problem solving;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existence of the problem may be taken for granted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structure of the problem can be simplified or reduced so as to make its definition, description and solution manageable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Reduction of the problem does not reduce the effectiveness of the solution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 optimal or superior solution exists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Selection of the optimal solution is a rational process of comparison </a:t>
            </a:r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10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Nature of problems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69494"/>
            <a:ext cx="10353762" cy="4221706"/>
          </a:xfrm>
        </p:spPr>
        <p:txBody>
          <a:bodyPr/>
          <a:lstStyle/>
          <a:p>
            <a:r>
              <a:rPr lang="tr-TR" dirty="0" smtClean="0"/>
              <a:t>Hard system approach;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Methodology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On the second part!</a:t>
            </a:r>
          </a:p>
          <a:p>
            <a:r>
              <a:rPr lang="tr-TR" dirty="0" smtClean="0"/>
              <a:t> Important Question</a:t>
            </a:r>
          </a:p>
          <a:p>
            <a:pPr lvl="1"/>
            <a:r>
              <a:rPr lang="tr-TR" dirty="0" smtClean="0"/>
              <a:t>Who says that X is a problem?</a:t>
            </a:r>
          </a:p>
          <a:p>
            <a:pPr lvl="2"/>
            <a:r>
              <a:rPr lang="tr-TR" dirty="0" smtClean="0"/>
              <a:t>Problems do not have physical existance</a:t>
            </a:r>
          </a:p>
          <a:p>
            <a:pPr lvl="1"/>
            <a:r>
              <a:rPr lang="tr-TR" dirty="0" smtClean="0"/>
              <a:t>Problem or opportunity? No paticular opinion?</a:t>
            </a:r>
          </a:p>
          <a:p>
            <a:pPr marL="457200" lvl="1" indent="0">
              <a:buNone/>
            </a:pPr>
            <a:endParaRPr lang="tr-TR" dirty="0" smtClean="0"/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48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Nature of problems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1935920"/>
            <a:ext cx="5363570" cy="3855279"/>
          </a:xfrm>
        </p:spPr>
        <p:txBody>
          <a:bodyPr/>
          <a:lstStyle/>
          <a:p>
            <a:pPr lvl="1"/>
            <a:r>
              <a:rPr lang="tr-TR" dirty="0" smtClean="0"/>
              <a:t>Analyst’s task is;</a:t>
            </a:r>
          </a:p>
          <a:p>
            <a:pPr lvl="2"/>
            <a:r>
              <a:rPr lang="tr-TR" dirty="0" smtClean="0"/>
              <a:t>Devising ways from S(now) to S(future)</a:t>
            </a:r>
          </a:p>
          <a:p>
            <a:pPr lvl="2"/>
            <a:r>
              <a:rPr lang="tr-TR" dirty="0" smtClean="0"/>
              <a:t>Which is the most effective option</a:t>
            </a:r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7" y="1633849"/>
            <a:ext cx="5946392" cy="43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Analyst-clIent RelatIonshIp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719" y="2096064"/>
            <a:ext cx="9294126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Client-set </a:t>
            </a:r>
            <a:r>
              <a:rPr lang="en-US" dirty="0"/>
              <a:t>is one person or a number of people for whom the systems study is done.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System </a:t>
            </a:r>
            <a:r>
              <a:rPr lang="en-US" dirty="0"/>
              <a:t>owner, problem owner and the client-set may be different people or just one person.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21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Analyst-clIent RelatIonshIp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First </a:t>
            </a:r>
            <a:r>
              <a:rPr lang="tr-TR" dirty="0"/>
              <a:t>step of analyst is to decide about client-set: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Who is the client-set?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What are their interests?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What are their world-view?</a:t>
            </a:r>
          </a:p>
          <a:p>
            <a:pPr lvl="1">
              <a:buNone/>
            </a:pPr>
            <a:endParaRPr lang="tr-TR" dirty="0"/>
          </a:p>
          <a:p>
            <a:r>
              <a:rPr lang="tr-TR" dirty="0"/>
              <a:t>Analyst should accept Client-Set’s world view.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69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219200"/>
          </a:xfrm>
        </p:spPr>
        <p:txBody>
          <a:bodyPr/>
          <a:lstStyle/>
          <a:p>
            <a:r>
              <a:rPr lang="tr-TR" dirty="0"/>
              <a:t>Hard Systems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47164"/>
            <a:ext cx="10353762" cy="3744035"/>
          </a:xfrm>
        </p:spPr>
        <p:txBody>
          <a:bodyPr>
            <a:normAutofit/>
          </a:bodyPr>
          <a:lstStyle/>
          <a:p>
            <a:r>
              <a:rPr lang="tr-TR" dirty="0" smtClean="0"/>
              <a:t>Formal problem solving is relatively straight forward.</a:t>
            </a:r>
          </a:p>
          <a:p>
            <a:r>
              <a:rPr lang="tr-TR" dirty="0" smtClean="0"/>
              <a:t>Formal problem solving is used when past practice, experience etc. </a:t>
            </a:r>
            <a:r>
              <a:rPr lang="tr-TR" dirty="0"/>
              <a:t>i</a:t>
            </a:r>
            <a:r>
              <a:rPr lang="tr-TR" dirty="0" smtClean="0"/>
              <a:t>s not enough</a:t>
            </a:r>
          </a:p>
          <a:p>
            <a:r>
              <a:rPr lang="tr-TR" dirty="0" smtClean="0"/>
              <a:t>It is prescriptive and depends on assumptions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68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255594"/>
          </a:xfrm>
        </p:spPr>
        <p:txBody>
          <a:bodyPr/>
          <a:lstStyle/>
          <a:p>
            <a:r>
              <a:rPr lang="tr-TR" dirty="0"/>
              <a:t>Hard Systems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55594"/>
            <a:ext cx="3999399" cy="4535605"/>
          </a:xfrm>
        </p:spPr>
        <p:txBody>
          <a:bodyPr>
            <a:normAutofit/>
          </a:bodyPr>
          <a:lstStyle/>
          <a:p>
            <a:r>
              <a:rPr lang="tr-TR" dirty="0" smtClean="0"/>
              <a:t>Formal problem solving proecedure as a decision squence diagram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58" y="982639"/>
            <a:ext cx="4575125" cy="56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219200"/>
          </a:xfrm>
        </p:spPr>
        <p:txBody>
          <a:bodyPr/>
          <a:lstStyle/>
          <a:p>
            <a:r>
              <a:rPr lang="tr-TR" dirty="0"/>
              <a:t>Hard Systems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47164"/>
            <a:ext cx="10353762" cy="3744035"/>
          </a:xfrm>
        </p:spPr>
        <p:txBody>
          <a:bodyPr>
            <a:normAutofit/>
          </a:bodyPr>
          <a:lstStyle/>
          <a:p>
            <a:r>
              <a:rPr lang="tr-TR" dirty="0" smtClean="0"/>
              <a:t>What about more complex problems? Or there are too many variables?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43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41779"/>
          </a:xfrm>
        </p:spPr>
        <p:txBody>
          <a:bodyPr/>
          <a:lstStyle/>
          <a:p>
            <a:r>
              <a:rPr lang="tr-TR" dirty="0"/>
              <a:t>Hard Systems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46912"/>
            <a:ext cx="10353762" cy="404428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Garamond" pitchFamily="18" charset="0"/>
              <a:buAutoNum type="arabicPeriod"/>
            </a:pPr>
            <a:r>
              <a:rPr lang="en-US" dirty="0"/>
              <a:t>Doing the groundwork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US" dirty="0"/>
              <a:t>Gaining awareness and understanding of the perceived problem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US" dirty="0"/>
              <a:t>Establishing overall goal and set of objectives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US" dirty="0"/>
              <a:t>Finding ways to reach objectives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US" dirty="0"/>
              <a:t>Devising assessment measures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US" dirty="0"/>
              <a:t>Modeling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tr-TR" dirty="0"/>
              <a:t>E</a:t>
            </a:r>
            <a:r>
              <a:rPr lang="en-US" dirty="0"/>
              <a:t>valuation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en-US" dirty="0"/>
              <a:t>Making a choice</a:t>
            </a:r>
          </a:p>
          <a:p>
            <a:pPr marL="514350" indent="-514350">
              <a:buFont typeface="Garamond" pitchFamily="18" charset="0"/>
              <a:buAutoNum type="arabicPeriod"/>
            </a:pPr>
            <a:r>
              <a:rPr lang="tr-TR" dirty="0" smtClean="0"/>
              <a:t>I</a:t>
            </a:r>
            <a:r>
              <a:rPr lang="en-US" dirty="0" err="1" smtClean="0"/>
              <a:t>mplementation</a:t>
            </a:r>
            <a:endParaRPr lang="tr-T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The steps are not have to be serial</a:t>
            </a:r>
          </a:p>
          <a:p>
            <a:pPr marL="0" indent="0">
              <a:buNone/>
            </a:pP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28048"/>
          </a:xfrm>
        </p:spPr>
        <p:txBody>
          <a:bodyPr/>
          <a:lstStyle/>
          <a:p>
            <a:r>
              <a:rPr lang="tr-TR" dirty="0"/>
              <a:t>Hard Systems Methodology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33" y="764275"/>
            <a:ext cx="5746643" cy="59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Introduct</a:t>
            </a:r>
            <a:r>
              <a:rPr lang="tr-TR" sz="3600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I</a:t>
            </a:r>
            <a:r>
              <a:rPr lang="en-GB" sz="3600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on </a:t>
            </a:r>
            <a:r>
              <a:rPr lang="en-GB" sz="3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To Hard System </a:t>
            </a:r>
            <a:r>
              <a:rPr lang="en-GB" sz="3600" dirty="0" err="1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Th</a:t>
            </a:r>
            <a:r>
              <a:rPr lang="tr-TR" sz="3600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I</a:t>
            </a:r>
            <a:r>
              <a:rPr lang="en-GB" sz="3600" dirty="0" err="1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nk</a:t>
            </a:r>
            <a:r>
              <a:rPr lang="tr-TR" sz="3600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I</a:t>
            </a:r>
            <a:r>
              <a:rPr lang="en-GB" sz="3600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411" y="2096064"/>
            <a:ext cx="1012114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 smtClean="0"/>
              <a:t>	OUTLINE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Concept of Hard Systems Thinking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en-US" dirty="0"/>
              <a:t>Themes of natural, abstract and </a:t>
            </a:r>
            <a:r>
              <a:rPr lang="en-US" dirty="0" err="1" smtClean="0"/>
              <a:t>eng</a:t>
            </a:r>
            <a:r>
              <a:rPr lang="tr-TR" dirty="0" smtClean="0"/>
              <a:t>i</a:t>
            </a:r>
            <a:r>
              <a:rPr lang="en-US" dirty="0" err="1" smtClean="0"/>
              <a:t>neered</a:t>
            </a:r>
            <a:r>
              <a:rPr lang="en-US" dirty="0" smtClean="0"/>
              <a:t> systems</a:t>
            </a:r>
            <a:endParaRPr lang="tr-T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 Quantification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 Nature of problems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 Analyst-client Relationship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Hard Systems Methodology</a:t>
            </a:r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62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41779"/>
          </a:xfrm>
        </p:spPr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46912"/>
            <a:ext cx="10353762" cy="4044287"/>
          </a:xfrm>
        </p:spPr>
        <p:txBody>
          <a:bodyPr>
            <a:normAutofit/>
          </a:bodyPr>
          <a:lstStyle/>
          <a:p>
            <a:r>
              <a:rPr lang="en-US" dirty="0"/>
              <a:t>Waring, A. (1996). Practical Systems Thinking, International Thomson Business Press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i="1" dirty="0">
                <a:effectLst/>
              </a:rPr>
              <a:t>Systems Thinking, Systems Practice, Peter </a:t>
            </a:r>
            <a:r>
              <a:rPr lang="en-US" i="1" dirty="0" err="1">
                <a:effectLst/>
              </a:rPr>
              <a:t>Checkland</a:t>
            </a:r>
            <a:r>
              <a:rPr lang="en-US" i="1" dirty="0">
                <a:effectLst/>
              </a:rPr>
              <a:t>, 1981, page 138 - 139, 146</a:t>
            </a:r>
            <a:endParaRPr lang="tr-TR" dirty="0" smtClean="0"/>
          </a:p>
          <a:p>
            <a:r>
              <a:rPr lang="en-US" dirty="0"/>
              <a:t>http://iansommerville.com/systems-software-and-technology/designed-physical-and-designed-abstract-systems</a:t>
            </a:r>
            <a:r>
              <a:rPr lang="en-US" dirty="0" smtClean="0"/>
              <a:t>/</a:t>
            </a:r>
            <a:endParaRPr lang="tr-TR" dirty="0" smtClean="0"/>
          </a:p>
          <a:p>
            <a:r>
              <a:rPr lang="en-US" dirty="0"/>
              <a:t>https://www.slideshare.net/rraajjoonn/01-isadinformation-system-analysis-and-design-intro-by-s-a-ahsan-rajon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73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Hard Systems </a:t>
            </a:r>
            <a:r>
              <a:rPr lang="en-US" dirty="0" err="1" smtClean="0"/>
              <a:t>Th</a:t>
            </a:r>
            <a:r>
              <a:rPr lang="tr-TR" dirty="0" smtClean="0"/>
              <a:t>I</a:t>
            </a:r>
            <a:r>
              <a:rPr lang="en-US" dirty="0" err="1" smtClean="0"/>
              <a:t>nk</a:t>
            </a:r>
            <a:r>
              <a:rPr lang="tr-TR" dirty="0" smtClean="0"/>
              <a:t>I</a:t>
            </a:r>
            <a:r>
              <a:rPr lang="en-US" dirty="0" smtClean="0"/>
              <a:t>ng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/>
          <a:lstStyle/>
          <a:p>
            <a:r>
              <a:rPr lang="tr-TR" dirty="0" smtClean="0"/>
              <a:t>Hard refers to attiributes perceived to be;</a:t>
            </a:r>
          </a:p>
          <a:p>
            <a:pPr lvl="1"/>
            <a:r>
              <a:rPr lang="tr-TR" dirty="0" smtClean="0"/>
              <a:t>Quantifiable</a:t>
            </a:r>
          </a:p>
          <a:p>
            <a:pPr lvl="1"/>
            <a:r>
              <a:rPr lang="tr-TR" dirty="0" smtClean="0"/>
              <a:t>Predictable</a:t>
            </a:r>
          </a:p>
          <a:p>
            <a:pPr lvl="1"/>
            <a:r>
              <a:rPr lang="tr-TR" dirty="0" smtClean="0"/>
              <a:t>Relatively undisputed</a:t>
            </a:r>
          </a:p>
          <a:p>
            <a:r>
              <a:rPr lang="tr-TR" dirty="0" smtClean="0"/>
              <a:t>Hard does not refer to something complex or hard to understand</a:t>
            </a:r>
          </a:p>
          <a:p>
            <a:r>
              <a:rPr lang="tr-TR" dirty="0" smtClean="0"/>
              <a:t>«</a:t>
            </a:r>
            <a:r>
              <a:rPr lang="en-US" dirty="0" smtClean="0"/>
              <a:t>Hard </a:t>
            </a:r>
            <a:r>
              <a:rPr lang="en-US" dirty="0"/>
              <a:t>systems thinking is an approach to real-world problems in which an objective or end-to-be-achieved can be taken as given</a:t>
            </a:r>
            <a:r>
              <a:rPr lang="en-US" dirty="0" smtClean="0"/>
              <a:t>.</a:t>
            </a:r>
            <a:r>
              <a:rPr lang="tr-TR" dirty="0" smtClean="0"/>
              <a:t>»[2]</a:t>
            </a:r>
            <a:endParaRPr lang="en-US" dirty="0"/>
          </a:p>
          <a:p>
            <a:pPr lvl="1"/>
            <a:r>
              <a:rPr lang="tr-TR" dirty="0" smtClean="0"/>
              <a:t>Human behaviour plays a minor role</a:t>
            </a:r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42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Hard Systems </a:t>
            </a:r>
            <a:r>
              <a:rPr lang="en-US" dirty="0" err="1" smtClean="0"/>
              <a:t>Th</a:t>
            </a:r>
            <a:r>
              <a:rPr lang="tr-TR" dirty="0" smtClean="0"/>
              <a:t>I</a:t>
            </a:r>
            <a:r>
              <a:rPr lang="en-US" dirty="0" err="1" smtClean="0"/>
              <a:t>nk</a:t>
            </a:r>
            <a:r>
              <a:rPr lang="tr-TR" dirty="0" smtClean="0"/>
              <a:t>I</a:t>
            </a:r>
            <a:r>
              <a:rPr lang="en-US" dirty="0" smtClean="0"/>
              <a:t>ng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/>
          <a:lstStyle/>
          <a:p>
            <a:r>
              <a:rPr lang="tr-TR" dirty="0" smtClean="0"/>
              <a:t>Key points in Hard Systems Thinking;</a:t>
            </a:r>
          </a:p>
          <a:p>
            <a:endParaRPr lang="tr-T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tr-TR" dirty="0" smtClean="0"/>
              <a:t>Problem is structured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There is a gap between Present State and Desired State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How to make the gap disappear is the problem.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Does not give weight to un-quantifiable </a:t>
            </a:r>
            <a:r>
              <a:rPr lang="tr-TR" dirty="0" smtClean="0"/>
              <a:t>variables </a:t>
            </a:r>
            <a:r>
              <a:rPr lang="tr-TR" dirty="0"/>
              <a:t>(eg. politics, culture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96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Themes of natural, abstract and engIneered systems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78675"/>
            <a:ext cx="10353762" cy="4735773"/>
          </a:xfrm>
        </p:spPr>
        <p:txBody>
          <a:bodyPr>
            <a:normAutofit/>
          </a:bodyPr>
          <a:lstStyle/>
          <a:p>
            <a:r>
              <a:rPr lang="en-US" dirty="0"/>
              <a:t>Natural </a:t>
            </a:r>
            <a:r>
              <a:rPr lang="en-US" dirty="0" err="1" smtClean="0"/>
              <a:t>Sy</a:t>
            </a:r>
            <a:r>
              <a:rPr lang="tr-TR" dirty="0" smtClean="0"/>
              <a:t>s</a:t>
            </a:r>
            <a:r>
              <a:rPr lang="en-US" dirty="0" err="1" smtClean="0"/>
              <a:t>tems</a:t>
            </a:r>
            <a:endParaRPr lang="tr-T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/>
              <a:t>Not human-made systems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Biological </a:t>
            </a:r>
            <a:r>
              <a:rPr lang="en-US" dirty="0" err="1" smtClean="0"/>
              <a:t>sy</a:t>
            </a:r>
            <a:r>
              <a:rPr lang="tr-TR" dirty="0" smtClean="0"/>
              <a:t>s</a:t>
            </a:r>
            <a:r>
              <a:rPr lang="en-US" dirty="0" err="1" smtClean="0"/>
              <a:t>tems</a:t>
            </a:r>
            <a:r>
              <a:rPr lang="en-US" dirty="0"/>
              <a:t>, </a:t>
            </a:r>
            <a:r>
              <a:rPr lang="tr-TR" dirty="0"/>
              <a:t>oceans</a:t>
            </a:r>
            <a:r>
              <a:rPr lang="en-US" dirty="0"/>
              <a:t>, </a:t>
            </a:r>
            <a:r>
              <a:rPr lang="tr-TR" dirty="0"/>
              <a:t>w</a:t>
            </a:r>
            <a:r>
              <a:rPr lang="en-US" dirty="0" err="1"/>
              <a:t>eather</a:t>
            </a:r>
            <a:r>
              <a:rPr lang="en-US" dirty="0"/>
              <a:t> systems</a:t>
            </a:r>
            <a:r>
              <a:rPr lang="tr-TR" dirty="0"/>
              <a:t>, micro </a:t>
            </a:r>
            <a:r>
              <a:rPr lang="tr-TR" dirty="0" smtClean="0"/>
              <a:t>organisms</a:t>
            </a:r>
          </a:p>
          <a:p>
            <a:r>
              <a:rPr lang="en-US" dirty="0" smtClean="0"/>
              <a:t>Abstract Systems</a:t>
            </a:r>
            <a:endParaRPr lang="tr-T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Cr</a:t>
            </a:r>
            <a:r>
              <a:rPr lang="en-US" dirty="0" err="1" smtClean="0"/>
              <a:t>eated</a:t>
            </a:r>
            <a:r>
              <a:rPr lang="en-US" dirty="0" smtClean="0"/>
              <a:t> </a:t>
            </a:r>
            <a:r>
              <a:rPr lang="en-US" dirty="0"/>
              <a:t>by human </a:t>
            </a:r>
            <a:r>
              <a:rPr lang="en-US" dirty="0" smtClean="0"/>
              <a:t>mind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Conceptual or non-physical entities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Languages, </a:t>
            </a:r>
            <a:r>
              <a:rPr lang="tr-TR" dirty="0" smtClean="0"/>
              <a:t>m</a:t>
            </a:r>
            <a:r>
              <a:rPr lang="en-US" dirty="0" err="1" smtClean="0"/>
              <a:t>athematical</a:t>
            </a:r>
            <a:r>
              <a:rPr lang="en-US" dirty="0" smtClean="0"/>
              <a:t> </a:t>
            </a:r>
            <a:r>
              <a:rPr lang="en-US" dirty="0"/>
              <a:t>systems.</a:t>
            </a:r>
          </a:p>
          <a:p>
            <a:r>
              <a:rPr lang="en-US" dirty="0" smtClean="0"/>
              <a:t>Engineered </a:t>
            </a:r>
            <a:r>
              <a:rPr lang="en-US" dirty="0"/>
              <a:t>or Designed Technical </a:t>
            </a:r>
            <a:r>
              <a:rPr lang="en-US" dirty="0" smtClean="0"/>
              <a:t>Systems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tr-TR" dirty="0" smtClean="0"/>
              <a:t>Tangible entities; maybe static or dynamic in operation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Central Heating System, City’s Underground System</a:t>
            </a:r>
            <a:endParaRPr lang="tr-TR" dirty="0"/>
          </a:p>
          <a:p>
            <a:pPr lvl="1">
              <a:buFont typeface="Wingdings" panose="05000000000000000000" pitchFamily="2" charset="2"/>
              <a:buChar char="ü"/>
            </a:pPr>
            <a:endParaRPr lang="tr-T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86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engIneered systems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/>
          <a:lstStyle/>
          <a:p>
            <a:r>
              <a:rPr lang="tr-TR" dirty="0" smtClean="0"/>
              <a:t>What is engineered or designed technical systems?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A system that;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1800" dirty="0"/>
              <a:t>i</a:t>
            </a:r>
            <a:r>
              <a:rPr lang="tr-TR" sz="1800" dirty="0" smtClean="0"/>
              <a:t>ncludes hardware, equipment or technical processes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1800" dirty="0" smtClean="0"/>
              <a:t>Has been designed to achieve certain goals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tr-TR" sz="1800" dirty="0"/>
          </a:p>
          <a:p>
            <a:pPr marL="914400" lvl="2" indent="0">
              <a:buNone/>
            </a:pPr>
            <a:r>
              <a:rPr lang="tr-TR" sz="1800" dirty="0" smtClean="0"/>
              <a:t>The central heating system, a car, a computing system etc.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tr-TR" dirty="0" smtClean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65" y="319373"/>
            <a:ext cx="10353761" cy="1326321"/>
          </a:xfrm>
        </p:spPr>
        <p:txBody>
          <a:bodyPr>
            <a:normAutofit/>
          </a:bodyPr>
          <a:lstStyle/>
          <a:p>
            <a:r>
              <a:rPr lang="tr-TR" dirty="0"/>
              <a:t>engIneered systems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65" y="1883391"/>
            <a:ext cx="3808330" cy="3907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Diagram of a metal </a:t>
            </a:r>
            <a:br>
              <a:rPr lang="tr-TR" dirty="0" smtClean="0"/>
            </a:br>
            <a:r>
              <a:rPr lang="tr-TR" dirty="0" smtClean="0"/>
              <a:t>          power system</a:t>
            </a:r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99" y="1138280"/>
            <a:ext cx="6892119" cy="55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014484"/>
          </a:xfrm>
        </p:spPr>
        <p:txBody>
          <a:bodyPr/>
          <a:lstStyle/>
          <a:p>
            <a:r>
              <a:rPr lang="tr-TR" dirty="0" smtClean="0"/>
              <a:t>Quantıfıcatıon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24085"/>
            <a:ext cx="10353762" cy="4167115"/>
          </a:xfrm>
        </p:spPr>
        <p:txBody>
          <a:bodyPr/>
          <a:lstStyle/>
          <a:p>
            <a:r>
              <a:rPr lang="tr-TR" dirty="0" smtClean="0"/>
              <a:t>Quantifiable measures are used to predict and control of the hard systems.</a:t>
            </a:r>
          </a:p>
          <a:p>
            <a:pPr lvl="1"/>
            <a:r>
              <a:rPr lang="tr-TR" dirty="0" smtClean="0"/>
              <a:t>Is success being achieved?</a:t>
            </a:r>
          </a:p>
          <a:p>
            <a:pPr lvl="1"/>
            <a:r>
              <a:rPr lang="tr-TR" dirty="0" smtClean="0"/>
              <a:t>How to measure performance?</a:t>
            </a:r>
          </a:p>
          <a:p>
            <a:pPr lvl="1"/>
            <a:r>
              <a:rPr lang="tr-TR" dirty="0" smtClean="0"/>
              <a:t>Is system functioning accurate and efficiently?</a:t>
            </a:r>
          </a:p>
          <a:p>
            <a:pPr lvl="1"/>
            <a:endParaRPr lang="tr-TR" dirty="0"/>
          </a:p>
          <a:p>
            <a:r>
              <a:rPr lang="tr-TR" dirty="0" smtClean="0"/>
              <a:t>Quantifyible parameters and types maybe different in different systems;</a:t>
            </a:r>
          </a:p>
          <a:p>
            <a:pPr lvl="1"/>
            <a:r>
              <a:rPr lang="tr-TR" dirty="0" smtClean="0"/>
              <a:t>Memory size or storage capacity in a computer system </a:t>
            </a:r>
          </a:p>
          <a:p>
            <a:pPr lvl="1"/>
            <a:r>
              <a:rPr lang="tr-TR" dirty="0" smtClean="0"/>
              <a:t>System efficiency is measured by benchmarks</a:t>
            </a:r>
          </a:p>
          <a:p>
            <a:pPr lvl="2"/>
            <a:r>
              <a:rPr lang="tr-TR" dirty="0" smtClean="0"/>
              <a:t>Car fuel consumption, domestic electricity consumption etc. </a:t>
            </a:r>
          </a:p>
          <a:p>
            <a:pPr lvl="1"/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5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Nature of problems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24084"/>
            <a:ext cx="10353762" cy="4167116"/>
          </a:xfrm>
        </p:spPr>
        <p:txBody>
          <a:bodyPr/>
          <a:lstStyle/>
          <a:p>
            <a:r>
              <a:rPr lang="tr-TR" dirty="0" smtClean="0"/>
              <a:t>Normal problem solving procedure;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Problem </a:t>
            </a:r>
            <a:r>
              <a:rPr lang="en-US" dirty="0"/>
              <a:t>Definition.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Problem Analysis.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Generating possible Solutions.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Analyzing the Solutions.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Selecting the best </a:t>
            </a:r>
            <a:r>
              <a:rPr lang="en-US" dirty="0" smtClean="0"/>
              <a:t>solution(s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Planning the next course of action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80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567</TotalTime>
  <Words>705</Words>
  <Application>Microsoft Office PowerPoint</Application>
  <PresentationFormat>Widescreen</PresentationFormat>
  <Paragraphs>131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Garamond</vt:lpstr>
      <vt:lpstr>Rockwell</vt:lpstr>
      <vt:lpstr>Wingdings</vt:lpstr>
      <vt:lpstr>Damask</vt:lpstr>
      <vt:lpstr>Hard System ThInkIng</vt:lpstr>
      <vt:lpstr>IntroductIon To Hard System ThInkIng</vt:lpstr>
      <vt:lpstr>Concept of Hard Systems ThInkIng </vt:lpstr>
      <vt:lpstr>Concept of Hard Systems ThInkIng </vt:lpstr>
      <vt:lpstr>Themes of natural, abstract and engIneered systems </vt:lpstr>
      <vt:lpstr>engIneered systems </vt:lpstr>
      <vt:lpstr>engIneered systems </vt:lpstr>
      <vt:lpstr>Quantıfıcatıon</vt:lpstr>
      <vt:lpstr>Nature of problems </vt:lpstr>
      <vt:lpstr>Nature of problems </vt:lpstr>
      <vt:lpstr>Nature of problems </vt:lpstr>
      <vt:lpstr>Nature of problems </vt:lpstr>
      <vt:lpstr>Analyst-clIent RelatIonshIp</vt:lpstr>
      <vt:lpstr>Analyst-clIent RelatIonshIp</vt:lpstr>
      <vt:lpstr>Hard Systems Methodology</vt:lpstr>
      <vt:lpstr>Hard Systems Methodology</vt:lpstr>
      <vt:lpstr>Hard Systems Methodology</vt:lpstr>
      <vt:lpstr>Hard Systems Methodology</vt:lpstr>
      <vt:lpstr>Hard Systems Methodology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System ThInkIng</dc:title>
  <dc:creator>efe</dc:creator>
  <cp:lastModifiedBy>efe</cp:lastModifiedBy>
  <cp:revision>38</cp:revision>
  <dcterms:created xsi:type="dcterms:W3CDTF">2017-03-09T15:39:05Z</dcterms:created>
  <dcterms:modified xsi:type="dcterms:W3CDTF">2017-03-20T12:07:27Z</dcterms:modified>
</cp:coreProperties>
</file>