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vnPgEP-I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INTRODUCTION TO SOFT SYSTEM THINKING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SELİN ÜNAL</a:t>
            </a:r>
          </a:p>
        </p:txBody>
      </p:sp>
    </p:spTree>
    <p:extLst>
      <p:ext uri="{BB962C8B-B14F-4D97-AF65-F5344CB8AC3E}">
        <p14:creationId xmlns:p14="http://schemas.microsoft.com/office/powerpoint/2010/main" val="3987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Analyst’s</a:t>
            </a:r>
            <a:r>
              <a:rPr lang="tr-TR" dirty="0"/>
              <a:t> Role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Interview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participants</a:t>
            </a:r>
            <a:endParaRPr lang="tr-TR" dirty="0"/>
          </a:p>
          <a:p>
            <a:r>
              <a:rPr lang="tr-TR" dirty="0"/>
              <a:t>Be </a:t>
            </a:r>
            <a:r>
              <a:rPr lang="tr-TR" dirty="0" err="1"/>
              <a:t>neutral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opinion</a:t>
            </a:r>
            <a:endParaRPr lang="tr-TR" dirty="0"/>
          </a:p>
          <a:p>
            <a:r>
              <a:rPr lang="tr-TR" dirty="0"/>
              <a:t>Be </a:t>
            </a:r>
            <a:r>
              <a:rPr lang="tr-TR" dirty="0" err="1"/>
              <a:t>aware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actors</a:t>
            </a:r>
            <a:r>
              <a:rPr lang="tr-TR" dirty="0"/>
              <a:t>’ </a:t>
            </a:r>
            <a:r>
              <a:rPr lang="tr-TR" dirty="0" err="1"/>
              <a:t>emotional</a:t>
            </a:r>
            <a:r>
              <a:rPr lang="tr-TR" dirty="0"/>
              <a:t> </a:t>
            </a:r>
            <a:r>
              <a:rPr lang="tr-TR" dirty="0" err="1"/>
              <a:t>situations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answers</a:t>
            </a:r>
            <a:endParaRPr lang="tr-TR" dirty="0"/>
          </a:p>
          <a:p>
            <a:pPr lvl="1"/>
            <a:r>
              <a:rPr lang="tr-TR" dirty="0" err="1"/>
              <a:t>Maybe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angry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situation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not </a:t>
            </a:r>
            <a:r>
              <a:rPr lang="tr-TR" dirty="0" err="1"/>
              <a:t>give</a:t>
            </a:r>
            <a:r>
              <a:rPr lang="tr-TR" dirty="0"/>
              <a:t> an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tr-TR" dirty="0"/>
          </a:p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participant’s</a:t>
            </a:r>
            <a:r>
              <a:rPr lang="tr-TR" dirty="0"/>
              <a:t> </a:t>
            </a:r>
            <a:r>
              <a:rPr lang="tr-TR" dirty="0" err="1"/>
              <a:t>expectation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dissatisfaction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tr-TR" dirty="0"/>
          </a:p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aspects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tr-TR" dirty="0"/>
          </a:p>
          <a:p>
            <a:pPr lvl="1"/>
            <a:r>
              <a:rPr lang="en-US" dirty="0"/>
              <a:t> </a:t>
            </a:r>
            <a:r>
              <a:rPr lang="tr-TR" dirty="0"/>
              <a:t>T</a:t>
            </a:r>
            <a:r>
              <a:rPr lang="en-US" dirty="0" err="1"/>
              <a:t>ry</a:t>
            </a:r>
            <a:r>
              <a:rPr lang="en-US" dirty="0"/>
              <a:t> to understand, in as wide and holistic a sense as possible</a:t>
            </a:r>
            <a:endParaRPr lang="tr-TR" dirty="0"/>
          </a:p>
          <a:p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267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1: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Situation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at </a:t>
            </a:r>
            <a:r>
              <a:rPr lang="tr-TR" dirty="0" err="1"/>
              <a:t>this</a:t>
            </a:r>
            <a:r>
              <a:rPr lang="tr-TR" dirty="0"/>
              <a:t> step</a:t>
            </a:r>
          </a:p>
          <a:p>
            <a:pPr lvl="1"/>
            <a:r>
              <a:rPr lang="tr-TR" dirty="0"/>
              <a:t>U</a:t>
            </a:r>
            <a:r>
              <a:rPr lang="en-US" dirty="0" err="1"/>
              <a:t>nderstanding</a:t>
            </a:r>
            <a:r>
              <a:rPr lang="en-US" dirty="0"/>
              <a:t> the relationships, elements, and main activities involved in a problem situation</a:t>
            </a:r>
            <a:endParaRPr lang="tr-TR" dirty="0"/>
          </a:p>
          <a:p>
            <a:pPr lvl="1"/>
            <a:r>
              <a:rPr lang="tr-TR" dirty="0"/>
              <a:t>D</a:t>
            </a:r>
            <a:r>
              <a:rPr lang="en-US" dirty="0" err="1"/>
              <a:t>eciding</a:t>
            </a:r>
            <a:r>
              <a:rPr lang="en-US" dirty="0"/>
              <a:t> a boundary within which the situation can be improved</a:t>
            </a:r>
            <a:endParaRPr lang="tr-TR" dirty="0"/>
          </a:p>
          <a:p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pictures</a:t>
            </a:r>
            <a:endParaRPr lang="tr-TR" dirty="0"/>
          </a:p>
          <a:p>
            <a:pPr lvl="1"/>
            <a:r>
              <a:rPr lang="tr-TR" dirty="0"/>
              <a:t>T</a:t>
            </a:r>
            <a:r>
              <a:rPr lang="en-US" dirty="0"/>
              <a:t>o help analysts and participants to piece the problem situation together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of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is </a:t>
            </a:r>
          </a:p>
          <a:p>
            <a:pPr lvl="1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explore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aspects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situation</a:t>
            </a:r>
            <a:r>
              <a:rPr lang="tr-TR" dirty="0"/>
              <a:t>,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trying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it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14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İçerik Yer Tutucus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59" y="606305"/>
            <a:ext cx="7580918" cy="57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Rich</a:t>
            </a:r>
            <a:r>
              <a:rPr lang="tr-TR" dirty="0"/>
              <a:t> Picture -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</a:t>
            </a:r>
            <a:r>
              <a:rPr lang="en-US" dirty="0"/>
              <a:t>n order to include all aspects of a situation, you can</a:t>
            </a:r>
            <a:r>
              <a:rPr lang="tr-TR" dirty="0"/>
              <a:t> </a:t>
            </a:r>
            <a:r>
              <a:rPr lang="en-US" dirty="0"/>
              <a:t>not represent everything in great detail, or all of the links between aspects of the situation</a:t>
            </a:r>
            <a:endParaRPr lang="tr-TR" dirty="0"/>
          </a:p>
          <a:p>
            <a:r>
              <a:rPr lang="en-US" dirty="0"/>
              <a:t>Just put in the main links and try to include as many points of view as you can</a:t>
            </a:r>
            <a:endParaRPr lang="tr-TR" dirty="0"/>
          </a:p>
          <a:p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pictures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(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analyst</a:t>
            </a:r>
            <a:r>
              <a:rPr lang="tr-TR" dirty="0"/>
              <a:t>) </a:t>
            </a:r>
            <a:r>
              <a:rPr lang="en-US" dirty="0"/>
              <a:t>think of factors which affect the situation</a:t>
            </a:r>
            <a:endParaRPr lang="tr-TR" dirty="0"/>
          </a:p>
          <a:p>
            <a:pPr lvl="1"/>
            <a:r>
              <a:rPr lang="en-US" dirty="0"/>
              <a:t>the more you draw, the more you are stimulated to new ideas by what you have drawn</a:t>
            </a:r>
            <a:endParaRPr lang="tr-TR" dirty="0"/>
          </a:p>
          <a:p>
            <a:r>
              <a:rPr lang="en-US" dirty="0"/>
              <a:t>If you are performing a SSM analysis with a client, ask them to draw pictures</a:t>
            </a:r>
            <a:endParaRPr lang="tr-TR" dirty="0"/>
          </a:p>
          <a:p>
            <a:pPr lvl="1"/>
            <a:r>
              <a:rPr lang="tr-TR" dirty="0" err="1"/>
              <a:t>You</a:t>
            </a:r>
            <a:r>
              <a:rPr lang="tr-TR" dirty="0"/>
              <a:t> do not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a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pictures</a:t>
            </a:r>
            <a:endParaRPr lang="tr-TR" dirty="0"/>
          </a:p>
          <a:p>
            <a:r>
              <a:rPr lang="tr-TR" dirty="0"/>
              <a:t>E</a:t>
            </a:r>
            <a:r>
              <a:rPr lang="en-US" dirty="0" err="1"/>
              <a:t>xamine</a:t>
            </a:r>
            <a:r>
              <a:rPr lang="en-US" dirty="0"/>
              <a:t> </a:t>
            </a:r>
            <a:r>
              <a:rPr lang="en-US" b="1" dirty="0"/>
              <a:t>what is not</a:t>
            </a:r>
            <a:r>
              <a:rPr lang="tr-TR" b="1" dirty="0"/>
              <a:t> </a:t>
            </a:r>
            <a:r>
              <a:rPr lang="tr-TR" b="1" dirty="0" err="1"/>
              <a:t>there</a:t>
            </a:r>
            <a:r>
              <a:rPr lang="en-US" dirty="0"/>
              <a:t> at present, as well as </a:t>
            </a:r>
            <a:r>
              <a:rPr lang="en-US" b="1" dirty="0"/>
              <a:t>what is there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726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Sources</a:t>
            </a:r>
            <a:r>
              <a:rPr lang="tr-TR" dirty="0"/>
              <a:t> of </a:t>
            </a:r>
            <a:r>
              <a:rPr lang="tr-TR" dirty="0" err="1"/>
              <a:t>Rich</a:t>
            </a:r>
            <a:r>
              <a:rPr lang="tr-TR" dirty="0"/>
              <a:t> Picture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(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analyst</a:t>
            </a:r>
            <a:r>
              <a:rPr lang="tr-TR" dirty="0"/>
              <a:t>) can </a:t>
            </a:r>
            <a:r>
              <a:rPr lang="tr-TR" dirty="0" err="1"/>
              <a:t>collect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/>
              <a:t>picture</a:t>
            </a:r>
            <a:r>
              <a:rPr lang="tr-TR" dirty="0"/>
              <a:t> </a:t>
            </a:r>
            <a:r>
              <a:rPr lang="tr-TR" dirty="0" err="1"/>
              <a:t>through</a:t>
            </a:r>
            <a:endParaRPr lang="tr-TR" dirty="0"/>
          </a:p>
          <a:p>
            <a:pPr lvl="1"/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reports</a:t>
            </a:r>
            <a:endParaRPr lang="tr-TR" dirty="0"/>
          </a:p>
          <a:p>
            <a:pPr lvl="1"/>
            <a:r>
              <a:rPr lang="tr-TR" dirty="0" err="1"/>
              <a:t>Interviews</a:t>
            </a:r>
            <a:endParaRPr lang="tr-TR" dirty="0"/>
          </a:p>
          <a:p>
            <a:pPr lvl="1"/>
            <a:r>
              <a:rPr lang="tr-TR" dirty="0" err="1"/>
              <a:t>Meetings</a:t>
            </a:r>
            <a:endParaRPr lang="tr-TR" dirty="0"/>
          </a:p>
          <a:p>
            <a:pPr lvl="1"/>
            <a:r>
              <a:rPr lang="tr-TR" dirty="0" err="1"/>
              <a:t>Clients</a:t>
            </a: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143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Step 2: </a:t>
            </a:r>
            <a:r>
              <a:rPr lang="en-US" b="1" dirty="0"/>
              <a:t>Structure The Situation By Defining Relevant Purposeful Systems</a:t>
            </a:r>
            <a:r>
              <a:rPr lang="tr-TR" b="1" dirty="0"/>
              <a:t> </a:t>
            </a:r>
            <a:br>
              <a:rPr lang="en-US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Define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messiness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sitiuation</a:t>
            </a:r>
            <a:endParaRPr lang="tr-TR" dirty="0"/>
          </a:p>
          <a:p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purposes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seperating</a:t>
            </a:r>
            <a:r>
              <a:rPr lang="tr-TR" dirty="0"/>
              <a:t> </a:t>
            </a:r>
            <a:r>
              <a:rPr lang="tr-TR" dirty="0" err="1"/>
              <a:t>purposes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model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conflicting</a:t>
            </a:r>
            <a:r>
              <a:rPr lang="tr-TR" dirty="0"/>
              <a:t> </a:t>
            </a:r>
            <a:r>
              <a:rPr lang="tr-TR" dirty="0" err="1"/>
              <a:t>subsystems</a:t>
            </a:r>
            <a:r>
              <a:rPr lang="tr-TR" dirty="0"/>
              <a:t>’ </a:t>
            </a:r>
            <a:r>
              <a:rPr lang="tr-TR" dirty="0" err="1"/>
              <a:t>purposes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endParaRPr lang="tr-TR" dirty="0"/>
          </a:p>
          <a:p>
            <a:r>
              <a:rPr lang="tr-TR" dirty="0"/>
              <a:t>Define set of </a:t>
            </a:r>
            <a:r>
              <a:rPr lang="tr-TR" dirty="0" err="1"/>
              <a:t>transformations</a:t>
            </a:r>
            <a:r>
              <a:rPr lang="tr-TR" dirty="0"/>
              <a:t> (</a:t>
            </a:r>
            <a:r>
              <a:rPr lang="tr-TR" dirty="0" err="1"/>
              <a:t>Input</a:t>
            </a:r>
            <a:r>
              <a:rPr lang="tr-TR" dirty="0"/>
              <a:t>/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</a:t>
            </a:r>
            <a:r>
              <a:rPr lang="tr-TR" dirty="0" err="1"/>
              <a:t>diagrams</a:t>
            </a:r>
            <a:r>
              <a:rPr lang="tr-TR" dirty="0"/>
              <a:t>)</a:t>
            </a:r>
          </a:p>
          <a:p>
            <a:r>
              <a:rPr lang="en-US" dirty="0"/>
              <a:t>Look at the system from as many “angles” as possible</a:t>
            </a:r>
            <a:endParaRPr lang="tr-TR" dirty="0"/>
          </a:p>
          <a:p>
            <a:r>
              <a:rPr lang="en-US" dirty="0"/>
              <a:t>Include people from all levels of management and work, from all areas of the organization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69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63" y="1762582"/>
            <a:ext cx="5529659" cy="4984481"/>
          </a:xfrm>
        </p:spPr>
      </p:pic>
      <p:sp>
        <p:nvSpPr>
          <p:cNvPr id="7" name="Dikdörtgen 6"/>
          <p:cNvSpPr/>
          <p:nvPr/>
        </p:nvSpPr>
        <p:spPr>
          <a:xfrm>
            <a:off x="1772000" y="641840"/>
            <a:ext cx="7332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T</a:t>
            </a:r>
            <a:r>
              <a:rPr lang="en-US" dirty="0" err="1"/>
              <a:t>hin</a:t>
            </a:r>
            <a:r>
              <a:rPr lang="tr-TR" dirty="0"/>
              <a:t>k</a:t>
            </a:r>
            <a:r>
              <a:rPr lang="en-US" dirty="0"/>
              <a:t> about </a:t>
            </a:r>
            <a:r>
              <a:rPr lang="en-US" dirty="0" err="1"/>
              <a:t>th</a:t>
            </a:r>
            <a:r>
              <a:rPr lang="tr-TR" dirty="0"/>
              <a:t>e </a:t>
            </a:r>
            <a:r>
              <a:rPr lang="tr-TR" dirty="0" err="1"/>
              <a:t>transformations</a:t>
            </a:r>
            <a:r>
              <a:rPr lang="en-US" dirty="0"/>
              <a:t> from the perspective of the “owner”  of the complete traffic management scheme – State or City Government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308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Step 3</a:t>
            </a:r>
            <a:r>
              <a:rPr lang="tr-TR" b="1" dirty="0"/>
              <a:t>: </a:t>
            </a:r>
            <a:r>
              <a:rPr lang="en-US" dirty="0"/>
              <a:t>Clarify what the system exists to achieve by defining Root Definitions of relevant systems of activity</a:t>
            </a:r>
            <a:br>
              <a:rPr lang="en-US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Define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definitions</a:t>
            </a:r>
            <a:r>
              <a:rPr lang="tr-TR" dirty="0"/>
              <a:t> ‘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’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CATWOE </a:t>
            </a:r>
            <a:r>
              <a:rPr lang="tr-TR" dirty="0" err="1"/>
              <a:t>framework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earlier</a:t>
            </a:r>
            <a:endParaRPr lang="tr-TR" dirty="0"/>
          </a:p>
          <a:p>
            <a:pPr lvl="1"/>
            <a:r>
              <a:rPr lang="tr-TR" dirty="0"/>
              <a:t>C: </a:t>
            </a:r>
            <a:r>
              <a:rPr lang="tr-TR" dirty="0" err="1"/>
              <a:t>Customer</a:t>
            </a:r>
            <a:r>
              <a:rPr lang="tr-TR" dirty="0"/>
              <a:t> -&gt; </a:t>
            </a:r>
            <a:r>
              <a:rPr lang="en-US" dirty="0"/>
              <a:t>who receive the output from the transformation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A: </a:t>
            </a:r>
            <a:r>
              <a:rPr lang="tr-TR" dirty="0" err="1"/>
              <a:t>Actor</a:t>
            </a:r>
            <a:r>
              <a:rPr lang="tr-TR" dirty="0"/>
              <a:t> -&gt; </a:t>
            </a:r>
            <a:r>
              <a:rPr lang="en-US" dirty="0"/>
              <a:t>Those individuals who would DO the activities of the transformation</a:t>
            </a:r>
            <a:endParaRPr lang="tr-TR" dirty="0"/>
          </a:p>
          <a:p>
            <a:pPr lvl="1"/>
            <a:r>
              <a:rPr lang="tr-TR" dirty="0"/>
              <a:t>T: </a:t>
            </a:r>
            <a:r>
              <a:rPr lang="tr-TR" dirty="0" err="1"/>
              <a:t>Transformation</a:t>
            </a:r>
            <a:r>
              <a:rPr lang="tr-TR" dirty="0"/>
              <a:t> -&gt;</a:t>
            </a:r>
            <a:r>
              <a:rPr lang="en-US" dirty="0"/>
              <a:t>The purposeful activity expressed as a transformation of input to output</a:t>
            </a:r>
            <a:endParaRPr lang="tr-TR" dirty="0"/>
          </a:p>
          <a:p>
            <a:pPr lvl="1"/>
            <a:r>
              <a:rPr lang="tr-TR" dirty="0"/>
              <a:t>W: </a:t>
            </a:r>
            <a:r>
              <a:rPr lang="en-US" dirty="0"/>
              <a:t>Weltanschauung: It</a:t>
            </a:r>
            <a:r>
              <a:rPr lang="tr-TR" dirty="0"/>
              <a:t> is</a:t>
            </a:r>
            <a:r>
              <a:rPr lang="en-US" dirty="0"/>
              <a:t> a German word that literally means “world view”. It is the belief that makes sense of the root definition</a:t>
            </a:r>
            <a:endParaRPr lang="tr-TR" dirty="0"/>
          </a:p>
          <a:p>
            <a:pPr lvl="1"/>
            <a:r>
              <a:rPr lang="tr-TR" dirty="0"/>
              <a:t>O: </a:t>
            </a:r>
            <a:r>
              <a:rPr lang="en-US" dirty="0"/>
              <a:t>Owner: the wider system decision maker who is concerned with the performance of the system</a:t>
            </a:r>
            <a:endParaRPr lang="tr-TR" dirty="0"/>
          </a:p>
          <a:p>
            <a:pPr lvl="1"/>
            <a:r>
              <a:rPr lang="tr-TR" dirty="0"/>
              <a:t>E: </a:t>
            </a:r>
            <a:r>
              <a:rPr lang="en-US" dirty="0"/>
              <a:t>Environmental Constraints: the key constrains outside the system boundary that are significant to the system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595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it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difficult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define </a:t>
            </a:r>
            <a:r>
              <a:rPr lang="tr-TR" dirty="0" err="1"/>
              <a:t>the</a:t>
            </a:r>
            <a:r>
              <a:rPr lang="tr-TR" dirty="0"/>
              <a:t> CATWOE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minimalist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definition</a:t>
            </a:r>
            <a:endParaRPr lang="tr-TR" dirty="0"/>
          </a:p>
          <a:p>
            <a:pPr lvl="1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68" y="3944295"/>
            <a:ext cx="7308213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6" y="1930400"/>
            <a:ext cx="4930955" cy="97459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dirty="0" err="1"/>
              <a:t>Root</a:t>
            </a:r>
            <a:r>
              <a:rPr lang="tr-TR" dirty="0"/>
              <a:t> Definition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r>
              <a:rPr lang="tr-TR" dirty="0"/>
              <a:t> 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96250" y="3251200"/>
            <a:ext cx="7358835" cy="3139723"/>
          </a:xfrm>
        </p:spPr>
        <p:txBody>
          <a:bodyPr>
            <a:normAutofit/>
          </a:bodyPr>
          <a:lstStyle/>
          <a:p>
            <a:r>
              <a:rPr lang="tr-TR" dirty="0" err="1"/>
              <a:t>Worldview</a:t>
            </a:r>
            <a:r>
              <a:rPr lang="tr-TR" dirty="0"/>
              <a:t> : </a:t>
            </a:r>
            <a:r>
              <a:rPr lang="en-US" dirty="0"/>
              <a:t>Pedestrian safety should have priority over driver convenience and drivers will not consider pedestrian safety unless they fear punishment</a:t>
            </a:r>
            <a:endParaRPr lang="tr-TR" dirty="0"/>
          </a:p>
          <a:p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Criteria</a:t>
            </a:r>
            <a:r>
              <a:rPr lang="tr-TR" dirty="0"/>
              <a:t> : </a:t>
            </a:r>
            <a:r>
              <a:rPr lang="en-US" dirty="0"/>
              <a:t>Reduce accident rate by at least 50% over 5 years</a:t>
            </a:r>
          </a:p>
        </p:txBody>
      </p:sp>
    </p:spTree>
    <p:extLst>
      <p:ext uri="{BB962C8B-B14F-4D97-AF65-F5344CB8AC3E}">
        <p14:creationId xmlns:p14="http://schemas.microsoft.com/office/powerpoint/2010/main" val="19331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  <a:p>
            <a:r>
              <a:rPr lang="tr-TR" dirty="0"/>
              <a:t>Nature of </a:t>
            </a:r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Sytems</a:t>
            </a:r>
            <a:endParaRPr lang="tr-TR" dirty="0"/>
          </a:p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Thinking</a:t>
            </a:r>
            <a:endParaRPr lang="tr-TR" dirty="0"/>
          </a:p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Case </a:t>
            </a:r>
            <a:r>
              <a:rPr lang="tr-TR" dirty="0" err="1"/>
              <a:t>Study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Analyst’s</a:t>
            </a:r>
            <a:r>
              <a:rPr lang="tr-TR" dirty="0"/>
              <a:t> Role</a:t>
            </a:r>
          </a:p>
          <a:p>
            <a:pPr lvl="1"/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Pictures</a:t>
            </a:r>
            <a:endParaRPr lang="tr-TR" dirty="0"/>
          </a:p>
          <a:p>
            <a:pPr lvl="1"/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Definitions</a:t>
            </a:r>
            <a:endParaRPr lang="tr-TR" dirty="0"/>
          </a:p>
          <a:p>
            <a:pPr lvl="1"/>
            <a:r>
              <a:rPr lang="tr-TR" dirty="0" err="1"/>
              <a:t>Conceptual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 lvl="1"/>
            <a:r>
              <a:rPr lang="tr-TR" dirty="0" err="1"/>
              <a:t>Taking</a:t>
            </a:r>
            <a:r>
              <a:rPr lang="tr-TR" dirty="0"/>
              <a:t> Action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128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4: </a:t>
            </a:r>
            <a:r>
              <a:rPr lang="tr-TR" dirty="0" err="1"/>
              <a:t>Deriving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analysing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actors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achieve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endParaRPr lang="tr-TR" dirty="0"/>
          </a:p>
          <a:p>
            <a:r>
              <a:rPr lang="en-US" dirty="0"/>
              <a:t>First</a:t>
            </a:r>
            <a:r>
              <a:rPr lang="tr-TR" dirty="0"/>
              <a:t>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activities</a:t>
            </a:r>
            <a:r>
              <a:rPr lang="en-US" dirty="0"/>
              <a:t>, then </a:t>
            </a:r>
            <a:r>
              <a:rPr lang="tr-TR" dirty="0" err="1"/>
              <a:t>produce</a:t>
            </a:r>
            <a:r>
              <a:rPr lang="tr-TR" dirty="0"/>
              <a:t> a model </a:t>
            </a:r>
            <a:r>
              <a:rPr lang="en-US" dirty="0"/>
              <a:t>that shows how these activities feed into each other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73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r>
              <a:rPr lang="tr-TR" dirty="0"/>
              <a:t> 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First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activities</a:t>
            </a:r>
            <a:endParaRPr lang="tr-TR" dirty="0"/>
          </a:p>
          <a:p>
            <a:pPr lvl="1"/>
            <a:r>
              <a:rPr lang="tr-TR" dirty="0"/>
              <a:t>1.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parking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danger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pedestrians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2.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parking</a:t>
            </a:r>
            <a:r>
              <a:rPr lang="tr-TR" dirty="0"/>
              <a:t> is not </a:t>
            </a:r>
            <a:r>
              <a:rPr lang="tr-TR" dirty="0" err="1"/>
              <a:t>permitted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3. </a:t>
            </a: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parking</a:t>
            </a:r>
            <a:r>
              <a:rPr lang="tr-TR" dirty="0"/>
              <a:t> in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4. </a:t>
            </a:r>
            <a:r>
              <a:rPr lang="tr-TR" dirty="0" err="1"/>
              <a:t>Record</a:t>
            </a:r>
            <a:r>
              <a:rPr lang="tr-TR" dirty="0"/>
              <a:t> </a:t>
            </a:r>
            <a:r>
              <a:rPr lang="tr-TR" dirty="0" err="1"/>
              <a:t>drivers</a:t>
            </a:r>
            <a:r>
              <a:rPr lang="tr-TR" dirty="0"/>
              <a:t> </a:t>
            </a:r>
            <a:r>
              <a:rPr lang="tr-TR" dirty="0" err="1"/>
              <a:t>parking</a:t>
            </a:r>
            <a:r>
              <a:rPr lang="tr-TR" dirty="0"/>
              <a:t> in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5. </a:t>
            </a:r>
            <a:r>
              <a:rPr lang="tr-TR" dirty="0" err="1"/>
              <a:t>Collect</a:t>
            </a:r>
            <a:r>
              <a:rPr lang="tr-TR" dirty="0"/>
              <a:t> </a:t>
            </a:r>
            <a:r>
              <a:rPr lang="tr-TR" dirty="0" err="1"/>
              <a:t>fines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punishment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6. </a:t>
            </a:r>
            <a:r>
              <a:rPr lang="tr-TR" dirty="0" err="1"/>
              <a:t>Fund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fines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7. </a:t>
            </a:r>
            <a:r>
              <a:rPr lang="en-US" dirty="0"/>
              <a:t>Measure the number and locations of pedestrians involved in accidents.</a:t>
            </a:r>
          </a:p>
          <a:p>
            <a:pPr lvl="1"/>
            <a:r>
              <a:rPr lang="tr-TR" dirty="0"/>
              <a:t>8. </a:t>
            </a:r>
            <a:r>
              <a:rPr lang="en-US" dirty="0"/>
              <a:t>Assess the impact upon pedestrian safety</a:t>
            </a:r>
          </a:p>
          <a:p>
            <a:pPr lvl="1"/>
            <a:r>
              <a:rPr lang="tr-TR" dirty="0"/>
              <a:t>9. </a:t>
            </a:r>
            <a:r>
              <a:rPr lang="en-US" dirty="0"/>
              <a:t>Report to the public on the results.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397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26477"/>
            <a:ext cx="8596668" cy="5214885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construct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model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85" y="1310053"/>
            <a:ext cx="6194366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5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82" y="1477927"/>
            <a:ext cx="4867920" cy="503144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tr-TR" sz="3300"/>
              <a:t>Step 5: </a:t>
            </a:r>
            <a:r>
              <a:rPr lang="en-US" sz="3300"/>
              <a:t>Comparing Conceptual Models With The Real World</a:t>
            </a:r>
            <a:br>
              <a:rPr lang="en-US" sz="3300"/>
            </a:br>
            <a:endParaRPr lang="tr-TR" sz="330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tr-TR" dirty="0"/>
              <a:t>P</a:t>
            </a:r>
            <a:r>
              <a:rPr lang="en-US" dirty="0" err="1"/>
              <a:t>rovide</a:t>
            </a:r>
            <a:r>
              <a:rPr lang="en-US" dirty="0"/>
              <a:t> a solid set of prioritized recommendations for what changes need to be made to existing activity systems</a:t>
            </a:r>
            <a:endParaRPr lang="tr-TR" dirty="0"/>
          </a:p>
          <a:p>
            <a:r>
              <a:rPr lang="en-US" dirty="0"/>
              <a:t>It is helpful to involve participants in this process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62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r>
              <a:rPr lang="tr-TR" dirty="0"/>
              <a:t> 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street</a:t>
            </a:r>
            <a:r>
              <a:rPr lang="tr-TR" dirty="0"/>
              <a:t> : Action : </a:t>
            </a:r>
            <a:r>
              <a:rPr lang="tr-TR" dirty="0" err="1"/>
              <a:t>Fund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cars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sidewalk</a:t>
            </a:r>
            <a:r>
              <a:rPr lang="tr-TR" dirty="0"/>
              <a:t> : Action : Put </a:t>
            </a:r>
            <a:r>
              <a:rPr lang="tr-TR" dirty="0" err="1"/>
              <a:t>punishment</a:t>
            </a:r>
            <a:r>
              <a:rPr lang="tr-TR" dirty="0"/>
              <a:t>,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fine</a:t>
            </a:r>
            <a:endParaRPr lang="tr-TR" dirty="0"/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pedestriant</a:t>
            </a:r>
            <a:r>
              <a:rPr lang="tr-TR" dirty="0"/>
              <a:t> </a:t>
            </a:r>
            <a:r>
              <a:rPr lang="tr-TR" dirty="0" err="1"/>
              <a:t>crossing</a:t>
            </a:r>
            <a:r>
              <a:rPr lang="tr-TR" dirty="0"/>
              <a:t> : Action : </a:t>
            </a:r>
            <a:r>
              <a:rPr lang="tr-TR" dirty="0" err="1"/>
              <a:t>Build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pedestriant</a:t>
            </a:r>
            <a:r>
              <a:rPr lang="tr-TR" dirty="0"/>
              <a:t> </a:t>
            </a:r>
            <a:r>
              <a:rPr lang="tr-TR" dirty="0" err="1"/>
              <a:t>crossing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29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Step 6: </a:t>
            </a:r>
            <a:r>
              <a:rPr lang="en-US" dirty="0"/>
              <a:t>Analyzing Feasible And Desirable Change</a:t>
            </a:r>
            <a:br>
              <a:rPr lang="en-US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change</a:t>
            </a:r>
            <a:endParaRPr lang="tr-TR" dirty="0"/>
          </a:p>
          <a:p>
            <a:r>
              <a:rPr lang="en-US" dirty="0"/>
              <a:t>The system owners and actors have to live with these changes and make sure that they are happy with them and consider them appropriate</a:t>
            </a:r>
            <a:endParaRPr lang="tr-TR" dirty="0"/>
          </a:p>
          <a:p>
            <a:r>
              <a:rPr lang="en-US" dirty="0"/>
              <a:t>There are three elements that need to be considered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Feasibility</a:t>
            </a:r>
            <a:r>
              <a:rPr lang="tr-TR" dirty="0"/>
              <a:t>: </a:t>
            </a:r>
            <a:r>
              <a:rPr lang="en-US" dirty="0"/>
              <a:t>which changes are feasible and which are not </a:t>
            </a:r>
            <a:endParaRPr lang="tr-TR" dirty="0"/>
          </a:p>
          <a:p>
            <a:pPr lvl="2"/>
            <a:r>
              <a:rPr lang="tr-TR" dirty="0" err="1"/>
              <a:t>Cultural</a:t>
            </a:r>
            <a:r>
              <a:rPr lang="tr-TR" dirty="0"/>
              <a:t> </a:t>
            </a:r>
            <a:r>
              <a:rPr lang="tr-TR" dirty="0" err="1"/>
              <a:t>feasibility</a:t>
            </a:r>
            <a:endParaRPr lang="tr-TR" dirty="0"/>
          </a:p>
          <a:p>
            <a:pPr lvl="2"/>
            <a:r>
              <a:rPr lang="tr-TR" dirty="0"/>
              <a:t>Technical </a:t>
            </a:r>
            <a:r>
              <a:rPr lang="tr-TR" dirty="0" err="1"/>
              <a:t>feasibility</a:t>
            </a:r>
            <a:endParaRPr lang="tr-TR" dirty="0"/>
          </a:p>
          <a:p>
            <a:pPr lvl="2"/>
            <a:r>
              <a:rPr lang="en-US" dirty="0"/>
              <a:t>Dependencies between work-systems and between technical systems</a:t>
            </a:r>
            <a:endParaRPr lang="tr-TR" dirty="0"/>
          </a:p>
          <a:p>
            <a:pPr lvl="2"/>
            <a:r>
              <a:rPr lang="en-US" dirty="0"/>
              <a:t>Win-win: does the change make life easier for people</a:t>
            </a:r>
            <a:endParaRPr lang="tr-TR" dirty="0"/>
          </a:p>
          <a:p>
            <a:pPr lvl="1"/>
            <a:r>
              <a:rPr lang="tr-TR" dirty="0" err="1"/>
              <a:t>Priority</a:t>
            </a:r>
            <a:r>
              <a:rPr lang="tr-TR" dirty="0"/>
              <a:t>: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/>
              <a:t>the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ones</a:t>
            </a:r>
            <a:endParaRPr lang="tr-TR" dirty="0"/>
          </a:p>
          <a:p>
            <a:pPr lvl="1"/>
            <a:r>
              <a:rPr lang="tr-TR" dirty="0"/>
              <a:t>Risk </a:t>
            </a:r>
            <a:r>
              <a:rPr lang="tr-TR" dirty="0" err="1"/>
              <a:t>analysis</a:t>
            </a:r>
            <a:r>
              <a:rPr lang="tr-TR" dirty="0"/>
              <a:t>: </a:t>
            </a:r>
            <a:r>
              <a:rPr lang="en-US" dirty="0"/>
              <a:t>Highest scores indicate risks/benefits that need managing carefully</a:t>
            </a:r>
            <a:endParaRPr lang="tr-TR" dirty="0"/>
          </a:p>
          <a:p>
            <a:pPr marL="914400" lvl="2" indent="0"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12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7: </a:t>
            </a:r>
            <a:r>
              <a:rPr lang="tr-TR" dirty="0" err="1"/>
              <a:t>Taking</a:t>
            </a:r>
            <a:r>
              <a:rPr lang="tr-TR" dirty="0"/>
              <a:t> Action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implementing</a:t>
            </a:r>
            <a:r>
              <a:rPr lang="tr-TR" dirty="0"/>
              <a:t> a </a:t>
            </a:r>
            <a:r>
              <a:rPr lang="tr-TR" dirty="0" err="1"/>
              <a:t>change</a:t>
            </a:r>
            <a:endParaRPr lang="tr-TR" dirty="0"/>
          </a:p>
          <a:p>
            <a:pPr lvl="1"/>
            <a:r>
              <a:rPr lang="en-US" dirty="0"/>
              <a:t>Do not try to change everything at once</a:t>
            </a:r>
            <a:endParaRPr lang="tr-TR" dirty="0"/>
          </a:p>
          <a:p>
            <a:pPr lvl="2"/>
            <a:r>
              <a:rPr lang="tr-TR" dirty="0"/>
              <a:t>Plan a set of </a:t>
            </a:r>
            <a:r>
              <a:rPr lang="tr-TR" dirty="0" err="1"/>
              <a:t>incremental</a:t>
            </a:r>
            <a:r>
              <a:rPr lang="tr-TR" dirty="0"/>
              <a:t> </a:t>
            </a:r>
            <a:r>
              <a:rPr lang="tr-TR" dirty="0" err="1"/>
              <a:t>changes</a:t>
            </a:r>
            <a:endParaRPr lang="tr-TR" dirty="0"/>
          </a:p>
          <a:p>
            <a:pPr lvl="1"/>
            <a:r>
              <a:rPr lang="en-US" dirty="0" err="1"/>
              <a:t>Invo</a:t>
            </a:r>
            <a:r>
              <a:rPr lang="tr-TR" dirty="0"/>
              <a:t>l</a:t>
            </a:r>
            <a:r>
              <a:rPr lang="en-US" dirty="0" err="1"/>
              <a:t>ve</a:t>
            </a:r>
            <a:r>
              <a:rPr lang="en-US" dirty="0"/>
              <a:t> the people actually working in the activity system</a:t>
            </a:r>
            <a:endParaRPr lang="tr-TR" dirty="0"/>
          </a:p>
          <a:p>
            <a:pPr lvl="2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do not </a:t>
            </a:r>
            <a:r>
              <a:rPr lang="en-US" dirty="0"/>
              <a:t>it is likely that these will be a dramatic failure</a:t>
            </a:r>
            <a:endParaRPr lang="tr-TR" dirty="0"/>
          </a:p>
          <a:p>
            <a:pPr marL="914400" lvl="2" indent="0">
              <a:buNone/>
            </a:pPr>
            <a:r>
              <a:rPr lang="tr-TR" dirty="0"/>
              <a:t> </a:t>
            </a:r>
          </a:p>
          <a:p>
            <a:pPr lvl="2"/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3751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2343970"/>
            <a:ext cx="3750581" cy="3750581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4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Previously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Hard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are</a:t>
            </a:r>
            <a:endParaRPr lang="tr-TR" dirty="0"/>
          </a:p>
          <a:p>
            <a:pPr lvl="1"/>
            <a:r>
              <a:rPr lang="tr-TR" dirty="0" err="1"/>
              <a:t>Well-defined</a:t>
            </a:r>
            <a:r>
              <a:rPr lang="tr-TR" dirty="0"/>
              <a:t>, </a:t>
            </a:r>
            <a:r>
              <a:rPr lang="tr-TR" dirty="0" err="1"/>
              <a:t>concrete</a:t>
            </a:r>
            <a:r>
              <a:rPr lang="tr-TR" dirty="0"/>
              <a:t> </a:t>
            </a:r>
            <a:r>
              <a:rPr lang="tr-TR" dirty="0" err="1"/>
              <a:t>subsystems</a:t>
            </a:r>
            <a:endParaRPr lang="tr-TR" dirty="0"/>
          </a:p>
          <a:p>
            <a:pPr lvl="1"/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predictable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quantifiable</a:t>
            </a:r>
            <a:endParaRPr lang="tr-TR" dirty="0"/>
          </a:p>
          <a:p>
            <a:r>
              <a:rPr lang="tr-TR" dirty="0"/>
              <a:t>People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involved</a:t>
            </a:r>
            <a:r>
              <a:rPr lang="tr-TR" dirty="0"/>
              <a:t> in a </a:t>
            </a:r>
            <a:r>
              <a:rPr lang="tr-TR" dirty="0" err="1"/>
              <a:t>predictable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err="1"/>
              <a:t>way</a:t>
            </a:r>
            <a:endParaRPr lang="tr-TR" dirty="0"/>
          </a:p>
          <a:p>
            <a:r>
              <a:rPr lang="tr-TR" dirty="0"/>
              <a:t>People do not </a:t>
            </a:r>
            <a:r>
              <a:rPr lang="tr-TR" dirty="0" err="1"/>
              <a:t>have</a:t>
            </a:r>
            <a:r>
              <a:rPr lang="tr-TR" dirty="0"/>
              <a:t> self </a:t>
            </a:r>
            <a:r>
              <a:rPr lang="tr-TR" dirty="0" err="1"/>
              <a:t>purposes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89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Nature of </a:t>
            </a:r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individual</a:t>
            </a:r>
            <a:r>
              <a:rPr lang="tr-TR" dirty="0"/>
              <a:t> is </a:t>
            </a:r>
            <a:r>
              <a:rPr lang="tr-TR" dirty="0" err="1"/>
              <a:t>unique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they</a:t>
            </a:r>
            <a:endParaRPr lang="tr-TR" dirty="0"/>
          </a:p>
          <a:p>
            <a:pPr lvl="1"/>
            <a:r>
              <a:rPr lang="tr-TR" dirty="0" err="1"/>
              <a:t>Think</a:t>
            </a:r>
            <a:endParaRPr lang="tr-TR" dirty="0"/>
          </a:p>
          <a:p>
            <a:pPr lvl="1"/>
            <a:r>
              <a:rPr lang="tr-TR" dirty="0" err="1"/>
              <a:t>Behave</a:t>
            </a:r>
            <a:endParaRPr lang="tr-TR" dirty="0"/>
          </a:p>
          <a:p>
            <a:pPr lvl="1"/>
            <a:r>
              <a:rPr lang="tr-TR" dirty="0" err="1"/>
              <a:t>Understand</a:t>
            </a:r>
            <a:endParaRPr lang="tr-TR" dirty="0"/>
          </a:p>
          <a:p>
            <a:pPr lvl="1"/>
            <a:r>
              <a:rPr lang="tr-TR" dirty="0" err="1"/>
              <a:t>Interpret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things</a:t>
            </a:r>
            <a:endParaRPr lang="tr-TR" dirty="0"/>
          </a:p>
          <a:p>
            <a:r>
              <a:rPr lang="tr-TR" dirty="0"/>
              <a:t>World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set of</a:t>
            </a:r>
          </a:p>
          <a:p>
            <a:pPr lvl="1"/>
            <a:r>
              <a:rPr lang="tr-TR" dirty="0" err="1"/>
              <a:t>Attributes</a:t>
            </a:r>
            <a:endParaRPr lang="tr-TR" dirty="0"/>
          </a:p>
          <a:p>
            <a:pPr lvl="1"/>
            <a:r>
              <a:rPr lang="tr-TR" dirty="0" err="1"/>
              <a:t>Beliefs</a:t>
            </a:r>
            <a:endParaRPr lang="tr-TR" dirty="0"/>
          </a:p>
          <a:p>
            <a:pPr lvl="1"/>
            <a:r>
              <a:rPr lang="tr-TR" dirty="0" err="1"/>
              <a:t>Values</a:t>
            </a:r>
            <a:endParaRPr lang="tr-TR" dirty="0"/>
          </a:p>
          <a:p>
            <a:pPr lvl="1"/>
            <a:r>
              <a:rPr lang="tr-TR" dirty="0" err="1"/>
              <a:t>Opinons</a:t>
            </a:r>
            <a:endParaRPr lang="tr-TR" dirty="0"/>
          </a:p>
          <a:p>
            <a:pPr lvl="1"/>
            <a:r>
              <a:rPr lang="tr-TR" dirty="0" err="1"/>
              <a:t>Perceptions</a:t>
            </a:r>
            <a:endParaRPr lang="tr-TR" dirty="0"/>
          </a:p>
          <a:p>
            <a:pPr lvl="1"/>
            <a:endParaRPr lang="tr-TR" dirty="0"/>
          </a:p>
          <a:p>
            <a:endParaRPr lang="tr-TR" dirty="0"/>
          </a:p>
          <a:p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89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Thinking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Construction of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projects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faced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challenge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‘</a:t>
            </a:r>
            <a:r>
              <a:rPr lang="tr-TR" dirty="0" err="1"/>
              <a:t>human</a:t>
            </a:r>
            <a:r>
              <a:rPr lang="tr-TR" dirty="0"/>
              <a:t>’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 </a:t>
            </a:r>
            <a:r>
              <a:rPr lang="tr-TR" dirty="0" err="1"/>
              <a:t>problematic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‘</a:t>
            </a:r>
            <a:r>
              <a:rPr lang="tr-TR" dirty="0" err="1"/>
              <a:t>messy</a:t>
            </a:r>
            <a:r>
              <a:rPr lang="tr-TR" dirty="0"/>
              <a:t>’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problematic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problem</a:t>
            </a:r>
          </a:p>
          <a:p>
            <a:r>
              <a:rPr lang="tr-TR" dirty="0"/>
              <a:t>An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thinking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is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us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unknowns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them</a:t>
            </a:r>
            <a:endParaRPr lang="tr-TR" dirty="0"/>
          </a:p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methodologies</a:t>
            </a:r>
            <a:r>
              <a:rPr lang="tr-TR" dirty="0"/>
              <a:t> </a:t>
            </a:r>
            <a:r>
              <a:rPr lang="tr-TR" dirty="0" err="1"/>
              <a:t>revolve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helping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examining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involved</a:t>
            </a:r>
            <a:r>
              <a:rPr lang="tr-TR" dirty="0"/>
              <a:t> </a:t>
            </a:r>
            <a:r>
              <a:rPr lang="tr-TR" dirty="0" err="1"/>
              <a:t>problematic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‘</a:t>
            </a:r>
            <a:r>
              <a:rPr lang="tr-TR" dirty="0" err="1"/>
              <a:t>messy</a:t>
            </a:r>
            <a:r>
              <a:rPr lang="tr-TR" dirty="0"/>
              <a:t>’ </a:t>
            </a:r>
            <a:r>
              <a:rPr lang="tr-TR" dirty="0" err="1"/>
              <a:t>situations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</a:p>
          <a:p>
            <a:r>
              <a:rPr lang="tr-TR" dirty="0" err="1"/>
              <a:t>Tries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complicated</a:t>
            </a:r>
            <a:r>
              <a:rPr lang="tr-TR" dirty="0"/>
              <a:t>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178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Viewpoint</a:t>
            </a:r>
            <a:endParaRPr lang="tr-TR" dirty="0"/>
          </a:p>
        </p:txBody>
      </p:sp>
      <p:pic>
        <p:nvPicPr>
          <p:cNvPr id="4" name="8vnPgEP-Ids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55034" y="1988038"/>
            <a:ext cx="7210546" cy="40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Sytem</a:t>
            </a:r>
            <a:r>
              <a:rPr lang="tr-TR" dirty="0"/>
              <a:t> </a:t>
            </a:r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Soft</a:t>
            </a:r>
            <a:r>
              <a:rPr lang="tr-TR" dirty="0"/>
              <a:t> = ‘People’</a:t>
            </a:r>
          </a:p>
          <a:p>
            <a:r>
              <a:rPr lang="tr-TR" dirty="0" err="1"/>
              <a:t>System</a:t>
            </a:r>
            <a:r>
              <a:rPr lang="tr-TR" dirty="0"/>
              <a:t> = ‘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theory</a:t>
            </a:r>
            <a:r>
              <a:rPr lang="tr-TR" dirty="0"/>
              <a:t> of </a:t>
            </a:r>
            <a:r>
              <a:rPr lang="tr-TR" dirty="0" err="1"/>
              <a:t>systems</a:t>
            </a:r>
            <a:r>
              <a:rPr lang="tr-TR" dirty="0"/>
              <a:t>’</a:t>
            </a:r>
          </a:p>
          <a:p>
            <a:r>
              <a:rPr lang="tr-TR" dirty="0" err="1"/>
              <a:t>Methodology</a:t>
            </a:r>
            <a:r>
              <a:rPr lang="tr-TR" dirty="0"/>
              <a:t> = ‘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thinking</a:t>
            </a:r>
            <a:r>
              <a:rPr lang="tr-TR" dirty="0"/>
              <a:t>’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can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endParaRPr lang="tr-TR" dirty="0"/>
          </a:p>
          <a:p>
            <a:pPr lvl="1"/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management</a:t>
            </a:r>
            <a:endParaRPr lang="tr-TR" dirty="0"/>
          </a:p>
          <a:p>
            <a:pPr lvl="1"/>
            <a:r>
              <a:rPr lang="tr-TR" dirty="0"/>
              <a:t>Planning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  <a:p>
            <a:pPr lvl="1"/>
            <a:r>
              <a:rPr lang="tr-TR" dirty="0"/>
              <a:t>Information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planning</a:t>
            </a:r>
            <a:endParaRPr lang="tr-TR" dirty="0"/>
          </a:p>
          <a:p>
            <a:pPr lvl="1"/>
            <a:r>
              <a:rPr lang="tr-TR" dirty="0"/>
              <a:t>Human </a:t>
            </a:r>
            <a:r>
              <a:rPr lang="tr-TR" dirty="0" err="1"/>
              <a:t>resource</a:t>
            </a:r>
            <a:r>
              <a:rPr lang="tr-TR" dirty="0"/>
              <a:t> </a:t>
            </a:r>
            <a:r>
              <a:rPr lang="tr-TR" dirty="0" err="1"/>
              <a:t>management</a:t>
            </a:r>
            <a:endParaRPr lang="tr-TR" dirty="0"/>
          </a:p>
          <a:p>
            <a:pPr lvl="1"/>
            <a:r>
              <a:rPr lang="tr-TR" dirty="0"/>
              <a:t>Analysis of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  <a:p>
            <a:pPr lvl="1"/>
            <a:r>
              <a:rPr lang="tr-TR" dirty="0" err="1"/>
              <a:t>Expert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development</a:t>
            </a:r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general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in </a:t>
            </a:r>
            <a:r>
              <a:rPr lang="tr-TR" dirty="0" err="1"/>
              <a:t>knowledge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,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,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construction</a:t>
            </a:r>
            <a:r>
              <a:rPr lang="tr-TR" dirty="0"/>
              <a:t> </a:t>
            </a:r>
            <a:r>
              <a:rPr lang="tr-TR" dirty="0" err="1"/>
              <a:t>management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84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tr-TR" dirty="0"/>
              <a:t>Information </a:t>
            </a:r>
            <a:r>
              <a:rPr lang="tr-TR" dirty="0" err="1"/>
              <a:t>about</a:t>
            </a:r>
            <a:r>
              <a:rPr lang="tr-TR" dirty="0"/>
              <a:t> problem </a:t>
            </a:r>
            <a:r>
              <a:rPr lang="tr-TR" dirty="0" err="1"/>
              <a:t>situaiton</a:t>
            </a:r>
            <a:endParaRPr lang="tr-TR" dirty="0"/>
          </a:p>
          <a:p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picture</a:t>
            </a:r>
            <a:r>
              <a:rPr lang="tr-TR" dirty="0"/>
              <a:t>, </a:t>
            </a:r>
            <a:r>
              <a:rPr lang="tr-TR" dirty="0" err="1"/>
              <a:t>identifying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lang="tr-TR" dirty="0"/>
          </a:p>
          <a:p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definitions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constructing</a:t>
            </a:r>
            <a:r>
              <a:rPr lang="tr-TR" dirty="0"/>
              <a:t> </a:t>
            </a:r>
            <a:r>
              <a:rPr lang="tr-TR" dirty="0" err="1"/>
              <a:t>conceptual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 err="1"/>
              <a:t>Debating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actors</a:t>
            </a:r>
            <a:endParaRPr lang="tr-TR" dirty="0"/>
          </a:p>
          <a:p>
            <a:r>
              <a:rPr lang="tr-TR" dirty="0"/>
              <a:t>Action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change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60" y="1753101"/>
            <a:ext cx="5309678" cy="38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 </a:t>
            </a:r>
            <a:r>
              <a:rPr lang="tr-TR" dirty="0" err="1"/>
              <a:t>Study</a:t>
            </a:r>
            <a:r>
              <a:rPr lang="tr-TR" dirty="0"/>
              <a:t> – </a:t>
            </a:r>
            <a:r>
              <a:rPr lang="tr-TR" dirty="0" err="1"/>
              <a:t>Complexity</a:t>
            </a:r>
            <a:r>
              <a:rPr lang="tr-TR" dirty="0"/>
              <a:t> of </a:t>
            </a:r>
            <a:r>
              <a:rPr lang="tr-TR" dirty="0" err="1"/>
              <a:t>Parking</a:t>
            </a:r>
            <a:r>
              <a:rPr lang="tr-TR" dirty="0"/>
              <a:t> </a:t>
            </a:r>
            <a:r>
              <a:rPr lang="tr-TR" dirty="0" err="1"/>
              <a:t>Enforcement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Parking</a:t>
            </a:r>
            <a:r>
              <a:rPr lang="tr-TR" dirty="0"/>
              <a:t> problem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city</a:t>
            </a:r>
            <a:endParaRPr lang="tr-TR" dirty="0"/>
          </a:p>
          <a:p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cars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streets</a:t>
            </a:r>
            <a:endParaRPr lang="tr-TR" dirty="0"/>
          </a:p>
          <a:p>
            <a:r>
              <a:rPr lang="tr-TR" dirty="0" err="1"/>
              <a:t>Cars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parked</a:t>
            </a:r>
            <a:r>
              <a:rPr lang="tr-TR" dirty="0"/>
              <a:t> </a:t>
            </a:r>
            <a:r>
              <a:rPr lang="tr-TR" dirty="0" err="1"/>
              <a:t>inappropriate</a:t>
            </a:r>
            <a:r>
              <a:rPr lang="tr-TR" dirty="0"/>
              <a:t> </a:t>
            </a:r>
            <a:r>
              <a:rPr lang="tr-TR" dirty="0" err="1"/>
              <a:t>places</a:t>
            </a:r>
            <a:endParaRPr lang="tr-TR" dirty="0"/>
          </a:p>
          <a:p>
            <a:r>
              <a:rPr lang="tr-TR" dirty="0" err="1"/>
              <a:t>Pedestrians</a:t>
            </a:r>
            <a:r>
              <a:rPr lang="tr-TR" dirty="0"/>
              <a:t> at risk</a:t>
            </a:r>
          </a:p>
          <a:p>
            <a:r>
              <a:rPr lang="tr-TR" dirty="0"/>
              <a:t>Car </a:t>
            </a:r>
            <a:r>
              <a:rPr lang="tr-TR" dirty="0" err="1"/>
              <a:t>parks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full</a:t>
            </a:r>
            <a:endParaRPr lang="tr-TR" dirty="0"/>
          </a:p>
          <a:p>
            <a:r>
              <a:rPr lang="tr-TR" dirty="0" err="1"/>
              <a:t>Angry</a:t>
            </a:r>
            <a:r>
              <a:rPr lang="tr-TR" dirty="0"/>
              <a:t> car </a:t>
            </a:r>
            <a:r>
              <a:rPr lang="tr-TR" dirty="0" err="1"/>
              <a:t>owners</a:t>
            </a:r>
            <a:r>
              <a:rPr lang="tr-TR" dirty="0"/>
              <a:t>, </a:t>
            </a:r>
            <a:r>
              <a:rPr lang="tr-TR" dirty="0" err="1"/>
              <a:t>drivers</a:t>
            </a:r>
            <a:endParaRPr lang="tr-TR" dirty="0"/>
          </a:p>
          <a:p>
            <a:r>
              <a:rPr lang="tr-TR" dirty="0" err="1"/>
              <a:t>Angry</a:t>
            </a:r>
            <a:r>
              <a:rPr lang="tr-TR" dirty="0"/>
              <a:t> </a:t>
            </a:r>
            <a:r>
              <a:rPr lang="tr-TR" dirty="0" err="1"/>
              <a:t>pedestrians</a:t>
            </a:r>
            <a:endParaRPr lang="tr-TR" dirty="0"/>
          </a:p>
          <a:p>
            <a:r>
              <a:rPr lang="tr-TR" dirty="0" err="1"/>
              <a:t>Desperate</a:t>
            </a:r>
            <a:r>
              <a:rPr lang="tr-TR" dirty="0"/>
              <a:t> </a:t>
            </a:r>
            <a:r>
              <a:rPr lang="tr-TR" dirty="0" err="1"/>
              <a:t>employees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35246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1103</TotalTime>
  <Words>1350</Words>
  <Application>Microsoft Office PowerPoint</Application>
  <PresentationFormat>Widescreen</PresentationFormat>
  <Paragraphs>166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Yüzeyler</vt:lpstr>
      <vt:lpstr>INTRODUCTION TO SOFT SYSTEM THINKING</vt:lpstr>
      <vt:lpstr>Outline</vt:lpstr>
      <vt:lpstr>Previously…</vt:lpstr>
      <vt:lpstr>The Nature of Soft Systems</vt:lpstr>
      <vt:lpstr>Soft System Thinking</vt:lpstr>
      <vt:lpstr>An Example Viewpoint</vt:lpstr>
      <vt:lpstr>Soft Sytem Methodology</vt:lpstr>
      <vt:lpstr>Soft System Methodology</vt:lpstr>
      <vt:lpstr>Case Study – Complexity of Parking Enforcement</vt:lpstr>
      <vt:lpstr>Analyst’s Role</vt:lpstr>
      <vt:lpstr>Step 1: Understand the Problem Situation</vt:lpstr>
      <vt:lpstr>PowerPoint Presentation</vt:lpstr>
      <vt:lpstr>Rich Picture - Important Notes </vt:lpstr>
      <vt:lpstr>Sources of Rich Picture</vt:lpstr>
      <vt:lpstr>Step 2: Structure The Situation By Defining Relevant Purposeful Systems  </vt:lpstr>
      <vt:lpstr>PowerPoint Presentation</vt:lpstr>
      <vt:lpstr>Step 3: Clarify what the system exists to achieve by defining Root Definitions of relevant systems of activity </vt:lpstr>
      <vt:lpstr>PowerPoint Presentation</vt:lpstr>
      <vt:lpstr>Root Definition for Transformation 2</vt:lpstr>
      <vt:lpstr>Step 4: Deriving Conceptual Model</vt:lpstr>
      <vt:lpstr>Defining Conceptual Model for Transformation 2</vt:lpstr>
      <vt:lpstr>PowerPoint Presentation</vt:lpstr>
      <vt:lpstr>Step 5: Comparing Conceptual Models With The Real World </vt:lpstr>
      <vt:lpstr>Taking Transformation 2</vt:lpstr>
      <vt:lpstr>Step 6: Analyzing Feasible And Desirable Change </vt:lpstr>
      <vt:lpstr>Step 7: Taking Action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SYSTEM THINKING</dc:title>
  <dc:creator>Selin Ünal</dc:creator>
  <cp:lastModifiedBy>Ozan Özdemir</cp:lastModifiedBy>
  <cp:revision>60</cp:revision>
  <dcterms:created xsi:type="dcterms:W3CDTF">2017-03-18T18:38:43Z</dcterms:created>
  <dcterms:modified xsi:type="dcterms:W3CDTF">2021-12-01T06:36:20Z</dcterms:modified>
</cp:coreProperties>
</file>