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08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6 Dikdörtgen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6 Dikdörtgen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10 Dikdörtgen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9F2B61-43A9-4268-AB52-7D32096A607C}" type="datetimeFigureOut">
              <a:rPr lang="en-CA" smtClean="0"/>
              <a:pPr/>
              <a:t>2017-03-26</a:t>
            </a:fld>
            <a:endParaRPr lang="en-CA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59EC22-B678-4606-905D-C3CC49B70D1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5685" y="5273337"/>
            <a:ext cx="8534400" cy="117851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tr-TR" sz="4900" dirty="0" smtClean="0"/>
              <a:t>Z.Hande ÜRETÜRK</a:t>
            </a:r>
          </a:p>
          <a:p>
            <a:pPr algn="r"/>
            <a:r>
              <a:rPr lang="tr-TR" dirty="0" smtClean="0"/>
              <a:t>IS 739</a:t>
            </a:r>
          </a:p>
          <a:p>
            <a:pPr algn="r"/>
            <a:r>
              <a:rPr lang="tr-TR" dirty="0" smtClean="0"/>
              <a:t>27.03.2017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6959"/>
            <a:ext cx="10972800" cy="1448997"/>
          </a:xfrm>
        </p:spPr>
        <p:txBody>
          <a:bodyPr>
            <a:normAutofit fontScale="90000"/>
          </a:bodyPr>
          <a:lstStyle/>
          <a:p>
            <a:r>
              <a:rPr lang="tr-TR" u="sng" dirty="0" err="1" smtClean="0"/>
              <a:t>Chapter</a:t>
            </a:r>
            <a:r>
              <a:rPr lang="tr-TR" u="sng" dirty="0" smtClean="0"/>
              <a:t> 5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CA" dirty="0" smtClean="0"/>
              <a:t>INTRODUCT</a:t>
            </a:r>
            <a:r>
              <a:rPr lang="tr-TR" dirty="0" smtClean="0"/>
              <a:t>I</a:t>
            </a:r>
            <a:r>
              <a:rPr lang="en-CA" dirty="0" smtClean="0"/>
              <a:t>ON TO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CA" dirty="0" smtClean="0"/>
              <a:t>SYSTEMS FA</a:t>
            </a:r>
            <a:r>
              <a:rPr lang="tr-TR" dirty="0" smtClean="0"/>
              <a:t>I</a:t>
            </a:r>
            <a:r>
              <a:rPr lang="en-CA" dirty="0" smtClean="0"/>
              <a:t>LURES TH</a:t>
            </a:r>
            <a:r>
              <a:rPr lang="tr-TR" dirty="0" smtClean="0"/>
              <a:t>I</a:t>
            </a:r>
            <a:r>
              <a:rPr lang="en-CA" dirty="0" smtClean="0"/>
              <a:t>NK</a:t>
            </a:r>
            <a:r>
              <a:rPr lang="tr-TR" dirty="0" smtClean="0"/>
              <a:t>I</a:t>
            </a:r>
            <a:r>
              <a:rPr lang="en-CA" dirty="0" smtClean="0"/>
              <a:t>NG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09837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Comparative Models (cont.)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3119496" y="1447800"/>
            <a:ext cx="6562607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844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Formal System Paradigm (FSP)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/>
          </a:bodyPr>
          <a:lstStyle/>
          <a:p>
            <a:r>
              <a:rPr lang="en-US" dirty="0"/>
              <a:t>FSP is essential to any system failure study of a situation in which human activity forms a part.</a:t>
            </a:r>
          </a:p>
          <a:p>
            <a:r>
              <a:rPr lang="en-US" dirty="0"/>
              <a:t>Should always be the first model used for comparison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FSP can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often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</a:t>
            </a:r>
            <a:r>
              <a:rPr lang="tr-TR" dirty="0" err="1" smtClean="0"/>
              <a:t>towards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would</a:t>
            </a:r>
            <a:r>
              <a:rPr lang="tr-TR" dirty="0" smtClean="0"/>
              <a:t> be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comparison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an </a:t>
            </a:r>
            <a:r>
              <a:rPr lang="tr-TR" dirty="0" err="1" smtClean="0"/>
              <a:t>apparently</a:t>
            </a:r>
            <a:r>
              <a:rPr lang="tr-TR" dirty="0" smtClean="0"/>
              <a:t> </a:t>
            </a:r>
            <a:r>
              <a:rPr lang="tr-TR" dirty="0" err="1" smtClean="0"/>
              <a:t>defective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element </a:t>
            </a:r>
            <a:r>
              <a:rPr lang="tr-TR" dirty="0" err="1" smtClean="0"/>
              <a:t>implicated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FSP </a:t>
            </a:r>
            <a:r>
              <a:rPr lang="tr-TR" dirty="0" err="1" smtClean="0"/>
              <a:t>comparison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be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paradigm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detail</a:t>
            </a:r>
            <a:r>
              <a:rPr lang="tr-TR" dirty="0" smtClean="0"/>
              <a:t>.</a:t>
            </a:r>
            <a:endParaRPr lang="en-US" dirty="0"/>
          </a:p>
          <a:p>
            <a:r>
              <a:rPr lang="en-US" dirty="0"/>
              <a:t>Question: was there a SYSTEM at all immediately before the apparent failure in the situation being examined?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1145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Formal System Paradigm (FSP)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1021" y="1872948"/>
            <a:ext cx="9387280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4736" y="2101548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Board of Directors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1136" y="3930348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336" y="3930348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Finance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2911136" y="492094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(operations)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044736" y="309214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(control)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7178336" y="492094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(monitoring)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2392261" y="5682948"/>
            <a:ext cx="7924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Absence of any sub-system listed above is a classic indicator of SYSTEM FAILURE.</a:t>
            </a:r>
          </a:p>
        </p:txBody>
      </p:sp>
      <p:sp>
        <p:nvSpPr>
          <p:cNvPr id="13" name="12 Metin kutusu"/>
          <p:cNvSpPr txBox="1"/>
          <p:nvPr/>
        </p:nvSpPr>
        <p:spPr>
          <a:xfrm>
            <a:off x="7368466" y="2272683"/>
            <a:ext cx="27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Issues</a:t>
            </a:r>
            <a:r>
              <a:rPr lang="tr-TR" dirty="0" smtClean="0"/>
              <a:t> </a:t>
            </a:r>
            <a:r>
              <a:rPr lang="tr-TR" dirty="0" err="1" smtClean="0"/>
              <a:t>overall</a:t>
            </a:r>
            <a:r>
              <a:rPr lang="tr-TR" dirty="0" smtClean="0"/>
              <a:t> </a:t>
            </a:r>
            <a:r>
              <a:rPr lang="tr-TR" dirty="0" err="1" smtClean="0"/>
              <a:t>instructions</a:t>
            </a:r>
            <a:r>
              <a:rPr lang="tr-TR" dirty="0" smtClean="0"/>
              <a:t>, </a:t>
            </a:r>
            <a:r>
              <a:rPr lang="tr-TR" dirty="0" err="1" smtClean="0"/>
              <a:t>costs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revenue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9481351" y="3968318"/>
            <a:ext cx="1447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(</a:t>
            </a:r>
            <a:r>
              <a:rPr lang="tr-TR" dirty="0" err="1" smtClean="0"/>
              <a:t>Monitors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of </a:t>
            </a:r>
            <a:r>
              <a:rPr lang="tr-TR" dirty="0" err="1" smtClean="0"/>
              <a:t>departments</a:t>
            </a:r>
            <a:r>
              <a:rPr lang="tr-TR" dirty="0" smtClean="0"/>
              <a:t>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feeds</a:t>
            </a:r>
            <a:r>
              <a:rPr lang="tr-TR" dirty="0" smtClean="0"/>
              <a:t> data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board)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31454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Formal System Paradigm (FSP)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1" y="1719743"/>
            <a:ext cx="4925368" cy="4071457"/>
          </a:xfrm>
        </p:spPr>
        <p:txBody>
          <a:bodyPr/>
          <a:lstStyle/>
          <a:p>
            <a:r>
              <a:rPr lang="tr-TR" dirty="0" smtClean="0"/>
              <a:t>FSP </a:t>
            </a:r>
            <a:r>
              <a:rPr lang="tr-TR" dirty="0" err="1" smtClean="0"/>
              <a:t>requires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in a </a:t>
            </a:r>
            <a:r>
              <a:rPr lang="tr-TR" dirty="0" err="1" smtClean="0"/>
              <a:t>system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A </a:t>
            </a:r>
            <a:r>
              <a:rPr lang="tr-TR" dirty="0" err="1" smtClean="0"/>
              <a:t>control</a:t>
            </a:r>
            <a:r>
              <a:rPr lang="tr-TR" dirty="0" smtClean="0"/>
              <a:t>/</a:t>
            </a:r>
            <a:r>
              <a:rPr lang="tr-TR" dirty="0" err="1" smtClean="0"/>
              <a:t>decision</a:t>
            </a:r>
            <a:r>
              <a:rPr lang="tr-TR" dirty="0" smtClean="0"/>
              <a:t>-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subsystem</a:t>
            </a:r>
            <a:endParaRPr lang="tr-TR" dirty="0" smtClean="0"/>
          </a:p>
          <a:p>
            <a:pPr lvl="1"/>
            <a:r>
              <a:rPr lang="tr-TR" dirty="0" smtClean="0"/>
              <a:t>An </a:t>
            </a:r>
            <a:r>
              <a:rPr lang="tr-TR" dirty="0" err="1" smtClean="0"/>
              <a:t>operational</a:t>
            </a:r>
            <a:r>
              <a:rPr lang="tr-TR" dirty="0" smtClean="0"/>
              <a:t> </a:t>
            </a:r>
            <a:r>
              <a:rPr lang="tr-TR" dirty="0" err="1" smtClean="0"/>
              <a:t>subsystems</a:t>
            </a:r>
            <a:endParaRPr lang="tr-TR" dirty="0" smtClean="0"/>
          </a:p>
          <a:p>
            <a:pPr lvl="1"/>
            <a:r>
              <a:rPr lang="tr-TR" dirty="0" smtClean="0"/>
              <a:t>A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monitoring</a:t>
            </a:r>
            <a:r>
              <a:rPr lang="tr-TR" dirty="0" smtClean="0"/>
              <a:t> </a:t>
            </a:r>
            <a:r>
              <a:rPr lang="tr-TR" dirty="0" err="1" smtClean="0"/>
              <a:t>subsystem</a:t>
            </a:r>
            <a:endParaRPr lang="tr-TR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91" r="17313" b="33334"/>
          <a:stretch/>
        </p:blipFill>
        <p:spPr>
          <a:xfrm>
            <a:off x="6881758" y="1568823"/>
            <a:ext cx="5041783" cy="4862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190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Control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r>
              <a:rPr lang="en-US" dirty="0"/>
              <a:t>Comparison with the control paradigm should provide great detail of the inadequacy and confirm initial findings.</a:t>
            </a:r>
          </a:p>
          <a:p>
            <a:endParaRPr lang="en-US" dirty="0"/>
          </a:p>
          <a:p>
            <a:r>
              <a:rPr lang="en-US" dirty="0"/>
              <a:t>Control is an action or process which a SYSTEM or subsystem applies to itself so as to reach and maintain a desired state.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463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Control Paradigm (cont.)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626" t="46092" r="9625"/>
          <a:stretch/>
        </p:blipFill>
        <p:spPr>
          <a:xfrm rot="60000">
            <a:off x="3338984" y="1459766"/>
            <a:ext cx="5327008" cy="49276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602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Control Paradigm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Content Placeholder 2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366" t="9344" r="1599" b="36486"/>
          <a:stretch/>
        </p:blipFill>
        <p:spPr>
          <a:xfrm>
            <a:off x="4023181" y="1719743"/>
            <a:ext cx="4940969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37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Control Paradigm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Effective control requires certain conditions to be met;</a:t>
            </a:r>
          </a:p>
          <a:p>
            <a:r>
              <a:rPr lang="en-US" dirty="0"/>
              <a:t>The process to be controlled must be understood.</a:t>
            </a:r>
          </a:p>
          <a:p>
            <a:r>
              <a:rPr lang="en-US" dirty="0"/>
              <a:t>Inputs and outputs must be capable of being monitored.</a:t>
            </a:r>
          </a:p>
          <a:p>
            <a:r>
              <a:rPr lang="en-US" dirty="0"/>
              <a:t>A communication link between controller and monitor.</a:t>
            </a:r>
          </a:p>
          <a:p>
            <a:r>
              <a:rPr lang="en-US" dirty="0"/>
              <a:t>Reference standards must be compatible with outputs.</a:t>
            </a:r>
          </a:p>
          <a:p>
            <a:r>
              <a:rPr lang="en-US" dirty="0"/>
              <a:t>Time delays between control action and control effect should be within tolerable limits.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90796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Communication failures are typical failures in human activity systems but they also occur in other types of systems.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Human-Human Communication</a:t>
            </a:r>
          </a:p>
          <a:p>
            <a:pPr marL="457200" indent="-342900"/>
            <a:r>
              <a:rPr lang="en-US" dirty="0"/>
              <a:t>Frequently quoted example of communication failure between humans concerns the story of the telephone request from an army commander to headquarters;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6868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Commander</a:t>
            </a:r>
          </a:p>
          <a:p>
            <a:pPr marL="114300" indent="0">
              <a:buNone/>
            </a:pPr>
            <a:r>
              <a:rPr lang="en-US" i="1" dirty="0"/>
              <a:t>- “Send reinforcements, we’re going to advance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Young Corporal understand as</a:t>
            </a:r>
          </a:p>
          <a:p>
            <a:pPr>
              <a:buFontTx/>
              <a:buChar char="-"/>
            </a:pPr>
            <a:r>
              <a:rPr lang="en-US" dirty="0"/>
              <a:t>“Send three-and-fourpence, we’re going to a dance”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Causes: language difficulties &amp; noise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38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350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1348" y="1885764"/>
            <a:ext cx="8937376" cy="4191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/ Definition of Failure</a:t>
            </a:r>
          </a:p>
          <a:p>
            <a:r>
              <a:rPr lang="en-US" dirty="0"/>
              <a:t>Implications of Systems Failures</a:t>
            </a:r>
          </a:p>
          <a:p>
            <a:r>
              <a:rPr lang="en-US" dirty="0"/>
              <a:t>Comparative Models</a:t>
            </a:r>
          </a:p>
          <a:p>
            <a:r>
              <a:rPr lang="en-US" dirty="0"/>
              <a:t>The Formal System Paradigm</a:t>
            </a:r>
          </a:p>
          <a:p>
            <a:r>
              <a:rPr lang="en-US" dirty="0"/>
              <a:t>The Control Paradigm</a:t>
            </a:r>
          </a:p>
          <a:p>
            <a:r>
              <a:rPr lang="en-US" dirty="0"/>
              <a:t>The Communication Paradigm</a:t>
            </a:r>
          </a:p>
          <a:p>
            <a:r>
              <a:rPr lang="en-US" dirty="0"/>
              <a:t>Engineering Reliability Paradigms</a:t>
            </a:r>
          </a:p>
          <a:p>
            <a:r>
              <a:rPr lang="en-US" dirty="0"/>
              <a:t>Human Factors Paradigms</a:t>
            </a:r>
          </a:p>
          <a:p>
            <a:r>
              <a:rPr lang="en-US" dirty="0"/>
              <a:t>Questions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6924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0000">
            <a:off x="2587718" y="1590115"/>
            <a:ext cx="66579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2465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Human-Machine Communication</a:t>
            </a:r>
          </a:p>
          <a:p>
            <a:r>
              <a:rPr lang="en-US" dirty="0"/>
              <a:t>As mentioned in H2H communication, encoding and decoding are also features of H2M communication.</a:t>
            </a:r>
          </a:p>
          <a:p>
            <a:r>
              <a:rPr lang="en-US" dirty="0"/>
              <a:t>Cause: noise</a:t>
            </a:r>
          </a:p>
          <a:p>
            <a:r>
              <a:rPr lang="en-US" dirty="0"/>
              <a:t>In Three mile Island nuclear power station accident, an indicator light in the control room was masked by a caution tag. The operator reads temperature as 235F where the actual temp was 285F.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04296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7292" y="1606083"/>
            <a:ext cx="65436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0497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The Communication Paradigm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Machine-Machine Communication</a:t>
            </a:r>
          </a:p>
          <a:p>
            <a:r>
              <a:rPr lang="en-US" dirty="0"/>
              <a:t>Electronic signals sent &amp; received between machines over the networks.</a:t>
            </a:r>
          </a:p>
          <a:p>
            <a:r>
              <a:rPr lang="en-US" dirty="0"/>
              <a:t>Cause: noise, information load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Example;</a:t>
            </a:r>
          </a:p>
          <a:p>
            <a:r>
              <a:rPr lang="en-US" dirty="0"/>
              <a:t>SEAQ in London Stock Exchange (1986)</a:t>
            </a:r>
          </a:p>
          <a:p>
            <a:r>
              <a:rPr lang="en-US" dirty="0"/>
              <a:t>Information load on SEAQ blocked the system.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23165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Engineering reliability seeks to ensure that there is an acceptable period of time before failure occurs in “engineered systems”.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Measures of Reliability</a:t>
            </a:r>
          </a:p>
          <a:p>
            <a:pPr marL="114300" indent="0">
              <a:buNone/>
            </a:pPr>
            <a:r>
              <a:rPr lang="en-US" b="1" dirty="0"/>
              <a:t>Reliability: </a:t>
            </a:r>
            <a:r>
              <a:rPr lang="en-US" dirty="0"/>
              <a:t>degree of confidence which can be placed in a system fulfilling its duties in service.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 engineering, reliability is a probability value between 0.0 to 1.0.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652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Factors affecting systematic failures;</a:t>
            </a:r>
          </a:p>
          <a:p>
            <a:r>
              <a:rPr lang="en-US" dirty="0"/>
              <a:t>Poor manufacturing methods.</a:t>
            </a:r>
          </a:p>
          <a:p>
            <a:r>
              <a:rPr lang="en-US" dirty="0"/>
              <a:t>Lack of quality control.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Outcomes of Component Failure</a:t>
            </a:r>
          </a:p>
          <a:p>
            <a:pPr marL="114300" indent="0">
              <a:buNone/>
            </a:pPr>
            <a:r>
              <a:rPr lang="en-US" dirty="0"/>
              <a:t>Since a system is composed of interconnected sub-systems, component failures may lead to SYSTEM FAILURE.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System reliability depends on component reliability.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6546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/>
          </a:bodyPr>
          <a:lstStyle/>
          <a:p>
            <a:r>
              <a:rPr lang="en-US" dirty="0"/>
              <a:t>Duplication of critical components increases system reliability.</a:t>
            </a:r>
          </a:p>
          <a:p>
            <a:pPr marL="114300" indent="0">
              <a:buNone/>
            </a:pPr>
            <a:r>
              <a:rPr lang="en-US" b="1" dirty="0"/>
              <a:t>Technical Failure Categories</a:t>
            </a:r>
          </a:p>
          <a:p>
            <a:r>
              <a:rPr lang="en-US" dirty="0"/>
              <a:t>The design is inadequate for the expected forces and environmental conditions.</a:t>
            </a:r>
          </a:p>
          <a:p>
            <a:r>
              <a:rPr lang="en-US" dirty="0"/>
              <a:t>The component or structure is not made to the design drawings or specification.</a:t>
            </a:r>
          </a:p>
          <a:p>
            <a:r>
              <a:rPr lang="en-US" dirty="0"/>
              <a:t>Greater loading or environmental conditions.</a:t>
            </a:r>
          </a:p>
          <a:p>
            <a:r>
              <a:rPr lang="en-US" dirty="0"/>
              <a:t>Maintenance and inspections procedures are faulty or absent.</a:t>
            </a:r>
          </a:p>
        </p:txBody>
      </p:sp>
    </p:spTree>
    <p:extLst>
      <p:ext uri="{BB962C8B-B14F-4D97-AF65-F5344CB8AC3E}">
        <p14:creationId xmlns="" xmlns:p14="http://schemas.microsoft.com/office/powerpoint/2010/main" val="220608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Faulty Trees</a:t>
            </a:r>
          </a:p>
          <a:p>
            <a:pPr marL="457200" indent="-342900"/>
            <a:r>
              <a:rPr lang="en-US" dirty="0"/>
              <a:t>Faulty trees chart the conditions necessary for a particular apparent failure and are used to identify or predict how such a failure might occur.</a:t>
            </a:r>
          </a:p>
          <a:p>
            <a:pPr marL="114300" indent="0">
              <a:buNone/>
            </a:pPr>
            <a:endParaRPr lang="en-US" dirty="0"/>
          </a:p>
          <a:p>
            <a:pPr marL="457200" indent="-342900"/>
            <a:r>
              <a:rPr lang="en-US" dirty="0"/>
              <a:t>Each tree is built up as a series of levels or hierarchies as in an organization chart and levels are linked by logic gates.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0802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4945678" y="1447800"/>
            <a:ext cx="2910243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12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Cascade Paradigm</a:t>
            </a:r>
          </a:p>
          <a:p>
            <a:pPr marL="457200" indent="-342900"/>
            <a:r>
              <a:rPr lang="en-US" dirty="0"/>
              <a:t>The cascade models a chain of failures, domino effect.</a:t>
            </a:r>
          </a:p>
          <a:p>
            <a:pPr marL="457200" indent="-342900"/>
            <a:r>
              <a:rPr lang="en-US" dirty="0"/>
              <a:t>A more useful cascade model incorporates multiple and looping failures in which the SYSTEM of failures enhances itself in a chain reaction or snowball.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488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2273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577131"/>
            <a:ext cx="10018713" cy="4214070"/>
          </a:xfrm>
        </p:spPr>
        <p:txBody>
          <a:bodyPr>
            <a:normAutofit/>
          </a:bodyPr>
          <a:lstStyle/>
          <a:p>
            <a:r>
              <a:rPr lang="en-US" dirty="0"/>
              <a:t>Any system is capable of failure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failures</a:t>
            </a:r>
            <a:r>
              <a:rPr lang="tr-TR" dirty="0" smtClean="0"/>
              <a:t> can be </a:t>
            </a:r>
            <a:r>
              <a:rPr lang="tr-TR" dirty="0" err="1" smtClean="0"/>
              <a:t>dramatic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serious</a:t>
            </a:r>
            <a:r>
              <a:rPr lang="tr-TR" dirty="0" smtClean="0"/>
              <a:t> </a:t>
            </a:r>
            <a:r>
              <a:rPr lang="tr-TR" dirty="0" err="1" smtClean="0"/>
              <a:t>consequences</a:t>
            </a:r>
            <a:r>
              <a:rPr lang="tr-TR" dirty="0" smtClean="0"/>
              <a:t>.</a:t>
            </a:r>
            <a:endParaRPr lang="en-US" dirty="0"/>
          </a:p>
          <a:p>
            <a:r>
              <a:rPr lang="en-US" dirty="0"/>
              <a:t>Understanding SYSTEM FAILURES improves the SYSTEMS and prevents future FAILURES.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What is a Failure?</a:t>
            </a:r>
            <a:endParaRPr lang="en-US" dirty="0"/>
          </a:p>
          <a:p>
            <a:pPr lvl="1"/>
            <a:r>
              <a:rPr lang="en-US" dirty="0"/>
              <a:t>Definition : “</a:t>
            </a:r>
            <a:r>
              <a:rPr lang="en-US" i="1" dirty="0"/>
              <a:t>The condition or fact of not achieving the desired end or ends.”</a:t>
            </a:r>
          </a:p>
          <a:p>
            <a:pPr lvl="1"/>
            <a:r>
              <a:rPr lang="en-US" dirty="0"/>
              <a:t>People would claim to recognize a failure when confronted with one.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1577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Common Mode</a:t>
            </a:r>
          </a:p>
          <a:p>
            <a:pPr marL="457200" indent="-342900"/>
            <a:r>
              <a:rPr lang="en-US" dirty="0"/>
              <a:t>All components have a common fault.</a:t>
            </a:r>
          </a:p>
          <a:p>
            <a:pPr marL="114300" indent="0">
              <a:buNone/>
            </a:pPr>
            <a:endParaRPr lang="en-US" dirty="0"/>
          </a:p>
          <a:p>
            <a:pPr marL="457200" indent="-342900"/>
            <a:r>
              <a:rPr lang="en-US" dirty="0"/>
              <a:t>Cause: poor design, manufacturing faults not identified by quality control procedures.</a:t>
            </a:r>
          </a:p>
          <a:p>
            <a:pPr marL="114300" indent="0">
              <a:buNone/>
            </a:pPr>
            <a:endParaRPr lang="en-US" dirty="0"/>
          </a:p>
          <a:p>
            <a:pPr marL="457200" indent="-342900"/>
            <a:r>
              <a:rPr lang="en-US" b="1" u="sng" dirty="0"/>
              <a:t>Example</a:t>
            </a:r>
            <a:r>
              <a:rPr lang="en-US" b="1" dirty="0"/>
              <a:t>:</a:t>
            </a:r>
            <a:r>
              <a:rPr lang="en-US" dirty="0"/>
              <a:t> Whole batches or models of car being recalled after the manufacturer has discovered a design fault.</a:t>
            </a:r>
          </a:p>
        </p:txBody>
      </p:sp>
    </p:spTree>
    <p:extLst>
      <p:ext uri="{BB962C8B-B14F-4D97-AF65-F5344CB8AC3E}">
        <p14:creationId xmlns="" xmlns:p14="http://schemas.microsoft.com/office/powerpoint/2010/main" val="2874596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Engineering Reliability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Failure Modes and Effects Analysis (FMEA)</a:t>
            </a:r>
          </a:p>
          <a:p>
            <a:pPr marL="457200" indent="-342900"/>
            <a:r>
              <a:rPr lang="en-US" dirty="0"/>
              <a:t>Instead of showing how failures occur, FMEA tries to predict result or effects of a failure.</a:t>
            </a:r>
          </a:p>
          <a:p>
            <a:pPr marL="114300" indent="0">
              <a:buNone/>
            </a:pPr>
            <a:endParaRPr lang="en-US" dirty="0"/>
          </a:p>
          <a:p>
            <a:pPr marL="457200" indent="-342900"/>
            <a:r>
              <a:rPr lang="en-US" dirty="0"/>
              <a:t>FMEA provides a systematic method for examining each component in a technical SYSTEM, its function(s), types of possible failures and their effects.</a:t>
            </a:r>
          </a:p>
          <a:p>
            <a:pPr marL="114300" indent="0">
              <a:buNone/>
            </a:pPr>
            <a:endParaRPr lang="en-US" dirty="0"/>
          </a:p>
          <a:p>
            <a:pPr marL="457200" indent="-342900"/>
            <a:r>
              <a:rPr lang="en-US" dirty="0"/>
              <a:t>FMEA applications: planning, design, construction and service monitoring.</a:t>
            </a:r>
          </a:p>
        </p:txBody>
      </p:sp>
    </p:spTree>
    <p:extLst>
      <p:ext uri="{BB962C8B-B14F-4D97-AF65-F5344CB8AC3E}">
        <p14:creationId xmlns="" xmlns:p14="http://schemas.microsoft.com/office/powerpoint/2010/main" val="361500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Human Factors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Covers a wide range of models;</a:t>
            </a:r>
          </a:p>
          <a:p>
            <a:r>
              <a:rPr lang="en-US" dirty="0"/>
              <a:t>Psychology of individual,</a:t>
            </a:r>
          </a:p>
          <a:p>
            <a:r>
              <a:rPr lang="en-US" dirty="0"/>
              <a:t>Social psychology,</a:t>
            </a:r>
          </a:p>
          <a:p>
            <a:r>
              <a:rPr lang="en-US" dirty="0"/>
              <a:t>Organizational behavior,</a:t>
            </a:r>
          </a:p>
          <a:p>
            <a:r>
              <a:rPr lang="en-US" dirty="0"/>
              <a:t>Sociology,</a:t>
            </a:r>
          </a:p>
          <a:p>
            <a:r>
              <a:rPr lang="en-US" dirty="0"/>
              <a:t>Ergonomics &amp; training.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Ergonomics</a:t>
            </a:r>
          </a:p>
          <a:p>
            <a:pPr marL="114300" indent="0">
              <a:buNone/>
            </a:pPr>
            <a:r>
              <a:rPr lang="en-US" dirty="0"/>
              <a:t>Study of relationships between people and work. Seeks to ensure by design a good “fit” between an individual and a task.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8647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Human Factors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Stress</a:t>
            </a:r>
          </a:p>
          <a:p>
            <a:pPr marL="114300" indent="0">
              <a:buNone/>
            </a:pPr>
            <a:r>
              <a:rPr lang="en-US" dirty="0"/>
              <a:t>Stress is a phenomenon experienced by individuals when their mental or physical needs and capabilities are out of balance with their physical or social environment.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Motivation</a:t>
            </a:r>
          </a:p>
          <a:p>
            <a:pPr marL="114300" indent="0">
              <a:buNone/>
            </a:pPr>
            <a:r>
              <a:rPr lang="en-US" dirty="0"/>
              <a:t>Goals which people have and the mental process involved in seeking to attain them. Affects human decision and a factor of SYSTEM FAILURE.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513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Human Factors Paradigms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/>
          <a:lstStyle/>
          <a:p>
            <a:r>
              <a:rPr lang="en-CA" dirty="0"/>
              <a:t>Organizational Culture</a:t>
            </a:r>
          </a:p>
          <a:p>
            <a:pPr lvl="1"/>
            <a:r>
              <a:rPr lang="en-US" dirty="0"/>
              <a:t>Metaphor for the complexity of shared beliefs, values, attitudes, behaviors and artefacts which characterize a group of people. (e.g. nation, region, company…)</a:t>
            </a:r>
            <a:endParaRPr lang="en-CA" dirty="0"/>
          </a:p>
          <a:p>
            <a:r>
              <a:rPr lang="en-CA" dirty="0"/>
              <a:t>Power Relations</a:t>
            </a:r>
          </a:p>
          <a:p>
            <a:pPr lvl="1"/>
            <a:r>
              <a:rPr lang="en-US" dirty="0"/>
              <a:t>Analysis of an organization’s culture focuses on shared characteristics of its members.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Concerns differences of interests between and among groups and individuals and the political processes.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6886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747" y="2649071"/>
            <a:ext cx="10018713" cy="706772"/>
          </a:xfrm>
        </p:spPr>
        <p:txBody>
          <a:bodyPr>
            <a:normAutofit fontScale="90000"/>
          </a:bodyPr>
          <a:lstStyle/>
          <a:p>
            <a:pPr marL="114300" indent="0"/>
            <a:r>
              <a:rPr lang="en-US" b="1" dirty="0" smtClean="0"/>
              <a:t>Thank</a:t>
            </a:r>
            <a:r>
              <a:rPr lang="tr-TR" b="1" dirty="0" smtClean="0"/>
              <a:t> </a:t>
            </a:r>
            <a:r>
              <a:rPr lang="tr-TR" b="1" dirty="0" err="1" smtClean="0"/>
              <a:t>you</a:t>
            </a:r>
            <a:r>
              <a:rPr lang="en-US" b="1" dirty="0" smtClean="0"/>
              <a:t> for your listening.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63605" y="3550025"/>
            <a:ext cx="10018713" cy="213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7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8050"/>
          </a:xfrm>
        </p:spPr>
        <p:txBody>
          <a:bodyPr>
            <a:normAutofit fontScale="90000"/>
          </a:bodyPr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535185"/>
            <a:ext cx="10018713" cy="425601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Failure cases</a:t>
            </a:r>
          </a:p>
          <a:p>
            <a:pPr lvl="1"/>
            <a:r>
              <a:rPr lang="en-CA" dirty="0"/>
              <a:t>Car breakdown</a:t>
            </a:r>
          </a:p>
          <a:p>
            <a:pPr lvl="1"/>
            <a:r>
              <a:rPr lang="en-CA" dirty="0"/>
              <a:t>Decrease in sales</a:t>
            </a:r>
          </a:p>
          <a:p>
            <a:pPr lvl="1"/>
            <a:r>
              <a:rPr lang="en-CA" dirty="0"/>
              <a:t>Power failure</a:t>
            </a:r>
          </a:p>
          <a:p>
            <a:pPr lvl="1"/>
            <a:r>
              <a:rPr lang="en-CA" dirty="0"/>
              <a:t>Breakdown in pay negotiations</a:t>
            </a:r>
          </a:p>
          <a:p>
            <a:pPr lvl="1"/>
            <a:r>
              <a:rPr lang="en-CA" dirty="0"/>
              <a:t>Server crash</a:t>
            </a:r>
          </a:p>
        </p:txBody>
      </p:sp>
    </p:spTree>
    <p:extLst>
      <p:ext uri="{BB962C8B-B14F-4D97-AF65-F5344CB8AC3E}">
        <p14:creationId xmlns="" xmlns:p14="http://schemas.microsoft.com/office/powerpoint/2010/main" val="80680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8717"/>
          </a:xfrm>
        </p:spPr>
        <p:txBody>
          <a:bodyPr/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4311" y="5293439"/>
            <a:ext cx="4895056" cy="57626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Failure of your car turns into a success for the </a:t>
            </a:r>
            <a:r>
              <a:rPr lang="en-US" sz="1800" dirty="0" smtClean="0">
                <a:solidFill>
                  <a:schemeClr val="tx1"/>
                </a:solidFill>
              </a:rPr>
              <a:t>competitors</a:t>
            </a:r>
            <a:r>
              <a:rPr lang="tr-TR" sz="1800" dirty="0" smtClean="0">
                <a:solidFill>
                  <a:schemeClr val="tx1"/>
                </a:solidFill>
              </a:rPr>
              <a:t> in a </a:t>
            </a:r>
            <a:r>
              <a:rPr lang="tr-TR" sz="1800" dirty="0" err="1" smtClean="0">
                <a:solidFill>
                  <a:schemeClr val="tx1"/>
                </a:solidFill>
              </a:rPr>
              <a:t>rally</a:t>
            </a:r>
            <a:r>
              <a:rPr lang="tr-TR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6607968" y="5293439"/>
            <a:ext cx="4622537" cy="57626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war is 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tr-TR" sz="1800" dirty="0" smtClean="0">
                <a:solidFill>
                  <a:schemeClr val="tx1"/>
                </a:solidFill>
              </a:rPr>
              <a:t>n </a:t>
            </a:r>
            <a:r>
              <a:rPr lang="tr-TR" sz="1800" dirty="0" err="1" smtClean="0">
                <a:solidFill>
                  <a:schemeClr val="tx1"/>
                </a:solidFill>
              </a:rPr>
              <a:t>opportunity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the black </a:t>
            </a:r>
            <a:r>
              <a:rPr lang="en-US" sz="1800" dirty="0" smtClean="0">
                <a:solidFill>
                  <a:schemeClr val="tx1"/>
                </a:solidFill>
              </a:rPr>
              <a:t>marketers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</a:rPr>
              <a:t>whereas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</a:rPr>
              <a:t>citizens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</a:rPr>
              <a:t>seems</a:t>
            </a:r>
            <a:r>
              <a:rPr lang="tr-TR" sz="1800" dirty="0" smtClean="0">
                <a:solidFill>
                  <a:schemeClr val="tx1"/>
                </a:solidFill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</a:rPr>
              <a:t>war</a:t>
            </a:r>
            <a:r>
              <a:rPr lang="tr-TR" sz="1800" dirty="0" smtClean="0">
                <a:solidFill>
                  <a:schemeClr val="tx1"/>
                </a:solidFill>
              </a:rPr>
              <a:t> as a </a:t>
            </a:r>
            <a:r>
              <a:rPr lang="tr-TR" sz="1800" dirty="0" err="1" smtClean="0">
                <a:solidFill>
                  <a:schemeClr val="tx1"/>
                </a:solidFill>
              </a:rPr>
              <a:t>disaster</a:t>
            </a:r>
            <a:r>
              <a:rPr lang="tr-TR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9 İçerik Yer Tutucusu" descr="carIMG_193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9246" y="2592388"/>
            <a:ext cx="3884396" cy="2455862"/>
          </a:xfrm>
        </p:spPr>
      </p:pic>
      <p:pic>
        <p:nvPicPr>
          <p:cNvPr id="11" name="10 İçerik Yer Tutucusu" descr="1024x1024.jpg"/>
          <p:cNvPicPr>
            <a:picLocks noGrp="1" noChangeAspect="1"/>
          </p:cNvPicPr>
          <p:nvPr>
            <p:ph sz="half" idx="4"/>
          </p:nvPr>
        </p:nvPicPr>
        <p:blipFill>
          <a:blip r:embed="rId3"/>
          <a:stretch>
            <a:fillRect/>
          </a:stretch>
        </p:blipFill>
        <p:spPr>
          <a:xfrm>
            <a:off x="7093259" y="2603500"/>
            <a:ext cx="3677260" cy="2455863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484311" y="1602274"/>
            <a:ext cx="100187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Your failure may be considered as </a:t>
            </a:r>
            <a:r>
              <a:rPr lang="tr-TR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chemeClr val="tx1"/>
                </a:solidFill>
              </a:rPr>
              <a:t>success </a:t>
            </a:r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tr-TR" sz="1800" dirty="0" err="1" smtClean="0">
                <a:solidFill>
                  <a:schemeClr val="tx1"/>
                </a:solidFill>
              </a:rPr>
              <a:t>someone</a:t>
            </a:r>
            <a:r>
              <a:rPr lang="tr-TR" sz="1800" dirty="0" smtClean="0">
                <a:solidFill>
                  <a:schemeClr val="tx1"/>
                </a:solidFill>
              </a:rPr>
              <a:t> else.</a:t>
            </a:r>
            <a:r>
              <a:rPr lang="en-US" sz="1800" dirty="0" smtClean="0">
                <a:solidFill>
                  <a:schemeClr val="tx1"/>
                </a:solidFill>
              </a:rPr>
              <a:t> Perception </a:t>
            </a:r>
            <a:r>
              <a:rPr lang="en-US" sz="1800" dirty="0">
                <a:solidFill>
                  <a:schemeClr val="tx1"/>
                </a:solidFill>
              </a:rPr>
              <a:t>of failure depends on your point of </a:t>
            </a:r>
            <a:r>
              <a:rPr lang="en-US" sz="1800" dirty="0" smtClean="0">
                <a:solidFill>
                  <a:schemeClr val="tx1"/>
                </a:solidFill>
              </a:rPr>
              <a:t>view</a:t>
            </a:r>
            <a:r>
              <a:rPr lang="tr-TR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75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1606"/>
          </a:xfrm>
        </p:spPr>
        <p:txBody>
          <a:bodyPr>
            <a:normAutofit fontScale="90000"/>
          </a:bodyPr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1484310" y="1677799"/>
            <a:ext cx="10018713" cy="4113402"/>
          </a:xfrm>
        </p:spPr>
        <p:txBody>
          <a:bodyPr numCol="2">
            <a:normAutofit/>
          </a:bodyPr>
          <a:lstStyle/>
          <a:p>
            <a:r>
              <a:rPr lang="en-US" dirty="0"/>
              <a:t>In some cases, the effects of a SYSTEM FAILURE can be defines as “disaster” and results in injuries, loss of life or material destruction.</a:t>
            </a:r>
          </a:p>
          <a:p>
            <a:r>
              <a:rPr lang="en-US" dirty="0"/>
              <a:t>Hard system failure (disaster)</a:t>
            </a:r>
          </a:p>
          <a:p>
            <a:r>
              <a:rPr lang="tr-TR" b="1" dirty="0" err="1" smtClean="0"/>
              <a:t>Piper</a:t>
            </a:r>
            <a:r>
              <a:rPr lang="tr-TR" b="1" dirty="0" smtClean="0"/>
              <a:t> </a:t>
            </a:r>
            <a:r>
              <a:rPr lang="tr-TR" b="1" dirty="0" err="1" smtClean="0"/>
              <a:t>Alpha</a:t>
            </a:r>
            <a:r>
              <a:rPr lang="tr-TR" b="1" dirty="0" smtClean="0"/>
              <a:t> </a:t>
            </a:r>
            <a:r>
              <a:rPr lang="tr-TR" b="1" dirty="0" err="1" smtClean="0"/>
              <a:t>oil</a:t>
            </a:r>
            <a:r>
              <a:rPr lang="tr-TR" b="1" dirty="0" smtClean="0"/>
              <a:t> </a:t>
            </a:r>
            <a:r>
              <a:rPr lang="tr-TR" b="1" dirty="0" err="1" smtClean="0"/>
              <a:t>rig</a:t>
            </a:r>
            <a:r>
              <a:rPr lang="tr-TR" b="1" dirty="0" smtClean="0"/>
              <a:t> </a:t>
            </a:r>
            <a:r>
              <a:rPr lang="tr-TR" b="1" dirty="0" err="1" smtClean="0"/>
              <a:t>accident</a:t>
            </a:r>
            <a:r>
              <a:rPr lang="tr-TR" b="1" dirty="0" smtClean="0"/>
              <a:t>, 1988</a:t>
            </a:r>
            <a:endParaRPr lang="en-US" b="1" dirty="0"/>
          </a:p>
          <a:p>
            <a:r>
              <a:rPr lang="tr-TR" dirty="0" smtClean="0"/>
              <a:t>167</a:t>
            </a:r>
            <a:r>
              <a:rPr lang="en-US" dirty="0" smtClean="0"/>
              <a:t> </a:t>
            </a:r>
            <a:r>
              <a:rPr lang="tr-TR" dirty="0" err="1" smtClean="0"/>
              <a:t>workers</a:t>
            </a:r>
            <a:r>
              <a:rPr lang="en-US" dirty="0" smtClean="0"/>
              <a:t> d</a:t>
            </a:r>
            <a:r>
              <a:rPr lang="tr-TR" dirty="0" err="1" smtClean="0"/>
              <a:t>ied</a:t>
            </a:r>
            <a:endParaRPr lang="en-US" dirty="0"/>
          </a:p>
          <a:p>
            <a:endParaRPr lang="en-CA" dirty="0"/>
          </a:p>
        </p:txBody>
      </p:sp>
      <p:pic>
        <p:nvPicPr>
          <p:cNvPr id="5" name="4 Resim" descr="piper-alpha-explosion-1988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34" y="1542356"/>
            <a:ext cx="4762500" cy="3400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574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1606"/>
          </a:xfrm>
        </p:spPr>
        <p:txBody>
          <a:bodyPr>
            <a:normAutofit fontScale="90000"/>
          </a:bodyPr>
          <a:lstStyle/>
          <a:p>
            <a:r>
              <a:rPr lang="en-CA" dirty="0"/>
              <a:t>Introduction</a:t>
            </a:r>
            <a:r>
              <a:rPr lang="en-US" dirty="0"/>
              <a:t> (cont.)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1484310" y="1677799"/>
            <a:ext cx="10018713" cy="4113402"/>
          </a:xfrm>
        </p:spPr>
        <p:txBody>
          <a:bodyPr numCol="2">
            <a:normAutofit/>
          </a:bodyPr>
          <a:lstStyle/>
          <a:p>
            <a:r>
              <a:rPr lang="en-US" dirty="0"/>
              <a:t>In addition to hard system failures, natural system failures also becomes catastrophic;</a:t>
            </a:r>
          </a:p>
          <a:p>
            <a:r>
              <a:rPr lang="en-US" b="1" dirty="0"/>
              <a:t>Earthquake in </a:t>
            </a:r>
            <a:r>
              <a:rPr lang="en-US" b="1" dirty="0" err="1"/>
              <a:t>Gölcük</a:t>
            </a:r>
            <a:r>
              <a:rPr lang="en-US" b="1" dirty="0"/>
              <a:t> (1999)</a:t>
            </a:r>
          </a:p>
          <a:p>
            <a:r>
              <a:rPr lang="en-US" dirty="0"/>
              <a:t>~ 18K people dead</a:t>
            </a:r>
          </a:p>
          <a:p>
            <a:endParaRPr lang="en-CA" dirty="0"/>
          </a:p>
        </p:txBody>
      </p:sp>
      <p:pic>
        <p:nvPicPr>
          <p:cNvPr id="6" name="5 Resim" descr="6750_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9" y="1625124"/>
            <a:ext cx="5029568" cy="33781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93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5495"/>
          </a:xfrm>
        </p:spPr>
        <p:txBody>
          <a:bodyPr>
            <a:normAutofit/>
          </a:bodyPr>
          <a:lstStyle/>
          <a:p>
            <a:r>
              <a:rPr lang="en-US" dirty="0"/>
              <a:t>Implications of System Failures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610687"/>
            <a:ext cx="10018713" cy="4180514"/>
          </a:xfrm>
        </p:spPr>
        <p:txBody>
          <a:bodyPr>
            <a:normAutofit/>
          </a:bodyPr>
          <a:lstStyle/>
          <a:p>
            <a:r>
              <a:rPr lang="en-US" dirty="0"/>
              <a:t>When a failure detected, an “instant diagnosis” is done by the people and the failure is attributed to a “single cause”.</a:t>
            </a:r>
          </a:p>
          <a:p>
            <a:r>
              <a:rPr lang="en-US" dirty="0"/>
              <a:t>However, in general, failures arise </a:t>
            </a:r>
            <a:r>
              <a:rPr lang="en-US" dirty="0" err="1" smtClean="0"/>
              <a:t>fr</a:t>
            </a:r>
            <a:r>
              <a:rPr lang="tr-TR" dirty="0" smtClean="0"/>
              <a:t>o</a:t>
            </a:r>
            <a:r>
              <a:rPr lang="en-US" dirty="0" smtClean="0"/>
              <a:t>m </a:t>
            </a:r>
            <a:r>
              <a:rPr lang="en-US" dirty="0"/>
              <a:t>multiple causes such as “human error” and “technical failure”.</a:t>
            </a:r>
          </a:p>
          <a:p>
            <a:r>
              <a:rPr lang="en-US" b="1" dirty="0"/>
              <a:t>Example</a:t>
            </a:r>
            <a:r>
              <a:rPr lang="en-US" dirty="0"/>
              <a:t>; (inadvertence) – Putting your feet on the accelerator instead of brake.</a:t>
            </a:r>
          </a:p>
          <a:p>
            <a:r>
              <a:rPr lang="en-US" dirty="0"/>
              <a:t>Causes: receiving inadequate information and training.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7775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772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84310" y="1719743"/>
            <a:ext cx="10018713" cy="4071457"/>
          </a:xfrm>
        </p:spPr>
        <p:txBody>
          <a:bodyPr>
            <a:normAutofit/>
          </a:bodyPr>
          <a:lstStyle/>
          <a:p>
            <a:r>
              <a:rPr lang="en-US" dirty="0"/>
              <a:t>Anticipation and prevention of an apparent failure requires understanding of one or more SYSTEMS conceived to be relevant to that failure.</a:t>
            </a:r>
          </a:p>
          <a:p>
            <a:endParaRPr lang="en-US" dirty="0"/>
          </a:p>
          <a:p>
            <a:r>
              <a:rPr lang="tr-TR" b="1" dirty="0" err="1" smtClean="0"/>
              <a:t>Paradigms</a:t>
            </a:r>
            <a:r>
              <a:rPr lang="tr-TR" b="1" dirty="0" smtClean="0"/>
              <a:t> (m</a:t>
            </a:r>
            <a:r>
              <a:rPr lang="en-US" b="1" dirty="0" err="1" smtClean="0"/>
              <a:t>odels</a:t>
            </a:r>
            <a:r>
              <a:rPr lang="tr-TR" b="1" dirty="0" smtClean="0"/>
              <a:t>)</a:t>
            </a:r>
            <a:r>
              <a:rPr lang="en-US" b="1" dirty="0" smtClean="0"/>
              <a:t> </a:t>
            </a:r>
            <a:r>
              <a:rPr lang="en-US" b="1" dirty="0"/>
              <a:t>are useful tools for understanding characteristics of a SYSTEM.</a:t>
            </a:r>
          </a:p>
          <a:p>
            <a:endParaRPr lang="en-US" b="1" dirty="0"/>
          </a:p>
          <a:p>
            <a:r>
              <a:rPr lang="en-US" dirty="0"/>
              <a:t>Absence of a desired paradigm in a failure situation may helps us understanding the causes of the failure.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23763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</TotalTime>
  <Words>1475</Words>
  <Application>Microsoft Office PowerPoint</Application>
  <PresentationFormat>Özel</PresentationFormat>
  <Paragraphs>186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Hisse Senedi</vt:lpstr>
      <vt:lpstr>Chapter 5  INTRODUCTION TO  SYSTEMS FAILURES THINKING</vt:lpstr>
      <vt:lpstr>Agenda</vt:lpstr>
      <vt:lpstr>Introduction</vt:lpstr>
      <vt:lpstr>Introduction (cont.)</vt:lpstr>
      <vt:lpstr>Introduction (cont.)</vt:lpstr>
      <vt:lpstr>Introduction (cont.)</vt:lpstr>
      <vt:lpstr>Introduction (cont.)</vt:lpstr>
      <vt:lpstr>Implications of System Failures</vt:lpstr>
      <vt:lpstr>Comparative Models</vt:lpstr>
      <vt:lpstr>Comparative Models (cont.)</vt:lpstr>
      <vt:lpstr>The Formal System Paradigm (FSP)</vt:lpstr>
      <vt:lpstr>The Formal System Paradigm (FSP) (cont.)</vt:lpstr>
      <vt:lpstr>The Formal System Paradigm (FSP) (cont.)</vt:lpstr>
      <vt:lpstr>The Control Paradigm</vt:lpstr>
      <vt:lpstr>The Control Paradigm (cont.)</vt:lpstr>
      <vt:lpstr>The Control Paradigm (cont.)</vt:lpstr>
      <vt:lpstr>The Control Paradigm (cont.)</vt:lpstr>
      <vt:lpstr>The Communication Paradigm</vt:lpstr>
      <vt:lpstr>The Communication Paradigm (cont.)</vt:lpstr>
      <vt:lpstr>The Communication Paradigm (cont.)</vt:lpstr>
      <vt:lpstr>The Communication Paradigm (cont.)</vt:lpstr>
      <vt:lpstr>The Communication Paradigm (cont.)</vt:lpstr>
      <vt:lpstr>The Communication Paradigm (cont.)</vt:lpstr>
      <vt:lpstr>Engineering Reliability Paradigms</vt:lpstr>
      <vt:lpstr>Engineering Reliability Paradigms (cont.)</vt:lpstr>
      <vt:lpstr>Engineering Reliability Paradigms (cont.)</vt:lpstr>
      <vt:lpstr>Engineering Reliability Paradigms (cont.)</vt:lpstr>
      <vt:lpstr>Engineering Reliability Paradigms (cont.)</vt:lpstr>
      <vt:lpstr>Engineering Reliability Paradigms (cont.)</vt:lpstr>
      <vt:lpstr>Engineering Reliability Paradigms (cont.)</vt:lpstr>
      <vt:lpstr>Engineering Reliability Paradigms (cont.)</vt:lpstr>
      <vt:lpstr>Human Factors Paradigms</vt:lpstr>
      <vt:lpstr>Human Factors Paradigms (cont.)</vt:lpstr>
      <vt:lpstr>Human Factors Paradigms (cont.)</vt:lpstr>
      <vt:lpstr>Thank you for your listening.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Systems Failures Thinking</dc:title>
  <dc:creator>umut.taherzadeh</dc:creator>
  <cp:lastModifiedBy>Microsoft</cp:lastModifiedBy>
  <cp:revision>65</cp:revision>
  <dcterms:created xsi:type="dcterms:W3CDTF">2016-11-06T18:56:04Z</dcterms:created>
  <dcterms:modified xsi:type="dcterms:W3CDTF">2017-03-26T15:21:25Z</dcterms:modified>
</cp:coreProperties>
</file>