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Hard Systems Methodology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69999" y="6706680"/>
            <a:ext cx="10464802" cy="2220947"/>
          </a:xfrm>
          <a:prstGeom prst="rect">
            <a:avLst/>
          </a:prstGeom>
        </p:spPr>
        <p:txBody>
          <a:bodyPr/>
          <a:lstStyle/>
          <a:p>
            <a:pPr/>
            <a:r>
              <a:t>Chapter 6</a:t>
            </a:r>
          </a:p>
          <a:p>
            <a:pPr/>
          </a:p>
          <a:p>
            <a:pPr/>
            <a:r>
              <a:t>Serhat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1 Groundwork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/>
            <a:r>
              <a:t>Identifying and establishing working relationship with the client-set</a:t>
            </a:r>
          </a:p>
          <a:p>
            <a:pPr/>
            <a:r>
              <a:t>Establish various interests:</a:t>
            </a:r>
          </a:p>
          <a:p>
            <a:pPr lvl="1"/>
            <a:r>
              <a:t>who ‘owns’ the SYSTEM concerned</a:t>
            </a:r>
            <a:endParaRPr sz="2600"/>
          </a:p>
          <a:p>
            <a:pPr lvl="1"/>
            <a:r>
              <a:t>who ‘owns’ the ‘problem’</a:t>
            </a:r>
            <a:endParaRPr sz="2600"/>
          </a:p>
          <a:p>
            <a:pPr lvl="1"/>
            <a:r>
              <a:t>who can give or withhold approval</a:t>
            </a:r>
            <a:endParaRPr sz="2600"/>
          </a:p>
          <a:p>
            <a:pPr lvl="1"/>
            <a:r>
              <a:t>what attitudes are prevalent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1 Groundwork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3300"/>
            </a:pPr>
            <a:r>
              <a:t>There are 3 practical ways to clarify the nature of the problem:</a:t>
            </a:r>
          </a:p>
          <a:p>
            <a:pPr marL="444500" indent="-444500">
              <a:defRPr sz="33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First action</a:t>
            </a:r>
            <a:r>
              <a:t> is to agree formally with the client-set what project topic is and its likely scope</a:t>
            </a:r>
          </a:p>
          <a:p>
            <a:pPr marL="444500" indent="-444500">
              <a:defRPr sz="33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Second action</a:t>
            </a:r>
            <a:r>
              <a:t> is to find out the client-set’s world-view in relation to the task and whether there is general agre</a:t>
            </a:r>
            <a:r>
              <a:t>e</a:t>
            </a:r>
            <a:r>
              <a:t>ment about the nature of the current position.</a:t>
            </a:r>
          </a:p>
          <a:p>
            <a:pPr marL="444500" indent="-444500">
              <a:defRPr sz="33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Third action</a:t>
            </a:r>
            <a:r>
              <a:t> is to</a:t>
            </a:r>
            <a:r>
              <a:t> find out as early as possible what the client-set would consider to be successful outcome.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2 Awareness and Understanding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t>Enable the analyst to gain a clear perspective of where the problem fits and possible effects of solving the problem </a:t>
            </a:r>
          </a:p>
          <a:p>
            <a:pPr marL="457200" indent="-457200"/>
            <a:r>
              <a:t>The aim is to reduce the number of counter-intutive outcomes of any change, or at least anticipate those outcomes.</a:t>
            </a:r>
          </a:p>
          <a:p>
            <a:pPr marL="457200" indent="-457200"/>
            <a:r>
              <a:t>Detailed analysis must be made at this stage</a:t>
            </a:r>
          </a:p>
          <a:p>
            <a:pPr marL="457200" indent="-457200"/>
            <a:r>
              <a:t>By this stage, analyst will understand more about the SYSTEM and its functioning.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2 Awareness and Understanding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/>
            <a:r>
              <a:t>To complete the groundwork and understanding steps, the SYSTEM needs to be defined formally.</a:t>
            </a:r>
          </a:p>
          <a:p>
            <a:pPr lvl="1"/>
            <a:r>
              <a:t>give accurate name to system</a:t>
            </a:r>
          </a:p>
          <a:p>
            <a:pPr lvl="1"/>
            <a:r>
              <a:t>identify its ‘owner’</a:t>
            </a:r>
          </a:p>
          <a:p>
            <a:pPr lvl="1"/>
            <a:r>
              <a:t>list inputs, outputs, essential sub-systems</a:t>
            </a:r>
          </a:p>
          <a:p>
            <a:pPr/>
            <a:r>
              <a:t>Influence diagrams and casual loop diagrams can be useful at this stage.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3 Objectives and Constraints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952500" y="2479844"/>
            <a:ext cx="11099800" cy="4793912"/>
          </a:xfrm>
          <a:prstGeom prst="rect">
            <a:avLst/>
          </a:prstGeom>
        </p:spPr>
        <p:txBody>
          <a:bodyPr/>
          <a:lstStyle/>
          <a:p>
            <a:pPr/>
            <a:r>
              <a:t>Avoid disappointment of the client, it is essential to clearly define the objective</a:t>
            </a:r>
            <a:r>
              <a:t>s</a:t>
            </a:r>
            <a:r>
              <a:t> for the project.</a:t>
            </a:r>
            <a:endParaRPr sz="2700"/>
          </a:p>
          <a:p>
            <a:pPr/>
            <a:r>
              <a:t>Should be unambiguous - use verbs such as ‘plan’, ‘develop’, ‘implement’, ‘attain’.</a:t>
            </a:r>
            <a:endParaRPr sz="2700"/>
          </a:p>
          <a:p>
            <a:pPr/>
            <a:r>
              <a:t>Ideal way to make objectives manageable is draw up objective</a:t>
            </a:r>
            <a:r>
              <a:t>s</a:t>
            </a:r>
            <a:r>
              <a:t> hierarchy.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3 Objectives and Constraints</a:t>
            </a:r>
          </a:p>
        </p:txBody>
      </p:sp>
      <p:pic>
        <p:nvPicPr>
          <p:cNvPr id="166" name="p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122" y="1910310"/>
            <a:ext cx="9030556" cy="768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4 Strategies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In some projects, there may be only one realistic pathway to the primary objective.</a:t>
            </a:r>
            <a:endParaRPr sz="2673"/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t>e.g if objective is reduce the number of grades of hourly-paid workers in a factory from 50 to 25.</a:t>
            </a:r>
            <a:endParaRPr sz="2376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 other projects there may be different options.</a:t>
            </a:r>
            <a:endParaRPr sz="2673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 complex cases, analyst has to made creative search</a:t>
            </a:r>
            <a:endParaRPr sz="2673"/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t>two phases: expansion or divergent thinking  followed by contraction or convergent thinking.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 defTabSz="549148">
              <a:defRPr sz="4700"/>
            </a:lvl1pPr>
          </a:lstStyle>
          <a:p>
            <a:pPr/>
            <a:r>
              <a:t>Step 5 Measures to Assess Achievement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83900" indent="-430133" defTabSz="490727">
              <a:spcBef>
                <a:spcPts val="3500"/>
              </a:spcBef>
              <a:buClr>
                <a:srgbClr val="000000"/>
              </a:buClr>
              <a:buSzPct val="80000"/>
              <a:buFont typeface="Wingdings 2"/>
              <a:buChar char="⦿"/>
              <a:defRPr sz="3024"/>
            </a:pPr>
            <a:r>
              <a:t>To determine how well a strategy performs in meeting objectives.</a:t>
            </a:r>
            <a:endParaRPr sz="2267"/>
          </a:p>
          <a:p>
            <a:pPr marL="483900" indent="-430133" defTabSz="490727">
              <a:spcBef>
                <a:spcPts val="3500"/>
              </a:spcBef>
              <a:buClr>
                <a:srgbClr val="000000"/>
              </a:buClr>
              <a:buSzPct val="80000"/>
              <a:buFont typeface="Wingdings 2"/>
              <a:buChar char="⦿"/>
              <a:defRPr sz="3024"/>
            </a:pPr>
            <a:r>
              <a:t>Quantitative measures: cost, time, energy, labour, materials, ROI etc.</a:t>
            </a:r>
            <a:endParaRPr sz="2267"/>
          </a:p>
          <a:p>
            <a:pPr marL="483900" indent="-430133" defTabSz="490727">
              <a:spcBef>
                <a:spcPts val="3500"/>
              </a:spcBef>
              <a:buClr>
                <a:srgbClr val="000000"/>
              </a:buClr>
              <a:buSzPct val="80000"/>
              <a:buFont typeface="Wingdings 2"/>
              <a:buChar char="⦿"/>
              <a:defRPr sz="3024"/>
            </a:pPr>
            <a:r>
              <a:t>Quantifiable measures need to be framed in order to set a clear target level</a:t>
            </a:r>
            <a:endParaRPr sz="2267"/>
          </a:p>
          <a:p>
            <a:pPr marL="483900" indent="-430133" defTabSz="490727">
              <a:spcBef>
                <a:spcPts val="3500"/>
              </a:spcBef>
              <a:buClr>
                <a:srgbClr val="000000"/>
              </a:buClr>
              <a:buSzPct val="80000"/>
              <a:buFont typeface="Wingdings 2"/>
              <a:buChar char="⦿"/>
              <a:defRPr sz="3024"/>
            </a:pPr>
            <a:r>
              <a:t>Qualitative measures stemming from the client-set’s world-view</a:t>
            </a:r>
            <a:endParaRPr sz="2267"/>
          </a:p>
          <a:p>
            <a:pPr lvl="1" marL="783072" indent="-332349" defTabSz="490727">
              <a:spcBef>
                <a:spcPts val="3500"/>
              </a:spcBef>
              <a:buClr>
                <a:srgbClr val="000000"/>
              </a:buClr>
              <a:buSzPct val="95000"/>
              <a:buFont typeface="Wingdings 2"/>
              <a:buChar char="›"/>
              <a:defRPr sz="3024"/>
            </a:pPr>
            <a:r>
              <a:t>interpretation of declared policies, enthusiasm for a particular technology, effects of potential workplace, workforce morale and attitudes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 defTabSz="549148">
              <a:defRPr sz="4700"/>
            </a:lvl1pPr>
          </a:lstStyle>
          <a:p>
            <a:pPr/>
            <a:r>
              <a:t>Step 5 Measures to Assess Achievement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952500" y="1819005"/>
            <a:ext cx="11099800" cy="5800860"/>
          </a:xfrm>
          <a:prstGeom prst="rect">
            <a:avLst/>
          </a:prstGeom>
        </p:spPr>
        <p:txBody>
          <a:bodyPr/>
          <a:lstStyle/>
          <a:p>
            <a:pPr/>
            <a:r>
              <a:t>Measurement of assessment must be specified before proceeding to next steps </a:t>
            </a:r>
            <a:br/>
            <a:r>
              <a:t>(Modelling, Evaluation).</a:t>
            </a:r>
          </a:p>
          <a:p>
            <a:pPr/>
            <a:r>
              <a:t>Quantitative measure will be in next two steps (Modelling, Evaluation).</a:t>
            </a:r>
          </a:p>
          <a:p>
            <a:pPr/>
            <a:r>
              <a:t>Qualitative and quantitative measures also important in step8 (Making a Choice).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6 Modelling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Representation</a:t>
            </a:r>
            <a:r>
              <a:t> of</a:t>
            </a:r>
            <a:r>
              <a:t> something in the real world or a concept which shows what it looks like or how it works.</a:t>
            </a:r>
            <a:endParaRPr sz="2538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In </a:t>
            </a:r>
            <a:r>
              <a:rPr sz="2256"/>
              <a:t>HARD SYSTEMS </a:t>
            </a:r>
            <a:r>
              <a:t>studies for decision support,</a:t>
            </a:r>
            <a:r>
              <a:t> </a:t>
            </a:r>
            <a:r>
              <a:t>models are mainly numerical.</a:t>
            </a:r>
            <a:endParaRPr sz="2538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Mathematical models are selected to express relationship between independent variables and dependent variables.</a:t>
            </a:r>
            <a:endParaRPr sz="2538"/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e.g. Assessment measure: cost (step5), this depends on a number of other variables, particularly fixed costs and variable costs.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Problems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 problem-solving is likely to be effective only in cases where;</a:t>
            </a:r>
          </a:p>
          <a:p>
            <a:pPr lvl="2" marL="0" indent="457200">
              <a:buSzTx/>
              <a:buNone/>
            </a:pPr>
            <a:r>
              <a:t>- uncertainty about the “problem” and possible solutions is minimal</a:t>
            </a:r>
          </a:p>
          <a:p>
            <a:pPr lvl="2" marL="0" indent="457200">
              <a:buSzTx/>
              <a:buNone/>
            </a:pPr>
            <a:r>
              <a:t>- the problem setting is stable</a:t>
            </a:r>
          </a:p>
          <a:p>
            <a:pPr lvl="2" marL="0" indent="457200">
              <a:buSzTx/>
              <a:buNone/>
            </a:pPr>
            <a:r>
              <a:t>- the level of complexity is 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6 Modelling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455"/>
            </a:pPr>
            <a:r>
              <a:t>In model</a:t>
            </a:r>
            <a:r>
              <a:t>l</a:t>
            </a:r>
            <a:r>
              <a:t>ing stage we have PV and NPV counting.</a:t>
            </a:r>
            <a:endParaRPr sz="2304"/>
          </a:p>
          <a:p>
            <a:pPr marL="426719" indent="-426719" defTabSz="560831">
              <a:spcBef>
                <a:spcPts val="4000"/>
              </a:spcBef>
              <a:defRPr sz="3455"/>
            </a:pPr>
            <a:r>
              <a:rPr u="sng"/>
              <a:t>Present Value</a:t>
            </a:r>
            <a:r>
              <a:t> </a:t>
            </a:r>
            <a:r>
              <a:t>represents the value at today’s price.</a:t>
            </a:r>
          </a:p>
          <a:p>
            <a:pPr marL="426719" indent="-426719" defTabSz="560831">
              <a:spcBef>
                <a:spcPts val="4000"/>
              </a:spcBef>
              <a:defRPr sz="3455"/>
            </a:pPr>
            <a:r>
              <a:rPr u="sng"/>
              <a:t>Net Present Value</a:t>
            </a:r>
            <a:r>
              <a:t> </a:t>
            </a:r>
            <a:r>
              <a:t>is </a:t>
            </a:r>
            <a:r>
              <a:t>calculated by adding up the present values for each year of the investment period.</a:t>
            </a:r>
            <a:endParaRPr sz="2304"/>
          </a:p>
          <a:p>
            <a:pPr marL="426719" indent="-426719" defTabSz="560831">
              <a:spcBef>
                <a:spcPts val="4000"/>
              </a:spcBef>
              <a:defRPr sz="3455"/>
            </a:pPr>
            <a:r>
              <a:t>PV for each year is calculated from the formula</a:t>
            </a:r>
            <a:br/>
            <a:br/>
            <a:r>
              <a:t>PV = </a:t>
            </a:r>
            <a:r>
              <a:t>I </a:t>
            </a:r>
            <a:r>
              <a:t>/ (1+i)</a:t>
            </a:r>
            <a:r>
              <a:rPr baseline="30611"/>
              <a:t>n</a:t>
            </a:r>
            <a:br>
              <a:rPr b="1" baseline="29916" sz="2304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baseline="29916" sz="2304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t>where </a:t>
            </a:r>
            <a:r>
              <a:rPr b="1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t> is the investment sum, </a:t>
            </a:r>
            <a:r>
              <a:rPr b="1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t> is the annual interest rate and </a:t>
            </a:r>
            <a:r>
              <a:rPr b="1"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t> is the period of investment.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7 Evaluation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Once the model is established at Step6, different sets of likely values for independent variables can be used to calculate corresponding values of the performance measures.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Client and analyst must be aware that such numerical evaluations do not represent certainty.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They are rule-of thumb indicators suggesting that some routes more promising than others.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Degree of uncertainty can be controlled by technique</a:t>
            </a:r>
            <a:r>
              <a:t> such</a:t>
            </a:r>
            <a:r>
              <a:t> as decision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8 Making a Choice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Quantitative modelling may be useful for decision-making.</a:t>
            </a:r>
            <a:endParaRPr sz="2673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Quantitative evaluation suggests an optimum solution but qualitative evaluation by client may result in a lower performance route being selected.</a:t>
            </a:r>
            <a:endParaRPr sz="2673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Based on what is considered to be the most satisfactory rather than numerical best.</a:t>
            </a:r>
            <a:endParaRPr sz="2673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A formal presentation to the client-set supported by a detailed project report is a normal requirement at this stage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Step 9 Implementation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Many problem solvers feel that their work has finished at Step8 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Planning for implementation and changes which may be involved should be in the minds of both analyst and client-set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Important where major organizational and technical changes are likely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Informing and involving employees from an early stage will help avoid suspicions and worry about ‘secret working-parties’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Summary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/>
            <a:r>
              <a:t>Hard system methodology</a:t>
            </a:r>
          </a:p>
          <a:p>
            <a:pPr lvl="1"/>
            <a:r>
              <a:t>We want  to find approaches to problems, but we should find appropriate one.</a:t>
            </a:r>
            <a:endParaRPr sz="2400"/>
          </a:p>
          <a:p>
            <a:pPr lvl="1"/>
            <a:r>
              <a:t>REMEMBER ‘Public Transportation Problem’</a:t>
            </a:r>
            <a:endParaRPr sz="2600"/>
          </a:p>
          <a:p>
            <a:pPr lvl="1"/>
            <a:endParaRPr sz="2400"/>
          </a:p>
          <a:p>
            <a:pPr/>
            <a:r>
              <a:t>So</a:t>
            </a:r>
            <a:r>
              <a:t>,</a:t>
            </a:r>
            <a:r>
              <a:t> we need systematic intervention</a:t>
            </a:r>
            <a:r>
              <a:rPr sz="2800"/>
              <a:t>.</a:t>
            </a:r>
            <a:endParaRPr sz="2800"/>
          </a:p>
          <a:p>
            <a:pPr/>
            <a:r>
              <a:t>Problem-solving was not sufficiently systemic.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Summary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0" indent="0" defTabSz="362204">
              <a:spcBef>
                <a:spcPts val="2600"/>
              </a:spcBef>
              <a:buSzTx/>
              <a:buNone/>
              <a:defRPr sz="2232"/>
            </a:pPr>
            <a:r>
              <a:t>There are 9 steps to notice in problem solving using hard systems: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1 - </a:t>
            </a:r>
            <a:r>
              <a:t>Groundwork</a:t>
            </a: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In short,</a:t>
            </a:r>
            <a:r>
              <a:t> it means identifying and establishing a working relationship with the client set. </a:t>
            </a:r>
            <a:endParaRPr b="1" sz="161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2 - </a:t>
            </a:r>
            <a:r>
              <a:t>Awareness and understanding</a:t>
            </a:r>
            <a:endParaRPr sz="1736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T</a:t>
            </a:r>
            <a:r>
              <a:t>he analyst should gain a clear perspective of where the perceived problem fits and what the possible effects of trying to solve the problem will be</a:t>
            </a:r>
            <a:r>
              <a:t>.</a:t>
            </a:r>
            <a:endParaRPr sz="1612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3 - </a:t>
            </a:r>
            <a:r>
              <a:t>Objectives and constraints</a:t>
            </a:r>
            <a:endParaRPr sz="1488"/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In order to avoid</a:t>
            </a:r>
            <a:r>
              <a:t> </a:t>
            </a:r>
            <a:r>
              <a:t>disappointment for the client set, it is essential to draw up clearly defined objectives.</a:t>
            </a:r>
            <a:endParaRPr sz="1488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4 - </a:t>
            </a:r>
            <a:r>
              <a:t>Strategies</a:t>
            </a:r>
            <a:endParaRPr sz="1736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In some projects there may be only one realistic pathway to the primary objective. But in many projects distinctly different options are available.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952500" y="444500"/>
            <a:ext cx="11099800" cy="1061396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Summary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952500" y="1819005"/>
            <a:ext cx="11099800" cy="7070995"/>
          </a:xfrm>
          <a:prstGeom prst="rect">
            <a:avLst/>
          </a:prstGeom>
        </p:spPr>
        <p:txBody>
          <a:bodyPr/>
          <a:lstStyle/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5 - </a:t>
            </a:r>
            <a:r>
              <a:t>Measures to assess achievement</a:t>
            </a: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T</a:t>
            </a:r>
            <a:r>
              <a:t>o determine how well a strategy performs in meeting objectives</a:t>
            </a:r>
            <a:endParaRPr sz="1488"/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H</a:t>
            </a:r>
            <a:r>
              <a:t>ard system methodology depends on </a:t>
            </a:r>
            <a:r>
              <a:t>quantitative ones</a:t>
            </a:r>
            <a:endParaRPr sz="1612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6 - </a:t>
            </a:r>
            <a:r>
              <a:t>Model</a:t>
            </a:r>
            <a:r>
              <a:t>l</a:t>
            </a:r>
            <a:r>
              <a:t>ing</a:t>
            </a:r>
            <a:endParaRPr sz="1736"/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A</a:t>
            </a:r>
            <a:r>
              <a:t> representation of something in the real world, which shows either what it looks like or how it works - models are mainly numerical in hard system studies</a:t>
            </a:r>
            <a:endParaRPr sz="1488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7 - </a:t>
            </a:r>
            <a:r>
              <a:t>Evaluation</a:t>
            </a: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Result of evaluation might be a set of NPV figures or some other set of data which enables the financial value of each strategy to be compared.</a:t>
            </a:r>
            <a:endParaRPr sz="1612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8 - </a:t>
            </a:r>
            <a:r>
              <a:t>Making a choice</a:t>
            </a:r>
          </a:p>
          <a:p>
            <a:pPr lvl="1" marL="0" indent="141731" defTabSz="362204">
              <a:spcBef>
                <a:spcPts val="2600"/>
              </a:spcBef>
              <a:buSzTx/>
              <a:buNone/>
              <a:defRPr sz="2232"/>
            </a:pPr>
            <a:r>
              <a:t>The most satisfactory on all counts rather than the numerical best.</a:t>
            </a:r>
            <a:endParaRPr sz="1612"/>
          </a:p>
          <a:p>
            <a:pPr marL="0" indent="0" defTabSz="362204">
              <a:spcBef>
                <a:spcPts val="2600"/>
              </a:spcBef>
              <a:buSzTx/>
              <a:buNone/>
              <a:defRPr b="1" sz="2232">
                <a:latin typeface="Helvetica"/>
                <a:ea typeface="Helvetica"/>
                <a:cs typeface="Helvetica"/>
                <a:sym typeface="Helvetica"/>
              </a:defRPr>
            </a:pPr>
            <a:r>
              <a:t>9 - I</a:t>
            </a:r>
            <a:r>
              <a:t>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7.png" descr="C:\Users\eren.tatar\Desktop\Dropbox\Dersler\IS739 - System Thinking\HS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799" y="787079"/>
            <a:ext cx="13362085" cy="778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701800"/>
            <a:ext cx="121920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Problems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2603500"/>
            <a:ext cx="11099800" cy="2068817"/>
          </a:xfrm>
          <a:prstGeom prst="rect">
            <a:avLst/>
          </a:prstGeom>
        </p:spPr>
        <p:txBody>
          <a:bodyPr/>
          <a:lstStyle/>
          <a:p>
            <a:pPr/>
            <a:r>
              <a:t>Solution may not work at all, or may work counter-intuitively and make the problem worse, or may produce unexpected new problems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53" y="5194751"/>
            <a:ext cx="4444895" cy="3329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Example: Public Transport Problem</a:t>
            </a:r>
          </a:p>
        </p:txBody>
      </p:sp>
      <p:sp>
        <p:nvSpPr>
          <p:cNvPr id="130" name="Shape 130"/>
          <p:cNvSpPr/>
          <p:nvPr/>
        </p:nvSpPr>
        <p:spPr>
          <a:xfrm>
            <a:off x="952500" y="2418640"/>
            <a:ext cx="11099800" cy="133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264" indent="-342264" algn="l" defTabSz="449833">
              <a:spcBef>
                <a:spcPts val="3200"/>
              </a:spcBef>
              <a:buSzPct val="100000"/>
              <a:buChar char="•"/>
              <a:defRPr sz="2772"/>
            </a:lvl1pPr>
          </a:lstStyle>
          <a:p>
            <a:pPr/>
            <a:r>
              <a:t>Railway companies in Britain tried to solve the ‘overcrowded trains issue’ by increasing the number of carriages on an early morning train.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2941" y="4560596"/>
            <a:ext cx="5381487" cy="33615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5738" y="4032891"/>
            <a:ext cx="5859695" cy="48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6709" indent="-346709" algn="l" defTabSz="455675">
              <a:spcBef>
                <a:spcPts val="3200"/>
              </a:spcBef>
              <a:buSzPct val="100000"/>
              <a:buChar char="•"/>
              <a:defRPr sz="2807"/>
            </a:pPr>
            <a:r>
              <a:t>Result</a:t>
            </a:r>
          </a:p>
          <a:p>
            <a:pPr lvl="1" marL="693419" indent="-346709" algn="l" defTabSz="455675">
              <a:spcBef>
                <a:spcPts val="3200"/>
              </a:spcBef>
              <a:buSzPct val="75000"/>
              <a:buChar char="•"/>
              <a:defRPr sz="2807"/>
            </a:pPr>
            <a:r>
              <a:t>No, the extended train also became very overcrowded each day.</a:t>
            </a:r>
          </a:p>
          <a:p>
            <a:pPr lvl="1" marL="693419" indent="-346709" algn="l" defTabSz="455675">
              <a:spcBef>
                <a:spcPts val="3200"/>
              </a:spcBef>
              <a:buSzPct val="75000"/>
              <a:buChar char="•"/>
              <a:defRPr sz="2807"/>
            </a:pPr>
            <a:r>
              <a:t>Some travellers who had previously switched to an earlier train switched back to their preferred train.</a:t>
            </a:r>
            <a:b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Example: Traffic Accident Problem</a:t>
            </a:r>
          </a:p>
        </p:txBody>
      </p:sp>
      <p:sp>
        <p:nvSpPr>
          <p:cNvPr id="135" name="Shape 135"/>
          <p:cNvSpPr/>
          <p:nvPr/>
        </p:nvSpPr>
        <p:spPr>
          <a:xfrm>
            <a:off x="952500" y="2418640"/>
            <a:ext cx="10556538" cy="618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2270" indent="-382270" algn="l" defTabSz="502412">
              <a:spcBef>
                <a:spcPts val="3600"/>
              </a:spcBef>
              <a:buSzPct val="100000"/>
              <a:buChar char="•"/>
              <a:defRPr sz="3096"/>
            </a:pPr>
            <a:r>
              <a:t>When accident black spots are treated to reduce accidents, the number of accidents at such locations goes down.</a:t>
            </a:r>
          </a:p>
          <a:p>
            <a:pPr marL="382270" indent="-382270" algn="l" defTabSz="502412">
              <a:spcBef>
                <a:spcPts val="3600"/>
              </a:spcBef>
              <a:buSzPct val="100000"/>
              <a:buChar char="•"/>
              <a:defRPr sz="3096"/>
            </a:pPr>
            <a:r>
              <a:t>Result</a:t>
            </a:r>
          </a:p>
          <a:p>
            <a:pPr lvl="1" marL="764540" indent="-382270" algn="l" defTabSz="502412">
              <a:spcBef>
                <a:spcPts val="3600"/>
              </a:spcBef>
              <a:buSzPct val="75000"/>
              <a:buChar char="•"/>
              <a:defRPr sz="3096"/>
            </a:pPr>
            <a:r>
              <a:t>The drivers are increased attention at treated black spots and then relax their attention elsewhere.</a:t>
            </a:r>
          </a:p>
          <a:p>
            <a:pPr lvl="1" marL="764540" indent="-382270" algn="l" defTabSz="502412">
              <a:spcBef>
                <a:spcPts val="3600"/>
              </a:spcBef>
              <a:buSzPct val="75000"/>
              <a:buChar char="•"/>
              <a:defRPr sz="3096"/>
            </a:pPr>
            <a:r>
              <a:t>The number of accidents at untreated locations in the vicinity corresponding increase.</a:t>
            </a:r>
          </a:p>
          <a:p>
            <a:pPr lvl="1" marL="764540" indent="-382270" algn="l" defTabSz="502412">
              <a:spcBef>
                <a:spcPts val="3600"/>
              </a:spcBef>
              <a:buSzPct val="75000"/>
              <a:buChar char="•"/>
              <a:defRPr sz="3096"/>
            </a:pPr>
            <a:r>
              <a:t>Migration of the traffic accident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796857" y="496380"/>
            <a:ext cx="4162628" cy="2746039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Need for </a:t>
            </a:r>
          </a:p>
          <a:p>
            <a:pPr>
              <a:defRPr sz="5000"/>
            </a:pPr>
            <a:r>
              <a:t>Systemic Intervention</a:t>
            </a:r>
          </a:p>
        </p:txBody>
      </p:sp>
      <p:pic>
        <p:nvPicPr>
          <p:cNvPr id="138" name="p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6296" y="198079"/>
            <a:ext cx="6606857" cy="9101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073555" y="3300615"/>
            <a:ext cx="5197881" cy="5762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sz="3000"/>
            </a:pPr>
            <a:r>
              <a:t>WHO’s intervention into a public health problem «insect-borne disease» in Borneo.</a:t>
            </a:r>
          </a:p>
          <a:p>
            <a:pPr marL="370416" indent="-370416" algn="l">
              <a:spcBef>
                <a:spcPts val="4200"/>
              </a:spcBef>
              <a:buSzPct val="75000"/>
              <a:buChar char="-"/>
              <a:defRPr sz="3000"/>
            </a:pPr>
            <a:r>
              <a:t>spraying all such	dwellings with DDT</a:t>
            </a:r>
          </a:p>
          <a:p>
            <a:pPr algn="l">
              <a:spcBef>
                <a:spcPts val="4200"/>
              </a:spcBef>
              <a:defRPr sz="3000"/>
            </a:pPr>
            <a:r>
              <a:t>Result: Occurrence of unexpected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Need for Systemic Intervention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952500" y="2274921"/>
            <a:ext cx="11099800" cy="628650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Systematic procedures such as formal problem-solving are inadequate for tackling real-world problems</a:t>
            </a:r>
            <a:br/>
          </a:p>
          <a:p>
            <a:pPr lvl="1">
              <a:buClr>
                <a:srgbClr val="000000"/>
              </a:buClr>
            </a:pPr>
            <a:r>
              <a:t>Complex relationships exist</a:t>
            </a:r>
            <a:endParaRPr sz="2600"/>
          </a:p>
          <a:p>
            <a:pPr lvl="1">
              <a:buClr>
                <a:srgbClr val="000000"/>
              </a:buClr>
            </a:pPr>
            <a:r>
              <a:t>Simplistic assumptions are unwarranted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8869" y="4723038"/>
            <a:ext cx="2941996" cy="165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Need for Systemic Intervention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015574" y="3301459"/>
            <a:ext cx="10973651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  <a:lvl2pPr marL="889000" indent="-444500" algn="l">
              <a:spcBef>
                <a:spcPts val="4200"/>
              </a:spcBef>
              <a:buSzPct val="75000"/>
              <a:buChar char="•"/>
            </a:lvl2pPr>
          </a:lstStyle>
          <a:p>
            <a:pPr/>
            <a:r>
              <a:t>HARD SYSTEMS methodology tries to avoid the pitfalls of oversimplifying the problem by</a:t>
            </a:r>
          </a:p>
          <a:p>
            <a:pPr lvl="1"/>
            <a:r>
              <a:t>adopting a series of steps designed to develop a wider, systemic perspective and awareness of all the significant aspects of the problem situation.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7.png" descr="C:\Users\eren.tatar\Desktop\Dropbox\Dersler\IS739 - System Thinking\HS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799" y="787079"/>
            <a:ext cx="13362085" cy="778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