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53" autoAdjust="0"/>
  </p:normalViewPr>
  <p:slideViewPr>
    <p:cSldViewPr snapToGrid="0">
      <p:cViewPr varScale="1">
        <p:scale>
          <a:sx n="104" d="100"/>
          <a:sy n="104" d="100"/>
        </p:scale>
        <p:origin x="126" y="270"/>
      </p:cViewPr>
      <p:guideLst/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2DB15-D338-4261-A03D-E4524A78F294}" type="datetimeFigureOut">
              <a:rPr lang="tr-TR" smtClean="0"/>
              <a:t>13.3.2017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53E07-52CC-477E-90CF-DBA9954554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89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53E07-52CC-477E-90CF-DBA99545548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5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53E07-52CC-477E-90CF-DBA995455481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1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646E-8718-41F4-9AAF-7729140B470A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1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AB3E-9FDE-44CE-96E0-97D392369CE5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A7F3-BD32-4376-A4B0-0B4B8C755C4D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4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441C-02C6-4ABC-8873-62D3150A930B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66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A6EA-668D-4B7D-A7EC-28FA0B77DA32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07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C794-169F-486B-880D-208ED85539FA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09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A171-1774-4783-ACEA-928EEA03448E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3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54E-C746-48B2-9E74-623C10C7F212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D94A-74EF-426E-8414-837C1909538F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2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539F-20B1-43B6-85B1-3D9A73FEF95B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879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6DE-F191-4557-8DC6-550BB543D92E}" type="datetime1">
              <a:rPr lang="tr-TR" smtClean="0"/>
              <a:t>13.3.2017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10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C638-0AD9-4A52-B0AD-C3FFA40D1E30}" type="datetime1">
              <a:rPr lang="tr-TR" smtClean="0"/>
              <a:t>13.3.2017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07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1E05-97B9-4541-96DE-FFFA77690AEE}" type="datetime1">
              <a:rPr lang="tr-TR" smtClean="0"/>
              <a:t>13.3.2017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77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4EB6-45C2-4E63-B13D-8A1F9B8DEE03}" type="datetime1">
              <a:rPr lang="tr-TR" smtClean="0"/>
              <a:t>13.3.2017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24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C617-518B-4DE1-B4C9-3F3E90149FEA}" type="datetime1">
              <a:rPr lang="tr-TR" smtClean="0"/>
              <a:t>13.3.2017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4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0AB0-307F-4B44-9E31-2C0C7943C189}" type="datetime1">
              <a:rPr lang="tr-TR" smtClean="0"/>
              <a:t>13.3.2017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53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91A9-ADD9-434F-8769-C89FB6BFE346}" type="datetime1">
              <a:rPr lang="tr-TR" smtClean="0"/>
              <a:t>13.3.2017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01FF9-DC73-4CA5-890C-9F3CBA7787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4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Hard Systems Case Studies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Presentor: Ismail Coşgun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6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Awareness and Understanding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Effective management was influenced by a number of factors.</a:t>
            </a:r>
          </a:p>
          <a:p>
            <a:pPr lvl="1"/>
            <a:r>
              <a:rPr lang="tr-TR" dirty="0" smtClean="0"/>
              <a:t>Finances</a:t>
            </a:r>
          </a:p>
          <a:p>
            <a:pPr lvl="1"/>
            <a:r>
              <a:rPr lang="tr-TR" dirty="0" smtClean="0"/>
              <a:t>Skill resources and competent personnel</a:t>
            </a:r>
          </a:p>
          <a:p>
            <a:pPr lvl="1"/>
            <a:r>
              <a:rPr lang="tr-TR" dirty="0" smtClean="0"/>
              <a:t>Time made available</a:t>
            </a:r>
          </a:p>
          <a:p>
            <a:pPr lvl="1"/>
            <a:r>
              <a:rPr lang="tr-TR" dirty="0" smtClean="0"/>
              <a:t>Information</a:t>
            </a:r>
          </a:p>
          <a:p>
            <a:pPr lvl="1"/>
            <a:r>
              <a:rPr lang="tr-TR" dirty="0" smtClean="0"/>
              <a:t>Organization and Planning</a:t>
            </a:r>
          </a:p>
          <a:p>
            <a:pPr lvl="1"/>
            <a:r>
              <a:rPr lang="tr-TR" dirty="0" smtClean="0"/>
              <a:t>Standards and Performance Criteria</a:t>
            </a:r>
            <a:endParaRPr lang="tr-TR" dirty="0"/>
          </a:p>
          <a:p>
            <a:r>
              <a:rPr lang="tr-TR" dirty="0" smtClean="0"/>
              <a:t>Those influences are shown in Figure 4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42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53" y="439971"/>
            <a:ext cx="5477639" cy="49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64" y="5689600"/>
            <a:ext cx="442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Figure 4: Diagram Of Influences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8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Awareness and Understanding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After the analysis the consultant took the view:</a:t>
            </a:r>
          </a:p>
          <a:p>
            <a:pPr lvl="1"/>
            <a:r>
              <a:rPr lang="tr-TR" dirty="0" smtClean="0"/>
              <a:t>Dynamic variables of costs and competitiveness were </a:t>
            </a:r>
            <a:r>
              <a:rPr lang="tr-TR" smtClean="0"/>
              <a:t>linked </a:t>
            </a:r>
            <a:r>
              <a:rPr lang="tr-TR" smtClean="0"/>
              <a:t>causally </a:t>
            </a:r>
            <a:r>
              <a:rPr lang="tr-TR" dirty="0" smtClean="0"/>
              <a:t>to management efficiency. (shown in Figure 5)</a:t>
            </a:r>
          </a:p>
          <a:p>
            <a:pPr lvl="1"/>
            <a:r>
              <a:rPr lang="tr-TR" dirty="0" smtClean="0"/>
              <a:t>Absence of control loops shows the necessity of ensurement of management efficiency.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35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09678"/>
            <a:ext cx="8516539" cy="4896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7091" y="5865091"/>
            <a:ext cx="447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Figure 5: Dynamic Variables operating relatively to management system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3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3. Objectives and Constraints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Ultimate objectives: Increase the sales and profit.</a:t>
            </a:r>
          </a:p>
          <a:p>
            <a:r>
              <a:rPr lang="tr-TR" dirty="0" smtClean="0"/>
              <a:t>So: Improve contract competitiveness and customer satisfaction through;</a:t>
            </a:r>
          </a:p>
          <a:p>
            <a:pPr lvl="1"/>
            <a:r>
              <a:rPr lang="tr-TR" dirty="0" smtClean="0"/>
              <a:t>Reduced Operating Costs</a:t>
            </a:r>
          </a:p>
          <a:p>
            <a:pPr lvl="1"/>
            <a:r>
              <a:rPr lang="tr-TR" dirty="0" smtClean="0"/>
              <a:t>Competitive Tender Prices</a:t>
            </a:r>
          </a:p>
          <a:p>
            <a:pPr lvl="1"/>
            <a:r>
              <a:rPr lang="tr-TR" dirty="0" smtClean="0"/>
              <a:t>Improved Work Quality</a:t>
            </a:r>
          </a:p>
          <a:p>
            <a:pPr lvl="1"/>
            <a:r>
              <a:rPr lang="tr-TR" dirty="0" smtClean="0"/>
              <a:t>Reduced Time to Complete Contracts</a:t>
            </a:r>
          </a:p>
          <a:p>
            <a:r>
              <a:rPr lang="tr-TR" dirty="0" smtClean="0"/>
              <a:t>This hierarcy is shown in Figure 6.</a:t>
            </a:r>
          </a:p>
          <a:p>
            <a:pPr marL="57150" indent="0">
              <a:buNone/>
            </a:pP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0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71" y="1058189"/>
            <a:ext cx="5629056" cy="42342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0218" y="5717309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Figure 6: Objective Hierarcy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4. Strategies to Meet 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Consultant identified 3 possible strategies.</a:t>
            </a:r>
          </a:p>
          <a:p>
            <a:pPr lvl="1"/>
            <a:r>
              <a:rPr lang="tr-TR" dirty="0" smtClean="0"/>
              <a:t>A: Develop the management system and obtain certification to relevant international standards</a:t>
            </a:r>
          </a:p>
          <a:p>
            <a:pPr lvl="1"/>
            <a:r>
              <a:rPr lang="tr-TR" dirty="0" smtClean="0"/>
              <a:t>B: Develop the management system using relevant standards but don’t get certified.</a:t>
            </a:r>
          </a:p>
          <a:p>
            <a:pPr lvl="1"/>
            <a:r>
              <a:rPr lang="tr-TR" dirty="0" smtClean="0"/>
              <a:t>C: Develop the management system using DrillCorp’s internal standards(Certification is the reserve option)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1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 Strategies to Meet Objectives:</a:t>
            </a:r>
            <a:br>
              <a:rPr lang="tr-TR" dirty="0" smtClean="0"/>
            </a:br>
            <a:r>
              <a:rPr lang="tr-TR" sz="3200" dirty="0" smtClean="0"/>
              <a:t>Strategy A: ISO 9000 Certificate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DrillCorp will get accredited by a third party organization.</a:t>
            </a:r>
          </a:p>
          <a:p>
            <a:pPr lvl="1"/>
            <a:r>
              <a:rPr lang="tr-TR" dirty="0" smtClean="0"/>
              <a:t>Company Management System will be examined.</a:t>
            </a:r>
          </a:p>
          <a:p>
            <a:pPr lvl="1"/>
            <a:r>
              <a:rPr lang="tr-TR" dirty="0" smtClean="0"/>
              <a:t>Consultancy and Assistance will be provided.</a:t>
            </a:r>
          </a:p>
          <a:p>
            <a:pPr lvl="1"/>
            <a:r>
              <a:rPr lang="tr-TR" dirty="0" smtClean="0"/>
              <a:t>Final Audit will be conducted.</a:t>
            </a:r>
          </a:p>
          <a:p>
            <a:r>
              <a:rPr lang="tr-TR" dirty="0" smtClean="0"/>
              <a:t>The result of this steps will decide whether DrillCorp should be accredited or not.</a:t>
            </a:r>
          </a:p>
          <a:p>
            <a:r>
              <a:rPr lang="tr-TR" dirty="0" smtClean="0"/>
              <a:t>ISO 9000 Certificate will indicate DrillCorp has a «quality» management system.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3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4. Strategies </a:t>
            </a:r>
            <a:r>
              <a:rPr lang="tr-TR" dirty="0"/>
              <a:t>to Meet Objectives:</a:t>
            </a:r>
            <a:br>
              <a:rPr lang="tr-TR" dirty="0"/>
            </a:br>
            <a:r>
              <a:rPr lang="tr-TR" sz="3200" dirty="0"/>
              <a:t>Strategy </a:t>
            </a:r>
            <a:r>
              <a:rPr lang="tr-TR" sz="3200" dirty="0" smtClean="0"/>
              <a:t>B: Uncertified System to ISO 9000 and BS 7850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Drillcorp will develop its management system according to ISO 9000 and BS 7850:1992 Total Quality Management.</a:t>
            </a:r>
          </a:p>
          <a:p>
            <a:r>
              <a:rPr lang="tr-TR" dirty="0" smtClean="0"/>
              <a:t>They will not get accredited.</a:t>
            </a:r>
          </a:p>
          <a:p>
            <a:r>
              <a:rPr lang="tr-TR" dirty="0" smtClean="0"/>
              <a:t>Consultancy assistance might be required.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2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4. Strategies </a:t>
            </a:r>
            <a:r>
              <a:rPr lang="tr-TR" dirty="0"/>
              <a:t>to Meet Objectives:</a:t>
            </a:r>
            <a:br>
              <a:rPr lang="tr-TR" dirty="0"/>
            </a:br>
            <a:r>
              <a:rPr lang="tr-TR" sz="3200" dirty="0" smtClean="0"/>
              <a:t>Strategy C: Uncertified System from First Principles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DrillCorp will use its own internal standards.</a:t>
            </a:r>
          </a:p>
          <a:p>
            <a:r>
              <a:rPr lang="tr-TR" dirty="0" smtClean="0"/>
              <a:t>Consultancy Assitance is almost certainly required.</a:t>
            </a:r>
          </a:p>
          <a:p>
            <a:r>
              <a:rPr lang="tr-TR" dirty="0" smtClean="0"/>
              <a:t>If the market demands for a certification, DrillCorp can always apply for certification.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1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DrillCorp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1930400"/>
            <a:ext cx="8498147" cy="4110962"/>
          </a:xfrm>
        </p:spPr>
        <p:txBody>
          <a:bodyPr/>
          <a:lstStyle/>
          <a:p>
            <a:r>
              <a:rPr lang="tr-TR" dirty="0" smtClean="0"/>
              <a:t>An offshore contractor for oil and gas drilling.</a:t>
            </a:r>
          </a:p>
          <a:p>
            <a:r>
              <a:rPr lang="tr-TR" dirty="0" smtClean="0"/>
              <a:t>One of the best in the drilling business.</a:t>
            </a:r>
          </a:p>
          <a:p>
            <a:r>
              <a:rPr lang="tr-TR" dirty="0" smtClean="0"/>
              <a:t>However, they were challenged to thrive in the competitive world market.</a:t>
            </a:r>
          </a:p>
          <a:p>
            <a:r>
              <a:rPr lang="tr-TR" dirty="0" smtClean="0"/>
              <a:t>Aim: To become more formal and professional in how it managed itself.</a:t>
            </a:r>
          </a:p>
          <a:p>
            <a:r>
              <a:rPr lang="tr-TR" dirty="0" smtClean="0"/>
              <a:t>Hired a system consultant to lead the development.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45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5. Assesment Measures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relation to defined objectives which strategy must be chosen?</a:t>
            </a:r>
          </a:p>
          <a:p>
            <a:r>
              <a:rPr lang="tr-TR" dirty="0" smtClean="0"/>
              <a:t>Quantitative Measures:</a:t>
            </a:r>
          </a:p>
          <a:p>
            <a:pPr lvl="1"/>
            <a:r>
              <a:rPr lang="tr-TR" dirty="0" smtClean="0"/>
              <a:t>Quantitative measures should include basic outcome measures of efficiency such as, contract tender prices in relation to development and maintenance cost.</a:t>
            </a:r>
          </a:p>
          <a:p>
            <a:pPr lvl="1"/>
            <a:r>
              <a:rPr lang="tr-TR" dirty="0" smtClean="0"/>
              <a:t>Quantitative measures of effectiveness should include profit margins and quality assurance measures.(equipment reliability, drilling accuracy, damage and accident rates).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5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 Assesment Measures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Qualitative Measures</a:t>
            </a:r>
          </a:p>
          <a:p>
            <a:pPr lvl="1"/>
            <a:r>
              <a:rPr lang="tr-TR" dirty="0" smtClean="0"/>
              <a:t>Should include relative realism of the management system paradigms in three strategies.(How well the paradigms work in real world and actual systems?)</a:t>
            </a:r>
          </a:p>
          <a:p>
            <a:pPr lvl="2"/>
            <a:r>
              <a:rPr lang="tr-TR" dirty="0" smtClean="0"/>
              <a:t>Important since some models are more complete in real world.</a:t>
            </a:r>
          </a:p>
          <a:p>
            <a:pPr lvl="1"/>
            <a:r>
              <a:rPr lang="tr-TR" dirty="0" smtClean="0"/>
              <a:t>Should include whether the models are fit with customer world-view and DrillCorp world-view.</a:t>
            </a:r>
          </a:p>
          <a:p>
            <a:pPr lvl="1"/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Step 6</a:t>
            </a:r>
            <a:r>
              <a:rPr lang="tr-TR" dirty="0" smtClean="0"/>
              <a:t>. 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Using three typical contract specifiations a relatively simple financial model based on costs and savings was used to generate comparative data.( Figure 7)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Figure 7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59" y="2967342"/>
            <a:ext cx="5144218" cy="226726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6. 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Then by dividing the costs by the contract savings a payback data were obtained.( Figure 8)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Figure 8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75" y="3500816"/>
            <a:ext cx="4191585" cy="120031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</a:t>
            </a:r>
            <a:r>
              <a:rPr lang="tr-TR" dirty="0" smtClean="0"/>
              <a:t>. Modelling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 can be seen, in Figure 8 all the strategies have a fairly quick return however, B and C are paying themselves in the second contract while A will take 4 contracts.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8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7. Evaluation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Costs and Savings summary was discussed with DrillCorp client-set.</a:t>
            </a:r>
          </a:p>
          <a:p>
            <a:r>
              <a:rPr lang="tr-TR" dirty="0" smtClean="0"/>
              <a:t>While at first glance, strategy A provides a weaker return.</a:t>
            </a:r>
          </a:p>
          <a:p>
            <a:r>
              <a:rPr lang="tr-TR" dirty="0" smtClean="0"/>
              <a:t>However, greater savings on B and C was based on the assumption that certified systems represents a less complete model of a human activity  system.</a:t>
            </a:r>
          </a:p>
          <a:p>
            <a:r>
              <a:rPr lang="tr-TR" dirty="0" smtClean="0"/>
              <a:t>Actual quality assurance, is likely to be better with strategy C.</a:t>
            </a:r>
          </a:p>
          <a:p>
            <a:r>
              <a:rPr lang="tr-TR" dirty="0" smtClean="0"/>
              <a:t>While this may seem odd ( ISO 9000 certificates quality management), these standards are based on a simple I process/O feedback model and they do not cover world-view’s or power relations in the organization.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79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7. Evaluation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Of course, DrillCorp recognized Strategy A will be helpful in winning contracts. </a:t>
            </a:r>
          </a:p>
          <a:p>
            <a:r>
              <a:rPr lang="tr-TR" dirty="0" smtClean="0"/>
              <a:t>However, many operators within the organization questioned the real value of certificate. (Past experiences were not good)</a:t>
            </a:r>
          </a:p>
          <a:p>
            <a:r>
              <a:rPr lang="tr-TR" dirty="0" smtClean="0"/>
              <a:t>DrillCorp was very independent and did not like the idea of third party evaluation.( Conflict with the world-view)</a:t>
            </a:r>
          </a:p>
          <a:p>
            <a:r>
              <a:rPr lang="tr-TR" dirty="0" smtClean="0"/>
              <a:t>In Layman’s Terms: They had trust issues. (Would the consultant work for the best interests of DrillCorp or the mentioned third party?)</a:t>
            </a:r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05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7. Evaluation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client-set was asked to score the following factors from 1 to 10.</a:t>
            </a:r>
          </a:p>
          <a:p>
            <a:pPr lvl="1"/>
            <a:r>
              <a:rPr lang="tr-TR" dirty="0" smtClean="0"/>
              <a:t>Estimated contract </a:t>
            </a:r>
            <a:r>
              <a:rPr lang="tr-TR" dirty="0"/>
              <a:t>s</a:t>
            </a:r>
            <a:r>
              <a:rPr lang="tr-TR" dirty="0" smtClean="0"/>
              <a:t>avings</a:t>
            </a:r>
          </a:p>
          <a:p>
            <a:pPr lvl="1"/>
            <a:r>
              <a:rPr lang="tr-TR" dirty="0" smtClean="0"/>
              <a:t>Pay back period</a:t>
            </a:r>
          </a:p>
          <a:p>
            <a:pPr lvl="1"/>
            <a:r>
              <a:rPr lang="tr-TR" dirty="0" smtClean="0"/>
              <a:t>Actual quality assurance provided</a:t>
            </a:r>
          </a:p>
          <a:p>
            <a:pPr lvl="1"/>
            <a:r>
              <a:rPr lang="tr-TR" dirty="0" smtClean="0"/>
              <a:t>Realism and completeness of the model</a:t>
            </a:r>
          </a:p>
          <a:p>
            <a:pPr lvl="1"/>
            <a:r>
              <a:rPr lang="tr-TR" dirty="0" smtClean="0"/>
              <a:t>Fit with customer world-views</a:t>
            </a:r>
          </a:p>
          <a:p>
            <a:pPr lvl="1"/>
            <a:r>
              <a:rPr lang="tr-TR" dirty="0" smtClean="0"/>
              <a:t>Fit with company world-views.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39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8. Making A Choice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Strategy A was unfavourable on both financial and qualitative grounds.</a:t>
            </a:r>
          </a:p>
          <a:p>
            <a:r>
              <a:rPr lang="tr-TR" dirty="0" smtClean="0"/>
              <a:t>Strategy B was more favourable than Strategy C on financial grounds but less favourable on qualitative grounds.( Comparable)</a:t>
            </a:r>
          </a:p>
          <a:p>
            <a:r>
              <a:rPr lang="tr-TR" dirty="0" smtClean="0"/>
              <a:t>The question «Why bother on a third party formula if we will not get the recognition for it?» helped their decision.</a:t>
            </a:r>
          </a:p>
          <a:p>
            <a:r>
              <a:rPr lang="tr-TR" dirty="0" smtClean="0"/>
              <a:t>The results mentioned above can be seen in Figure 9 and 10.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392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7" y="1160662"/>
            <a:ext cx="5258534" cy="1267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6582" y="2632364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Figure 9: Client-Set scores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8" y="3206396"/>
            <a:ext cx="4229690" cy="1314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787" y="4725729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Figure 10: Overall Scores</a:t>
            </a:r>
            <a:endParaRPr lang="tr-T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5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1: Groundwork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Consultant made an initial study of DrillCorp:</a:t>
            </a:r>
          </a:p>
          <a:p>
            <a:pPr lvl="1"/>
            <a:r>
              <a:rPr lang="tr-TR" dirty="0" smtClean="0"/>
              <a:t>Entailed structured interviews with directors and shore-based managers</a:t>
            </a:r>
          </a:p>
          <a:p>
            <a:pPr lvl="1"/>
            <a:r>
              <a:rPr lang="tr-TR" dirty="0" smtClean="0"/>
              <a:t>With Offshore install managers(OIM), rig masters and other crew members on a sample drilling installation on North Sea.</a:t>
            </a:r>
          </a:p>
          <a:p>
            <a:r>
              <a:rPr lang="tr-TR" dirty="0" smtClean="0"/>
              <a:t>Essential activies and the processes of the business were studied.(onshore and offshore)</a:t>
            </a:r>
          </a:p>
          <a:p>
            <a:r>
              <a:rPr lang="tr-TR" dirty="0" smtClean="0"/>
              <a:t>Existing management methods and assumptions were noted.</a:t>
            </a:r>
          </a:p>
          <a:p>
            <a:r>
              <a:rPr lang="tr-TR" dirty="0" smtClean="0"/>
              <a:t>World-views of the various groups within the company examined.</a:t>
            </a:r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361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8. Making A Choice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After the results, Strategy C was decided to implement since the resultant management system was «owned» by them and was more realistic and complete than the external standards.</a:t>
            </a:r>
          </a:p>
          <a:p>
            <a:r>
              <a:rPr lang="tr-TR" dirty="0" smtClean="0"/>
              <a:t>Also, the option for applying for a standard( Strategy A) is always open if the company thinks a commercial advantage can be gained.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85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9. 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Once the strategy has been decided DrillCorp began the task of organizing, planning and resourcing its implementation.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310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Thank you for your attention!</a:t>
            </a:r>
            <a:br>
              <a:rPr lang="tr-TR" dirty="0" smtClean="0"/>
            </a:br>
            <a:r>
              <a:rPr lang="tr-TR" dirty="0" smtClean="0"/>
              <a:t>Any Questions?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07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2: Awareness and Understanding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There is a shared world-view: The continual need to strive for improved performance and competitiveness.</a:t>
            </a:r>
          </a:p>
          <a:p>
            <a:r>
              <a:rPr lang="tr-TR" dirty="0" smtClean="0"/>
              <a:t>Number of projects were a mess: Inability to answer customer queries, vital equipments on shore running out on critical moments. </a:t>
            </a:r>
            <a:endParaRPr lang="tr-TR" dirty="0"/>
          </a:p>
          <a:p>
            <a:r>
              <a:rPr lang="tr-TR" dirty="0" smtClean="0"/>
              <a:t>Spray Diagram of Offshore Drilling can be seen in Figure 1.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85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71" y="342097"/>
            <a:ext cx="8059275" cy="5287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9236" y="5745018"/>
            <a:ext cx="532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Figure 1: Spray Diagram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36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</a:t>
            </a:r>
            <a:r>
              <a:rPr lang="tr-TR" dirty="0" smtClean="0"/>
              <a:t>. Awareness and Understanding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World-view had ups and downs.</a:t>
            </a:r>
          </a:p>
          <a:p>
            <a:pPr lvl="1"/>
            <a:r>
              <a:rPr lang="tr-TR" dirty="0" smtClean="0"/>
              <a:t>Up: Everyone agreed for a change.</a:t>
            </a:r>
          </a:p>
          <a:p>
            <a:pPr lvl="1"/>
            <a:r>
              <a:rPr lang="tr-TR" dirty="0" smtClean="0"/>
              <a:t>Down: New approach required changes in company beliefs.</a:t>
            </a:r>
          </a:p>
          <a:p>
            <a:pPr lvl="2"/>
            <a:r>
              <a:rPr lang="tr-TR" dirty="0" smtClean="0"/>
              <a:t>Experience is the best teacher. Formal training is necessary evil.</a:t>
            </a:r>
          </a:p>
          <a:p>
            <a:pPr lvl="2"/>
            <a:r>
              <a:rPr lang="tr-TR" dirty="0" smtClean="0"/>
              <a:t>Time pressures is not a good reason for managers to manager their time.</a:t>
            </a:r>
          </a:p>
          <a:p>
            <a:r>
              <a:rPr lang="tr-TR" dirty="0" smtClean="0"/>
              <a:t>Consultant: Although the change was necessary formal problem solving would not be adequate.</a:t>
            </a:r>
          </a:p>
          <a:p>
            <a:pPr lvl="1"/>
            <a:r>
              <a:rPr lang="tr-TR" dirty="0" smtClean="0"/>
              <a:t>Too many variables were changing in the enviroment.</a:t>
            </a:r>
          </a:p>
          <a:p>
            <a:pPr lvl="1"/>
            <a:r>
              <a:rPr lang="tr-TR" dirty="0" smtClean="0"/>
              <a:t>New arrangements would not only have to be functionally adequate but also have to deal effectively with issues such as perception of time, value of time etc.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9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Awareness and Understanding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Consultant decided to adress «Company Management System»</a:t>
            </a:r>
          </a:p>
          <a:p>
            <a:r>
              <a:rPr lang="tr-TR" dirty="0" smtClean="0"/>
              <a:t>A new potential system: Drillcorp company management system to provide effective application of company resources.</a:t>
            </a:r>
          </a:p>
          <a:p>
            <a:pPr lvl="1"/>
            <a:r>
              <a:rPr lang="tr-TR" dirty="0" smtClean="0"/>
              <a:t>Operating costs are reduced while competitiveness and profit remained.</a:t>
            </a:r>
          </a:p>
          <a:p>
            <a:pPr lvl="1"/>
            <a:r>
              <a:rPr lang="tr-TR" dirty="0" smtClean="0"/>
              <a:t>Company meets performance demands of customers.</a:t>
            </a:r>
          </a:p>
          <a:p>
            <a:r>
              <a:rPr lang="tr-TR" dirty="0" smtClean="0"/>
              <a:t>At first iteration, company management system was seperated as in Figure 2.</a:t>
            </a:r>
          </a:p>
          <a:p>
            <a:r>
              <a:rPr lang="tr-TR" dirty="0" smtClean="0"/>
              <a:t>Than a system map was created as in Figure 3.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23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65" y="323272"/>
            <a:ext cx="5746908" cy="5560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927" y="6234545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Figure 2: Seperation of system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0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63" y="694201"/>
            <a:ext cx="6052892" cy="4706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1527" y="5800436"/>
            <a:ext cx="478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Figure 3: System map of management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Presentor: Ismail Coşgun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1FF9-DC73-4CA5-890C-9F3CBA7787B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224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</TotalTime>
  <Words>1521</Words>
  <Application>Microsoft Office PowerPoint</Application>
  <PresentationFormat>Widescreen</PresentationFormat>
  <Paragraphs>210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Hard Systems Case Studies</vt:lpstr>
      <vt:lpstr>DrillCorp</vt:lpstr>
      <vt:lpstr>Step 1: Groundwork</vt:lpstr>
      <vt:lpstr>Step 2: Awareness and Understanding</vt:lpstr>
      <vt:lpstr>PowerPoint Presentation</vt:lpstr>
      <vt:lpstr>2. Awareness and Understanding</vt:lpstr>
      <vt:lpstr>2. Awareness and Understanding</vt:lpstr>
      <vt:lpstr>PowerPoint Presentation</vt:lpstr>
      <vt:lpstr>PowerPoint Presentation</vt:lpstr>
      <vt:lpstr>2. Awareness and Understanding</vt:lpstr>
      <vt:lpstr>PowerPoint Presentation</vt:lpstr>
      <vt:lpstr>2. Awareness and Understanding </vt:lpstr>
      <vt:lpstr>PowerPoint Presentation</vt:lpstr>
      <vt:lpstr>Step 3. Objectives and Constraints</vt:lpstr>
      <vt:lpstr>PowerPoint Presentation</vt:lpstr>
      <vt:lpstr>Step 4. Strategies to Meet Objectives</vt:lpstr>
      <vt:lpstr>4. Strategies to Meet Objectives: Strategy A: ISO 9000 Certificate</vt:lpstr>
      <vt:lpstr>4. Strategies to Meet Objectives: Strategy B: Uncertified System to ISO 9000 and BS 7850</vt:lpstr>
      <vt:lpstr>4. Strategies to Meet Objectives: Strategy C: Uncertified System from First Principles</vt:lpstr>
      <vt:lpstr>Step 5. Assesment Measures</vt:lpstr>
      <vt:lpstr>5. Assesment Measures</vt:lpstr>
      <vt:lpstr>Step 6. Modelling</vt:lpstr>
      <vt:lpstr>6. Modelling</vt:lpstr>
      <vt:lpstr>6. Modelling</vt:lpstr>
      <vt:lpstr>Step 7. Evaluation</vt:lpstr>
      <vt:lpstr>7. Evaluation</vt:lpstr>
      <vt:lpstr>7. Evaluation</vt:lpstr>
      <vt:lpstr>Step 8. Making A Choice</vt:lpstr>
      <vt:lpstr>PowerPoint Presentation</vt:lpstr>
      <vt:lpstr>8. Making A Choice</vt:lpstr>
      <vt:lpstr>Step 9. Implementation</vt:lpstr>
      <vt:lpstr>Thank you for your attention!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Systems Case Studies</dc:title>
  <dc:creator>Ismail Coşgun</dc:creator>
  <cp:lastModifiedBy>Ismail Coşgun</cp:lastModifiedBy>
  <cp:revision>47</cp:revision>
  <dcterms:created xsi:type="dcterms:W3CDTF">2017-03-12T16:53:59Z</dcterms:created>
  <dcterms:modified xsi:type="dcterms:W3CDTF">2017-03-13T14:01:38Z</dcterms:modified>
</cp:coreProperties>
</file>