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0"/>
  </p:notesMasterIdLst>
  <p:handoutMasterIdLst>
    <p:handoutMasterId r:id="rId31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57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56" r:id="rId2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8330" autoAdjust="0"/>
  </p:normalViewPr>
  <p:slideViewPr>
    <p:cSldViewPr snapToGrid="0">
      <p:cViewPr varScale="1">
        <p:scale>
          <a:sx n="89" d="100"/>
          <a:sy n="89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8D288-2E92-4F8D-984C-7760DF7E0E0F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6A132-44F8-4C66-8368-8E23B15D1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837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FAB0-2B81-4D2F-90B1-90B8BCFC748E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F7A3D-93DF-419F-9E70-D2F943116F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asdasdd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7A3D-93DF-419F-9E70-D2F943116F0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851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9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5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2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01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685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7278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8979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9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7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993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76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3053C8-D92C-4149-A40D-F582305CB94A}" type="datetimeFigureOut">
              <a:rPr lang="tr-TR" smtClean="0"/>
              <a:t>20.3.2017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3CBD81-BB66-425E-AE5A-2C991405C6B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909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853412" y="1628800"/>
            <a:ext cx="8603456" cy="1716608"/>
          </a:xfrm>
        </p:spPr>
        <p:txBody>
          <a:bodyPr>
            <a:noAutofit/>
          </a:bodyPr>
          <a:lstStyle/>
          <a:p>
            <a:r>
              <a:rPr lang="en-US" sz="4800" dirty="0"/>
              <a:t>Soft System</a:t>
            </a:r>
            <a:r>
              <a:rPr lang="tr-TR" sz="4800" dirty="0"/>
              <a:t>s</a:t>
            </a:r>
            <a:r>
              <a:rPr lang="en-US" sz="4800" dirty="0"/>
              <a:t> Methodology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279576" y="3717032"/>
            <a:ext cx="8062912" cy="1752600"/>
          </a:xfrm>
        </p:spPr>
        <p:txBody>
          <a:bodyPr/>
          <a:lstStyle/>
          <a:p>
            <a:r>
              <a:rPr lang="tr-TR" dirty="0"/>
              <a:t>Şebnem Açıkyüz</a:t>
            </a:r>
          </a:p>
          <a:p>
            <a:r>
              <a:rPr lang="tr-TR" dirty="0"/>
              <a:t>1806942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4436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Relevant Systems and Root Definitions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decides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relevant</a:t>
            </a:r>
            <a:r>
              <a:rPr lang="tr-TR" dirty="0"/>
              <a:t>?</a:t>
            </a:r>
          </a:p>
          <a:p>
            <a:pPr lvl="1"/>
            <a:r>
              <a:rPr lang="tr-TR" dirty="0"/>
              <a:t>Answer is : ANALYST</a:t>
            </a:r>
          </a:p>
          <a:p>
            <a:pPr lvl="1"/>
            <a:r>
              <a:rPr lang="tr-TR" dirty="0"/>
              <a:t>Must use his/her own judgement</a:t>
            </a:r>
          </a:p>
          <a:p>
            <a:r>
              <a:rPr lang="tr-TR" dirty="0" err="1"/>
              <a:t>Naming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‘</a:t>
            </a:r>
            <a:r>
              <a:rPr lang="tr-TR" dirty="0" err="1"/>
              <a:t>subtetly</a:t>
            </a:r>
            <a:r>
              <a:rPr lang="tr-TR" dirty="0"/>
              <a:t>’</a:t>
            </a:r>
          </a:p>
          <a:p>
            <a:pPr lvl="1"/>
            <a:r>
              <a:rPr lang="tr-TR" dirty="0" err="1"/>
              <a:t>Avoid</a:t>
            </a:r>
            <a:endParaRPr lang="tr-TR" dirty="0"/>
          </a:p>
          <a:p>
            <a:pPr lvl="2"/>
            <a:r>
              <a:rPr lang="tr-TR" dirty="0" err="1"/>
              <a:t>Focus</a:t>
            </a:r>
            <a:r>
              <a:rPr lang="tr-TR" dirty="0"/>
              <a:t> on </a:t>
            </a:r>
            <a:r>
              <a:rPr lang="tr-TR" dirty="0" err="1"/>
              <a:t>obvious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-</a:t>
            </a:r>
            <a:r>
              <a:rPr lang="tr-TR" dirty="0" err="1"/>
              <a:t>process</a:t>
            </a:r>
            <a:r>
              <a:rPr lang="tr-TR" dirty="0"/>
              <a:t>-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ideas</a:t>
            </a:r>
            <a:endParaRPr lang="tr-TR" dirty="0"/>
          </a:p>
          <a:p>
            <a:pPr lvl="1"/>
            <a:r>
              <a:rPr lang="tr-TR" dirty="0" err="1"/>
              <a:t>Cause</a:t>
            </a:r>
            <a:endParaRPr lang="tr-TR" dirty="0"/>
          </a:p>
          <a:p>
            <a:pPr lvl="2"/>
            <a:r>
              <a:rPr lang="tr-TR" dirty="0" err="1"/>
              <a:t>Fix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analyst’s</a:t>
            </a:r>
            <a:r>
              <a:rPr lang="tr-TR" dirty="0"/>
              <a:t> </a:t>
            </a:r>
            <a:r>
              <a:rPr lang="tr-TR" dirty="0" err="1"/>
              <a:t>thoughts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world</a:t>
            </a:r>
            <a:endParaRPr lang="tr-TR" dirty="0"/>
          </a:p>
          <a:p>
            <a:pPr lvl="2">
              <a:buNone/>
            </a:pPr>
            <a:endParaRPr lang="tr-TR" dirty="0"/>
          </a:p>
          <a:p>
            <a:pPr lvl="2">
              <a:buNone/>
            </a:pP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14191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3 - </a:t>
            </a:r>
            <a:r>
              <a:rPr lang="en-US" dirty="0"/>
              <a:t>Relevant</a:t>
            </a:r>
            <a:r>
              <a:rPr lang="tr-TR" dirty="0"/>
              <a:t> Systems and Root DefInItIons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‘</a:t>
            </a:r>
            <a:r>
              <a:rPr lang="tr-TR" dirty="0" err="1"/>
              <a:t>Adequate</a:t>
            </a:r>
            <a:r>
              <a:rPr lang="tr-TR" dirty="0"/>
              <a:t>’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definitions</a:t>
            </a:r>
            <a:endParaRPr lang="tr-TR" dirty="0"/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tr-TR" dirty="0"/>
          </a:p>
          <a:p>
            <a:pPr lvl="1"/>
            <a:r>
              <a:rPr lang="tr-TR" dirty="0" err="1"/>
              <a:t>Examine</a:t>
            </a:r>
            <a:r>
              <a:rPr lang="tr-TR" dirty="0"/>
              <a:t> </a:t>
            </a:r>
            <a:r>
              <a:rPr lang="tr-TR" dirty="0" err="1"/>
              <a:t>RDs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</a:p>
          <a:p>
            <a:pPr lvl="2"/>
            <a:r>
              <a:rPr lang="tr-TR" dirty="0" err="1"/>
              <a:t>Ambiguities</a:t>
            </a:r>
            <a:endParaRPr lang="tr-TR" dirty="0"/>
          </a:p>
          <a:p>
            <a:pPr lvl="2"/>
            <a:r>
              <a:rPr lang="tr-TR" dirty="0" err="1"/>
              <a:t>Woolliness</a:t>
            </a:r>
            <a:endParaRPr lang="tr-TR" dirty="0"/>
          </a:p>
          <a:p>
            <a:pPr lvl="2"/>
            <a:r>
              <a:rPr lang="tr-TR" dirty="0" err="1"/>
              <a:t>Implicit</a:t>
            </a:r>
            <a:r>
              <a:rPr lang="tr-TR" dirty="0"/>
              <a:t> </a:t>
            </a:r>
            <a:r>
              <a:rPr lang="tr-TR" dirty="0" err="1"/>
              <a:t>Assumptions</a:t>
            </a:r>
            <a:endParaRPr lang="tr-TR" dirty="0"/>
          </a:p>
          <a:p>
            <a:pPr lvl="1"/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structured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– CATWOE</a:t>
            </a:r>
          </a:p>
        </p:txBody>
      </p:sp>
    </p:spTree>
    <p:extLst>
      <p:ext uri="{BB962C8B-B14F-4D97-AF65-F5344CB8AC3E}">
        <p14:creationId xmlns:p14="http://schemas.microsoft.com/office/powerpoint/2010/main" val="32364226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3 - </a:t>
            </a:r>
            <a:r>
              <a:rPr lang="en-US" dirty="0"/>
              <a:t>Relevant</a:t>
            </a:r>
            <a:r>
              <a:rPr lang="tr-TR" dirty="0"/>
              <a:t> Systems and Root DefInItIons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CATWOE</a:t>
            </a:r>
          </a:p>
          <a:p>
            <a:pPr lvl="1"/>
            <a:r>
              <a:rPr lang="tr-TR" dirty="0" err="1"/>
              <a:t>Customers</a:t>
            </a:r>
            <a:endParaRPr lang="tr-TR" dirty="0"/>
          </a:p>
          <a:p>
            <a:pPr lvl="1"/>
            <a:r>
              <a:rPr lang="tr-TR" dirty="0" err="1"/>
              <a:t>Actors</a:t>
            </a:r>
            <a:endParaRPr lang="tr-TR" dirty="0"/>
          </a:p>
          <a:p>
            <a:pPr lvl="1"/>
            <a:r>
              <a:rPr lang="tr-TR" dirty="0" err="1"/>
              <a:t>Transformation</a:t>
            </a:r>
            <a:endParaRPr lang="tr-TR" dirty="0"/>
          </a:p>
          <a:p>
            <a:pPr lvl="1"/>
            <a:r>
              <a:rPr lang="tr-TR" dirty="0" err="1"/>
              <a:t>Weltanschauung</a:t>
            </a:r>
            <a:r>
              <a:rPr lang="tr-TR" dirty="0"/>
              <a:t>(en)</a:t>
            </a:r>
          </a:p>
          <a:p>
            <a:pPr lvl="1"/>
            <a:r>
              <a:rPr lang="tr-TR" dirty="0" err="1"/>
              <a:t>Owner</a:t>
            </a:r>
            <a:r>
              <a:rPr lang="tr-TR" dirty="0"/>
              <a:t>(s)</a:t>
            </a:r>
          </a:p>
          <a:p>
            <a:pPr lvl="1"/>
            <a:r>
              <a:rPr lang="tr-TR" dirty="0" err="1"/>
              <a:t>Environment</a:t>
            </a:r>
            <a:endParaRPr lang="tr-TR" dirty="0"/>
          </a:p>
          <a:p>
            <a:r>
              <a:rPr lang="tr-TR" dirty="0"/>
              <a:t>TEST is SUCCESSFUL </a:t>
            </a:r>
            <a:r>
              <a:rPr lang="tr-TR" dirty="0" err="1"/>
              <a:t>when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CATWOE </a:t>
            </a:r>
            <a:r>
              <a:rPr lang="tr-TR" dirty="0" err="1"/>
              <a:t>elements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RD can be </a:t>
            </a:r>
            <a:r>
              <a:rPr lang="tr-TR" dirty="0" err="1"/>
              <a:t>identified</a:t>
            </a:r>
            <a:r>
              <a:rPr lang="tr-TR" dirty="0"/>
              <a:t> </a:t>
            </a:r>
            <a:r>
              <a:rPr lang="tr-TR" dirty="0" err="1"/>
              <a:t>clearly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unambiguously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94423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4 - Conceptual ModellIng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Conceptual</a:t>
            </a:r>
            <a:r>
              <a:rPr lang="tr-TR" dirty="0"/>
              <a:t> model </a:t>
            </a:r>
            <a:r>
              <a:rPr lang="tr-TR" dirty="0" err="1"/>
              <a:t>depicts</a:t>
            </a:r>
            <a:r>
              <a:rPr lang="tr-TR" dirty="0"/>
              <a:t> </a:t>
            </a:r>
            <a:r>
              <a:rPr lang="tr-TR" dirty="0" err="1"/>
              <a:t>only</a:t>
            </a:r>
            <a:endParaRPr lang="tr-TR" dirty="0"/>
          </a:p>
          <a:p>
            <a:pPr lvl="1"/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logically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comprise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r>
              <a:rPr lang="tr-TR" dirty="0" err="1"/>
              <a:t>Conceptual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TESTED</a:t>
            </a:r>
          </a:p>
          <a:p>
            <a:pPr lvl="1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adequate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of </a:t>
            </a:r>
            <a:r>
              <a:rPr lang="tr-TR" dirty="0" err="1"/>
              <a:t>view</a:t>
            </a:r>
            <a:endParaRPr lang="tr-TR" dirty="0"/>
          </a:p>
          <a:p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</a:p>
          <a:p>
            <a:pPr lvl="1"/>
            <a:r>
              <a:rPr lang="tr-TR" dirty="0"/>
              <a:t>‘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model’ (</a:t>
            </a:r>
            <a:r>
              <a:rPr lang="tr-TR" dirty="0" err="1"/>
              <a:t>Checkland</a:t>
            </a:r>
            <a:r>
              <a:rPr lang="tr-TR" dirty="0"/>
              <a:t> 1981)</a:t>
            </a:r>
          </a:p>
          <a:p>
            <a:pPr lvl="1"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8699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35560" y="143390"/>
            <a:ext cx="8229600" cy="1399032"/>
          </a:xfrm>
        </p:spPr>
        <p:txBody>
          <a:bodyPr>
            <a:normAutofit/>
          </a:bodyPr>
          <a:lstStyle/>
          <a:p>
            <a:r>
              <a:rPr lang="en-US" sz="2400" dirty="0"/>
              <a:t>Conceptual model of a notional system for making cost-effective editorial decisions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1683" y="1129258"/>
            <a:ext cx="5497209" cy="537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899496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4 - Conceptual ModellIng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/>
              <a:t>Key questions</a:t>
            </a:r>
          </a:p>
          <a:p>
            <a:pPr lvl="1"/>
            <a:r>
              <a:rPr lang="tr-TR" sz="2200"/>
              <a:t>Does the model and its root definition suggest a continuous and relevant mission?</a:t>
            </a:r>
          </a:p>
          <a:p>
            <a:pPr lvl="1"/>
            <a:r>
              <a:rPr lang="tr-TR" sz="2200"/>
              <a:t>Can performance be measured?</a:t>
            </a:r>
          </a:p>
          <a:p>
            <a:pPr lvl="1"/>
            <a:r>
              <a:rPr lang="tr-TR" sz="2200"/>
              <a:t>Is a decision-making activiy present?</a:t>
            </a:r>
          </a:p>
          <a:p>
            <a:pPr lvl="1"/>
            <a:r>
              <a:rPr lang="tr-TR" sz="2200"/>
              <a:t>Do any of the main activities comprise sub-systems of back-up activities?</a:t>
            </a:r>
          </a:p>
          <a:p>
            <a:pPr lvl="1"/>
            <a:r>
              <a:rPr lang="tr-TR" sz="2200"/>
              <a:t>Do the system components interact?</a:t>
            </a:r>
          </a:p>
          <a:p>
            <a:pPr lvl="1"/>
            <a:r>
              <a:rPr lang="tr-TR" sz="2200"/>
              <a:t>Does the system interact with an environment?</a:t>
            </a:r>
          </a:p>
          <a:p>
            <a:pPr lvl="1"/>
            <a:r>
              <a:rPr lang="tr-TR" sz="2200"/>
              <a:t>Does the system have a boundary?</a:t>
            </a:r>
          </a:p>
          <a:p>
            <a:pPr lvl="1"/>
            <a:r>
              <a:rPr lang="tr-TR" sz="2200"/>
              <a:t>Can the wider system provide resources?</a:t>
            </a:r>
          </a:p>
          <a:p>
            <a:pPr lvl="1"/>
            <a:r>
              <a:rPr lang="tr-TR" sz="2200"/>
              <a:t>Can the system be sustained?</a:t>
            </a:r>
          </a:p>
        </p:txBody>
      </p:sp>
    </p:spTree>
    <p:extLst>
      <p:ext uri="{BB962C8B-B14F-4D97-AF65-F5344CB8AC3E}">
        <p14:creationId xmlns:p14="http://schemas.microsoft.com/office/powerpoint/2010/main" val="927543590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91544" y="83430"/>
            <a:ext cx="8229600" cy="1399032"/>
          </a:xfrm>
        </p:spPr>
        <p:txBody>
          <a:bodyPr>
            <a:noAutofit/>
          </a:bodyPr>
          <a:lstStyle/>
          <a:p>
            <a:r>
              <a:rPr lang="en-US" sz="2400" dirty="0"/>
              <a:t>EXPANDED conceptual model of a notional system for making cost-effective editorial decisions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736528" y="1332560"/>
            <a:ext cx="4523052" cy="509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164907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5 - ComparIsons to ProvIde DebatIng Agenda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Returning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‘</a:t>
            </a:r>
            <a:r>
              <a:rPr lang="tr-TR" dirty="0" err="1"/>
              <a:t>real</a:t>
            </a:r>
            <a:r>
              <a:rPr lang="tr-TR" dirty="0"/>
              <a:t>-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thinking</a:t>
            </a:r>
            <a:r>
              <a:rPr lang="tr-TR" dirty="0"/>
              <a:t>’</a:t>
            </a:r>
          </a:p>
          <a:p>
            <a:r>
              <a:rPr lang="tr-TR" dirty="0" err="1"/>
              <a:t>Analyst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thinking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real</a:t>
            </a:r>
            <a:r>
              <a:rPr lang="tr-TR" dirty="0"/>
              <a:t>-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practical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</a:p>
          <a:p>
            <a:r>
              <a:rPr lang="tr-TR" dirty="0"/>
              <a:t>In this step, ‘what might be’ (conceptual model) is compared with ‘what is’ (real-world situation from step 2 analysis)</a:t>
            </a:r>
          </a:p>
          <a:p>
            <a:r>
              <a:rPr lang="tr-TR" dirty="0"/>
              <a:t>Aim </a:t>
            </a:r>
          </a:p>
          <a:p>
            <a:pPr lvl="1"/>
            <a:r>
              <a:rPr lang="tr-TR" dirty="0"/>
              <a:t>To illuminate the problem situation analysed in step 2, for both the analyst and the actors, and not the state or suggest that the analyst now knows what must be done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08444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5 - ComparIsons to ProvIde DebatIng Agenda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approaches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comparison</a:t>
            </a:r>
            <a:endParaRPr lang="tr-TR" dirty="0"/>
          </a:p>
          <a:p>
            <a:pPr lvl="1"/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;</a:t>
            </a:r>
          </a:p>
          <a:p>
            <a:pPr lvl="2"/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conceptual</a:t>
            </a:r>
            <a:r>
              <a:rPr lang="tr-TR" dirty="0"/>
              <a:t> model as a </a:t>
            </a:r>
            <a:r>
              <a:rPr lang="tr-TR" dirty="0" err="1"/>
              <a:t>reference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-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tr-TR" dirty="0"/>
          </a:p>
          <a:p>
            <a:pPr lvl="2"/>
            <a:r>
              <a:rPr lang="tr-TR" dirty="0" err="1"/>
              <a:t>Tends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illuminate</a:t>
            </a:r>
            <a:r>
              <a:rPr lang="tr-TR" dirty="0"/>
              <a:t> </a:t>
            </a:r>
            <a:r>
              <a:rPr lang="tr-TR" dirty="0" err="1"/>
              <a:t>activities</a:t>
            </a:r>
            <a:r>
              <a:rPr lang="tr-TR" dirty="0"/>
              <a:t>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existence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absence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-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setting</a:t>
            </a:r>
            <a:r>
              <a:rPr lang="tr-TR" dirty="0"/>
              <a:t> is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granted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contribution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situation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not be </a:t>
            </a:r>
            <a:r>
              <a:rPr lang="tr-TR" dirty="0" err="1"/>
              <a:t>recognised</a:t>
            </a:r>
            <a:endParaRPr lang="tr-TR" dirty="0"/>
          </a:p>
          <a:p>
            <a:pPr lvl="2"/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issue</a:t>
            </a:r>
            <a:r>
              <a:rPr lang="tr-TR" dirty="0"/>
              <a:t>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30348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5 - ComparIsons to ProvIde DebatIng Agenda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Second approach;</a:t>
            </a:r>
          </a:p>
          <a:p>
            <a:pPr lvl="1"/>
            <a:r>
              <a:rPr lang="tr-TR"/>
              <a:t>Imagine the conceptual model in operation in the real world and note all the practical implications</a:t>
            </a:r>
          </a:p>
          <a:p>
            <a:pPr lvl="1"/>
            <a:r>
              <a:rPr lang="tr-TR"/>
              <a:t>Considering how the same task is actually carried out in the real world</a:t>
            </a:r>
          </a:p>
          <a:p>
            <a:pPr lvl="1"/>
            <a:r>
              <a:rPr lang="tr-TR"/>
              <a:t>Well-suited to ‘problems’ embedded in primary tasks</a:t>
            </a: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055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/>
              <a:t>Steps of Soft System Methodology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rabicParenR"/>
            </a:pPr>
            <a:r>
              <a:rPr lang="tr-TR" dirty="0"/>
              <a:t>Data Collection</a:t>
            </a:r>
          </a:p>
          <a:p>
            <a:pPr marL="578358" indent="-514350">
              <a:buAutoNum type="arabicParenR"/>
            </a:pPr>
            <a:r>
              <a:rPr lang="tr-TR" dirty="0"/>
              <a:t>Analysis</a:t>
            </a:r>
          </a:p>
          <a:p>
            <a:pPr marL="578358" indent="-514350">
              <a:buAutoNum type="arabicParenR"/>
            </a:pP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Definitions</a:t>
            </a:r>
            <a:endParaRPr lang="tr-TR" dirty="0"/>
          </a:p>
          <a:p>
            <a:pPr marL="578358" indent="-514350">
              <a:buAutoNum type="arabicParenR"/>
            </a:pPr>
            <a:r>
              <a:rPr lang="tr-TR" dirty="0" err="1"/>
              <a:t>Conceptual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tr-TR" dirty="0"/>
          </a:p>
          <a:p>
            <a:pPr marL="578358" indent="-514350">
              <a:buAutoNum type="arabicParenR"/>
            </a:pPr>
            <a:r>
              <a:rPr lang="tr-TR" dirty="0" err="1"/>
              <a:t>Comparisons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Debating</a:t>
            </a:r>
            <a:r>
              <a:rPr lang="tr-TR" dirty="0"/>
              <a:t> </a:t>
            </a:r>
            <a:r>
              <a:rPr lang="tr-TR" dirty="0" err="1"/>
              <a:t>Agenda</a:t>
            </a:r>
            <a:endParaRPr lang="tr-TR" dirty="0"/>
          </a:p>
          <a:p>
            <a:pPr marL="578358" indent="-514350">
              <a:buAutoNum type="arabicParenR"/>
            </a:pPr>
            <a:r>
              <a:rPr lang="tr-TR" dirty="0" err="1"/>
              <a:t>Discussing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Agenda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Actors</a:t>
            </a:r>
            <a:endParaRPr lang="tr-TR" dirty="0"/>
          </a:p>
          <a:p>
            <a:pPr marL="578358" indent="-514350">
              <a:buAutoNum type="arabicParenR"/>
            </a:pPr>
            <a:r>
              <a:rPr lang="tr-TR" dirty="0"/>
              <a:t>Action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Change</a:t>
            </a:r>
            <a:endParaRPr lang="tr-TR" dirty="0"/>
          </a:p>
          <a:p>
            <a:pPr marL="578358" indent="-514350">
              <a:buAutoNum type="arabicParenR"/>
            </a:pPr>
            <a:endParaRPr lang="tr-TR" dirty="0"/>
          </a:p>
          <a:p>
            <a:pPr marL="578358" indent="-514350">
              <a:buAutoNum type="arabicParenR"/>
            </a:pPr>
            <a:endParaRPr lang="tr-TR" dirty="0"/>
          </a:p>
          <a:p>
            <a:pPr marL="578358" indent="-514350">
              <a:buAutoNum type="arabicParenR"/>
            </a:pPr>
            <a:endParaRPr lang="tr-TR" dirty="0"/>
          </a:p>
          <a:p>
            <a:pPr marL="578358" indent="-514350">
              <a:buAutoNum type="arabicParenR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878229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5 - ComparIsons to ProvIde DebatIng Agenda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Third approach;</a:t>
            </a:r>
          </a:p>
          <a:p>
            <a:pPr lvl="1"/>
            <a:r>
              <a:rPr lang="tr-TR"/>
              <a:t>Uses a template method</a:t>
            </a:r>
          </a:p>
          <a:p>
            <a:pPr lvl="1"/>
            <a:r>
              <a:rPr lang="tr-TR"/>
              <a:t>What actually happens in the real world is constructed from the rich picture.</a:t>
            </a:r>
          </a:p>
          <a:p>
            <a:pPr lvl="1"/>
            <a:endParaRPr lang="tr-TR"/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06960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5 - ComparIsons to ProvIde DebatIng Agenda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RESULT of </a:t>
            </a:r>
            <a:r>
              <a:rPr lang="tr-TR" dirty="0" err="1"/>
              <a:t>this</a:t>
            </a:r>
            <a:r>
              <a:rPr lang="tr-TR" dirty="0"/>
              <a:t> step</a:t>
            </a:r>
          </a:p>
          <a:p>
            <a:pPr lvl="1"/>
            <a:r>
              <a:rPr lang="tr-TR" dirty="0" err="1"/>
              <a:t>Agenda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debate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actors</a:t>
            </a:r>
            <a:endParaRPr lang="tr-TR" dirty="0"/>
          </a:p>
          <a:p>
            <a:r>
              <a:rPr lang="tr-TR" dirty="0"/>
              <a:t>AGENDA</a:t>
            </a:r>
          </a:p>
          <a:p>
            <a:pPr lvl="1"/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topics</a:t>
            </a:r>
            <a:r>
              <a:rPr lang="tr-TR" dirty="0"/>
              <a:t> </a:t>
            </a:r>
            <a:r>
              <a:rPr lang="tr-TR" dirty="0" err="1"/>
              <a:t>convering</a:t>
            </a:r>
            <a:r>
              <a:rPr lang="tr-TR" dirty="0"/>
              <a:t> </a:t>
            </a:r>
            <a:r>
              <a:rPr lang="tr-TR" dirty="0" err="1"/>
              <a:t>mismatches</a:t>
            </a:r>
            <a:r>
              <a:rPr lang="tr-TR" dirty="0"/>
              <a:t>, </a:t>
            </a:r>
            <a:r>
              <a:rPr lang="tr-TR" dirty="0" err="1"/>
              <a:t>omissions</a:t>
            </a:r>
            <a:r>
              <a:rPr lang="tr-TR" dirty="0"/>
              <a:t> </a:t>
            </a:r>
            <a:r>
              <a:rPr lang="tr-TR" dirty="0" err="1"/>
              <a:t>etc</a:t>
            </a:r>
            <a:endParaRPr lang="tr-TR" dirty="0"/>
          </a:p>
          <a:p>
            <a:pPr lvl="1"/>
            <a:r>
              <a:rPr lang="tr-TR" dirty="0"/>
              <a:t>‘</a:t>
            </a:r>
            <a:r>
              <a:rPr lang="tr-TR" dirty="0" err="1"/>
              <a:t>What</a:t>
            </a:r>
            <a:r>
              <a:rPr lang="tr-TR" dirty="0"/>
              <a:t>?’ </a:t>
            </a:r>
            <a:r>
              <a:rPr lang="tr-TR" dirty="0" err="1"/>
              <a:t>and</a:t>
            </a:r>
            <a:r>
              <a:rPr lang="tr-TR" dirty="0"/>
              <a:t> ‘</a:t>
            </a:r>
            <a:r>
              <a:rPr lang="tr-TR" dirty="0" err="1"/>
              <a:t>Why</a:t>
            </a:r>
            <a:r>
              <a:rPr lang="tr-TR" dirty="0"/>
              <a:t>?’ 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stimulate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actors</a:t>
            </a:r>
            <a:r>
              <a:rPr lang="tr-TR" dirty="0"/>
              <a:t>’ </a:t>
            </a:r>
            <a:r>
              <a:rPr lang="tr-TR" dirty="0" err="1"/>
              <a:t>thinking</a:t>
            </a:r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actors</a:t>
            </a:r>
            <a:r>
              <a:rPr lang="tr-TR" dirty="0"/>
              <a:t> a ‘</a:t>
            </a:r>
            <a:r>
              <a:rPr lang="tr-TR" dirty="0" err="1"/>
              <a:t>sanitized</a:t>
            </a:r>
            <a:r>
              <a:rPr lang="tr-TR" dirty="0"/>
              <a:t>’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tr-TR" dirty="0"/>
          </a:p>
          <a:p>
            <a:pPr lvl="1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57215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6 - DIscussIng The Agenda WIth The Actors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‘</a:t>
            </a:r>
            <a:r>
              <a:rPr lang="tr-TR" dirty="0" err="1"/>
              <a:t>anxious</a:t>
            </a:r>
            <a:r>
              <a:rPr lang="tr-TR" dirty="0"/>
              <a:t>’ </a:t>
            </a:r>
            <a:r>
              <a:rPr lang="tr-TR" dirty="0" err="1"/>
              <a:t>stage</a:t>
            </a:r>
            <a:endParaRPr lang="tr-TR" dirty="0"/>
          </a:p>
          <a:p>
            <a:r>
              <a:rPr lang="tr-TR" dirty="0" err="1"/>
              <a:t>Discussion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debate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roles</a:t>
            </a:r>
            <a:endParaRPr lang="tr-TR" dirty="0"/>
          </a:p>
          <a:p>
            <a:pPr lvl="1"/>
            <a:r>
              <a:rPr lang="tr-TR" dirty="0" err="1"/>
              <a:t>Client</a:t>
            </a:r>
            <a:endParaRPr lang="tr-TR" dirty="0"/>
          </a:p>
          <a:p>
            <a:pPr lvl="1"/>
            <a:r>
              <a:rPr lang="tr-TR" dirty="0"/>
              <a:t>Problem </a:t>
            </a:r>
            <a:r>
              <a:rPr lang="tr-TR" dirty="0" err="1"/>
              <a:t>owner</a:t>
            </a:r>
            <a:endParaRPr lang="tr-TR" dirty="0"/>
          </a:p>
          <a:p>
            <a:pPr lvl="1"/>
            <a:r>
              <a:rPr lang="tr-TR" dirty="0" err="1"/>
              <a:t>Actors</a:t>
            </a:r>
            <a:r>
              <a:rPr lang="tr-TR" dirty="0"/>
              <a:t> </a:t>
            </a:r>
            <a:r>
              <a:rPr lang="tr-TR" dirty="0" err="1"/>
              <a:t>identified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CATWOE test</a:t>
            </a:r>
          </a:p>
          <a:p>
            <a:r>
              <a:rPr lang="tr-TR" dirty="0" err="1"/>
              <a:t>Analyst’s</a:t>
            </a:r>
            <a:r>
              <a:rPr lang="tr-TR" dirty="0"/>
              <a:t> role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of a </a:t>
            </a:r>
            <a:r>
              <a:rPr lang="tr-TR" dirty="0" err="1"/>
              <a:t>therapist</a:t>
            </a:r>
            <a:r>
              <a:rPr lang="tr-TR" dirty="0"/>
              <a:t>; he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possess</a:t>
            </a:r>
            <a:r>
              <a:rPr lang="tr-TR" dirty="0"/>
              <a:t> </a:t>
            </a:r>
            <a:r>
              <a:rPr lang="tr-TR" dirty="0" err="1"/>
              <a:t>considerable</a:t>
            </a:r>
            <a:r>
              <a:rPr lang="tr-TR" dirty="0"/>
              <a:t> </a:t>
            </a:r>
            <a:r>
              <a:rPr lang="tr-TR" dirty="0" err="1"/>
              <a:t>expertise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be </a:t>
            </a:r>
            <a:r>
              <a:rPr lang="tr-TR" dirty="0" err="1"/>
              <a:t>capable</a:t>
            </a:r>
            <a:r>
              <a:rPr lang="tr-TR" dirty="0"/>
              <a:t> of </a:t>
            </a:r>
            <a:r>
              <a:rPr lang="tr-TR" dirty="0" err="1"/>
              <a:t>recommending</a:t>
            </a:r>
            <a:r>
              <a:rPr lang="tr-TR" dirty="0"/>
              <a:t> </a:t>
            </a:r>
            <a:r>
              <a:rPr lang="tr-TR" dirty="0" err="1"/>
              <a:t>solutions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2790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6 - DIscussIng The Agenda WIth The Actors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Analyst should be prepared for maneuvering and attempts to impose control such as:</a:t>
            </a:r>
          </a:p>
          <a:p>
            <a:pPr lvl="1"/>
            <a:r>
              <a:rPr lang="en-US" dirty="0"/>
              <a:t>‘Well, you’re expert. What’s your answer?’</a:t>
            </a:r>
          </a:p>
          <a:p>
            <a:r>
              <a:rPr lang="en-US" dirty="0"/>
              <a:t>Analyst is not there to provide practical solutions</a:t>
            </a:r>
          </a:p>
          <a:p>
            <a:r>
              <a:rPr lang="en-US" dirty="0"/>
              <a:t>Analyst get the actors to examine critically the analyst’s conceptual model of a possible future system</a:t>
            </a:r>
          </a:p>
        </p:txBody>
      </p:sp>
    </p:spTree>
    <p:extLst>
      <p:ext uri="{BB962C8B-B14F-4D97-AF65-F5344CB8AC3E}">
        <p14:creationId xmlns:p14="http://schemas.microsoft.com/office/powerpoint/2010/main" val="57563263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6 - DIscussIng The Agenda WIth The Actors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Agenda</a:t>
            </a:r>
          </a:p>
          <a:p>
            <a:pPr lvl="1"/>
            <a:r>
              <a:rPr lang="tr-TR"/>
              <a:t>Should organise and express the analyst’s ideas for possible change</a:t>
            </a:r>
          </a:p>
          <a:p>
            <a:pPr lvl="2"/>
            <a:r>
              <a:rPr lang="tr-TR"/>
              <a:t>Stemming form rich picture</a:t>
            </a:r>
          </a:p>
          <a:p>
            <a:pPr lvl="2"/>
            <a:r>
              <a:rPr lang="tr-TR"/>
              <a:t>Root definition</a:t>
            </a:r>
          </a:p>
          <a:p>
            <a:pPr lvl="2"/>
            <a:r>
              <a:rPr lang="tr-TR"/>
              <a:t>Conceptual model</a:t>
            </a:r>
          </a:p>
          <a:p>
            <a:pPr lvl="2"/>
            <a:r>
              <a:rPr lang="tr-TR"/>
              <a:t>Comparison</a:t>
            </a:r>
          </a:p>
          <a:p>
            <a:pPr lvl="1"/>
            <a:r>
              <a:rPr lang="tr-TR"/>
              <a:t>This ideas are not only desirable in system terms but are also compatible with the </a:t>
            </a:r>
            <a:r>
              <a:rPr lang="tr-TR" u="sng"/>
              <a:t>organization’s culture</a:t>
            </a:r>
          </a:p>
        </p:txBody>
      </p:sp>
    </p:spTree>
    <p:extLst>
      <p:ext uri="{BB962C8B-B14F-4D97-AF65-F5344CB8AC3E}">
        <p14:creationId xmlns:p14="http://schemas.microsoft.com/office/powerpoint/2010/main" val="181271258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6 - DIscussIng The Agenda WIth The Actors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/>
              <a:t>Aspect of cultural feasibility affect the course of the debate.</a:t>
            </a:r>
          </a:p>
          <a:p>
            <a:r>
              <a:rPr lang="tr-TR"/>
              <a:t>Culture is</a:t>
            </a:r>
          </a:p>
          <a:p>
            <a:pPr lvl="1"/>
            <a:r>
              <a:rPr lang="tr-TR"/>
              <a:t>A complex and dynamic property of human activity systems </a:t>
            </a:r>
          </a:p>
          <a:p>
            <a:pPr lvl="1"/>
            <a:r>
              <a:rPr lang="tr-TR"/>
              <a:t>A rather nebulous and difficult phenomenon to deal with</a:t>
            </a:r>
          </a:p>
          <a:p>
            <a:r>
              <a:rPr lang="tr-TR"/>
              <a:t>Analyst needs to recognize cultural diversity within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2244911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7 - ActIon For Change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Actors possess a list of ‘agreed changes’</a:t>
            </a:r>
          </a:p>
          <a:p>
            <a:pPr lvl="1"/>
            <a:r>
              <a:rPr lang="tr-TR"/>
              <a:t>‘Whats’ rather than ‘hows’</a:t>
            </a:r>
          </a:p>
          <a:p>
            <a:r>
              <a:rPr lang="tr-TR"/>
              <a:t>Converting ‘whats’ into ‘hows‘</a:t>
            </a:r>
          </a:p>
          <a:p>
            <a:pPr lvl="1"/>
            <a:r>
              <a:rPr lang="tr-TR"/>
              <a:t>If the options are clear : formal problem-solving </a:t>
            </a:r>
          </a:p>
          <a:p>
            <a:pPr lvl="1"/>
            <a:r>
              <a:rPr lang="tr-TR"/>
              <a:t>For more complex matters : hard systems approach</a:t>
            </a:r>
          </a:p>
        </p:txBody>
      </p:sp>
    </p:spTree>
    <p:extLst>
      <p:ext uri="{BB962C8B-B14F-4D97-AF65-F5344CB8AC3E}">
        <p14:creationId xmlns:p14="http://schemas.microsoft.com/office/powerpoint/2010/main" val="215882646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7 - ActIon For Change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/>
              <a:t>In principle</a:t>
            </a:r>
          </a:p>
          <a:p>
            <a:pPr lvl="1"/>
            <a:r>
              <a:rPr lang="tr-TR"/>
              <a:t>the analyst’s task could be complete at the end of step 6</a:t>
            </a:r>
          </a:p>
          <a:p>
            <a:r>
              <a:rPr lang="tr-TR"/>
              <a:t>But in practice</a:t>
            </a:r>
          </a:p>
          <a:p>
            <a:pPr lvl="1"/>
            <a:r>
              <a:rPr lang="tr-TR"/>
              <a:t>continuing or follow-up supoort should be offered</a:t>
            </a:r>
          </a:p>
          <a:p>
            <a:r>
              <a:rPr lang="tr-TR"/>
              <a:t>Hidden agendas may surface after agreement which serve to thwart implementation of the changes</a:t>
            </a:r>
          </a:p>
          <a:p>
            <a:pPr lvl="1"/>
            <a:r>
              <a:rPr lang="tr-TR"/>
              <a:t>Actors may not know how to proceed with practical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06467759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981201" y="1935164"/>
            <a:ext cx="7400925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tr-TR" sz="3600" dirty="0" err="1"/>
              <a:t>Thank</a:t>
            </a:r>
            <a:r>
              <a:rPr lang="tr-TR" sz="3600" dirty="0"/>
              <a:t> </a:t>
            </a:r>
            <a:r>
              <a:rPr lang="tr-TR" sz="3600" dirty="0" err="1"/>
              <a:t>you</a:t>
            </a:r>
            <a:r>
              <a:rPr lang="tr-TR" sz="3600" dirty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tr-T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50" r="100000">
                        <a14:foregroundMark x1="32833" y1="66250" x2="58667" y2="79500"/>
                        <a14:foregroundMark x1="31833" y1="72833" x2="71917" y2="6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79" y="1184224"/>
            <a:ext cx="3252865" cy="32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1 - Data Collection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Purpose : </a:t>
            </a:r>
            <a:r>
              <a:rPr lang="en-US" dirty="0"/>
              <a:t>Collect information about the ‘mess’</a:t>
            </a:r>
          </a:p>
          <a:p>
            <a:pPr lvl="1"/>
            <a:r>
              <a:rPr lang="en-US" dirty="0"/>
              <a:t>Same approach as ‘</a:t>
            </a:r>
            <a:r>
              <a:rPr lang="tr-TR" dirty="0"/>
              <a:t>hard system’	and ‘system failures’ methodologies</a:t>
            </a:r>
          </a:p>
          <a:p>
            <a:pPr lvl="1"/>
            <a:r>
              <a:rPr lang="tr-TR" dirty="0"/>
              <a:t>Interviewing with key figures</a:t>
            </a:r>
          </a:p>
          <a:p>
            <a:pPr lvl="1"/>
            <a:r>
              <a:rPr lang="tr-TR" dirty="0"/>
              <a:t>Attention to dissatisfaction and concern</a:t>
            </a:r>
          </a:p>
          <a:p>
            <a:pPr lvl="1"/>
            <a:r>
              <a:rPr lang="tr-TR" dirty="0"/>
              <a:t>Documentary information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041534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1 - Data Collection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24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Interviewing key figures</a:t>
            </a:r>
          </a:p>
          <a:p>
            <a:pPr lvl="1"/>
            <a:r>
              <a:rPr lang="en-US" dirty="0"/>
              <a:t>No hard and fast rules for deciding key figures</a:t>
            </a:r>
          </a:p>
          <a:p>
            <a:pPr lvl="1"/>
            <a:r>
              <a:rPr lang="en-US" dirty="0"/>
              <a:t>Typically “Client” and “Problem Owner”</a:t>
            </a:r>
          </a:p>
          <a:p>
            <a:pPr lvl="1"/>
            <a:r>
              <a:rPr lang="en-US" dirty="0"/>
              <a:t>For getting “background information” and “what is going wrong”</a:t>
            </a:r>
          </a:p>
          <a:p>
            <a:r>
              <a:rPr lang="en-US" dirty="0"/>
              <a:t>Interviews</a:t>
            </a:r>
          </a:p>
          <a:p>
            <a:pPr lvl="1"/>
            <a:r>
              <a:rPr lang="en-US" dirty="0"/>
              <a:t>Non-directive</a:t>
            </a:r>
          </a:p>
          <a:p>
            <a:pPr lvl="1"/>
            <a:r>
              <a:rPr lang="en-US" dirty="0"/>
              <a:t>Open-ended questions (Why? What?)</a:t>
            </a:r>
          </a:p>
          <a:p>
            <a:pPr lvl="1"/>
            <a:r>
              <a:rPr lang="en-US" dirty="0"/>
              <a:t>Avoid leading questions</a:t>
            </a:r>
            <a:endParaRPr lang="tr-TR" dirty="0"/>
          </a:p>
          <a:p>
            <a:pPr lvl="1"/>
            <a:r>
              <a:rPr lang="tr-TR" dirty="0"/>
              <a:t>Must be as neutral as </a:t>
            </a:r>
            <a:endParaRPr lang="en-US" dirty="0"/>
          </a:p>
          <a:p>
            <a:pPr lvl="1"/>
            <a:r>
              <a:rPr lang="en-US" dirty="0"/>
              <a:t>Must remain confidential</a:t>
            </a:r>
            <a:endParaRPr lang="tr-TR" dirty="0"/>
          </a:p>
          <a:p>
            <a:pPr lvl="1"/>
            <a:endParaRPr lang="en-US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88349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1 - Data Collection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tr-TR" dirty="0"/>
              <a:t>Documentary information</a:t>
            </a:r>
          </a:p>
          <a:p>
            <a:pPr lvl="1"/>
            <a:r>
              <a:rPr lang="tr-TR" dirty="0"/>
              <a:t>Minutes of meeting</a:t>
            </a:r>
          </a:p>
          <a:p>
            <a:pPr lvl="1"/>
            <a:r>
              <a:rPr lang="tr-TR" dirty="0"/>
              <a:t>Reports</a:t>
            </a:r>
          </a:p>
          <a:p>
            <a:pPr lvl="1"/>
            <a:r>
              <a:rPr lang="tr-TR" dirty="0"/>
              <a:t>Memoranda</a:t>
            </a:r>
          </a:p>
          <a:p>
            <a:pPr lvl="1"/>
            <a:r>
              <a:rPr lang="tr-TR" dirty="0"/>
              <a:t>Correspondence</a:t>
            </a:r>
          </a:p>
          <a:p>
            <a:pPr lvl="1"/>
            <a:r>
              <a:rPr lang="tr-TR" dirty="0"/>
              <a:t>Focus on what key figures  consider to be important information</a:t>
            </a:r>
          </a:p>
          <a:p>
            <a:pPr lvl="1"/>
            <a:r>
              <a:rPr lang="tr-TR" dirty="0"/>
              <a:t>Some invaluable documents (too sensitive)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598752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1 - Data Collection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/>
              <a:t>AFTER</a:t>
            </a:r>
            <a:r>
              <a:rPr lang="tr-TR" dirty="0"/>
              <a:t> data </a:t>
            </a:r>
            <a:r>
              <a:rPr lang="tr-TR" dirty="0" err="1"/>
              <a:t>collection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;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/>
              <a:t>Analyst should </a:t>
            </a:r>
            <a:r>
              <a:rPr lang="tr-TR" b="1" dirty="0"/>
              <a:t>HAVE</a:t>
            </a:r>
          </a:p>
          <a:p>
            <a:pPr>
              <a:buNone/>
            </a:pPr>
            <a:r>
              <a:rPr lang="tr-TR" dirty="0"/>
              <a:t>    </a:t>
            </a:r>
          </a:p>
          <a:p>
            <a:pPr>
              <a:buNone/>
            </a:pPr>
            <a:r>
              <a:rPr lang="tr-TR" dirty="0" err="1"/>
              <a:t>adequate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ABOUT</a:t>
            </a:r>
            <a:r>
              <a:rPr lang="tr-TR" dirty="0"/>
              <a:t>  </a:t>
            </a:r>
            <a:r>
              <a:rPr lang="tr-TR" dirty="0" err="1"/>
              <a:t>unstructed</a:t>
            </a:r>
            <a:r>
              <a:rPr lang="tr-TR" dirty="0"/>
              <a:t> problem </a:t>
            </a:r>
            <a:r>
              <a:rPr lang="tr-TR" dirty="0" err="1"/>
              <a:t>situation</a:t>
            </a: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TO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analysis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2772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STEP 2 - Analysis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drawing</a:t>
            </a:r>
            <a:r>
              <a:rPr lang="tr-TR" dirty="0"/>
              <a:t> a “RICH PICTURE” of </a:t>
            </a:r>
            <a:r>
              <a:rPr lang="tr-TR" dirty="0" err="1"/>
              <a:t>the</a:t>
            </a:r>
            <a:r>
              <a:rPr lang="tr-TR" dirty="0"/>
              <a:t> “MESS”</a:t>
            </a:r>
          </a:p>
          <a:p>
            <a:r>
              <a:rPr lang="tr-TR" dirty="0" err="1"/>
              <a:t>Rich</a:t>
            </a:r>
            <a:r>
              <a:rPr lang="tr-TR" dirty="0"/>
              <a:t> Picture</a:t>
            </a:r>
          </a:p>
          <a:p>
            <a:pPr lvl="1"/>
            <a:r>
              <a:rPr lang="tr-TR" dirty="0" err="1"/>
              <a:t>Analyst’s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interpretive</a:t>
            </a:r>
            <a:r>
              <a:rPr lang="tr-TR" dirty="0"/>
              <a:t> ‘</a:t>
            </a:r>
            <a:r>
              <a:rPr lang="tr-TR" dirty="0" err="1"/>
              <a:t>snapshot</a:t>
            </a:r>
            <a:r>
              <a:rPr lang="tr-TR" dirty="0"/>
              <a:t>’ of </a:t>
            </a:r>
            <a:r>
              <a:rPr lang="tr-TR" dirty="0" err="1"/>
              <a:t>the</a:t>
            </a:r>
            <a:r>
              <a:rPr lang="tr-TR" dirty="0"/>
              <a:t> ‘</a:t>
            </a:r>
            <a:r>
              <a:rPr lang="tr-TR" dirty="0" err="1"/>
              <a:t>mess</a:t>
            </a:r>
            <a:r>
              <a:rPr lang="tr-TR" dirty="0"/>
              <a:t>’</a:t>
            </a:r>
          </a:p>
          <a:p>
            <a:pPr lvl="1"/>
            <a:r>
              <a:rPr lang="tr-TR" dirty="0"/>
              <a:t>Not a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tr-TR" dirty="0"/>
          </a:p>
          <a:p>
            <a:pPr lvl="1"/>
            <a:r>
              <a:rPr lang="tr-TR" dirty="0"/>
              <a:t>Has </a:t>
            </a:r>
            <a:r>
              <a:rPr lang="tr-TR" dirty="0" err="1"/>
              <a:t>loose</a:t>
            </a:r>
            <a:r>
              <a:rPr lang="tr-TR" dirty="0"/>
              <a:t> </a:t>
            </a:r>
            <a:r>
              <a:rPr lang="tr-TR" dirty="0" err="1"/>
              <a:t>boundaries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ease</a:t>
            </a:r>
            <a:r>
              <a:rPr lang="tr-TR" dirty="0"/>
              <a:t> of </a:t>
            </a:r>
            <a:r>
              <a:rPr lang="tr-TR" dirty="0" err="1"/>
              <a:t>understanding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33905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2 - AnalysIs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</a:t>
            </a:r>
            <a:endParaRPr lang="tr-TR" dirty="0"/>
          </a:p>
          <a:p>
            <a:pPr lvl="1"/>
            <a:r>
              <a:rPr lang="tr-TR" dirty="0" err="1"/>
              <a:t>Analyst</a:t>
            </a:r>
            <a:r>
              <a:rPr lang="tr-TR" dirty="0"/>
              <a:t> is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endParaRPr lang="tr-TR" dirty="0"/>
          </a:p>
          <a:p>
            <a:pPr lvl="2"/>
            <a:r>
              <a:rPr lang="tr-TR" dirty="0"/>
              <a:t>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issues</a:t>
            </a:r>
            <a:r>
              <a:rPr lang="tr-TR" dirty="0"/>
              <a:t> </a:t>
            </a:r>
          </a:p>
          <a:p>
            <a:pPr lvl="2"/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-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areas</a:t>
            </a:r>
            <a:endParaRPr lang="tr-TR" dirty="0"/>
          </a:p>
          <a:p>
            <a:r>
              <a:rPr lang="tr-TR" dirty="0" err="1"/>
              <a:t>Clues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</a:t>
            </a:r>
            <a:r>
              <a:rPr lang="tr-TR" dirty="0"/>
              <a:t> </a:t>
            </a:r>
            <a:r>
              <a:rPr lang="tr-TR" dirty="0" err="1"/>
              <a:t>are</a:t>
            </a:r>
            <a:endParaRPr lang="tr-TR" dirty="0"/>
          </a:p>
          <a:p>
            <a:pPr lvl="1"/>
            <a:r>
              <a:rPr lang="tr-TR" dirty="0" err="1"/>
              <a:t>Symbols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 of</a:t>
            </a:r>
          </a:p>
          <a:p>
            <a:pPr lvl="2"/>
            <a:r>
              <a:rPr lang="tr-TR" dirty="0" err="1"/>
              <a:t>Clashes</a:t>
            </a:r>
            <a:r>
              <a:rPr lang="tr-TR" dirty="0"/>
              <a:t>, </a:t>
            </a:r>
            <a:r>
              <a:rPr lang="tr-TR" dirty="0" err="1"/>
              <a:t>pressure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uncertainty</a:t>
            </a:r>
            <a:endParaRPr lang="tr-TR" dirty="0"/>
          </a:p>
          <a:p>
            <a:pPr lvl="2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572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3 - </a:t>
            </a:r>
            <a:r>
              <a:rPr lang="en-US" dirty="0"/>
              <a:t>Relevant</a:t>
            </a:r>
            <a:r>
              <a:rPr lang="tr-TR" dirty="0"/>
              <a:t> Systems and Root DefInItIons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In step 1&amp;2 </a:t>
            </a:r>
          </a:p>
          <a:p>
            <a:pPr lvl="1"/>
            <a:r>
              <a:rPr lang="tr-TR" dirty="0"/>
              <a:t>“</a:t>
            </a:r>
            <a:r>
              <a:rPr lang="tr-TR" dirty="0" err="1">
                <a:solidFill>
                  <a:srgbClr val="FF0000"/>
                </a:solidFill>
              </a:rPr>
              <a:t>What</a:t>
            </a:r>
            <a:r>
              <a:rPr lang="tr-TR" dirty="0">
                <a:solidFill>
                  <a:srgbClr val="FF0000"/>
                </a:solidFill>
              </a:rPr>
              <a:t> is </a:t>
            </a:r>
            <a:r>
              <a:rPr lang="tr-TR" dirty="0" err="1"/>
              <a:t>happening</a:t>
            </a:r>
            <a:r>
              <a:rPr lang="tr-TR" dirty="0"/>
              <a:t> in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”</a:t>
            </a:r>
          </a:p>
          <a:p>
            <a:r>
              <a:rPr lang="tr-TR" dirty="0"/>
              <a:t>In this step</a:t>
            </a:r>
          </a:p>
          <a:p>
            <a:pPr lvl="1"/>
            <a:r>
              <a:rPr lang="tr-TR" dirty="0"/>
              <a:t>“</a:t>
            </a:r>
            <a:r>
              <a:rPr lang="tr-TR" dirty="0" err="1"/>
              <a:t>Consideration</a:t>
            </a:r>
            <a:r>
              <a:rPr lang="tr-TR" dirty="0"/>
              <a:t> of </a:t>
            </a:r>
            <a:r>
              <a:rPr lang="tr-TR" dirty="0" err="1"/>
              <a:t>notional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”</a:t>
            </a:r>
          </a:p>
          <a:p>
            <a:r>
              <a:rPr lang="tr-TR" dirty="0"/>
              <a:t>First task: Dream up relevant systems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issues</a:t>
            </a:r>
            <a:r>
              <a:rPr lang="tr-TR" dirty="0"/>
              <a:t> &amp;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areas</a:t>
            </a:r>
            <a:endParaRPr lang="tr-TR" dirty="0"/>
          </a:p>
          <a:p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: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RDs</a:t>
            </a:r>
            <a:r>
              <a:rPr lang="tr-TR" dirty="0"/>
              <a:t> of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  <a:p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: Test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adequateness</a:t>
            </a:r>
            <a:r>
              <a:rPr lang="tr-TR" dirty="0"/>
              <a:t> of </a:t>
            </a:r>
            <a:r>
              <a:rPr lang="tr-TR" dirty="0" err="1"/>
              <a:t>RDs</a:t>
            </a:r>
            <a:endParaRPr lang="tr-TR" dirty="0"/>
          </a:p>
          <a:p>
            <a:pPr lvl="1">
              <a:buNone/>
            </a:pPr>
            <a:endParaRPr lang="tr-TR" dirty="0"/>
          </a:p>
          <a:p>
            <a:pPr lvl="1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6564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5610</TotalTime>
  <Words>1176</Words>
  <Application>Microsoft Office PowerPoint</Application>
  <PresentationFormat>Widescreen</PresentationFormat>
  <Paragraphs>195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Impact</vt:lpstr>
      <vt:lpstr>Wingdings 2</vt:lpstr>
      <vt:lpstr>Badge</vt:lpstr>
      <vt:lpstr>Soft Systems Methodology</vt:lpstr>
      <vt:lpstr>Steps of Soft System Methodology </vt:lpstr>
      <vt:lpstr>STEP 1 - Data Collection</vt:lpstr>
      <vt:lpstr>STEP 1 - Data Collection</vt:lpstr>
      <vt:lpstr>STEP 1 - Data Collection</vt:lpstr>
      <vt:lpstr>STEP 1 - Data Collection</vt:lpstr>
      <vt:lpstr>STEP 2 - Analysis</vt:lpstr>
      <vt:lpstr>STEP 2 - AnalysIs</vt:lpstr>
      <vt:lpstr>STEP 3 - Relevant Systems and Root DefInItIons</vt:lpstr>
      <vt:lpstr>STEP 3 - Relevant Systems and Root Definitions</vt:lpstr>
      <vt:lpstr>STEP 3 - Relevant Systems and Root DefInItIons</vt:lpstr>
      <vt:lpstr>STEP 3 - Relevant Systems and Root DefInItIons</vt:lpstr>
      <vt:lpstr>STEP 4 - Conceptual ModellIng</vt:lpstr>
      <vt:lpstr>Conceptual model of a notional system for making cost-effective editorial decisions</vt:lpstr>
      <vt:lpstr>STEP 4 - Conceptual ModellIng</vt:lpstr>
      <vt:lpstr>EXPANDED conceptual model of a notional system for making cost-effective editorial decisions</vt:lpstr>
      <vt:lpstr>STEP 5 - ComparIsons to ProvIde DebatIng Agenda</vt:lpstr>
      <vt:lpstr>STEP 5 - ComparIsons to ProvIde DebatIng Agenda</vt:lpstr>
      <vt:lpstr>STEP 5 - ComparIsons to ProvIde DebatIng Agenda</vt:lpstr>
      <vt:lpstr>STEP 5 - ComparIsons to ProvIde DebatIng Agenda</vt:lpstr>
      <vt:lpstr>STEP 5 - ComparIsons to ProvIde DebatIng Agenda</vt:lpstr>
      <vt:lpstr>STEP 6 - DIscussIng The Agenda WIth The Actors</vt:lpstr>
      <vt:lpstr>STEP 6 - DIscussIng The Agenda WIth The Actors</vt:lpstr>
      <vt:lpstr>STEP 6 - DIscussIng The Agenda WIth The Actors</vt:lpstr>
      <vt:lpstr>STEP 6 - DIscussIng The Agenda WIth The Actors</vt:lpstr>
      <vt:lpstr>STEP 7 - ActIon For Change</vt:lpstr>
      <vt:lpstr>STEP 7 - ActIon For Change</vt:lpstr>
      <vt:lpstr>PowerPoint Presentation</vt:lpstr>
    </vt:vector>
  </TitlesOfParts>
  <Company>Aselsan A.Ş.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SYSTEMS THINKING</dc:title>
  <dc:creator>nihana</dc:creator>
  <cp:lastModifiedBy>Sebnem Acikyuz</cp:lastModifiedBy>
  <cp:revision>37</cp:revision>
  <cp:lastPrinted>2016-10-27T15:14:42Z</cp:lastPrinted>
  <dcterms:created xsi:type="dcterms:W3CDTF">2016-10-27T13:49:26Z</dcterms:created>
  <dcterms:modified xsi:type="dcterms:W3CDTF">2017-03-20T08:46:50Z</dcterms:modified>
</cp:coreProperties>
</file>