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7" r:id="rId3"/>
    <p:sldMasterId id="2147483721" r:id="rId4"/>
  </p:sldMasterIdLst>
  <p:notesMasterIdLst>
    <p:notesMasterId r:id="rId47"/>
  </p:notesMasterIdLst>
  <p:sldIdLst>
    <p:sldId id="256" r:id="rId5"/>
    <p:sldId id="257" r:id="rId6"/>
    <p:sldId id="258"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308" r:id="rId33"/>
    <p:sldId id="298" r:id="rId34"/>
    <p:sldId id="299" r:id="rId35"/>
    <p:sldId id="300" r:id="rId36"/>
    <p:sldId id="301" r:id="rId37"/>
    <p:sldId id="302" r:id="rId38"/>
    <p:sldId id="303" r:id="rId39"/>
    <p:sldId id="309" r:id="rId40"/>
    <p:sldId id="304" r:id="rId41"/>
    <p:sldId id="305" r:id="rId42"/>
    <p:sldId id="306" r:id="rId43"/>
    <p:sldId id="307" r:id="rId44"/>
    <p:sldId id="270" r:id="rId45"/>
    <p:sldId id="271" r:id="rId4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626" autoAdjust="0"/>
  </p:normalViewPr>
  <p:slideViewPr>
    <p:cSldViewPr>
      <p:cViewPr varScale="1">
        <p:scale>
          <a:sx n="61" d="100"/>
          <a:sy n="61" d="100"/>
        </p:scale>
        <p:origin x="-16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48CD6-F4A2-4EF0-8F2A-AD11683C2E41}" type="doc">
      <dgm:prSet loTypeId="urn:microsoft.com/office/officeart/2005/8/layout/process2" loCatId="process" qsTypeId="urn:microsoft.com/office/officeart/2005/8/quickstyle/simple1" qsCatId="simple" csTypeId="urn:microsoft.com/office/officeart/2005/8/colors/accent0_2" csCatId="mainScheme" phldr="1"/>
      <dgm:spPr/>
      <dgm:t>
        <a:bodyPr/>
        <a:lstStyle/>
        <a:p>
          <a:endParaRPr lang="tr-TR"/>
        </a:p>
      </dgm:t>
    </dgm:pt>
    <dgm:pt modelId="{F0CFB126-246A-412C-B27B-254EF1434243}">
      <dgm:prSet phldrT="[Text]"/>
      <dgm:spPr/>
      <dgm:t>
        <a:bodyPr/>
        <a:lstStyle/>
        <a:p>
          <a:r>
            <a:rPr lang="tr-TR" dirty="0" smtClean="0"/>
            <a:t>Data Collection</a:t>
          </a:r>
          <a:endParaRPr lang="tr-TR" dirty="0"/>
        </a:p>
      </dgm:t>
    </dgm:pt>
    <dgm:pt modelId="{5548DC87-EFCD-4D41-A5BB-E1337F2D6267}" type="parTrans" cxnId="{2D5B8E61-4ED9-4712-8585-484F157A98C2}">
      <dgm:prSet/>
      <dgm:spPr/>
      <dgm:t>
        <a:bodyPr/>
        <a:lstStyle/>
        <a:p>
          <a:endParaRPr lang="tr-TR"/>
        </a:p>
      </dgm:t>
    </dgm:pt>
    <dgm:pt modelId="{14F00E43-3E17-46F8-B815-BFB9B3275943}" type="sibTrans" cxnId="{2D5B8E61-4ED9-4712-8585-484F157A98C2}">
      <dgm:prSet/>
      <dgm:spPr/>
      <dgm:t>
        <a:bodyPr/>
        <a:lstStyle/>
        <a:p>
          <a:endParaRPr lang="tr-TR"/>
        </a:p>
      </dgm:t>
    </dgm:pt>
    <dgm:pt modelId="{05914F03-46F4-4D5B-98AD-94610DE21FA7}">
      <dgm:prSet phldrT="[Text]"/>
      <dgm:spPr/>
      <dgm:t>
        <a:bodyPr/>
        <a:lstStyle/>
        <a:p>
          <a:r>
            <a:rPr lang="tr-TR" dirty="0" smtClean="0"/>
            <a:t>Conceptual Modelling</a:t>
          </a:r>
          <a:endParaRPr lang="tr-TR" dirty="0"/>
        </a:p>
      </dgm:t>
    </dgm:pt>
    <dgm:pt modelId="{9736AE15-4F7F-4B24-B54A-6880C02D7071}" type="parTrans" cxnId="{B9C75510-485E-4887-AAD0-A45556D88D30}">
      <dgm:prSet/>
      <dgm:spPr/>
      <dgm:t>
        <a:bodyPr/>
        <a:lstStyle/>
        <a:p>
          <a:endParaRPr lang="tr-TR"/>
        </a:p>
      </dgm:t>
    </dgm:pt>
    <dgm:pt modelId="{14F96EEE-185C-43B8-977D-5E3503A89B94}" type="sibTrans" cxnId="{B9C75510-485E-4887-AAD0-A45556D88D30}">
      <dgm:prSet/>
      <dgm:spPr/>
      <dgm:t>
        <a:bodyPr/>
        <a:lstStyle/>
        <a:p>
          <a:endParaRPr lang="tr-TR"/>
        </a:p>
      </dgm:t>
    </dgm:pt>
    <dgm:pt modelId="{FCF8AD97-D3E7-428B-BF9F-D6349AE0C15F}">
      <dgm:prSet phldrT="[Text]"/>
      <dgm:spPr/>
      <dgm:t>
        <a:bodyPr/>
        <a:lstStyle/>
        <a:p>
          <a:r>
            <a:rPr lang="tr-TR" dirty="0" smtClean="0"/>
            <a:t>Comparison</a:t>
          </a:r>
          <a:endParaRPr lang="tr-TR" dirty="0"/>
        </a:p>
      </dgm:t>
    </dgm:pt>
    <dgm:pt modelId="{4B07DB28-F0E2-4A3D-8DD3-AB6EF7A5396A}" type="parTrans" cxnId="{AA138325-BA70-4CA5-A814-B8CBE16587F8}">
      <dgm:prSet/>
      <dgm:spPr/>
      <dgm:t>
        <a:bodyPr/>
        <a:lstStyle/>
        <a:p>
          <a:endParaRPr lang="tr-TR"/>
        </a:p>
      </dgm:t>
    </dgm:pt>
    <dgm:pt modelId="{7223F813-D6DA-448C-BAA8-FEC7E48FFD23}" type="sibTrans" cxnId="{AA138325-BA70-4CA5-A814-B8CBE16587F8}">
      <dgm:prSet/>
      <dgm:spPr/>
      <dgm:t>
        <a:bodyPr/>
        <a:lstStyle/>
        <a:p>
          <a:endParaRPr lang="tr-TR"/>
        </a:p>
      </dgm:t>
    </dgm:pt>
    <dgm:pt modelId="{1796D1EE-AFB6-49DD-BB15-C12972537C82}">
      <dgm:prSet phldrT="[Text]"/>
      <dgm:spPr/>
      <dgm:t>
        <a:bodyPr/>
        <a:lstStyle/>
        <a:p>
          <a:r>
            <a:rPr lang="tr-TR" dirty="0" smtClean="0"/>
            <a:t>Debate</a:t>
          </a:r>
          <a:endParaRPr lang="tr-TR" dirty="0"/>
        </a:p>
      </dgm:t>
    </dgm:pt>
    <dgm:pt modelId="{7DFF25A7-4AD1-4ADE-971B-054D3619859C}" type="parTrans" cxnId="{72ED0799-A6FA-4AAF-8FF8-C0654F7313F9}">
      <dgm:prSet/>
      <dgm:spPr/>
      <dgm:t>
        <a:bodyPr/>
        <a:lstStyle/>
        <a:p>
          <a:endParaRPr lang="tr-TR"/>
        </a:p>
      </dgm:t>
    </dgm:pt>
    <dgm:pt modelId="{657B9FBC-165C-4C0D-8CD4-CF065835DE95}" type="sibTrans" cxnId="{72ED0799-A6FA-4AAF-8FF8-C0654F7313F9}">
      <dgm:prSet/>
      <dgm:spPr/>
      <dgm:t>
        <a:bodyPr/>
        <a:lstStyle/>
        <a:p>
          <a:endParaRPr lang="tr-TR"/>
        </a:p>
      </dgm:t>
    </dgm:pt>
    <dgm:pt modelId="{1FA0F45F-4AE0-4DA7-B048-766D56690289}">
      <dgm:prSet phldrT="[Text]"/>
      <dgm:spPr/>
      <dgm:t>
        <a:bodyPr/>
        <a:lstStyle/>
        <a:p>
          <a:r>
            <a:rPr lang="tr-TR" smtClean="0"/>
            <a:t>Action</a:t>
          </a:r>
          <a:endParaRPr lang="tr-TR" dirty="0"/>
        </a:p>
      </dgm:t>
    </dgm:pt>
    <dgm:pt modelId="{64208C6E-65E5-4AF0-B2E2-C59BC9589370}" type="parTrans" cxnId="{782593EF-CC93-4C79-9601-ED472B1BE411}">
      <dgm:prSet/>
      <dgm:spPr/>
      <dgm:t>
        <a:bodyPr/>
        <a:lstStyle/>
        <a:p>
          <a:endParaRPr lang="tr-TR"/>
        </a:p>
      </dgm:t>
    </dgm:pt>
    <dgm:pt modelId="{1D6BF27A-5E34-45BB-BD18-BEA3AFDBD560}" type="sibTrans" cxnId="{782593EF-CC93-4C79-9601-ED472B1BE411}">
      <dgm:prSet/>
      <dgm:spPr/>
      <dgm:t>
        <a:bodyPr/>
        <a:lstStyle/>
        <a:p>
          <a:endParaRPr lang="tr-TR"/>
        </a:p>
      </dgm:t>
    </dgm:pt>
    <dgm:pt modelId="{483918C0-99B1-43FD-856F-ECBDEF4C97BF}">
      <dgm:prSet phldrT="[Text]"/>
      <dgm:spPr/>
      <dgm:t>
        <a:bodyPr/>
        <a:lstStyle/>
        <a:p>
          <a:r>
            <a:rPr lang="tr-TR" dirty="0" smtClean="0"/>
            <a:t>Analysis</a:t>
          </a:r>
          <a:endParaRPr lang="tr-TR" dirty="0"/>
        </a:p>
      </dgm:t>
    </dgm:pt>
    <dgm:pt modelId="{1FB4F68C-8979-4E07-9C00-5AE286D1D296}" type="parTrans" cxnId="{1776E7A1-E9E3-48DA-A126-2C44BD43765F}">
      <dgm:prSet/>
      <dgm:spPr/>
      <dgm:t>
        <a:bodyPr/>
        <a:lstStyle/>
        <a:p>
          <a:endParaRPr lang="tr-TR"/>
        </a:p>
      </dgm:t>
    </dgm:pt>
    <dgm:pt modelId="{C2E2A3BD-42FB-473E-80E8-F8E912872347}" type="sibTrans" cxnId="{1776E7A1-E9E3-48DA-A126-2C44BD43765F}">
      <dgm:prSet/>
      <dgm:spPr/>
      <dgm:t>
        <a:bodyPr/>
        <a:lstStyle/>
        <a:p>
          <a:endParaRPr lang="tr-TR"/>
        </a:p>
      </dgm:t>
    </dgm:pt>
    <dgm:pt modelId="{730657FB-127A-40D6-8D17-F739C15E3733}">
      <dgm:prSet phldrT="[Text]"/>
      <dgm:spPr/>
      <dgm:t>
        <a:bodyPr/>
        <a:lstStyle/>
        <a:p>
          <a:r>
            <a:rPr lang="tr-TR" dirty="0" smtClean="0"/>
            <a:t>Relevant Systems and Root Definitions</a:t>
          </a:r>
          <a:endParaRPr lang="tr-TR" dirty="0"/>
        </a:p>
      </dgm:t>
    </dgm:pt>
    <dgm:pt modelId="{90A1F2F1-9593-4DD7-AD59-C8868EC37CF6}" type="parTrans" cxnId="{65244C55-AA7E-40EC-A4BE-55AE40BB371E}">
      <dgm:prSet/>
      <dgm:spPr/>
      <dgm:t>
        <a:bodyPr/>
        <a:lstStyle/>
        <a:p>
          <a:endParaRPr lang="tr-TR"/>
        </a:p>
      </dgm:t>
    </dgm:pt>
    <dgm:pt modelId="{3BD292EA-3706-4C53-AABE-6CFC39932CD1}" type="sibTrans" cxnId="{65244C55-AA7E-40EC-A4BE-55AE40BB371E}">
      <dgm:prSet/>
      <dgm:spPr/>
      <dgm:t>
        <a:bodyPr/>
        <a:lstStyle/>
        <a:p>
          <a:endParaRPr lang="tr-TR"/>
        </a:p>
      </dgm:t>
    </dgm:pt>
    <dgm:pt modelId="{F05F0E8E-D9CC-4B92-B3B2-7AD91D2FC48E}" type="pres">
      <dgm:prSet presAssocID="{B9F48CD6-F4A2-4EF0-8F2A-AD11683C2E41}" presName="linearFlow" presStyleCnt="0">
        <dgm:presLayoutVars>
          <dgm:resizeHandles val="exact"/>
        </dgm:presLayoutVars>
      </dgm:prSet>
      <dgm:spPr/>
      <dgm:t>
        <a:bodyPr/>
        <a:lstStyle/>
        <a:p>
          <a:endParaRPr lang="tr-TR"/>
        </a:p>
      </dgm:t>
    </dgm:pt>
    <dgm:pt modelId="{0213A880-FCF8-4F6F-8568-1F606C5A2F91}" type="pres">
      <dgm:prSet presAssocID="{F0CFB126-246A-412C-B27B-254EF1434243}" presName="node" presStyleLbl="node1" presStyleIdx="0" presStyleCnt="7">
        <dgm:presLayoutVars>
          <dgm:bulletEnabled val="1"/>
        </dgm:presLayoutVars>
      </dgm:prSet>
      <dgm:spPr/>
      <dgm:t>
        <a:bodyPr/>
        <a:lstStyle/>
        <a:p>
          <a:endParaRPr lang="tr-TR"/>
        </a:p>
      </dgm:t>
    </dgm:pt>
    <dgm:pt modelId="{7AA12C16-B0F2-4DEB-9F75-D06D218F04AD}" type="pres">
      <dgm:prSet presAssocID="{14F00E43-3E17-46F8-B815-BFB9B3275943}" presName="sibTrans" presStyleLbl="sibTrans2D1" presStyleIdx="0" presStyleCnt="6"/>
      <dgm:spPr/>
      <dgm:t>
        <a:bodyPr/>
        <a:lstStyle/>
        <a:p>
          <a:endParaRPr lang="tr-TR"/>
        </a:p>
      </dgm:t>
    </dgm:pt>
    <dgm:pt modelId="{9E42BC7C-0DDB-466E-A0F1-DC78A37BF1D2}" type="pres">
      <dgm:prSet presAssocID="{14F00E43-3E17-46F8-B815-BFB9B3275943}" presName="connectorText" presStyleLbl="sibTrans2D1" presStyleIdx="0" presStyleCnt="6"/>
      <dgm:spPr/>
      <dgm:t>
        <a:bodyPr/>
        <a:lstStyle/>
        <a:p>
          <a:endParaRPr lang="tr-TR"/>
        </a:p>
      </dgm:t>
    </dgm:pt>
    <dgm:pt modelId="{80B8A552-8B68-4D95-85C2-97B97879DBE7}" type="pres">
      <dgm:prSet presAssocID="{483918C0-99B1-43FD-856F-ECBDEF4C97BF}" presName="node" presStyleLbl="node1" presStyleIdx="1" presStyleCnt="7">
        <dgm:presLayoutVars>
          <dgm:bulletEnabled val="1"/>
        </dgm:presLayoutVars>
      </dgm:prSet>
      <dgm:spPr/>
      <dgm:t>
        <a:bodyPr/>
        <a:lstStyle/>
        <a:p>
          <a:endParaRPr lang="tr-TR"/>
        </a:p>
      </dgm:t>
    </dgm:pt>
    <dgm:pt modelId="{385C2108-0309-465C-9DB0-E96CA348FB0A}" type="pres">
      <dgm:prSet presAssocID="{C2E2A3BD-42FB-473E-80E8-F8E912872347}" presName="sibTrans" presStyleLbl="sibTrans2D1" presStyleIdx="1" presStyleCnt="6"/>
      <dgm:spPr/>
      <dgm:t>
        <a:bodyPr/>
        <a:lstStyle/>
        <a:p>
          <a:endParaRPr lang="tr-TR"/>
        </a:p>
      </dgm:t>
    </dgm:pt>
    <dgm:pt modelId="{43F40F3C-49DA-4FA1-B43A-813A0E893FC6}" type="pres">
      <dgm:prSet presAssocID="{C2E2A3BD-42FB-473E-80E8-F8E912872347}" presName="connectorText" presStyleLbl="sibTrans2D1" presStyleIdx="1" presStyleCnt="6"/>
      <dgm:spPr/>
      <dgm:t>
        <a:bodyPr/>
        <a:lstStyle/>
        <a:p>
          <a:endParaRPr lang="tr-TR"/>
        </a:p>
      </dgm:t>
    </dgm:pt>
    <dgm:pt modelId="{2E9FBEE5-6CFD-4A08-90CD-EE3B9FBA0AD2}" type="pres">
      <dgm:prSet presAssocID="{730657FB-127A-40D6-8D17-F739C15E3733}" presName="node" presStyleLbl="node1" presStyleIdx="2" presStyleCnt="7">
        <dgm:presLayoutVars>
          <dgm:bulletEnabled val="1"/>
        </dgm:presLayoutVars>
      </dgm:prSet>
      <dgm:spPr/>
      <dgm:t>
        <a:bodyPr/>
        <a:lstStyle/>
        <a:p>
          <a:endParaRPr lang="tr-TR"/>
        </a:p>
      </dgm:t>
    </dgm:pt>
    <dgm:pt modelId="{F3B661D6-AB8A-4D69-9BCE-757089E59B2A}" type="pres">
      <dgm:prSet presAssocID="{3BD292EA-3706-4C53-AABE-6CFC39932CD1}" presName="sibTrans" presStyleLbl="sibTrans2D1" presStyleIdx="2" presStyleCnt="6"/>
      <dgm:spPr/>
      <dgm:t>
        <a:bodyPr/>
        <a:lstStyle/>
        <a:p>
          <a:endParaRPr lang="tr-TR"/>
        </a:p>
      </dgm:t>
    </dgm:pt>
    <dgm:pt modelId="{F72DCF1C-A1D9-4DD0-B970-6D90649373CC}" type="pres">
      <dgm:prSet presAssocID="{3BD292EA-3706-4C53-AABE-6CFC39932CD1}" presName="connectorText" presStyleLbl="sibTrans2D1" presStyleIdx="2" presStyleCnt="6"/>
      <dgm:spPr/>
      <dgm:t>
        <a:bodyPr/>
        <a:lstStyle/>
        <a:p>
          <a:endParaRPr lang="tr-TR"/>
        </a:p>
      </dgm:t>
    </dgm:pt>
    <dgm:pt modelId="{B270F53E-0518-4EDA-A873-5EC7C49B3618}" type="pres">
      <dgm:prSet presAssocID="{05914F03-46F4-4D5B-98AD-94610DE21FA7}" presName="node" presStyleLbl="node1" presStyleIdx="3" presStyleCnt="7">
        <dgm:presLayoutVars>
          <dgm:bulletEnabled val="1"/>
        </dgm:presLayoutVars>
      </dgm:prSet>
      <dgm:spPr/>
      <dgm:t>
        <a:bodyPr/>
        <a:lstStyle/>
        <a:p>
          <a:endParaRPr lang="tr-TR"/>
        </a:p>
      </dgm:t>
    </dgm:pt>
    <dgm:pt modelId="{1975CDC6-B94E-427B-A18F-D027D3785F2D}" type="pres">
      <dgm:prSet presAssocID="{14F96EEE-185C-43B8-977D-5E3503A89B94}" presName="sibTrans" presStyleLbl="sibTrans2D1" presStyleIdx="3" presStyleCnt="6"/>
      <dgm:spPr/>
      <dgm:t>
        <a:bodyPr/>
        <a:lstStyle/>
        <a:p>
          <a:endParaRPr lang="tr-TR"/>
        </a:p>
      </dgm:t>
    </dgm:pt>
    <dgm:pt modelId="{308A9123-7006-47EB-99F3-824FE44A61A6}" type="pres">
      <dgm:prSet presAssocID="{14F96EEE-185C-43B8-977D-5E3503A89B94}" presName="connectorText" presStyleLbl="sibTrans2D1" presStyleIdx="3" presStyleCnt="6"/>
      <dgm:spPr/>
      <dgm:t>
        <a:bodyPr/>
        <a:lstStyle/>
        <a:p>
          <a:endParaRPr lang="tr-TR"/>
        </a:p>
      </dgm:t>
    </dgm:pt>
    <dgm:pt modelId="{AE0902D3-0E94-4CC5-B014-E529CFAACB40}" type="pres">
      <dgm:prSet presAssocID="{FCF8AD97-D3E7-428B-BF9F-D6349AE0C15F}" presName="node" presStyleLbl="node1" presStyleIdx="4" presStyleCnt="7">
        <dgm:presLayoutVars>
          <dgm:bulletEnabled val="1"/>
        </dgm:presLayoutVars>
      </dgm:prSet>
      <dgm:spPr/>
      <dgm:t>
        <a:bodyPr/>
        <a:lstStyle/>
        <a:p>
          <a:endParaRPr lang="tr-TR"/>
        </a:p>
      </dgm:t>
    </dgm:pt>
    <dgm:pt modelId="{28AA3961-5848-4603-B654-37407A9FCDE6}" type="pres">
      <dgm:prSet presAssocID="{7223F813-D6DA-448C-BAA8-FEC7E48FFD23}" presName="sibTrans" presStyleLbl="sibTrans2D1" presStyleIdx="4" presStyleCnt="6"/>
      <dgm:spPr/>
      <dgm:t>
        <a:bodyPr/>
        <a:lstStyle/>
        <a:p>
          <a:endParaRPr lang="tr-TR"/>
        </a:p>
      </dgm:t>
    </dgm:pt>
    <dgm:pt modelId="{C26075E3-72F6-42FA-BF8B-D0072813DC84}" type="pres">
      <dgm:prSet presAssocID="{7223F813-D6DA-448C-BAA8-FEC7E48FFD23}" presName="connectorText" presStyleLbl="sibTrans2D1" presStyleIdx="4" presStyleCnt="6"/>
      <dgm:spPr/>
      <dgm:t>
        <a:bodyPr/>
        <a:lstStyle/>
        <a:p>
          <a:endParaRPr lang="tr-TR"/>
        </a:p>
      </dgm:t>
    </dgm:pt>
    <dgm:pt modelId="{E19BBEE8-433D-46E1-B22E-14BE9E4A8647}" type="pres">
      <dgm:prSet presAssocID="{1796D1EE-AFB6-49DD-BB15-C12972537C82}" presName="node" presStyleLbl="node1" presStyleIdx="5" presStyleCnt="7">
        <dgm:presLayoutVars>
          <dgm:bulletEnabled val="1"/>
        </dgm:presLayoutVars>
      </dgm:prSet>
      <dgm:spPr/>
      <dgm:t>
        <a:bodyPr/>
        <a:lstStyle/>
        <a:p>
          <a:endParaRPr lang="tr-TR"/>
        </a:p>
      </dgm:t>
    </dgm:pt>
    <dgm:pt modelId="{64A41971-A569-48BC-B134-A5F834901499}" type="pres">
      <dgm:prSet presAssocID="{657B9FBC-165C-4C0D-8CD4-CF065835DE95}" presName="sibTrans" presStyleLbl="sibTrans2D1" presStyleIdx="5" presStyleCnt="6"/>
      <dgm:spPr/>
      <dgm:t>
        <a:bodyPr/>
        <a:lstStyle/>
        <a:p>
          <a:endParaRPr lang="tr-TR"/>
        </a:p>
      </dgm:t>
    </dgm:pt>
    <dgm:pt modelId="{27625BF2-87AC-47D9-BCB1-60C0F8E79220}" type="pres">
      <dgm:prSet presAssocID="{657B9FBC-165C-4C0D-8CD4-CF065835DE95}" presName="connectorText" presStyleLbl="sibTrans2D1" presStyleIdx="5" presStyleCnt="6"/>
      <dgm:spPr/>
      <dgm:t>
        <a:bodyPr/>
        <a:lstStyle/>
        <a:p>
          <a:endParaRPr lang="tr-TR"/>
        </a:p>
      </dgm:t>
    </dgm:pt>
    <dgm:pt modelId="{2541E240-EE4C-4765-AC02-4B57BFE8EAB9}" type="pres">
      <dgm:prSet presAssocID="{1FA0F45F-4AE0-4DA7-B048-766D56690289}" presName="node" presStyleLbl="node1" presStyleIdx="6" presStyleCnt="7">
        <dgm:presLayoutVars>
          <dgm:bulletEnabled val="1"/>
        </dgm:presLayoutVars>
      </dgm:prSet>
      <dgm:spPr/>
      <dgm:t>
        <a:bodyPr/>
        <a:lstStyle/>
        <a:p>
          <a:endParaRPr lang="tr-TR"/>
        </a:p>
      </dgm:t>
    </dgm:pt>
  </dgm:ptLst>
  <dgm:cxnLst>
    <dgm:cxn modelId="{D029B95E-B2D0-4B7B-973D-6BC7E0C65419}" type="presOf" srcId="{3BD292EA-3706-4C53-AABE-6CFC39932CD1}" destId="{F3B661D6-AB8A-4D69-9BCE-757089E59B2A}" srcOrd="0" destOrd="0" presId="urn:microsoft.com/office/officeart/2005/8/layout/process2"/>
    <dgm:cxn modelId="{341AD7E8-79FE-472C-B42D-4BA70FBF9482}" type="presOf" srcId="{14F00E43-3E17-46F8-B815-BFB9B3275943}" destId="{7AA12C16-B0F2-4DEB-9F75-D06D218F04AD}" srcOrd="0" destOrd="0" presId="urn:microsoft.com/office/officeart/2005/8/layout/process2"/>
    <dgm:cxn modelId="{A32156F8-3169-468B-9300-839A0A334DB7}" type="presOf" srcId="{14F00E43-3E17-46F8-B815-BFB9B3275943}" destId="{9E42BC7C-0DDB-466E-A0F1-DC78A37BF1D2}" srcOrd="1" destOrd="0" presId="urn:microsoft.com/office/officeart/2005/8/layout/process2"/>
    <dgm:cxn modelId="{ABF83584-B814-483B-97BE-7A782F36E551}" type="presOf" srcId="{B9F48CD6-F4A2-4EF0-8F2A-AD11683C2E41}" destId="{F05F0E8E-D9CC-4B92-B3B2-7AD91D2FC48E}" srcOrd="0" destOrd="0" presId="urn:microsoft.com/office/officeart/2005/8/layout/process2"/>
    <dgm:cxn modelId="{71A8BADB-1AFA-424A-82B8-7927C7EC5B82}" type="presOf" srcId="{C2E2A3BD-42FB-473E-80E8-F8E912872347}" destId="{43F40F3C-49DA-4FA1-B43A-813A0E893FC6}" srcOrd="1" destOrd="0" presId="urn:microsoft.com/office/officeart/2005/8/layout/process2"/>
    <dgm:cxn modelId="{C09BF8B6-DE52-45DD-A07D-45E47731FC9D}" type="presOf" srcId="{14F96EEE-185C-43B8-977D-5E3503A89B94}" destId="{308A9123-7006-47EB-99F3-824FE44A61A6}" srcOrd="1" destOrd="0" presId="urn:microsoft.com/office/officeart/2005/8/layout/process2"/>
    <dgm:cxn modelId="{3280C71B-9CDB-4B7A-82E6-2FDFABEF765B}" type="presOf" srcId="{14F96EEE-185C-43B8-977D-5E3503A89B94}" destId="{1975CDC6-B94E-427B-A18F-D027D3785F2D}" srcOrd="0" destOrd="0" presId="urn:microsoft.com/office/officeart/2005/8/layout/process2"/>
    <dgm:cxn modelId="{B9C75510-485E-4887-AAD0-A45556D88D30}" srcId="{B9F48CD6-F4A2-4EF0-8F2A-AD11683C2E41}" destId="{05914F03-46F4-4D5B-98AD-94610DE21FA7}" srcOrd="3" destOrd="0" parTransId="{9736AE15-4F7F-4B24-B54A-6880C02D7071}" sibTransId="{14F96EEE-185C-43B8-977D-5E3503A89B94}"/>
    <dgm:cxn modelId="{65244C55-AA7E-40EC-A4BE-55AE40BB371E}" srcId="{B9F48CD6-F4A2-4EF0-8F2A-AD11683C2E41}" destId="{730657FB-127A-40D6-8D17-F739C15E3733}" srcOrd="2" destOrd="0" parTransId="{90A1F2F1-9593-4DD7-AD59-C8868EC37CF6}" sibTransId="{3BD292EA-3706-4C53-AABE-6CFC39932CD1}"/>
    <dgm:cxn modelId="{C4BC5B52-2066-4966-A287-FFA4F41DD3D3}" type="presOf" srcId="{657B9FBC-165C-4C0D-8CD4-CF065835DE95}" destId="{64A41971-A569-48BC-B134-A5F834901499}" srcOrd="0" destOrd="0" presId="urn:microsoft.com/office/officeart/2005/8/layout/process2"/>
    <dgm:cxn modelId="{115DD2ED-D092-4374-8882-034618126E1A}" type="presOf" srcId="{730657FB-127A-40D6-8D17-F739C15E3733}" destId="{2E9FBEE5-6CFD-4A08-90CD-EE3B9FBA0AD2}" srcOrd="0" destOrd="0" presId="urn:microsoft.com/office/officeart/2005/8/layout/process2"/>
    <dgm:cxn modelId="{F5F4532D-9474-42C3-87C4-F7E297E4FC60}" type="presOf" srcId="{3BD292EA-3706-4C53-AABE-6CFC39932CD1}" destId="{F72DCF1C-A1D9-4DD0-B970-6D90649373CC}" srcOrd="1" destOrd="0" presId="urn:microsoft.com/office/officeart/2005/8/layout/process2"/>
    <dgm:cxn modelId="{0A5396CA-3BD7-4E42-894F-4320F78AE7D9}" type="presOf" srcId="{7223F813-D6DA-448C-BAA8-FEC7E48FFD23}" destId="{C26075E3-72F6-42FA-BF8B-D0072813DC84}" srcOrd="1" destOrd="0" presId="urn:microsoft.com/office/officeart/2005/8/layout/process2"/>
    <dgm:cxn modelId="{76EECB8E-8B64-48A3-8E78-F9E2A08CF49F}" type="presOf" srcId="{F0CFB126-246A-412C-B27B-254EF1434243}" destId="{0213A880-FCF8-4F6F-8568-1F606C5A2F91}" srcOrd="0" destOrd="0" presId="urn:microsoft.com/office/officeart/2005/8/layout/process2"/>
    <dgm:cxn modelId="{72ED0799-A6FA-4AAF-8FF8-C0654F7313F9}" srcId="{B9F48CD6-F4A2-4EF0-8F2A-AD11683C2E41}" destId="{1796D1EE-AFB6-49DD-BB15-C12972537C82}" srcOrd="5" destOrd="0" parTransId="{7DFF25A7-4AD1-4ADE-971B-054D3619859C}" sibTransId="{657B9FBC-165C-4C0D-8CD4-CF065835DE95}"/>
    <dgm:cxn modelId="{AA138325-BA70-4CA5-A814-B8CBE16587F8}" srcId="{B9F48CD6-F4A2-4EF0-8F2A-AD11683C2E41}" destId="{FCF8AD97-D3E7-428B-BF9F-D6349AE0C15F}" srcOrd="4" destOrd="0" parTransId="{4B07DB28-F0E2-4A3D-8DD3-AB6EF7A5396A}" sibTransId="{7223F813-D6DA-448C-BAA8-FEC7E48FFD23}"/>
    <dgm:cxn modelId="{2340DDAF-35E9-4585-8B1F-3A8A24DD23C2}" type="presOf" srcId="{FCF8AD97-D3E7-428B-BF9F-D6349AE0C15F}" destId="{AE0902D3-0E94-4CC5-B014-E529CFAACB40}" srcOrd="0" destOrd="0" presId="urn:microsoft.com/office/officeart/2005/8/layout/process2"/>
    <dgm:cxn modelId="{DF598A53-C542-4412-BFED-8F9FEBD5639C}" type="presOf" srcId="{483918C0-99B1-43FD-856F-ECBDEF4C97BF}" destId="{80B8A552-8B68-4D95-85C2-97B97879DBE7}" srcOrd="0" destOrd="0" presId="urn:microsoft.com/office/officeart/2005/8/layout/process2"/>
    <dgm:cxn modelId="{1AD97ED3-29C6-4C23-9D83-BDA7772570FA}" type="presOf" srcId="{7223F813-D6DA-448C-BAA8-FEC7E48FFD23}" destId="{28AA3961-5848-4603-B654-37407A9FCDE6}" srcOrd="0" destOrd="0" presId="urn:microsoft.com/office/officeart/2005/8/layout/process2"/>
    <dgm:cxn modelId="{2FC79CF4-935A-437F-898C-873AA90B91E7}" type="presOf" srcId="{1796D1EE-AFB6-49DD-BB15-C12972537C82}" destId="{E19BBEE8-433D-46E1-B22E-14BE9E4A8647}" srcOrd="0" destOrd="0" presId="urn:microsoft.com/office/officeart/2005/8/layout/process2"/>
    <dgm:cxn modelId="{959FBA2D-4F43-4A3F-A9B5-E36761C4DE40}" type="presOf" srcId="{1FA0F45F-4AE0-4DA7-B048-766D56690289}" destId="{2541E240-EE4C-4765-AC02-4B57BFE8EAB9}" srcOrd="0" destOrd="0" presId="urn:microsoft.com/office/officeart/2005/8/layout/process2"/>
    <dgm:cxn modelId="{D6D7A1A8-5B55-43DD-B31A-553B71B3678B}" type="presOf" srcId="{657B9FBC-165C-4C0D-8CD4-CF065835DE95}" destId="{27625BF2-87AC-47D9-BCB1-60C0F8E79220}" srcOrd="1" destOrd="0" presId="urn:microsoft.com/office/officeart/2005/8/layout/process2"/>
    <dgm:cxn modelId="{5BBC83EB-8DFF-4496-9EAA-79C98FD6EB7C}" type="presOf" srcId="{05914F03-46F4-4D5B-98AD-94610DE21FA7}" destId="{B270F53E-0518-4EDA-A873-5EC7C49B3618}" srcOrd="0" destOrd="0" presId="urn:microsoft.com/office/officeart/2005/8/layout/process2"/>
    <dgm:cxn modelId="{1776E7A1-E9E3-48DA-A126-2C44BD43765F}" srcId="{B9F48CD6-F4A2-4EF0-8F2A-AD11683C2E41}" destId="{483918C0-99B1-43FD-856F-ECBDEF4C97BF}" srcOrd="1" destOrd="0" parTransId="{1FB4F68C-8979-4E07-9C00-5AE286D1D296}" sibTransId="{C2E2A3BD-42FB-473E-80E8-F8E912872347}"/>
    <dgm:cxn modelId="{AD7B702B-B8CB-4BDE-B5FA-05603E0FAEDE}" type="presOf" srcId="{C2E2A3BD-42FB-473E-80E8-F8E912872347}" destId="{385C2108-0309-465C-9DB0-E96CA348FB0A}" srcOrd="0" destOrd="0" presId="urn:microsoft.com/office/officeart/2005/8/layout/process2"/>
    <dgm:cxn modelId="{2D5B8E61-4ED9-4712-8585-484F157A98C2}" srcId="{B9F48CD6-F4A2-4EF0-8F2A-AD11683C2E41}" destId="{F0CFB126-246A-412C-B27B-254EF1434243}" srcOrd="0" destOrd="0" parTransId="{5548DC87-EFCD-4D41-A5BB-E1337F2D6267}" sibTransId="{14F00E43-3E17-46F8-B815-BFB9B3275943}"/>
    <dgm:cxn modelId="{782593EF-CC93-4C79-9601-ED472B1BE411}" srcId="{B9F48CD6-F4A2-4EF0-8F2A-AD11683C2E41}" destId="{1FA0F45F-4AE0-4DA7-B048-766D56690289}" srcOrd="6" destOrd="0" parTransId="{64208C6E-65E5-4AF0-B2E2-C59BC9589370}" sibTransId="{1D6BF27A-5E34-45BB-BD18-BEA3AFDBD560}"/>
    <dgm:cxn modelId="{4468EE6B-FEE2-4E93-932E-13DB906F7BE5}" type="presParOf" srcId="{F05F0E8E-D9CC-4B92-B3B2-7AD91D2FC48E}" destId="{0213A880-FCF8-4F6F-8568-1F606C5A2F91}" srcOrd="0" destOrd="0" presId="urn:microsoft.com/office/officeart/2005/8/layout/process2"/>
    <dgm:cxn modelId="{D9593BE2-2280-4C49-9B58-93330DB655B8}" type="presParOf" srcId="{F05F0E8E-D9CC-4B92-B3B2-7AD91D2FC48E}" destId="{7AA12C16-B0F2-4DEB-9F75-D06D218F04AD}" srcOrd="1" destOrd="0" presId="urn:microsoft.com/office/officeart/2005/8/layout/process2"/>
    <dgm:cxn modelId="{9706D359-C9C5-4273-9B98-CB96BDA69248}" type="presParOf" srcId="{7AA12C16-B0F2-4DEB-9F75-D06D218F04AD}" destId="{9E42BC7C-0DDB-466E-A0F1-DC78A37BF1D2}" srcOrd="0" destOrd="0" presId="urn:microsoft.com/office/officeart/2005/8/layout/process2"/>
    <dgm:cxn modelId="{6CAFDD44-C5F6-4289-9C77-2DB5F95AF223}" type="presParOf" srcId="{F05F0E8E-D9CC-4B92-B3B2-7AD91D2FC48E}" destId="{80B8A552-8B68-4D95-85C2-97B97879DBE7}" srcOrd="2" destOrd="0" presId="urn:microsoft.com/office/officeart/2005/8/layout/process2"/>
    <dgm:cxn modelId="{F8E6B570-0961-44C0-9327-B1980A3E4C97}" type="presParOf" srcId="{F05F0E8E-D9CC-4B92-B3B2-7AD91D2FC48E}" destId="{385C2108-0309-465C-9DB0-E96CA348FB0A}" srcOrd="3" destOrd="0" presId="urn:microsoft.com/office/officeart/2005/8/layout/process2"/>
    <dgm:cxn modelId="{E73168D7-8E36-4AB9-921B-8836DC8F64AC}" type="presParOf" srcId="{385C2108-0309-465C-9DB0-E96CA348FB0A}" destId="{43F40F3C-49DA-4FA1-B43A-813A0E893FC6}" srcOrd="0" destOrd="0" presId="urn:microsoft.com/office/officeart/2005/8/layout/process2"/>
    <dgm:cxn modelId="{752BE896-C454-4D02-8A1D-757D67214B03}" type="presParOf" srcId="{F05F0E8E-D9CC-4B92-B3B2-7AD91D2FC48E}" destId="{2E9FBEE5-6CFD-4A08-90CD-EE3B9FBA0AD2}" srcOrd="4" destOrd="0" presId="urn:microsoft.com/office/officeart/2005/8/layout/process2"/>
    <dgm:cxn modelId="{3EFD74C6-DD0D-4A1B-B050-F6B7185EE9C4}" type="presParOf" srcId="{F05F0E8E-D9CC-4B92-B3B2-7AD91D2FC48E}" destId="{F3B661D6-AB8A-4D69-9BCE-757089E59B2A}" srcOrd="5" destOrd="0" presId="urn:microsoft.com/office/officeart/2005/8/layout/process2"/>
    <dgm:cxn modelId="{5BFA261E-EB40-4EA5-9C33-AFE136B5126A}" type="presParOf" srcId="{F3B661D6-AB8A-4D69-9BCE-757089E59B2A}" destId="{F72DCF1C-A1D9-4DD0-B970-6D90649373CC}" srcOrd="0" destOrd="0" presId="urn:microsoft.com/office/officeart/2005/8/layout/process2"/>
    <dgm:cxn modelId="{D47B45A8-086B-452F-A998-A6751FAFF14C}" type="presParOf" srcId="{F05F0E8E-D9CC-4B92-B3B2-7AD91D2FC48E}" destId="{B270F53E-0518-4EDA-A873-5EC7C49B3618}" srcOrd="6" destOrd="0" presId="urn:microsoft.com/office/officeart/2005/8/layout/process2"/>
    <dgm:cxn modelId="{E84F68A7-2994-489F-9F92-0808E73B92CC}" type="presParOf" srcId="{F05F0E8E-D9CC-4B92-B3B2-7AD91D2FC48E}" destId="{1975CDC6-B94E-427B-A18F-D027D3785F2D}" srcOrd="7" destOrd="0" presId="urn:microsoft.com/office/officeart/2005/8/layout/process2"/>
    <dgm:cxn modelId="{AEFE804F-F82A-4FE9-A2D3-0E3AB62FACE9}" type="presParOf" srcId="{1975CDC6-B94E-427B-A18F-D027D3785F2D}" destId="{308A9123-7006-47EB-99F3-824FE44A61A6}" srcOrd="0" destOrd="0" presId="urn:microsoft.com/office/officeart/2005/8/layout/process2"/>
    <dgm:cxn modelId="{76448446-ECDE-41AE-8B80-D5A7FE0670CA}" type="presParOf" srcId="{F05F0E8E-D9CC-4B92-B3B2-7AD91D2FC48E}" destId="{AE0902D3-0E94-4CC5-B014-E529CFAACB40}" srcOrd="8" destOrd="0" presId="urn:microsoft.com/office/officeart/2005/8/layout/process2"/>
    <dgm:cxn modelId="{41F5915B-B256-4738-A960-4D2C53B5CEEF}" type="presParOf" srcId="{F05F0E8E-D9CC-4B92-B3B2-7AD91D2FC48E}" destId="{28AA3961-5848-4603-B654-37407A9FCDE6}" srcOrd="9" destOrd="0" presId="urn:microsoft.com/office/officeart/2005/8/layout/process2"/>
    <dgm:cxn modelId="{F66FF036-5D1F-4165-BFF6-82BC0EA2672C}" type="presParOf" srcId="{28AA3961-5848-4603-B654-37407A9FCDE6}" destId="{C26075E3-72F6-42FA-BF8B-D0072813DC84}" srcOrd="0" destOrd="0" presId="urn:microsoft.com/office/officeart/2005/8/layout/process2"/>
    <dgm:cxn modelId="{9DBA4547-381D-48BE-AF8C-C67F2542EDC2}" type="presParOf" srcId="{F05F0E8E-D9CC-4B92-B3B2-7AD91D2FC48E}" destId="{E19BBEE8-433D-46E1-B22E-14BE9E4A8647}" srcOrd="10" destOrd="0" presId="urn:microsoft.com/office/officeart/2005/8/layout/process2"/>
    <dgm:cxn modelId="{A7FB0771-7262-4827-9BD2-71C4910EFB59}" type="presParOf" srcId="{F05F0E8E-D9CC-4B92-B3B2-7AD91D2FC48E}" destId="{64A41971-A569-48BC-B134-A5F834901499}" srcOrd="11" destOrd="0" presId="urn:microsoft.com/office/officeart/2005/8/layout/process2"/>
    <dgm:cxn modelId="{A566C950-9112-4B7E-8E63-A5CEEC303981}" type="presParOf" srcId="{64A41971-A569-48BC-B134-A5F834901499}" destId="{27625BF2-87AC-47D9-BCB1-60C0F8E79220}" srcOrd="0" destOrd="0" presId="urn:microsoft.com/office/officeart/2005/8/layout/process2"/>
    <dgm:cxn modelId="{106366A6-FE1C-47BD-A523-02DA2774417F}" type="presParOf" srcId="{F05F0E8E-D9CC-4B92-B3B2-7AD91D2FC48E}" destId="{2541E240-EE4C-4765-AC02-4B57BFE8EAB9}"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F48CD6-F4A2-4EF0-8F2A-AD11683C2E41}" type="doc">
      <dgm:prSet loTypeId="urn:microsoft.com/office/officeart/2005/8/layout/process5" loCatId="process" qsTypeId="urn:microsoft.com/office/officeart/2005/8/quickstyle/simple3" qsCatId="simple" csTypeId="urn:microsoft.com/office/officeart/2005/8/colors/colorful2" csCatId="colorful" phldr="1"/>
      <dgm:spPr/>
      <dgm:t>
        <a:bodyPr/>
        <a:lstStyle/>
        <a:p>
          <a:endParaRPr lang="tr-TR"/>
        </a:p>
      </dgm:t>
    </dgm:pt>
    <dgm:pt modelId="{F0CFB126-246A-412C-B27B-254EF1434243}">
      <dgm:prSet phldrT="[Text]"/>
      <dgm:spPr/>
      <dgm:t>
        <a:bodyPr/>
        <a:lstStyle/>
        <a:p>
          <a:r>
            <a:rPr lang="tr-TR" b="0" dirty="0" smtClean="0">
              <a:effectLst>
                <a:outerShdw blurRad="38100" dist="38100" dir="2700000" algn="tl">
                  <a:srgbClr val="000000">
                    <a:alpha val="43137"/>
                  </a:srgbClr>
                </a:outerShdw>
              </a:effectLst>
            </a:rPr>
            <a:t>Step 1: Data collection</a:t>
          </a:r>
          <a:endParaRPr lang="tr-TR" b="0" dirty="0">
            <a:effectLst>
              <a:outerShdw blurRad="38100" dist="38100" dir="2700000" algn="tl">
                <a:srgbClr val="000000">
                  <a:alpha val="43137"/>
                </a:srgbClr>
              </a:outerShdw>
            </a:effectLst>
          </a:endParaRPr>
        </a:p>
      </dgm:t>
    </dgm:pt>
    <dgm:pt modelId="{5548DC87-EFCD-4D41-A5BB-E1337F2D6267}" type="parTrans" cxnId="{2D5B8E61-4ED9-4712-8585-484F157A98C2}">
      <dgm:prSet/>
      <dgm:spPr/>
      <dgm:t>
        <a:bodyPr/>
        <a:lstStyle/>
        <a:p>
          <a:endParaRPr lang="tr-TR" b="1"/>
        </a:p>
      </dgm:t>
    </dgm:pt>
    <dgm:pt modelId="{14F00E43-3E17-46F8-B815-BFB9B3275943}" type="sibTrans" cxnId="{2D5B8E61-4ED9-4712-8585-484F157A98C2}">
      <dgm:prSet/>
      <dgm:spPr/>
      <dgm:t>
        <a:bodyPr/>
        <a:lstStyle/>
        <a:p>
          <a:endParaRPr lang="tr-TR" b="1"/>
        </a:p>
      </dgm:t>
    </dgm:pt>
    <dgm:pt modelId="{527B6492-9278-4709-A3E0-E326B10BB501}">
      <dgm:prSet/>
      <dgm:spPr/>
      <dgm:t>
        <a:bodyPr/>
        <a:lstStyle/>
        <a:p>
          <a:r>
            <a:rPr lang="tr-TR" b="0" dirty="0" smtClean="0">
              <a:effectLst>
                <a:outerShdw blurRad="38100" dist="38100" dir="2700000" algn="tl">
                  <a:srgbClr val="000000">
                    <a:alpha val="43137"/>
                  </a:srgbClr>
                </a:outerShdw>
              </a:effectLst>
            </a:rPr>
            <a:t>Step 2: Analysis</a:t>
          </a:r>
        </a:p>
      </dgm:t>
    </dgm:pt>
    <dgm:pt modelId="{14539DCC-F516-4E76-91E3-60EEC368E5E6}" type="parTrans" cxnId="{6F5D41F8-9B49-4CA5-91EE-52AEE4B05CF1}">
      <dgm:prSet/>
      <dgm:spPr/>
      <dgm:t>
        <a:bodyPr/>
        <a:lstStyle/>
        <a:p>
          <a:endParaRPr lang="en-US"/>
        </a:p>
      </dgm:t>
    </dgm:pt>
    <dgm:pt modelId="{F96F0A8D-AEB4-45FD-B349-EF16C5E67BFB}" type="sibTrans" cxnId="{6F5D41F8-9B49-4CA5-91EE-52AEE4B05CF1}">
      <dgm:prSet/>
      <dgm:spPr/>
      <dgm:t>
        <a:bodyPr/>
        <a:lstStyle/>
        <a:p>
          <a:endParaRPr lang="en-US"/>
        </a:p>
      </dgm:t>
    </dgm:pt>
    <dgm:pt modelId="{D072D03B-BE1E-4E2E-A4FA-4A61829856FD}">
      <dgm:prSet/>
      <dgm:spPr/>
      <dgm:t>
        <a:bodyPr/>
        <a:lstStyle/>
        <a:p>
          <a:r>
            <a:rPr lang="tr-TR" b="0" dirty="0" smtClean="0">
              <a:effectLst>
                <a:outerShdw blurRad="38100" dist="38100" dir="2700000" algn="tl">
                  <a:srgbClr val="000000">
                    <a:alpha val="43137"/>
                  </a:srgbClr>
                </a:outerShdw>
              </a:effectLst>
            </a:rPr>
            <a:t>Step 3: Relevant systems &amp; Root definitions</a:t>
          </a:r>
        </a:p>
      </dgm:t>
    </dgm:pt>
    <dgm:pt modelId="{DF17A2BB-0BDC-4236-AD8B-C9992E106E88}" type="parTrans" cxnId="{20FBE4C7-6963-424C-B478-DA410A9310C4}">
      <dgm:prSet/>
      <dgm:spPr/>
      <dgm:t>
        <a:bodyPr/>
        <a:lstStyle/>
        <a:p>
          <a:endParaRPr lang="en-US"/>
        </a:p>
      </dgm:t>
    </dgm:pt>
    <dgm:pt modelId="{1539FF0C-16EE-44BD-8D62-1742D130B22C}" type="sibTrans" cxnId="{20FBE4C7-6963-424C-B478-DA410A9310C4}">
      <dgm:prSet/>
      <dgm:spPr/>
      <dgm:t>
        <a:bodyPr/>
        <a:lstStyle/>
        <a:p>
          <a:endParaRPr lang="en-US"/>
        </a:p>
      </dgm:t>
    </dgm:pt>
    <dgm:pt modelId="{940E324E-C70B-48D8-B07A-1424093790E5}">
      <dgm:prSet/>
      <dgm:spPr/>
      <dgm:t>
        <a:bodyPr/>
        <a:lstStyle/>
        <a:p>
          <a:r>
            <a:rPr lang="tr-TR" b="0" dirty="0" smtClean="0">
              <a:effectLst>
                <a:outerShdw blurRad="38100" dist="38100" dir="2700000" algn="tl">
                  <a:srgbClr val="000000">
                    <a:alpha val="43137"/>
                  </a:srgbClr>
                </a:outerShdw>
              </a:effectLst>
            </a:rPr>
            <a:t>Step 4: Conceptual modelling</a:t>
          </a:r>
        </a:p>
      </dgm:t>
    </dgm:pt>
    <dgm:pt modelId="{77560B1A-5C83-4FD9-9CDA-A82D87F9E1BA}" type="parTrans" cxnId="{90F68167-9EE2-40BB-B973-A0EECE80FAE9}">
      <dgm:prSet/>
      <dgm:spPr/>
      <dgm:t>
        <a:bodyPr/>
        <a:lstStyle/>
        <a:p>
          <a:endParaRPr lang="en-US"/>
        </a:p>
      </dgm:t>
    </dgm:pt>
    <dgm:pt modelId="{1670607C-1FEA-4D98-A341-5B99DDA6666A}" type="sibTrans" cxnId="{90F68167-9EE2-40BB-B973-A0EECE80FAE9}">
      <dgm:prSet/>
      <dgm:spPr/>
      <dgm:t>
        <a:bodyPr/>
        <a:lstStyle/>
        <a:p>
          <a:endParaRPr lang="en-US"/>
        </a:p>
      </dgm:t>
    </dgm:pt>
    <dgm:pt modelId="{1BA1FA58-5624-4909-BB9B-148C4E309963}">
      <dgm:prSet/>
      <dgm:spPr/>
      <dgm:t>
        <a:bodyPr/>
        <a:lstStyle/>
        <a:p>
          <a:r>
            <a:rPr lang="tr-TR" b="0" dirty="0" smtClean="0">
              <a:effectLst>
                <a:outerShdw blurRad="38100" dist="38100" dir="2700000" algn="tl">
                  <a:srgbClr val="000000">
                    <a:alpha val="43137"/>
                  </a:srgbClr>
                </a:outerShdw>
              </a:effectLst>
            </a:rPr>
            <a:t>Step 5: Comparison</a:t>
          </a:r>
        </a:p>
      </dgm:t>
    </dgm:pt>
    <dgm:pt modelId="{1452EBC8-88B6-43BC-A91E-F4474A027A5A}" type="parTrans" cxnId="{182DB6A0-63E2-4814-A0BF-0F6AE20B81B3}">
      <dgm:prSet/>
      <dgm:spPr/>
      <dgm:t>
        <a:bodyPr/>
        <a:lstStyle/>
        <a:p>
          <a:endParaRPr lang="en-US"/>
        </a:p>
      </dgm:t>
    </dgm:pt>
    <dgm:pt modelId="{D35C21D6-03CF-46F1-AB25-FE1806BF5893}" type="sibTrans" cxnId="{182DB6A0-63E2-4814-A0BF-0F6AE20B81B3}">
      <dgm:prSet/>
      <dgm:spPr/>
      <dgm:t>
        <a:bodyPr/>
        <a:lstStyle/>
        <a:p>
          <a:endParaRPr lang="en-US"/>
        </a:p>
      </dgm:t>
    </dgm:pt>
    <dgm:pt modelId="{BF9C3D8C-45E4-470D-BF90-02BCED7FBBCB}">
      <dgm:prSet/>
      <dgm:spPr/>
      <dgm:t>
        <a:bodyPr/>
        <a:lstStyle/>
        <a:p>
          <a:r>
            <a:rPr lang="tr-TR" b="0" dirty="0" smtClean="0">
              <a:effectLst>
                <a:outerShdw blurRad="38100" dist="38100" dir="2700000" algn="tl">
                  <a:srgbClr val="000000">
                    <a:alpha val="43137"/>
                  </a:srgbClr>
                </a:outerShdw>
              </a:effectLst>
            </a:rPr>
            <a:t>Step 6: Debate</a:t>
          </a:r>
        </a:p>
      </dgm:t>
    </dgm:pt>
    <dgm:pt modelId="{F08AE010-2144-4891-A63C-89DACA696ABD}" type="parTrans" cxnId="{E93F6847-95EA-4661-A447-B824B22A18EB}">
      <dgm:prSet/>
      <dgm:spPr/>
      <dgm:t>
        <a:bodyPr/>
        <a:lstStyle/>
        <a:p>
          <a:endParaRPr lang="en-US"/>
        </a:p>
      </dgm:t>
    </dgm:pt>
    <dgm:pt modelId="{BDC63AA5-315E-478B-B5D8-B0B3A7762108}" type="sibTrans" cxnId="{E93F6847-95EA-4661-A447-B824B22A18EB}">
      <dgm:prSet/>
      <dgm:spPr/>
      <dgm:t>
        <a:bodyPr/>
        <a:lstStyle/>
        <a:p>
          <a:endParaRPr lang="en-US"/>
        </a:p>
      </dgm:t>
    </dgm:pt>
    <dgm:pt modelId="{023D2F88-E6BE-4A9D-9EF1-DF2ECFB0FE5E}">
      <dgm:prSet/>
      <dgm:spPr/>
      <dgm:t>
        <a:bodyPr/>
        <a:lstStyle/>
        <a:p>
          <a:r>
            <a:rPr lang="tr-TR" b="0" dirty="0" smtClean="0">
              <a:effectLst>
                <a:outerShdw blurRad="38100" dist="38100" dir="2700000" algn="tl">
                  <a:srgbClr val="000000">
                    <a:alpha val="43137"/>
                  </a:srgbClr>
                </a:outerShdw>
              </a:effectLst>
            </a:rPr>
            <a:t>Step 7: Action</a:t>
          </a:r>
        </a:p>
      </dgm:t>
    </dgm:pt>
    <dgm:pt modelId="{E40471A0-800F-44A8-89B4-6E7D39EFAE31}" type="parTrans" cxnId="{B0E584F4-5FE0-45A5-A836-F39E2C651231}">
      <dgm:prSet/>
      <dgm:spPr/>
      <dgm:t>
        <a:bodyPr/>
        <a:lstStyle/>
        <a:p>
          <a:endParaRPr lang="en-US"/>
        </a:p>
      </dgm:t>
    </dgm:pt>
    <dgm:pt modelId="{CA166C5F-E4E7-490B-8CCA-8077F9A73352}" type="sibTrans" cxnId="{B0E584F4-5FE0-45A5-A836-F39E2C651231}">
      <dgm:prSet/>
      <dgm:spPr/>
      <dgm:t>
        <a:bodyPr/>
        <a:lstStyle/>
        <a:p>
          <a:endParaRPr lang="en-US"/>
        </a:p>
      </dgm:t>
    </dgm:pt>
    <dgm:pt modelId="{938C2535-0FB8-41DD-B4CF-DE976BA24517}" type="pres">
      <dgm:prSet presAssocID="{B9F48CD6-F4A2-4EF0-8F2A-AD11683C2E41}" presName="diagram" presStyleCnt="0">
        <dgm:presLayoutVars>
          <dgm:dir/>
          <dgm:resizeHandles val="exact"/>
        </dgm:presLayoutVars>
      </dgm:prSet>
      <dgm:spPr/>
      <dgm:t>
        <a:bodyPr/>
        <a:lstStyle/>
        <a:p>
          <a:endParaRPr lang="en-US"/>
        </a:p>
      </dgm:t>
    </dgm:pt>
    <dgm:pt modelId="{67224034-6BDF-4EC1-89B0-7B428ED30C8E}" type="pres">
      <dgm:prSet presAssocID="{F0CFB126-246A-412C-B27B-254EF1434243}" presName="node" presStyleLbl="node1" presStyleIdx="0" presStyleCnt="7">
        <dgm:presLayoutVars>
          <dgm:bulletEnabled val="1"/>
        </dgm:presLayoutVars>
      </dgm:prSet>
      <dgm:spPr/>
      <dgm:t>
        <a:bodyPr/>
        <a:lstStyle/>
        <a:p>
          <a:endParaRPr lang="en-US"/>
        </a:p>
      </dgm:t>
    </dgm:pt>
    <dgm:pt modelId="{F5C61886-27A7-44BF-A150-8E4BA4469040}" type="pres">
      <dgm:prSet presAssocID="{14F00E43-3E17-46F8-B815-BFB9B3275943}" presName="sibTrans" presStyleLbl="sibTrans2D1" presStyleIdx="0" presStyleCnt="6"/>
      <dgm:spPr/>
      <dgm:t>
        <a:bodyPr/>
        <a:lstStyle/>
        <a:p>
          <a:endParaRPr lang="en-US"/>
        </a:p>
      </dgm:t>
    </dgm:pt>
    <dgm:pt modelId="{646D0690-B89F-40CF-948D-E13795EFF1DA}" type="pres">
      <dgm:prSet presAssocID="{14F00E43-3E17-46F8-B815-BFB9B3275943}" presName="connectorText" presStyleLbl="sibTrans2D1" presStyleIdx="0" presStyleCnt="6"/>
      <dgm:spPr/>
      <dgm:t>
        <a:bodyPr/>
        <a:lstStyle/>
        <a:p>
          <a:endParaRPr lang="en-US"/>
        </a:p>
      </dgm:t>
    </dgm:pt>
    <dgm:pt modelId="{185C790D-3ABD-4A24-B437-5B2772872A41}" type="pres">
      <dgm:prSet presAssocID="{527B6492-9278-4709-A3E0-E326B10BB501}" presName="node" presStyleLbl="node1" presStyleIdx="1" presStyleCnt="7">
        <dgm:presLayoutVars>
          <dgm:bulletEnabled val="1"/>
        </dgm:presLayoutVars>
      </dgm:prSet>
      <dgm:spPr/>
      <dgm:t>
        <a:bodyPr/>
        <a:lstStyle/>
        <a:p>
          <a:endParaRPr lang="en-US"/>
        </a:p>
      </dgm:t>
    </dgm:pt>
    <dgm:pt modelId="{CB8C3B9D-1DC4-4C57-80D7-B6E4DF1EA017}" type="pres">
      <dgm:prSet presAssocID="{F96F0A8D-AEB4-45FD-B349-EF16C5E67BFB}" presName="sibTrans" presStyleLbl="sibTrans2D1" presStyleIdx="1" presStyleCnt="6"/>
      <dgm:spPr/>
      <dgm:t>
        <a:bodyPr/>
        <a:lstStyle/>
        <a:p>
          <a:endParaRPr lang="en-US"/>
        </a:p>
      </dgm:t>
    </dgm:pt>
    <dgm:pt modelId="{40598EDF-FC0C-4364-89BB-7868F94849F8}" type="pres">
      <dgm:prSet presAssocID="{F96F0A8D-AEB4-45FD-B349-EF16C5E67BFB}" presName="connectorText" presStyleLbl="sibTrans2D1" presStyleIdx="1" presStyleCnt="6"/>
      <dgm:spPr/>
      <dgm:t>
        <a:bodyPr/>
        <a:lstStyle/>
        <a:p>
          <a:endParaRPr lang="en-US"/>
        </a:p>
      </dgm:t>
    </dgm:pt>
    <dgm:pt modelId="{832283C6-3C6A-4CAF-BEE7-7BB592FF458E}" type="pres">
      <dgm:prSet presAssocID="{D072D03B-BE1E-4E2E-A4FA-4A61829856FD}" presName="node" presStyleLbl="node1" presStyleIdx="2" presStyleCnt="7">
        <dgm:presLayoutVars>
          <dgm:bulletEnabled val="1"/>
        </dgm:presLayoutVars>
      </dgm:prSet>
      <dgm:spPr/>
      <dgm:t>
        <a:bodyPr/>
        <a:lstStyle/>
        <a:p>
          <a:endParaRPr lang="en-US"/>
        </a:p>
      </dgm:t>
    </dgm:pt>
    <dgm:pt modelId="{2D7D7514-61BA-4E04-A6F7-A014446CDA39}" type="pres">
      <dgm:prSet presAssocID="{1539FF0C-16EE-44BD-8D62-1742D130B22C}" presName="sibTrans" presStyleLbl="sibTrans2D1" presStyleIdx="2" presStyleCnt="6"/>
      <dgm:spPr/>
      <dgm:t>
        <a:bodyPr/>
        <a:lstStyle/>
        <a:p>
          <a:endParaRPr lang="en-US"/>
        </a:p>
      </dgm:t>
    </dgm:pt>
    <dgm:pt modelId="{A8C0B09C-5074-4DDD-92AD-CEB9C0BA7B78}" type="pres">
      <dgm:prSet presAssocID="{1539FF0C-16EE-44BD-8D62-1742D130B22C}" presName="connectorText" presStyleLbl="sibTrans2D1" presStyleIdx="2" presStyleCnt="6"/>
      <dgm:spPr/>
      <dgm:t>
        <a:bodyPr/>
        <a:lstStyle/>
        <a:p>
          <a:endParaRPr lang="en-US"/>
        </a:p>
      </dgm:t>
    </dgm:pt>
    <dgm:pt modelId="{BD81F598-236C-45EE-A21D-F95EF7F95BE0}" type="pres">
      <dgm:prSet presAssocID="{940E324E-C70B-48D8-B07A-1424093790E5}" presName="node" presStyleLbl="node1" presStyleIdx="3" presStyleCnt="7">
        <dgm:presLayoutVars>
          <dgm:bulletEnabled val="1"/>
        </dgm:presLayoutVars>
      </dgm:prSet>
      <dgm:spPr/>
      <dgm:t>
        <a:bodyPr/>
        <a:lstStyle/>
        <a:p>
          <a:endParaRPr lang="en-US"/>
        </a:p>
      </dgm:t>
    </dgm:pt>
    <dgm:pt modelId="{ADF7FE92-A160-4807-B47D-B7C0F9635887}" type="pres">
      <dgm:prSet presAssocID="{1670607C-1FEA-4D98-A341-5B99DDA6666A}" presName="sibTrans" presStyleLbl="sibTrans2D1" presStyleIdx="3" presStyleCnt="6"/>
      <dgm:spPr/>
      <dgm:t>
        <a:bodyPr/>
        <a:lstStyle/>
        <a:p>
          <a:endParaRPr lang="en-US"/>
        </a:p>
      </dgm:t>
    </dgm:pt>
    <dgm:pt modelId="{3065CE00-28AA-4A33-B5AE-E2FC02DD6818}" type="pres">
      <dgm:prSet presAssocID="{1670607C-1FEA-4D98-A341-5B99DDA6666A}" presName="connectorText" presStyleLbl="sibTrans2D1" presStyleIdx="3" presStyleCnt="6"/>
      <dgm:spPr/>
      <dgm:t>
        <a:bodyPr/>
        <a:lstStyle/>
        <a:p>
          <a:endParaRPr lang="en-US"/>
        </a:p>
      </dgm:t>
    </dgm:pt>
    <dgm:pt modelId="{0FDC6D4D-9F1F-4A71-83C1-C657B966C7F5}" type="pres">
      <dgm:prSet presAssocID="{1BA1FA58-5624-4909-BB9B-148C4E309963}" presName="node" presStyleLbl="node1" presStyleIdx="4" presStyleCnt="7">
        <dgm:presLayoutVars>
          <dgm:bulletEnabled val="1"/>
        </dgm:presLayoutVars>
      </dgm:prSet>
      <dgm:spPr/>
      <dgm:t>
        <a:bodyPr/>
        <a:lstStyle/>
        <a:p>
          <a:endParaRPr lang="en-US"/>
        </a:p>
      </dgm:t>
    </dgm:pt>
    <dgm:pt modelId="{933FCCAB-A7FF-470D-89E1-0E66EFD1BF16}" type="pres">
      <dgm:prSet presAssocID="{D35C21D6-03CF-46F1-AB25-FE1806BF5893}" presName="sibTrans" presStyleLbl="sibTrans2D1" presStyleIdx="4" presStyleCnt="6"/>
      <dgm:spPr/>
      <dgm:t>
        <a:bodyPr/>
        <a:lstStyle/>
        <a:p>
          <a:endParaRPr lang="en-US"/>
        </a:p>
      </dgm:t>
    </dgm:pt>
    <dgm:pt modelId="{FD7191A7-58FD-4143-A2AB-4B5995F22789}" type="pres">
      <dgm:prSet presAssocID="{D35C21D6-03CF-46F1-AB25-FE1806BF5893}" presName="connectorText" presStyleLbl="sibTrans2D1" presStyleIdx="4" presStyleCnt="6"/>
      <dgm:spPr/>
      <dgm:t>
        <a:bodyPr/>
        <a:lstStyle/>
        <a:p>
          <a:endParaRPr lang="en-US"/>
        </a:p>
      </dgm:t>
    </dgm:pt>
    <dgm:pt modelId="{7D083F7E-241F-4733-B7FC-6736F404B420}" type="pres">
      <dgm:prSet presAssocID="{BF9C3D8C-45E4-470D-BF90-02BCED7FBBCB}" presName="node" presStyleLbl="node1" presStyleIdx="5" presStyleCnt="7">
        <dgm:presLayoutVars>
          <dgm:bulletEnabled val="1"/>
        </dgm:presLayoutVars>
      </dgm:prSet>
      <dgm:spPr/>
      <dgm:t>
        <a:bodyPr/>
        <a:lstStyle/>
        <a:p>
          <a:endParaRPr lang="en-US"/>
        </a:p>
      </dgm:t>
    </dgm:pt>
    <dgm:pt modelId="{EAE2E780-00E2-46AD-A6A8-D38FD186CA8B}" type="pres">
      <dgm:prSet presAssocID="{BDC63AA5-315E-478B-B5D8-B0B3A7762108}" presName="sibTrans" presStyleLbl="sibTrans2D1" presStyleIdx="5" presStyleCnt="6"/>
      <dgm:spPr/>
      <dgm:t>
        <a:bodyPr/>
        <a:lstStyle/>
        <a:p>
          <a:endParaRPr lang="en-US"/>
        </a:p>
      </dgm:t>
    </dgm:pt>
    <dgm:pt modelId="{4D22E7D0-F429-4CAF-843C-3064190C0017}" type="pres">
      <dgm:prSet presAssocID="{BDC63AA5-315E-478B-B5D8-B0B3A7762108}" presName="connectorText" presStyleLbl="sibTrans2D1" presStyleIdx="5" presStyleCnt="6"/>
      <dgm:spPr/>
      <dgm:t>
        <a:bodyPr/>
        <a:lstStyle/>
        <a:p>
          <a:endParaRPr lang="en-US"/>
        </a:p>
      </dgm:t>
    </dgm:pt>
    <dgm:pt modelId="{E3571CBD-ECB3-4CA0-9FCE-843F0E809AB8}" type="pres">
      <dgm:prSet presAssocID="{023D2F88-E6BE-4A9D-9EF1-DF2ECFB0FE5E}" presName="node" presStyleLbl="node1" presStyleIdx="6" presStyleCnt="7">
        <dgm:presLayoutVars>
          <dgm:bulletEnabled val="1"/>
        </dgm:presLayoutVars>
      </dgm:prSet>
      <dgm:spPr/>
      <dgm:t>
        <a:bodyPr/>
        <a:lstStyle/>
        <a:p>
          <a:endParaRPr lang="en-US"/>
        </a:p>
      </dgm:t>
    </dgm:pt>
  </dgm:ptLst>
  <dgm:cxnLst>
    <dgm:cxn modelId="{28E83212-8133-4645-9879-55E702776AD8}" type="presOf" srcId="{940E324E-C70B-48D8-B07A-1424093790E5}" destId="{BD81F598-236C-45EE-A21D-F95EF7F95BE0}" srcOrd="0" destOrd="0" presId="urn:microsoft.com/office/officeart/2005/8/layout/process5"/>
    <dgm:cxn modelId="{3B93EA88-3E14-41BE-8548-1F72D8B19F73}" type="presOf" srcId="{527B6492-9278-4709-A3E0-E326B10BB501}" destId="{185C790D-3ABD-4A24-B437-5B2772872A41}" srcOrd="0" destOrd="0" presId="urn:microsoft.com/office/officeart/2005/8/layout/process5"/>
    <dgm:cxn modelId="{0E6A887F-8A9C-42AE-8B2B-92A40085CE35}" type="presOf" srcId="{B9F48CD6-F4A2-4EF0-8F2A-AD11683C2E41}" destId="{938C2535-0FB8-41DD-B4CF-DE976BA24517}" srcOrd="0" destOrd="0" presId="urn:microsoft.com/office/officeart/2005/8/layout/process5"/>
    <dgm:cxn modelId="{8E331A57-BA09-4A98-9F37-FA0C2589C77E}" type="presOf" srcId="{14F00E43-3E17-46F8-B815-BFB9B3275943}" destId="{F5C61886-27A7-44BF-A150-8E4BA4469040}" srcOrd="0" destOrd="0" presId="urn:microsoft.com/office/officeart/2005/8/layout/process5"/>
    <dgm:cxn modelId="{BE6A05F2-BCC7-42EE-BD09-8929EA41E8B2}" type="presOf" srcId="{14F00E43-3E17-46F8-B815-BFB9B3275943}" destId="{646D0690-B89F-40CF-948D-E13795EFF1DA}" srcOrd="1" destOrd="0" presId="urn:microsoft.com/office/officeart/2005/8/layout/process5"/>
    <dgm:cxn modelId="{F7512DBF-5092-421F-B01A-C9BE875748C3}" type="presOf" srcId="{1539FF0C-16EE-44BD-8D62-1742D130B22C}" destId="{2D7D7514-61BA-4E04-A6F7-A014446CDA39}" srcOrd="0" destOrd="0" presId="urn:microsoft.com/office/officeart/2005/8/layout/process5"/>
    <dgm:cxn modelId="{34EEFE7F-C1ED-4205-A9BC-648B17715B60}" type="presOf" srcId="{F0CFB126-246A-412C-B27B-254EF1434243}" destId="{67224034-6BDF-4EC1-89B0-7B428ED30C8E}" srcOrd="0" destOrd="0" presId="urn:microsoft.com/office/officeart/2005/8/layout/process5"/>
    <dgm:cxn modelId="{440CFA32-4FAE-4553-83FD-3E9BDB3F6DA0}" type="presOf" srcId="{023D2F88-E6BE-4A9D-9EF1-DF2ECFB0FE5E}" destId="{E3571CBD-ECB3-4CA0-9FCE-843F0E809AB8}" srcOrd="0" destOrd="0" presId="urn:microsoft.com/office/officeart/2005/8/layout/process5"/>
    <dgm:cxn modelId="{5077F373-1DD3-4EA2-9334-A6DF74242EED}" type="presOf" srcId="{D35C21D6-03CF-46F1-AB25-FE1806BF5893}" destId="{FD7191A7-58FD-4143-A2AB-4B5995F22789}" srcOrd="1" destOrd="0" presId="urn:microsoft.com/office/officeart/2005/8/layout/process5"/>
    <dgm:cxn modelId="{79A54337-36FF-45BF-B7D1-A1BDCB98600F}" type="presOf" srcId="{1670607C-1FEA-4D98-A341-5B99DDA6666A}" destId="{3065CE00-28AA-4A33-B5AE-E2FC02DD6818}" srcOrd="1" destOrd="0" presId="urn:microsoft.com/office/officeart/2005/8/layout/process5"/>
    <dgm:cxn modelId="{C9FAC170-97A2-424C-9531-FB867E9A4567}" type="presOf" srcId="{D35C21D6-03CF-46F1-AB25-FE1806BF5893}" destId="{933FCCAB-A7FF-470D-89E1-0E66EFD1BF16}" srcOrd="0" destOrd="0" presId="urn:microsoft.com/office/officeart/2005/8/layout/process5"/>
    <dgm:cxn modelId="{63085CEC-48E1-4F6C-8E8C-1B47F49FE4DE}" type="presOf" srcId="{F96F0A8D-AEB4-45FD-B349-EF16C5E67BFB}" destId="{CB8C3B9D-1DC4-4C57-80D7-B6E4DF1EA017}" srcOrd="0" destOrd="0" presId="urn:microsoft.com/office/officeart/2005/8/layout/process5"/>
    <dgm:cxn modelId="{900E1139-F26C-4AF4-B133-2607628B950A}" type="presOf" srcId="{1670607C-1FEA-4D98-A341-5B99DDA6666A}" destId="{ADF7FE92-A160-4807-B47D-B7C0F9635887}" srcOrd="0" destOrd="0" presId="urn:microsoft.com/office/officeart/2005/8/layout/process5"/>
    <dgm:cxn modelId="{567D1BB1-0960-4CEE-84BE-2EFD441D0047}" type="presOf" srcId="{F96F0A8D-AEB4-45FD-B349-EF16C5E67BFB}" destId="{40598EDF-FC0C-4364-89BB-7868F94849F8}" srcOrd="1" destOrd="0" presId="urn:microsoft.com/office/officeart/2005/8/layout/process5"/>
    <dgm:cxn modelId="{BADE7012-2361-4585-83A8-0483CBBD17F5}" type="presOf" srcId="{1539FF0C-16EE-44BD-8D62-1742D130B22C}" destId="{A8C0B09C-5074-4DDD-92AD-CEB9C0BA7B78}" srcOrd="1" destOrd="0" presId="urn:microsoft.com/office/officeart/2005/8/layout/process5"/>
    <dgm:cxn modelId="{6F5D41F8-9B49-4CA5-91EE-52AEE4B05CF1}" srcId="{B9F48CD6-F4A2-4EF0-8F2A-AD11683C2E41}" destId="{527B6492-9278-4709-A3E0-E326B10BB501}" srcOrd="1" destOrd="0" parTransId="{14539DCC-F516-4E76-91E3-60EEC368E5E6}" sibTransId="{F96F0A8D-AEB4-45FD-B349-EF16C5E67BFB}"/>
    <dgm:cxn modelId="{A40D627B-FAF3-4C21-A385-4330B84BBB99}" type="presOf" srcId="{BDC63AA5-315E-478B-B5D8-B0B3A7762108}" destId="{EAE2E780-00E2-46AD-A6A8-D38FD186CA8B}" srcOrd="0" destOrd="0" presId="urn:microsoft.com/office/officeart/2005/8/layout/process5"/>
    <dgm:cxn modelId="{90F68167-9EE2-40BB-B973-A0EECE80FAE9}" srcId="{B9F48CD6-F4A2-4EF0-8F2A-AD11683C2E41}" destId="{940E324E-C70B-48D8-B07A-1424093790E5}" srcOrd="3" destOrd="0" parTransId="{77560B1A-5C83-4FD9-9CDA-A82D87F9E1BA}" sibTransId="{1670607C-1FEA-4D98-A341-5B99DDA6666A}"/>
    <dgm:cxn modelId="{20FBE4C7-6963-424C-B478-DA410A9310C4}" srcId="{B9F48CD6-F4A2-4EF0-8F2A-AD11683C2E41}" destId="{D072D03B-BE1E-4E2E-A4FA-4A61829856FD}" srcOrd="2" destOrd="0" parTransId="{DF17A2BB-0BDC-4236-AD8B-C9992E106E88}" sibTransId="{1539FF0C-16EE-44BD-8D62-1742D130B22C}"/>
    <dgm:cxn modelId="{3D3E94C0-DDEC-488C-9DC0-C1DE759EBBC2}" type="presOf" srcId="{BDC63AA5-315E-478B-B5D8-B0B3A7762108}" destId="{4D22E7D0-F429-4CAF-843C-3064190C0017}" srcOrd="1" destOrd="0" presId="urn:microsoft.com/office/officeart/2005/8/layout/process5"/>
    <dgm:cxn modelId="{E8962CEB-7AF1-40B6-84E4-5564818D71AF}" type="presOf" srcId="{BF9C3D8C-45E4-470D-BF90-02BCED7FBBCB}" destId="{7D083F7E-241F-4733-B7FC-6736F404B420}" srcOrd="0" destOrd="0" presId="urn:microsoft.com/office/officeart/2005/8/layout/process5"/>
    <dgm:cxn modelId="{B0E584F4-5FE0-45A5-A836-F39E2C651231}" srcId="{B9F48CD6-F4A2-4EF0-8F2A-AD11683C2E41}" destId="{023D2F88-E6BE-4A9D-9EF1-DF2ECFB0FE5E}" srcOrd="6" destOrd="0" parTransId="{E40471A0-800F-44A8-89B4-6E7D39EFAE31}" sibTransId="{CA166C5F-E4E7-490B-8CCA-8077F9A73352}"/>
    <dgm:cxn modelId="{2F5E9A5B-2F40-4096-971B-144564F8211A}" type="presOf" srcId="{1BA1FA58-5624-4909-BB9B-148C4E309963}" destId="{0FDC6D4D-9F1F-4A71-83C1-C657B966C7F5}" srcOrd="0" destOrd="0" presId="urn:microsoft.com/office/officeart/2005/8/layout/process5"/>
    <dgm:cxn modelId="{D739F40A-3B75-4FA7-8FE9-D3089DB3B106}" type="presOf" srcId="{D072D03B-BE1E-4E2E-A4FA-4A61829856FD}" destId="{832283C6-3C6A-4CAF-BEE7-7BB592FF458E}" srcOrd="0" destOrd="0" presId="urn:microsoft.com/office/officeart/2005/8/layout/process5"/>
    <dgm:cxn modelId="{2D5B8E61-4ED9-4712-8585-484F157A98C2}" srcId="{B9F48CD6-F4A2-4EF0-8F2A-AD11683C2E41}" destId="{F0CFB126-246A-412C-B27B-254EF1434243}" srcOrd="0" destOrd="0" parTransId="{5548DC87-EFCD-4D41-A5BB-E1337F2D6267}" sibTransId="{14F00E43-3E17-46F8-B815-BFB9B3275943}"/>
    <dgm:cxn modelId="{E93F6847-95EA-4661-A447-B824B22A18EB}" srcId="{B9F48CD6-F4A2-4EF0-8F2A-AD11683C2E41}" destId="{BF9C3D8C-45E4-470D-BF90-02BCED7FBBCB}" srcOrd="5" destOrd="0" parTransId="{F08AE010-2144-4891-A63C-89DACA696ABD}" sibTransId="{BDC63AA5-315E-478B-B5D8-B0B3A7762108}"/>
    <dgm:cxn modelId="{182DB6A0-63E2-4814-A0BF-0F6AE20B81B3}" srcId="{B9F48CD6-F4A2-4EF0-8F2A-AD11683C2E41}" destId="{1BA1FA58-5624-4909-BB9B-148C4E309963}" srcOrd="4" destOrd="0" parTransId="{1452EBC8-88B6-43BC-A91E-F4474A027A5A}" sibTransId="{D35C21D6-03CF-46F1-AB25-FE1806BF5893}"/>
    <dgm:cxn modelId="{1CD5BF58-5CB4-402E-ADD7-09298BE35E16}" type="presParOf" srcId="{938C2535-0FB8-41DD-B4CF-DE976BA24517}" destId="{67224034-6BDF-4EC1-89B0-7B428ED30C8E}" srcOrd="0" destOrd="0" presId="urn:microsoft.com/office/officeart/2005/8/layout/process5"/>
    <dgm:cxn modelId="{30C77C19-B7D8-4719-8BB5-94118BA198BD}" type="presParOf" srcId="{938C2535-0FB8-41DD-B4CF-DE976BA24517}" destId="{F5C61886-27A7-44BF-A150-8E4BA4469040}" srcOrd="1" destOrd="0" presId="urn:microsoft.com/office/officeart/2005/8/layout/process5"/>
    <dgm:cxn modelId="{1351E3CC-CD02-4338-8CE2-E2C22BD3AD4E}" type="presParOf" srcId="{F5C61886-27A7-44BF-A150-8E4BA4469040}" destId="{646D0690-B89F-40CF-948D-E13795EFF1DA}" srcOrd="0" destOrd="0" presId="urn:microsoft.com/office/officeart/2005/8/layout/process5"/>
    <dgm:cxn modelId="{E4AA0C84-39EB-49FA-B352-42352D110772}" type="presParOf" srcId="{938C2535-0FB8-41DD-B4CF-DE976BA24517}" destId="{185C790D-3ABD-4A24-B437-5B2772872A41}" srcOrd="2" destOrd="0" presId="urn:microsoft.com/office/officeart/2005/8/layout/process5"/>
    <dgm:cxn modelId="{0A9A5F9E-6F89-45F8-BF59-272830B8D9E4}" type="presParOf" srcId="{938C2535-0FB8-41DD-B4CF-DE976BA24517}" destId="{CB8C3B9D-1DC4-4C57-80D7-B6E4DF1EA017}" srcOrd="3" destOrd="0" presId="urn:microsoft.com/office/officeart/2005/8/layout/process5"/>
    <dgm:cxn modelId="{982C46E0-09ED-4561-B907-8517833CF4E8}" type="presParOf" srcId="{CB8C3B9D-1DC4-4C57-80D7-B6E4DF1EA017}" destId="{40598EDF-FC0C-4364-89BB-7868F94849F8}" srcOrd="0" destOrd="0" presId="urn:microsoft.com/office/officeart/2005/8/layout/process5"/>
    <dgm:cxn modelId="{F0F92CD6-C2A8-4404-832C-1A8604C7DA21}" type="presParOf" srcId="{938C2535-0FB8-41DD-B4CF-DE976BA24517}" destId="{832283C6-3C6A-4CAF-BEE7-7BB592FF458E}" srcOrd="4" destOrd="0" presId="urn:microsoft.com/office/officeart/2005/8/layout/process5"/>
    <dgm:cxn modelId="{94537C03-0FA1-4FD6-82EA-B0C9E8B9F6CA}" type="presParOf" srcId="{938C2535-0FB8-41DD-B4CF-DE976BA24517}" destId="{2D7D7514-61BA-4E04-A6F7-A014446CDA39}" srcOrd="5" destOrd="0" presId="urn:microsoft.com/office/officeart/2005/8/layout/process5"/>
    <dgm:cxn modelId="{B2BE9594-00A3-4300-8296-4EFA59904CFD}" type="presParOf" srcId="{2D7D7514-61BA-4E04-A6F7-A014446CDA39}" destId="{A8C0B09C-5074-4DDD-92AD-CEB9C0BA7B78}" srcOrd="0" destOrd="0" presId="urn:microsoft.com/office/officeart/2005/8/layout/process5"/>
    <dgm:cxn modelId="{9866517D-735E-49D4-B4C1-3CD3E12D25B4}" type="presParOf" srcId="{938C2535-0FB8-41DD-B4CF-DE976BA24517}" destId="{BD81F598-236C-45EE-A21D-F95EF7F95BE0}" srcOrd="6" destOrd="0" presId="urn:microsoft.com/office/officeart/2005/8/layout/process5"/>
    <dgm:cxn modelId="{2342553B-EC95-496B-921A-69FBCD2048BD}" type="presParOf" srcId="{938C2535-0FB8-41DD-B4CF-DE976BA24517}" destId="{ADF7FE92-A160-4807-B47D-B7C0F9635887}" srcOrd="7" destOrd="0" presId="urn:microsoft.com/office/officeart/2005/8/layout/process5"/>
    <dgm:cxn modelId="{12EF06C8-C218-4D5D-A56E-70968A2E4A0D}" type="presParOf" srcId="{ADF7FE92-A160-4807-B47D-B7C0F9635887}" destId="{3065CE00-28AA-4A33-B5AE-E2FC02DD6818}" srcOrd="0" destOrd="0" presId="urn:microsoft.com/office/officeart/2005/8/layout/process5"/>
    <dgm:cxn modelId="{65329B2F-FF41-43BC-9A71-B026E7703656}" type="presParOf" srcId="{938C2535-0FB8-41DD-B4CF-DE976BA24517}" destId="{0FDC6D4D-9F1F-4A71-83C1-C657B966C7F5}" srcOrd="8" destOrd="0" presId="urn:microsoft.com/office/officeart/2005/8/layout/process5"/>
    <dgm:cxn modelId="{1B1EE13F-7E98-4CE7-B09A-97B2E17B758B}" type="presParOf" srcId="{938C2535-0FB8-41DD-B4CF-DE976BA24517}" destId="{933FCCAB-A7FF-470D-89E1-0E66EFD1BF16}" srcOrd="9" destOrd="0" presId="urn:microsoft.com/office/officeart/2005/8/layout/process5"/>
    <dgm:cxn modelId="{47654382-E99E-4A9D-A395-E7436A546E5D}" type="presParOf" srcId="{933FCCAB-A7FF-470D-89E1-0E66EFD1BF16}" destId="{FD7191A7-58FD-4143-A2AB-4B5995F22789}" srcOrd="0" destOrd="0" presId="urn:microsoft.com/office/officeart/2005/8/layout/process5"/>
    <dgm:cxn modelId="{D5240B89-2B90-4ED6-BA5B-42A65D23332E}" type="presParOf" srcId="{938C2535-0FB8-41DD-B4CF-DE976BA24517}" destId="{7D083F7E-241F-4733-B7FC-6736F404B420}" srcOrd="10" destOrd="0" presId="urn:microsoft.com/office/officeart/2005/8/layout/process5"/>
    <dgm:cxn modelId="{47AFB9F1-A0AB-4E84-9956-D158ADD62908}" type="presParOf" srcId="{938C2535-0FB8-41DD-B4CF-DE976BA24517}" destId="{EAE2E780-00E2-46AD-A6A8-D38FD186CA8B}" srcOrd="11" destOrd="0" presId="urn:microsoft.com/office/officeart/2005/8/layout/process5"/>
    <dgm:cxn modelId="{82BFAAE4-3577-454F-B615-FF0CFEAD3B77}" type="presParOf" srcId="{EAE2E780-00E2-46AD-A6A8-D38FD186CA8B}" destId="{4D22E7D0-F429-4CAF-843C-3064190C0017}" srcOrd="0" destOrd="0" presId="urn:microsoft.com/office/officeart/2005/8/layout/process5"/>
    <dgm:cxn modelId="{7094E8A8-C91E-4B3D-BF4A-3D75F7B7DD5D}" type="presParOf" srcId="{938C2535-0FB8-41DD-B4CF-DE976BA24517}" destId="{E3571CBD-ECB3-4CA0-9FCE-843F0E809AB8}"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3A880-FCF8-4F6F-8568-1F606C5A2F91}">
      <dsp:nvSpPr>
        <dsp:cNvPr id="0" name=""/>
        <dsp:cNvSpPr/>
      </dsp:nvSpPr>
      <dsp:spPr>
        <a:xfrm>
          <a:off x="3479353" y="558"/>
          <a:ext cx="1545530" cy="457088"/>
        </a:xfrm>
        <a:prstGeom prst="roundRect">
          <a:avLst>
            <a:gd name="adj" fmla="val 10000"/>
          </a:avLst>
        </a:prstGeom>
        <a:solidFill>
          <a:schemeClr val="lt1">
            <a:hueOff val="0"/>
            <a:satOff val="0"/>
            <a:lumOff val="0"/>
            <a:alphaOff val="0"/>
          </a:schemeClr>
        </a:solidFill>
        <a:ln w="11429" cap="flat" cmpd="sng" algn="ctr">
          <a:solidFill>
            <a:schemeClr val="dk2">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kern="1200" dirty="0" smtClean="0"/>
            <a:t>Data Collection</a:t>
          </a:r>
          <a:endParaRPr lang="tr-TR" sz="1200" kern="1200" dirty="0"/>
        </a:p>
      </dsp:txBody>
      <dsp:txXfrm>
        <a:off x="3492741" y="13946"/>
        <a:ext cx="1518754" cy="430312"/>
      </dsp:txXfrm>
    </dsp:sp>
    <dsp:sp modelId="{7AA12C16-B0F2-4DEB-9F75-D06D218F04AD}">
      <dsp:nvSpPr>
        <dsp:cNvPr id="0" name=""/>
        <dsp:cNvSpPr/>
      </dsp:nvSpPr>
      <dsp:spPr>
        <a:xfrm rot="5400000">
          <a:off x="4166414" y="469073"/>
          <a:ext cx="171408" cy="2056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tr-TR" sz="900" kern="1200"/>
        </a:p>
      </dsp:txBody>
      <dsp:txXfrm rot="-5400000">
        <a:off x="4190412" y="486213"/>
        <a:ext cx="123413" cy="119986"/>
      </dsp:txXfrm>
    </dsp:sp>
    <dsp:sp modelId="{80B8A552-8B68-4D95-85C2-97B97879DBE7}">
      <dsp:nvSpPr>
        <dsp:cNvPr id="0" name=""/>
        <dsp:cNvSpPr/>
      </dsp:nvSpPr>
      <dsp:spPr>
        <a:xfrm>
          <a:off x="3479353" y="686190"/>
          <a:ext cx="1545530" cy="457088"/>
        </a:xfrm>
        <a:prstGeom prst="roundRect">
          <a:avLst>
            <a:gd name="adj" fmla="val 10000"/>
          </a:avLst>
        </a:prstGeom>
        <a:solidFill>
          <a:schemeClr val="lt1">
            <a:hueOff val="0"/>
            <a:satOff val="0"/>
            <a:lumOff val="0"/>
            <a:alphaOff val="0"/>
          </a:schemeClr>
        </a:solidFill>
        <a:ln w="11429" cap="flat" cmpd="sng" algn="ctr">
          <a:solidFill>
            <a:schemeClr val="dk2">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kern="1200" dirty="0" smtClean="0"/>
            <a:t>Analysis</a:t>
          </a:r>
          <a:endParaRPr lang="tr-TR" sz="1200" kern="1200" dirty="0"/>
        </a:p>
      </dsp:txBody>
      <dsp:txXfrm>
        <a:off x="3492741" y="699578"/>
        <a:ext cx="1518754" cy="430312"/>
      </dsp:txXfrm>
    </dsp:sp>
    <dsp:sp modelId="{385C2108-0309-465C-9DB0-E96CA348FB0A}">
      <dsp:nvSpPr>
        <dsp:cNvPr id="0" name=""/>
        <dsp:cNvSpPr/>
      </dsp:nvSpPr>
      <dsp:spPr>
        <a:xfrm rot="5400000">
          <a:off x="4166414" y="1154706"/>
          <a:ext cx="171408" cy="2056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tr-TR" sz="900" kern="1200"/>
        </a:p>
      </dsp:txBody>
      <dsp:txXfrm rot="-5400000">
        <a:off x="4190412" y="1171846"/>
        <a:ext cx="123413" cy="119986"/>
      </dsp:txXfrm>
    </dsp:sp>
    <dsp:sp modelId="{2E9FBEE5-6CFD-4A08-90CD-EE3B9FBA0AD2}">
      <dsp:nvSpPr>
        <dsp:cNvPr id="0" name=""/>
        <dsp:cNvSpPr/>
      </dsp:nvSpPr>
      <dsp:spPr>
        <a:xfrm>
          <a:off x="3479353" y="1371823"/>
          <a:ext cx="1545530" cy="457088"/>
        </a:xfrm>
        <a:prstGeom prst="roundRect">
          <a:avLst>
            <a:gd name="adj" fmla="val 10000"/>
          </a:avLst>
        </a:prstGeom>
        <a:solidFill>
          <a:schemeClr val="lt1">
            <a:hueOff val="0"/>
            <a:satOff val="0"/>
            <a:lumOff val="0"/>
            <a:alphaOff val="0"/>
          </a:schemeClr>
        </a:solidFill>
        <a:ln w="11429" cap="flat" cmpd="sng" algn="ctr">
          <a:solidFill>
            <a:schemeClr val="dk2">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kern="1200" dirty="0" smtClean="0"/>
            <a:t>Relevant Systems and Root Definitions</a:t>
          </a:r>
          <a:endParaRPr lang="tr-TR" sz="1200" kern="1200" dirty="0"/>
        </a:p>
      </dsp:txBody>
      <dsp:txXfrm>
        <a:off x="3492741" y="1385211"/>
        <a:ext cx="1518754" cy="430312"/>
      </dsp:txXfrm>
    </dsp:sp>
    <dsp:sp modelId="{F3B661D6-AB8A-4D69-9BCE-757089E59B2A}">
      <dsp:nvSpPr>
        <dsp:cNvPr id="0" name=""/>
        <dsp:cNvSpPr/>
      </dsp:nvSpPr>
      <dsp:spPr>
        <a:xfrm rot="5400000">
          <a:off x="4166414" y="1840338"/>
          <a:ext cx="171408" cy="2056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tr-TR" sz="900" kern="1200"/>
        </a:p>
      </dsp:txBody>
      <dsp:txXfrm rot="-5400000">
        <a:off x="4190412" y="1857478"/>
        <a:ext cx="123413" cy="119986"/>
      </dsp:txXfrm>
    </dsp:sp>
    <dsp:sp modelId="{B270F53E-0518-4EDA-A873-5EC7C49B3618}">
      <dsp:nvSpPr>
        <dsp:cNvPr id="0" name=""/>
        <dsp:cNvSpPr/>
      </dsp:nvSpPr>
      <dsp:spPr>
        <a:xfrm>
          <a:off x="3479353" y="2057455"/>
          <a:ext cx="1545530" cy="457088"/>
        </a:xfrm>
        <a:prstGeom prst="roundRect">
          <a:avLst>
            <a:gd name="adj" fmla="val 10000"/>
          </a:avLst>
        </a:prstGeom>
        <a:solidFill>
          <a:schemeClr val="lt1">
            <a:hueOff val="0"/>
            <a:satOff val="0"/>
            <a:lumOff val="0"/>
            <a:alphaOff val="0"/>
          </a:schemeClr>
        </a:solidFill>
        <a:ln w="11429" cap="flat" cmpd="sng" algn="ctr">
          <a:solidFill>
            <a:schemeClr val="dk2">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kern="1200" dirty="0" smtClean="0"/>
            <a:t>Conceptual Modelling</a:t>
          </a:r>
          <a:endParaRPr lang="tr-TR" sz="1200" kern="1200" dirty="0"/>
        </a:p>
      </dsp:txBody>
      <dsp:txXfrm>
        <a:off x="3492741" y="2070843"/>
        <a:ext cx="1518754" cy="430312"/>
      </dsp:txXfrm>
    </dsp:sp>
    <dsp:sp modelId="{1975CDC6-B94E-427B-A18F-D027D3785F2D}">
      <dsp:nvSpPr>
        <dsp:cNvPr id="0" name=""/>
        <dsp:cNvSpPr/>
      </dsp:nvSpPr>
      <dsp:spPr>
        <a:xfrm rot="5400000">
          <a:off x="4166414" y="2525971"/>
          <a:ext cx="171408" cy="2056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tr-TR" sz="900" kern="1200"/>
        </a:p>
      </dsp:txBody>
      <dsp:txXfrm rot="-5400000">
        <a:off x="4190412" y="2543111"/>
        <a:ext cx="123413" cy="119986"/>
      </dsp:txXfrm>
    </dsp:sp>
    <dsp:sp modelId="{AE0902D3-0E94-4CC5-B014-E529CFAACB40}">
      <dsp:nvSpPr>
        <dsp:cNvPr id="0" name=""/>
        <dsp:cNvSpPr/>
      </dsp:nvSpPr>
      <dsp:spPr>
        <a:xfrm>
          <a:off x="3479353" y="2743088"/>
          <a:ext cx="1545530" cy="457088"/>
        </a:xfrm>
        <a:prstGeom prst="roundRect">
          <a:avLst>
            <a:gd name="adj" fmla="val 10000"/>
          </a:avLst>
        </a:prstGeom>
        <a:solidFill>
          <a:schemeClr val="lt1">
            <a:hueOff val="0"/>
            <a:satOff val="0"/>
            <a:lumOff val="0"/>
            <a:alphaOff val="0"/>
          </a:schemeClr>
        </a:solidFill>
        <a:ln w="11429" cap="flat" cmpd="sng" algn="ctr">
          <a:solidFill>
            <a:schemeClr val="dk2">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kern="1200" dirty="0" smtClean="0"/>
            <a:t>Comparison</a:t>
          </a:r>
          <a:endParaRPr lang="tr-TR" sz="1200" kern="1200" dirty="0"/>
        </a:p>
      </dsp:txBody>
      <dsp:txXfrm>
        <a:off x="3492741" y="2756476"/>
        <a:ext cx="1518754" cy="430312"/>
      </dsp:txXfrm>
    </dsp:sp>
    <dsp:sp modelId="{28AA3961-5848-4603-B654-37407A9FCDE6}">
      <dsp:nvSpPr>
        <dsp:cNvPr id="0" name=""/>
        <dsp:cNvSpPr/>
      </dsp:nvSpPr>
      <dsp:spPr>
        <a:xfrm rot="5400000">
          <a:off x="4166414" y="3211603"/>
          <a:ext cx="171408" cy="2056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tr-TR" sz="900" kern="1200"/>
        </a:p>
      </dsp:txBody>
      <dsp:txXfrm rot="-5400000">
        <a:off x="4190412" y="3228743"/>
        <a:ext cx="123413" cy="119986"/>
      </dsp:txXfrm>
    </dsp:sp>
    <dsp:sp modelId="{E19BBEE8-433D-46E1-B22E-14BE9E4A8647}">
      <dsp:nvSpPr>
        <dsp:cNvPr id="0" name=""/>
        <dsp:cNvSpPr/>
      </dsp:nvSpPr>
      <dsp:spPr>
        <a:xfrm>
          <a:off x="3479353" y="3428720"/>
          <a:ext cx="1545530" cy="457088"/>
        </a:xfrm>
        <a:prstGeom prst="roundRect">
          <a:avLst>
            <a:gd name="adj" fmla="val 10000"/>
          </a:avLst>
        </a:prstGeom>
        <a:solidFill>
          <a:schemeClr val="lt1">
            <a:hueOff val="0"/>
            <a:satOff val="0"/>
            <a:lumOff val="0"/>
            <a:alphaOff val="0"/>
          </a:schemeClr>
        </a:solidFill>
        <a:ln w="11429" cap="flat" cmpd="sng" algn="ctr">
          <a:solidFill>
            <a:schemeClr val="dk2">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kern="1200" dirty="0" smtClean="0"/>
            <a:t>Debate</a:t>
          </a:r>
          <a:endParaRPr lang="tr-TR" sz="1200" kern="1200" dirty="0"/>
        </a:p>
      </dsp:txBody>
      <dsp:txXfrm>
        <a:off x="3492741" y="3442108"/>
        <a:ext cx="1518754" cy="430312"/>
      </dsp:txXfrm>
    </dsp:sp>
    <dsp:sp modelId="{64A41971-A569-48BC-B134-A5F834901499}">
      <dsp:nvSpPr>
        <dsp:cNvPr id="0" name=""/>
        <dsp:cNvSpPr/>
      </dsp:nvSpPr>
      <dsp:spPr>
        <a:xfrm rot="5400000">
          <a:off x="4166414" y="3897236"/>
          <a:ext cx="171408" cy="2056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tr-TR" sz="900" kern="1200"/>
        </a:p>
      </dsp:txBody>
      <dsp:txXfrm rot="-5400000">
        <a:off x="4190412" y="3914376"/>
        <a:ext cx="123413" cy="119986"/>
      </dsp:txXfrm>
    </dsp:sp>
    <dsp:sp modelId="{2541E240-EE4C-4765-AC02-4B57BFE8EAB9}">
      <dsp:nvSpPr>
        <dsp:cNvPr id="0" name=""/>
        <dsp:cNvSpPr/>
      </dsp:nvSpPr>
      <dsp:spPr>
        <a:xfrm>
          <a:off x="3479353" y="4114353"/>
          <a:ext cx="1545530" cy="457088"/>
        </a:xfrm>
        <a:prstGeom prst="roundRect">
          <a:avLst>
            <a:gd name="adj" fmla="val 10000"/>
          </a:avLst>
        </a:prstGeom>
        <a:solidFill>
          <a:schemeClr val="lt1">
            <a:hueOff val="0"/>
            <a:satOff val="0"/>
            <a:lumOff val="0"/>
            <a:alphaOff val="0"/>
          </a:schemeClr>
        </a:solidFill>
        <a:ln w="11429" cap="flat" cmpd="sng" algn="ctr">
          <a:solidFill>
            <a:schemeClr val="dk2">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kern="1200" smtClean="0"/>
            <a:t>Action</a:t>
          </a:r>
          <a:endParaRPr lang="tr-TR" sz="1200" kern="1200" dirty="0"/>
        </a:p>
      </dsp:txBody>
      <dsp:txXfrm>
        <a:off x="3492741" y="4127741"/>
        <a:ext cx="1518754" cy="430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24034-6BDF-4EC1-89B0-7B428ED30C8E}">
      <dsp:nvSpPr>
        <dsp:cNvPr id="0" name=""/>
        <dsp:cNvSpPr/>
      </dsp:nvSpPr>
      <dsp:spPr>
        <a:xfrm>
          <a:off x="914786" y="2562"/>
          <a:ext cx="1756490" cy="1053894"/>
        </a:xfrm>
        <a:prstGeom prst="roundRect">
          <a:avLst>
            <a:gd name="adj" fmla="val 10000"/>
          </a:avLst>
        </a:prstGeom>
        <a:solidFill>
          <a:schemeClr val="accent2">
            <a:hueOff val="0"/>
            <a:satOff val="0"/>
            <a:lumOff val="0"/>
            <a:alphaOff val="0"/>
          </a:schemeClr>
        </a:solidFill>
        <a:ln>
          <a:noFill/>
        </a:ln>
        <a:effectLst>
          <a:outerShdw blurRad="508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tr-TR" sz="1700" b="0" kern="1200" dirty="0" smtClean="0">
              <a:effectLst>
                <a:outerShdw blurRad="38100" dist="38100" dir="2700000" algn="tl">
                  <a:srgbClr val="000000">
                    <a:alpha val="43137"/>
                  </a:srgbClr>
                </a:outerShdw>
              </a:effectLst>
            </a:rPr>
            <a:t>Step 1: Data collection</a:t>
          </a:r>
          <a:endParaRPr lang="tr-TR" sz="1700" b="0" kern="1200" dirty="0">
            <a:effectLst>
              <a:outerShdw blurRad="38100" dist="38100" dir="2700000" algn="tl">
                <a:srgbClr val="000000">
                  <a:alpha val="43137"/>
                </a:srgbClr>
              </a:outerShdw>
            </a:effectLst>
          </a:endParaRPr>
        </a:p>
      </dsp:txBody>
      <dsp:txXfrm>
        <a:off x="945654" y="33430"/>
        <a:ext cx="1694754" cy="992158"/>
      </dsp:txXfrm>
    </dsp:sp>
    <dsp:sp modelId="{F5C61886-27A7-44BF-A150-8E4BA4469040}">
      <dsp:nvSpPr>
        <dsp:cNvPr id="0" name=""/>
        <dsp:cNvSpPr/>
      </dsp:nvSpPr>
      <dsp:spPr>
        <a:xfrm>
          <a:off x="2825848" y="311704"/>
          <a:ext cx="372375" cy="435609"/>
        </a:xfrm>
        <a:prstGeom prst="rightArrow">
          <a:avLst>
            <a:gd name="adj1" fmla="val 60000"/>
            <a:gd name="adj2" fmla="val 50000"/>
          </a:avLst>
        </a:prstGeom>
        <a:solidFill>
          <a:schemeClr val="accent2">
            <a:hueOff val="0"/>
            <a:satOff val="0"/>
            <a:lumOff val="0"/>
            <a:alphaOff val="0"/>
          </a:schemeClr>
        </a:solidFill>
        <a:ln>
          <a:noFill/>
        </a:ln>
        <a:effectLst>
          <a:outerShdw blurRad="50800" dist="254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tr-TR" sz="1400" b="1" kern="1200"/>
        </a:p>
      </dsp:txBody>
      <dsp:txXfrm>
        <a:off x="2825848" y="398826"/>
        <a:ext cx="260663" cy="261365"/>
      </dsp:txXfrm>
    </dsp:sp>
    <dsp:sp modelId="{185C790D-3ABD-4A24-B437-5B2772872A41}">
      <dsp:nvSpPr>
        <dsp:cNvPr id="0" name=""/>
        <dsp:cNvSpPr/>
      </dsp:nvSpPr>
      <dsp:spPr>
        <a:xfrm>
          <a:off x="3373873" y="2562"/>
          <a:ext cx="1756490" cy="1053894"/>
        </a:xfrm>
        <a:prstGeom prst="roundRect">
          <a:avLst>
            <a:gd name="adj" fmla="val 10000"/>
          </a:avLst>
        </a:prstGeom>
        <a:solidFill>
          <a:schemeClr val="accent2">
            <a:hueOff val="1288228"/>
            <a:satOff val="-13776"/>
            <a:lumOff val="3595"/>
            <a:alphaOff val="0"/>
          </a:schemeClr>
        </a:solidFill>
        <a:ln>
          <a:noFill/>
        </a:ln>
        <a:effectLst>
          <a:outerShdw blurRad="508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tr-TR" sz="1700" b="0" kern="1200" dirty="0" smtClean="0">
              <a:effectLst>
                <a:outerShdw blurRad="38100" dist="38100" dir="2700000" algn="tl">
                  <a:srgbClr val="000000">
                    <a:alpha val="43137"/>
                  </a:srgbClr>
                </a:outerShdw>
              </a:effectLst>
            </a:rPr>
            <a:t>Step 2: Analysis</a:t>
          </a:r>
        </a:p>
      </dsp:txBody>
      <dsp:txXfrm>
        <a:off x="3404741" y="33430"/>
        <a:ext cx="1694754" cy="992158"/>
      </dsp:txXfrm>
    </dsp:sp>
    <dsp:sp modelId="{CB8C3B9D-1DC4-4C57-80D7-B6E4DF1EA017}">
      <dsp:nvSpPr>
        <dsp:cNvPr id="0" name=""/>
        <dsp:cNvSpPr/>
      </dsp:nvSpPr>
      <dsp:spPr>
        <a:xfrm>
          <a:off x="5284935" y="311704"/>
          <a:ext cx="372375" cy="435609"/>
        </a:xfrm>
        <a:prstGeom prst="rightArrow">
          <a:avLst>
            <a:gd name="adj1" fmla="val 60000"/>
            <a:gd name="adj2" fmla="val 50000"/>
          </a:avLst>
        </a:prstGeom>
        <a:solidFill>
          <a:schemeClr val="accent2">
            <a:hueOff val="1545873"/>
            <a:satOff val="-16531"/>
            <a:lumOff val="4314"/>
            <a:alphaOff val="0"/>
          </a:schemeClr>
        </a:solidFill>
        <a:ln>
          <a:noFill/>
        </a:ln>
        <a:effectLst>
          <a:outerShdw blurRad="50800" dist="254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284935" y="398826"/>
        <a:ext cx="260663" cy="261365"/>
      </dsp:txXfrm>
    </dsp:sp>
    <dsp:sp modelId="{832283C6-3C6A-4CAF-BEE7-7BB592FF458E}">
      <dsp:nvSpPr>
        <dsp:cNvPr id="0" name=""/>
        <dsp:cNvSpPr/>
      </dsp:nvSpPr>
      <dsp:spPr>
        <a:xfrm>
          <a:off x="5832960" y="2562"/>
          <a:ext cx="1756490" cy="1053894"/>
        </a:xfrm>
        <a:prstGeom prst="roundRect">
          <a:avLst>
            <a:gd name="adj" fmla="val 10000"/>
          </a:avLst>
        </a:prstGeom>
        <a:solidFill>
          <a:schemeClr val="accent2">
            <a:hueOff val="2576456"/>
            <a:satOff val="-27551"/>
            <a:lumOff val="7190"/>
            <a:alphaOff val="0"/>
          </a:schemeClr>
        </a:solidFill>
        <a:ln>
          <a:noFill/>
        </a:ln>
        <a:effectLst>
          <a:outerShdw blurRad="508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tr-TR" sz="1700" b="0" kern="1200" dirty="0" smtClean="0">
              <a:effectLst>
                <a:outerShdw blurRad="38100" dist="38100" dir="2700000" algn="tl">
                  <a:srgbClr val="000000">
                    <a:alpha val="43137"/>
                  </a:srgbClr>
                </a:outerShdw>
              </a:effectLst>
            </a:rPr>
            <a:t>Step 3: Relevant systems &amp; Root definitions</a:t>
          </a:r>
        </a:p>
      </dsp:txBody>
      <dsp:txXfrm>
        <a:off x="5863828" y="33430"/>
        <a:ext cx="1694754" cy="992158"/>
      </dsp:txXfrm>
    </dsp:sp>
    <dsp:sp modelId="{2D7D7514-61BA-4E04-A6F7-A014446CDA39}">
      <dsp:nvSpPr>
        <dsp:cNvPr id="0" name=""/>
        <dsp:cNvSpPr/>
      </dsp:nvSpPr>
      <dsp:spPr>
        <a:xfrm rot="5400000">
          <a:off x="6525017" y="1179410"/>
          <a:ext cx="372375" cy="435609"/>
        </a:xfrm>
        <a:prstGeom prst="rightArrow">
          <a:avLst>
            <a:gd name="adj1" fmla="val 60000"/>
            <a:gd name="adj2" fmla="val 50000"/>
          </a:avLst>
        </a:prstGeom>
        <a:solidFill>
          <a:schemeClr val="accent2">
            <a:hueOff val="3091747"/>
            <a:satOff val="-33061"/>
            <a:lumOff val="8628"/>
            <a:alphaOff val="0"/>
          </a:schemeClr>
        </a:solidFill>
        <a:ln>
          <a:noFill/>
        </a:ln>
        <a:effectLst>
          <a:outerShdw blurRad="50800" dist="254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580522" y="1211027"/>
        <a:ext cx="261365" cy="260663"/>
      </dsp:txXfrm>
    </dsp:sp>
    <dsp:sp modelId="{BD81F598-236C-45EE-A21D-F95EF7F95BE0}">
      <dsp:nvSpPr>
        <dsp:cNvPr id="0" name=""/>
        <dsp:cNvSpPr/>
      </dsp:nvSpPr>
      <dsp:spPr>
        <a:xfrm>
          <a:off x="5832960" y="1759052"/>
          <a:ext cx="1756490" cy="1053894"/>
        </a:xfrm>
        <a:prstGeom prst="roundRect">
          <a:avLst>
            <a:gd name="adj" fmla="val 10000"/>
          </a:avLst>
        </a:prstGeom>
        <a:solidFill>
          <a:schemeClr val="accent2">
            <a:hueOff val="3864684"/>
            <a:satOff val="-41326"/>
            <a:lumOff val="10784"/>
            <a:alphaOff val="0"/>
          </a:schemeClr>
        </a:solidFill>
        <a:ln>
          <a:noFill/>
        </a:ln>
        <a:effectLst>
          <a:outerShdw blurRad="508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tr-TR" sz="1700" b="0" kern="1200" dirty="0" smtClean="0">
              <a:effectLst>
                <a:outerShdw blurRad="38100" dist="38100" dir="2700000" algn="tl">
                  <a:srgbClr val="000000">
                    <a:alpha val="43137"/>
                  </a:srgbClr>
                </a:outerShdw>
              </a:effectLst>
            </a:rPr>
            <a:t>Step 4: Conceptual modelling</a:t>
          </a:r>
        </a:p>
      </dsp:txBody>
      <dsp:txXfrm>
        <a:off x="5863828" y="1789920"/>
        <a:ext cx="1694754" cy="992158"/>
      </dsp:txXfrm>
    </dsp:sp>
    <dsp:sp modelId="{ADF7FE92-A160-4807-B47D-B7C0F9635887}">
      <dsp:nvSpPr>
        <dsp:cNvPr id="0" name=""/>
        <dsp:cNvSpPr/>
      </dsp:nvSpPr>
      <dsp:spPr>
        <a:xfrm rot="10800000">
          <a:off x="5306013" y="2068195"/>
          <a:ext cx="372375" cy="435609"/>
        </a:xfrm>
        <a:prstGeom prst="rightArrow">
          <a:avLst>
            <a:gd name="adj1" fmla="val 60000"/>
            <a:gd name="adj2" fmla="val 50000"/>
          </a:avLst>
        </a:prstGeom>
        <a:solidFill>
          <a:schemeClr val="accent2">
            <a:hueOff val="4637620"/>
            <a:satOff val="-49592"/>
            <a:lumOff val="12941"/>
            <a:alphaOff val="0"/>
          </a:schemeClr>
        </a:solidFill>
        <a:ln>
          <a:noFill/>
        </a:ln>
        <a:effectLst>
          <a:outerShdw blurRad="50800" dist="254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5417725" y="2155317"/>
        <a:ext cx="260663" cy="261365"/>
      </dsp:txXfrm>
    </dsp:sp>
    <dsp:sp modelId="{0FDC6D4D-9F1F-4A71-83C1-C657B966C7F5}">
      <dsp:nvSpPr>
        <dsp:cNvPr id="0" name=""/>
        <dsp:cNvSpPr/>
      </dsp:nvSpPr>
      <dsp:spPr>
        <a:xfrm>
          <a:off x="3373873" y="1759052"/>
          <a:ext cx="1756490" cy="1053894"/>
        </a:xfrm>
        <a:prstGeom prst="roundRect">
          <a:avLst>
            <a:gd name="adj" fmla="val 10000"/>
          </a:avLst>
        </a:prstGeom>
        <a:solidFill>
          <a:schemeClr val="accent2">
            <a:hueOff val="5152912"/>
            <a:satOff val="-55102"/>
            <a:lumOff val="14379"/>
            <a:alphaOff val="0"/>
          </a:schemeClr>
        </a:solidFill>
        <a:ln>
          <a:noFill/>
        </a:ln>
        <a:effectLst>
          <a:outerShdw blurRad="508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tr-TR" sz="1700" b="0" kern="1200" dirty="0" smtClean="0">
              <a:effectLst>
                <a:outerShdw blurRad="38100" dist="38100" dir="2700000" algn="tl">
                  <a:srgbClr val="000000">
                    <a:alpha val="43137"/>
                  </a:srgbClr>
                </a:outerShdw>
              </a:effectLst>
            </a:rPr>
            <a:t>Step 5: Comparison</a:t>
          </a:r>
        </a:p>
      </dsp:txBody>
      <dsp:txXfrm>
        <a:off x="3404741" y="1789920"/>
        <a:ext cx="1694754" cy="992158"/>
      </dsp:txXfrm>
    </dsp:sp>
    <dsp:sp modelId="{933FCCAB-A7FF-470D-89E1-0E66EFD1BF16}">
      <dsp:nvSpPr>
        <dsp:cNvPr id="0" name=""/>
        <dsp:cNvSpPr/>
      </dsp:nvSpPr>
      <dsp:spPr>
        <a:xfrm rot="10800000">
          <a:off x="2846926" y="2068195"/>
          <a:ext cx="372375" cy="435609"/>
        </a:xfrm>
        <a:prstGeom prst="rightArrow">
          <a:avLst>
            <a:gd name="adj1" fmla="val 60000"/>
            <a:gd name="adj2" fmla="val 50000"/>
          </a:avLst>
        </a:prstGeom>
        <a:solidFill>
          <a:schemeClr val="accent2">
            <a:hueOff val="6183494"/>
            <a:satOff val="-66122"/>
            <a:lumOff val="17255"/>
            <a:alphaOff val="0"/>
          </a:schemeClr>
        </a:solidFill>
        <a:ln>
          <a:noFill/>
        </a:ln>
        <a:effectLst>
          <a:outerShdw blurRad="50800" dist="254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2958638" y="2155317"/>
        <a:ext cx="260663" cy="261365"/>
      </dsp:txXfrm>
    </dsp:sp>
    <dsp:sp modelId="{7D083F7E-241F-4733-B7FC-6736F404B420}">
      <dsp:nvSpPr>
        <dsp:cNvPr id="0" name=""/>
        <dsp:cNvSpPr/>
      </dsp:nvSpPr>
      <dsp:spPr>
        <a:xfrm>
          <a:off x="914786" y="1759052"/>
          <a:ext cx="1756490" cy="1053894"/>
        </a:xfrm>
        <a:prstGeom prst="roundRect">
          <a:avLst>
            <a:gd name="adj" fmla="val 10000"/>
          </a:avLst>
        </a:prstGeom>
        <a:solidFill>
          <a:schemeClr val="accent2">
            <a:hueOff val="6441139"/>
            <a:satOff val="-68877"/>
            <a:lumOff val="17974"/>
            <a:alphaOff val="0"/>
          </a:schemeClr>
        </a:solidFill>
        <a:ln>
          <a:noFill/>
        </a:ln>
        <a:effectLst>
          <a:outerShdw blurRad="508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tr-TR" sz="1700" b="0" kern="1200" dirty="0" smtClean="0">
              <a:effectLst>
                <a:outerShdw blurRad="38100" dist="38100" dir="2700000" algn="tl">
                  <a:srgbClr val="000000">
                    <a:alpha val="43137"/>
                  </a:srgbClr>
                </a:outerShdw>
              </a:effectLst>
            </a:rPr>
            <a:t>Step 6: Debate</a:t>
          </a:r>
        </a:p>
      </dsp:txBody>
      <dsp:txXfrm>
        <a:off x="945654" y="1789920"/>
        <a:ext cx="1694754" cy="992158"/>
      </dsp:txXfrm>
    </dsp:sp>
    <dsp:sp modelId="{EAE2E780-00E2-46AD-A6A8-D38FD186CA8B}">
      <dsp:nvSpPr>
        <dsp:cNvPr id="0" name=""/>
        <dsp:cNvSpPr/>
      </dsp:nvSpPr>
      <dsp:spPr>
        <a:xfrm rot="5400000">
          <a:off x="1606844" y="2935901"/>
          <a:ext cx="372375" cy="435609"/>
        </a:xfrm>
        <a:prstGeom prst="rightArrow">
          <a:avLst>
            <a:gd name="adj1" fmla="val 60000"/>
            <a:gd name="adj2" fmla="val 50000"/>
          </a:avLst>
        </a:prstGeom>
        <a:solidFill>
          <a:schemeClr val="accent2">
            <a:hueOff val="7729367"/>
            <a:satOff val="-82653"/>
            <a:lumOff val="21569"/>
            <a:alphaOff val="0"/>
          </a:schemeClr>
        </a:solidFill>
        <a:ln>
          <a:noFill/>
        </a:ln>
        <a:effectLst>
          <a:outerShdw blurRad="50800" dist="254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1662349" y="2967518"/>
        <a:ext cx="261365" cy="260663"/>
      </dsp:txXfrm>
    </dsp:sp>
    <dsp:sp modelId="{E3571CBD-ECB3-4CA0-9FCE-843F0E809AB8}">
      <dsp:nvSpPr>
        <dsp:cNvPr id="0" name=""/>
        <dsp:cNvSpPr/>
      </dsp:nvSpPr>
      <dsp:spPr>
        <a:xfrm>
          <a:off x="914786" y="3515543"/>
          <a:ext cx="1756490" cy="1053894"/>
        </a:xfrm>
        <a:prstGeom prst="roundRect">
          <a:avLst>
            <a:gd name="adj" fmla="val 10000"/>
          </a:avLst>
        </a:prstGeom>
        <a:solidFill>
          <a:schemeClr val="accent2">
            <a:hueOff val="7729367"/>
            <a:satOff val="-82653"/>
            <a:lumOff val="21569"/>
            <a:alphaOff val="0"/>
          </a:schemeClr>
        </a:solidFill>
        <a:ln>
          <a:noFill/>
        </a:ln>
        <a:effectLst>
          <a:outerShdw blurRad="508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tr-TR" sz="1700" b="0" kern="1200" dirty="0" smtClean="0">
              <a:effectLst>
                <a:outerShdw blurRad="38100" dist="38100" dir="2700000" algn="tl">
                  <a:srgbClr val="000000">
                    <a:alpha val="43137"/>
                  </a:srgbClr>
                </a:outerShdw>
              </a:effectLst>
            </a:rPr>
            <a:t>Step 7: Action</a:t>
          </a:r>
        </a:p>
      </dsp:txBody>
      <dsp:txXfrm>
        <a:off x="945654" y="3546411"/>
        <a:ext cx="1694754" cy="9921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22A7CF-6C4C-4A91-91FD-E314EEA0B8B4}" type="datetimeFigureOut">
              <a:rPr lang="tr-TR" smtClean="0"/>
              <a:t>20.03.2017</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366DD-A96C-4FB1-A43F-12592B95782B}" type="slidenum">
              <a:rPr lang="tr-TR" smtClean="0"/>
              <a:t>‹#›</a:t>
            </a:fld>
            <a:endParaRPr lang="tr-TR"/>
          </a:p>
        </p:txBody>
      </p:sp>
    </p:spTree>
    <p:extLst>
      <p:ext uri="{BB962C8B-B14F-4D97-AF65-F5344CB8AC3E}">
        <p14:creationId xmlns:p14="http://schemas.microsoft.com/office/powerpoint/2010/main" val="310993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First of all, I want to provide some basic information about Northwood</a:t>
            </a:r>
            <a:r>
              <a:rPr lang="tr-TR" baseline="0" dirty="0" smtClean="0"/>
              <a:t> Training Materials project...</a:t>
            </a:r>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4</a:t>
            </a:fld>
            <a:endParaRPr lang="tr-TR"/>
          </a:p>
        </p:txBody>
      </p:sp>
    </p:spTree>
    <p:extLst>
      <p:ext uri="{BB962C8B-B14F-4D97-AF65-F5344CB8AC3E}">
        <p14:creationId xmlns:p14="http://schemas.microsoft.com/office/powerpoint/2010/main" val="3230776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Table comparing expanded</a:t>
            </a:r>
            <a:r>
              <a:rPr lang="tr-TR" baseline="0" dirty="0" smtClean="0"/>
              <a:t> conceptual model of the notional team building system with the real-world situation at the project.</a:t>
            </a:r>
            <a:endParaRPr lang="tr-TR" dirty="0" smtClean="0"/>
          </a:p>
          <a:p>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24</a:t>
            </a:fld>
            <a:endParaRPr lang="tr-TR"/>
          </a:p>
        </p:txBody>
      </p:sp>
    </p:spTree>
    <p:extLst>
      <p:ext uri="{BB962C8B-B14F-4D97-AF65-F5344CB8AC3E}">
        <p14:creationId xmlns:p14="http://schemas.microsoft.com/office/powerpoint/2010/main" val="395297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The second case study presented </a:t>
            </a:r>
            <a:r>
              <a:rPr lang="en-US" dirty="0" smtClean="0"/>
              <a:t>In the 9th Chapter</a:t>
            </a:r>
            <a:r>
              <a:rPr lang="tr-TR" baseline="0" dirty="0" smtClean="0"/>
              <a:t> is about </a:t>
            </a:r>
            <a:r>
              <a:rPr lang="en-US" dirty="0" smtClean="0"/>
              <a:t>Development of a railway line in which engineering design and operational planning groups in the railway company expressed unease and uncertainty about the primary task</a:t>
            </a:r>
            <a:r>
              <a:rPr lang="tr-TR" dirty="0" smtClean="0"/>
              <a:t>s</a:t>
            </a:r>
            <a:endParaRPr lang="en-US" dirty="0" smtClean="0"/>
          </a:p>
          <a:p>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28</a:t>
            </a:fld>
            <a:endParaRPr lang="tr-TR"/>
          </a:p>
        </p:txBody>
      </p:sp>
    </p:spTree>
    <p:extLst>
      <p:ext uri="{BB962C8B-B14F-4D97-AF65-F5344CB8AC3E}">
        <p14:creationId xmlns:p14="http://schemas.microsoft.com/office/powerpoint/2010/main" val="3296402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Here is the SSM process reminder. Similar</a:t>
            </a:r>
            <a:r>
              <a:rPr lang="tr-TR" baseline="0" dirty="0" smtClean="0"/>
              <a:t> to the previous case study, </a:t>
            </a:r>
            <a:r>
              <a:rPr lang="tr-TR" dirty="0" smtClean="0"/>
              <a:t>It again follows 7 critical steps</a:t>
            </a:r>
            <a:r>
              <a:rPr lang="tr-TR" baseline="0" dirty="0" smtClean="0"/>
              <a:t> which i will explain in detail in the following slides</a:t>
            </a:r>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29</a:t>
            </a:fld>
            <a:endParaRPr lang="tr-TR"/>
          </a:p>
        </p:txBody>
      </p:sp>
    </p:spTree>
    <p:extLst>
      <p:ext uri="{BB962C8B-B14F-4D97-AF65-F5344CB8AC3E}">
        <p14:creationId xmlns:p14="http://schemas.microsoft.com/office/powerpoint/2010/main" val="470100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tr-TR" sz="2200" dirty="0" smtClean="0"/>
              <a:t>In the first step, the critical data </a:t>
            </a:r>
            <a:r>
              <a:rPr lang="tr-TR" sz="2200" dirty="0" smtClean="0"/>
              <a:t>required </a:t>
            </a:r>
            <a:r>
              <a:rPr lang="tr-TR" sz="2200" dirty="0" smtClean="0"/>
              <a:t>for the </a:t>
            </a:r>
            <a:r>
              <a:rPr lang="tr-TR" sz="2200" baseline="0" dirty="0" smtClean="0"/>
              <a:t>project was collected. </a:t>
            </a:r>
            <a:endParaRPr lang="tr-TR" sz="2200" dirty="0" smtClean="0"/>
          </a:p>
          <a:p>
            <a:pPr marL="342900" indent="-342900">
              <a:buFont typeface="Arial" panose="020B0604020202020204" pitchFamily="34" charset="0"/>
              <a:buChar char="•"/>
            </a:pPr>
            <a:r>
              <a:rPr lang="tr-TR" sz="2200" dirty="0" smtClean="0"/>
              <a:t>This </a:t>
            </a:r>
            <a:r>
              <a:rPr lang="tr-TR" sz="2200" dirty="0" smtClean="0"/>
              <a:t>data revealed</a:t>
            </a:r>
            <a:r>
              <a:rPr lang="tr-TR" sz="2200" baseline="0" dirty="0" smtClean="0"/>
              <a:t> that </a:t>
            </a:r>
            <a:r>
              <a:rPr lang="tr-TR" sz="2200" dirty="0" smtClean="0"/>
              <a:t>The Newtown area of UK has undergone various changes</a:t>
            </a:r>
            <a:r>
              <a:rPr lang="tr-TR" sz="2200" baseline="0" dirty="0" smtClean="0"/>
              <a:t> in its demography and industrial activity.  </a:t>
            </a:r>
            <a:r>
              <a:rPr lang="tr-TR" sz="2200" baseline="0" dirty="0" smtClean="0"/>
              <a:t>As </a:t>
            </a:r>
            <a:r>
              <a:rPr lang="tr-TR" dirty="0" smtClean="0"/>
              <a:t>Major </a:t>
            </a:r>
            <a:r>
              <a:rPr lang="tr-TR" dirty="0" smtClean="0"/>
              <a:t>employers moved into the area, New companies set up in industrial estates, and Business parks &amp; new housing estates have been developed. </a:t>
            </a:r>
          </a:p>
          <a:p>
            <a:pPr marL="171450" indent="-171450">
              <a:buFont typeface="Arial" panose="020B0604020202020204" pitchFamily="34" charset="0"/>
              <a:buChar char="•"/>
            </a:pPr>
            <a:r>
              <a:rPr lang="tr-TR" dirty="0" smtClean="0"/>
              <a:t>Due to these major changes, </a:t>
            </a:r>
            <a:r>
              <a:rPr lang="en-US" dirty="0" smtClean="0"/>
              <a:t>The existing railway line </a:t>
            </a:r>
            <a:r>
              <a:rPr lang="tr-TR" dirty="0" smtClean="0"/>
              <a:t>started</a:t>
            </a:r>
            <a:r>
              <a:rPr lang="tr-TR" baseline="0" dirty="0" smtClean="0"/>
              <a:t> to seem insufficient</a:t>
            </a:r>
            <a:r>
              <a:rPr lang="en-US" dirty="0" smtClean="0"/>
              <a:t> </a:t>
            </a:r>
            <a:r>
              <a:rPr lang="en-US" dirty="0" smtClean="0"/>
              <a:t>&amp; there were not adequate alternative passenger transport services to meet </a:t>
            </a:r>
            <a:r>
              <a:rPr lang="tr-TR" dirty="0" smtClean="0"/>
              <a:t>the </a:t>
            </a:r>
            <a:r>
              <a:rPr lang="en-US" dirty="0" smtClean="0"/>
              <a:t>public demand</a:t>
            </a:r>
            <a:endParaRPr lang="tr-TR"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sz="1200" dirty="0" smtClean="0">
                <a:sym typeface="Wingdings" panose="05000000000000000000" pitchFamily="2" charset="2"/>
              </a:rPr>
              <a:t>A </a:t>
            </a:r>
            <a:r>
              <a:rPr lang="tr-TR" sz="1200" dirty="0" smtClean="0">
                <a:effectLst>
                  <a:outerShdw blurRad="38100" dist="38100" dir="2700000" algn="tl">
                    <a:srgbClr val="000000">
                      <a:alpha val="43137"/>
                    </a:srgbClr>
                  </a:outerShdw>
                </a:effectLst>
                <a:sym typeface="Wingdings" panose="05000000000000000000" pitchFamily="2" charset="2"/>
              </a:rPr>
              <a:t>‘Safety Case’ </a:t>
            </a:r>
            <a:r>
              <a:rPr lang="tr-TR" sz="1200" dirty="0" smtClean="0">
                <a:sym typeface="Wingdings" panose="05000000000000000000" pitchFamily="2" charset="2"/>
              </a:rPr>
              <a:t>was obligatory for the approval of the govt to expand the Newtown network</a:t>
            </a:r>
          </a:p>
          <a:p>
            <a:pPr marL="0" indent="0">
              <a:buFont typeface="Arial" panose="020B0604020202020204" pitchFamily="34" charset="0"/>
              <a:buNone/>
            </a:pPr>
            <a:r>
              <a:rPr lang="tr-TR" sz="2200" dirty="0" smtClean="0">
                <a:sym typeface="Wingdings" panose="05000000000000000000" pitchFamily="2" charset="2"/>
              </a:rPr>
              <a:t>The Newtown expansion work comprised two main aspects:</a:t>
            </a:r>
          </a:p>
          <a:p>
            <a:pPr marL="731520" lvl="1" indent="-457200">
              <a:buFont typeface="+mj-lt"/>
              <a:buAutoNum type="arabicPeriod"/>
            </a:pPr>
            <a:r>
              <a:rPr lang="tr-TR" dirty="0" smtClean="0">
                <a:sym typeface="Wingdings" panose="05000000000000000000" pitchFamily="2" charset="2"/>
              </a:rPr>
              <a:t>The expansion project itself run by the engineering design team to design, plan and build the extension</a:t>
            </a:r>
          </a:p>
          <a:p>
            <a:pPr marL="731520" lvl="1" indent="-457200">
              <a:buFont typeface="+mj-lt"/>
              <a:buAutoNum type="arabicPeriod"/>
            </a:pPr>
            <a:r>
              <a:rPr lang="tr-TR" dirty="0" smtClean="0">
                <a:sym typeface="Wingdings" panose="05000000000000000000" pitchFamily="2" charset="2"/>
              </a:rPr>
              <a:t>The establishment of the systems to operate the extended line once handed over including</a:t>
            </a:r>
            <a:r>
              <a:rPr lang="tr-TR" baseline="0" dirty="0" smtClean="0">
                <a:sym typeface="Wingdings" panose="05000000000000000000" pitchFamily="2" charset="2"/>
              </a:rPr>
              <a:t> staffing, training, maintenance and etc.</a:t>
            </a:r>
            <a:endParaRPr lang="tr-TR"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30</a:t>
            </a:fld>
            <a:endParaRPr lang="tr-TR"/>
          </a:p>
        </p:txBody>
      </p:sp>
    </p:spTree>
    <p:extLst>
      <p:ext uri="{BB962C8B-B14F-4D97-AF65-F5344CB8AC3E}">
        <p14:creationId xmlns:p14="http://schemas.microsoft.com/office/powerpoint/2010/main" val="1760708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sz="1200" dirty="0" smtClean="0"/>
              <a:t>The safety group comprised highly qualified safety engineers with knowledge of HS &amp; SS failures techniques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tr-TR" sz="1200" dirty="0" smtClean="0"/>
              <a:t>However,</a:t>
            </a:r>
            <a:r>
              <a:rPr lang="tr-TR" sz="1200" baseline="0" dirty="0" smtClean="0"/>
              <a:t> </a:t>
            </a:r>
            <a:r>
              <a:rPr lang="tr-TR" sz="1200" dirty="0" smtClean="0"/>
              <a:t>Thruout </a:t>
            </a:r>
            <a:r>
              <a:rPr lang="tr-TR" sz="1200" dirty="0" smtClean="0"/>
              <a:t>the extension proceedings, two problems arose </a:t>
            </a:r>
          </a:p>
          <a:p>
            <a:pPr marL="731520" lvl="1" indent="-457200">
              <a:buFont typeface="+mj-lt"/>
              <a:buAutoNum type="arabicPeriod"/>
            </a:pPr>
            <a:r>
              <a:rPr lang="tr-TR" sz="2000" dirty="0" smtClean="0"/>
              <a:t>First,</a:t>
            </a:r>
            <a:r>
              <a:rPr lang="tr-TR" sz="2000" baseline="0" dirty="0" smtClean="0"/>
              <a:t> </a:t>
            </a:r>
            <a:r>
              <a:rPr lang="tr-TR" sz="2000" dirty="0" smtClean="0"/>
              <a:t>The Hazard OPerations needded a system diagram</a:t>
            </a:r>
            <a:r>
              <a:rPr lang="tr-TR" sz="2000" baseline="0" dirty="0" smtClean="0"/>
              <a:t> &amp; </a:t>
            </a:r>
            <a:r>
              <a:rPr lang="tr-TR" sz="2000" dirty="0" smtClean="0"/>
              <a:t>description of the railway business system, and </a:t>
            </a:r>
            <a:r>
              <a:rPr lang="tr-TR" sz="2000" u="sng" dirty="0" smtClean="0"/>
              <a:t>this did not exist</a:t>
            </a:r>
            <a:endParaRPr lang="tr-TR" sz="2000" dirty="0" smtClean="0"/>
          </a:p>
          <a:p>
            <a:pPr marL="731520" lvl="1" indent="-457200">
              <a:buFont typeface="+mj-lt"/>
              <a:buAutoNum type="arabicPeriod"/>
            </a:pPr>
            <a:r>
              <a:rPr lang="tr-TR" sz="2000" dirty="0" smtClean="0"/>
              <a:t>Second</a:t>
            </a:r>
            <a:r>
              <a:rPr lang="tr-TR" sz="2000" dirty="0" smtClean="0"/>
              <a:t>,</a:t>
            </a:r>
            <a:r>
              <a:rPr lang="tr-TR" sz="2000" baseline="0" dirty="0" smtClean="0"/>
              <a:t> </a:t>
            </a:r>
            <a:r>
              <a:rPr lang="tr-TR" sz="2000" dirty="0" smtClean="0"/>
              <a:t>the safety case manager felt unease</a:t>
            </a:r>
            <a:r>
              <a:rPr lang="tr-TR" sz="2000" baseline="0" dirty="0" smtClean="0"/>
              <a:t> </a:t>
            </a:r>
            <a:r>
              <a:rPr lang="tr-TR" sz="2000" dirty="0" smtClean="0"/>
              <a:t>about a number of aspects of their work due to several reasons,</a:t>
            </a:r>
          </a:p>
          <a:p>
            <a:pPr marL="1005840" lvl="2" indent="-457200">
              <a:buFont typeface="Arial" panose="020B0604020202020204" pitchFamily="34" charset="0"/>
              <a:buChar char="•"/>
            </a:pPr>
            <a:r>
              <a:rPr lang="tr-TR" sz="1800" dirty="0" smtClean="0"/>
              <a:t>İt was Not easy to stand back and see the ‘whole’ system </a:t>
            </a:r>
            <a:r>
              <a:rPr lang="tr-TR" sz="1800" dirty="0" smtClean="0"/>
              <a:t>when </a:t>
            </a:r>
            <a:r>
              <a:rPr lang="tr-TR" sz="1800" dirty="0" smtClean="0"/>
              <a:t>you are directly enaged</a:t>
            </a:r>
            <a:r>
              <a:rPr lang="tr-TR" sz="1800" baseline="0" dirty="0" smtClean="0"/>
              <a:t> in the work</a:t>
            </a:r>
            <a:endParaRPr lang="tr-TR" sz="1800" dirty="0" smtClean="0"/>
          </a:p>
          <a:p>
            <a:pPr marL="1005840" lvl="2" indent="-457200">
              <a:buFont typeface="Arial" panose="020B0604020202020204" pitchFamily="34" charset="0"/>
              <a:buChar char="•"/>
            </a:pPr>
            <a:r>
              <a:rPr lang="tr-TR" sz="1800" dirty="0" smtClean="0"/>
              <a:t>There were Different groups &amp; different perceptions/beliefs exist about the project</a:t>
            </a:r>
            <a:r>
              <a:rPr lang="tr-TR" sz="1800" dirty="0" smtClean="0">
                <a:sym typeface="Wingdings" panose="05000000000000000000" pitchFamily="2" charset="2"/>
              </a:rPr>
              <a:t> this was creating group biases</a:t>
            </a:r>
          </a:p>
          <a:p>
            <a:pPr marL="548640" lvl="1" indent="-457200">
              <a:buFont typeface="Arial" panose="020B0604020202020204" pitchFamily="34" charset="0"/>
              <a:buChar char="•"/>
            </a:pPr>
            <a:r>
              <a:rPr lang="tr-TR" sz="1800" dirty="0" smtClean="0">
                <a:sym typeface="Wingdings" panose="05000000000000000000" pitchFamily="2" charset="2"/>
              </a:rPr>
              <a:t>To</a:t>
            </a:r>
            <a:r>
              <a:rPr lang="tr-TR" sz="1800" baseline="0" dirty="0" smtClean="0">
                <a:sym typeface="Wingdings" panose="05000000000000000000" pitchFamily="2" charset="2"/>
              </a:rPr>
              <a:t> solve these problems, </a:t>
            </a:r>
            <a:r>
              <a:rPr lang="tr-TR" sz="1800" dirty="0" smtClean="0"/>
              <a:t>An SSM study was commissioned with certain objectives</a:t>
            </a:r>
            <a:endParaRPr lang="tr-TR" sz="1800" dirty="0" smtClean="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tr-TR" sz="1200" dirty="0" smtClean="0"/>
          </a:p>
          <a:p>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31</a:t>
            </a:fld>
            <a:endParaRPr lang="tr-TR"/>
          </a:p>
        </p:txBody>
      </p:sp>
    </p:spTree>
    <p:extLst>
      <p:ext uri="{BB962C8B-B14F-4D97-AF65-F5344CB8AC3E}">
        <p14:creationId xmlns:p14="http://schemas.microsoft.com/office/powerpoint/2010/main" val="546870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The second step revealed the rich picture of the situation concerning</a:t>
            </a:r>
            <a:r>
              <a:rPr lang="tr-TR" baseline="0" dirty="0" smtClean="0"/>
              <a:t> the newtown railway extension project</a:t>
            </a:r>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32</a:t>
            </a:fld>
            <a:endParaRPr lang="tr-TR"/>
          </a:p>
        </p:txBody>
      </p:sp>
    </p:spTree>
    <p:extLst>
      <p:ext uri="{BB962C8B-B14F-4D97-AF65-F5344CB8AC3E}">
        <p14:creationId xmlns:p14="http://schemas.microsoft.com/office/powerpoint/2010/main" val="274179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Altough</a:t>
            </a:r>
            <a:r>
              <a:rPr lang="tr-TR" baseline="0" dirty="0" smtClean="0"/>
              <a:t> perceptions were often expressed differently, they were compatible</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Concerns about who should do at what stage were joint concerns rather than disagreements so </a:t>
            </a:r>
            <a:r>
              <a:rPr lang="tr-TR" baseline="0" dirty="0" smtClean="0"/>
              <a:t>There was a shared world view </a:t>
            </a:r>
          </a:p>
          <a:p>
            <a:pPr marL="0" marR="0" indent="0" algn="l" defTabSz="914400" rtl="0" eaLnBrk="1" fontAlgn="auto" latinLnBrk="0" hangingPunct="1">
              <a:lnSpc>
                <a:spcPct val="100000"/>
              </a:lnSpc>
              <a:spcBef>
                <a:spcPts val="0"/>
              </a:spcBef>
              <a:spcAft>
                <a:spcPts val="0"/>
              </a:spcAft>
              <a:buClrTx/>
              <a:buSzTx/>
              <a:buFontTx/>
              <a:buNone/>
              <a:tabLst/>
              <a:defRPr/>
            </a:pPr>
            <a:r>
              <a:rPr lang="tr-TR" baseline="0" dirty="0" smtClean="0"/>
              <a:t>Unease, concern and uncertainty about how to proceed in particular areas were the hallmarks of the problem situation</a:t>
            </a:r>
          </a:p>
          <a:p>
            <a:pPr marL="0" marR="0" indent="0" algn="l" defTabSz="914400" rtl="0" eaLnBrk="1" fontAlgn="auto" latinLnBrk="0" hangingPunct="1">
              <a:lnSpc>
                <a:spcPct val="100000"/>
              </a:lnSpc>
              <a:spcBef>
                <a:spcPts val="0"/>
              </a:spcBef>
              <a:spcAft>
                <a:spcPts val="0"/>
              </a:spcAft>
              <a:buClrTx/>
              <a:buSzTx/>
              <a:buFontTx/>
              <a:buNone/>
              <a:tabLst/>
              <a:defRPr/>
            </a:pPr>
            <a:endParaRPr lang="tr-T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baseline="0" dirty="0" smtClean="0"/>
              <a:t>The displayed table here summarizes the primary task based and issue based </a:t>
            </a:r>
            <a:r>
              <a:rPr lang="tr-TR" baseline="0" dirty="0" smtClean="0"/>
              <a:t>concerns derived on the basis of mentioned comments, </a:t>
            </a:r>
            <a:r>
              <a:rPr lang="tr-TR" baseline="0" dirty="0" smtClean="0"/>
              <a:t>the former tries to highlight the topics related to the railway’s primary purpose and function whereas the latter  deals with bigger issues</a:t>
            </a:r>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33</a:t>
            </a:fld>
            <a:endParaRPr lang="tr-TR"/>
          </a:p>
        </p:txBody>
      </p:sp>
    </p:spTree>
    <p:extLst>
      <p:ext uri="{BB962C8B-B14F-4D97-AF65-F5344CB8AC3E}">
        <p14:creationId xmlns:p14="http://schemas.microsoft.com/office/powerpoint/2010/main" val="17776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In the third</a:t>
            </a:r>
            <a:r>
              <a:rPr lang="tr-TR" baseline="0" dirty="0" smtClean="0"/>
              <a:t> step, </a:t>
            </a:r>
            <a:r>
              <a:rPr lang="tr-TR" dirty="0" smtClean="0"/>
              <a:t>The consultant and safety case team agreed that the most relevant system was the overall system which sould be addressed first in logical terms</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sng" dirty="0" smtClean="0"/>
              <a:t>The following systems relevant to the Extended Newtown Line (ENL) were examined:</a:t>
            </a:r>
            <a:endParaRPr lang="en-US" sz="1200" u="sng" dirty="0" smtClean="0"/>
          </a:p>
          <a:p>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34</a:t>
            </a:fld>
            <a:endParaRPr lang="tr-TR"/>
          </a:p>
        </p:txBody>
      </p:sp>
    </p:spTree>
    <p:extLst>
      <p:ext uri="{BB962C8B-B14F-4D97-AF65-F5344CB8AC3E}">
        <p14:creationId xmlns:p14="http://schemas.microsoft.com/office/powerpoint/2010/main" val="1741255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In the fourth step, The logical verbs or main processes of rd0 were percieved to provide</a:t>
            </a:r>
            <a:r>
              <a:rPr lang="tr-TR" baseline="0" dirty="0" smtClean="0"/>
              <a:t> embarcation &amp; disembercation; move passengers from train embarcation to chosen destination, supply adequate pool of qualified staff, allocated to tasks and shifts</a:t>
            </a:r>
          </a:p>
          <a:p>
            <a:r>
              <a:rPr lang="tr-TR" baseline="0" dirty="0" smtClean="0"/>
              <a:t>Regulate the service on the line and Maintain the railway</a:t>
            </a:r>
          </a:p>
          <a:p>
            <a:r>
              <a:rPr lang="tr-TR" baseline="0" dirty="0" smtClean="0"/>
              <a:t>Although integrity assurance is partly addressed by various monitoring and internal auditing activities subsumed within rs1 to rs6, it is essential that an independent audit and review function validates the whole system</a:t>
            </a:r>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35</a:t>
            </a:fld>
            <a:endParaRPr lang="tr-TR"/>
          </a:p>
        </p:txBody>
      </p:sp>
    </p:spTree>
    <p:extLst>
      <p:ext uri="{BB962C8B-B14F-4D97-AF65-F5344CB8AC3E}">
        <p14:creationId xmlns:p14="http://schemas.microsoft.com/office/powerpoint/2010/main" val="4015710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answering the </a:t>
            </a:r>
            <a:r>
              <a:rPr lang="tr-TR" dirty="0" smtClean="0"/>
              <a:t>inspection </a:t>
            </a:r>
            <a:r>
              <a:rPr lang="en-US" dirty="0" smtClean="0"/>
              <a:t>test questions </a:t>
            </a:r>
            <a:r>
              <a:rPr lang="tr-TR" dirty="0" smtClean="0"/>
              <a:t>the </a:t>
            </a:r>
            <a:r>
              <a:rPr lang="en-US" dirty="0" smtClean="0"/>
              <a:t>conceptual model was expanded</a:t>
            </a:r>
            <a:r>
              <a:rPr lang="tr-TR" baseline="0" dirty="0" smtClean="0"/>
              <a:t> and the </a:t>
            </a:r>
            <a:r>
              <a:rPr lang="en-US" dirty="0" smtClean="0"/>
              <a:t>Missing activities were added.</a:t>
            </a:r>
            <a:r>
              <a:rPr lang="tr-TR"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36</a:t>
            </a:fld>
            <a:endParaRPr lang="tr-TR"/>
          </a:p>
        </p:txBody>
      </p:sp>
    </p:spTree>
    <p:extLst>
      <p:ext uri="{BB962C8B-B14F-4D97-AF65-F5344CB8AC3E}">
        <p14:creationId xmlns:p14="http://schemas.microsoft.com/office/powerpoint/2010/main" val="116426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Here is a SSM process reminder. It goes</a:t>
            </a:r>
            <a:r>
              <a:rPr lang="tr-TR" baseline="0" dirty="0" smtClean="0"/>
              <a:t> like...</a:t>
            </a:r>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6</a:t>
            </a:fld>
            <a:endParaRPr lang="tr-TR"/>
          </a:p>
        </p:txBody>
      </p:sp>
    </p:spTree>
    <p:extLst>
      <p:ext uri="{BB962C8B-B14F-4D97-AF65-F5344CB8AC3E}">
        <p14:creationId xmlns:p14="http://schemas.microsoft.com/office/powerpoint/2010/main" val="470100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This figure shows the expanded conceptual model</a:t>
            </a:r>
            <a:r>
              <a:rPr lang="tr-TR" baseline="0" dirty="0" smtClean="0"/>
              <a:t> of rd0 which includes the subsystem elements of rs1 to rs6</a:t>
            </a:r>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37</a:t>
            </a:fld>
            <a:endParaRPr lang="tr-TR"/>
          </a:p>
        </p:txBody>
      </p:sp>
    </p:spTree>
    <p:extLst>
      <p:ext uri="{BB962C8B-B14F-4D97-AF65-F5344CB8AC3E}">
        <p14:creationId xmlns:p14="http://schemas.microsoft.com/office/powerpoint/2010/main" val="652887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2400" dirty="0" smtClean="0"/>
              <a:t>In the fifth step, A tabulated comparison Revealed many matches between the cascade of conceptual models &amp; the real world setting; however it also Identified a number of mismatches &amp; omissions</a:t>
            </a:r>
            <a:r>
              <a:rPr lang="tr-TR" sz="2400" baseline="0" dirty="0" smtClean="0"/>
              <a:t> particularly in relation to the railway system. For example </a:t>
            </a:r>
            <a:r>
              <a:rPr lang="tr-TR" sz="2400" dirty="0" smtClean="0"/>
              <a:t>arrangements for RS3, RS5 and RS6 would require much greater attention than had been recognized</a:t>
            </a:r>
          </a:p>
          <a:p>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38</a:t>
            </a:fld>
            <a:endParaRPr lang="tr-TR"/>
          </a:p>
        </p:txBody>
      </p:sp>
    </p:spTree>
    <p:extLst>
      <p:ext uri="{BB962C8B-B14F-4D97-AF65-F5344CB8AC3E}">
        <p14:creationId xmlns:p14="http://schemas.microsoft.com/office/powerpoint/2010/main" val="1887545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As part of the 6th step, </a:t>
            </a:r>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39</a:t>
            </a:fld>
            <a:endParaRPr lang="tr-TR"/>
          </a:p>
        </p:txBody>
      </p:sp>
    </p:spTree>
    <p:extLst>
      <p:ext uri="{BB962C8B-B14F-4D97-AF65-F5344CB8AC3E}">
        <p14:creationId xmlns:p14="http://schemas.microsoft.com/office/powerpoint/2010/main" val="391713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Finally in the 7th step, </a:t>
            </a:r>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40</a:t>
            </a:fld>
            <a:endParaRPr lang="tr-TR"/>
          </a:p>
        </p:txBody>
      </p:sp>
    </p:spTree>
    <p:extLst>
      <p:ext uri="{BB962C8B-B14F-4D97-AF65-F5344CB8AC3E}">
        <p14:creationId xmlns:p14="http://schemas.microsoft.com/office/powerpoint/2010/main" val="933915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To summarize,</a:t>
            </a:r>
            <a:r>
              <a:rPr lang="tr-TR" baseline="0" dirty="0" smtClean="0"/>
              <a:t> </a:t>
            </a:r>
            <a:endParaRPr lang="en-US" dirty="0"/>
          </a:p>
        </p:txBody>
      </p:sp>
      <p:sp>
        <p:nvSpPr>
          <p:cNvPr id="4" name="Slide Number Placeholder 3"/>
          <p:cNvSpPr>
            <a:spLocks noGrp="1"/>
          </p:cNvSpPr>
          <p:nvPr>
            <p:ph type="sldNum" sz="quarter" idx="10"/>
          </p:nvPr>
        </p:nvSpPr>
        <p:spPr/>
        <p:txBody>
          <a:bodyPr/>
          <a:lstStyle/>
          <a:p>
            <a:fld id="{02A366DD-A96C-4FB1-A43F-12592B95782B}" type="slidenum">
              <a:rPr lang="tr-TR" smtClean="0"/>
              <a:t>41</a:t>
            </a:fld>
            <a:endParaRPr lang="tr-TR"/>
          </a:p>
        </p:txBody>
      </p:sp>
    </p:spTree>
    <p:extLst>
      <p:ext uri="{BB962C8B-B14F-4D97-AF65-F5344CB8AC3E}">
        <p14:creationId xmlns:p14="http://schemas.microsoft.com/office/powerpoint/2010/main" val="1897962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Initially,</a:t>
            </a:r>
            <a:r>
              <a:rPr lang="tr-TR" baseline="0" dirty="0" smtClean="0"/>
              <a:t> some information about team members can be essential</a:t>
            </a:r>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7</a:t>
            </a:fld>
            <a:endParaRPr lang="tr-TR"/>
          </a:p>
        </p:txBody>
      </p:sp>
    </p:spTree>
    <p:extLst>
      <p:ext uri="{BB962C8B-B14F-4D97-AF65-F5344CB8AC3E}">
        <p14:creationId xmlns:p14="http://schemas.microsoft.com/office/powerpoint/2010/main" val="251086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A rich picture is a visual summary</a:t>
            </a:r>
            <a:r>
              <a:rPr lang="tr-TR" baseline="0" dirty="0" smtClean="0"/>
              <a:t> of the project with all elements</a:t>
            </a:r>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12</a:t>
            </a:fld>
            <a:endParaRPr lang="tr-TR"/>
          </a:p>
        </p:txBody>
      </p:sp>
    </p:spTree>
    <p:extLst>
      <p:ext uri="{BB962C8B-B14F-4D97-AF65-F5344CB8AC3E}">
        <p14:creationId xmlns:p14="http://schemas.microsoft.com/office/powerpoint/2010/main" val="35871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Firstly,</a:t>
            </a:r>
            <a:r>
              <a:rPr lang="tr-TR" baseline="0" dirty="0" smtClean="0"/>
              <a:t> replacing Malcolm is only a temporary solution</a:t>
            </a:r>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14</a:t>
            </a:fld>
            <a:endParaRPr lang="tr-TR"/>
          </a:p>
        </p:txBody>
      </p:sp>
    </p:spTree>
    <p:extLst>
      <p:ext uri="{BB962C8B-B14F-4D97-AF65-F5344CB8AC3E}">
        <p14:creationId xmlns:p14="http://schemas.microsoft.com/office/powerpoint/2010/main" val="345775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You</a:t>
            </a:r>
            <a:r>
              <a:rPr lang="tr-TR" baseline="0" dirty="0" smtClean="0"/>
              <a:t> can show the difference with italic characters...</a:t>
            </a:r>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18</a:t>
            </a:fld>
            <a:endParaRPr lang="tr-TR"/>
          </a:p>
        </p:txBody>
      </p:sp>
    </p:spTree>
    <p:extLst>
      <p:ext uri="{BB962C8B-B14F-4D97-AF65-F5344CB8AC3E}">
        <p14:creationId xmlns:p14="http://schemas.microsoft.com/office/powerpoint/2010/main" val="69749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This figure shows a conceptual model of RD1.</a:t>
            </a:r>
          </a:p>
          <a:p>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21</a:t>
            </a:fld>
            <a:endParaRPr lang="tr-TR"/>
          </a:p>
        </p:txBody>
      </p:sp>
    </p:spTree>
    <p:extLst>
      <p:ext uri="{BB962C8B-B14F-4D97-AF65-F5344CB8AC3E}">
        <p14:creationId xmlns:p14="http://schemas.microsoft.com/office/powerpoint/2010/main" val="3488835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aseline="0" dirty="0" smtClean="0"/>
              <a:t>By answering the test questions conceptual model was expanded. Missing activities were added.</a:t>
            </a:r>
          </a:p>
          <a:p>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22</a:t>
            </a:fld>
            <a:endParaRPr lang="tr-TR"/>
          </a:p>
        </p:txBody>
      </p:sp>
    </p:spTree>
    <p:extLst>
      <p:ext uri="{BB962C8B-B14F-4D97-AF65-F5344CB8AC3E}">
        <p14:creationId xmlns:p14="http://schemas.microsoft.com/office/powerpoint/2010/main" val="315465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aseline="0" dirty="0" smtClean="0"/>
              <a:t>The expanded model was also tested and it was decided that no further expansion was needed.</a:t>
            </a:r>
            <a:endParaRPr lang="tr-TR" dirty="0" smtClean="0"/>
          </a:p>
          <a:p>
            <a:endParaRPr lang="tr-TR" dirty="0"/>
          </a:p>
        </p:txBody>
      </p:sp>
      <p:sp>
        <p:nvSpPr>
          <p:cNvPr id="4" name="Slide Number Placeholder 3"/>
          <p:cNvSpPr>
            <a:spLocks noGrp="1"/>
          </p:cNvSpPr>
          <p:nvPr>
            <p:ph type="sldNum" sz="quarter" idx="10"/>
          </p:nvPr>
        </p:nvSpPr>
        <p:spPr/>
        <p:txBody>
          <a:bodyPr/>
          <a:lstStyle/>
          <a:p>
            <a:fld id="{02A366DD-A96C-4FB1-A43F-12592B95782B}" type="slidenum">
              <a:rPr lang="tr-TR" smtClean="0"/>
              <a:t>23</a:t>
            </a:fld>
            <a:endParaRPr lang="tr-TR"/>
          </a:p>
        </p:txBody>
      </p:sp>
    </p:spTree>
    <p:extLst>
      <p:ext uri="{BB962C8B-B14F-4D97-AF65-F5344CB8AC3E}">
        <p14:creationId xmlns:p14="http://schemas.microsoft.com/office/powerpoint/2010/main" val="418737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26F4EDA2-F630-4E71-9692-2FA396543F56}"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343953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58C19EA9-4518-4E95-B1DA-F77E7A8996B3}"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60311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AE82ECE-9EF1-4C30-AEB3-BD6AB40F7198}"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1502741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4BD2A9C9-3D23-41E1-862A-0164FF732256}"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100143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1CD3AB5-19D2-41CC-BF0C-722DE9DBD17F}"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1421513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537D1-ADEA-4CEC-8137-2C80ADB3DDF5}"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3889764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11AC7B42-7FEB-41C5-95DC-E4C174598EE7}"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3862784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72963BC1-BB76-4874-9DEC-EA52EF6A0B93}" type="datetime1">
              <a:rPr lang="tr-TR" smtClean="0"/>
              <a:t>20.03.2017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628581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B7A4542-E1CD-4BA5-A794-4AC839EDC973}" type="datetime1">
              <a:rPr lang="tr-TR" smtClean="0"/>
              <a:t>20.03.2017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2787701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03169-2C65-4DA5-8EC0-050F079C89C2}" type="datetime1">
              <a:rPr lang="tr-TR" smtClean="0"/>
              <a:t>20.03.2017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2537145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A228C-B70D-4AB7-BE5E-C899E030FDBC}"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393622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537F5FD-CDAA-4E82-9934-0FF561B46DD6}"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24382427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BF060-5738-4D79-A50C-CF63B544E183}"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2427930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E6010BF-62B7-4600-AF4D-076C0EF3CC0B}"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1007519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D616597-6836-4D2C-88A9-2DA2117C0A53}"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2279505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8841E631-A885-4420-965A-9F4B0A1182E6}" type="datetime1">
              <a:rPr lang="tr-TR" smtClean="0"/>
              <a:t>20.03.2017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9C23633-7982-4FA4-8976-397749C21520}" type="slidenum">
              <a:rPr lang="tr-TR" smtClean="0"/>
              <a:t>‹#›</a:t>
            </a:fld>
            <a:endParaRPr lang="tr-TR"/>
          </a:p>
        </p:txBody>
      </p:sp>
    </p:spTree>
    <p:extLst>
      <p:ext uri="{BB962C8B-B14F-4D97-AF65-F5344CB8AC3E}">
        <p14:creationId xmlns:p14="http://schemas.microsoft.com/office/powerpoint/2010/main" val="3176379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60ED845C-8757-48D8-A95D-817E446CDC24}"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3992220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241F048-9DBF-41A4-BD63-8C72B3224DB6}"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1943268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133F20-6EF1-41A3-A6DF-A501627B3DAF}"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39581922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5AFE40EA-204B-4F8F-815A-3B11AEFDA18A}"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4025518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FEAA6F95-51D6-4DC6-92E0-221AA8E10FA6}" type="datetime1">
              <a:rPr lang="tr-TR" smtClean="0"/>
              <a:t>20.03.2017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27920889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C083A8F4-488A-43E3-88C8-318C46370F73}" type="datetime1">
              <a:rPr lang="tr-TR" smtClean="0"/>
              <a:t>20.03.2017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250127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FC987C-2CCB-412B-89B1-AB9C253FCC2D}"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233130472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B3A84-0C67-4358-8171-D0C1A9DDAFFB}" type="datetime1">
              <a:rPr lang="tr-TR" smtClean="0"/>
              <a:t>20.03.2017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12389194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1FCAE-1090-4941-99B2-AE681CAA10BF}"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13542507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FC712-12FA-4264-AD01-8412DE01816D}"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7631684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19E6C0D3-9A8E-403F-9D7A-7BE1BAF6ACF2}"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31793504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09FD129-7407-487D-9D27-8CE712125BE3}"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73F34E-219C-47FA-866D-34338BDF12DA}" type="slidenum">
              <a:rPr lang="tr-TR" smtClean="0"/>
              <a:t>‹#›</a:t>
            </a:fld>
            <a:endParaRPr lang="tr-TR"/>
          </a:p>
        </p:txBody>
      </p:sp>
    </p:spTree>
    <p:extLst>
      <p:ext uri="{BB962C8B-B14F-4D97-AF65-F5344CB8AC3E}">
        <p14:creationId xmlns:p14="http://schemas.microsoft.com/office/powerpoint/2010/main" val="9468795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2C186D7-3D67-4B3C-9464-27DE3284C87A}" type="datetime1">
              <a:rPr lang="tr-TR" smtClean="0"/>
              <a:t>20.03.2017</a:t>
            </a:fld>
            <a:endParaRPr lang="tr-TR"/>
          </a:p>
        </p:txBody>
      </p:sp>
      <p:sp>
        <p:nvSpPr>
          <p:cNvPr id="17" name="Footer Placeholder 16"/>
          <p:cNvSpPr>
            <a:spLocks noGrp="1"/>
          </p:cNvSpPr>
          <p:nvPr>
            <p:ph type="ftr" sz="quarter" idx="11"/>
          </p:nvPr>
        </p:nvSpPr>
        <p:spPr/>
        <p:txBody>
          <a:bodyPr/>
          <a:lstStyle/>
          <a:p>
            <a:endParaRPr lang="tr-T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5A8E6BE-9119-430C-B4C8-ADDAB3C14BA5}" type="slidenum">
              <a:rPr lang="tr-TR" smtClean="0"/>
              <a:t>‹#›</a:t>
            </a:fld>
            <a:endParaRPr lang="tr-T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215CC2C-8FFF-445B-9E61-C430A2D1F590}" type="datetime1">
              <a:rPr lang="tr-TR" smtClean="0"/>
              <a:t>20.03.2017</a:t>
            </a:fld>
            <a:endParaRPr lang="tr-T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75A8E6BE-9119-430C-B4C8-ADDAB3C14BA5}" type="slidenum">
              <a:rPr lang="tr-TR" smtClean="0"/>
              <a:t>‹#›</a:t>
            </a:fld>
            <a:endParaRPr lang="tr-T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tr-TR"/>
          </a:p>
        </p:txBody>
      </p:sp>
      <p:sp>
        <p:nvSpPr>
          <p:cNvPr id="4" name="Date Placeholder 3"/>
          <p:cNvSpPr>
            <a:spLocks noGrp="1"/>
          </p:cNvSpPr>
          <p:nvPr>
            <p:ph type="dt" sz="half" idx="10"/>
          </p:nvPr>
        </p:nvSpPr>
        <p:spPr/>
        <p:txBody>
          <a:bodyPr/>
          <a:lstStyle/>
          <a:p>
            <a:fld id="{34CA0F7F-61B7-41D6-B893-92DEEBDE3F7D}" type="datetime1">
              <a:rPr lang="tr-TR" smtClean="0"/>
              <a:t>20.03.2017</a:t>
            </a:fld>
            <a:endParaRPr lang="tr-TR"/>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5A8E6BE-9119-430C-B4C8-ADDAB3C14BA5}" type="slidenum">
              <a:rPr lang="tr-TR" smtClean="0"/>
              <a:t>‹#›</a:t>
            </a:fld>
            <a:endParaRPr lang="tr-T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
        <p:nvSpPr>
          <p:cNvPr id="20" name="Rounded Rectangle 19"/>
          <p:cNvSpPr/>
          <p:nvPr userDrawn="1"/>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698EDC7-37A3-4717-A772-62D6B21E187B}"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5A8E6BE-9119-430C-B4C8-ADDAB3C14BA5}" type="slidenum">
              <a:rPr lang="tr-TR" smtClean="0"/>
              <a:t>‹#›</a:t>
            </a:fld>
            <a:endParaRPr lang="tr-T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9A4CE0-AE18-4845-8D41-A3B025D7A645}" type="datetime1">
              <a:rPr lang="tr-TR" smtClean="0"/>
              <a:t>20.03.2017</a:t>
            </a:fld>
            <a:endParaRPr lang="tr-TR"/>
          </a:p>
        </p:txBody>
      </p:sp>
      <p:sp>
        <p:nvSpPr>
          <p:cNvPr id="8" name="Footer Placeholder 7"/>
          <p:cNvSpPr>
            <a:spLocks noGrp="1"/>
          </p:cNvSpPr>
          <p:nvPr>
            <p:ph type="ftr" sz="quarter" idx="11"/>
          </p:nvPr>
        </p:nvSpPr>
        <p:spPr>
          <a:xfrm>
            <a:off x="304800" y="6409944"/>
            <a:ext cx="3581400" cy="365760"/>
          </a:xfrm>
        </p:spPr>
        <p:txBody>
          <a:bodyPr/>
          <a:lstStyle/>
          <a:p>
            <a:endParaRPr lang="tr-T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5A8E6BE-9119-430C-B4C8-ADDAB3C14BA5}" type="slidenum">
              <a:rPr lang="tr-TR" smtClean="0"/>
              <a:t>‹#›</a:t>
            </a:fld>
            <a:endParaRPr lang="tr-T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7A3A82EA-F0F7-4A40-BFC3-986E613D682D}"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2796530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D05CB5-F006-4098-BDBB-B6EE795D7521}" type="datetime1">
              <a:rPr lang="tr-TR" smtClean="0"/>
              <a:t>20.03.2017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a:xfrm>
            <a:off x="4343400" y="1036020"/>
            <a:ext cx="457200" cy="441325"/>
          </a:xfrm>
        </p:spPr>
        <p:txBody>
          <a:bodyPr/>
          <a:lstStyle/>
          <a:p>
            <a:fld id="{75A8E6BE-9119-430C-B4C8-ADDAB3C14BA5}" type="slidenum">
              <a:rPr lang="tr-TR" smtClean="0"/>
              <a:t>‹#›</a:t>
            </a:fld>
            <a:endParaRPr lang="tr-T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5F3DF6A-63AA-4A77-9CEC-8E9805033694}" type="datetime1">
              <a:rPr lang="tr-TR" smtClean="0"/>
              <a:t>20.03.2017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5A8E6BE-9119-430C-B4C8-ADDAB3C14BA5}" type="slidenum">
              <a:rPr lang="tr-TR" smtClean="0"/>
              <a:t>‹#›</a:t>
            </a:fld>
            <a:endParaRPr lang="tr-T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5A8E6BE-9119-430C-B4C8-ADDAB3C14BA5}" type="slidenum">
              <a:rPr lang="tr-TR" smtClean="0"/>
              <a:t>‹#›</a:t>
            </a:fld>
            <a:endParaRPr lang="tr-T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F92E09F-99EE-4058-9CC6-6292FADA8E5F}" type="datetime1">
              <a:rPr lang="tr-TR" smtClean="0"/>
              <a:t>20.03.2017</a:t>
            </a:fld>
            <a:endParaRPr lang="tr-TR"/>
          </a:p>
        </p:txBody>
      </p:sp>
      <p:sp>
        <p:nvSpPr>
          <p:cNvPr id="6" name="Footer Placeholder 5"/>
          <p:cNvSpPr>
            <a:spLocks noGrp="1"/>
          </p:cNvSpPr>
          <p:nvPr>
            <p:ph type="ftr" sz="quarter" idx="11"/>
          </p:nvPr>
        </p:nvSpPr>
        <p:spPr>
          <a:xfrm>
            <a:off x="301752" y="6410848"/>
            <a:ext cx="3383280" cy="365760"/>
          </a:xfrm>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5A8E6BE-9119-430C-B4C8-ADDAB3C14BA5}" type="slidenum">
              <a:rPr lang="tr-TR" smtClean="0"/>
              <a:t>‹#›</a:t>
            </a:fld>
            <a:endParaRPr lang="tr-T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EFDC159-0874-4992-A05C-7DFC5B2B35AA}" type="datetime1">
              <a:rPr lang="tr-TR" smtClean="0"/>
              <a:t>20.03.2017</a:t>
            </a:fld>
            <a:endParaRPr lang="tr-TR"/>
          </a:p>
        </p:txBody>
      </p:sp>
      <p:sp>
        <p:nvSpPr>
          <p:cNvPr id="6" name="Footer Placeholder 5"/>
          <p:cNvSpPr>
            <a:spLocks noGrp="1"/>
          </p:cNvSpPr>
          <p:nvPr>
            <p:ph type="ftr" sz="quarter" idx="11"/>
          </p:nvPr>
        </p:nvSpPr>
        <p:spPr>
          <a:xfrm>
            <a:off x="301752" y="6410848"/>
            <a:ext cx="3584448" cy="365760"/>
          </a:xfrm>
        </p:spPr>
        <p:txBody>
          <a:bodyPr/>
          <a:lstStyle/>
          <a:p>
            <a:endParaRPr lang="tr-T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96CD0B-D324-4297-8504-8972EB149638}"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A8E6BE-9119-430C-B4C8-ADDAB3C14BA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5A8E6BE-9119-430C-B4C8-ADDAB3C14BA5}" type="slidenum">
              <a:rPr lang="tr-TR" smtClean="0"/>
              <a:t>‹#›</a:t>
            </a:fld>
            <a:endParaRPr lang="tr-T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3A51E6-6D70-40AC-8AE7-C7799494F024}" type="datetime1">
              <a:rPr lang="tr-TR" smtClean="0"/>
              <a:t>20.03.2017</a:t>
            </a:fld>
            <a:endParaRPr lang="tr-TR"/>
          </a:p>
        </p:txBody>
      </p:sp>
      <p:sp>
        <p:nvSpPr>
          <p:cNvPr id="5" name="Footer Placeholder 4"/>
          <p:cNvSpPr>
            <a:spLocks noGrp="1"/>
          </p:cNvSpPr>
          <p:nvPr>
            <p:ph type="ftr" sz="quarter" idx="11"/>
          </p:nvPr>
        </p:nvSpPr>
        <p:spPr/>
        <p:txBody>
          <a:bodyPr/>
          <a:lstStyle/>
          <a:p>
            <a:endParaRPr lang="tr-TR"/>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01224133-3824-4A1B-AF3E-2DB46DC4E652}" type="datetime1">
              <a:rPr lang="tr-TR" smtClean="0"/>
              <a:t>20.03.2017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28456964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1BE2B887-24E1-4C3D-9E6F-1E1F79F34792}" type="datetime1">
              <a:rPr lang="tr-TR" smtClean="0"/>
              <a:t>20.03.2017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107617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C6AFC-AFFD-45F2-A7B2-037BD58FBEAC}" type="datetime1">
              <a:rPr lang="tr-TR" smtClean="0"/>
              <a:t>20.03.2017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293555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BCFA7-FC29-4044-B6C8-C80B80E3017F}"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7408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0CD60-356E-46F7-917C-9EC7586ADEC8}" type="datetime1">
              <a:rPr lang="tr-TR" smtClean="0"/>
              <a:t>20.03.2017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FF53E5-2F58-46B2-8978-336358D8DAC3}" type="slidenum">
              <a:rPr lang="tr-TR" smtClean="0"/>
              <a:t>‹#›</a:t>
            </a:fld>
            <a:endParaRPr lang="tr-TR"/>
          </a:p>
        </p:txBody>
      </p:sp>
    </p:spTree>
    <p:extLst>
      <p:ext uri="{BB962C8B-B14F-4D97-AF65-F5344CB8AC3E}">
        <p14:creationId xmlns:p14="http://schemas.microsoft.com/office/powerpoint/2010/main" val="302311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20D53-757B-43CB-BC7C-40B7E8E236F3}" type="datetime1">
              <a:rPr lang="tr-TR" smtClean="0"/>
              <a:t>20.03.2017</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F53E5-2F58-46B2-8978-336358D8DAC3}" type="slidenum">
              <a:rPr lang="tr-TR" smtClean="0"/>
              <a:t>‹#›</a:t>
            </a:fld>
            <a:endParaRPr lang="tr-TR"/>
          </a:p>
        </p:txBody>
      </p:sp>
    </p:spTree>
    <p:extLst>
      <p:ext uri="{BB962C8B-B14F-4D97-AF65-F5344CB8AC3E}">
        <p14:creationId xmlns:p14="http://schemas.microsoft.com/office/powerpoint/2010/main" val="32662977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C30DA-74C5-49C2-B855-08042F962992}" type="datetime1">
              <a:rPr lang="tr-TR" smtClean="0"/>
              <a:t>20.03.2017</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23633-7982-4FA4-8976-397749C21520}" type="slidenum">
              <a:rPr lang="tr-TR" smtClean="0"/>
              <a:t>‹#›</a:t>
            </a:fld>
            <a:endParaRPr lang="tr-TR"/>
          </a:p>
        </p:txBody>
      </p:sp>
    </p:spTree>
    <p:extLst>
      <p:ext uri="{BB962C8B-B14F-4D97-AF65-F5344CB8AC3E}">
        <p14:creationId xmlns:p14="http://schemas.microsoft.com/office/powerpoint/2010/main" val="12951970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ED91-1C35-45CE-B260-2123A6F1B4F1}" type="datetime1">
              <a:rPr lang="tr-TR" smtClean="0"/>
              <a:t>20.03.2017</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3F34E-219C-47FA-866D-34338BDF12DA}" type="slidenum">
              <a:rPr lang="tr-TR" smtClean="0"/>
              <a:t>‹#›</a:t>
            </a:fld>
            <a:endParaRPr lang="tr-TR"/>
          </a:p>
        </p:txBody>
      </p:sp>
    </p:spTree>
    <p:extLst>
      <p:ext uri="{BB962C8B-B14F-4D97-AF65-F5344CB8AC3E}">
        <p14:creationId xmlns:p14="http://schemas.microsoft.com/office/powerpoint/2010/main" val="40707261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EF20D53-757B-43CB-BC7C-40B7E8E236F3}" type="datetime1">
              <a:rPr lang="tr-TR" smtClean="0"/>
              <a:t>20.03.2017</a:t>
            </a:fld>
            <a:endParaRPr lang="tr-T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tr-T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7FF53E5-2F58-46B2-8978-336358D8DAC3}" type="slidenum">
              <a:rPr lang="tr-TR" smtClean="0"/>
              <a:t>‹#›</a:t>
            </a:fld>
            <a:endParaRPr lang="tr-T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6.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3140968"/>
            <a:ext cx="6553200" cy="1152128"/>
          </a:xfrm>
        </p:spPr>
        <p:txBody>
          <a:bodyPr>
            <a:normAutofit fontScale="70000" lnSpcReduction="20000"/>
          </a:bodyPr>
          <a:lstStyle/>
          <a:p>
            <a:r>
              <a:rPr lang="en-US" sz="2800" dirty="0"/>
              <a:t>2016 – 2017 </a:t>
            </a:r>
            <a:r>
              <a:rPr lang="tr-TR" sz="2800" dirty="0" smtClean="0"/>
              <a:t>SprIng</a:t>
            </a:r>
            <a:endParaRPr lang="en-US" sz="2800" dirty="0"/>
          </a:p>
          <a:p>
            <a:r>
              <a:rPr lang="en-US" sz="2800" dirty="0"/>
              <a:t>IS 739 </a:t>
            </a:r>
            <a:r>
              <a:rPr lang="en-US" sz="2800" dirty="0" err="1" smtClean="0"/>
              <a:t>Informat</a:t>
            </a:r>
            <a:r>
              <a:rPr lang="tr-TR" sz="2800" dirty="0" smtClean="0"/>
              <a:t>ı</a:t>
            </a:r>
            <a:r>
              <a:rPr lang="en-US" sz="2800" dirty="0" smtClean="0"/>
              <a:t>on </a:t>
            </a:r>
            <a:r>
              <a:rPr lang="en-US" sz="2800" dirty="0"/>
              <a:t>Systems </a:t>
            </a:r>
            <a:r>
              <a:rPr lang="tr-TR" sz="2800" dirty="0" smtClean="0"/>
              <a:t>I</a:t>
            </a:r>
            <a:r>
              <a:rPr lang="en-US" sz="2800" dirty="0" smtClean="0"/>
              <a:t>n Organ</a:t>
            </a:r>
            <a:r>
              <a:rPr lang="tr-TR" sz="2800" dirty="0" smtClean="0"/>
              <a:t>ı</a:t>
            </a:r>
            <a:r>
              <a:rPr lang="en-US" sz="2800" dirty="0" err="1" smtClean="0"/>
              <a:t>zat</a:t>
            </a:r>
            <a:r>
              <a:rPr lang="tr-TR" sz="2800" dirty="0" smtClean="0"/>
              <a:t>ı</a:t>
            </a:r>
            <a:r>
              <a:rPr lang="en-US" sz="2800" dirty="0" err="1" smtClean="0"/>
              <a:t>onal</a:t>
            </a:r>
            <a:r>
              <a:rPr lang="en-US" sz="2800" dirty="0" smtClean="0"/>
              <a:t> Des</a:t>
            </a:r>
            <a:r>
              <a:rPr lang="tr-TR" sz="2800" dirty="0" smtClean="0"/>
              <a:t>ı</a:t>
            </a:r>
            <a:r>
              <a:rPr lang="en-US" sz="2800" dirty="0" err="1" smtClean="0"/>
              <a:t>gn</a:t>
            </a:r>
            <a:r>
              <a:rPr lang="en-US" sz="2800" dirty="0" smtClean="0"/>
              <a:t> </a:t>
            </a:r>
            <a:r>
              <a:rPr lang="en-US" sz="2800" dirty="0"/>
              <a:t>and </a:t>
            </a:r>
            <a:r>
              <a:rPr lang="en-US" sz="2800" dirty="0" err="1" smtClean="0"/>
              <a:t>Appl</a:t>
            </a:r>
            <a:r>
              <a:rPr lang="tr-TR" sz="2800" dirty="0" smtClean="0"/>
              <a:t>ı</a:t>
            </a:r>
            <a:r>
              <a:rPr lang="en-US" sz="2800" dirty="0" err="1" smtClean="0"/>
              <a:t>ed</a:t>
            </a:r>
            <a:r>
              <a:rPr lang="en-US" sz="2800" dirty="0" smtClean="0"/>
              <a:t> </a:t>
            </a:r>
            <a:r>
              <a:rPr lang="en-US" sz="2800" dirty="0"/>
              <a:t>Systems </a:t>
            </a:r>
            <a:r>
              <a:rPr lang="en-US" sz="2800" dirty="0" err="1" smtClean="0"/>
              <a:t>Th</a:t>
            </a:r>
            <a:r>
              <a:rPr lang="tr-TR" sz="2800" dirty="0" smtClean="0"/>
              <a:t>ı</a:t>
            </a:r>
            <a:r>
              <a:rPr lang="en-US" sz="2800" dirty="0" err="1" smtClean="0"/>
              <a:t>nk</a:t>
            </a:r>
            <a:r>
              <a:rPr lang="tr-TR" sz="2800" dirty="0" smtClean="0"/>
              <a:t>ı</a:t>
            </a:r>
            <a:r>
              <a:rPr lang="en-US" sz="2800" dirty="0" smtClean="0"/>
              <a:t>ng</a:t>
            </a:r>
            <a:endParaRPr lang="en-US" sz="2800" dirty="0"/>
          </a:p>
          <a:p>
            <a:endParaRPr lang="tr-TR" dirty="0"/>
          </a:p>
        </p:txBody>
      </p:sp>
      <p:sp>
        <p:nvSpPr>
          <p:cNvPr id="2" name="Title 1"/>
          <p:cNvSpPr>
            <a:spLocks noGrp="1"/>
          </p:cNvSpPr>
          <p:nvPr>
            <p:ph type="ctrTitle"/>
          </p:nvPr>
        </p:nvSpPr>
        <p:spPr/>
        <p:txBody>
          <a:bodyPr/>
          <a:lstStyle/>
          <a:p>
            <a:r>
              <a:rPr lang="en-US" dirty="0"/>
              <a:t>Chapter 9 </a:t>
            </a:r>
            <a:br>
              <a:rPr lang="en-US" dirty="0"/>
            </a:br>
            <a:r>
              <a:rPr lang="en-US" dirty="0"/>
              <a:t>SSM Case Studies</a:t>
            </a:r>
            <a:endParaRPr lang="tr-TR" dirty="0"/>
          </a:p>
        </p:txBody>
      </p:sp>
      <p:sp>
        <p:nvSpPr>
          <p:cNvPr id="4" name="Rectangle 3"/>
          <p:cNvSpPr/>
          <p:nvPr/>
        </p:nvSpPr>
        <p:spPr>
          <a:xfrm>
            <a:off x="3995936" y="5445224"/>
            <a:ext cx="4572000" cy="923330"/>
          </a:xfrm>
          <a:prstGeom prst="rect">
            <a:avLst/>
          </a:prstGeom>
        </p:spPr>
        <p:txBody>
          <a:bodyPr>
            <a:spAutoFit/>
          </a:bodyPr>
          <a:lstStyle/>
          <a:p>
            <a:pPr algn="r"/>
            <a:r>
              <a:rPr lang="tr-TR" b="1" dirty="0" smtClean="0"/>
              <a:t>Cem Yeşiltepe &amp; Nazlı Zeynep Bozdemir</a:t>
            </a:r>
          </a:p>
          <a:p>
            <a:pPr algn="r"/>
            <a:r>
              <a:rPr lang="tr-TR" dirty="0" smtClean="0"/>
              <a:t>Cyber Security Department</a:t>
            </a:r>
            <a:endParaRPr lang="tr-TR" dirty="0"/>
          </a:p>
        </p:txBody>
      </p:sp>
    </p:spTree>
    <p:extLst>
      <p:ext uri="{BB962C8B-B14F-4D97-AF65-F5344CB8AC3E}">
        <p14:creationId xmlns:p14="http://schemas.microsoft.com/office/powerpoint/2010/main" val="470253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Team Members-2</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10</a:t>
            </a:fld>
            <a:endParaRPr lang="tr-T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58985554"/>
              </p:ext>
            </p:extLst>
          </p:nvPr>
        </p:nvGraphicFramePr>
        <p:xfrm>
          <a:off x="301752" y="2132856"/>
          <a:ext cx="8158680" cy="1483360"/>
        </p:xfrm>
        <a:graphic>
          <a:graphicData uri="http://schemas.openxmlformats.org/drawingml/2006/table">
            <a:tbl>
              <a:tblPr firstRow="1" bandRow="1">
                <a:tableStyleId>{F5AB1C69-6EDB-4FF4-983F-18BD219EF322}</a:tableStyleId>
              </a:tblPr>
              <a:tblGrid>
                <a:gridCol w="8158680"/>
              </a:tblGrid>
              <a:tr h="370840">
                <a:tc>
                  <a:txBody>
                    <a:bodyPr/>
                    <a:lstStyle/>
                    <a:p>
                      <a:pPr algn="ctr"/>
                      <a:r>
                        <a:rPr lang="tr-TR" dirty="0" smtClean="0"/>
                        <a:t>Avril, Bob and Susan</a:t>
                      </a:r>
                      <a:endParaRPr lang="tr-TR" dirty="0"/>
                    </a:p>
                  </a:txBody>
                  <a:tcPr/>
                </a:tc>
              </a:tr>
              <a:tr h="370840">
                <a:tc>
                  <a:txBody>
                    <a:bodyPr/>
                    <a:lstStyle/>
                    <a:p>
                      <a:r>
                        <a:rPr lang="tr-TR" dirty="0" smtClean="0"/>
                        <a:t>No experience of professional</a:t>
                      </a:r>
                      <a:r>
                        <a:rPr lang="tr-TR" baseline="0" dirty="0" smtClean="0"/>
                        <a:t> writing or open learning</a:t>
                      </a:r>
                      <a:endParaRPr lang="tr-TR" dirty="0" smtClean="0"/>
                    </a:p>
                  </a:txBody>
                  <a:tcPr/>
                </a:tc>
              </a:tr>
              <a:tr h="370840">
                <a:tc>
                  <a:txBody>
                    <a:bodyPr/>
                    <a:lstStyle/>
                    <a:p>
                      <a:r>
                        <a:rPr lang="tr-TR" dirty="0" smtClean="0"/>
                        <a:t>Solid teaching</a:t>
                      </a:r>
                      <a:r>
                        <a:rPr lang="tr-TR" baseline="0" dirty="0" smtClean="0"/>
                        <a:t> experience in further education</a:t>
                      </a:r>
                      <a:endParaRPr lang="tr-TR" dirty="0"/>
                    </a:p>
                  </a:txBody>
                  <a:tcPr/>
                </a:tc>
              </a:tr>
              <a:tr h="370840">
                <a:tc>
                  <a:txBody>
                    <a:bodyPr/>
                    <a:lstStyle/>
                    <a:p>
                      <a:r>
                        <a:rPr lang="tr-TR" dirty="0" smtClean="0"/>
                        <a:t>They</a:t>
                      </a:r>
                      <a:r>
                        <a:rPr lang="tr-TR" baseline="0" dirty="0" smtClean="0"/>
                        <a:t> were expected to ‘learn to ropes’ and help other members</a:t>
                      </a:r>
                      <a:endParaRPr lang="tr-TR"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4005064"/>
            <a:ext cx="2912534" cy="2088232"/>
          </a:xfrm>
          <a:prstGeom prst="rect">
            <a:avLst/>
          </a:prstGeom>
        </p:spPr>
      </p:pic>
    </p:spTree>
    <p:extLst>
      <p:ext uri="{BB962C8B-B14F-4D97-AF65-F5344CB8AC3E}">
        <p14:creationId xmlns:p14="http://schemas.microsoft.com/office/powerpoint/2010/main" val="774877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Step 1-Data </a:t>
            </a:r>
            <a:r>
              <a:rPr lang="tr-TR" dirty="0" smtClean="0"/>
              <a:t>Collection (Cont.)</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11</a:t>
            </a:fld>
            <a:endParaRPr lang="tr-TR"/>
          </a:p>
        </p:txBody>
      </p:sp>
      <p:sp>
        <p:nvSpPr>
          <p:cNvPr id="4" name="Content Placeholder 3"/>
          <p:cNvSpPr>
            <a:spLocks noGrp="1"/>
          </p:cNvSpPr>
          <p:nvPr>
            <p:ph sz="quarter" idx="1"/>
          </p:nvPr>
        </p:nvSpPr>
        <p:spPr/>
        <p:txBody>
          <a:bodyPr/>
          <a:lstStyle/>
          <a:p>
            <a:r>
              <a:rPr lang="tr-TR" dirty="0" smtClean="0"/>
              <a:t>By mid-1985, things started to get worse</a:t>
            </a:r>
            <a:endParaRPr lang="tr-TR" dirty="0"/>
          </a:p>
          <a:p>
            <a:r>
              <a:rPr lang="tr-TR" dirty="0" smtClean="0"/>
              <a:t>Conflict among team members was remarkably increased	</a:t>
            </a:r>
          </a:p>
          <a:p>
            <a:pPr lvl="1"/>
            <a:r>
              <a:rPr lang="tr-TR" dirty="0" smtClean="0"/>
              <a:t>Jim quited to attend the progress meetings</a:t>
            </a:r>
          </a:p>
          <a:p>
            <a:pPr lvl="1"/>
            <a:r>
              <a:rPr lang="tr-TR" dirty="0"/>
              <a:t>Joan would refer to Malcolm as ‘a wasted space</a:t>
            </a:r>
            <a:r>
              <a:rPr lang="tr-TR" dirty="0" smtClean="0"/>
              <a:t>’</a:t>
            </a:r>
          </a:p>
          <a:p>
            <a:pPr lvl="1"/>
            <a:r>
              <a:rPr lang="tr-TR" dirty="0"/>
              <a:t>Jim mutter that </a:t>
            </a:r>
            <a:r>
              <a:rPr lang="tr-TR" dirty="0" smtClean="0"/>
              <a:t>‘Malcolm </a:t>
            </a:r>
            <a:r>
              <a:rPr lang="tr-TR" dirty="0"/>
              <a:t>could not manage his way</a:t>
            </a:r>
            <a:r>
              <a:rPr lang="tr-TR" dirty="0" smtClean="0"/>
              <a:t>’</a:t>
            </a:r>
          </a:p>
          <a:p>
            <a:r>
              <a:rPr lang="tr-TR" dirty="0" smtClean="0"/>
              <a:t>College departments started to interfere with the project </a:t>
            </a:r>
          </a:p>
          <a:p>
            <a:r>
              <a:rPr lang="tr-TR" dirty="0" smtClean="0"/>
              <a:t>By spring of 1986, the project was out of control</a:t>
            </a:r>
          </a:p>
          <a:p>
            <a:r>
              <a:rPr lang="tr-TR" dirty="0"/>
              <a:t>System consultants were called </a:t>
            </a:r>
            <a:r>
              <a:rPr lang="tr-TR" dirty="0" smtClean="0"/>
              <a:t>in</a:t>
            </a:r>
            <a:endParaRPr lang="tr-TR" dirty="0"/>
          </a:p>
          <a:p>
            <a:endParaRPr lang="tr-TR" dirty="0"/>
          </a:p>
          <a:p>
            <a:pPr lvl="1"/>
            <a:endParaRPr lang="tr-TR" dirty="0" smtClean="0"/>
          </a:p>
          <a:p>
            <a:pPr lvl="1"/>
            <a:endParaRPr lang="tr-TR" dirty="0" smtClean="0"/>
          </a:p>
        </p:txBody>
      </p:sp>
    </p:spTree>
    <p:extLst>
      <p:ext uri="{BB962C8B-B14F-4D97-AF65-F5344CB8AC3E}">
        <p14:creationId xmlns:p14="http://schemas.microsoft.com/office/powerpoint/2010/main" val="3445153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2-Analysis</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12</a:t>
            </a:fld>
            <a:endParaRPr lang="tr-TR"/>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475656" y="1457752"/>
            <a:ext cx="6265776" cy="5232679"/>
          </a:xfrm>
        </p:spPr>
      </p:pic>
    </p:spTree>
    <p:extLst>
      <p:ext uri="{BB962C8B-B14F-4D97-AF65-F5344CB8AC3E}">
        <p14:creationId xmlns:p14="http://schemas.microsoft.com/office/powerpoint/2010/main" val="665090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Step </a:t>
            </a:r>
            <a:r>
              <a:rPr lang="tr-TR" dirty="0" smtClean="0"/>
              <a:t>2-Analysis (Cont.)</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13</a:t>
            </a:fld>
            <a:endParaRPr lang="tr-T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347347471"/>
              </p:ext>
            </p:extLst>
          </p:nvPr>
        </p:nvGraphicFramePr>
        <p:xfrm>
          <a:off x="301625" y="1527175"/>
          <a:ext cx="8504238" cy="2966720"/>
        </p:xfrm>
        <a:graphic>
          <a:graphicData uri="http://schemas.openxmlformats.org/drawingml/2006/table">
            <a:tbl>
              <a:tblPr firstRow="1" bandRow="1">
                <a:tableStyleId>{F5AB1C69-6EDB-4FF4-983F-18BD219EF322}</a:tableStyleId>
              </a:tblPr>
              <a:tblGrid>
                <a:gridCol w="4252119"/>
                <a:gridCol w="4252119"/>
              </a:tblGrid>
              <a:tr h="370840">
                <a:tc>
                  <a:txBody>
                    <a:bodyPr/>
                    <a:lstStyle/>
                    <a:p>
                      <a:r>
                        <a:rPr lang="tr-TR" dirty="0" smtClean="0"/>
                        <a:t>Issues</a:t>
                      </a:r>
                      <a:endParaRPr lang="tr-TR" dirty="0"/>
                    </a:p>
                  </a:txBody>
                  <a:tcPr/>
                </a:tc>
                <a:tc>
                  <a:txBody>
                    <a:bodyPr/>
                    <a:lstStyle/>
                    <a:p>
                      <a:r>
                        <a:rPr lang="tr-TR" dirty="0" smtClean="0"/>
                        <a:t>Primary Tasks</a:t>
                      </a:r>
                      <a:endParaRPr lang="tr-TR" dirty="0"/>
                    </a:p>
                  </a:txBody>
                  <a:tcPr/>
                </a:tc>
              </a:tr>
              <a:tr h="370840">
                <a:tc>
                  <a:txBody>
                    <a:bodyPr/>
                    <a:lstStyle/>
                    <a:p>
                      <a:r>
                        <a:rPr lang="tr-TR" dirty="0" smtClean="0"/>
                        <a:t>Staff</a:t>
                      </a:r>
                      <a:r>
                        <a:rPr lang="tr-TR" baseline="0" dirty="0" smtClean="0"/>
                        <a:t> competencies</a:t>
                      </a:r>
                      <a:endParaRPr lang="tr-TR" dirty="0"/>
                    </a:p>
                  </a:txBody>
                  <a:tcPr/>
                </a:tc>
                <a:tc>
                  <a:txBody>
                    <a:bodyPr/>
                    <a:lstStyle/>
                    <a:p>
                      <a:r>
                        <a:rPr lang="tr-TR" dirty="0" smtClean="0"/>
                        <a:t>Production control</a:t>
                      </a:r>
                      <a:endParaRPr lang="tr-TR" dirty="0"/>
                    </a:p>
                  </a:txBody>
                  <a:tcPr/>
                </a:tc>
              </a:tr>
              <a:tr h="370840">
                <a:tc>
                  <a:txBody>
                    <a:bodyPr/>
                    <a:lstStyle/>
                    <a:p>
                      <a:r>
                        <a:rPr lang="tr-TR" dirty="0" smtClean="0"/>
                        <a:t>Motivations, attitudes and values</a:t>
                      </a:r>
                      <a:endParaRPr lang="tr-TR" dirty="0"/>
                    </a:p>
                  </a:txBody>
                  <a:tcPr/>
                </a:tc>
                <a:tc>
                  <a:txBody>
                    <a:bodyPr/>
                    <a:lstStyle/>
                    <a:p>
                      <a:r>
                        <a:rPr lang="tr-TR" dirty="0" smtClean="0"/>
                        <a:t>Marketing</a:t>
                      </a:r>
                      <a:endParaRPr lang="tr-TR" dirty="0"/>
                    </a:p>
                  </a:txBody>
                  <a:tcPr/>
                </a:tc>
              </a:tr>
              <a:tr h="370840">
                <a:tc>
                  <a:txBody>
                    <a:bodyPr/>
                    <a:lstStyle/>
                    <a:p>
                      <a:r>
                        <a:rPr lang="tr-TR" dirty="0" smtClean="0"/>
                        <a:t>Nature</a:t>
                      </a:r>
                      <a:r>
                        <a:rPr lang="tr-TR" baseline="0" dirty="0" smtClean="0"/>
                        <a:t> of project(teaching?publishing?)</a:t>
                      </a:r>
                      <a:endParaRPr lang="tr-TR" dirty="0"/>
                    </a:p>
                  </a:txBody>
                  <a:tcPr/>
                </a:tc>
                <a:tc>
                  <a:txBody>
                    <a:bodyPr/>
                    <a:lstStyle/>
                    <a:p>
                      <a:r>
                        <a:rPr lang="tr-TR" dirty="0" smtClean="0"/>
                        <a:t>Financial control</a:t>
                      </a:r>
                      <a:endParaRPr lang="tr-TR" dirty="0"/>
                    </a:p>
                  </a:txBody>
                  <a:tcPr/>
                </a:tc>
              </a:tr>
              <a:tr h="370840">
                <a:tc>
                  <a:txBody>
                    <a:bodyPr/>
                    <a:lstStyle/>
                    <a:p>
                      <a:r>
                        <a:rPr lang="tr-TR" dirty="0" smtClean="0"/>
                        <a:t>Roles</a:t>
                      </a:r>
                      <a:endParaRPr lang="tr-TR" dirty="0"/>
                    </a:p>
                  </a:txBody>
                  <a:tcPr/>
                </a:tc>
                <a:tc>
                  <a:txBody>
                    <a:bodyPr/>
                    <a:lstStyle/>
                    <a:p>
                      <a:r>
                        <a:rPr lang="tr-TR" dirty="0" smtClean="0"/>
                        <a:t>Strategic planning</a:t>
                      </a:r>
                      <a:endParaRPr lang="tr-TR" dirty="0"/>
                    </a:p>
                  </a:txBody>
                  <a:tcPr/>
                </a:tc>
              </a:tr>
              <a:tr h="370840">
                <a:tc>
                  <a:txBody>
                    <a:bodyPr/>
                    <a:lstStyle/>
                    <a:p>
                      <a:r>
                        <a:rPr lang="tr-TR" dirty="0" smtClean="0"/>
                        <a:t>Leadership</a:t>
                      </a:r>
                    </a:p>
                  </a:txBody>
                  <a:tcPr/>
                </a:tc>
                <a:tc>
                  <a:txBody>
                    <a:bodyPr/>
                    <a:lstStyle/>
                    <a:p>
                      <a:r>
                        <a:rPr lang="tr-TR" dirty="0" smtClean="0"/>
                        <a:t>Business plan</a:t>
                      </a:r>
                      <a:endParaRPr lang="tr-TR" dirty="0"/>
                    </a:p>
                  </a:txBody>
                  <a:tcPr/>
                </a:tc>
              </a:tr>
              <a:tr h="370840">
                <a:tc>
                  <a:txBody>
                    <a:bodyPr/>
                    <a:lstStyle/>
                    <a:p>
                      <a:r>
                        <a:rPr lang="tr-TR" dirty="0" smtClean="0"/>
                        <a:t>Lack of clear objectives</a:t>
                      </a:r>
                      <a:endParaRPr lang="tr-TR" dirty="0"/>
                    </a:p>
                  </a:txBody>
                  <a:tcPr/>
                </a:tc>
                <a:tc>
                  <a:txBody>
                    <a:bodyPr/>
                    <a:lstStyle/>
                    <a:p>
                      <a:endParaRPr lang="tr-TR" dirty="0"/>
                    </a:p>
                  </a:txBody>
                  <a:tcPr/>
                </a:tc>
              </a:tr>
              <a:tr h="370840">
                <a:tc>
                  <a:txBody>
                    <a:bodyPr/>
                    <a:lstStyle/>
                    <a:p>
                      <a:r>
                        <a:rPr lang="tr-TR" dirty="0" smtClean="0"/>
                        <a:t>Poor communications</a:t>
                      </a:r>
                      <a:endParaRPr lang="tr-TR" dirty="0"/>
                    </a:p>
                  </a:txBody>
                  <a:tcPr/>
                </a:tc>
                <a:tc>
                  <a:txBody>
                    <a:bodyPr/>
                    <a:lstStyle/>
                    <a:p>
                      <a:endParaRPr lang="tr-TR" dirty="0"/>
                    </a:p>
                  </a:txBody>
                  <a:tcPr/>
                </a:tc>
              </a:tr>
            </a:tbl>
          </a:graphicData>
        </a:graphic>
      </p:graphicFrame>
    </p:spTree>
    <p:extLst>
      <p:ext uri="{BB962C8B-B14F-4D97-AF65-F5344CB8AC3E}">
        <p14:creationId xmlns:p14="http://schemas.microsoft.com/office/powerpoint/2010/main" val="391293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Step 3-Relevant Systems and Root Definitions</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14</a:t>
            </a:fld>
            <a:endParaRPr lang="tr-TR"/>
          </a:p>
        </p:txBody>
      </p:sp>
      <p:sp>
        <p:nvSpPr>
          <p:cNvPr id="4" name="Content Placeholder 3"/>
          <p:cNvSpPr>
            <a:spLocks noGrp="1"/>
          </p:cNvSpPr>
          <p:nvPr>
            <p:ph sz="quarter" idx="1"/>
          </p:nvPr>
        </p:nvSpPr>
        <p:spPr/>
        <p:txBody>
          <a:bodyPr>
            <a:normAutofit/>
          </a:bodyPr>
          <a:lstStyle/>
          <a:p>
            <a:pPr>
              <a:buClr>
                <a:srgbClr val="D86B77"/>
              </a:buClr>
              <a:buSzPct val="95000"/>
              <a:buFont typeface="Arial" panose="020B0604020202020204" pitchFamily="34" charset="0"/>
              <a:buChar char="•"/>
              <a:defRPr/>
            </a:pPr>
            <a:r>
              <a:rPr lang="tr-TR" dirty="0"/>
              <a:t>A quick fix would be to replace Malcolm with a more competent manager but this would only deal with a prominent. </a:t>
            </a:r>
            <a:endParaRPr lang="tr-TR" dirty="0" smtClean="0"/>
          </a:p>
          <a:p>
            <a:pPr>
              <a:buClr>
                <a:srgbClr val="D86B77"/>
              </a:buClr>
              <a:buSzPct val="95000"/>
              <a:buFont typeface="Arial" panose="020B0604020202020204" pitchFamily="34" charset="0"/>
              <a:buChar char="•"/>
              <a:defRPr/>
            </a:pPr>
            <a:endParaRPr lang="tr-TR" dirty="0" smtClean="0"/>
          </a:p>
          <a:p>
            <a:pPr>
              <a:buClr>
                <a:srgbClr val="D86B77"/>
              </a:buClr>
              <a:buSzPct val="95000"/>
              <a:buFont typeface="Arial" panose="020B0604020202020204" pitchFamily="34" charset="0"/>
              <a:buChar char="•"/>
              <a:defRPr/>
            </a:pPr>
            <a:r>
              <a:rPr lang="tr-TR" dirty="0" smtClean="0"/>
              <a:t>Need for a </a:t>
            </a:r>
            <a:r>
              <a:rPr lang="tr-TR" dirty="0"/>
              <a:t>system </a:t>
            </a:r>
            <a:r>
              <a:rPr lang="tr-TR" dirty="0" smtClean="0"/>
              <a:t>to</a:t>
            </a:r>
          </a:p>
          <a:p>
            <a:pPr lvl="1">
              <a:buClr>
                <a:srgbClr val="D86B77"/>
              </a:buClr>
              <a:buSzPct val="95000"/>
              <a:buFont typeface="Arial" panose="020B0604020202020204" pitchFamily="34" charset="0"/>
              <a:buChar char="•"/>
              <a:defRPr/>
            </a:pPr>
            <a:r>
              <a:rPr lang="tr-TR" dirty="0" smtClean="0"/>
              <a:t> </a:t>
            </a:r>
            <a:r>
              <a:rPr lang="tr-TR" dirty="0"/>
              <a:t>harmonize staff </a:t>
            </a:r>
            <a:r>
              <a:rPr lang="tr-TR" dirty="0" smtClean="0"/>
              <a:t>skills</a:t>
            </a:r>
          </a:p>
          <a:p>
            <a:pPr lvl="1">
              <a:buClr>
                <a:srgbClr val="D86B77"/>
              </a:buClr>
              <a:buSzPct val="95000"/>
              <a:buFont typeface="Arial" panose="020B0604020202020204" pitchFamily="34" charset="0"/>
              <a:buChar char="•"/>
              <a:defRPr/>
            </a:pPr>
            <a:r>
              <a:rPr lang="tr-TR" dirty="0" smtClean="0"/>
              <a:t> </a:t>
            </a:r>
            <a:r>
              <a:rPr lang="tr-TR" dirty="0"/>
              <a:t>rationalize the projects </a:t>
            </a:r>
            <a:r>
              <a:rPr lang="tr-TR" dirty="0" smtClean="0"/>
              <a:t>identity</a:t>
            </a:r>
          </a:p>
          <a:p>
            <a:pPr lvl="1">
              <a:buClr>
                <a:srgbClr val="D86B77"/>
              </a:buClr>
              <a:buSzPct val="95000"/>
              <a:buFont typeface="Arial" panose="020B0604020202020204" pitchFamily="34" charset="0"/>
              <a:buChar char="•"/>
              <a:defRPr/>
            </a:pPr>
            <a:endParaRPr lang="tr-TR" dirty="0"/>
          </a:p>
          <a:p>
            <a:pPr>
              <a:buClr>
                <a:srgbClr val="D86B77"/>
              </a:buClr>
              <a:buSzPct val="95000"/>
              <a:buFont typeface="Arial" panose="020B0604020202020204" pitchFamily="34" charset="0"/>
              <a:buChar char="•"/>
              <a:defRPr/>
            </a:pPr>
            <a:r>
              <a:rPr lang="tr-TR" dirty="0"/>
              <a:t>Lack of a business and marketing plan </a:t>
            </a:r>
            <a:r>
              <a:rPr lang="tr-TR" dirty="0" smtClean="0"/>
              <a:t>should be considered as well</a:t>
            </a:r>
            <a:endParaRPr lang="tr-TR" dirty="0"/>
          </a:p>
          <a:p>
            <a:pPr>
              <a:buFont typeface="Arial" panose="020B0604020202020204" pitchFamily="34" charset="0"/>
              <a:buChar char="•"/>
            </a:pPr>
            <a:endParaRPr lang="tr-TR" dirty="0"/>
          </a:p>
        </p:txBody>
      </p:sp>
    </p:spTree>
    <p:extLst>
      <p:ext uri="{BB962C8B-B14F-4D97-AF65-F5344CB8AC3E}">
        <p14:creationId xmlns:p14="http://schemas.microsoft.com/office/powerpoint/2010/main" val="404606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2400" dirty="0"/>
              <a:t>Step 3-Relevant Systems and Root </a:t>
            </a:r>
            <a:r>
              <a:rPr lang="tr-TR" sz="2400" dirty="0" smtClean="0"/>
              <a:t>Definitions (Cont.)</a:t>
            </a:r>
            <a:endParaRPr lang="tr-TR" sz="2400" dirty="0"/>
          </a:p>
        </p:txBody>
      </p:sp>
      <p:sp>
        <p:nvSpPr>
          <p:cNvPr id="3" name="Slide Number Placeholder 2"/>
          <p:cNvSpPr>
            <a:spLocks noGrp="1"/>
          </p:cNvSpPr>
          <p:nvPr>
            <p:ph type="sldNum" sz="quarter" idx="12"/>
          </p:nvPr>
        </p:nvSpPr>
        <p:spPr/>
        <p:txBody>
          <a:bodyPr/>
          <a:lstStyle/>
          <a:p>
            <a:fld id="{75A8E6BE-9119-430C-B4C8-ADDAB3C14BA5}" type="slidenum">
              <a:rPr lang="tr-TR" smtClean="0"/>
              <a:t>15</a:t>
            </a:fld>
            <a:endParaRPr lang="tr-T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283905846"/>
              </p:ext>
            </p:extLst>
          </p:nvPr>
        </p:nvGraphicFramePr>
        <p:xfrm>
          <a:off x="301625" y="1527175"/>
          <a:ext cx="8504238" cy="1854200"/>
        </p:xfrm>
        <a:graphic>
          <a:graphicData uri="http://schemas.openxmlformats.org/drawingml/2006/table">
            <a:tbl>
              <a:tblPr firstRow="1" bandRow="1">
                <a:tableStyleId>{F5AB1C69-6EDB-4FF4-983F-18BD219EF322}</a:tableStyleId>
              </a:tblPr>
              <a:tblGrid>
                <a:gridCol w="1030015"/>
                <a:gridCol w="7474223"/>
              </a:tblGrid>
              <a:tr h="370840">
                <a:tc gridSpan="2">
                  <a:txBody>
                    <a:bodyPr/>
                    <a:lstStyle/>
                    <a:p>
                      <a:pPr algn="ctr"/>
                      <a:r>
                        <a:rPr lang="tr-TR" dirty="0" smtClean="0"/>
                        <a:t>Issue-Based</a:t>
                      </a:r>
                      <a:r>
                        <a:rPr lang="tr-TR" baseline="0" dirty="0" smtClean="0"/>
                        <a:t> Systems</a:t>
                      </a:r>
                      <a:endParaRPr lang="tr-TR" dirty="0"/>
                    </a:p>
                  </a:txBody>
                  <a:tcPr/>
                </a:tc>
                <a:tc hMerge="1">
                  <a:txBody>
                    <a:bodyPr/>
                    <a:lstStyle/>
                    <a:p>
                      <a:endParaRPr lang="tr-TR" dirty="0"/>
                    </a:p>
                  </a:txBody>
                  <a:tcPr/>
                </a:tc>
              </a:tr>
              <a:tr h="370840">
                <a:tc>
                  <a:txBody>
                    <a:bodyPr/>
                    <a:lstStyle/>
                    <a:p>
                      <a:r>
                        <a:rPr lang="tr-TR" dirty="0" smtClean="0"/>
                        <a:t>RS1</a:t>
                      </a:r>
                      <a:endParaRPr lang="tr-TR" dirty="0"/>
                    </a:p>
                  </a:txBody>
                  <a:tcPr/>
                </a:tc>
                <a:tc>
                  <a:txBody>
                    <a:bodyPr/>
                    <a:lstStyle/>
                    <a:p>
                      <a:r>
                        <a:rPr lang="tr-TR" dirty="0" smtClean="0"/>
                        <a:t>A system</a:t>
                      </a:r>
                      <a:r>
                        <a:rPr lang="tr-TR" baseline="0" dirty="0" smtClean="0"/>
                        <a:t> for team building</a:t>
                      </a:r>
                      <a:endParaRPr lang="tr-TR" dirty="0"/>
                    </a:p>
                  </a:txBody>
                  <a:tcPr/>
                </a:tc>
              </a:tr>
              <a:tr h="370840">
                <a:tc>
                  <a:txBody>
                    <a:bodyPr/>
                    <a:lstStyle/>
                    <a:p>
                      <a:r>
                        <a:rPr lang="tr-TR" dirty="0" smtClean="0"/>
                        <a:t>RS2</a:t>
                      </a:r>
                      <a:endParaRPr lang="tr-TR" dirty="0"/>
                    </a:p>
                  </a:txBody>
                  <a:tcPr/>
                </a:tc>
                <a:tc>
                  <a:txBody>
                    <a:bodyPr/>
                    <a:lstStyle/>
                    <a:p>
                      <a:r>
                        <a:rPr lang="tr-TR" dirty="0" smtClean="0"/>
                        <a:t>A system to</a:t>
                      </a:r>
                      <a:r>
                        <a:rPr lang="tr-TR" baseline="0" dirty="0" smtClean="0"/>
                        <a:t> harmonize staff skills</a:t>
                      </a:r>
                      <a:r>
                        <a:rPr lang="tr-TR" dirty="0" smtClean="0"/>
                        <a:t> </a:t>
                      </a:r>
                      <a:endParaRPr lang="tr-TR" dirty="0"/>
                    </a:p>
                  </a:txBody>
                  <a:tcPr/>
                </a:tc>
              </a:tr>
              <a:tr h="370840">
                <a:tc>
                  <a:txBody>
                    <a:bodyPr/>
                    <a:lstStyle/>
                    <a:p>
                      <a:r>
                        <a:rPr lang="tr-TR" dirty="0" smtClean="0"/>
                        <a:t>RS3</a:t>
                      </a:r>
                      <a:endParaRPr lang="tr-TR" dirty="0"/>
                    </a:p>
                  </a:txBody>
                  <a:tcPr/>
                </a:tc>
                <a:tc>
                  <a:txBody>
                    <a:bodyPr/>
                    <a:lstStyle/>
                    <a:p>
                      <a:r>
                        <a:rPr lang="tr-TR" dirty="0" smtClean="0"/>
                        <a:t>A system to develop</a:t>
                      </a:r>
                      <a:r>
                        <a:rPr lang="tr-TR" baseline="0" dirty="0" smtClean="0"/>
                        <a:t> team member assertiveness</a:t>
                      </a:r>
                      <a:endParaRPr lang="tr-TR" dirty="0"/>
                    </a:p>
                  </a:txBody>
                  <a:tcPr/>
                </a:tc>
              </a:tr>
              <a:tr h="370840">
                <a:tc>
                  <a:txBody>
                    <a:bodyPr/>
                    <a:lstStyle/>
                    <a:p>
                      <a:r>
                        <a:rPr lang="tr-TR" dirty="0" smtClean="0"/>
                        <a:t>RS4</a:t>
                      </a:r>
                      <a:endParaRPr lang="tr-TR" dirty="0"/>
                    </a:p>
                  </a:txBody>
                  <a:tcPr/>
                </a:tc>
                <a:tc>
                  <a:txBody>
                    <a:bodyPr/>
                    <a:lstStyle/>
                    <a:p>
                      <a:r>
                        <a:rPr lang="tr-TR" dirty="0" smtClean="0"/>
                        <a:t>A system</a:t>
                      </a:r>
                      <a:r>
                        <a:rPr lang="tr-TR" baseline="0" dirty="0" smtClean="0"/>
                        <a:t> to rationalize the projects identitiy</a:t>
                      </a:r>
                      <a:endParaRPr lang="tr-TR"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50450530"/>
              </p:ext>
            </p:extLst>
          </p:nvPr>
        </p:nvGraphicFramePr>
        <p:xfrm>
          <a:off x="1520952" y="3920998"/>
          <a:ext cx="6096000" cy="1478280"/>
        </p:xfrm>
        <a:graphic>
          <a:graphicData uri="http://schemas.openxmlformats.org/drawingml/2006/table">
            <a:tbl>
              <a:tblPr firstRow="1" bandRow="1">
                <a:tableStyleId>{F5AB1C69-6EDB-4FF4-983F-18BD219EF322}</a:tableStyleId>
              </a:tblPr>
              <a:tblGrid>
                <a:gridCol w="818800"/>
                <a:gridCol w="5277200"/>
              </a:tblGrid>
              <a:tr h="139040">
                <a:tc gridSpan="2">
                  <a:txBody>
                    <a:bodyPr/>
                    <a:lstStyle/>
                    <a:p>
                      <a:pPr algn="ctr"/>
                      <a:r>
                        <a:rPr lang="tr-TR" dirty="0" smtClean="0"/>
                        <a:t>Primary-Task-Based</a:t>
                      </a:r>
                      <a:r>
                        <a:rPr lang="tr-TR" baseline="0" dirty="0" smtClean="0"/>
                        <a:t> Systems</a:t>
                      </a:r>
                      <a:endParaRPr lang="tr-TR" dirty="0"/>
                    </a:p>
                  </a:txBody>
                  <a:tcPr/>
                </a:tc>
                <a:tc hMerge="1">
                  <a:txBody>
                    <a:bodyPr/>
                    <a:lstStyle/>
                    <a:p>
                      <a:endParaRPr lang="tr-TR" dirty="0"/>
                    </a:p>
                  </a:txBody>
                  <a:tcPr/>
                </a:tc>
              </a:tr>
              <a:tr h="370840">
                <a:tc>
                  <a:txBody>
                    <a:bodyPr/>
                    <a:lstStyle/>
                    <a:p>
                      <a:r>
                        <a:rPr lang="tr-TR" dirty="0" smtClean="0"/>
                        <a:t>RS5</a:t>
                      </a:r>
                      <a:endParaRPr lang="tr-TR" dirty="0"/>
                    </a:p>
                  </a:txBody>
                  <a:tcPr/>
                </a:tc>
                <a:tc>
                  <a:txBody>
                    <a:bodyPr/>
                    <a:lstStyle/>
                    <a:p>
                      <a:r>
                        <a:rPr lang="tr-TR" dirty="0" smtClean="0"/>
                        <a:t>A system for business planning</a:t>
                      </a:r>
                      <a:endParaRPr lang="tr-TR" dirty="0"/>
                    </a:p>
                  </a:txBody>
                  <a:tcPr/>
                </a:tc>
              </a:tr>
              <a:tr h="370840">
                <a:tc>
                  <a:txBody>
                    <a:bodyPr/>
                    <a:lstStyle/>
                    <a:p>
                      <a:r>
                        <a:rPr lang="tr-TR" dirty="0" smtClean="0"/>
                        <a:t>RS6</a:t>
                      </a:r>
                      <a:endParaRPr lang="tr-TR" dirty="0"/>
                    </a:p>
                  </a:txBody>
                  <a:tcPr/>
                </a:tc>
                <a:tc>
                  <a:txBody>
                    <a:bodyPr/>
                    <a:lstStyle/>
                    <a:p>
                      <a:r>
                        <a:rPr lang="tr-TR" dirty="0" smtClean="0"/>
                        <a:t>A system for marketing</a:t>
                      </a:r>
                      <a:endParaRPr lang="tr-TR" dirty="0"/>
                    </a:p>
                  </a:txBody>
                  <a:tcPr/>
                </a:tc>
              </a:tr>
              <a:tr h="370840">
                <a:tc>
                  <a:txBody>
                    <a:bodyPr/>
                    <a:lstStyle/>
                    <a:p>
                      <a:r>
                        <a:rPr lang="tr-TR" dirty="0" smtClean="0"/>
                        <a:t>RS7</a:t>
                      </a:r>
                      <a:endParaRPr lang="tr-TR" dirty="0"/>
                    </a:p>
                  </a:txBody>
                  <a:tcPr/>
                </a:tc>
                <a:tc>
                  <a:txBody>
                    <a:bodyPr/>
                    <a:lstStyle/>
                    <a:p>
                      <a:r>
                        <a:rPr lang="tr-TR" dirty="0" smtClean="0"/>
                        <a:t>A</a:t>
                      </a:r>
                      <a:r>
                        <a:rPr lang="tr-TR" baseline="0" dirty="0" smtClean="0"/>
                        <a:t> production management system</a:t>
                      </a:r>
                      <a:endParaRPr lang="tr-TR" dirty="0"/>
                    </a:p>
                  </a:txBody>
                  <a:tcPr/>
                </a:tc>
              </a:tr>
            </a:tbl>
          </a:graphicData>
        </a:graphic>
      </p:graphicFrame>
      <p:sp>
        <p:nvSpPr>
          <p:cNvPr id="7" name="Rectangle 6"/>
          <p:cNvSpPr/>
          <p:nvPr/>
        </p:nvSpPr>
        <p:spPr>
          <a:xfrm>
            <a:off x="2233541" y="5754235"/>
            <a:ext cx="4443845" cy="369332"/>
          </a:xfrm>
          <a:prstGeom prst="rect">
            <a:avLst/>
          </a:prstGeom>
        </p:spPr>
        <p:txBody>
          <a:bodyPr wrap="none">
            <a:spAutoFit/>
          </a:bodyPr>
          <a:lstStyle/>
          <a:p>
            <a:r>
              <a:rPr lang="tr-TR" dirty="0"/>
              <a:t>Root definition of RS1 will be </a:t>
            </a:r>
            <a:r>
              <a:rPr lang="tr-TR" dirty="0" smtClean="0"/>
              <a:t>developed...</a:t>
            </a:r>
            <a:endParaRPr lang="tr-TR" dirty="0"/>
          </a:p>
        </p:txBody>
      </p:sp>
    </p:spTree>
    <p:extLst>
      <p:ext uri="{BB962C8B-B14F-4D97-AF65-F5344CB8AC3E}">
        <p14:creationId xmlns:p14="http://schemas.microsoft.com/office/powerpoint/2010/main" val="1820896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RD1 (First Pass</a:t>
            </a:r>
            <a:r>
              <a:rPr lang="tr-TR" b="1" dirty="0" smtClean="0"/>
              <a:t>)</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16</a:t>
            </a:fld>
            <a:endParaRPr lang="tr-TR"/>
          </a:p>
        </p:txBody>
      </p:sp>
      <p:sp>
        <p:nvSpPr>
          <p:cNvPr id="4" name="Content Placeholder 3"/>
          <p:cNvSpPr>
            <a:spLocks noGrp="1"/>
          </p:cNvSpPr>
          <p:nvPr>
            <p:ph sz="quarter" idx="1"/>
          </p:nvPr>
        </p:nvSpPr>
        <p:spPr/>
        <p:txBody>
          <a:bodyPr/>
          <a:lstStyle/>
          <a:p>
            <a:r>
              <a:rPr lang="tr-TR" dirty="0"/>
              <a:t>A system owned by the project manager for improving the work of the project team whereby team members develop an agreed set of team values, roles, goals and ways of working which make the best use of their individual competencies.</a:t>
            </a:r>
          </a:p>
          <a:p>
            <a:endParaRPr lang="tr-TR" dirty="0"/>
          </a:p>
        </p:txBody>
      </p:sp>
    </p:spTree>
    <p:extLst>
      <p:ext uri="{BB962C8B-B14F-4D97-AF65-F5344CB8AC3E}">
        <p14:creationId xmlns:p14="http://schemas.microsoft.com/office/powerpoint/2010/main" val="1125607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Inspection Test – </a:t>
            </a:r>
            <a:r>
              <a:rPr lang="tr-TR" b="1" dirty="0" smtClean="0"/>
              <a:t>RD1</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17</a:t>
            </a:fld>
            <a:endParaRPr lang="tr-TR"/>
          </a:p>
        </p:txBody>
      </p:sp>
      <p:sp>
        <p:nvSpPr>
          <p:cNvPr id="4" name="Content Placeholder 3"/>
          <p:cNvSpPr>
            <a:spLocks noGrp="1"/>
          </p:cNvSpPr>
          <p:nvPr>
            <p:ph sz="quarter" idx="1"/>
          </p:nvPr>
        </p:nvSpPr>
        <p:spPr/>
        <p:txBody>
          <a:bodyPr/>
          <a:lstStyle/>
          <a:p>
            <a:pPr>
              <a:buFont typeface="Arial" panose="020B0604020202020204" pitchFamily="34" charset="0"/>
              <a:buChar char="•"/>
              <a:defRPr/>
            </a:pPr>
            <a:r>
              <a:rPr lang="tr-TR" dirty="0"/>
              <a:t>What does “improving the work of mean”?</a:t>
            </a:r>
          </a:p>
          <a:p>
            <a:pPr>
              <a:buFont typeface="Arial" panose="020B0604020202020204" pitchFamily="34" charset="0"/>
              <a:buChar char="•"/>
              <a:defRPr/>
            </a:pPr>
            <a:r>
              <a:rPr lang="tr-TR" dirty="0"/>
              <a:t>Ways of working is a bit uncertain.</a:t>
            </a:r>
          </a:p>
          <a:p>
            <a:pPr>
              <a:buFont typeface="Arial" panose="020B0604020202020204" pitchFamily="34" charset="0"/>
              <a:buChar char="•"/>
              <a:defRPr/>
            </a:pPr>
            <a:r>
              <a:rPr lang="tr-TR" dirty="0"/>
              <a:t>How will members know that agreement has been reached?</a:t>
            </a:r>
          </a:p>
          <a:p>
            <a:pPr>
              <a:buFont typeface="Arial" panose="020B0604020202020204" pitchFamily="34" charset="0"/>
              <a:buChar char="•"/>
              <a:defRPr/>
            </a:pPr>
            <a:r>
              <a:rPr lang="tr-TR" dirty="0"/>
              <a:t>Is best use of too qualitative?</a:t>
            </a:r>
          </a:p>
          <a:p>
            <a:pPr>
              <a:buFont typeface="Arial" panose="020B0604020202020204" pitchFamily="34" charset="0"/>
              <a:buChar char="•"/>
              <a:defRPr/>
            </a:pPr>
            <a:r>
              <a:rPr lang="tr-TR" dirty="0"/>
              <a:t>Will individual competencies need to be specified and agreed?</a:t>
            </a:r>
          </a:p>
          <a:p>
            <a:pPr>
              <a:buFont typeface="Arial" panose="020B0604020202020204" pitchFamily="34" charset="0"/>
              <a:buChar char="•"/>
              <a:defRPr/>
            </a:pPr>
            <a:r>
              <a:rPr lang="tr-TR" dirty="0"/>
              <a:t>Can the project manager’s leadership be assumed?</a:t>
            </a:r>
          </a:p>
          <a:p>
            <a:pPr>
              <a:buFont typeface="Arial" panose="020B0604020202020204" pitchFamily="34" charset="0"/>
              <a:buChar char="•"/>
            </a:pPr>
            <a:endParaRPr lang="tr-TR" dirty="0"/>
          </a:p>
        </p:txBody>
      </p:sp>
    </p:spTree>
    <p:extLst>
      <p:ext uri="{BB962C8B-B14F-4D97-AF65-F5344CB8AC3E}">
        <p14:creationId xmlns:p14="http://schemas.microsoft.com/office/powerpoint/2010/main" val="4051351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RD1 (First Iteration</a:t>
            </a:r>
            <a:r>
              <a:rPr lang="tr-TR" b="1" dirty="0" smtClean="0"/>
              <a:t>)</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18</a:t>
            </a:fld>
            <a:endParaRPr lang="tr-TR"/>
          </a:p>
        </p:txBody>
      </p:sp>
      <p:sp>
        <p:nvSpPr>
          <p:cNvPr id="4" name="Content Placeholder 3"/>
          <p:cNvSpPr>
            <a:spLocks noGrp="1"/>
          </p:cNvSpPr>
          <p:nvPr>
            <p:ph sz="quarter" idx="1"/>
          </p:nvPr>
        </p:nvSpPr>
        <p:spPr/>
        <p:txBody>
          <a:bodyPr/>
          <a:lstStyle/>
          <a:p>
            <a:pPr marL="0" indent="0">
              <a:buNone/>
              <a:defRPr/>
            </a:pPr>
            <a:r>
              <a:rPr lang="tr-TR" dirty="0"/>
              <a:t>A system owned and </a:t>
            </a:r>
            <a:r>
              <a:rPr lang="tr-TR" b="1" i="1" dirty="0"/>
              <a:t>operated by</a:t>
            </a:r>
            <a:r>
              <a:rPr lang="tr-TR" b="1" dirty="0"/>
              <a:t> </a:t>
            </a:r>
            <a:r>
              <a:rPr lang="tr-TR" dirty="0"/>
              <a:t>the project manager for improving the work of </a:t>
            </a:r>
            <a:r>
              <a:rPr lang="tr-TR" b="1" i="1" dirty="0"/>
              <a:t>both the individual members and the project team as a whole </a:t>
            </a:r>
            <a:r>
              <a:rPr lang="tr-TR" dirty="0"/>
              <a:t>(as measured by performance criteria) </a:t>
            </a:r>
            <a:r>
              <a:rPr lang="tr-TR" dirty="0" smtClean="0"/>
              <a:t>whereby </a:t>
            </a:r>
            <a:r>
              <a:rPr lang="tr-TR" b="1" i="1" dirty="0"/>
              <a:t>team members develop and record an agreed set of team values, roles, goals and work methods and procedures</a:t>
            </a:r>
            <a:r>
              <a:rPr lang="tr-TR" dirty="0"/>
              <a:t> that make the most </a:t>
            </a:r>
            <a:r>
              <a:rPr lang="tr-TR" b="1" i="1" dirty="0"/>
              <a:t>effective and efficient use of their individual competencies and needs.</a:t>
            </a:r>
          </a:p>
          <a:p>
            <a:endParaRPr lang="tr-TR" dirty="0"/>
          </a:p>
        </p:txBody>
      </p:sp>
    </p:spTree>
    <p:extLst>
      <p:ext uri="{BB962C8B-B14F-4D97-AF65-F5344CB8AC3E}">
        <p14:creationId xmlns:p14="http://schemas.microsoft.com/office/powerpoint/2010/main" val="2569817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CATWOE </a:t>
            </a:r>
            <a:r>
              <a:rPr lang="tr-TR" b="1" dirty="0" smtClean="0"/>
              <a:t>Test </a:t>
            </a:r>
            <a:r>
              <a:rPr lang="tr-TR" b="1" dirty="0"/>
              <a:t>– </a:t>
            </a:r>
            <a:r>
              <a:rPr lang="tr-TR" b="1" dirty="0" smtClean="0"/>
              <a:t>RD1</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19</a:t>
            </a:fld>
            <a:endParaRPr lang="tr-T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614844531"/>
              </p:ext>
            </p:extLst>
          </p:nvPr>
        </p:nvGraphicFramePr>
        <p:xfrm>
          <a:off x="301625" y="1527175"/>
          <a:ext cx="8504238" cy="3576320"/>
        </p:xfrm>
        <a:graphic>
          <a:graphicData uri="http://schemas.openxmlformats.org/drawingml/2006/table">
            <a:tbl>
              <a:tblPr firstRow="1" bandRow="1">
                <a:tableStyleId>{F5AB1C69-6EDB-4FF4-983F-18BD219EF322}</a:tableStyleId>
              </a:tblPr>
              <a:tblGrid>
                <a:gridCol w="2110135"/>
                <a:gridCol w="6394103"/>
              </a:tblGrid>
              <a:tr h="370840">
                <a:tc>
                  <a:txBody>
                    <a:bodyPr/>
                    <a:lstStyle/>
                    <a:p>
                      <a:r>
                        <a:rPr lang="tr-TR" b="0" dirty="0" smtClean="0"/>
                        <a:t>Customers</a:t>
                      </a:r>
                      <a:endParaRPr lang="tr-TR"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0" dirty="0" smtClean="0"/>
                        <a:t>Project manager and other team members, Northwood College, sponsors and paying customers</a:t>
                      </a:r>
                    </a:p>
                    <a:p>
                      <a:endParaRPr lang="tr-TR" b="0" dirty="0"/>
                    </a:p>
                  </a:txBody>
                  <a:tcPr/>
                </a:tc>
              </a:tr>
              <a:tr h="370840">
                <a:tc>
                  <a:txBody>
                    <a:bodyPr/>
                    <a:lstStyle/>
                    <a:p>
                      <a:r>
                        <a:rPr lang="tr-TR" dirty="0" smtClean="0"/>
                        <a:t>Actors</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Project manager and team members</a:t>
                      </a:r>
                      <a:endParaRPr lang="tr-TR" b="1" dirty="0" smtClean="0"/>
                    </a:p>
                  </a:txBody>
                  <a:tcPr/>
                </a:tc>
              </a:tr>
              <a:tr h="370840">
                <a:tc>
                  <a:txBody>
                    <a:bodyPr/>
                    <a:lstStyle/>
                    <a:p>
                      <a:r>
                        <a:rPr lang="tr-TR" dirty="0" smtClean="0"/>
                        <a:t>Transformation</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Uncoordinated and misdirected individuals converted into a coherent, unified working team</a:t>
                      </a:r>
                    </a:p>
                  </a:txBody>
                  <a:tcPr/>
                </a:tc>
              </a:tr>
              <a:tr h="370840">
                <a:tc>
                  <a:txBody>
                    <a:bodyPr/>
                    <a:lstStyle/>
                    <a:p>
                      <a:r>
                        <a:rPr lang="tr-TR" b="0" dirty="0" smtClean="0"/>
                        <a:t>Weltanschauung</a:t>
                      </a:r>
                      <a:endParaRPr lang="tr-TR" b="0" dirty="0"/>
                    </a:p>
                  </a:txBody>
                  <a:tcPr/>
                </a:tc>
                <a:tc>
                  <a:txBody>
                    <a:bodyPr/>
                    <a:lstStyle/>
                    <a:p>
                      <a:r>
                        <a:rPr lang="tr-TR" dirty="0" smtClean="0"/>
                        <a:t>Team work is desirable and team building is legitimate process</a:t>
                      </a:r>
                      <a:endParaRPr lang="tr-TR" dirty="0"/>
                    </a:p>
                  </a:txBody>
                  <a:tcPr/>
                </a:tc>
              </a:tr>
              <a:tr h="370840">
                <a:tc>
                  <a:txBody>
                    <a:bodyPr/>
                    <a:lstStyle/>
                    <a:p>
                      <a:r>
                        <a:rPr lang="tr-TR" dirty="0" smtClean="0"/>
                        <a:t>Owner</a:t>
                      </a:r>
                      <a:endParaRPr lang="tr-TR" dirty="0"/>
                    </a:p>
                  </a:txBody>
                  <a:tcPr/>
                </a:tc>
                <a:tc>
                  <a:txBody>
                    <a:bodyPr/>
                    <a:lstStyle/>
                    <a:p>
                      <a:r>
                        <a:rPr lang="tr-TR" dirty="0" smtClean="0"/>
                        <a:t>The project manager</a:t>
                      </a:r>
                      <a:endParaRPr lang="tr-TR" dirty="0"/>
                    </a:p>
                  </a:txBody>
                  <a:tcPr/>
                </a:tc>
              </a:tr>
              <a:tr h="370840">
                <a:tc>
                  <a:txBody>
                    <a:bodyPr/>
                    <a:lstStyle/>
                    <a:p>
                      <a:r>
                        <a:rPr lang="tr-TR" dirty="0" smtClean="0"/>
                        <a:t>Environment</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Constraints include the College’s directorate, trade unions, the sponsors, customer demands and time</a:t>
                      </a:r>
                      <a:endParaRPr lang="tr-TR" b="1" dirty="0" smtClean="0"/>
                    </a:p>
                  </a:txBody>
                  <a:tcPr/>
                </a:tc>
              </a:tr>
            </a:tbl>
          </a:graphicData>
        </a:graphic>
      </p:graphicFrame>
    </p:spTree>
    <p:extLst>
      <p:ext uri="{BB962C8B-B14F-4D97-AF65-F5344CB8AC3E}">
        <p14:creationId xmlns:p14="http://schemas.microsoft.com/office/powerpoint/2010/main" val="3631965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Outline</a:t>
            </a:r>
          </a:p>
        </p:txBody>
      </p:sp>
      <p:sp>
        <p:nvSpPr>
          <p:cNvPr id="4" name="Slide Number Placeholder 3"/>
          <p:cNvSpPr>
            <a:spLocks noGrp="1"/>
          </p:cNvSpPr>
          <p:nvPr>
            <p:ph type="sldNum" sz="quarter" idx="12"/>
          </p:nvPr>
        </p:nvSpPr>
        <p:spPr/>
        <p:txBody>
          <a:bodyPr/>
          <a:lstStyle/>
          <a:p>
            <a:fld id="{75A8E6BE-9119-430C-B4C8-ADDAB3C14BA5}" type="slidenum">
              <a:rPr lang="tr-TR" smtClean="0"/>
              <a:pPr/>
              <a:t>2</a:t>
            </a:fld>
            <a:endParaRPr lang="tr-TR" dirty="0"/>
          </a:p>
        </p:txBody>
      </p:sp>
      <p:sp>
        <p:nvSpPr>
          <p:cNvPr id="3" name="Content Placeholder 2"/>
          <p:cNvSpPr>
            <a:spLocks noGrp="1"/>
          </p:cNvSpPr>
          <p:nvPr>
            <p:ph sz="quarter" idx="1"/>
          </p:nvPr>
        </p:nvSpPr>
        <p:spPr/>
        <p:txBody>
          <a:bodyPr/>
          <a:lstStyle/>
          <a:p>
            <a:r>
              <a:rPr lang="en-US" dirty="0"/>
              <a:t>Introduction</a:t>
            </a:r>
          </a:p>
          <a:p>
            <a:r>
              <a:rPr lang="en-US" dirty="0"/>
              <a:t>Case Studies</a:t>
            </a:r>
          </a:p>
          <a:p>
            <a:pPr lvl="1"/>
            <a:r>
              <a:rPr lang="tr-TR" dirty="0"/>
              <a:t>Developing the Newtown </a:t>
            </a:r>
            <a:r>
              <a:rPr lang="tr-TR" dirty="0" smtClean="0"/>
              <a:t>Line</a:t>
            </a:r>
          </a:p>
          <a:p>
            <a:pPr lvl="1"/>
            <a:r>
              <a:rPr lang="en-US" dirty="0" smtClean="0"/>
              <a:t>Northwood </a:t>
            </a:r>
            <a:r>
              <a:rPr lang="en-US" dirty="0"/>
              <a:t>Training Materials Unit</a:t>
            </a:r>
          </a:p>
          <a:p>
            <a:r>
              <a:rPr lang="en-US" dirty="0" smtClean="0"/>
              <a:t>Summary</a:t>
            </a:r>
            <a:endParaRPr lang="en-US" dirty="0"/>
          </a:p>
          <a:p>
            <a:endParaRPr lang="tr-TR" dirty="0"/>
          </a:p>
        </p:txBody>
      </p:sp>
    </p:spTree>
    <p:extLst>
      <p:ext uri="{BB962C8B-B14F-4D97-AF65-F5344CB8AC3E}">
        <p14:creationId xmlns:p14="http://schemas.microsoft.com/office/powerpoint/2010/main" val="2232548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4-Conceptual Modelling</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20</a:t>
            </a:fld>
            <a:endParaRPr lang="tr-TR"/>
          </a:p>
        </p:txBody>
      </p:sp>
      <p:sp>
        <p:nvSpPr>
          <p:cNvPr id="4" name="Content Placeholder 3"/>
          <p:cNvSpPr>
            <a:spLocks noGrp="1"/>
          </p:cNvSpPr>
          <p:nvPr>
            <p:ph sz="quarter" idx="1"/>
          </p:nvPr>
        </p:nvSpPr>
        <p:spPr/>
        <p:txBody>
          <a:bodyPr>
            <a:normAutofit fontScale="92500" lnSpcReduction="10000"/>
          </a:bodyPr>
          <a:lstStyle/>
          <a:p>
            <a:r>
              <a:rPr lang="tr-TR" dirty="0" smtClean="0"/>
              <a:t>In order to RD1 to function, a notional system would have to include the following main  processes:</a:t>
            </a:r>
          </a:p>
          <a:p>
            <a:pPr marL="514350" indent="-514350">
              <a:buFont typeface="+mj-lt"/>
              <a:buAutoNum type="arabicPeriod"/>
            </a:pPr>
            <a:r>
              <a:rPr lang="tr-TR" b="1" dirty="0" smtClean="0"/>
              <a:t>Identify:</a:t>
            </a:r>
            <a:r>
              <a:rPr lang="tr-TR" dirty="0" smtClean="0"/>
              <a:t> Individual skills and needs</a:t>
            </a:r>
          </a:p>
          <a:p>
            <a:pPr marL="514350" indent="-514350">
              <a:buFont typeface="+mj-lt"/>
              <a:buAutoNum type="arabicPeriod"/>
            </a:pPr>
            <a:r>
              <a:rPr lang="tr-TR" b="1" dirty="0" smtClean="0"/>
              <a:t>Draw up: </a:t>
            </a:r>
            <a:r>
              <a:rPr lang="tr-TR" dirty="0" smtClean="0"/>
              <a:t>A list of team objectives</a:t>
            </a:r>
          </a:p>
          <a:p>
            <a:pPr marL="514350" indent="-514350">
              <a:buFont typeface="+mj-lt"/>
              <a:buAutoNum type="arabicPeriod"/>
            </a:pPr>
            <a:r>
              <a:rPr lang="tr-TR" b="1" dirty="0" smtClean="0"/>
              <a:t>Compare:</a:t>
            </a:r>
            <a:r>
              <a:rPr lang="tr-TR" dirty="0" smtClean="0"/>
              <a:t> Team needs with individual imputs</a:t>
            </a:r>
          </a:p>
          <a:p>
            <a:pPr marL="514350" indent="-514350">
              <a:buFont typeface="+mj-lt"/>
              <a:buAutoNum type="arabicPeriod"/>
            </a:pPr>
            <a:r>
              <a:rPr lang="tr-TR" b="1" dirty="0" smtClean="0"/>
              <a:t>Specify: </a:t>
            </a:r>
            <a:r>
              <a:rPr lang="tr-TR" dirty="0" smtClean="0"/>
              <a:t>Key team roles and tasks</a:t>
            </a:r>
          </a:p>
          <a:p>
            <a:pPr marL="514350" indent="-514350">
              <a:buFont typeface="+mj-lt"/>
              <a:buAutoNum type="arabicPeriod"/>
            </a:pPr>
            <a:r>
              <a:rPr lang="tr-TR" b="1" dirty="0" smtClean="0"/>
              <a:t>Allocate:</a:t>
            </a:r>
            <a:r>
              <a:rPr lang="tr-TR" dirty="0" smtClean="0"/>
              <a:t> Individuals to roles and task responsibilities</a:t>
            </a:r>
          </a:p>
          <a:p>
            <a:pPr marL="514350" indent="-514350">
              <a:buFont typeface="+mj-lt"/>
              <a:buAutoNum type="arabicPeriod"/>
            </a:pPr>
            <a:r>
              <a:rPr lang="tr-TR" b="1" dirty="0" smtClean="0"/>
              <a:t>Agree: </a:t>
            </a:r>
            <a:r>
              <a:rPr lang="tr-TR" dirty="0" smtClean="0"/>
              <a:t>Sef </a:t>
            </a:r>
            <a:r>
              <a:rPr lang="tr-TR" dirty="0"/>
              <a:t>of team values, goals and work </a:t>
            </a:r>
            <a:r>
              <a:rPr lang="tr-TR" dirty="0" smtClean="0"/>
              <a:t>methods</a:t>
            </a:r>
          </a:p>
          <a:p>
            <a:pPr marL="514350" indent="-514350">
              <a:buFont typeface="+mj-lt"/>
              <a:buAutoNum type="arabicPeriod"/>
            </a:pPr>
            <a:r>
              <a:rPr lang="tr-TR" b="1" dirty="0" smtClean="0"/>
              <a:t>Plan:</a:t>
            </a:r>
            <a:r>
              <a:rPr lang="tr-TR" dirty="0" smtClean="0"/>
              <a:t> A </a:t>
            </a:r>
            <a:r>
              <a:rPr lang="tr-TR" dirty="0"/>
              <a:t>schedule of team </a:t>
            </a:r>
            <a:r>
              <a:rPr lang="tr-TR" dirty="0" smtClean="0"/>
              <a:t>work</a:t>
            </a:r>
          </a:p>
          <a:p>
            <a:pPr marL="514350" indent="-514350">
              <a:buFont typeface="+mj-lt"/>
              <a:buAutoNum type="arabicPeriod"/>
            </a:pPr>
            <a:r>
              <a:rPr lang="tr-TR" b="1" dirty="0" smtClean="0"/>
              <a:t>Carry out: </a:t>
            </a:r>
            <a:r>
              <a:rPr lang="tr-TR" dirty="0" smtClean="0"/>
              <a:t>The teamwork schedule</a:t>
            </a:r>
          </a:p>
          <a:p>
            <a:pPr marL="514350" indent="-514350">
              <a:buFont typeface="+mj-lt"/>
              <a:buAutoNum type="arabicPeriod"/>
            </a:pPr>
            <a:r>
              <a:rPr lang="tr-TR" b="1" dirty="0" smtClean="0"/>
              <a:t>Monitor:</a:t>
            </a:r>
            <a:r>
              <a:rPr lang="tr-TR" dirty="0" smtClean="0"/>
              <a:t> Progress towards team objectives</a:t>
            </a:r>
            <a:endParaRPr lang="tr-TR" dirty="0"/>
          </a:p>
        </p:txBody>
      </p:sp>
    </p:spTree>
    <p:extLst>
      <p:ext uri="{BB962C8B-B14F-4D97-AF65-F5344CB8AC3E}">
        <p14:creationId xmlns:p14="http://schemas.microsoft.com/office/powerpoint/2010/main" val="96645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Slide Number Placeholder 2"/>
          <p:cNvSpPr>
            <a:spLocks noGrp="1"/>
          </p:cNvSpPr>
          <p:nvPr>
            <p:ph type="sldNum" sz="quarter" idx="12"/>
          </p:nvPr>
        </p:nvSpPr>
        <p:spPr/>
        <p:txBody>
          <a:bodyPr/>
          <a:lstStyle/>
          <a:p>
            <a:fld id="{75A8E6BE-9119-430C-B4C8-ADDAB3C14BA5}" type="slidenum">
              <a:rPr lang="tr-TR" smtClean="0"/>
              <a:t>21</a:t>
            </a:fld>
            <a:endParaRPr lang="tr-TR"/>
          </a:p>
        </p:txBody>
      </p:sp>
      <p:sp>
        <p:nvSpPr>
          <p:cNvPr id="4" name="Content Placeholder 3"/>
          <p:cNvSpPr>
            <a:spLocks noGrp="1"/>
          </p:cNvSpPr>
          <p:nvPr>
            <p:ph sz="quarter" idx="1"/>
          </p:nvPr>
        </p:nvSpPr>
        <p:spPr/>
        <p:txBody>
          <a:bodyPr/>
          <a:lstStyle/>
          <a:p>
            <a:endParaRPr lang="tr-T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28600"/>
            <a:ext cx="6078964" cy="6610784"/>
          </a:xfrm>
          <a:prstGeom prst="rect">
            <a:avLst/>
          </a:prstGeom>
        </p:spPr>
      </p:pic>
    </p:spTree>
    <p:extLst>
      <p:ext uri="{BB962C8B-B14F-4D97-AF65-F5344CB8AC3E}">
        <p14:creationId xmlns:p14="http://schemas.microsoft.com/office/powerpoint/2010/main" val="137881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Inspection Test</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22</a:t>
            </a:fld>
            <a:endParaRPr lang="tr-TR"/>
          </a:p>
        </p:txBody>
      </p:sp>
      <p:sp>
        <p:nvSpPr>
          <p:cNvPr id="4" name="Content Placeholder 3"/>
          <p:cNvSpPr>
            <a:spLocks noGrp="1"/>
          </p:cNvSpPr>
          <p:nvPr>
            <p:ph sz="quarter" idx="1"/>
          </p:nvPr>
        </p:nvSpPr>
        <p:spPr/>
        <p:txBody>
          <a:bodyPr>
            <a:normAutofit fontScale="92500" lnSpcReduction="10000"/>
          </a:bodyPr>
          <a:lstStyle/>
          <a:p>
            <a:pPr marL="514350" indent="-514350">
              <a:buClr>
                <a:srgbClr val="D86B77"/>
              </a:buClr>
              <a:buSzPct val="95000"/>
              <a:buFont typeface="+mj-lt"/>
              <a:buAutoNum type="arabicPeriod"/>
              <a:defRPr/>
            </a:pPr>
            <a:r>
              <a:rPr lang="tr-TR" dirty="0"/>
              <a:t>Do the model and RD1 suggest a continuous and relevant mission?</a:t>
            </a:r>
          </a:p>
          <a:p>
            <a:pPr marL="514350" indent="-514350">
              <a:buClr>
                <a:srgbClr val="D86B77"/>
              </a:buClr>
              <a:buSzPct val="95000"/>
              <a:buFont typeface="+mj-lt"/>
              <a:buAutoNum type="arabicPeriod"/>
              <a:defRPr/>
            </a:pPr>
            <a:r>
              <a:rPr lang="tr-TR" dirty="0"/>
              <a:t>Can performance be measured?</a:t>
            </a:r>
          </a:p>
          <a:p>
            <a:pPr marL="514350" indent="-514350">
              <a:buClr>
                <a:srgbClr val="D86B77"/>
              </a:buClr>
              <a:buSzPct val="95000"/>
              <a:buFont typeface="+mj-lt"/>
              <a:buAutoNum type="arabicPeriod"/>
              <a:defRPr/>
            </a:pPr>
            <a:r>
              <a:rPr lang="tr-TR" dirty="0"/>
              <a:t>Is a decision making activity present?</a:t>
            </a:r>
          </a:p>
          <a:p>
            <a:pPr marL="514350" indent="-514350">
              <a:buClr>
                <a:srgbClr val="D86B77"/>
              </a:buClr>
              <a:buSzPct val="95000"/>
              <a:buFont typeface="+mj-lt"/>
              <a:buAutoNum type="arabicPeriod"/>
              <a:defRPr/>
            </a:pPr>
            <a:r>
              <a:rPr lang="tr-TR" dirty="0"/>
              <a:t>Do any of the main activities comprise sub-systems of back-up activities?</a:t>
            </a:r>
          </a:p>
          <a:p>
            <a:pPr marL="514350" indent="-514350">
              <a:buClr>
                <a:srgbClr val="D86B77"/>
              </a:buClr>
              <a:buSzPct val="95000"/>
              <a:buFont typeface="+mj-lt"/>
              <a:buAutoNum type="arabicPeriod"/>
              <a:defRPr/>
            </a:pPr>
            <a:r>
              <a:rPr lang="tr-TR" dirty="0"/>
              <a:t>Do the system components interact?</a:t>
            </a:r>
          </a:p>
          <a:p>
            <a:pPr marL="514350" indent="-514350">
              <a:buClr>
                <a:srgbClr val="D86B77"/>
              </a:buClr>
              <a:buSzPct val="95000"/>
              <a:buFont typeface="+mj-lt"/>
              <a:buAutoNum type="arabicPeriod"/>
              <a:defRPr/>
            </a:pPr>
            <a:r>
              <a:rPr lang="tr-TR" dirty="0"/>
              <a:t>Does the system interact with the environment?</a:t>
            </a:r>
          </a:p>
          <a:p>
            <a:pPr marL="514350" indent="-514350">
              <a:buClr>
                <a:srgbClr val="D86B77"/>
              </a:buClr>
              <a:buSzPct val="95000"/>
              <a:buFont typeface="+mj-lt"/>
              <a:buAutoNum type="arabicPeriod"/>
              <a:defRPr/>
            </a:pPr>
            <a:r>
              <a:rPr lang="tr-TR" dirty="0"/>
              <a:t>Does the system have a boundary?</a:t>
            </a:r>
          </a:p>
          <a:p>
            <a:pPr marL="514350" indent="-514350">
              <a:buClr>
                <a:srgbClr val="D86B77"/>
              </a:buClr>
              <a:buSzPct val="95000"/>
              <a:buFont typeface="+mj-lt"/>
              <a:buAutoNum type="arabicPeriod"/>
              <a:defRPr/>
            </a:pPr>
            <a:r>
              <a:rPr lang="tr-TR" dirty="0"/>
              <a:t>Can the wider system provide resources?</a:t>
            </a:r>
          </a:p>
          <a:p>
            <a:pPr marL="514350" indent="-514350">
              <a:buClr>
                <a:srgbClr val="D86B77"/>
              </a:buClr>
              <a:buSzPct val="95000"/>
              <a:buFont typeface="+mj-lt"/>
              <a:buAutoNum type="arabicPeriod"/>
              <a:defRPr/>
            </a:pPr>
            <a:r>
              <a:rPr lang="tr-TR" dirty="0"/>
              <a:t>Can the system be sustained?</a:t>
            </a:r>
          </a:p>
          <a:p>
            <a:endParaRPr lang="tr-TR" dirty="0"/>
          </a:p>
        </p:txBody>
      </p:sp>
    </p:spTree>
    <p:extLst>
      <p:ext uri="{BB962C8B-B14F-4D97-AF65-F5344CB8AC3E}">
        <p14:creationId xmlns:p14="http://schemas.microsoft.com/office/powerpoint/2010/main" val="2739515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Slide Number Placeholder 2"/>
          <p:cNvSpPr>
            <a:spLocks noGrp="1"/>
          </p:cNvSpPr>
          <p:nvPr>
            <p:ph type="sldNum" sz="quarter" idx="12"/>
          </p:nvPr>
        </p:nvSpPr>
        <p:spPr/>
        <p:txBody>
          <a:bodyPr/>
          <a:lstStyle/>
          <a:p>
            <a:fld id="{75A8E6BE-9119-430C-B4C8-ADDAB3C14BA5}" type="slidenum">
              <a:rPr lang="tr-TR" smtClean="0"/>
              <a:t>23</a:t>
            </a:fld>
            <a:endParaRPr lang="tr-TR"/>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475656" y="38390"/>
            <a:ext cx="6195736" cy="6819610"/>
          </a:xfrm>
        </p:spPr>
      </p:pic>
    </p:spTree>
    <p:extLst>
      <p:ext uri="{BB962C8B-B14F-4D97-AF65-F5344CB8AC3E}">
        <p14:creationId xmlns:p14="http://schemas.microsoft.com/office/powerpoint/2010/main" val="3573219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5-Comparison</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24</a:t>
            </a:fld>
            <a:endParaRPr lang="tr-TR"/>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787799" y="1506517"/>
            <a:ext cx="5562305" cy="5293183"/>
          </a:xfrm>
        </p:spPr>
      </p:pic>
    </p:spTree>
    <p:extLst>
      <p:ext uri="{BB962C8B-B14F-4D97-AF65-F5344CB8AC3E}">
        <p14:creationId xmlns:p14="http://schemas.microsoft.com/office/powerpoint/2010/main" val="1327268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Step </a:t>
            </a:r>
            <a:r>
              <a:rPr lang="tr-TR" dirty="0" smtClean="0"/>
              <a:t>5-Comparison (Cont.)</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25</a:t>
            </a:fld>
            <a:endParaRPr lang="tr-TR"/>
          </a:p>
        </p:txBody>
      </p:sp>
      <p:sp>
        <p:nvSpPr>
          <p:cNvPr id="4" name="Content Placeholder 3"/>
          <p:cNvSpPr>
            <a:spLocks noGrp="1"/>
          </p:cNvSpPr>
          <p:nvPr>
            <p:ph sz="quarter" idx="1"/>
          </p:nvPr>
        </p:nvSpPr>
        <p:spPr/>
        <p:txBody>
          <a:bodyPr>
            <a:normAutofit lnSpcReduction="10000"/>
          </a:bodyPr>
          <a:lstStyle/>
          <a:p>
            <a:pPr>
              <a:buClr>
                <a:srgbClr val="D86B77"/>
              </a:buClr>
              <a:buSzPct val="95000"/>
              <a:defRPr/>
            </a:pPr>
            <a:r>
              <a:rPr lang="tr-TR" dirty="0"/>
              <a:t>From the comparison table, an agenda of issues was drawn up as follows:</a:t>
            </a:r>
          </a:p>
          <a:p>
            <a:pPr marL="571500" indent="-571500">
              <a:buClr>
                <a:srgbClr val="D86B77"/>
              </a:buClr>
              <a:buSzPct val="95000"/>
              <a:buFont typeface="+mj-lt"/>
              <a:buAutoNum type="romanUcPeriod"/>
              <a:defRPr/>
            </a:pPr>
            <a:r>
              <a:rPr lang="tr-TR" dirty="0"/>
              <a:t>Reconciling individual skills and needs with what would be needed to meet team objectives</a:t>
            </a:r>
          </a:p>
          <a:p>
            <a:pPr marL="571500" indent="-571500">
              <a:buClr>
                <a:srgbClr val="D86B77"/>
              </a:buClr>
              <a:buSzPct val="95000"/>
              <a:buFont typeface="+mj-lt"/>
              <a:buAutoNum type="romanUcPeriod"/>
              <a:defRPr/>
            </a:pPr>
            <a:r>
              <a:rPr lang="tr-TR" dirty="0"/>
              <a:t>Matching what team members can do, and want to do, with team roles and task responsibilities.</a:t>
            </a:r>
          </a:p>
          <a:p>
            <a:pPr marL="571500" indent="-571500">
              <a:buClr>
                <a:srgbClr val="D86B77"/>
              </a:buClr>
              <a:buSzPct val="95000"/>
              <a:buFont typeface="+mj-lt"/>
              <a:buAutoNum type="romanUcPeriod"/>
              <a:defRPr/>
            </a:pPr>
            <a:r>
              <a:rPr lang="tr-TR" dirty="0"/>
              <a:t>Agreeing a set of team values, goals, work methods and procedures among a set of single-minded individuals.</a:t>
            </a:r>
          </a:p>
          <a:p>
            <a:pPr marL="571500" indent="-571500">
              <a:buClr>
                <a:srgbClr val="D86B77"/>
              </a:buClr>
              <a:buSzPct val="95000"/>
              <a:buFont typeface="+mj-lt"/>
              <a:buAutoNum type="romanUcPeriod"/>
              <a:defRPr/>
            </a:pPr>
            <a:r>
              <a:rPr lang="tr-TR" dirty="0"/>
              <a:t>Planning a schedule of team work that everyone will adhere to for the good of the team.</a:t>
            </a:r>
          </a:p>
          <a:p>
            <a:endParaRPr lang="tr-TR" dirty="0"/>
          </a:p>
        </p:txBody>
      </p:sp>
    </p:spTree>
    <p:extLst>
      <p:ext uri="{BB962C8B-B14F-4D97-AF65-F5344CB8AC3E}">
        <p14:creationId xmlns:p14="http://schemas.microsoft.com/office/powerpoint/2010/main" val="271177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6-Debate</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26</a:t>
            </a:fld>
            <a:endParaRPr lang="tr-TR"/>
          </a:p>
        </p:txBody>
      </p:sp>
      <p:sp>
        <p:nvSpPr>
          <p:cNvPr id="4" name="Content Placeholder 3"/>
          <p:cNvSpPr>
            <a:spLocks noGrp="1"/>
          </p:cNvSpPr>
          <p:nvPr>
            <p:ph sz="quarter" idx="1"/>
          </p:nvPr>
        </p:nvSpPr>
        <p:spPr/>
        <p:txBody>
          <a:bodyPr>
            <a:normAutofit/>
          </a:bodyPr>
          <a:lstStyle/>
          <a:p>
            <a:r>
              <a:rPr lang="tr-TR" dirty="0" smtClean="0"/>
              <a:t>After a </a:t>
            </a:r>
            <a:r>
              <a:rPr lang="tr-TR" dirty="0"/>
              <a:t>debate involving the analyst, Malcolm and the </a:t>
            </a:r>
            <a:r>
              <a:rPr lang="tr-TR" dirty="0" smtClean="0"/>
              <a:t>staff, these </a:t>
            </a:r>
            <a:r>
              <a:rPr lang="tr-TR" dirty="0"/>
              <a:t>following changes were </a:t>
            </a:r>
            <a:r>
              <a:rPr lang="tr-TR" dirty="0" smtClean="0"/>
              <a:t>agreed on:</a:t>
            </a:r>
            <a:endParaRPr lang="tr-TR" dirty="0"/>
          </a:p>
          <a:p>
            <a:pPr lvl="1">
              <a:buClr>
                <a:srgbClr val="D86B77"/>
              </a:buClr>
              <a:buSzPct val="95000"/>
              <a:buFont typeface="Wingdings" pitchFamily="2" charset="2"/>
              <a:buChar char="Ø"/>
              <a:defRPr/>
            </a:pPr>
            <a:r>
              <a:rPr lang="tr-TR" dirty="0"/>
              <a:t>Using the conceptual models as a guide, Malcolm would set up formal mechanisms to solve individual and team conflicts</a:t>
            </a:r>
          </a:p>
          <a:p>
            <a:pPr>
              <a:buClr>
                <a:srgbClr val="D86B77"/>
              </a:buClr>
              <a:buSzPct val="95000"/>
              <a:buFont typeface="Wingdings" pitchFamily="2" charset="2"/>
              <a:buChar char="Ø"/>
              <a:defRPr/>
            </a:pPr>
            <a:endParaRPr lang="tr-TR" dirty="0"/>
          </a:p>
          <a:p>
            <a:pPr lvl="1">
              <a:buClr>
                <a:srgbClr val="D86B77"/>
              </a:buClr>
              <a:buSzPct val="95000"/>
              <a:buFont typeface="Wingdings" pitchFamily="2" charset="2"/>
              <a:buChar char="Ø"/>
              <a:defRPr/>
            </a:pPr>
            <a:r>
              <a:rPr lang="tr-TR" dirty="0"/>
              <a:t>Team values would emerge from the formal mechanisms rather than requiring a special formal process of its own</a:t>
            </a:r>
          </a:p>
          <a:p>
            <a:pPr>
              <a:buClr>
                <a:srgbClr val="D86B77"/>
              </a:buClr>
              <a:buSzPct val="95000"/>
              <a:buFont typeface="Wingdings" pitchFamily="2" charset="2"/>
              <a:buChar char="Ø"/>
              <a:defRPr/>
            </a:pPr>
            <a:endParaRPr lang="tr-TR" dirty="0"/>
          </a:p>
          <a:p>
            <a:pPr lvl="1">
              <a:buClr>
                <a:srgbClr val="D86B77"/>
              </a:buClr>
              <a:buSzPct val="95000"/>
              <a:buFont typeface="Wingdings" pitchFamily="2" charset="2"/>
              <a:buChar char="Ø"/>
              <a:defRPr/>
            </a:pPr>
            <a:r>
              <a:rPr lang="tr-TR" dirty="0"/>
              <a:t>Malcolm agreed that Joan should take over the scheduling and with full authority for progress chasing</a:t>
            </a:r>
          </a:p>
          <a:p>
            <a:pPr lvl="1"/>
            <a:endParaRPr lang="tr-TR" dirty="0"/>
          </a:p>
        </p:txBody>
      </p:sp>
    </p:spTree>
    <p:extLst>
      <p:ext uri="{BB962C8B-B14F-4D97-AF65-F5344CB8AC3E}">
        <p14:creationId xmlns:p14="http://schemas.microsoft.com/office/powerpoint/2010/main" val="259779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7-Action</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27</a:t>
            </a:fld>
            <a:endParaRPr lang="tr-TR"/>
          </a:p>
        </p:txBody>
      </p:sp>
      <p:sp>
        <p:nvSpPr>
          <p:cNvPr id="4" name="Content Placeholder 3"/>
          <p:cNvSpPr>
            <a:spLocks noGrp="1"/>
          </p:cNvSpPr>
          <p:nvPr>
            <p:ph sz="quarter" idx="1"/>
          </p:nvPr>
        </p:nvSpPr>
        <p:spPr/>
        <p:txBody>
          <a:bodyPr>
            <a:normAutofit lnSpcReduction="10000"/>
          </a:bodyPr>
          <a:lstStyle/>
          <a:p>
            <a:pPr>
              <a:buClr>
                <a:srgbClr val="D86B77"/>
              </a:buClr>
              <a:buSzPct val="95000"/>
              <a:buFont typeface="Arial" panose="020B0604020202020204" pitchFamily="34" charset="0"/>
              <a:buChar char="•"/>
              <a:defRPr/>
            </a:pPr>
            <a:r>
              <a:rPr lang="tr-TR" dirty="0"/>
              <a:t> All team members needed to adopt a much more disciplined way of </a:t>
            </a:r>
            <a:r>
              <a:rPr lang="tr-TR" dirty="0" smtClean="0"/>
              <a:t>working</a:t>
            </a:r>
            <a:endParaRPr lang="tr-TR" dirty="0"/>
          </a:p>
          <a:p>
            <a:pPr>
              <a:buClr>
                <a:srgbClr val="D86B77"/>
              </a:buClr>
              <a:buSzPct val="95000"/>
              <a:buFont typeface="Arial" panose="020B0604020202020204" pitchFamily="34" charset="0"/>
              <a:buChar char="•"/>
              <a:defRPr/>
            </a:pPr>
            <a:r>
              <a:rPr lang="tr-TR" dirty="0"/>
              <a:t> Team members were told that each meeting had to secure a list of agreements and only one topic at a </a:t>
            </a:r>
            <a:r>
              <a:rPr lang="tr-TR" dirty="0" smtClean="0"/>
              <a:t>time</a:t>
            </a:r>
            <a:endParaRPr lang="tr-TR" dirty="0"/>
          </a:p>
          <a:p>
            <a:pPr>
              <a:buClr>
                <a:srgbClr val="D86B77"/>
              </a:buClr>
              <a:buSzPct val="95000"/>
              <a:buFont typeface="Arial" panose="020B0604020202020204" pitchFamily="34" charset="0"/>
              <a:buChar char="•"/>
              <a:defRPr/>
            </a:pPr>
            <a:r>
              <a:rPr lang="tr-TR" dirty="0"/>
              <a:t>When new jobs or problems arose, Malcolm arranged team </a:t>
            </a:r>
            <a:r>
              <a:rPr lang="tr-TR" dirty="0" smtClean="0"/>
              <a:t>briefing</a:t>
            </a:r>
            <a:endParaRPr lang="tr-TR" dirty="0"/>
          </a:p>
          <a:p>
            <a:pPr>
              <a:buClr>
                <a:srgbClr val="D86B77"/>
              </a:buClr>
              <a:buSzPct val="95000"/>
              <a:buFont typeface="Arial" panose="020B0604020202020204" pitchFamily="34" charset="0"/>
              <a:buChar char="•"/>
              <a:defRPr/>
            </a:pPr>
            <a:r>
              <a:rPr lang="tr-TR" dirty="0"/>
              <a:t>Performance targets determined for each member and </a:t>
            </a:r>
            <a:r>
              <a:rPr lang="tr-TR" dirty="0" smtClean="0"/>
              <a:t>monitored</a:t>
            </a:r>
            <a:endParaRPr lang="tr-TR" dirty="0"/>
          </a:p>
          <a:p>
            <a:pPr>
              <a:buClr>
                <a:srgbClr val="D86B77"/>
              </a:buClr>
              <a:buSzPct val="95000"/>
              <a:buFont typeface="Arial" panose="020B0604020202020204" pitchFamily="34" charset="0"/>
              <a:buChar char="•"/>
              <a:defRPr/>
            </a:pPr>
            <a:r>
              <a:rPr lang="tr-TR" dirty="0"/>
              <a:t>Improved output and quality of work and a better atmosphere among the team</a:t>
            </a:r>
          </a:p>
          <a:p>
            <a:pPr>
              <a:buFont typeface="Arial" panose="020B0604020202020204" pitchFamily="34" charset="0"/>
              <a:buChar char="•"/>
            </a:pPr>
            <a:endParaRPr lang="tr-TR" dirty="0"/>
          </a:p>
        </p:txBody>
      </p:sp>
    </p:spTree>
    <p:extLst>
      <p:ext uri="{BB962C8B-B14F-4D97-AF65-F5344CB8AC3E}">
        <p14:creationId xmlns:p14="http://schemas.microsoft.com/office/powerpoint/2010/main" val="3322249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183880" cy="648072"/>
          </a:xfrm>
        </p:spPr>
        <p:txBody>
          <a:bodyPr>
            <a:normAutofit/>
          </a:bodyPr>
          <a:lstStyle/>
          <a:p>
            <a:r>
              <a:rPr lang="tr-TR" b="1" dirty="0" smtClean="0"/>
              <a:t>Developing the Newtown Line</a:t>
            </a:r>
            <a:endParaRPr lang="tr-TR" b="1" dirty="0"/>
          </a:p>
        </p:txBody>
      </p:sp>
      <p:sp>
        <p:nvSpPr>
          <p:cNvPr id="4" name="Slide Number Placeholder 3"/>
          <p:cNvSpPr>
            <a:spLocks noGrp="1"/>
          </p:cNvSpPr>
          <p:nvPr>
            <p:ph type="sldNum" sz="quarter" idx="12"/>
          </p:nvPr>
        </p:nvSpPr>
        <p:spPr/>
        <p:txBody>
          <a:bodyPr/>
          <a:lstStyle/>
          <a:p>
            <a:fld id="{75A8E6BE-9119-430C-B4C8-ADDAB3C14BA5}" type="slidenum">
              <a:rPr lang="tr-TR" smtClean="0"/>
              <a:t>28</a:t>
            </a:fld>
            <a:endParaRPr lang="tr-TR" dirty="0"/>
          </a:p>
        </p:txBody>
      </p:sp>
      <p:sp>
        <p:nvSpPr>
          <p:cNvPr id="3" name="Content Placeholder 2"/>
          <p:cNvSpPr>
            <a:spLocks noGrp="1"/>
          </p:cNvSpPr>
          <p:nvPr>
            <p:ph sz="quarter" idx="1"/>
          </p:nvPr>
        </p:nvSpPr>
        <p:spPr>
          <a:xfrm>
            <a:off x="4788024" y="2708920"/>
            <a:ext cx="4017648" cy="3390128"/>
          </a:xfrm>
        </p:spPr>
        <p:txBody>
          <a:bodyPr>
            <a:normAutofit/>
          </a:bodyPr>
          <a:lstStyle/>
          <a:p>
            <a:r>
              <a:rPr lang="en-US" sz="2400" dirty="0"/>
              <a:t>A </a:t>
            </a:r>
            <a:r>
              <a:rPr lang="tr-TR" sz="2400" dirty="0"/>
              <a:t>s</a:t>
            </a:r>
            <a:r>
              <a:rPr lang="en-US" sz="2400" dirty="0" err="1" smtClean="0"/>
              <a:t>tudy</a:t>
            </a:r>
            <a:r>
              <a:rPr lang="en-US" sz="2400" dirty="0" smtClean="0"/>
              <a:t> </a:t>
            </a:r>
            <a:r>
              <a:rPr lang="en-US" sz="2400" dirty="0"/>
              <a:t>of </a:t>
            </a:r>
            <a:r>
              <a:rPr lang="tr-TR" sz="2400" dirty="0" smtClean="0"/>
              <a:t>u</a:t>
            </a:r>
            <a:r>
              <a:rPr lang="en-US" sz="2400" dirty="0" err="1" smtClean="0"/>
              <a:t>nease</a:t>
            </a:r>
            <a:r>
              <a:rPr lang="en-US" sz="2400" dirty="0" smtClean="0"/>
              <a:t> </a:t>
            </a:r>
            <a:r>
              <a:rPr lang="en-US" sz="2400" dirty="0"/>
              <a:t>&amp; </a:t>
            </a:r>
            <a:r>
              <a:rPr lang="tr-TR" sz="2400" dirty="0"/>
              <a:t>u</a:t>
            </a:r>
            <a:r>
              <a:rPr lang="en-US" sz="2400" dirty="0" err="1" smtClean="0"/>
              <a:t>ncertainty</a:t>
            </a:r>
            <a:r>
              <a:rPr lang="tr-TR" sz="2400" dirty="0" smtClean="0"/>
              <a:t> about primary tasks in a railway company.</a:t>
            </a:r>
          </a:p>
          <a:p>
            <a:pPr lvl="1"/>
            <a:endParaRPr lang="tr-TR" sz="1900" dirty="0" smtClean="0"/>
          </a:p>
          <a:p>
            <a:endParaRPr lang="tr-TR" sz="2400" dirty="0"/>
          </a:p>
          <a:p>
            <a:endParaRPr lang="tr-TR" sz="2400" dirty="0" smtClean="0"/>
          </a:p>
          <a:p>
            <a:endParaRPr lang="tr-TR" sz="2400" dirty="0"/>
          </a:p>
          <a:p>
            <a:endParaRPr lang="tr-TR" sz="2400" dirty="0"/>
          </a:p>
        </p:txBody>
      </p:sp>
      <p:pic>
        <p:nvPicPr>
          <p:cNvPr id="1028" name="Picture 4" descr="Newtown (Powys) railway station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76872"/>
            <a:ext cx="4122735" cy="275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78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SSM Reminder</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29</a:t>
            </a:fld>
            <a:endParaRPr lang="tr-TR"/>
          </a:p>
        </p:txBody>
      </p:sp>
      <p:graphicFrame>
        <p:nvGraphicFramePr>
          <p:cNvPr id="15" name="Content Placeholder 14"/>
          <p:cNvGraphicFramePr>
            <a:graphicFrameLocks noGrp="1"/>
          </p:cNvGraphicFramePr>
          <p:nvPr>
            <p:ph sz="quarter" idx="1"/>
            <p:extLst>
              <p:ext uri="{D42A27DB-BD31-4B8C-83A1-F6EECF244321}">
                <p14:modId xmlns:p14="http://schemas.microsoft.com/office/powerpoint/2010/main" val="2897427855"/>
              </p:ext>
            </p:extLst>
          </p:nvPr>
        </p:nvGraphicFramePr>
        <p:xfrm>
          <a:off x="316234" y="1628800"/>
          <a:ext cx="850423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4308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Introduction</a:t>
            </a:r>
            <a:endParaRPr lang="tr-TR" dirty="0"/>
          </a:p>
        </p:txBody>
      </p:sp>
      <p:sp>
        <p:nvSpPr>
          <p:cNvPr id="4" name="Slide Number Placeholder 3"/>
          <p:cNvSpPr>
            <a:spLocks noGrp="1"/>
          </p:cNvSpPr>
          <p:nvPr>
            <p:ph type="sldNum" sz="quarter" idx="12"/>
          </p:nvPr>
        </p:nvSpPr>
        <p:spPr/>
        <p:txBody>
          <a:bodyPr/>
          <a:lstStyle/>
          <a:p>
            <a:fld id="{75A8E6BE-9119-430C-B4C8-ADDAB3C14BA5}" type="slidenum">
              <a:rPr lang="tr-TR" smtClean="0"/>
              <a:t>3</a:t>
            </a:fld>
            <a:endParaRPr lang="tr-TR" dirty="0"/>
          </a:p>
        </p:txBody>
      </p:sp>
      <p:sp>
        <p:nvSpPr>
          <p:cNvPr id="3" name="Content Placeholder 2"/>
          <p:cNvSpPr>
            <a:spLocks noGrp="1"/>
          </p:cNvSpPr>
          <p:nvPr>
            <p:ph sz="quarter" idx="1"/>
          </p:nvPr>
        </p:nvSpPr>
        <p:spPr/>
        <p:txBody>
          <a:bodyPr/>
          <a:lstStyle/>
          <a:p>
            <a:r>
              <a:rPr lang="tr-TR" sz="2400" dirty="0" smtClean="0"/>
              <a:t>Previous chapters laid the groundwork for understanding and using the basic form of SSM</a:t>
            </a:r>
          </a:p>
          <a:p>
            <a:r>
              <a:rPr lang="tr-TR" sz="2400" dirty="0" smtClean="0"/>
              <a:t>In the 9th Chapter, two case studies are presented to demonstrate the practical application of SSM</a:t>
            </a:r>
          </a:p>
          <a:p>
            <a:pPr marL="731520" lvl="1" indent="-457200">
              <a:buFont typeface="+mj-lt"/>
              <a:buAutoNum type="arabicPeriod"/>
            </a:pPr>
            <a:r>
              <a:rPr lang="tr-TR" sz="2000" b="1" u="sng" dirty="0" smtClean="0"/>
              <a:t>A publishing project </a:t>
            </a:r>
            <a:r>
              <a:rPr lang="tr-TR" sz="2000" dirty="0" smtClean="0"/>
              <a:t>that got into a crisis involving finance, staff relations and project management</a:t>
            </a:r>
          </a:p>
          <a:p>
            <a:pPr marL="731520" lvl="1" indent="-457200">
              <a:buFont typeface="+mj-lt"/>
              <a:buAutoNum type="arabicPeriod"/>
            </a:pPr>
            <a:r>
              <a:rPr lang="tr-TR" sz="2000" b="1" u="sng" dirty="0" smtClean="0"/>
              <a:t>Development of a railway line </a:t>
            </a:r>
            <a:r>
              <a:rPr lang="tr-TR" sz="2000" dirty="0" smtClean="0"/>
              <a:t>in which engineering design and operational planning groups in the railway company expressed unease and uncertainty about the primary task</a:t>
            </a:r>
            <a:endParaRPr lang="tr-TR" sz="2000" dirty="0"/>
          </a:p>
        </p:txBody>
      </p:sp>
    </p:spTree>
    <p:extLst>
      <p:ext uri="{BB962C8B-B14F-4D97-AF65-F5344CB8AC3E}">
        <p14:creationId xmlns:p14="http://schemas.microsoft.com/office/powerpoint/2010/main" val="2236238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1: Data Collection</a:t>
            </a:r>
            <a:endParaRPr lang="en-US" dirty="0"/>
          </a:p>
        </p:txBody>
      </p:sp>
      <p:sp>
        <p:nvSpPr>
          <p:cNvPr id="4" name="Slide Number Placeholder 3"/>
          <p:cNvSpPr>
            <a:spLocks noGrp="1"/>
          </p:cNvSpPr>
          <p:nvPr>
            <p:ph type="sldNum" sz="quarter" idx="12"/>
          </p:nvPr>
        </p:nvSpPr>
        <p:spPr/>
        <p:txBody>
          <a:bodyPr/>
          <a:lstStyle/>
          <a:p>
            <a:fld id="{75A8E6BE-9119-430C-B4C8-ADDAB3C14BA5}" type="slidenum">
              <a:rPr lang="tr-TR" smtClean="0"/>
              <a:t>30</a:t>
            </a:fld>
            <a:endParaRPr lang="tr-T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r>
              <a:rPr lang="tr-TR" sz="2200" dirty="0" smtClean="0"/>
              <a:t>The Newtown area of UK has undergone various changes:</a:t>
            </a:r>
          </a:p>
          <a:p>
            <a:pPr lvl="1"/>
            <a:r>
              <a:rPr lang="tr-TR" dirty="0" smtClean="0"/>
              <a:t>Major employers moved into the area, </a:t>
            </a:r>
          </a:p>
          <a:p>
            <a:pPr lvl="1"/>
            <a:r>
              <a:rPr lang="tr-TR" dirty="0" smtClean="0"/>
              <a:t>New companies set up in industrial estates,</a:t>
            </a:r>
          </a:p>
          <a:p>
            <a:pPr lvl="1"/>
            <a:r>
              <a:rPr lang="tr-TR" dirty="0" smtClean="0"/>
              <a:t>Business parks &amp; new housing estates have been developed.</a:t>
            </a:r>
          </a:p>
          <a:p>
            <a:pPr lvl="1"/>
            <a:endParaRPr lang="tr-TR" dirty="0" smtClean="0"/>
          </a:p>
          <a:p>
            <a:r>
              <a:rPr lang="tr-TR" sz="2600" u="sng" dirty="0" smtClean="0">
                <a:sym typeface="Wingdings" panose="05000000000000000000" pitchFamily="2" charset="2"/>
              </a:rPr>
              <a:t>Insufficient railway line &amp; lacking adequate transport services to meet public demand</a:t>
            </a:r>
          </a:p>
          <a:p>
            <a:endParaRPr lang="tr-TR" sz="2200" u="sng" dirty="0" smtClean="0">
              <a:sym typeface="Wingdings" panose="05000000000000000000" pitchFamily="2" charset="2"/>
            </a:endParaRPr>
          </a:p>
          <a:p>
            <a:r>
              <a:rPr lang="tr-TR" sz="2200" dirty="0" smtClean="0">
                <a:sym typeface="Wingdings" panose="05000000000000000000" pitchFamily="2" charset="2"/>
              </a:rPr>
              <a:t>A </a:t>
            </a:r>
            <a:r>
              <a:rPr lang="tr-TR" sz="2200" dirty="0" smtClean="0">
                <a:effectLst>
                  <a:outerShdw blurRad="38100" dist="38100" dir="2700000" algn="tl">
                    <a:srgbClr val="000000">
                      <a:alpha val="43137"/>
                    </a:srgbClr>
                  </a:outerShdw>
                </a:effectLst>
                <a:sym typeface="Wingdings" panose="05000000000000000000" pitchFamily="2" charset="2"/>
              </a:rPr>
              <a:t>‘Safety Case’ </a:t>
            </a:r>
            <a:r>
              <a:rPr lang="tr-TR" sz="2200" dirty="0" smtClean="0">
                <a:sym typeface="Wingdings" panose="05000000000000000000" pitchFamily="2" charset="2"/>
              </a:rPr>
              <a:t>was obligatory for the approval of the govt to expand the Newtown network</a:t>
            </a:r>
          </a:p>
          <a:p>
            <a:r>
              <a:rPr lang="tr-TR" sz="2200" dirty="0" smtClean="0">
                <a:sym typeface="Wingdings" panose="05000000000000000000" pitchFamily="2" charset="2"/>
              </a:rPr>
              <a:t>The Newtown expansion work comprised:</a:t>
            </a:r>
          </a:p>
          <a:p>
            <a:pPr marL="731520" lvl="1" indent="-457200">
              <a:buFont typeface="+mj-lt"/>
              <a:buAutoNum type="arabicPeriod"/>
            </a:pPr>
            <a:r>
              <a:rPr lang="tr-TR" dirty="0" smtClean="0">
                <a:sym typeface="Wingdings" panose="05000000000000000000" pitchFamily="2" charset="2"/>
              </a:rPr>
              <a:t>The expansion project itself run by the engineering design team</a:t>
            </a:r>
          </a:p>
          <a:p>
            <a:pPr marL="731520" lvl="1" indent="-457200">
              <a:buFont typeface="+mj-lt"/>
              <a:buAutoNum type="arabicPeriod"/>
            </a:pPr>
            <a:r>
              <a:rPr lang="tr-TR" dirty="0" smtClean="0">
                <a:sym typeface="Wingdings" panose="05000000000000000000" pitchFamily="2" charset="2"/>
              </a:rPr>
              <a:t>The establishment of the systems to operate the extended line once handed over</a:t>
            </a:r>
          </a:p>
          <a:p>
            <a:endParaRPr lang="tr-TR" dirty="0" smtClean="0"/>
          </a:p>
          <a:p>
            <a:pPr lvl="1"/>
            <a:endParaRPr lang="en-US" dirty="0"/>
          </a:p>
        </p:txBody>
      </p:sp>
    </p:spTree>
    <p:extLst>
      <p:ext uri="{BB962C8B-B14F-4D97-AF65-F5344CB8AC3E}">
        <p14:creationId xmlns:p14="http://schemas.microsoft.com/office/powerpoint/2010/main" val="4173916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Step 1: Data </a:t>
            </a:r>
            <a:r>
              <a:rPr lang="tr-TR" dirty="0" smtClean="0"/>
              <a:t>Collection (Cont.)</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31</a:t>
            </a:fld>
            <a:endParaRPr lang="tr-TR"/>
          </a:p>
        </p:txBody>
      </p:sp>
      <p:sp>
        <p:nvSpPr>
          <p:cNvPr id="4" name="Content Placeholder 3"/>
          <p:cNvSpPr>
            <a:spLocks noGrp="1"/>
          </p:cNvSpPr>
          <p:nvPr>
            <p:ph sz="quarter" idx="1"/>
          </p:nvPr>
        </p:nvSpPr>
        <p:spPr>
          <a:xfrm>
            <a:off x="301752" y="1527048"/>
            <a:ext cx="8503920" cy="4998296"/>
          </a:xfrm>
        </p:spPr>
        <p:txBody>
          <a:bodyPr>
            <a:normAutofit/>
          </a:bodyPr>
          <a:lstStyle/>
          <a:p>
            <a:r>
              <a:rPr lang="tr-TR" sz="2000" dirty="0" smtClean="0"/>
              <a:t>Two problems: </a:t>
            </a:r>
          </a:p>
          <a:p>
            <a:pPr marL="731520" lvl="1" indent="-457200">
              <a:buFont typeface="+mj-lt"/>
              <a:buAutoNum type="arabicPeriod"/>
            </a:pPr>
            <a:r>
              <a:rPr lang="tr-TR" sz="2000" dirty="0" smtClean="0"/>
              <a:t>The HAZOP would need a system diagram/description of the railway business system, and </a:t>
            </a:r>
            <a:r>
              <a:rPr lang="tr-TR" sz="2000" u="sng" dirty="0" smtClean="0"/>
              <a:t>this did not exist</a:t>
            </a:r>
            <a:endParaRPr lang="tr-TR" sz="2000" dirty="0" smtClean="0"/>
          </a:p>
          <a:p>
            <a:pPr marL="731520" lvl="1" indent="-457200">
              <a:buFont typeface="+mj-lt"/>
              <a:buAutoNum type="arabicPeriod"/>
            </a:pPr>
            <a:r>
              <a:rPr lang="tr-TR" sz="2000" dirty="0" smtClean="0"/>
              <a:t>The </a:t>
            </a:r>
            <a:r>
              <a:rPr lang="tr-TR" sz="2000" dirty="0" smtClean="0"/>
              <a:t>unease felt by the safety case manager about a number of aspects of their work</a:t>
            </a:r>
          </a:p>
          <a:p>
            <a:pPr marL="1005840" lvl="2" indent="-457200">
              <a:buFont typeface="Arial" panose="020B0604020202020204" pitchFamily="34" charset="0"/>
              <a:buChar char="•"/>
            </a:pPr>
            <a:r>
              <a:rPr lang="tr-TR" sz="1800" dirty="0" smtClean="0"/>
              <a:t>Not easy to see the ‘whole’ system</a:t>
            </a:r>
          </a:p>
          <a:p>
            <a:pPr marL="1005840" lvl="2" indent="-457200">
              <a:buFont typeface="Arial" panose="020B0604020202020204" pitchFamily="34" charset="0"/>
              <a:buChar char="•"/>
            </a:pPr>
            <a:r>
              <a:rPr lang="tr-TR" sz="1800" dirty="0" smtClean="0"/>
              <a:t>Different groups &amp; different perceptions/beliefs exist</a:t>
            </a:r>
            <a:r>
              <a:rPr lang="tr-TR" sz="1800" dirty="0" smtClean="0">
                <a:sym typeface="Wingdings" panose="05000000000000000000" pitchFamily="2" charset="2"/>
              </a:rPr>
              <a:t>group biases</a:t>
            </a:r>
          </a:p>
          <a:p>
            <a:pPr marL="1005840" lvl="2" indent="-457200">
              <a:buFont typeface="Arial" panose="020B0604020202020204" pitchFamily="34" charset="0"/>
              <a:buChar char="•"/>
            </a:pPr>
            <a:endParaRPr lang="tr-TR" sz="1800" dirty="0" smtClean="0">
              <a:sym typeface="Wingdings" panose="05000000000000000000" pitchFamily="2" charset="2"/>
            </a:endParaRPr>
          </a:p>
          <a:p>
            <a:pPr marL="457200" indent="-457200">
              <a:buFont typeface="Arial" panose="020B0604020202020204" pitchFamily="34" charset="0"/>
              <a:buChar char="•"/>
            </a:pPr>
            <a:r>
              <a:rPr lang="tr-TR" sz="2000" dirty="0" smtClean="0"/>
              <a:t>An SSM study was commissioned with certain objectives:</a:t>
            </a:r>
          </a:p>
          <a:p>
            <a:pPr marL="731520" lvl="1" indent="-457200">
              <a:buFont typeface="Arial" panose="020B0604020202020204" pitchFamily="34" charset="0"/>
              <a:buChar char="•"/>
            </a:pPr>
            <a:r>
              <a:rPr lang="tr-TR" sz="2000" b="1" dirty="0"/>
              <a:t>I</a:t>
            </a:r>
            <a:r>
              <a:rPr lang="tr-TR" sz="2000" b="1" dirty="0" smtClean="0"/>
              <a:t>dentifying different understandings &amp; conflicts</a:t>
            </a:r>
          </a:p>
          <a:p>
            <a:pPr marL="731520" lvl="1" indent="-457200">
              <a:buFont typeface="Arial" panose="020B0604020202020204" pitchFamily="34" charset="0"/>
              <a:buChar char="•"/>
            </a:pPr>
            <a:r>
              <a:rPr lang="tr-TR" sz="2000" b="1" dirty="0" smtClean="0"/>
              <a:t>Helping to resolve differences</a:t>
            </a:r>
          </a:p>
          <a:p>
            <a:pPr marL="731520" lvl="1" indent="-457200">
              <a:buFont typeface="Arial" panose="020B0604020202020204" pitchFamily="34" charset="0"/>
              <a:buChar char="•"/>
            </a:pPr>
            <a:r>
              <a:rPr lang="tr-TR" sz="2000" b="1" dirty="0" smtClean="0"/>
              <a:t>Providing confidence in the main system analysis &amp; HAZOP programme</a:t>
            </a:r>
          </a:p>
          <a:p>
            <a:pPr marL="1005840" lvl="2" indent="-457200">
              <a:buFont typeface="Arial" panose="020B0604020202020204" pitchFamily="34" charset="0"/>
              <a:buChar char="•"/>
            </a:pPr>
            <a:endParaRPr lang="tr-TR" sz="1800" dirty="0" smtClean="0"/>
          </a:p>
          <a:p>
            <a:pPr marL="731520" lvl="1" indent="-457200">
              <a:buFont typeface="+mj-lt"/>
              <a:buAutoNum type="arabicPeriod"/>
            </a:pPr>
            <a:endParaRPr lang="en-US" sz="2000" dirty="0"/>
          </a:p>
        </p:txBody>
      </p:sp>
    </p:spTree>
    <p:extLst>
      <p:ext uri="{BB962C8B-B14F-4D97-AF65-F5344CB8AC3E}">
        <p14:creationId xmlns:p14="http://schemas.microsoft.com/office/powerpoint/2010/main" val="1009719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979712" y="1644794"/>
            <a:ext cx="5184576" cy="4952558"/>
            <a:chOff x="2051720" y="1604349"/>
            <a:chExt cx="5184576" cy="4952558"/>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604349"/>
              <a:ext cx="5184576" cy="4952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18" name="Rectangle 17"/>
            <p:cNvSpPr/>
            <p:nvPr/>
          </p:nvSpPr>
          <p:spPr>
            <a:xfrm>
              <a:off x="5220072" y="5157192"/>
              <a:ext cx="1944216"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tr-TR" dirty="0" smtClean="0"/>
              <a:t>Step 2: Analysis</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32</a:t>
            </a:fld>
            <a:endParaRPr lang="tr-TR"/>
          </a:p>
        </p:txBody>
      </p:sp>
      <p:cxnSp>
        <p:nvCxnSpPr>
          <p:cNvPr id="7" name="Straight Arrow Connector 6"/>
          <p:cNvCxnSpPr/>
          <p:nvPr/>
        </p:nvCxnSpPr>
        <p:spPr>
          <a:xfrm flipH="1" flipV="1">
            <a:off x="2771800" y="3253421"/>
            <a:ext cx="864096" cy="504056"/>
          </a:xfrm>
          <a:prstGeom prst="straightConnector1">
            <a:avLst/>
          </a:prstGeom>
          <a:ln w="571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491880" y="2461333"/>
            <a:ext cx="360040" cy="864097"/>
          </a:xfrm>
          <a:prstGeom prst="straightConnector1">
            <a:avLst/>
          </a:prstGeom>
          <a:ln w="571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03848" y="4121073"/>
            <a:ext cx="658214" cy="716524"/>
          </a:xfrm>
          <a:prstGeom prst="straightConnector1">
            <a:avLst/>
          </a:prstGeom>
          <a:ln w="571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4045509"/>
            <a:ext cx="504056" cy="358262"/>
          </a:xfrm>
          <a:prstGeom prst="straightConnector1">
            <a:avLst/>
          </a:prstGeom>
          <a:ln w="571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93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Step </a:t>
            </a:r>
            <a:r>
              <a:rPr lang="tr-TR" dirty="0" smtClean="0"/>
              <a:t>2 (Cont.)</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33</a:t>
            </a:fld>
            <a:endParaRPr lang="tr-T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374905131"/>
              </p:ext>
            </p:extLst>
          </p:nvPr>
        </p:nvGraphicFramePr>
        <p:xfrm>
          <a:off x="467544" y="1630845"/>
          <a:ext cx="6984776" cy="4750483"/>
        </p:xfrm>
        <a:graphic>
          <a:graphicData uri="http://schemas.openxmlformats.org/drawingml/2006/table">
            <a:tbl>
              <a:tblPr firstRow="1" bandRow="1">
                <a:tableStyleId>{2D5ABB26-0587-4C30-8999-92F81FD0307C}</a:tableStyleId>
              </a:tblPr>
              <a:tblGrid>
                <a:gridCol w="3456384"/>
                <a:gridCol w="3528392"/>
              </a:tblGrid>
              <a:tr h="206027">
                <a:tc>
                  <a:txBody>
                    <a:bodyPr/>
                    <a:lstStyle/>
                    <a:p>
                      <a:pPr algn="ctr"/>
                      <a:r>
                        <a:rPr lang="tr-TR" sz="1400" b="1" dirty="0" smtClean="0"/>
                        <a:t>Primary-task-based</a:t>
                      </a:r>
                      <a:endParaRPr lang="en-US" sz="1400" b="1" dirty="0"/>
                    </a:p>
                  </a:txBody>
                  <a:tcPr>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pPr algn="ctr"/>
                      <a:r>
                        <a:rPr lang="tr-TR" sz="1400" b="1" dirty="0" smtClean="0"/>
                        <a:t>Issue-based</a:t>
                      </a:r>
                      <a:endParaRPr lang="en-US" sz="1400" b="1" dirty="0"/>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r>
              <a:tr h="355865">
                <a:tc>
                  <a:txBody>
                    <a:bodyPr/>
                    <a:lstStyle/>
                    <a:p>
                      <a:pPr marL="285750" indent="-285750" algn="l">
                        <a:buFont typeface="Arial" panose="020B0604020202020204" pitchFamily="34" charset="0"/>
                        <a:buChar char="•"/>
                      </a:pPr>
                      <a:r>
                        <a:rPr lang="tr-TR" sz="1400" dirty="0" smtClean="0"/>
                        <a:t>The overall system</a:t>
                      </a:r>
                      <a:endParaRPr lang="en-US" sz="1400" dirty="0"/>
                    </a:p>
                  </a:txBody>
                  <a:tcPr/>
                </a:tc>
                <a:tc>
                  <a:txBody>
                    <a:bodyPr/>
                    <a:lstStyle/>
                    <a:p>
                      <a:pPr marL="285750" indent="-285750" algn="l">
                        <a:buFont typeface="Arial" panose="020B0604020202020204" pitchFamily="34" charset="0"/>
                        <a:buChar char="•"/>
                      </a:pPr>
                      <a:r>
                        <a:rPr lang="tr-TR" sz="1400" dirty="0" smtClean="0"/>
                        <a:t>Means to examine big</a:t>
                      </a:r>
                      <a:r>
                        <a:rPr lang="tr-TR" sz="1400" baseline="0" dirty="0" smtClean="0"/>
                        <a:t> issues</a:t>
                      </a:r>
                      <a:endParaRPr lang="en-US" sz="1400" dirty="0"/>
                    </a:p>
                  </a:txBody>
                  <a:tcPr/>
                </a:tc>
              </a:tr>
              <a:tr h="359773">
                <a:tc>
                  <a:txBody>
                    <a:bodyPr/>
                    <a:lstStyle/>
                    <a:p>
                      <a:pPr marL="285750" indent="-285750" algn="l">
                        <a:buFont typeface="Arial" panose="020B0604020202020204" pitchFamily="34" charset="0"/>
                        <a:buChar char="•"/>
                      </a:pPr>
                      <a:r>
                        <a:rPr lang="tr-TR" sz="1400" dirty="0" smtClean="0"/>
                        <a:t>Maintenance and servicing</a:t>
                      </a:r>
                      <a:endParaRPr lang="en-US" sz="1400" dirty="0"/>
                    </a:p>
                  </a:txBody>
                  <a:tcPr/>
                </a:tc>
                <a:tc>
                  <a:txBody>
                    <a:bodyPr/>
                    <a:lstStyle/>
                    <a:p>
                      <a:pPr marL="285750" indent="-285750" algn="l">
                        <a:buFont typeface="Arial" panose="020B0604020202020204" pitchFamily="34" charset="0"/>
                        <a:buChar char="•"/>
                      </a:pPr>
                      <a:r>
                        <a:rPr lang="tr-TR" sz="1400" dirty="0" smtClean="0"/>
                        <a:t>Noticing and adapting to changes</a:t>
                      </a:r>
                      <a:endParaRPr lang="en-US" sz="1400" dirty="0"/>
                    </a:p>
                  </a:txBody>
                  <a:tcPr/>
                </a:tc>
              </a:tr>
              <a:tr h="355865">
                <a:tc>
                  <a:txBody>
                    <a:bodyPr/>
                    <a:lstStyle/>
                    <a:p>
                      <a:pPr marL="285750" indent="-285750" algn="l">
                        <a:buFont typeface="Arial" panose="020B0604020202020204" pitchFamily="34" charset="0"/>
                        <a:buChar char="•"/>
                      </a:pPr>
                      <a:r>
                        <a:rPr lang="tr-TR" sz="1400" dirty="0" smtClean="0"/>
                        <a:t>Skills, training and human resources</a:t>
                      </a:r>
                      <a:endParaRPr lang="en-US" sz="1400" dirty="0"/>
                    </a:p>
                  </a:txBody>
                  <a:tcPr/>
                </a:tc>
                <a:tc>
                  <a:txBody>
                    <a:bodyPr/>
                    <a:lstStyle/>
                    <a:p>
                      <a:pPr marL="285750" indent="-285750" algn="l">
                        <a:buFont typeface="Arial" panose="020B0604020202020204" pitchFamily="34" charset="0"/>
                        <a:buChar char="•"/>
                      </a:pPr>
                      <a:r>
                        <a:rPr lang="tr-TR" sz="1400" dirty="0" smtClean="0"/>
                        <a:t>Passenger behaviour</a:t>
                      </a:r>
                      <a:endParaRPr lang="en-US" sz="1400" dirty="0"/>
                    </a:p>
                  </a:txBody>
                  <a:tcPr/>
                </a:tc>
              </a:tr>
              <a:tr h="355865">
                <a:tc>
                  <a:txBody>
                    <a:bodyPr/>
                    <a:lstStyle/>
                    <a:p>
                      <a:pPr marL="285750" indent="-285750" algn="l">
                        <a:buFont typeface="Arial" panose="020B0604020202020204" pitchFamily="34" charset="0"/>
                        <a:buChar char="•"/>
                      </a:pPr>
                      <a:r>
                        <a:rPr lang="tr-TR" sz="1400" dirty="0" smtClean="0"/>
                        <a:t>Capturing experience</a:t>
                      </a:r>
                      <a:endParaRPr lang="en-US" sz="1400" dirty="0"/>
                    </a:p>
                  </a:txBody>
                  <a:tcPr/>
                </a:tc>
                <a:tc>
                  <a:txBody>
                    <a:bodyPr/>
                    <a:lstStyle/>
                    <a:p>
                      <a:pPr algn="l"/>
                      <a:endParaRPr lang="en-US" sz="1400" dirty="0"/>
                    </a:p>
                  </a:txBody>
                  <a:tcPr/>
                </a:tc>
              </a:tr>
              <a:tr h="206027">
                <a:tc>
                  <a:txBody>
                    <a:bodyPr/>
                    <a:lstStyle/>
                    <a:p>
                      <a:pPr marL="285750" indent="-285750" algn="l">
                        <a:buFont typeface="Arial" panose="020B0604020202020204" pitchFamily="34" charset="0"/>
                        <a:buChar char="•"/>
                      </a:pPr>
                      <a:r>
                        <a:rPr lang="tr-TR" sz="1400" dirty="0" smtClean="0"/>
                        <a:t>Decision support</a:t>
                      </a:r>
                      <a:endParaRPr lang="en-US" sz="1400" dirty="0"/>
                    </a:p>
                  </a:txBody>
                  <a:tcPr/>
                </a:tc>
                <a:tc>
                  <a:txBody>
                    <a:bodyPr/>
                    <a:lstStyle/>
                    <a:p>
                      <a:pPr algn="l"/>
                      <a:endParaRPr lang="en-US" sz="1400" dirty="0"/>
                    </a:p>
                  </a:txBody>
                  <a:tcPr/>
                </a:tc>
              </a:tr>
              <a:tr h="355865">
                <a:tc>
                  <a:txBody>
                    <a:bodyPr/>
                    <a:lstStyle/>
                    <a:p>
                      <a:pPr marL="285750" indent="-285750" algn="l">
                        <a:buFont typeface="Arial" panose="020B0604020202020204" pitchFamily="34" charset="0"/>
                        <a:buChar char="•"/>
                      </a:pPr>
                      <a:r>
                        <a:rPr lang="tr-TR" sz="1400" dirty="0" smtClean="0"/>
                        <a:t>Crippled trains and evacuation</a:t>
                      </a:r>
                      <a:endParaRPr lang="en-US" sz="1400" dirty="0"/>
                    </a:p>
                  </a:txBody>
                  <a:tcPr/>
                </a:tc>
                <a:tc>
                  <a:txBody>
                    <a:bodyPr/>
                    <a:lstStyle/>
                    <a:p>
                      <a:pPr algn="l"/>
                      <a:endParaRPr lang="en-US" sz="1400" dirty="0"/>
                    </a:p>
                  </a:txBody>
                  <a:tcPr/>
                </a:tc>
              </a:tr>
              <a:tr h="206027">
                <a:tc>
                  <a:txBody>
                    <a:bodyPr/>
                    <a:lstStyle/>
                    <a:p>
                      <a:pPr marL="285750" indent="-285750" algn="l">
                        <a:buFont typeface="Arial" panose="020B0604020202020204" pitchFamily="34" charset="0"/>
                        <a:buChar char="•"/>
                      </a:pPr>
                      <a:r>
                        <a:rPr lang="tr-TR" sz="1400" dirty="0" smtClean="0"/>
                        <a:t>Procedures </a:t>
                      </a:r>
                      <a:endParaRPr lang="en-US" sz="1400" dirty="0"/>
                    </a:p>
                  </a:txBody>
                  <a:tcPr/>
                </a:tc>
                <a:tc>
                  <a:txBody>
                    <a:bodyPr/>
                    <a:lstStyle/>
                    <a:p>
                      <a:pPr algn="l"/>
                      <a:endParaRPr lang="en-US" sz="1400" dirty="0"/>
                    </a:p>
                  </a:txBody>
                  <a:tcPr/>
                </a:tc>
              </a:tr>
              <a:tr h="505703">
                <a:tc>
                  <a:txBody>
                    <a:bodyPr/>
                    <a:lstStyle/>
                    <a:p>
                      <a:pPr marL="285750" indent="-285750" algn="l">
                        <a:buFont typeface="Arial" panose="020B0604020202020204" pitchFamily="34" charset="0"/>
                        <a:buChar char="•"/>
                      </a:pPr>
                      <a:r>
                        <a:rPr lang="tr-TR" sz="1400" dirty="0" smtClean="0"/>
                        <a:t>Testing</a:t>
                      </a:r>
                      <a:r>
                        <a:rPr lang="tr-TR" sz="1400" baseline="0" dirty="0" smtClean="0"/>
                        <a:t> system integration &amp; interfaces</a:t>
                      </a:r>
                    </a:p>
                  </a:txBody>
                  <a:tcPr/>
                </a:tc>
                <a:tc>
                  <a:txBody>
                    <a:bodyPr/>
                    <a:lstStyle/>
                    <a:p>
                      <a:pPr algn="l"/>
                      <a:endParaRPr lang="en-US" sz="1400" dirty="0"/>
                    </a:p>
                  </a:txBody>
                  <a:tcPr/>
                </a:tc>
              </a:tr>
              <a:tr h="355865">
                <a:tc>
                  <a:txBody>
                    <a:bodyPr/>
                    <a:lstStyle/>
                    <a:p>
                      <a:pPr marL="285750" indent="-285750" algn="l">
                        <a:buFont typeface="Arial" panose="020B0604020202020204" pitchFamily="34" charset="0"/>
                        <a:buChar char="•"/>
                      </a:pPr>
                      <a:r>
                        <a:rPr lang="tr-TR" sz="1400" dirty="0" smtClean="0"/>
                        <a:t>Driver boredom &amp; driver needs</a:t>
                      </a:r>
                      <a:endParaRPr lang="en-US" sz="1400" dirty="0"/>
                    </a:p>
                  </a:txBody>
                  <a:tcPr/>
                </a:tc>
                <a:tc>
                  <a:txBody>
                    <a:bodyPr/>
                    <a:lstStyle/>
                    <a:p>
                      <a:pPr algn="l"/>
                      <a:endParaRPr lang="en-US" sz="1400" dirty="0"/>
                    </a:p>
                  </a:txBody>
                  <a:tcPr/>
                </a:tc>
              </a:tr>
              <a:tr h="355865">
                <a:tc>
                  <a:txBody>
                    <a:bodyPr/>
                    <a:lstStyle/>
                    <a:p>
                      <a:pPr marL="285750" indent="-285750" algn="l">
                        <a:buFont typeface="Arial" panose="020B0604020202020204" pitchFamily="34" charset="0"/>
                        <a:buChar char="•"/>
                      </a:pPr>
                      <a:r>
                        <a:rPr lang="tr-TR" sz="1400" dirty="0" smtClean="0"/>
                        <a:t>Car design &amp;</a:t>
                      </a:r>
                      <a:r>
                        <a:rPr lang="tr-TR" sz="1400" baseline="0" dirty="0" smtClean="0"/>
                        <a:t> passenger needs</a:t>
                      </a:r>
                      <a:endParaRPr lang="en-US" sz="1400" dirty="0"/>
                    </a:p>
                  </a:txBody>
                  <a:tcPr/>
                </a:tc>
                <a:tc>
                  <a:txBody>
                    <a:bodyPr/>
                    <a:lstStyle/>
                    <a:p>
                      <a:pPr algn="l"/>
                      <a:endParaRPr lang="en-US" sz="1400" dirty="0"/>
                    </a:p>
                  </a:txBody>
                  <a:tcPr/>
                </a:tc>
              </a:tr>
              <a:tr h="206027">
                <a:tc>
                  <a:txBody>
                    <a:bodyPr/>
                    <a:lstStyle/>
                    <a:p>
                      <a:pPr marL="285750" indent="-285750" algn="l">
                        <a:buFont typeface="Arial" panose="020B0604020202020204" pitchFamily="34" charset="0"/>
                        <a:buChar char="•"/>
                      </a:pPr>
                      <a:r>
                        <a:rPr lang="tr-TR" sz="1400" dirty="0" smtClean="0"/>
                        <a:t>Line control centre</a:t>
                      </a:r>
                      <a:endParaRPr lang="en-US" sz="1400" dirty="0"/>
                    </a:p>
                  </a:txBody>
                  <a:tcPr/>
                </a:tc>
                <a:tc>
                  <a:txBody>
                    <a:bodyPr/>
                    <a:lstStyle/>
                    <a:p>
                      <a:pPr algn="l"/>
                      <a:endParaRPr lang="en-US" sz="1400" dirty="0"/>
                    </a:p>
                  </a:txBody>
                  <a:tcPr/>
                </a:tc>
              </a:tr>
              <a:tr h="505703">
                <a:tc>
                  <a:txBody>
                    <a:bodyPr/>
                    <a:lstStyle/>
                    <a:p>
                      <a:pPr marL="285750" indent="-285750" algn="l">
                        <a:buFont typeface="Arial" panose="020B0604020202020204" pitchFamily="34" charset="0"/>
                        <a:buChar char="•"/>
                      </a:pPr>
                      <a:r>
                        <a:rPr lang="tr-TR" sz="1400" dirty="0" smtClean="0"/>
                        <a:t>Performance</a:t>
                      </a:r>
                      <a:r>
                        <a:rPr lang="tr-TR" sz="1400" baseline="0" dirty="0" smtClean="0"/>
                        <a:t> standards and measuring</a:t>
                      </a:r>
                      <a:endParaRPr lang="en-US" sz="1400" dirty="0"/>
                    </a:p>
                  </a:txBody>
                  <a:tcPr/>
                </a:tc>
                <a:tc>
                  <a:txBody>
                    <a:bodyPr/>
                    <a:lstStyle/>
                    <a:p>
                      <a:pPr algn="l"/>
                      <a:endParaRPr lang="en-US" sz="1400" dirty="0"/>
                    </a:p>
                  </a:txBody>
                  <a:tcPr/>
                </a:tc>
              </a:tr>
            </a:tbl>
          </a:graphicData>
        </a:graphic>
      </p:graphicFrame>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480" t="72211" r="2224" b="7234"/>
          <a:stretch/>
        </p:blipFill>
        <p:spPr bwMode="auto">
          <a:xfrm>
            <a:off x="4788024" y="3501008"/>
            <a:ext cx="3353779" cy="1814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859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3: Relevant Systems &amp; Root Definitions</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34</a:t>
            </a:fld>
            <a:endParaRPr lang="tr-T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160195887"/>
              </p:ext>
            </p:extLst>
          </p:nvPr>
        </p:nvGraphicFramePr>
        <p:xfrm>
          <a:off x="395536" y="2420888"/>
          <a:ext cx="8504238" cy="2865120"/>
        </p:xfrm>
        <a:graphic>
          <a:graphicData uri="http://schemas.openxmlformats.org/drawingml/2006/table">
            <a:tbl>
              <a:tblPr firstRow="1" bandRow="1">
                <a:tableStyleId>{2D5ABB26-0587-4C30-8999-92F81FD0307C}</a:tableStyleId>
              </a:tblPr>
              <a:tblGrid>
                <a:gridCol w="813991"/>
                <a:gridCol w="7690247"/>
              </a:tblGrid>
              <a:tr h="370840">
                <a:tc>
                  <a:txBody>
                    <a:bodyPr/>
                    <a:lstStyle/>
                    <a:p>
                      <a:r>
                        <a:rPr lang="tr-TR" b="1" dirty="0" smtClean="0"/>
                        <a:t>RS0</a:t>
                      </a:r>
                      <a:endParaRPr lang="en-US" b="1" dirty="0"/>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The</a:t>
                      </a:r>
                      <a:r>
                        <a:rPr lang="tr-TR" baseline="0" dirty="0" smtClean="0"/>
                        <a:t> overall notional system (Level 0) comprising Level 1 sub-systems:</a:t>
                      </a:r>
                      <a:endParaRPr lang="en-US" dirty="0"/>
                    </a:p>
                  </a:txBody>
                  <a:tcPr>
                    <a:lnB w="12700" cap="flat" cmpd="sng" algn="ctr">
                      <a:solidFill>
                        <a:schemeClr val="tx1"/>
                      </a:solidFill>
                      <a:prstDash val="solid"/>
                      <a:round/>
                      <a:headEnd type="none" w="med" len="med"/>
                      <a:tailEnd type="none" w="med" len="med"/>
                    </a:lnB>
                  </a:tcPr>
                </a:tc>
              </a:tr>
              <a:tr h="370840">
                <a:tc>
                  <a:txBody>
                    <a:bodyPr/>
                    <a:lstStyle/>
                    <a:p>
                      <a:r>
                        <a:rPr lang="tr-TR" b="1" dirty="0" smtClean="0"/>
                        <a:t>RS1</a:t>
                      </a: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A system for embarking &amp; disembarking passengers;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tr-TR" b="1" dirty="0" smtClean="0"/>
                        <a:t>RS2</a:t>
                      </a: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A system to move passengers from train</a:t>
                      </a:r>
                      <a:r>
                        <a:rPr lang="tr-TR" baseline="0" dirty="0" smtClean="0"/>
                        <a:t> embarcation point to a chosen destination;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tr-TR" b="1" dirty="0" smtClean="0"/>
                        <a:t>RS3</a:t>
                      </a: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A system to provide an adequeate pool</a:t>
                      </a:r>
                      <a:r>
                        <a:rPr lang="tr-TR" baseline="0" dirty="0" smtClean="0"/>
                        <a:t> of qualified staff &amp; their allocation;</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tr-TR" b="1" dirty="0" smtClean="0"/>
                        <a:t>RS4</a:t>
                      </a: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A system to regulate service on the line;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tr-TR" b="1" dirty="0" smtClean="0"/>
                        <a:t>RS5</a:t>
                      </a: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A system to maintain the railway;</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tr-TR" b="1" dirty="0" smtClean="0"/>
                        <a:t>RS6</a:t>
                      </a:r>
                      <a:endParaRPr lang="en-US" b="1" dirty="0"/>
                    </a:p>
                  </a:txBody>
                  <a:tcPr>
                    <a:lnT w="1270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r>
                        <a:rPr lang="tr-TR" dirty="0" smtClean="0"/>
                        <a:t>A system to control emergencies.</a:t>
                      </a:r>
                      <a:endParaRPr lang="en-US" dirty="0"/>
                    </a:p>
                  </a:txBody>
                  <a:tcPr>
                    <a:lnT w="12700" cap="flat" cmpd="sng" algn="ctr">
                      <a:solidFill>
                        <a:schemeClr val="tx1"/>
                      </a:solidFill>
                      <a:prstDash val="solid"/>
                      <a:round/>
                      <a:headEnd type="none" w="med" len="med"/>
                      <a:tailEnd type="none" w="med" len="med"/>
                    </a:lnT>
                  </a:tcPr>
                </a:tc>
              </a:tr>
            </a:tbl>
          </a:graphicData>
        </a:graphic>
      </p:graphicFrame>
      <p:sp>
        <p:nvSpPr>
          <p:cNvPr id="6" name="TextBox 5"/>
          <p:cNvSpPr txBox="1"/>
          <p:nvPr/>
        </p:nvSpPr>
        <p:spPr>
          <a:xfrm>
            <a:off x="467544" y="1628800"/>
            <a:ext cx="8064896" cy="707886"/>
          </a:xfrm>
          <a:prstGeom prst="rect">
            <a:avLst/>
          </a:prstGeom>
          <a:noFill/>
        </p:spPr>
        <p:txBody>
          <a:bodyPr wrap="square" rtlCol="0">
            <a:spAutoFit/>
          </a:bodyPr>
          <a:lstStyle/>
          <a:p>
            <a:r>
              <a:rPr lang="tr-TR" sz="2000" u="sng" dirty="0" smtClean="0"/>
              <a:t>The following systems relevant to the Extended Newtown Line (ENL) were examined:</a:t>
            </a:r>
            <a:endParaRPr lang="en-US" sz="2000" u="sng" dirty="0"/>
          </a:p>
        </p:txBody>
      </p:sp>
    </p:spTree>
    <p:extLst>
      <p:ext uri="{BB962C8B-B14F-4D97-AF65-F5344CB8AC3E}">
        <p14:creationId xmlns:p14="http://schemas.microsoft.com/office/powerpoint/2010/main" val="45668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4: Conceptual Modelling</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35</a:t>
            </a:fld>
            <a:endParaRPr lang="tr-TR"/>
          </a:p>
        </p:txBody>
      </p:sp>
      <p:pic>
        <p:nvPicPr>
          <p:cNvPr id="307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835696" y="1628800"/>
            <a:ext cx="5616624" cy="4848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Oval 4"/>
          <p:cNvSpPr/>
          <p:nvPr/>
        </p:nvSpPr>
        <p:spPr>
          <a:xfrm>
            <a:off x="3419872" y="2025010"/>
            <a:ext cx="1008112" cy="827926"/>
          </a:xfrm>
          <a:prstGeom prst="ellipse">
            <a:avLst/>
          </a:prstGeom>
          <a:noFill/>
          <a:ln w="571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88024" y="2627211"/>
            <a:ext cx="1152128" cy="827926"/>
          </a:xfrm>
          <a:prstGeom prst="ellipse">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03848" y="3356992"/>
            <a:ext cx="936104" cy="576064"/>
          </a:xfrm>
          <a:prstGeom prst="ellipse">
            <a:avLst/>
          </a:prstGeom>
          <a:noFill/>
          <a:ln w="57150">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20072" y="3861048"/>
            <a:ext cx="936104" cy="576064"/>
          </a:xfrm>
          <a:prstGeom prst="ellipse">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20055" y="4221088"/>
            <a:ext cx="936104" cy="648072"/>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87824" y="4506662"/>
            <a:ext cx="792088" cy="648072"/>
          </a:xfrm>
          <a:prstGeom prst="ellipse">
            <a:avLst/>
          </a:prstGeom>
          <a:noFill/>
          <a:ln w="571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051720" y="5301208"/>
            <a:ext cx="936104" cy="720080"/>
          </a:xfrm>
          <a:prstGeom prst="ellipse">
            <a:avLst/>
          </a:prstGeom>
          <a:noFill/>
          <a:ln w="571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0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60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110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170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230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280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340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4 (Cont.)</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36</a:t>
            </a:fld>
            <a:endParaRPr lang="tr-TR"/>
          </a:p>
        </p:txBody>
      </p:sp>
      <p:sp>
        <p:nvSpPr>
          <p:cNvPr id="4" name="Content Placeholder 3"/>
          <p:cNvSpPr>
            <a:spLocks noGrp="1"/>
          </p:cNvSpPr>
          <p:nvPr>
            <p:ph sz="quarter" idx="1"/>
          </p:nvPr>
        </p:nvSpPr>
        <p:spPr/>
        <p:txBody>
          <a:bodyPr/>
          <a:lstStyle/>
          <a:p>
            <a:endParaRPr lang="en-US"/>
          </a:p>
        </p:txBody>
      </p:sp>
      <p:grpSp>
        <p:nvGrpSpPr>
          <p:cNvPr id="5" name="Group 4"/>
          <p:cNvGrpSpPr/>
          <p:nvPr/>
        </p:nvGrpSpPr>
        <p:grpSpPr>
          <a:xfrm>
            <a:off x="1331640" y="1599543"/>
            <a:ext cx="6768752" cy="4988976"/>
            <a:chOff x="539552" y="1599543"/>
            <a:chExt cx="6768752" cy="4988976"/>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99543"/>
              <a:ext cx="6768752" cy="243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275"/>
            <a:stretch/>
          </p:blipFill>
          <p:spPr bwMode="auto">
            <a:xfrm>
              <a:off x="539552" y="4036952"/>
              <a:ext cx="6768752" cy="2551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842857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5A8E6BE-9119-430C-B4C8-ADDAB3C14BA5}" type="slidenum">
              <a:rPr lang="tr-TR" smtClean="0"/>
              <a:t>37</a:t>
            </a:fld>
            <a:endParaRPr lang="tr-T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88640"/>
            <a:ext cx="4824536" cy="6541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54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5: Comparison</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38</a:t>
            </a:fld>
            <a:endParaRPr lang="tr-TR"/>
          </a:p>
        </p:txBody>
      </p:sp>
      <p:sp>
        <p:nvSpPr>
          <p:cNvPr id="4" name="Content Placeholder 3"/>
          <p:cNvSpPr>
            <a:spLocks noGrp="1"/>
          </p:cNvSpPr>
          <p:nvPr>
            <p:ph sz="quarter" idx="1"/>
          </p:nvPr>
        </p:nvSpPr>
        <p:spPr/>
        <p:txBody>
          <a:bodyPr/>
          <a:lstStyle/>
          <a:p>
            <a:r>
              <a:rPr lang="tr-TR" sz="2400" dirty="0" smtClean="0"/>
              <a:t>A tabulated comparison:</a:t>
            </a:r>
          </a:p>
          <a:p>
            <a:pPr lvl="1"/>
            <a:r>
              <a:rPr lang="tr-TR" sz="2400" dirty="0" smtClean="0"/>
              <a:t>Revealed many matches between the cascade of conceptual models &amp; the real world setting;</a:t>
            </a:r>
          </a:p>
          <a:p>
            <a:pPr lvl="1"/>
            <a:r>
              <a:rPr lang="tr-TR" sz="2400" dirty="0" smtClean="0"/>
              <a:t>Identified a number of mismatches &amp; omissions;</a:t>
            </a:r>
          </a:p>
          <a:p>
            <a:pPr lvl="2"/>
            <a:r>
              <a:rPr lang="tr-TR" sz="2400" dirty="0" smtClean="0"/>
              <a:t>E.g.: arrangements for RS3, RS5 and RS6 would require much greater attention than had been recognized</a:t>
            </a:r>
          </a:p>
          <a:p>
            <a:pPr lvl="1"/>
            <a:endParaRPr lang="tr-TR" dirty="0" smtClean="0"/>
          </a:p>
          <a:p>
            <a:endParaRPr lang="en-US" dirty="0"/>
          </a:p>
        </p:txBody>
      </p:sp>
      <p:pic>
        <p:nvPicPr>
          <p:cNvPr id="3075" name="Picture 3" descr="C:\Users\nazlibo\AppData\Local\Microsoft\Windows\Temporary Internet Files\Content.IE5\6NX73EJM\Imagen-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498114"/>
            <a:ext cx="2754650" cy="160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07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4000" fill="hold" nodeType="withEffect">
                                  <p:stCondLst>
                                    <p:cond delay="0"/>
                                  </p:stCondLst>
                                  <p:childTnLst>
                                    <p:animRot by="120000">
                                      <p:cBhvr>
                                        <p:cTn id="6" dur="100" fill="hold">
                                          <p:stCondLst>
                                            <p:cond delay="0"/>
                                          </p:stCondLst>
                                        </p:cTn>
                                        <p:tgtEl>
                                          <p:spTgt spid="3075"/>
                                        </p:tgtEl>
                                        <p:attrNameLst>
                                          <p:attrName>r</p:attrName>
                                        </p:attrNameLst>
                                      </p:cBhvr>
                                    </p:animRot>
                                    <p:animRot by="-240000">
                                      <p:cBhvr>
                                        <p:cTn id="7" dur="200" fill="hold">
                                          <p:stCondLst>
                                            <p:cond delay="200"/>
                                          </p:stCondLst>
                                        </p:cTn>
                                        <p:tgtEl>
                                          <p:spTgt spid="3075"/>
                                        </p:tgtEl>
                                        <p:attrNameLst>
                                          <p:attrName>r</p:attrName>
                                        </p:attrNameLst>
                                      </p:cBhvr>
                                    </p:animRot>
                                    <p:animRot by="240000">
                                      <p:cBhvr>
                                        <p:cTn id="8" dur="200" fill="hold">
                                          <p:stCondLst>
                                            <p:cond delay="400"/>
                                          </p:stCondLst>
                                        </p:cTn>
                                        <p:tgtEl>
                                          <p:spTgt spid="3075"/>
                                        </p:tgtEl>
                                        <p:attrNameLst>
                                          <p:attrName>r</p:attrName>
                                        </p:attrNameLst>
                                      </p:cBhvr>
                                    </p:animRot>
                                    <p:animRot by="-240000">
                                      <p:cBhvr>
                                        <p:cTn id="9" dur="200" fill="hold">
                                          <p:stCondLst>
                                            <p:cond delay="600"/>
                                          </p:stCondLst>
                                        </p:cTn>
                                        <p:tgtEl>
                                          <p:spTgt spid="3075"/>
                                        </p:tgtEl>
                                        <p:attrNameLst>
                                          <p:attrName>r</p:attrName>
                                        </p:attrNameLst>
                                      </p:cBhvr>
                                    </p:animRot>
                                    <p:animRot by="120000">
                                      <p:cBhvr>
                                        <p:cTn id="10" dur="200" fill="hold">
                                          <p:stCondLst>
                                            <p:cond delay="800"/>
                                          </p:stCondLst>
                                        </p:cTn>
                                        <p:tgtEl>
                                          <p:spTgt spid="307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6: Debate</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39</a:t>
            </a:fld>
            <a:endParaRPr lang="tr-TR"/>
          </a:p>
        </p:txBody>
      </p:sp>
      <p:sp>
        <p:nvSpPr>
          <p:cNvPr id="4" name="Content Placeholder 3"/>
          <p:cNvSpPr>
            <a:spLocks noGrp="1"/>
          </p:cNvSpPr>
          <p:nvPr>
            <p:ph sz="quarter" idx="1"/>
          </p:nvPr>
        </p:nvSpPr>
        <p:spPr>
          <a:xfrm>
            <a:off x="301751" y="1527048"/>
            <a:ext cx="7661231" cy="4572000"/>
          </a:xfrm>
        </p:spPr>
        <p:txBody>
          <a:bodyPr>
            <a:normAutofit/>
          </a:bodyPr>
          <a:lstStyle/>
          <a:p>
            <a:r>
              <a:rPr lang="tr-TR" sz="2400" dirty="0" smtClean="0"/>
              <a:t>The safety case team had been kept fully informed of the Soft System study’s progress </a:t>
            </a:r>
          </a:p>
          <a:p>
            <a:endParaRPr lang="tr-TR" sz="2400" dirty="0" smtClean="0"/>
          </a:p>
          <a:p>
            <a:r>
              <a:rPr lang="tr-TR" sz="2400" dirty="0" smtClean="0"/>
              <a:t>They were able to ensure that the consultant’s findings were drawn up in a form which readily appreciated by engineering teams</a:t>
            </a:r>
          </a:p>
          <a:p>
            <a:endParaRPr lang="tr-TR" sz="2400" dirty="0" smtClean="0"/>
          </a:p>
          <a:p>
            <a:r>
              <a:rPr lang="tr-TR" sz="2400" dirty="0" smtClean="0"/>
              <a:t>After studying the draft report, engineering teams were informed enough to discuss  </a:t>
            </a:r>
          </a:p>
          <a:p>
            <a:pPr lvl="1"/>
            <a:r>
              <a:rPr lang="tr-TR" sz="2400" dirty="0" smtClean="0"/>
              <a:t>the root definitions &amp; conceptual models</a:t>
            </a:r>
            <a:endParaRPr lang="en-US" sz="2400" dirty="0"/>
          </a:p>
        </p:txBody>
      </p:sp>
      <p:pic>
        <p:nvPicPr>
          <p:cNvPr id="1026" name="Picture 2" descr="C:\Users\nazlibo\AppData\Local\Microsoft\Windows\Temporary Internet Files\Content.IE5\KP2C180K\debate[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08235" y="4608512"/>
            <a:ext cx="2672277" cy="234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75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Northwood Training Materials Unit</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4</a:t>
            </a:fld>
            <a:endParaRPr lang="tr-TR"/>
          </a:p>
        </p:txBody>
      </p:sp>
      <p:sp>
        <p:nvSpPr>
          <p:cNvPr id="4" name="Content Placeholder 3"/>
          <p:cNvSpPr>
            <a:spLocks noGrp="1"/>
          </p:cNvSpPr>
          <p:nvPr>
            <p:ph sz="quarter" idx="1"/>
          </p:nvPr>
        </p:nvSpPr>
        <p:spPr/>
        <p:txBody>
          <a:bodyPr>
            <a:normAutofit lnSpcReduction="10000"/>
          </a:bodyPr>
          <a:lstStyle/>
          <a:p>
            <a:r>
              <a:rPr lang="tr-TR" dirty="0" smtClean="0"/>
              <a:t>In 1983, Manpower Services Comission (MSC) launched a major training campaign to prevent skill shortages in industry and commerce.</a:t>
            </a:r>
          </a:p>
          <a:p>
            <a:r>
              <a:rPr lang="tr-TR" dirty="0" smtClean="0"/>
              <a:t>The MSC and commercial sponsors set aside multi- million pound ‘pump priming’ funds to help redress skill shortage via open learning.</a:t>
            </a:r>
          </a:p>
          <a:p>
            <a:r>
              <a:rPr lang="tr-TR" dirty="0" smtClean="0"/>
              <a:t>Open Learning:</a:t>
            </a:r>
          </a:p>
          <a:p>
            <a:pPr lvl="1"/>
            <a:r>
              <a:rPr lang="tr-TR" dirty="0" smtClean="0"/>
              <a:t>It entails the use of courses and learning metarials which are made available with very few restrictions in the entry requirements.</a:t>
            </a:r>
          </a:p>
          <a:p>
            <a:pPr lvl="1"/>
            <a:r>
              <a:rPr lang="tr-TR" dirty="0" smtClean="0"/>
              <a:t>OL metarials comprise course workbooks, videos, audiotapes and assessments. </a:t>
            </a:r>
          </a:p>
          <a:p>
            <a:endParaRPr lang="tr-TR" dirty="0"/>
          </a:p>
        </p:txBody>
      </p:sp>
    </p:spTree>
    <p:extLst>
      <p:ext uri="{BB962C8B-B14F-4D97-AF65-F5344CB8AC3E}">
        <p14:creationId xmlns:p14="http://schemas.microsoft.com/office/powerpoint/2010/main" val="2831882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7: Action</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40</a:t>
            </a:fld>
            <a:endParaRPr lang="tr-TR"/>
          </a:p>
        </p:txBody>
      </p:sp>
      <p:sp>
        <p:nvSpPr>
          <p:cNvPr id="4" name="Content Placeholder 3"/>
          <p:cNvSpPr>
            <a:spLocks noGrp="1"/>
          </p:cNvSpPr>
          <p:nvPr>
            <p:ph sz="quarter" idx="1"/>
          </p:nvPr>
        </p:nvSpPr>
        <p:spPr/>
        <p:txBody>
          <a:bodyPr/>
          <a:lstStyle/>
          <a:p>
            <a:r>
              <a:rPr lang="tr-TR" sz="2400" dirty="0" smtClean="0"/>
              <a:t>The safety case team was able to proceed with the main systems analysis and HAZOP studies</a:t>
            </a:r>
          </a:p>
          <a:p>
            <a:endParaRPr lang="tr-TR" sz="2400" dirty="0" smtClean="0"/>
          </a:p>
          <a:p>
            <a:r>
              <a:rPr lang="tr-TR" sz="2400" dirty="0" smtClean="0"/>
              <a:t>The conceptual system diagram for RD0 was developed further, as </a:t>
            </a:r>
            <a:r>
              <a:rPr lang="tr-TR" sz="2400" dirty="0"/>
              <a:t>a </a:t>
            </a:r>
            <a:r>
              <a:rPr lang="tr-TR" sz="2400" dirty="0" smtClean="0"/>
              <a:t>result:</a:t>
            </a:r>
          </a:p>
          <a:p>
            <a:pPr lvl="1"/>
            <a:r>
              <a:rPr lang="tr-TR" sz="2400" dirty="0"/>
              <a:t>T</a:t>
            </a:r>
            <a:r>
              <a:rPr lang="tr-TR" sz="2400" dirty="0" smtClean="0"/>
              <a:t>he basic inputs to the HAZOP study were provided;</a:t>
            </a:r>
          </a:p>
          <a:p>
            <a:pPr lvl="1"/>
            <a:r>
              <a:rPr lang="tr-TR" sz="2400" dirty="0" smtClean="0"/>
              <a:t>A contextual understanding of the sub-system functions &amp; the influences and constraints on them were provided.</a:t>
            </a:r>
          </a:p>
          <a:p>
            <a:endParaRPr lang="tr-TR" dirty="0" smtClean="0"/>
          </a:p>
          <a:p>
            <a:pPr lvl="1"/>
            <a:endParaRPr lang="tr-TR" dirty="0" smtClean="0"/>
          </a:p>
          <a:p>
            <a:endParaRPr lang="en-US" dirty="0"/>
          </a:p>
        </p:txBody>
      </p:sp>
      <p:pic>
        <p:nvPicPr>
          <p:cNvPr id="2051" name="Picture 3" descr="C:\Users\nazlibo\AppData\Local\Microsoft\Windows\Temporary Internet Files\Content.IE5\33X4MPGM\Action_film_clapperboard.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4797152"/>
            <a:ext cx="1944216"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6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5000" fill="hold" nodeType="clickEffect">
                                  <p:stCondLst>
                                    <p:cond delay="0"/>
                                  </p:stCondLst>
                                  <p:childTnLst>
                                    <p:animEffect transition="out" filter="fade">
                                      <p:cBhvr>
                                        <p:cTn id="11" dur="500" tmFilter="0, 0; .2, .5; .8, .5; 1, 0"/>
                                        <p:tgtEl>
                                          <p:spTgt spid="2051"/>
                                        </p:tgtEl>
                                      </p:cBhvr>
                                    </p:animEffect>
                                    <p:animScale>
                                      <p:cBhvr>
                                        <p:cTn id="12" dur="250" autoRev="1" fill="hold"/>
                                        <p:tgtEl>
                                          <p:spTgt spid="20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Summary</a:t>
            </a:r>
            <a:endParaRPr lang="en-US" dirty="0"/>
          </a:p>
        </p:txBody>
      </p:sp>
      <p:sp>
        <p:nvSpPr>
          <p:cNvPr id="3" name="Slide Number Placeholder 2"/>
          <p:cNvSpPr>
            <a:spLocks noGrp="1"/>
          </p:cNvSpPr>
          <p:nvPr>
            <p:ph type="sldNum" sz="quarter" idx="12"/>
          </p:nvPr>
        </p:nvSpPr>
        <p:spPr/>
        <p:txBody>
          <a:bodyPr/>
          <a:lstStyle/>
          <a:p>
            <a:fld id="{75A8E6BE-9119-430C-B4C8-ADDAB3C14BA5}" type="slidenum">
              <a:rPr lang="tr-TR" smtClean="0"/>
              <a:t>41</a:t>
            </a:fld>
            <a:endParaRPr lang="tr-TR" dirty="0"/>
          </a:p>
        </p:txBody>
      </p:sp>
      <p:sp>
        <p:nvSpPr>
          <p:cNvPr id="4" name="Content Placeholder 3"/>
          <p:cNvSpPr>
            <a:spLocks noGrp="1"/>
          </p:cNvSpPr>
          <p:nvPr>
            <p:ph sz="quarter" idx="1"/>
          </p:nvPr>
        </p:nvSpPr>
        <p:spPr>
          <a:xfrm>
            <a:off x="301752" y="1700808"/>
            <a:ext cx="8503920" cy="4398240"/>
          </a:xfrm>
        </p:spPr>
        <p:txBody>
          <a:bodyPr/>
          <a:lstStyle/>
          <a:p>
            <a:r>
              <a:rPr lang="en-US" sz="2400" dirty="0" smtClean="0"/>
              <a:t>T</a:t>
            </a:r>
            <a:r>
              <a:rPr lang="tr-TR" sz="2400" dirty="0" smtClean="0"/>
              <a:t>wo</a:t>
            </a:r>
            <a:r>
              <a:rPr lang="en-US" sz="2400" dirty="0" smtClean="0"/>
              <a:t> </a:t>
            </a:r>
            <a:r>
              <a:rPr lang="en-US" sz="2400" dirty="0"/>
              <a:t>case studies have shown how Soft Systems Methodology can be used </a:t>
            </a:r>
            <a:r>
              <a:rPr lang="tr-TR" sz="2400" dirty="0" smtClean="0"/>
              <a:t>under</a:t>
            </a:r>
            <a:r>
              <a:rPr lang="en-US" sz="2400" dirty="0" smtClean="0"/>
              <a:t> </a:t>
            </a:r>
            <a:r>
              <a:rPr lang="en-US" sz="2400" dirty="0"/>
              <a:t>different </a:t>
            </a:r>
            <a:r>
              <a:rPr lang="en-US" sz="2400" dirty="0" smtClean="0"/>
              <a:t>circumstance</a:t>
            </a:r>
            <a:r>
              <a:rPr lang="tr-TR" sz="2400" dirty="0" smtClean="0"/>
              <a:t>s:</a:t>
            </a:r>
          </a:p>
          <a:p>
            <a:pPr lvl="1"/>
            <a:r>
              <a:rPr lang="en-US" sz="2400" dirty="0" smtClean="0"/>
              <a:t>A </a:t>
            </a:r>
            <a:r>
              <a:rPr lang="en-US" sz="2400" dirty="0"/>
              <a:t>Hard Systems Approach assumes that the problem was independent of the client set, </a:t>
            </a:r>
            <a:endParaRPr lang="tr-TR" sz="2400" dirty="0" smtClean="0"/>
          </a:p>
          <a:p>
            <a:pPr lvl="1"/>
            <a:r>
              <a:rPr lang="tr-TR" sz="2400" dirty="0" smtClean="0"/>
              <a:t>Whereas the </a:t>
            </a:r>
            <a:r>
              <a:rPr lang="en-US" sz="2400" dirty="0" smtClean="0"/>
              <a:t>SSM </a:t>
            </a:r>
            <a:r>
              <a:rPr lang="en-US" sz="2400" dirty="0"/>
              <a:t>assumes that the actors are both creators and resolvers of the problem </a:t>
            </a:r>
            <a:r>
              <a:rPr lang="en-US" sz="2400" dirty="0" smtClean="0"/>
              <a:t>situation</a:t>
            </a:r>
            <a:r>
              <a:rPr lang="tr-TR" sz="2400" dirty="0" smtClean="0"/>
              <a:t>.</a:t>
            </a:r>
            <a:endParaRPr lang="en-US" sz="2400" dirty="0"/>
          </a:p>
          <a:p>
            <a:endParaRPr lang="en-US" dirty="0"/>
          </a:p>
        </p:txBody>
      </p:sp>
    </p:spTree>
    <p:extLst>
      <p:ext uri="{BB962C8B-B14F-4D97-AF65-F5344CB8AC3E}">
        <p14:creationId xmlns:p14="http://schemas.microsoft.com/office/powerpoint/2010/main" val="33985772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Slide Number Placeholder 2"/>
          <p:cNvSpPr>
            <a:spLocks noGrp="1"/>
          </p:cNvSpPr>
          <p:nvPr>
            <p:ph type="sldNum" sz="quarter" idx="12"/>
          </p:nvPr>
        </p:nvSpPr>
        <p:spPr/>
        <p:txBody>
          <a:bodyPr/>
          <a:lstStyle/>
          <a:p>
            <a:fld id="{75A8E6BE-9119-430C-B4C8-ADDAB3C14BA5}" type="slidenum">
              <a:rPr lang="tr-TR" smtClean="0"/>
              <a:t>42</a:t>
            </a:fld>
            <a:endParaRPr lang="tr-TR"/>
          </a:p>
        </p:txBody>
      </p:sp>
      <p:sp>
        <p:nvSpPr>
          <p:cNvPr id="4" name="Content Placeholder 3"/>
          <p:cNvSpPr>
            <a:spLocks noGrp="1"/>
          </p:cNvSpPr>
          <p:nvPr>
            <p:ph sz="quarter" idx="1"/>
          </p:nvPr>
        </p:nvSpPr>
        <p:spPr>
          <a:xfrm>
            <a:off x="312637" y="1810077"/>
            <a:ext cx="8503920" cy="4572000"/>
          </a:xfrm>
        </p:spPr>
        <p:txBody>
          <a:bodyPr/>
          <a:lstStyle/>
          <a:p>
            <a:r>
              <a:rPr lang="en-US" sz="2000" dirty="0"/>
              <a:t>Waring, A. (1996) Practical Systems Thinking, London, New York: International Thomson Business Press</a:t>
            </a:r>
          </a:p>
          <a:p>
            <a:endParaRPr lang="tr-TR" dirty="0" smtClean="0"/>
          </a:p>
          <a:p>
            <a:endParaRPr lang="tr-TR" dirty="0"/>
          </a:p>
          <a:p>
            <a:endParaRPr lang="tr-TR" dirty="0" smtClean="0"/>
          </a:p>
          <a:p>
            <a:endParaRPr lang="tr-TR" dirty="0" smtClean="0"/>
          </a:p>
          <a:p>
            <a:endParaRPr lang="tr-TR" dirty="0"/>
          </a:p>
          <a:p>
            <a:pPr marL="0" indent="0" algn="ctr">
              <a:buNone/>
            </a:pPr>
            <a:r>
              <a:rPr lang="tr-TR" dirty="0" smtClean="0"/>
              <a:t>THANK YOU FOR YOUR ATTENTION </a:t>
            </a:r>
            <a:r>
              <a:rPr lang="tr-TR" dirty="0" smtClean="0">
                <a:sym typeface="Wingdings" panose="05000000000000000000" pitchFamily="2" charset="2"/>
              </a:rPr>
              <a:t></a:t>
            </a:r>
            <a:endParaRPr lang="en-US" dirty="0"/>
          </a:p>
        </p:txBody>
      </p:sp>
    </p:spTree>
    <p:extLst>
      <p:ext uri="{BB962C8B-B14F-4D97-AF65-F5344CB8AC3E}">
        <p14:creationId xmlns:p14="http://schemas.microsoft.com/office/powerpoint/2010/main" val="312342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9" presetID="32" presetClass="emph" presetSubtype="0" repeatCount="10000" fill="hold" nodeType="withEffect">
                                  <p:stCondLst>
                                    <p:cond delay="0"/>
                                  </p:stCondLst>
                                  <p:childTnLst>
                                    <p:animRot by="120000">
                                      <p:cBhvr>
                                        <p:cTn id="10" dur="100" fill="hold">
                                          <p:stCondLst>
                                            <p:cond delay="0"/>
                                          </p:stCondLst>
                                        </p:cTn>
                                        <p:tgtEl>
                                          <p:spTgt spid="4">
                                            <p:txEl>
                                              <p:pRg st="6" end="6"/>
                                            </p:txEl>
                                          </p:spTgt>
                                        </p:tgtEl>
                                        <p:attrNameLst>
                                          <p:attrName>r</p:attrName>
                                        </p:attrNameLst>
                                      </p:cBhvr>
                                    </p:animRot>
                                    <p:animRot by="-240000">
                                      <p:cBhvr>
                                        <p:cTn id="11" dur="200" fill="hold">
                                          <p:stCondLst>
                                            <p:cond delay="200"/>
                                          </p:stCondLst>
                                        </p:cTn>
                                        <p:tgtEl>
                                          <p:spTgt spid="4">
                                            <p:txEl>
                                              <p:pRg st="6" end="6"/>
                                            </p:txEl>
                                          </p:spTgt>
                                        </p:tgtEl>
                                        <p:attrNameLst>
                                          <p:attrName>r</p:attrName>
                                        </p:attrNameLst>
                                      </p:cBhvr>
                                    </p:animRot>
                                    <p:animRot by="240000">
                                      <p:cBhvr>
                                        <p:cTn id="12" dur="200" fill="hold">
                                          <p:stCondLst>
                                            <p:cond delay="400"/>
                                          </p:stCondLst>
                                        </p:cTn>
                                        <p:tgtEl>
                                          <p:spTgt spid="4">
                                            <p:txEl>
                                              <p:pRg st="6" end="6"/>
                                            </p:txEl>
                                          </p:spTgt>
                                        </p:tgtEl>
                                        <p:attrNameLst>
                                          <p:attrName>r</p:attrName>
                                        </p:attrNameLst>
                                      </p:cBhvr>
                                    </p:animRot>
                                    <p:animRot by="-240000">
                                      <p:cBhvr>
                                        <p:cTn id="13" dur="200" fill="hold">
                                          <p:stCondLst>
                                            <p:cond delay="600"/>
                                          </p:stCondLst>
                                        </p:cTn>
                                        <p:tgtEl>
                                          <p:spTgt spid="4">
                                            <p:txEl>
                                              <p:pRg st="6" end="6"/>
                                            </p:txEl>
                                          </p:spTgt>
                                        </p:tgtEl>
                                        <p:attrNameLst>
                                          <p:attrName>r</p:attrName>
                                        </p:attrNameLst>
                                      </p:cBhvr>
                                    </p:animRot>
                                    <p:animRot by="120000">
                                      <p:cBhvr>
                                        <p:cTn id="14" dur="200" fill="hold">
                                          <p:stCondLst>
                                            <p:cond delay="800"/>
                                          </p:stCondLst>
                                        </p:cTn>
                                        <p:tgtEl>
                                          <p:spTgt spid="4">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Northwood Training Materials Unit (Cont.)</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5</a:t>
            </a:fld>
            <a:endParaRPr lang="tr-TR"/>
          </a:p>
        </p:txBody>
      </p:sp>
      <p:sp>
        <p:nvSpPr>
          <p:cNvPr id="4" name="Content Placeholder 3"/>
          <p:cNvSpPr>
            <a:spLocks noGrp="1"/>
          </p:cNvSpPr>
          <p:nvPr>
            <p:ph sz="quarter" idx="1"/>
          </p:nvPr>
        </p:nvSpPr>
        <p:spPr/>
        <p:txBody>
          <a:bodyPr>
            <a:normAutofit/>
          </a:bodyPr>
          <a:lstStyle/>
          <a:p>
            <a:r>
              <a:rPr lang="tr-TR" dirty="0" smtClean="0"/>
              <a:t>Northwood’s training materials project found itself in posession of £600.000 to cover an initial three-year period.</a:t>
            </a:r>
          </a:p>
          <a:p>
            <a:r>
              <a:rPr lang="tr-TR" dirty="0" smtClean="0"/>
              <a:t>After this period, the project was expected to be self-financing. </a:t>
            </a:r>
            <a:endParaRPr lang="tr-TR" dirty="0"/>
          </a:p>
        </p:txBody>
      </p:sp>
    </p:spTree>
    <p:extLst>
      <p:ext uri="{BB962C8B-B14F-4D97-AF65-F5344CB8AC3E}">
        <p14:creationId xmlns:p14="http://schemas.microsoft.com/office/powerpoint/2010/main" val="149260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SSM Reminder</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6</a:t>
            </a:fld>
            <a:endParaRPr lang="tr-TR"/>
          </a:p>
        </p:txBody>
      </p:sp>
      <p:graphicFrame>
        <p:nvGraphicFramePr>
          <p:cNvPr id="15" name="Content Placeholder 14"/>
          <p:cNvGraphicFramePr>
            <a:graphicFrameLocks noGrp="1"/>
          </p:cNvGraphicFramePr>
          <p:nvPr>
            <p:ph sz="quarter" idx="1"/>
            <p:extLst>
              <p:ext uri="{D42A27DB-BD31-4B8C-83A1-F6EECF244321}">
                <p14:modId xmlns:p14="http://schemas.microsoft.com/office/powerpoint/2010/main" val="2104880616"/>
              </p:ext>
            </p:extLst>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7890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 1-Data Collection</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7</a:t>
            </a:fld>
            <a:endParaRPr lang="tr-TR"/>
          </a:p>
        </p:txBody>
      </p:sp>
      <p:sp>
        <p:nvSpPr>
          <p:cNvPr id="4" name="Content Placeholder 3"/>
          <p:cNvSpPr>
            <a:spLocks noGrp="1"/>
          </p:cNvSpPr>
          <p:nvPr>
            <p:ph sz="quarter" idx="1"/>
          </p:nvPr>
        </p:nvSpPr>
        <p:spPr/>
        <p:txBody>
          <a:bodyPr/>
          <a:lstStyle/>
          <a:p>
            <a:r>
              <a:rPr lang="tr-TR" dirty="0" smtClean="0"/>
              <a:t>Team Members: a mixture of academicians and publishers</a:t>
            </a:r>
          </a:p>
          <a:p>
            <a:pPr lvl="1"/>
            <a:r>
              <a:rPr lang="tr-TR" dirty="0" smtClean="0"/>
              <a:t>Malcolm-Project Manager</a:t>
            </a:r>
          </a:p>
          <a:p>
            <a:pPr lvl="1"/>
            <a:r>
              <a:rPr lang="tr-TR" dirty="0" smtClean="0"/>
              <a:t>Don</a:t>
            </a:r>
          </a:p>
          <a:p>
            <a:pPr lvl="1"/>
            <a:r>
              <a:rPr lang="tr-TR" dirty="0" smtClean="0"/>
              <a:t>Jim	Academicians</a:t>
            </a:r>
          </a:p>
          <a:p>
            <a:pPr lvl="1"/>
            <a:r>
              <a:rPr lang="tr-TR" dirty="0" smtClean="0"/>
              <a:t>Joan</a:t>
            </a:r>
          </a:p>
          <a:p>
            <a:pPr lvl="1"/>
            <a:r>
              <a:rPr lang="tr-TR" dirty="0" smtClean="0"/>
              <a:t>Bob </a:t>
            </a:r>
          </a:p>
          <a:p>
            <a:pPr lvl="1"/>
            <a:r>
              <a:rPr lang="tr-TR" dirty="0" smtClean="0"/>
              <a:t>Avril 	Publishers</a:t>
            </a:r>
          </a:p>
          <a:p>
            <a:pPr lvl="1"/>
            <a:r>
              <a:rPr lang="tr-TR" dirty="0" smtClean="0"/>
              <a:t>Susan</a:t>
            </a:r>
            <a:endParaRPr lang="tr-TR" dirty="0"/>
          </a:p>
        </p:txBody>
      </p:sp>
      <p:sp>
        <p:nvSpPr>
          <p:cNvPr id="6" name="Right Brace 5"/>
          <p:cNvSpPr/>
          <p:nvPr/>
        </p:nvSpPr>
        <p:spPr>
          <a:xfrm>
            <a:off x="1763688" y="2924944"/>
            <a:ext cx="288032" cy="1008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 name="Right Brace 6"/>
          <p:cNvSpPr/>
          <p:nvPr/>
        </p:nvSpPr>
        <p:spPr>
          <a:xfrm>
            <a:off x="1763688" y="4077072"/>
            <a:ext cx="288032" cy="108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3155743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Malcolm-Project Manager</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8</a:t>
            </a:fld>
            <a:endParaRPr lang="tr-T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335119646"/>
              </p:ext>
            </p:extLst>
          </p:nvPr>
        </p:nvGraphicFramePr>
        <p:xfrm>
          <a:off x="301752" y="1916832"/>
          <a:ext cx="8504238" cy="1651000"/>
        </p:xfrm>
        <a:graphic>
          <a:graphicData uri="http://schemas.openxmlformats.org/drawingml/2006/table">
            <a:tbl>
              <a:tblPr firstRow="1" bandRow="1">
                <a:tableStyleId>{69C7853C-536D-4A76-A0AE-DD22124D55A5}</a:tableStyleId>
              </a:tblPr>
              <a:tblGrid>
                <a:gridCol w="4252119"/>
                <a:gridCol w="4252119"/>
              </a:tblGrid>
              <a:tr h="370840">
                <a:tc>
                  <a:txBody>
                    <a:bodyPr/>
                    <a:lstStyle/>
                    <a:p>
                      <a:pPr algn="ctr"/>
                      <a:r>
                        <a:rPr lang="tr-TR" dirty="0" smtClean="0"/>
                        <a:t>Strengths</a:t>
                      </a:r>
                      <a:endParaRPr lang="tr-TR" dirty="0"/>
                    </a:p>
                  </a:txBody>
                  <a:tcPr/>
                </a:tc>
                <a:tc>
                  <a:txBody>
                    <a:bodyPr/>
                    <a:lstStyle/>
                    <a:p>
                      <a:pPr algn="ctr"/>
                      <a:r>
                        <a:rPr lang="tr-TR" dirty="0" smtClean="0"/>
                        <a:t>Weaknesses</a:t>
                      </a:r>
                      <a:endParaRPr lang="tr-TR" dirty="0"/>
                    </a:p>
                  </a:txBody>
                  <a:tcPr/>
                </a:tc>
              </a:tr>
              <a:tr h="370840">
                <a:tc>
                  <a:txBody>
                    <a:bodyPr/>
                    <a:lstStyle/>
                    <a:p>
                      <a:r>
                        <a:rPr lang="tr-TR" dirty="0" smtClean="0"/>
                        <a:t>Aware of the potential of open learning</a:t>
                      </a:r>
                    </a:p>
                  </a:txBody>
                  <a:tcPr/>
                </a:tc>
                <a:tc>
                  <a:txBody>
                    <a:bodyPr/>
                    <a:lstStyle/>
                    <a:p>
                      <a:r>
                        <a:rPr lang="tr-TR" dirty="0" smtClean="0"/>
                        <a:t>No experience</a:t>
                      </a:r>
                      <a:r>
                        <a:rPr lang="tr-TR" baseline="0" dirty="0" smtClean="0"/>
                        <a:t> of managing a great deal of money</a:t>
                      </a:r>
                      <a:endParaRPr lang="tr-TR" dirty="0"/>
                    </a:p>
                  </a:txBody>
                  <a:tcPr/>
                </a:tc>
              </a:tr>
              <a:tr h="370840">
                <a:tc>
                  <a:txBody>
                    <a:bodyPr/>
                    <a:lstStyle/>
                    <a:p>
                      <a:r>
                        <a:rPr lang="tr-TR" dirty="0" smtClean="0"/>
                        <a:t>Good</a:t>
                      </a:r>
                      <a:r>
                        <a:rPr lang="tr-TR" baseline="0" dirty="0" smtClean="0"/>
                        <a:t> at promoting</a:t>
                      </a:r>
                      <a:endParaRPr lang="tr-TR" dirty="0"/>
                    </a:p>
                  </a:txBody>
                  <a:tcPr/>
                </a:tc>
                <a:tc>
                  <a:txBody>
                    <a:bodyPr/>
                    <a:lstStyle/>
                    <a:p>
                      <a:r>
                        <a:rPr lang="tr-TR" dirty="0" smtClean="0"/>
                        <a:t>Not able to lead</a:t>
                      </a:r>
                      <a:r>
                        <a:rPr lang="tr-TR" baseline="0" dirty="0" smtClean="0"/>
                        <a:t> and sustain weekly meetings helping progress of the project</a:t>
                      </a:r>
                      <a:endParaRPr lang="tr-TR"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3717032"/>
            <a:ext cx="3787643" cy="2996973"/>
          </a:xfrm>
          <a:prstGeom prst="rect">
            <a:avLst/>
          </a:prstGeom>
        </p:spPr>
      </p:pic>
    </p:spTree>
    <p:extLst>
      <p:ext uri="{BB962C8B-B14F-4D97-AF65-F5344CB8AC3E}">
        <p14:creationId xmlns:p14="http://schemas.microsoft.com/office/powerpoint/2010/main" val="4089757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Team Members-1</a:t>
            </a:r>
            <a:endParaRPr lang="tr-TR" dirty="0"/>
          </a:p>
        </p:txBody>
      </p:sp>
      <p:sp>
        <p:nvSpPr>
          <p:cNvPr id="3" name="Slide Number Placeholder 2"/>
          <p:cNvSpPr>
            <a:spLocks noGrp="1"/>
          </p:cNvSpPr>
          <p:nvPr>
            <p:ph type="sldNum" sz="quarter" idx="12"/>
          </p:nvPr>
        </p:nvSpPr>
        <p:spPr/>
        <p:txBody>
          <a:bodyPr/>
          <a:lstStyle/>
          <a:p>
            <a:fld id="{75A8E6BE-9119-430C-B4C8-ADDAB3C14BA5}" type="slidenum">
              <a:rPr lang="tr-TR" smtClean="0"/>
              <a:t>9</a:t>
            </a:fld>
            <a:endParaRPr lang="tr-T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79773800"/>
              </p:ext>
            </p:extLst>
          </p:nvPr>
        </p:nvGraphicFramePr>
        <p:xfrm>
          <a:off x="301752" y="2132856"/>
          <a:ext cx="8504238" cy="3205480"/>
        </p:xfrm>
        <a:graphic>
          <a:graphicData uri="http://schemas.openxmlformats.org/drawingml/2006/table">
            <a:tbl>
              <a:tblPr firstRow="1" bandRow="1">
                <a:tableStyleId>{F5AB1C69-6EDB-4FF4-983F-18BD219EF322}</a:tableStyleId>
              </a:tblPr>
              <a:tblGrid>
                <a:gridCol w="2834746"/>
                <a:gridCol w="2834746"/>
                <a:gridCol w="2834746"/>
              </a:tblGrid>
              <a:tr h="370840">
                <a:tc>
                  <a:txBody>
                    <a:bodyPr/>
                    <a:lstStyle/>
                    <a:p>
                      <a:pPr algn="ctr"/>
                      <a:r>
                        <a:rPr lang="tr-TR" dirty="0" smtClean="0"/>
                        <a:t>Don</a:t>
                      </a:r>
                      <a:endParaRPr lang="tr-TR" dirty="0"/>
                    </a:p>
                  </a:txBody>
                  <a:tcPr/>
                </a:tc>
                <a:tc>
                  <a:txBody>
                    <a:bodyPr/>
                    <a:lstStyle/>
                    <a:p>
                      <a:pPr algn="ctr"/>
                      <a:r>
                        <a:rPr lang="tr-TR" dirty="0" smtClean="0"/>
                        <a:t>Jim</a:t>
                      </a:r>
                      <a:endParaRPr lang="tr-TR" dirty="0"/>
                    </a:p>
                  </a:txBody>
                  <a:tcPr/>
                </a:tc>
                <a:tc>
                  <a:txBody>
                    <a:bodyPr/>
                    <a:lstStyle/>
                    <a:p>
                      <a:pPr algn="ctr"/>
                      <a:r>
                        <a:rPr lang="tr-TR" dirty="0" smtClean="0"/>
                        <a:t>Joan</a:t>
                      </a:r>
                      <a:endParaRPr lang="tr-TR" dirty="0"/>
                    </a:p>
                  </a:txBody>
                  <a:tcPr/>
                </a:tc>
              </a:tr>
              <a:tr h="370840">
                <a:tc>
                  <a:txBody>
                    <a:bodyPr/>
                    <a:lstStyle/>
                    <a:p>
                      <a:r>
                        <a:rPr lang="tr-TR" dirty="0" smtClean="0"/>
                        <a:t>The</a:t>
                      </a:r>
                      <a:r>
                        <a:rPr lang="tr-TR" baseline="0" dirty="0" smtClean="0"/>
                        <a:t> most experienced in writing open learning metarials </a:t>
                      </a:r>
                      <a:endParaRPr lang="tr-TR" dirty="0" smtClean="0"/>
                    </a:p>
                  </a:txBody>
                  <a:tcPr/>
                </a:tc>
                <a:tc>
                  <a:txBody>
                    <a:bodyPr/>
                    <a:lstStyle/>
                    <a:p>
                      <a:r>
                        <a:rPr lang="tr-TR" dirty="0" smtClean="0"/>
                        <a:t>Has teaching</a:t>
                      </a:r>
                      <a:r>
                        <a:rPr lang="tr-TR" baseline="0" dirty="0" smtClean="0"/>
                        <a:t> experience in higher education</a:t>
                      </a:r>
                      <a:endParaRPr lang="tr-TR" dirty="0"/>
                    </a:p>
                  </a:txBody>
                  <a:tcPr/>
                </a:tc>
                <a:tc>
                  <a:txBody>
                    <a:bodyPr/>
                    <a:lstStyle/>
                    <a:p>
                      <a:r>
                        <a:rPr lang="tr-TR" dirty="0" smtClean="0"/>
                        <a:t>Has</a:t>
                      </a:r>
                      <a:r>
                        <a:rPr lang="tr-TR" baseline="0" dirty="0" smtClean="0"/>
                        <a:t> publishing experience as an editor</a:t>
                      </a:r>
                      <a:endParaRPr lang="tr-TR" dirty="0"/>
                    </a:p>
                  </a:txBody>
                  <a:tcPr/>
                </a:tc>
              </a:tr>
              <a:tr h="370840">
                <a:tc>
                  <a:txBody>
                    <a:bodyPr/>
                    <a:lstStyle/>
                    <a:p>
                      <a:endParaRPr lang="tr-TR" dirty="0"/>
                    </a:p>
                  </a:txBody>
                  <a:tcPr/>
                </a:tc>
                <a:tc>
                  <a:txBody>
                    <a:bodyPr/>
                    <a:lstStyle/>
                    <a:p>
                      <a:r>
                        <a:rPr lang="tr-TR" dirty="0" smtClean="0"/>
                        <a:t>Commercially</a:t>
                      </a:r>
                      <a:r>
                        <a:rPr lang="tr-TR" baseline="0" dirty="0" smtClean="0"/>
                        <a:t> minded</a:t>
                      </a:r>
                      <a:endParaRPr lang="tr-TR" dirty="0"/>
                    </a:p>
                  </a:txBody>
                  <a:tcPr/>
                </a:tc>
                <a:tc>
                  <a:txBody>
                    <a:bodyPr/>
                    <a:lstStyle/>
                    <a:p>
                      <a:r>
                        <a:rPr lang="tr-TR" dirty="0" smtClean="0"/>
                        <a:t>Was suited to manage the production side</a:t>
                      </a:r>
                      <a:endParaRPr lang="tr-TR" dirty="0"/>
                    </a:p>
                  </a:txBody>
                  <a:tcPr/>
                </a:tc>
              </a:tr>
              <a:tr h="370840">
                <a:tc>
                  <a:txBody>
                    <a:bodyPr/>
                    <a:lstStyle/>
                    <a:p>
                      <a:endParaRPr lang="tr-TR"/>
                    </a:p>
                  </a:txBody>
                  <a:tcPr/>
                </a:tc>
                <a:tc>
                  <a:txBody>
                    <a:bodyPr/>
                    <a:lstStyle/>
                    <a:p>
                      <a:r>
                        <a:rPr lang="tr-TR" dirty="0" smtClean="0"/>
                        <a:t>After a while, he rejected to attend</a:t>
                      </a:r>
                      <a:r>
                        <a:rPr lang="tr-TR" baseline="0" dirty="0" smtClean="0"/>
                        <a:t> weekly meetings</a:t>
                      </a:r>
                      <a:endParaRPr lang="tr-TR" dirty="0"/>
                    </a:p>
                  </a:txBody>
                  <a:tcPr/>
                </a:tc>
                <a:tc>
                  <a:txBody>
                    <a:bodyPr/>
                    <a:lstStyle/>
                    <a:p>
                      <a:r>
                        <a:rPr lang="tr-TR" dirty="0" smtClean="0"/>
                        <a:t>Appointed on an administrative grade</a:t>
                      </a:r>
                      <a:endParaRPr lang="tr-TR" dirty="0"/>
                    </a:p>
                  </a:txBody>
                  <a:tcPr/>
                </a:tc>
              </a:tr>
              <a:tr h="370840">
                <a:tc>
                  <a:txBody>
                    <a:bodyPr/>
                    <a:lstStyle/>
                    <a:p>
                      <a:endParaRPr lang="tr-TR"/>
                    </a:p>
                  </a:txBody>
                  <a:tcPr/>
                </a:tc>
                <a:tc>
                  <a:txBody>
                    <a:bodyPr/>
                    <a:lstStyle/>
                    <a:p>
                      <a:endParaRPr lang="tr-TR" dirty="0"/>
                    </a:p>
                  </a:txBody>
                  <a:tcPr/>
                </a:tc>
                <a:tc>
                  <a:txBody>
                    <a:bodyPr/>
                    <a:lstStyle/>
                    <a:p>
                      <a:r>
                        <a:rPr lang="tr-TR" dirty="0" smtClean="0"/>
                        <a:t>Refers</a:t>
                      </a:r>
                      <a:r>
                        <a:rPr lang="tr-TR" baseline="0" dirty="0" smtClean="0"/>
                        <a:t> to Malcolm as ‘a wasted space’</a:t>
                      </a:r>
                      <a:endParaRPr lang="tr-TR" dirty="0"/>
                    </a:p>
                  </a:txBody>
                  <a:tcPr/>
                </a:tc>
              </a:tr>
            </a:tbl>
          </a:graphicData>
        </a:graphic>
      </p:graphicFrame>
    </p:spTree>
    <p:extLst>
      <p:ext uri="{BB962C8B-B14F-4D97-AF65-F5344CB8AC3E}">
        <p14:creationId xmlns:p14="http://schemas.microsoft.com/office/powerpoint/2010/main" val="197566628"/>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2149</TotalTime>
  <Words>2794</Words>
  <Application>Microsoft Office PowerPoint</Application>
  <PresentationFormat>On-screen Show (4:3)</PresentationFormat>
  <Paragraphs>395</Paragraphs>
  <Slides>42</Slides>
  <Notes>24</Notes>
  <HiddenSlides>0</HiddenSlides>
  <MMClips>0</MMClips>
  <ScaleCrop>false</ScaleCrop>
  <HeadingPairs>
    <vt:vector size="4" baseType="variant">
      <vt:variant>
        <vt:lpstr>Theme</vt:lpstr>
      </vt:variant>
      <vt:variant>
        <vt:i4>4</vt:i4>
      </vt:variant>
      <vt:variant>
        <vt:lpstr>Slide Titles</vt:lpstr>
      </vt:variant>
      <vt:variant>
        <vt:i4>42</vt:i4>
      </vt:variant>
    </vt:vector>
  </HeadingPairs>
  <TitlesOfParts>
    <vt:vector size="46" baseType="lpstr">
      <vt:lpstr>Custom Design</vt:lpstr>
      <vt:lpstr>1_Custom Design</vt:lpstr>
      <vt:lpstr>2_Custom Design</vt:lpstr>
      <vt:lpstr>Civic</vt:lpstr>
      <vt:lpstr>Chapter 9  SSM Case Studies</vt:lpstr>
      <vt:lpstr>Outline</vt:lpstr>
      <vt:lpstr>Introduction</vt:lpstr>
      <vt:lpstr>Northwood Training Materials Unit</vt:lpstr>
      <vt:lpstr>Northwood Training Materials Unit (Cont.)</vt:lpstr>
      <vt:lpstr>SSM Reminder</vt:lpstr>
      <vt:lpstr>Step 1-Data Collection</vt:lpstr>
      <vt:lpstr>Malcolm-Project Manager</vt:lpstr>
      <vt:lpstr>Team Members-1</vt:lpstr>
      <vt:lpstr>Team Members-2</vt:lpstr>
      <vt:lpstr>Step 1-Data Collection (Cont.)</vt:lpstr>
      <vt:lpstr>Step 2-Analysis</vt:lpstr>
      <vt:lpstr>Step 2-Analysis (Cont.)</vt:lpstr>
      <vt:lpstr>Step 3-Relevant Systems and Root Definitions</vt:lpstr>
      <vt:lpstr>Step 3-Relevant Systems and Root Definitions (Cont.)</vt:lpstr>
      <vt:lpstr>RD1 (First Pass)</vt:lpstr>
      <vt:lpstr>Inspection Test – RD1</vt:lpstr>
      <vt:lpstr>RD1 (First Iteration)</vt:lpstr>
      <vt:lpstr>CATWOE Test – RD1</vt:lpstr>
      <vt:lpstr>Step 4-Conceptual Modelling</vt:lpstr>
      <vt:lpstr>PowerPoint Presentation</vt:lpstr>
      <vt:lpstr>Inspection Test</vt:lpstr>
      <vt:lpstr>PowerPoint Presentation</vt:lpstr>
      <vt:lpstr>Step 5-Comparison</vt:lpstr>
      <vt:lpstr>Step 5-Comparison (Cont.)</vt:lpstr>
      <vt:lpstr>Step 6-Debate</vt:lpstr>
      <vt:lpstr>Step 7-Action</vt:lpstr>
      <vt:lpstr>Developing the Newtown Line</vt:lpstr>
      <vt:lpstr>SSM Reminder</vt:lpstr>
      <vt:lpstr>Step 1: Data Collection</vt:lpstr>
      <vt:lpstr>Step 1: Data Collection (Cont.)</vt:lpstr>
      <vt:lpstr>Step 2: Analysis</vt:lpstr>
      <vt:lpstr>Step 2 (Cont.)</vt:lpstr>
      <vt:lpstr>Step 3: Relevant Systems &amp; Root Definitions</vt:lpstr>
      <vt:lpstr>Step 4: Conceptual Modelling</vt:lpstr>
      <vt:lpstr>Step 4 (Cont.)</vt:lpstr>
      <vt:lpstr>PowerPoint Presentation</vt:lpstr>
      <vt:lpstr>Step 5: Comparison</vt:lpstr>
      <vt:lpstr>Step 6: Debate</vt:lpstr>
      <vt:lpstr>Step 7: Action</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SSM Case Studies</dc:title>
  <dc:creator>Nazli Zeynep Bozdemir</dc:creator>
  <cp:lastModifiedBy>Nazli Zeynep Bozdemir</cp:lastModifiedBy>
  <cp:revision>120</cp:revision>
  <dcterms:created xsi:type="dcterms:W3CDTF">2017-03-16T07:13:37Z</dcterms:created>
  <dcterms:modified xsi:type="dcterms:W3CDTF">2017-03-20T09:16:39Z</dcterms:modified>
</cp:coreProperties>
</file>