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5" r:id="rId3"/>
    <p:sldId id="259" r:id="rId4"/>
    <p:sldId id="293" r:id="rId5"/>
    <p:sldId id="295" r:id="rId6"/>
    <p:sldId id="296" r:id="rId7"/>
    <p:sldId id="265" r:id="rId8"/>
    <p:sldId id="266" r:id="rId9"/>
    <p:sldId id="294" r:id="rId10"/>
    <p:sldId id="287" r:id="rId11"/>
    <p:sldId id="269" r:id="rId12"/>
    <p:sldId id="297" r:id="rId13"/>
    <p:sldId id="271" r:id="rId14"/>
    <p:sldId id="273" r:id="rId15"/>
    <p:sldId id="298" r:id="rId16"/>
    <p:sldId id="274" r:id="rId17"/>
    <p:sldId id="300" r:id="rId18"/>
    <p:sldId id="299" r:id="rId19"/>
    <p:sldId id="303" r:id="rId20"/>
    <p:sldId id="301" r:id="rId21"/>
    <p:sldId id="302" r:id="rId22"/>
    <p:sldId id="275" r:id="rId23"/>
    <p:sldId id="283" r:id="rId24"/>
    <p:sldId id="284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5" autoAdjust="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AF2E7-5047-42A4-A096-626435ECAFFF}" type="datetimeFigureOut">
              <a:rPr lang="tr-TR" smtClean="0"/>
              <a:pPr/>
              <a:t>18.11.2016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5200E-800B-4A99-8CBC-08A7FEE38BC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3521-E7DB-4C1F-9119-C9C795AFD660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2078-5705-49FB-9395-CD7815C2A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dirty="0" smtClean="0"/>
              <a:t>Click to edit Master subtitle style</a:t>
            </a:r>
            <a:endParaRPr kumimoji="0" lang="tr-TR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35480"/>
            <a:ext cx="7400948" cy="356522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kumimoji="0" lang="tr-TR" smtClean="0"/>
              <a:t>Click to edit Master title style</a:t>
            </a:r>
            <a:endParaRPr kumimoji="0"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11" name="Text Placeholder 29"/>
          <p:cNvSpPr>
            <a:spLocks noGrp="1"/>
          </p:cNvSpPr>
          <p:nvPr>
            <p:ph idx="1"/>
          </p:nvPr>
        </p:nvSpPr>
        <p:spPr>
          <a:xfrm>
            <a:off x="457200" y="1500174"/>
            <a:ext cx="7400948" cy="4824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  <a:p>
            <a:pPr lvl="1" eaLnBrk="1" latinLnBrk="0" hangingPunct="1"/>
            <a:r>
              <a:rPr kumimoji="0" lang="tr-TR" dirty="0" smtClean="0"/>
              <a:t>Second level </a:t>
            </a:r>
          </a:p>
          <a:p>
            <a:pPr lvl="2" eaLnBrk="1" latinLnBrk="0" hangingPunct="1"/>
            <a:r>
              <a:rPr kumimoji="0" lang="tr-TR" dirty="0" smtClean="0"/>
              <a:t>Third level</a:t>
            </a:r>
          </a:p>
          <a:p>
            <a:pPr lvl="3" eaLnBrk="1" latinLnBrk="0" hangingPunct="1"/>
            <a:r>
              <a:rPr kumimoji="0" lang="tr-TR" dirty="0" smtClean="0"/>
              <a:t>Fourth level</a:t>
            </a:r>
          </a:p>
          <a:p>
            <a:pPr lvl="4" eaLnBrk="1" latinLnBrk="0" hangingPunct="1"/>
            <a:r>
              <a:rPr kumimoji="0" lang="tr-TR" dirty="0" smtClean="0"/>
              <a:t>Fifth level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dirty="0" smtClean="0"/>
              <a:t>Click to edit Master subtitle style</a:t>
            </a:r>
            <a:endParaRPr kumimoji="0" lang="tr-TR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3757610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 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571612"/>
            <a:ext cx="3500462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3757610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 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571612"/>
            <a:ext cx="3500462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4354536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Click icon to add picture</a:t>
            </a:r>
            <a:endParaRPr kumimoji="0" lang="tr-TR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7400948" cy="48244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  <a:p>
            <a:pPr lvl="1" eaLnBrk="1" latinLnBrk="0" hangingPunct="1"/>
            <a:r>
              <a:rPr kumimoji="0" lang="tr-TR" dirty="0" smtClean="0"/>
              <a:t>Second level </a:t>
            </a:r>
          </a:p>
          <a:p>
            <a:pPr lvl="2" eaLnBrk="1" latinLnBrk="0" hangingPunct="1"/>
            <a:r>
              <a:rPr kumimoji="0" lang="tr-TR" dirty="0" smtClean="0"/>
              <a:t>Third level</a:t>
            </a:r>
          </a:p>
          <a:p>
            <a:pPr lvl="3" eaLnBrk="1" latinLnBrk="0" hangingPunct="1"/>
            <a:r>
              <a:rPr kumimoji="0" lang="tr-TR" dirty="0" smtClean="0"/>
              <a:t>Fourth level</a:t>
            </a:r>
          </a:p>
          <a:p>
            <a:pPr lvl="4" eaLnBrk="1" latinLnBrk="0" hangingPunct="1"/>
            <a:r>
              <a:rPr kumimoji="0" lang="tr-TR" dirty="0" smtClean="0"/>
              <a:t>Fifth level</a:t>
            </a:r>
            <a:endParaRPr kumimoji="0" lang="tr-T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fld id="{2FB9C791-EFBB-4F99-974E-20DD3C333169}" type="datetimeFigureOut">
              <a:rPr lang="tr-TR" smtClean="0"/>
              <a:pPr/>
              <a:t>18.11.2016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643834" y="635795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24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ln>
            <a:noFill/>
          </a:ln>
          <a:solidFill>
            <a:srgbClr val="5C020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bg1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4QQZvqRtz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4QQZvqRtzA" TargetMode="Externa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-9vqTcxkLI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-9vqTcxkLI" TargetMode="Externa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1v3PENTEX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1v3PENTEXw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18" y="4725144"/>
            <a:ext cx="7321906" cy="77153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the </a:t>
            </a:r>
            <a:r>
              <a:rPr lang="tr-TR" dirty="0" smtClean="0"/>
              <a:t>S</a:t>
            </a:r>
            <a:r>
              <a:rPr lang="en-US" dirty="0" smtClean="0"/>
              <a:t>cope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Organization</a:t>
            </a:r>
            <a:r>
              <a:rPr lang="tr-TR" dirty="0" smtClean="0"/>
              <a:t> </a:t>
            </a:r>
            <a:r>
              <a:rPr lang="en-US" dirty="0" smtClean="0"/>
              <a:t>and Assess</a:t>
            </a:r>
            <a:r>
              <a:rPr lang="tr-TR" dirty="0" smtClean="0"/>
              <a:t>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Goals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sz="2000" dirty="0" smtClean="0"/>
              <a:t>Organizational</a:t>
            </a:r>
            <a:r>
              <a:rPr lang="tr-TR" sz="2000" dirty="0" smtClean="0"/>
              <a:t> </a:t>
            </a:r>
            <a:r>
              <a:rPr lang="en-US" sz="2000" dirty="0" smtClean="0"/>
              <a:t>Design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218" y="5557992"/>
            <a:ext cx="7324748" cy="89534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Mustafa Degerli</a:t>
            </a:r>
          </a:p>
          <a:p>
            <a:pPr algn="r"/>
            <a:r>
              <a:rPr lang="en-US" sz="1600" dirty="0" smtClean="0"/>
              <a:t>November, 2016</a:t>
            </a:r>
            <a:r>
              <a:rPr lang="tr-TR" sz="1600" dirty="0" smtClean="0"/>
              <a:t> – METU II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tr-TR" dirty="0"/>
              <a:t>O</a:t>
            </a:r>
            <a:r>
              <a:rPr lang="en-US" dirty="0" err="1" smtClean="0"/>
              <a:t>utline</a:t>
            </a:r>
            <a:r>
              <a:rPr lang="en-US" dirty="0" smtClean="0"/>
              <a:t> </a:t>
            </a:r>
            <a:r>
              <a:rPr lang="en-US" dirty="0"/>
              <a:t>of the step-by-step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18728"/>
            <a:ext cx="5486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information-processing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An </a:t>
            </a:r>
            <a:r>
              <a:rPr lang="en-US" sz="2800" dirty="0" smtClean="0"/>
              <a:t>organization uses </a:t>
            </a:r>
            <a:r>
              <a:rPr lang="en-US" sz="2800" dirty="0"/>
              <a:t>information in order to coordinate and control its activities in the face </a:t>
            </a:r>
            <a:r>
              <a:rPr lang="en-US" sz="2800" dirty="0" smtClean="0"/>
              <a:t>of uncertainty </a:t>
            </a:r>
          </a:p>
          <a:p>
            <a:pPr lvl="1"/>
            <a:r>
              <a:rPr lang="en-US" sz="2800" dirty="0" smtClean="0"/>
              <a:t>Uncertainty </a:t>
            </a:r>
            <a:r>
              <a:rPr lang="en-US" sz="2800" dirty="0"/>
              <a:t>is an incomplete description of the </a:t>
            </a:r>
            <a:r>
              <a:rPr lang="en-US" sz="2800" dirty="0" smtClean="0"/>
              <a:t>world</a:t>
            </a:r>
          </a:p>
          <a:p>
            <a:r>
              <a:rPr lang="en-US" sz="2800" dirty="0"/>
              <a:t>By processing information, the organization observes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hat </a:t>
            </a:r>
            <a:r>
              <a:rPr lang="en-US" sz="2800" dirty="0"/>
              <a:t>is happening, analyzes problems, and makes choices about what to do</a:t>
            </a:r>
            <a:r>
              <a:rPr lang="en-US" sz="2800" dirty="0" smtClean="0"/>
              <a:t>, and </a:t>
            </a:r>
            <a:r>
              <a:rPr lang="en-US" sz="2800" dirty="0"/>
              <a:t>communicates to </a:t>
            </a:r>
            <a:r>
              <a:rPr lang="en-US" sz="2800" dirty="0" smtClean="0"/>
              <a:t>others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4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information-processing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Information processing</a:t>
            </a:r>
          </a:p>
          <a:p>
            <a:pPr lvl="1"/>
            <a:r>
              <a:rPr lang="en-US" sz="2800" dirty="0" smtClean="0"/>
              <a:t>Observing</a:t>
            </a:r>
            <a:r>
              <a:rPr lang="en-US" sz="2800" dirty="0"/>
              <a:t>, transmitting, analyzing, understanding, deciding, storing</a:t>
            </a:r>
            <a:r>
              <a:rPr lang="en-US" sz="2800" dirty="0" smtClean="0"/>
              <a:t>, and </a:t>
            </a:r>
            <a:r>
              <a:rPr lang="en-US" sz="2800" dirty="0"/>
              <a:t>taking action for </a:t>
            </a:r>
            <a:r>
              <a:rPr lang="en-US" sz="2800" dirty="0" smtClean="0"/>
              <a:t>implementation</a:t>
            </a:r>
          </a:p>
          <a:p>
            <a:pPr lvl="1"/>
            <a:r>
              <a:rPr lang="en-US" sz="2800" dirty="0" smtClean="0"/>
              <a:t>Learning</a:t>
            </a:r>
            <a:r>
              <a:rPr lang="en-US" sz="2800" dirty="0"/>
              <a:t>, tacit versus explicit knowledge, knowledge management</a:t>
            </a:r>
            <a:r>
              <a:rPr lang="en-US" sz="2800" dirty="0" smtClean="0"/>
              <a:t>, and </a:t>
            </a:r>
            <a:r>
              <a:rPr lang="en-US" sz="2800" dirty="0"/>
              <a:t>data </a:t>
            </a:r>
            <a:r>
              <a:rPr lang="en-US" sz="2800" dirty="0" smtClean="0"/>
              <a:t>mining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greater the uncertainty of the task, the greater the amount of </a:t>
            </a:r>
            <a:r>
              <a:rPr lang="en-US" sz="2800" dirty="0" smtClean="0"/>
              <a:t>information that </a:t>
            </a:r>
            <a:r>
              <a:rPr lang="en-US" sz="2800" dirty="0"/>
              <a:t>has to be processed between decision makers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12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Organization </a:t>
            </a:r>
          </a:p>
          <a:p>
            <a:pPr lvl="1"/>
            <a:r>
              <a:rPr lang="en-US" sz="2800" dirty="0" smtClean="0"/>
              <a:t>an intentionally coordinated social </a:t>
            </a:r>
            <a:r>
              <a:rPr lang="en-US" sz="2800" dirty="0"/>
              <a:t>entity, </a:t>
            </a:r>
            <a:endParaRPr lang="en-US" sz="2800" dirty="0" smtClean="0"/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a relatively identifiable boundary, </a:t>
            </a:r>
            <a:endParaRPr lang="en-US" sz="2800" dirty="0" smtClean="0"/>
          </a:p>
          <a:p>
            <a:pPr lvl="1"/>
            <a:r>
              <a:rPr lang="en-US" sz="2800" dirty="0" smtClean="0"/>
              <a:t>which </a:t>
            </a:r>
            <a:r>
              <a:rPr lang="en-US" sz="2800" dirty="0"/>
              <a:t>functions on </a:t>
            </a:r>
            <a:r>
              <a:rPr lang="en-US" sz="2800" dirty="0" smtClean="0"/>
              <a:t>a relatively </a:t>
            </a:r>
            <a:r>
              <a:rPr lang="en-US" sz="2800" dirty="0"/>
              <a:t>continuous basis </a:t>
            </a:r>
            <a:endParaRPr lang="en-US" sz="2800" dirty="0" smtClean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achieve a common goal or a set of </a:t>
            </a:r>
            <a:r>
              <a:rPr lang="en-US" sz="2800" dirty="0" smtClean="0"/>
              <a:t>goals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an </a:t>
            </a:r>
            <a:r>
              <a:rPr lang="en-US" sz="2800" dirty="0"/>
              <a:t>be a team, department, division, an entire company, or even </a:t>
            </a:r>
            <a:r>
              <a:rPr lang="en-US" sz="2800" dirty="0" smtClean="0"/>
              <a:t>a set </a:t>
            </a:r>
            <a:r>
              <a:rPr lang="en-US" sz="2800" dirty="0"/>
              <a:t>of companies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75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The smaller tasks must </a:t>
            </a:r>
            <a:r>
              <a:rPr lang="en-US" sz="2800" dirty="0" smtClean="0"/>
              <a:t>be defined </a:t>
            </a:r>
            <a:r>
              <a:rPr lang="en-US" sz="2800" dirty="0"/>
              <a:t>and arranged in a way that allows effective </a:t>
            </a:r>
            <a:r>
              <a:rPr lang="en-US" sz="2800" dirty="0" smtClean="0"/>
              <a:t>coordination</a:t>
            </a:r>
          </a:p>
          <a:p>
            <a:r>
              <a:rPr lang="en-US" sz="2800" dirty="0"/>
              <a:t>These smaller tasks are then integrated so that the large corporation </a:t>
            </a:r>
            <a:r>
              <a:rPr lang="en-US" sz="2800" dirty="0" smtClean="0"/>
              <a:t>or project </a:t>
            </a:r>
            <a:r>
              <a:rPr lang="en-US" sz="2800" dirty="0"/>
              <a:t>realizes the desired </a:t>
            </a:r>
            <a:r>
              <a:rPr lang="en-US" sz="2800" dirty="0" smtClean="0"/>
              <a:t>goals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reaking </a:t>
            </a:r>
            <a:r>
              <a:rPr lang="en-US" sz="2800" dirty="0"/>
              <a:t>down big tasks and putting smaller </a:t>
            </a:r>
            <a:r>
              <a:rPr lang="en-US" sz="2800" dirty="0" smtClean="0"/>
              <a:t>ones together </a:t>
            </a:r>
            <a:r>
              <a:rPr lang="en-US" sz="2800" dirty="0"/>
              <a:t>are repeated again and again in many </a:t>
            </a:r>
            <a:r>
              <a:rPr lang="en-US" sz="2800" dirty="0" smtClean="0"/>
              <a:t>forms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87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dirty="0"/>
              <a:t>Often the best place </a:t>
            </a:r>
            <a:r>
              <a:rPr lang="en-US" dirty="0" smtClean="0"/>
              <a:t>to </a:t>
            </a:r>
            <a:r>
              <a:rPr lang="en-US" dirty="0"/>
              <a:t>start will be at the </a:t>
            </a:r>
            <a:r>
              <a:rPr lang="en-US" dirty="0" smtClean="0"/>
              <a:t>corporate level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the upper </a:t>
            </a:r>
            <a:r>
              <a:rPr lang="en-US" dirty="0" smtClean="0"/>
              <a:t>levels first</a:t>
            </a:r>
          </a:p>
          <a:p>
            <a:r>
              <a:rPr lang="en-US" dirty="0" smtClean="0"/>
              <a:t>Once </a:t>
            </a:r>
            <a:r>
              <a:rPr lang="en-US" dirty="0"/>
              <a:t>that part has </a:t>
            </a:r>
            <a:r>
              <a:rPr lang="en-US" dirty="0" smtClean="0"/>
              <a:t>been designed</a:t>
            </a:r>
            <a:r>
              <a:rPr lang="en-US" dirty="0"/>
              <a:t>, move on to the next </a:t>
            </a:r>
            <a:r>
              <a:rPr lang="en-US" dirty="0" smtClean="0"/>
              <a:t>levels (departments </a:t>
            </a:r>
            <a:r>
              <a:rPr lang="en-US" dirty="0"/>
              <a:t>or </a:t>
            </a:r>
            <a:r>
              <a:rPr lang="en-US" dirty="0" smtClean="0"/>
              <a:t>divisions)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70" y="3356992"/>
            <a:ext cx="6172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fundamental </a:t>
            </a:r>
            <a:r>
              <a:rPr lang="en-US" sz="2800" dirty="0" smtClean="0"/>
              <a:t>goals: Efficiency and effectiveness</a:t>
            </a:r>
            <a:endParaRPr lang="en-US" sz="2800" dirty="0"/>
          </a:p>
          <a:p>
            <a:pPr lvl="1"/>
            <a:r>
              <a:rPr lang="en-US" sz="2800" dirty="0" smtClean="0"/>
              <a:t>Efficiency </a:t>
            </a:r>
            <a:r>
              <a:rPr lang="en-US" sz="2800" dirty="0"/>
              <a:t>is a </a:t>
            </a:r>
            <a:r>
              <a:rPr lang="en-US" sz="2800" dirty="0" smtClean="0"/>
              <a:t>primary focus </a:t>
            </a:r>
            <a:r>
              <a:rPr lang="en-US" sz="2800" dirty="0"/>
              <a:t>on inputs, use of resources, and </a:t>
            </a:r>
            <a:r>
              <a:rPr lang="en-US" sz="2800" dirty="0" smtClean="0"/>
              <a:t>costs</a:t>
            </a:r>
          </a:p>
          <a:p>
            <a:pPr lvl="1"/>
            <a:r>
              <a:rPr lang="en-US" sz="2800" dirty="0"/>
              <a:t>Efficiency, focusing on minimizing the costs of producing goods or services</a:t>
            </a:r>
          </a:p>
          <a:p>
            <a:pPr lvl="1"/>
            <a:r>
              <a:rPr lang="en-US" sz="2800" dirty="0" smtClean="0"/>
              <a:t>Effectiveness </a:t>
            </a:r>
            <a:r>
              <a:rPr lang="en-US" sz="2800" dirty="0"/>
              <a:t>is a focus more </a:t>
            </a:r>
            <a:r>
              <a:rPr lang="en-US" sz="2800" dirty="0" smtClean="0"/>
              <a:t>on outputs</a:t>
            </a:r>
            <a:r>
              <a:rPr lang="en-US" sz="2800" dirty="0"/>
              <a:t>, products or services, and </a:t>
            </a:r>
            <a:r>
              <a:rPr lang="en-US" sz="2800" dirty="0" smtClean="0"/>
              <a:t>revenues</a:t>
            </a:r>
          </a:p>
          <a:p>
            <a:pPr lvl="1"/>
            <a:r>
              <a:rPr lang="en-US" sz="2800" dirty="0" smtClean="0"/>
              <a:t>Effectiveness</a:t>
            </a:r>
            <a:r>
              <a:rPr lang="en-US" sz="2800" dirty="0"/>
              <a:t>, focusing on generating revenues or seizing leading-edge </a:t>
            </a:r>
            <a:r>
              <a:rPr lang="en-US" sz="2800" dirty="0" smtClean="0"/>
              <a:t>innovation in </a:t>
            </a:r>
            <a:r>
              <a:rPr lang="en-US" sz="2800" dirty="0"/>
              <a:t>the </a:t>
            </a:r>
            <a:r>
              <a:rPr lang="en-US" sz="2800" dirty="0" smtClean="0"/>
              <a:t>marketplace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8902" y="5517232"/>
            <a:ext cx="322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dirty="0">
                <a:hlinkClick r:id="rId3"/>
              </a:rPr>
              <a:t>https://</a:t>
            </a:r>
            <a:r>
              <a:rPr lang="af-ZA" dirty="0" smtClean="0">
                <a:hlinkClick r:id="rId3"/>
              </a:rPr>
              <a:t>youtu.be/B4QQZvqRtzA</a:t>
            </a:r>
            <a:r>
              <a:rPr lang="af-ZA" dirty="0" smtClean="0"/>
              <a:t> </a:t>
            </a:r>
            <a:endParaRPr lang="af-ZA" dirty="0"/>
          </a:p>
        </p:txBody>
      </p:sp>
      <p:pic>
        <p:nvPicPr>
          <p:cNvPr id="5" name="B4QQZvqRtz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8596" y="980968"/>
            <a:ext cx="7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Q A: </a:t>
            </a:r>
            <a:r>
              <a:rPr lang="en-US" sz="2800" dirty="0" smtClean="0"/>
              <a:t>Little </a:t>
            </a:r>
            <a:r>
              <a:rPr lang="en-US" sz="2800" dirty="0"/>
              <a:t>focus on </a:t>
            </a:r>
            <a:r>
              <a:rPr lang="en-US" sz="2800" dirty="0" smtClean="0"/>
              <a:t>using resources </a:t>
            </a:r>
            <a:r>
              <a:rPr lang="en-US" sz="2800" dirty="0"/>
              <a:t>well and it has few or no specific goals related to higher-level </a:t>
            </a:r>
            <a:r>
              <a:rPr lang="en-US" sz="2800" dirty="0" smtClean="0"/>
              <a:t>ideas or targets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28" y="2492896"/>
            <a:ext cx="4895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Q </a:t>
            </a:r>
            <a:r>
              <a:rPr lang="en-US" sz="2800" dirty="0"/>
              <a:t>B: </a:t>
            </a:r>
            <a:r>
              <a:rPr lang="en-US" sz="2800" dirty="0" smtClean="0"/>
              <a:t>Focus </a:t>
            </a:r>
            <a:r>
              <a:rPr lang="en-US" sz="2800" dirty="0"/>
              <a:t>on utilization of the smallest amount </a:t>
            </a:r>
            <a:r>
              <a:rPr lang="en-US" sz="2800" dirty="0" smtClean="0"/>
              <a:t>of resources </a:t>
            </a:r>
            <a:r>
              <a:rPr lang="en-US" sz="2800" dirty="0"/>
              <a:t>necessary to produce </a:t>
            </a:r>
            <a:r>
              <a:rPr lang="en-US" sz="2800" dirty="0" smtClean="0"/>
              <a:t>products </a:t>
            </a:r>
            <a:r>
              <a:rPr lang="en-US" sz="2800" dirty="0"/>
              <a:t>or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28" y="2492896"/>
            <a:ext cx="4895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Organizational </a:t>
            </a:r>
            <a:r>
              <a:rPr lang="en-US" sz="2800" dirty="0" smtClean="0"/>
              <a:t>design</a:t>
            </a:r>
          </a:p>
          <a:p>
            <a:r>
              <a:rPr lang="en-US" sz="2800" dirty="0"/>
              <a:t>Characteristics of a well-designed </a:t>
            </a:r>
            <a:r>
              <a:rPr lang="en-US" sz="2800" dirty="0" smtClean="0"/>
              <a:t>organization</a:t>
            </a:r>
            <a:endParaRPr lang="en-US" sz="2800" dirty="0" smtClean="0"/>
          </a:p>
          <a:p>
            <a:r>
              <a:rPr lang="en-US" sz="2800" dirty="0" smtClean="0"/>
              <a:t>Outline of</a:t>
            </a:r>
            <a:r>
              <a:rPr lang="en-US" sz="2800" dirty="0" smtClean="0"/>
              <a:t> </a:t>
            </a:r>
            <a:r>
              <a:rPr lang="en-US" sz="2800" dirty="0"/>
              <a:t>the step-by-step </a:t>
            </a:r>
            <a:r>
              <a:rPr lang="en-US" sz="2800" dirty="0" smtClean="0"/>
              <a:t>approach</a:t>
            </a:r>
          </a:p>
          <a:p>
            <a:r>
              <a:rPr lang="en-US" sz="2800" dirty="0"/>
              <a:t>The information-processing </a:t>
            </a:r>
            <a:r>
              <a:rPr lang="en-US" sz="2800" dirty="0" smtClean="0"/>
              <a:t>view</a:t>
            </a:r>
          </a:p>
          <a:p>
            <a:r>
              <a:rPr lang="en-US" sz="2800" dirty="0" smtClean="0"/>
              <a:t>Organization </a:t>
            </a:r>
            <a:endParaRPr lang="en-US" sz="2800" dirty="0" smtClean="0"/>
          </a:p>
          <a:p>
            <a:r>
              <a:rPr lang="en-US" sz="2800" dirty="0" smtClean="0"/>
              <a:t>Scope</a:t>
            </a:r>
            <a:endParaRPr lang="en-US" sz="2800" dirty="0" smtClean="0"/>
          </a:p>
          <a:p>
            <a:r>
              <a:rPr lang="en-US" sz="2800" dirty="0" smtClean="0"/>
              <a:t>Goals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7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Q C: </a:t>
            </a:r>
            <a:r>
              <a:rPr lang="en-US" sz="2800" dirty="0" smtClean="0"/>
              <a:t>Highly </a:t>
            </a:r>
            <a:r>
              <a:rPr lang="en-US" sz="2800" dirty="0"/>
              <a:t>volatile environments or </a:t>
            </a:r>
            <a:r>
              <a:rPr lang="en-US" sz="2800" dirty="0" smtClean="0"/>
              <a:t>in situations </a:t>
            </a:r>
            <a:r>
              <a:rPr lang="en-US" sz="2800" dirty="0"/>
              <a:t>where the organization constantly develops new ideas and has a </a:t>
            </a:r>
            <a:r>
              <a:rPr lang="en-US" sz="2800" dirty="0" smtClean="0"/>
              <a:t>first mover </a:t>
            </a:r>
            <a:r>
              <a:rPr lang="en-US" sz="2800" dirty="0"/>
              <a:t>advantage and, as such, treats the costs of resources as a </a:t>
            </a:r>
            <a:r>
              <a:rPr lang="en-US" sz="2800" dirty="0" smtClean="0"/>
              <a:t>secondary concern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28" y="3068960"/>
            <a:ext cx="4895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Q D: Confront </a:t>
            </a:r>
            <a:r>
              <a:rPr lang="en-US" sz="2800" dirty="0"/>
              <a:t>competitive</a:t>
            </a:r>
            <a:r>
              <a:rPr lang="en-US" sz="2800" dirty="0" smtClean="0"/>
              <a:t>, complex </a:t>
            </a:r>
            <a:r>
              <a:rPr lang="en-US" sz="2800" dirty="0"/>
              <a:t>and volatile environments that require both product </a:t>
            </a:r>
            <a:r>
              <a:rPr lang="en-US" sz="2800" dirty="0" smtClean="0"/>
              <a:t>innovations and </a:t>
            </a:r>
            <a:r>
              <a:rPr lang="en-US" sz="2800" dirty="0"/>
              <a:t>low cost in order to compete successfully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28" y="2564904"/>
            <a:ext cx="4895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choice of a goal state in relation to efficiency </a:t>
            </a:r>
            <a:r>
              <a:rPr lang="en-US" sz="2800" dirty="0" smtClean="0"/>
              <a:t>and effectiveness </a:t>
            </a:r>
            <a:r>
              <a:rPr lang="en-US" sz="2800" dirty="0"/>
              <a:t>has profound consequences </a:t>
            </a:r>
            <a:endParaRPr lang="en-US" sz="2800" dirty="0" smtClean="0"/>
          </a:p>
          <a:p>
            <a:r>
              <a:rPr lang="en-US" sz="2800" dirty="0" smtClean="0"/>
              <a:t>The efficiency-effectiveness goal state affects the </a:t>
            </a:r>
            <a:r>
              <a:rPr lang="en-US" sz="2800" dirty="0"/>
              <a:t>choice of </a:t>
            </a:r>
            <a:r>
              <a:rPr lang="en-US" sz="2800" dirty="0" smtClean="0"/>
              <a:t>proper organizational design</a:t>
            </a:r>
          </a:p>
          <a:p>
            <a:r>
              <a:rPr lang="en-US" sz="2800" dirty="0" smtClean="0"/>
              <a:t>Pursuit </a:t>
            </a:r>
            <a:r>
              <a:rPr lang="en-US" sz="2800" dirty="0"/>
              <a:t>of efficiency </a:t>
            </a:r>
            <a:r>
              <a:rPr lang="en-US" sz="2800" dirty="0" smtClean="0"/>
              <a:t>and effectiveness </a:t>
            </a:r>
            <a:r>
              <a:rPr lang="en-US" sz="2800" dirty="0"/>
              <a:t>must be present everywhere in the organization at all </a:t>
            </a:r>
            <a:r>
              <a:rPr lang="en-US" sz="2800" dirty="0" smtClean="0"/>
              <a:t>times</a:t>
            </a:r>
          </a:p>
          <a:p>
            <a:r>
              <a:rPr lang="en-US" sz="2800" dirty="0" smtClean="0"/>
              <a:t>Successful business </a:t>
            </a:r>
            <a:r>
              <a:rPr lang="en-US" sz="2800" dirty="0"/>
              <a:t>units were able to simultaneously develop capacities related to </a:t>
            </a:r>
            <a:r>
              <a:rPr lang="en-US" sz="2800" dirty="0" smtClean="0"/>
              <a:t>both efficiency </a:t>
            </a:r>
            <a:r>
              <a:rPr lang="en-US" sz="2800" dirty="0"/>
              <a:t>and effectiveness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92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7186" y="5456231"/>
            <a:ext cx="295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dirty="0">
                <a:hlinkClick r:id="rId3"/>
              </a:rPr>
              <a:t>https://</a:t>
            </a:r>
            <a:r>
              <a:rPr lang="af-ZA" dirty="0" smtClean="0">
                <a:hlinkClick r:id="rId3"/>
              </a:rPr>
              <a:t>youtu.be/k-9vqTcxkLI</a:t>
            </a:r>
            <a:r>
              <a:rPr lang="af-ZA" dirty="0" smtClean="0"/>
              <a:t> </a:t>
            </a:r>
            <a:endParaRPr lang="af-ZA" dirty="0"/>
          </a:p>
        </p:txBody>
      </p:sp>
      <p:pic>
        <p:nvPicPr>
          <p:cNvPr id="4" name="k-9vqTcxkL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0034" y="950467"/>
            <a:ext cx="7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dirty="0"/>
              <a:t>Burton, R. M., </a:t>
            </a:r>
            <a:r>
              <a:rPr lang="en-US" dirty="0" err="1"/>
              <a:t>Obel</a:t>
            </a:r>
            <a:r>
              <a:rPr lang="en-US" dirty="0"/>
              <a:t>, B., &amp; </a:t>
            </a:r>
            <a:r>
              <a:rPr lang="en-US" dirty="0" err="1"/>
              <a:t>DeSanctis</a:t>
            </a:r>
            <a:r>
              <a:rPr lang="en-US" dirty="0"/>
              <a:t>, G. (2011). Organizational Design - A Step-by-step </a:t>
            </a:r>
            <a:r>
              <a:rPr lang="en-US" dirty="0"/>
              <a:t>Approach. Second Edition. Cambridge University Press.</a:t>
            </a:r>
          </a:p>
          <a:p>
            <a:r>
              <a:rPr lang="en-US" dirty="0"/>
              <a:t>What is Organization </a:t>
            </a:r>
            <a:r>
              <a:rPr lang="en-US" dirty="0" smtClean="0"/>
              <a:t>Design? https</a:t>
            </a:r>
            <a:r>
              <a:rPr lang="en-US" dirty="0"/>
              <a:t>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41v3PENTEXw</a:t>
            </a:r>
            <a:r>
              <a:rPr lang="en-US" dirty="0"/>
              <a:t> </a:t>
            </a:r>
          </a:p>
          <a:p>
            <a:r>
              <a:rPr lang="en-US" dirty="0" err="1"/>
              <a:t>Goold</a:t>
            </a:r>
            <a:r>
              <a:rPr lang="en-US" dirty="0"/>
              <a:t>, M. &amp; Campbell, A. (2002). Do You Have a Well-Designed Organization? Harvard Business Review.</a:t>
            </a:r>
          </a:p>
          <a:p>
            <a:r>
              <a:rPr lang="af-ZA" dirty="0"/>
              <a:t>Efficiency vs </a:t>
            </a:r>
            <a:r>
              <a:rPr lang="af-ZA" dirty="0" smtClean="0"/>
              <a:t>Effectiveness https</a:t>
            </a:r>
            <a:r>
              <a:rPr lang="af-ZA" dirty="0"/>
              <a:t>://youtu.be/B4QQZvqRtzA </a:t>
            </a:r>
          </a:p>
          <a:p>
            <a:r>
              <a:rPr lang="af-ZA" dirty="0" smtClean="0"/>
              <a:t>SMART Goals https</a:t>
            </a:r>
            <a:r>
              <a:rPr lang="af-ZA" dirty="0"/>
              <a:t>://youtu.be/k-9vqTcxkLI </a:t>
            </a:r>
          </a:p>
        </p:txBody>
      </p:sp>
    </p:spTree>
    <p:extLst>
      <p:ext uri="{BB962C8B-B14F-4D97-AF65-F5344CB8AC3E}">
        <p14:creationId xmlns:p14="http://schemas.microsoft.com/office/powerpoint/2010/main" val="23150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77194"/>
            <a:ext cx="9144000" cy="7715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Mustafa Degerli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76862"/>
            <a:ext cx="9144000" cy="895344"/>
          </a:xfrm>
        </p:spPr>
        <p:txBody>
          <a:bodyPr>
            <a:normAutofit/>
          </a:bodyPr>
          <a:lstStyle/>
          <a:p>
            <a:pPr algn="ctr"/>
            <a:r>
              <a:rPr lang="en-US" sz="2450" dirty="0" smtClean="0"/>
              <a:t>MD@mustafadegerli.com</a:t>
            </a:r>
          </a:p>
        </p:txBody>
      </p:sp>
    </p:spTree>
    <p:extLst>
      <p:ext uri="{BB962C8B-B14F-4D97-AF65-F5344CB8AC3E}">
        <p14:creationId xmlns:p14="http://schemas.microsoft.com/office/powerpoint/2010/main" val="19147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complete specification of </a:t>
            </a:r>
            <a:endParaRPr lang="en-US" sz="2800" dirty="0" smtClean="0"/>
          </a:p>
          <a:p>
            <a:pPr lvl="1"/>
            <a:r>
              <a:rPr lang="en-US" sz="2800" dirty="0" smtClean="0"/>
              <a:t>strategy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smtClean="0"/>
              <a:t>structure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smtClean="0"/>
              <a:t>processes</a:t>
            </a:r>
            <a:r>
              <a:rPr lang="en-US" sz="2800" dirty="0"/>
              <a:t>,</a:t>
            </a:r>
          </a:p>
          <a:p>
            <a:pPr lvl="1"/>
            <a:r>
              <a:rPr lang="en-US" sz="2800" dirty="0"/>
              <a:t>people, </a:t>
            </a:r>
            <a:endParaRPr lang="en-US" sz="2800" dirty="0" smtClean="0"/>
          </a:p>
          <a:p>
            <a:pPr lvl="1"/>
            <a:r>
              <a:rPr lang="en-US" sz="2800" dirty="0" smtClean="0"/>
              <a:t>coordination </a:t>
            </a:r>
            <a:r>
              <a:rPr lang="en-US" sz="2800" dirty="0"/>
              <a:t>and control, and </a:t>
            </a:r>
            <a:endParaRPr lang="en-US" sz="2800" dirty="0" smtClean="0"/>
          </a:p>
          <a:p>
            <a:pPr lvl="1"/>
            <a:r>
              <a:rPr lang="en-US" sz="2800" dirty="0" smtClean="0"/>
              <a:t>incentive </a:t>
            </a:r>
            <a:r>
              <a:rPr lang="en-US" sz="2800" dirty="0"/>
              <a:t>components of the </a:t>
            </a:r>
            <a:r>
              <a:rPr lang="en-US" sz="2800" dirty="0" smtClean="0"/>
              <a:t>firm (company)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568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ongoing executive process that includes </a:t>
            </a:r>
            <a:r>
              <a:rPr lang="en-US" sz="2800" dirty="0" smtClean="0"/>
              <a:t>both </a:t>
            </a:r>
          </a:p>
          <a:p>
            <a:pPr lvl="1"/>
            <a:r>
              <a:rPr lang="en-US" sz="2800" dirty="0" smtClean="0"/>
              <a:t>short-term</a:t>
            </a:r>
            <a:r>
              <a:rPr lang="en-US" sz="2800" dirty="0"/>
              <a:t>, routine </a:t>
            </a:r>
            <a:r>
              <a:rPr lang="en-US" sz="2800" dirty="0" smtClean="0"/>
              <a:t>changes </a:t>
            </a:r>
          </a:p>
          <a:p>
            <a:pPr lvl="1"/>
            <a:r>
              <a:rPr lang="en-US" sz="2800" dirty="0" smtClean="0"/>
              <a:t>intermittent</a:t>
            </a:r>
            <a:r>
              <a:rPr lang="en-US" sz="2800" dirty="0"/>
              <a:t>, larger-scale </a:t>
            </a:r>
            <a:r>
              <a:rPr lang="en-US" sz="2800" dirty="0" smtClean="0"/>
              <a:t>changes</a:t>
            </a:r>
            <a:endParaRPr lang="en-US" sz="2800" dirty="0"/>
          </a:p>
          <a:p>
            <a:r>
              <a:rPr lang="en-US" sz="2800" dirty="0" smtClean="0"/>
              <a:t>Starts </a:t>
            </a:r>
            <a:r>
              <a:rPr lang="en-US" sz="2800" dirty="0"/>
              <a:t>with the organization’s goals, and from there </a:t>
            </a:r>
            <a:r>
              <a:rPr lang="en-US" sz="2800" dirty="0" smtClean="0"/>
              <a:t>we work </a:t>
            </a:r>
            <a:r>
              <a:rPr lang="en-US" sz="2800" dirty="0"/>
              <a:t>from the top to the </a:t>
            </a:r>
            <a:r>
              <a:rPr lang="en-US" sz="2800" dirty="0" smtClean="0"/>
              <a:t>bottom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onsidering </a:t>
            </a:r>
            <a:r>
              <a:rPr lang="en-US" sz="2800" dirty="0"/>
              <a:t>strategy, structure, process</a:t>
            </a:r>
            <a:r>
              <a:rPr lang="en-US" sz="2800" dirty="0" smtClean="0"/>
              <a:t>, people</a:t>
            </a:r>
            <a:r>
              <a:rPr lang="en-US" sz="2800" dirty="0"/>
              <a:t>, coordination, and </a:t>
            </a:r>
            <a:r>
              <a:rPr lang="en-US" sz="2800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2704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undamental </a:t>
            </a:r>
            <a:r>
              <a:rPr lang="en-US" sz="2800" dirty="0"/>
              <a:t>design principles underlie any </a:t>
            </a:r>
            <a:r>
              <a:rPr lang="en-US" sz="2800" dirty="0" smtClean="0"/>
              <a:t>well-functioning organization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hat </a:t>
            </a:r>
            <a:r>
              <a:rPr lang="en-US" sz="2800" dirty="0"/>
              <a:t>are our goals? </a:t>
            </a:r>
            <a:endParaRPr lang="en-US" sz="2800" dirty="0" smtClean="0"/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are the basic tasks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Who </a:t>
            </a:r>
            <a:r>
              <a:rPr lang="en-US" sz="2800" dirty="0"/>
              <a:t>makes which </a:t>
            </a:r>
            <a:r>
              <a:rPr lang="en-US" sz="2800" dirty="0" smtClean="0"/>
              <a:t>decisions?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is the structure of </a:t>
            </a:r>
            <a:r>
              <a:rPr lang="en-US" sz="2800" dirty="0" smtClean="0"/>
              <a:t>communication?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is the incentive structure?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complementary </a:t>
            </a:r>
            <a:r>
              <a:rPr lang="en-US" sz="2800" dirty="0" smtClean="0"/>
              <a:t>problems</a:t>
            </a:r>
          </a:p>
          <a:p>
            <a:pPr lvl="1"/>
            <a:r>
              <a:rPr lang="en-US" sz="2800" dirty="0" smtClean="0"/>
              <a:t>How </a:t>
            </a:r>
            <a:r>
              <a:rPr lang="en-US" sz="2800" dirty="0"/>
              <a:t>to partition a big task </a:t>
            </a:r>
            <a:r>
              <a:rPr lang="en-US" sz="2800" dirty="0" smtClean="0"/>
              <a:t>of the </a:t>
            </a:r>
            <a:r>
              <a:rPr lang="en-US" sz="2800" dirty="0"/>
              <a:t>whole organization into smaller tasks of the </a:t>
            </a:r>
            <a:r>
              <a:rPr lang="en-US" sz="2800" dirty="0" smtClean="0"/>
              <a:t>subunits</a:t>
            </a:r>
          </a:p>
          <a:p>
            <a:pPr lvl="1"/>
            <a:r>
              <a:rPr lang="en-US" sz="2800" dirty="0" smtClean="0"/>
              <a:t>How to coordinate </a:t>
            </a:r>
            <a:r>
              <a:rPr lang="en-US" sz="2800" dirty="0"/>
              <a:t>these smaller subunit tasks so that they fit together to </a:t>
            </a:r>
            <a:r>
              <a:rPr lang="en-US" sz="2800" dirty="0" smtClean="0"/>
              <a:t>efficiently realize </a:t>
            </a:r>
            <a:r>
              <a:rPr lang="en-US" sz="2800" dirty="0"/>
              <a:t>the bigger task or organizational </a:t>
            </a:r>
            <a:r>
              <a:rPr lang="en-US" sz="2800" dirty="0" smtClean="0"/>
              <a:t>goals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2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8902" y="5517232"/>
            <a:ext cx="322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dirty="0">
                <a:hlinkClick r:id="rId3"/>
              </a:rPr>
              <a:t>https://</a:t>
            </a:r>
            <a:r>
              <a:rPr lang="af-ZA" dirty="0" smtClean="0">
                <a:hlinkClick r:id="rId3"/>
              </a:rPr>
              <a:t>youtu.be/41v3PENTEXw</a:t>
            </a:r>
            <a:r>
              <a:rPr lang="tr-TR" dirty="0" smtClean="0"/>
              <a:t> </a:t>
            </a:r>
            <a:endParaRPr lang="af-ZA" dirty="0"/>
          </a:p>
        </p:txBody>
      </p:sp>
      <p:pic>
        <p:nvPicPr>
          <p:cNvPr id="6" name="41v3PENTEX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8596" y="980728"/>
            <a:ext cx="768085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</a:t>
            </a:r>
            <a:r>
              <a:rPr lang="en-US" dirty="0" smtClean="0"/>
              <a:t>of a well-designed </a:t>
            </a:r>
            <a:r>
              <a:rPr lang="en-US" dirty="0"/>
              <a:t>o</a:t>
            </a:r>
            <a:r>
              <a:rPr lang="en-US" dirty="0" smtClean="0"/>
              <a:t>rg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Direct </a:t>
            </a:r>
            <a:r>
              <a:rPr lang="en-US" sz="2800" dirty="0"/>
              <a:t>sufficient management attention to </a:t>
            </a:r>
            <a:r>
              <a:rPr lang="en-US" sz="2800" dirty="0" smtClean="0"/>
              <a:t>sources </a:t>
            </a:r>
            <a:r>
              <a:rPr lang="en-US" sz="2800" dirty="0"/>
              <a:t>of competitive advantage in each </a:t>
            </a:r>
            <a:r>
              <a:rPr lang="en-US" sz="2800" dirty="0" smtClean="0"/>
              <a:t>market</a:t>
            </a:r>
          </a:p>
          <a:p>
            <a:r>
              <a:rPr lang="en-US" sz="2800" dirty="0" smtClean="0"/>
              <a:t>Help </a:t>
            </a:r>
            <a:r>
              <a:rPr lang="en-US" sz="2800" dirty="0"/>
              <a:t>the corporate parent add value to the </a:t>
            </a:r>
            <a:r>
              <a:rPr lang="en-US" sz="2800" dirty="0" smtClean="0"/>
              <a:t>organization</a:t>
            </a:r>
          </a:p>
          <a:p>
            <a:r>
              <a:rPr lang="en-US" sz="2800" dirty="0" smtClean="0"/>
              <a:t>Reflect </a:t>
            </a:r>
            <a:r>
              <a:rPr lang="en-US" sz="2800" dirty="0"/>
              <a:t>the strengths, weaknesses, and motivations of </a:t>
            </a:r>
            <a:r>
              <a:rPr lang="en-US" sz="2800" dirty="0" smtClean="0"/>
              <a:t>people</a:t>
            </a:r>
          </a:p>
          <a:p>
            <a:r>
              <a:rPr lang="en-US" sz="2800" dirty="0" smtClean="0"/>
              <a:t>Take </a:t>
            </a:r>
            <a:r>
              <a:rPr lang="en-US" sz="2800" dirty="0"/>
              <a:t>account of all the constraints that may impede the </a:t>
            </a:r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Protect </a:t>
            </a:r>
            <a:r>
              <a:rPr lang="en-US" sz="2800" dirty="0"/>
              <a:t>units that need distinct cultures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0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</a:t>
            </a:r>
            <a:r>
              <a:rPr lang="en-US" dirty="0" smtClean="0"/>
              <a:t>of a well-designed </a:t>
            </a:r>
            <a:r>
              <a:rPr lang="en-US" dirty="0"/>
              <a:t>o</a:t>
            </a:r>
            <a:r>
              <a:rPr lang="en-US" dirty="0" smtClean="0"/>
              <a:t>rg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Provide </a:t>
            </a:r>
            <a:r>
              <a:rPr lang="en-US" sz="2800" dirty="0"/>
              <a:t>coordination solutions for the unit-to-unit links that are likely to be </a:t>
            </a:r>
            <a:r>
              <a:rPr lang="en-US" sz="2800" dirty="0" smtClean="0"/>
              <a:t>problematic</a:t>
            </a:r>
          </a:p>
          <a:p>
            <a:r>
              <a:rPr lang="en-US" sz="2800" dirty="0" smtClean="0"/>
              <a:t>Have legitimate parent </a:t>
            </a:r>
            <a:r>
              <a:rPr lang="en-US" sz="2800" dirty="0"/>
              <a:t>levels and </a:t>
            </a:r>
            <a:r>
              <a:rPr lang="en-US" sz="2800" dirty="0" smtClean="0"/>
              <a:t>units</a:t>
            </a:r>
          </a:p>
          <a:p>
            <a:r>
              <a:rPr lang="en-US" sz="2800" dirty="0" smtClean="0"/>
              <a:t>Support </a:t>
            </a:r>
            <a:r>
              <a:rPr lang="en-US" sz="2800" dirty="0"/>
              <a:t>effective </a:t>
            </a:r>
            <a:r>
              <a:rPr lang="en-US" sz="2800" dirty="0" smtClean="0"/>
              <a:t>controls</a:t>
            </a:r>
          </a:p>
          <a:p>
            <a:r>
              <a:rPr lang="en-US" sz="2800" dirty="0" smtClean="0"/>
              <a:t>Facilitate </a:t>
            </a:r>
            <a:r>
              <a:rPr lang="en-US" sz="2800" dirty="0"/>
              <a:t>the development of new strategies and provide the flexibility required to adapt to change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34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Words>854</Words>
  <Application>Microsoft Office PowerPoint</Application>
  <PresentationFormat>On-screen Show (4:3)</PresentationFormat>
  <Paragraphs>106</Paragraphs>
  <Slides>25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 2</vt:lpstr>
      <vt:lpstr>THIS ONE 2.0</vt:lpstr>
      <vt:lpstr>Define the Scope of the Organization and Assess Its Goals Organizational Design</vt:lpstr>
      <vt:lpstr>Agenda</vt:lpstr>
      <vt:lpstr>Organizational design</vt:lpstr>
      <vt:lpstr>Organizational design</vt:lpstr>
      <vt:lpstr>Organizational design</vt:lpstr>
      <vt:lpstr>Organizational design</vt:lpstr>
      <vt:lpstr>Organizational design</vt:lpstr>
      <vt:lpstr>Characteristics of a well-designed org</vt:lpstr>
      <vt:lpstr>Characteristics of a well-designed org</vt:lpstr>
      <vt:lpstr>Outline of the step-by-step approach</vt:lpstr>
      <vt:lpstr>The information-processing view</vt:lpstr>
      <vt:lpstr>The information-processing view</vt:lpstr>
      <vt:lpstr>Organization</vt:lpstr>
      <vt:lpstr>Scope</vt:lpstr>
      <vt:lpstr>Scope</vt:lpstr>
      <vt:lpstr>Goals</vt:lpstr>
      <vt:lpstr>Goals</vt:lpstr>
      <vt:lpstr>Goals</vt:lpstr>
      <vt:lpstr>Goals</vt:lpstr>
      <vt:lpstr>Goals</vt:lpstr>
      <vt:lpstr>Goals</vt:lpstr>
      <vt:lpstr>Goals</vt:lpstr>
      <vt:lpstr>Goals</vt:lpstr>
      <vt:lpstr>References</vt:lpstr>
      <vt:lpstr>Mustafa Degerli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 Degerli</dc:creator>
  <cp:lastModifiedBy>Mustafa Degerli</cp:lastModifiedBy>
  <cp:revision>108</cp:revision>
  <dcterms:created xsi:type="dcterms:W3CDTF">2010-01-15T09:55:40Z</dcterms:created>
  <dcterms:modified xsi:type="dcterms:W3CDTF">2016-11-18T18:38:53Z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