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3" r:id="rId3"/>
    <p:sldId id="265" r:id="rId4"/>
    <p:sldId id="275" r:id="rId5"/>
    <p:sldId id="267" r:id="rId6"/>
    <p:sldId id="272" r:id="rId7"/>
    <p:sldId id="273" r:id="rId8"/>
    <p:sldId id="266" r:id="rId9"/>
    <p:sldId id="258" r:id="rId10"/>
    <p:sldId id="274" r:id="rId11"/>
    <p:sldId id="268" r:id="rId12"/>
    <p:sldId id="259" r:id="rId13"/>
    <p:sldId id="264" r:id="rId14"/>
    <p:sldId id="269" r:id="rId15"/>
    <p:sldId id="260" r:id="rId16"/>
    <p:sldId id="263" r:id="rId17"/>
    <p:sldId id="270" r:id="rId18"/>
    <p:sldId id="261" r:id="rId19"/>
    <p:sldId id="276" r:id="rId20"/>
    <p:sldId id="271" r:id="rId21"/>
    <p:sldId id="262" r:id="rId22"/>
    <p:sldId id="278" r:id="rId23"/>
    <p:sldId id="282" r:id="rId24"/>
    <p:sldId id="279" r:id="rId25"/>
    <p:sldId id="280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Alt Başlık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Dikdörtgen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Dikdörtgen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Akış Çizelgesi: İşlem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Akış Çizelgesi: İşlem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s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Halk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Başlık Yer Tutucu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Metin Yer Tutucus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Veri Yer Tutucus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F1DB540-C253-47A2-BF37-535AF2590079}" type="datetimeFigureOut">
              <a:rPr lang="tr-TR" smtClean="0"/>
              <a:pPr/>
              <a:t>21.11.2016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070C7AB-5527-4181-A49E-C3C43CC191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Dikdörtgen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59632" y="1556792"/>
            <a:ext cx="7406640" cy="1472184"/>
          </a:xfrm>
        </p:spPr>
        <p:txBody>
          <a:bodyPr>
            <a:noAutofit/>
          </a:bodyPr>
          <a:lstStyle/>
          <a:p>
            <a:r>
              <a:rPr lang="tr-TR" sz="4400" dirty="0" err="1" smtClean="0"/>
              <a:t>Organizational</a:t>
            </a:r>
            <a:r>
              <a:rPr lang="tr-TR" sz="4400" dirty="0" smtClean="0"/>
              <a:t> </a:t>
            </a:r>
            <a:r>
              <a:rPr lang="tr-TR" sz="4400" dirty="0" err="1" smtClean="0"/>
              <a:t>Design</a:t>
            </a:r>
            <a:r>
              <a:rPr lang="tr-TR" sz="4400" dirty="0" smtClean="0"/>
              <a:t/>
            </a:r>
            <a:br>
              <a:rPr lang="tr-TR" sz="4400" dirty="0" smtClean="0"/>
            </a:br>
            <a:r>
              <a:rPr lang="tr-TR" sz="4400" dirty="0" smtClean="0"/>
              <a:t>Step 2</a:t>
            </a:r>
            <a:br>
              <a:rPr lang="tr-TR" sz="4400" dirty="0" smtClean="0"/>
            </a:br>
            <a:r>
              <a:rPr lang="tr-TR" sz="6600" dirty="0" smtClean="0"/>
              <a:t>STRATEGY</a:t>
            </a: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59632" y="3789040"/>
            <a:ext cx="7406640" cy="1752600"/>
          </a:xfrm>
        </p:spPr>
        <p:txBody>
          <a:bodyPr/>
          <a:lstStyle/>
          <a:p>
            <a:r>
              <a:rPr lang="tr-TR" dirty="0" smtClean="0"/>
              <a:t>Nihan AKIN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90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 err="1" smtClean="0"/>
              <a:t>Strategy</a:t>
            </a:r>
            <a:r>
              <a:rPr lang="tr-TR" dirty="0" smtClean="0"/>
              <a:t> - </a:t>
            </a:r>
            <a:r>
              <a:rPr lang="tr-TR" dirty="0" err="1" smtClean="0"/>
              <a:t>Reactor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43608" y="1988839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3200" dirty="0" err="1" smtClean="0"/>
              <a:t>Digital</a:t>
            </a:r>
            <a:r>
              <a:rPr lang="tr-TR" sz="3200" dirty="0" smtClean="0"/>
              <a:t> Corporation is a </a:t>
            </a:r>
            <a:r>
              <a:rPr lang="tr-TR" sz="3200" dirty="0" err="1" smtClean="0"/>
              <a:t>good</a:t>
            </a:r>
            <a:r>
              <a:rPr lang="tr-TR" sz="3200" dirty="0" smtClean="0"/>
              <a:t> </a:t>
            </a:r>
            <a:r>
              <a:rPr lang="tr-TR" sz="3200" dirty="0" err="1" smtClean="0"/>
              <a:t>example</a:t>
            </a:r>
            <a:r>
              <a:rPr lang="tr-TR" sz="32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3200" dirty="0" err="1" smtClean="0"/>
              <a:t>Could</a:t>
            </a:r>
            <a:r>
              <a:rPr lang="tr-TR" sz="3200" dirty="0"/>
              <a:t> </a:t>
            </a:r>
            <a:r>
              <a:rPr lang="tr-TR" sz="3200" dirty="0" smtClean="0"/>
              <a:t>not </a:t>
            </a:r>
            <a:r>
              <a:rPr lang="tr-TR" sz="3200" dirty="0" err="1" smtClean="0"/>
              <a:t>catch</a:t>
            </a:r>
            <a:r>
              <a:rPr lang="tr-TR" sz="3200" dirty="0" smtClean="0"/>
              <a:t> PC trend.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3200" dirty="0" err="1" smtClean="0"/>
              <a:t>Sold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HP </a:t>
            </a:r>
            <a:r>
              <a:rPr lang="tr-TR" sz="3200" dirty="0" err="1" smtClean="0"/>
              <a:t>while</a:t>
            </a:r>
            <a:r>
              <a:rPr lang="tr-TR" sz="3200" dirty="0" smtClean="0"/>
              <a:t> in </a:t>
            </a:r>
            <a:r>
              <a:rPr lang="tr-TR" sz="3200" dirty="0" err="1" smtClean="0"/>
              <a:t>big</a:t>
            </a:r>
            <a:r>
              <a:rPr lang="tr-TR" sz="3200" dirty="0" smtClean="0"/>
              <a:t> </a:t>
            </a:r>
            <a:r>
              <a:rPr lang="tr-TR" sz="3200" dirty="0" err="1" smtClean="0"/>
              <a:t>loss</a:t>
            </a:r>
            <a:r>
              <a:rPr lang="tr-TR" sz="3200" dirty="0" smtClean="0"/>
              <a:t>.</a:t>
            </a:r>
          </a:p>
        </p:txBody>
      </p:sp>
      <p:pic>
        <p:nvPicPr>
          <p:cNvPr id="10242" name="Picture 2" descr="http://www.oldcomputerbooks.com/pictures/M7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b="3053"/>
          <a:stretch/>
        </p:blipFill>
        <p:spPr bwMode="auto">
          <a:xfrm>
            <a:off x="5606142" y="1340768"/>
            <a:ext cx="3163703" cy="494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igital Equipment Corporati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68" y="377889"/>
            <a:ext cx="23812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00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699792" y="2339550"/>
            <a:ext cx="1800200" cy="1728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5192" y="10277"/>
            <a:ext cx="8229600" cy="1143000"/>
          </a:xfrm>
        </p:spPr>
        <p:txBody>
          <a:bodyPr/>
          <a:lstStyle/>
          <a:p>
            <a:pPr algn="ctr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r>
              <a:rPr lang="tr-TR" dirty="0" smtClean="0"/>
              <a:t> Space - </a:t>
            </a:r>
            <a:r>
              <a:rPr lang="tr-TR" dirty="0" err="1" smtClean="0"/>
              <a:t>Defender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527884" y="12687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Exploitation</a:t>
            </a:r>
            <a:endParaRPr lang="tr-TR" dirty="0" smtClean="0"/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660232" y="375390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Exploration</a:t>
            </a:r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755576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3491880" y="6237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 smtClean="0"/>
          </a:p>
        </p:txBody>
      </p:sp>
      <p:sp>
        <p:nvSpPr>
          <p:cNvPr id="14" name="Metin kutusu 13"/>
          <p:cNvSpPr txBox="1"/>
          <p:nvPr/>
        </p:nvSpPr>
        <p:spPr>
          <a:xfrm>
            <a:off x="4572000" y="472514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Prospector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2635357" y="4731783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tr-TR" dirty="0" err="1"/>
              <a:t>Reactor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483768" y="284277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FF0000"/>
                </a:solidFill>
              </a:rPr>
              <a:t>Defender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grpSp>
        <p:nvGrpSpPr>
          <p:cNvPr id="24" name="Grup 23"/>
          <p:cNvGrpSpPr/>
          <p:nvPr/>
        </p:nvGrpSpPr>
        <p:grpSpPr>
          <a:xfrm>
            <a:off x="2483768" y="1988840"/>
            <a:ext cx="4104456" cy="4104456"/>
            <a:chOff x="2195736" y="2132856"/>
            <a:chExt cx="4104456" cy="4104456"/>
          </a:xfrm>
        </p:grpSpPr>
        <p:grpSp>
          <p:nvGrpSpPr>
            <p:cNvPr id="10" name="Grup 9"/>
            <p:cNvGrpSpPr/>
            <p:nvPr/>
          </p:nvGrpSpPr>
          <p:grpSpPr>
            <a:xfrm>
              <a:off x="2195736" y="2132856"/>
              <a:ext cx="4104456" cy="4104456"/>
              <a:chOff x="2195736" y="1772816"/>
              <a:chExt cx="4104456" cy="4104456"/>
            </a:xfrm>
          </p:grpSpPr>
          <p:cxnSp>
            <p:nvCxnSpPr>
              <p:cNvPr id="7" name="Düz Ok Bağlayıcısı 6"/>
              <p:cNvCxnSpPr/>
              <p:nvPr/>
            </p:nvCxnSpPr>
            <p:spPr>
              <a:xfrm>
                <a:off x="4211960" y="1772816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Düz Ok Bağlayıcısı 7"/>
              <p:cNvCxnSpPr/>
              <p:nvPr/>
            </p:nvCxnSpPr>
            <p:spPr>
              <a:xfrm rot="5400000">
                <a:off x="4247964" y="1808820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Düz Ok Bağlayıcısı 21"/>
            <p:cNvCxnSpPr/>
            <p:nvPr/>
          </p:nvCxnSpPr>
          <p:spPr>
            <a:xfrm flipV="1">
              <a:off x="4247964" y="2492896"/>
              <a:ext cx="1692188" cy="16921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Metin kutusu 24"/>
          <p:cNvSpPr txBox="1"/>
          <p:nvPr/>
        </p:nvSpPr>
        <p:spPr>
          <a:xfrm>
            <a:off x="5652120" y="30103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4211960" y="200144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without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 err="1" smtClean="0"/>
              <a:t>Strategy</a:t>
            </a:r>
            <a:r>
              <a:rPr lang="tr-TR" dirty="0" smtClean="0"/>
              <a:t> - </a:t>
            </a:r>
            <a:r>
              <a:rPr lang="tr-TR" dirty="0" err="1" smtClean="0"/>
              <a:t>Defender</a:t>
            </a:r>
            <a:endParaRPr lang="tr-TR" dirty="0"/>
          </a:p>
        </p:txBody>
      </p:sp>
      <p:pic>
        <p:nvPicPr>
          <p:cNvPr id="4098" name="Picture 2" descr="http://www.sendikalhaber.com/haber/dolmabahcenin-muhafiz-askeri-silahla-yaraland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4"/>
            <a:ext cx="3528390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971600" y="1244282"/>
            <a:ext cx="41764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They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high</a:t>
            </a:r>
            <a:r>
              <a:rPr lang="tr-TR" sz="2000" dirty="0" smtClean="0"/>
              <a:t> on </a:t>
            </a:r>
            <a:r>
              <a:rPr lang="tr-TR" sz="2000" dirty="0" err="1" smtClean="0"/>
              <a:t>exploiting</a:t>
            </a:r>
            <a:r>
              <a:rPr lang="tr-TR" sz="2000" dirty="0" smtClean="0"/>
              <a:t> </a:t>
            </a:r>
            <a:r>
              <a:rPr lang="tr-TR" sz="2000" dirty="0" err="1" smtClean="0"/>
              <a:t>their</a:t>
            </a:r>
            <a:r>
              <a:rPr lang="tr-TR" sz="2000" dirty="0" smtClean="0"/>
              <a:t> </a:t>
            </a:r>
            <a:r>
              <a:rPr lang="tr-TR" sz="2000" dirty="0" err="1" smtClean="0"/>
              <a:t>resources</a:t>
            </a:r>
            <a:r>
              <a:rPr lang="tr-TR" sz="2000" dirty="0" smtClean="0"/>
              <a:t> but </a:t>
            </a:r>
            <a:r>
              <a:rPr lang="tr-TR" sz="2000" dirty="0" err="1" smtClean="0"/>
              <a:t>low</a:t>
            </a:r>
            <a:r>
              <a:rPr lang="tr-TR" sz="2000" dirty="0" smtClean="0"/>
              <a:t> on </a:t>
            </a:r>
            <a:r>
              <a:rPr lang="tr-TR" sz="2000" dirty="0" err="1" smtClean="0"/>
              <a:t>exploring</a:t>
            </a:r>
            <a:r>
              <a:rPr lang="tr-TR" sz="2000" dirty="0" smtClean="0"/>
              <a:t> </a:t>
            </a:r>
            <a:r>
              <a:rPr lang="tr-TR" sz="2000" dirty="0" err="1" smtClean="0"/>
              <a:t>anything</a:t>
            </a:r>
            <a:r>
              <a:rPr lang="tr-TR" sz="2000" dirty="0" smtClean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being</a:t>
            </a:r>
            <a:r>
              <a:rPr lang="tr-TR" sz="2000" dirty="0" smtClean="0"/>
              <a:t> </a:t>
            </a:r>
            <a:r>
              <a:rPr lang="tr-TR" sz="2000" dirty="0" err="1" smtClean="0"/>
              <a:t>innovative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Executives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focused</a:t>
            </a:r>
            <a:r>
              <a:rPr lang="tr-TR" sz="2000" dirty="0" smtClean="0"/>
              <a:t> on </a:t>
            </a:r>
            <a:r>
              <a:rPr lang="tr-TR" sz="2000" dirty="0" err="1" smtClean="0"/>
              <a:t>keeping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organization’s</a:t>
            </a:r>
            <a:r>
              <a:rPr lang="tr-TR" sz="2000" dirty="0" smtClean="0"/>
              <a:t> </a:t>
            </a:r>
            <a:r>
              <a:rPr lang="tr-TR" sz="2000" dirty="0" err="1" smtClean="0"/>
              <a:t>position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market.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There</a:t>
            </a:r>
            <a:r>
              <a:rPr lang="tr-TR" sz="2000" dirty="0" smtClean="0"/>
              <a:t> is an </a:t>
            </a:r>
            <a:r>
              <a:rPr lang="tr-TR" sz="2000" dirty="0" err="1" smtClean="0"/>
              <a:t>emphasis</a:t>
            </a:r>
            <a:r>
              <a:rPr lang="tr-TR" sz="2000" dirty="0" smtClean="0"/>
              <a:t> on </a:t>
            </a:r>
            <a:r>
              <a:rPr lang="tr-TR" sz="2000" dirty="0" err="1" smtClean="0"/>
              <a:t>maintaining</a:t>
            </a:r>
            <a:r>
              <a:rPr lang="tr-TR" sz="2000" dirty="0" smtClean="0"/>
              <a:t> a </a:t>
            </a:r>
            <a:r>
              <a:rPr lang="tr-TR" sz="2000" dirty="0" err="1" smtClean="0"/>
              <a:t>competitive</a:t>
            </a:r>
            <a:r>
              <a:rPr lang="tr-TR" sz="2000" dirty="0" smtClean="0"/>
              <a:t> </a:t>
            </a:r>
            <a:r>
              <a:rPr lang="tr-TR" sz="2000" dirty="0" err="1" smtClean="0"/>
              <a:t>position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Sales</a:t>
            </a:r>
            <a:r>
              <a:rPr lang="tr-TR" sz="2000" dirty="0" smtClean="0"/>
              <a:t> </a:t>
            </a:r>
            <a:r>
              <a:rPr lang="tr-TR" sz="2000" dirty="0" err="1" smtClean="0"/>
              <a:t>forecasting</a:t>
            </a:r>
            <a:r>
              <a:rPr lang="tr-TR" sz="2000" dirty="0" smtClean="0"/>
              <a:t> is a </a:t>
            </a:r>
            <a:r>
              <a:rPr lang="tr-TR" sz="2000" dirty="0" err="1" smtClean="0"/>
              <a:t>frequent</a:t>
            </a:r>
            <a:r>
              <a:rPr lang="tr-TR" sz="2000" dirty="0" smtClean="0"/>
              <a:t> </a:t>
            </a:r>
            <a:r>
              <a:rPr lang="tr-TR" sz="2000" dirty="0" err="1" smtClean="0"/>
              <a:t>tool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used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support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defender</a:t>
            </a:r>
            <a:r>
              <a:rPr lang="tr-TR" sz="2000" dirty="0" smtClean="0"/>
              <a:t> </a:t>
            </a:r>
            <a:r>
              <a:rPr lang="tr-TR" sz="2000" dirty="0" err="1" smtClean="0"/>
              <a:t>strategy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They</a:t>
            </a:r>
            <a:r>
              <a:rPr lang="tr-TR" sz="2000" dirty="0" smtClean="0"/>
              <a:t> can not </a:t>
            </a:r>
            <a:r>
              <a:rPr lang="tr-TR" sz="2000" dirty="0" err="1" smtClean="0"/>
              <a:t>change</a:t>
            </a:r>
            <a:r>
              <a:rPr lang="tr-TR" sz="2000" dirty="0" smtClean="0"/>
              <a:t> </a:t>
            </a:r>
            <a:r>
              <a:rPr lang="tr-TR" sz="2000" dirty="0" err="1" smtClean="0"/>
              <a:t>quickly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Vulnerablity</a:t>
            </a:r>
            <a:r>
              <a:rPr lang="tr-TR" sz="2000" dirty="0" smtClean="0"/>
              <a:t> </a:t>
            </a:r>
            <a:r>
              <a:rPr lang="tr-TR" sz="2000" dirty="0" err="1" smtClean="0"/>
              <a:t>comes</a:t>
            </a:r>
            <a:r>
              <a:rPr lang="tr-TR" sz="2000" dirty="0" smtClean="0"/>
              <a:t> </a:t>
            </a:r>
            <a:r>
              <a:rPr lang="tr-TR" sz="2000" dirty="0" err="1" smtClean="0"/>
              <a:t>when</a:t>
            </a:r>
            <a:r>
              <a:rPr lang="tr-TR" sz="2000" dirty="0" smtClean="0"/>
              <a:t> </a:t>
            </a:r>
            <a:r>
              <a:rPr lang="tr-TR" sz="2000" dirty="0" err="1" smtClean="0"/>
              <a:t>its</a:t>
            </a:r>
            <a:r>
              <a:rPr lang="tr-TR" sz="2000" dirty="0" smtClean="0"/>
              <a:t> </a:t>
            </a:r>
            <a:r>
              <a:rPr lang="tr-TR" sz="2000" dirty="0" err="1" smtClean="0"/>
              <a:t>products</a:t>
            </a:r>
            <a:r>
              <a:rPr lang="tr-TR" sz="2000" dirty="0" smtClean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services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no</a:t>
            </a:r>
            <a:r>
              <a:rPr lang="tr-TR" sz="2000" dirty="0" smtClean="0"/>
              <a:t> </a:t>
            </a:r>
            <a:r>
              <a:rPr lang="tr-TR" sz="2000" dirty="0" err="1" smtClean="0"/>
              <a:t>longer</a:t>
            </a:r>
            <a:r>
              <a:rPr lang="tr-TR" sz="2000" dirty="0" smtClean="0"/>
              <a:t> </a:t>
            </a:r>
            <a:r>
              <a:rPr lang="tr-TR" sz="2000" dirty="0" err="1" smtClean="0"/>
              <a:t>desired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market.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smtClean="0"/>
              <a:t>Also they can be affected from new regulations.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211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 err="1" smtClean="0"/>
              <a:t>Strategy</a:t>
            </a:r>
            <a:r>
              <a:rPr lang="tr-TR" dirty="0" smtClean="0"/>
              <a:t> - </a:t>
            </a:r>
            <a:r>
              <a:rPr lang="tr-TR" dirty="0" err="1" smtClean="0"/>
              <a:t>Defender</a:t>
            </a:r>
            <a:endParaRPr lang="tr-TR" dirty="0"/>
          </a:p>
        </p:txBody>
      </p:sp>
      <p:pic>
        <p:nvPicPr>
          <p:cNvPr id="8194" name="Picture 2" descr="http://media-cache-ec2.pinterest.com/avatars/cocacola-58_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334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1.bp.blogspot.com/-1OaImXuhQII/UGFLCWj6AII/AAAAAAAAByo/StexeM0CWwA/s400/le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28" y="2200300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sparksummit.com/wp-content/uploads/2012/04/LEGO-google-logo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006" y="47149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7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523487" y="4067742"/>
            <a:ext cx="1800200" cy="1728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55576" y="10886"/>
            <a:ext cx="8229600" cy="1143000"/>
          </a:xfrm>
        </p:spPr>
        <p:txBody>
          <a:bodyPr/>
          <a:lstStyle/>
          <a:p>
            <a:pPr algn="ctr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r>
              <a:rPr lang="tr-TR" dirty="0" smtClean="0"/>
              <a:t> Space - </a:t>
            </a:r>
            <a:r>
              <a:rPr lang="tr-TR" dirty="0" err="1" smtClean="0"/>
              <a:t>Prospector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527884" y="12687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Exploitation</a:t>
            </a:r>
            <a:endParaRPr lang="tr-TR" dirty="0" smtClean="0"/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660232" y="375390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Exploration</a:t>
            </a:r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755576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3491880" y="6237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 smtClean="0"/>
          </a:p>
        </p:txBody>
      </p:sp>
      <p:sp>
        <p:nvSpPr>
          <p:cNvPr id="14" name="Metin kutusu 13"/>
          <p:cNvSpPr txBox="1"/>
          <p:nvPr/>
        </p:nvSpPr>
        <p:spPr>
          <a:xfrm>
            <a:off x="4489850" y="4731783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Prospector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2635357" y="4731783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tr-TR" dirty="0" err="1"/>
              <a:t>Reactor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635357" y="2994919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FF0000"/>
                </a:solidFill>
              </a:rPr>
              <a:t>Defender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grpSp>
        <p:nvGrpSpPr>
          <p:cNvPr id="24" name="Grup 23"/>
          <p:cNvGrpSpPr/>
          <p:nvPr/>
        </p:nvGrpSpPr>
        <p:grpSpPr>
          <a:xfrm>
            <a:off x="2483768" y="1988840"/>
            <a:ext cx="4104456" cy="4104456"/>
            <a:chOff x="2195736" y="2132856"/>
            <a:chExt cx="4104456" cy="4104456"/>
          </a:xfrm>
        </p:grpSpPr>
        <p:grpSp>
          <p:nvGrpSpPr>
            <p:cNvPr id="10" name="Grup 9"/>
            <p:cNvGrpSpPr/>
            <p:nvPr/>
          </p:nvGrpSpPr>
          <p:grpSpPr>
            <a:xfrm>
              <a:off x="2195736" y="2132856"/>
              <a:ext cx="4104456" cy="4104456"/>
              <a:chOff x="2195736" y="1772816"/>
              <a:chExt cx="4104456" cy="4104456"/>
            </a:xfrm>
          </p:grpSpPr>
          <p:cxnSp>
            <p:nvCxnSpPr>
              <p:cNvPr id="7" name="Düz Ok Bağlayıcısı 6"/>
              <p:cNvCxnSpPr/>
              <p:nvPr/>
            </p:nvCxnSpPr>
            <p:spPr>
              <a:xfrm>
                <a:off x="4211960" y="1772816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Düz Ok Bağlayıcısı 7"/>
              <p:cNvCxnSpPr/>
              <p:nvPr/>
            </p:nvCxnSpPr>
            <p:spPr>
              <a:xfrm rot="5400000">
                <a:off x="4247964" y="1808820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Düz Ok Bağlayıcısı 21"/>
            <p:cNvCxnSpPr/>
            <p:nvPr/>
          </p:nvCxnSpPr>
          <p:spPr>
            <a:xfrm flipV="1">
              <a:off x="4247964" y="2492896"/>
              <a:ext cx="1692188" cy="16921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Metin kutusu 24"/>
          <p:cNvSpPr txBox="1"/>
          <p:nvPr/>
        </p:nvSpPr>
        <p:spPr>
          <a:xfrm>
            <a:off x="5652120" y="30103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4154117" y="1994937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without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 err="1" smtClean="0"/>
              <a:t>Strategy</a:t>
            </a:r>
            <a:r>
              <a:rPr lang="tr-TR" dirty="0" smtClean="0"/>
              <a:t> - </a:t>
            </a:r>
            <a:r>
              <a:rPr lang="tr-TR" dirty="0" err="1" smtClean="0"/>
              <a:t>Prospector</a:t>
            </a:r>
            <a:endParaRPr lang="tr-TR" dirty="0"/>
          </a:p>
        </p:txBody>
      </p:sp>
      <p:pic>
        <p:nvPicPr>
          <p:cNvPr id="1026" name="Picture 2" descr="http://static.tvtropes.org/pmwiki/pub/images/TheOldProsp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333375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971600" y="1244282"/>
            <a:ext cx="4176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They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high</a:t>
            </a:r>
            <a:r>
              <a:rPr lang="tr-TR" sz="2000" dirty="0" smtClean="0"/>
              <a:t> on </a:t>
            </a:r>
            <a:r>
              <a:rPr lang="tr-TR" sz="2000" dirty="0" err="1" smtClean="0"/>
              <a:t>exploration</a:t>
            </a:r>
            <a:r>
              <a:rPr lang="tr-TR" sz="2000" dirty="0" smtClean="0"/>
              <a:t> of </a:t>
            </a:r>
            <a:r>
              <a:rPr lang="tr-TR" sz="2000" dirty="0" err="1" smtClean="0"/>
              <a:t>its</a:t>
            </a:r>
            <a:r>
              <a:rPr lang="tr-TR" sz="2000" dirty="0" smtClean="0"/>
              <a:t> </a:t>
            </a:r>
            <a:r>
              <a:rPr lang="tr-TR" sz="2000" dirty="0" err="1" smtClean="0"/>
              <a:t>opportunities</a:t>
            </a:r>
            <a:r>
              <a:rPr lang="tr-TR" sz="2000" dirty="0" smtClean="0"/>
              <a:t> but </a:t>
            </a:r>
            <a:r>
              <a:rPr lang="tr-TR" sz="2000" dirty="0" err="1" smtClean="0"/>
              <a:t>low</a:t>
            </a:r>
            <a:r>
              <a:rPr lang="tr-TR" sz="2000" dirty="0" smtClean="0"/>
              <a:t> on </a:t>
            </a:r>
            <a:r>
              <a:rPr lang="tr-TR" sz="2000" dirty="0" err="1" smtClean="0"/>
              <a:t>exploiting</a:t>
            </a:r>
            <a:r>
              <a:rPr lang="tr-TR" sz="2000" dirty="0" smtClean="0"/>
              <a:t> </a:t>
            </a:r>
            <a:r>
              <a:rPr lang="tr-TR" sz="2000" dirty="0" err="1" smtClean="0"/>
              <a:t>its</a:t>
            </a:r>
            <a:r>
              <a:rPr lang="tr-TR" sz="2000" dirty="0" smtClean="0"/>
              <a:t> </a:t>
            </a:r>
            <a:r>
              <a:rPr lang="tr-TR" sz="2000" dirty="0" err="1" smtClean="0"/>
              <a:t>current</a:t>
            </a:r>
            <a:r>
              <a:rPr lang="tr-TR" sz="2000" dirty="0" smtClean="0"/>
              <a:t> </a:t>
            </a:r>
            <a:r>
              <a:rPr lang="tr-TR" sz="2000" dirty="0" err="1" smtClean="0"/>
              <a:t>situation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They</a:t>
            </a:r>
            <a:r>
              <a:rPr lang="tr-TR" sz="2000" dirty="0" smtClean="0"/>
              <a:t> </a:t>
            </a:r>
            <a:r>
              <a:rPr lang="tr-TR" sz="2000" dirty="0" err="1" smtClean="0"/>
              <a:t>focus</a:t>
            </a:r>
            <a:r>
              <a:rPr lang="tr-TR" sz="2000" dirty="0" smtClean="0"/>
              <a:t> on </a:t>
            </a:r>
            <a:r>
              <a:rPr lang="tr-TR" sz="2000" dirty="0" err="1" smtClean="0"/>
              <a:t>innovation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Maintains</a:t>
            </a:r>
            <a:r>
              <a:rPr lang="tr-TR" sz="2000" dirty="0" smtClean="0"/>
              <a:t>  </a:t>
            </a:r>
            <a:r>
              <a:rPr lang="tr-TR" sz="2000" dirty="0" err="1" smtClean="0"/>
              <a:t>its</a:t>
            </a:r>
            <a:r>
              <a:rPr lang="tr-TR" sz="2000" dirty="0" smtClean="0"/>
              <a:t> </a:t>
            </a:r>
            <a:r>
              <a:rPr lang="tr-TR" sz="2000" dirty="0" err="1" smtClean="0"/>
              <a:t>competitive</a:t>
            </a:r>
            <a:r>
              <a:rPr lang="tr-TR" sz="2000" dirty="0" smtClean="0"/>
              <a:t> </a:t>
            </a:r>
            <a:r>
              <a:rPr lang="tr-TR" sz="2000" dirty="0" err="1" smtClean="0"/>
              <a:t>position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being</a:t>
            </a:r>
            <a:r>
              <a:rPr lang="tr-TR" sz="2000" dirty="0" smtClean="0"/>
              <a:t>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making</a:t>
            </a:r>
            <a:r>
              <a:rPr lang="tr-TR" sz="2000" dirty="0" smtClean="0"/>
              <a:t> </a:t>
            </a:r>
            <a:r>
              <a:rPr lang="tr-TR" sz="2000" dirty="0" err="1" smtClean="0"/>
              <a:t>changes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competitive</a:t>
            </a:r>
            <a:r>
              <a:rPr lang="tr-TR" sz="2000" dirty="0" smtClean="0"/>
              <a:t> </a:t>
            </a:r>
            <a:r>
              <a:rPr lang="tr-TR" sz="2000" dirty="0" err="1" smtClean="0"/>
              <a:t>situation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others</a:t>
            </a:r>
            <a:r>
              <a:rPr lang="tr-TR" sz="2000" dirty="0" smtClean="0"/>
              <a:t> </a:t>
            </a:r>
            <a:r>
              <a:rPr lang="tr-TR" sz="2000" dirty="0" err="1" smtClean="0"/>
              <a:t>must</a:t>
            </a:r>
            <a:r>
              <a:rPr lang="tr-TR" sz="2000" dirty="0" smtClean="0"/>
              <a:t> </a:t>
            </a:r>
            <a:r>
              <a:rPr lang="tr-TR" sz="2000" dirty="0" err="1" smtClean="0"/>
              <a:t>adjust</a:t>
            </a:r>
            <a:r>
              <a:rPr lang="tr-TR" sz="2000" dirty="0" smtClean="0"/>
              <a:t> </a:t>
            </a:r>
            <a:r>
              <a:rPr lang="tr-TR" sz="2000" dirty="0" err="1" smtClean="0"/>
              <a:t>too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They</a:t>
            </a:r>
            <a:r>
              <a:rPr lang="tr-TR" sz="2000" dirty="0" smtClean="0"/>
              <a:t> can </a:t>
            </a:r>
            <a:r>
              <a:rPr lang="tr-TR" sz="2000" dirty="0" err="1" smtClean="0"/>
              <a:t>make</a:t>
            </a:r>
            <a:r>
              <a:rPr lang="tr-TR" sz="2000" dirty="0" smtClean="0"/>
              <a:t> </a:t>
            </a:r>
            <a:r>
              <a:rPr lang="tr-TR" sz="2000" dirty="0" err="1" smtClean="0"/>
              <a:t>rapid</a:t>
            </a:r>
            <a:r>
              <a:rPr lang="tr-TR" sz="2000" dirty="0" smtClean="0"/>
              <a:t> </a:t>
            </a:r>
            <a:r>
              <a:rPr lang="tr-TR" sz="2000" dirty="0" err="1" smtClean="0"/>
              <a:t>changes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Efficiency</a:t>
            </a:r>
            <a:r>
              <a:rPr lang="tr-TR" sz="2000" dirty="0" smtClean="0"/>
              <a:t> is </a:t>
            </a:r>
            <a:r>
              <a:rPr lang="tr-TR" sz="2000" dirty="0" err="1" smtClean="0"/>
              <a:t>low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Change</a:t>
            </a:r>
            <a:r>
              <a:rPr lang="tr-TR" sz="2000" dirty="0" smtClean="0"/>
              <a:t> </a:t>
            </a:r>
            <a:r>
              <a:rPr lang="tr-TR" sz="2000" dirty="0" err="1" smtClean="0"/>
              <a:t>oriented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Downside</a:t>
            </a:r>
            <a:r>
              <a:rPr lang="tr-TR" sz="2000" dirty="0" smtClean="0"/>
              <a:t> is, </a:t>
            </a:r>
            <a:r>
              <a:rPr lang="tr-TR" sz="2000" dirty="0" err="1" smtClean="0"/>
              <a:t>they</a:t>
            </a:r>
            <a:r>
              <a:rPr lang="tr-TR" sz="2000" dirty="0" smtClean="0"/>
              <a:t> can </a:t>
            </a:r>
            <a:r>
              <a:rPr lang="tr-TR" sz="2000" dirty="0" err="1" smtClean="0"/>
              <a:t>quickly</a:t>
            </a:r>
            <a:r>
              <a:rPr lang="tr-TR" sz="2000" dirty="0" smtClean="0"/>
              <a:t> </a:t>
            </a:r>
            <a:r>
              <a:rPr lang="tr-TR" sz="2000" dirty="0" err="1" smtClean="0"/>
              <a:t>exhaust</a:t>
            </a:r>
            <a:r>
              <a:rPr lang="tr-TR" sz="2000" dirty="0" smtClean="0"/>
              <a:t> </a:t>
            </a:r>
            <a:r>
              <a:rPr lang="tr-TR" sz="2000" dirty="0" err="1" smtClean="0"/>
              <a:t>their</a:t>
            </a:r>
            <a:r>
              <a:rPr lang="tr-TR" sz="2000" dirty="0" smtClean="0"/>
              <a:t> </a:t>
            </a:r>
            <a:r>
              <a:rPr lang="tr-TR" sz="2000" dirty="0" err="1" smtClean="0"/>
              <a:t>resources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Another</a:t>
            </a:r>
            <a:r>
              <a:rPr lang="tr-TR" sz="2000" dirty="0" smtClean="0"/>
              <a:t> </a:t>
            </a:r>
            <a:r>
              <a:rPr lang="tr-TR" sz="2000" dirty="0" err="1" smtClean="0"/>
              <a:t>vulnerablity</a:t>
            </a:r>
            <a:r>
              <a:rPr lang="tr-TR" sz="2000" dirty="0" smtClean="0"/>
              <a:t> </a:t>
            </a:r>
            <a:r>
              <a:rPr lang="tr-TR" sz="2000" dirty="0" err="1" smtClean="0"/>
              <a:t>they</a:t>
            </a:r>
            <a:r>
              <a:rPr lang="tr-TR" sz="2000" dirty="0" smtClean="0"/>
              <a:t> </a:t>
            </a:r>
            <a:r>
              <a:rPr lang="tr-TR" sz="2000" dirty="0" err="1" smtClean="0"/>
              <a:t>have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innovate</a:t>
            </a:r>
            <a:r>
              <a:rPr lang="tr-TR" sz="2000" dirty="0" smtClean="0"/>
              <a:t> </a:t>
            </a:r>
            <a:r>
              <a:rPr lang="tr-TR" sz="2000" dirty="0" err="1" smtClean="0"/>
              <a:t>continuously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211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 err="1" smtClean="0"/>
              <a:t>Strategy</a:t>
            </a:r>
            <a:r>
              <a:rPr lang="tr-TR" dirty="0" smtClean="0"/>
              <a:t> - </a:t>
            </a:r>
            <a:r>
              <a:rPr lang="tr-TR" dirty="0" err="1" smtClean="0"/>
              <a:t>Prospector</a:t>
            </a:r>
            <a:endParaRPr lang="tr-TR" dirty="0"/>
          </a:p>
        </p:txBody>
      </p:sp>
      <p:sp>
        <p:nvSpPr>
          <p:cNvPr id="3" name="AutoShape 2" descr="data:image/jpeg;base64,/9j/4AAQSkZJRgABAQAAAQABAAD/2wCEAAkGBg4GERAQDxIUERAUFxYVEBQSFxgUEhAWFhAYFRUWFB4XHCYeFxkrGRUSHzAgIyspLCwwGB4xNTMqNTIrLCkBCQoKDgwOGg8PGislHyIuLSwuLDYpLCwsNTYsNS8sMjU0Lyk0KS0sLCkyLDUvKiwsNSwsNSwpLCwsLCwsLCwpKf/AABEIAKQBMwMBIgACEQEDEQH/xAAcAAEAAgMBAQEAAAAAAAAAAAAABQcBBggEAgP/xABGEAABAwEDBAwLBwQCAwAAAAABAAIDBAUGEQcSITETMjRBUWFxc4GTstIUFRciU1RykaGisSMzQpKzwdFDUmKCFoMkY/D/xAAbAQACAgMBAAAAAAAAAAAAAAAABQQGAgMHAf/EAD0RAAEDAgEHCQYFAwUAAAAAAAEAAgMEEQUSITFBUZGxBhMyM1JhcYHRFBZCcqHBFTVT4fAisvEjQ4KSov/aAAwDAQACEQMRAD8AvFERCERFrt6r8Ut1hg87JORi2Jp87iLz+AfHgBWLnBou5boIJJ3iOJtydS2LHBa7a1/rNsfEPmD3j8EX2juQ4eaDykKorw35rrxkiR+ZEdUUeLWYf5b7un4LX0ukrtTArnR8lc2VUv8AIep9PNWnXZaGDEQUxPA6V4b8Gg/VQs+WC0ZNqyBg4muJ+LloyKI6qlOtP4sCoIxmjB8bnitudlTtU/1GDkjZ+4X1HlWtRmt8buWNv7YLT0WHPydo71I/C6L9Jv8A1C3yDLHXs28UDxxB7T2sPgpqhy0RP0T0z28JjcH/AAcG/VVSi2NqpRrUaXAaCT/bt4EhX/ZN/LNtjAMna15/BL9m7HgGdoJ5CVsC5gWwXevzXXcIEcmfENcUmLmYf477ej4qVHXanhIKzkrmyqZ/kfUenmr/AEWu3UvxS3pGDDsc4GLonHTxlh/G348IC2JMWuDhdqps8EkDzHK2xGpRFu3ro7tlgqXlheCWYNc7HNwx2oOGsKK8qNk+md1cndWr5atvR+zL2mKtEunq3xvLRZXHC+T9NVUrJnl1zfQRbSRsV5+VGyfTO6uTup5UbJ9M7q5O6qMRavbpNgTH3Wo+0/ePRXn5UbJ9M7q5O6nlRsn0zurk7qoxEe3SbAj3Wo+0/ePRXn5UbJ9M7q5O6nlRsn0zurk7qoxEe3SbAj3Wo+0/ePRdFWFeekvJn+DPL8zDPxa5uGdjhtgP7SpVUzkhtHwWtdETomjIA4XM88fKHq5kxp5TKzKOlU3F6FtDUmJl8mwIvp/l7oiIt6Uovwrq2Ozo3zSnNjY0uedeAA4ta/daZlXtHwOgLBrme1nQDnnsAdKwkfkMLtilUdP7ROyLtED1X7+VGyfTO6uTup5UbJ9M7q5O6qMRKvbpNgV+91qPtP3j0V5+VGyfTO6uTup5UbJ9M7q5O6qMRHt0mwI91qPtP3j0V5+VGyfTO6uTup5UbJ9M7q5O6qMRHt0mwI91qPtP3j0V5+VGyfTO6uTur96LKLZloSMijlcXvcGsGxvGJJwGkjQqFUxc/d9Fz0fbC9bWyFwGZap+TNJHG54LrgE6Rq8l0OiwFlN1zxERR9vWwywaeWok1MGIH9zjoa0cpIC8JAFys2MdI4MaLk5gtfv/AH5F2WbFDg6qePNx0iJv97uE8A6To0GlKiofVuc+Rxe9xxc5xxLidZJK/W0rQktaWSaU50jyXOP7DgAGAA4AF5khnmMrr6l1jCsMjoIskdI6T/NQRERaE2RERCEREQhEREIRERCF+lNUvo3tkjcWPacWuacC0jfCu+4N9RemMskwFTGPtANAkGrPaPqN48oVGL3WHa8lhTx1EW2YcSN5w1OaeIjEKRTzGJ3drSfFsMZXQkfGOift4H91vuWrb0fsy9pirRWHlarWWk2z5oziySN7m8hLDp41XiKo3lP81LzAmltBGDpF/wC4oiIo6coiIhCIiIQpK7do+KaunmxwDJGl3sk4O+UldGrmBdE3UtHxrR00uOJdG0OP+TRmu+ZpTOgdpb5qj8rIM0cw72niPupZERM1RkVS5ZrQ2WengGpjC88r3YDHoZ8VbS5+v1aHjOvqn7wfmN4MIxmaPyk9KhVrrR22qz8mIOcrMs/CCfM5vVQKIiTLpSIiIQiIiEIpi5+76Lno+2FDqYufu+i56PthZx9IeKjVfUP+U8F0MFlYCyrGuLoqtyyWyS6CkadAGyycZOLWD3B56QrSVAX+rvD7QqnbzX7GOLYwGfVp96hVr8mO21WXkzTiWsyz8AJ89H3WvoiJMumIiIhCKXsK6lbeI/8AjxEtGgvd5sbek6zxDEr3XDur/wApqM1+IgjAdMRoJ0+awHeJOPQCr1pqZlGxscbQxjRg1rRgGjgCm09LzgynaFWcZx0UTuZiF3676B+6qiDIxVOHn1ETTwNDnD3nBflVZHK2IExywycRzmE8mgj4q4UU72OLYqqOUleDfKHhYLm+17CqbCfmVMToydWOlrvZI0O6F4F0hbVjQ29C+CZuLXDQd9jt5zeAhc72jROs2WWF+2je5juDFriMRxaEuqKfmjm0FXLBsXGINIcLPbp2eIXnREUVPkREQhSFXahq6enhd/RMub7MhY4D8wf71Hoi9JvpWDGBgs3vO83KIiLxZoiIhCIiIQiuLI9aPhNJJCTpik0cTZBiPmEip1b3kgtHwasfCToljOA4XMOcPl2RSaV2TKO/MkePwc9Qv2t/q3afpdXIiInq5UvJa1cLMgmmOqNjn8ua0kD4Lmx7zISTpJ0k8J31duVW0PArPewa5XsjHJjnu+DMOlUilFc67w3Yuh8lYMmnfKfiNt3+SiIigK3IiIhCIiIQimLn7vouej7YUOpi5+76Lno+2FnH0h4qNV9Q/wCU8F0MFlYCyrGuLoueLVsmrqZ5n7BMc6R7sdjfpxeTwca6HRR54BNa50JxhWKnDy4tblZVtdtC5u8R1fq83Vv/AITxHV+rzdW/+F0iijewDtJ572yfpDf+y5u8R1fq83Vv/hPEdX6vN1b/AOF0iiPYB2ke9sn6Q3/stIyTWY6z6SR0jHMkfKcQ5pa7Naxobr3sc73rd0UW69Nnt0GrpwRr+1Zo+KmsAjaG3VYqZJK2d8wabk3zZ7KURRX/ACuzvW6frWfyvPU35sulGLqqI+wc8+5mK95xo1ha20k7jYRu3FTq54vhVNra6rezDNMrgCNRwObiOXDFbrevKy2oY6GgDhnAh0zvNIB17GNePGcMODfVZJXWTtfZrVeuTmFzU2VNMLEiwGvzRERQFbkREQhEU/blhmx6Sge4YST7LI7hDfsxGPd53+ygFk5pabFaYZmzNy26LkbiR9kREWK3IiL6jjMxDWjEk4AcJOpCNC+UREIRSd2LR8U1dNNjgGyNzvZJzX/KXKMReg2NwtckYkYWO0EEb10+ii7r2j42o6abHEujbne0Bmv+YOUorIDcXC4tJGY3ljtIJG5VPlmtDZJaanH4GOkdyvdmj4MPvVcLYL/Wh4ytCpcNTXbG3kjGYcOkE9K19IJ3ZUhK61hMHMUcbO6+/P8AdERFpTNEX0YyAHYeaSQDwkAE9oe9fKF4iIiF6imLn7vouej7YUOpi5+76Lno+2FnH0h4qNV9Q/5TwXQwWVgLKsa4uiIiEIiIhCIiIQi5mrPvJPad2iumVzNWfeSe07tFLa/Q3zV25JdKb/j91+KIiVq9oiIhCIiIQi3HJ/ch94pGzTNIpWHE4/1iDtG8WOs9GvV4LmCyzKPGGfr8z0P/AGYedr6OFXxSiMMZsWbseAzMzDMzcNGbhoww4FOpacPOU4+SquPYvJSt5mNpBPxavLaeCrHLUMDRckv1jVZqzcte2ouSb6xqslqq+uP81Kfyf/L4/P8AuKIiKMnaKSu1uykx0jZ4f1WqNUldrdlHz8P6zVkzpBaKjqn+B4L87ds/xVUzw70cj2j2Q45p92BXhW65WrO8ErtkGqZjXf7N8w/BrT0rSllK3IeWrVQT+0U0cu0Dfr+qIiLWpiuTJBaPhNG+EnTFIcBwNeM4fNsi3K060WdDLM7VGxzz/q0n9lUuR+0fBquSEnRLGcONzDnD5TIt1ypWj4DZ8jQcDK5sY9+e75WEdKcwy/6GVsXNMTob4tzQ0PIO/T91SEkhlJc44kkknhJOJXyiJMuloiL9KaB1U9jG6XOcGtHCXHAfEoXhIAuVO29Z/i+is3EYOkbNK7jzpGhvyBi15WJldpW0XgETdqyJzG8jcwD6Ku1unbkvLdluCXYXNz9M2XtFx3uKIiLSmSKYufu+i56PthQ6mLn7vouej7YWcfSHio1X1D/lPBdDBZWAsqxri6IiIQiIiEIiIhCLmas+8k9p3aK6ZVXzZGXyuc7wtoxJP3R3zj/eoNZE+S2SFaeTlfT0Zk591r2tmJ0X2XVYIrMORV/rbeqPfUPa2Si0LPBdHmVDRvRkh/5XYY9BKXGmlAuWq4x43QSOyWyjzuOIC0tF9SRuhJa4FrgcCCMCCNYIOor5WhN0REQhFueT+/b7vPbBO4mlcd/TsBJ2zf8AHhHSNOvTEWbHljspqjVVLHVRGKUXB/lx3qzMtLg80JGkESkEajpjVZqUtK3X2nT0sEmJNPsjWu4WOzC0dGa4cmCi1nO8PeXDWo+F0zqWlbC7S2/E23hERFpTFFJXa3ZR8/D+s1Rqkrtbso+fh/WasmdILRUdU/wPBWVlks7ZqeCca43lh9mRuP1YPeqjXQd9rP8AGdBVR6zmF7eWPzxh+XDpXPil1rbSX2qvcl5+cozGfhJ3HP6oiIoStClbq2j4qrKabHANkbnH/FxzX/K4rdMs9o50lNTg7VrpHf7HNb2X+9VspS8dtut+bZnY45kbdPC2Jod73Zx6VvbLaJzNtkrmoucroqnshw9OJUWiItCaItmyc2d4xtCnBGLYyZXcWYMW/PmLWVZuRizsXVVQRqDYmnlOe/6RrfTtypAErxifmKKR/dbfm+6/PLT95SezJ2mqtlZWWn7yk9mTtNVarKq61y04D+XxefEoiIoydIpi5+76Lno+2FDqYufu+i56PthZx9IeKjVfUP8AlPBdDBZWAsqxri6qDKralRR1wbHLIxuxMODHuaMc52nAFab4+rPWJusf/K2/LHBmVkT950IHS2R+PwIWhJDUEiV2ddYwiON1FEckaNi93j6s9Ym6x/8AKePqz1ibrH/yvCi05R2ppzMfZG4L3ePqz1ibrH/yp25Ft1MlfStknlc0vwIdI4g4tIGIJ06cFqi9dk1vi2eGb0cjH8ua8H9lkx5DgbrRU0zHwvYGi5BGjuXSiL5jkEoDmnEEAgjUQdIK+lYlxpEREIWg5U7qR10DqyNoE0WBkI/qR6jjwka8eAEcGFPLou9JAoqzHVsEv6Tlzok9cwB4I1ro/JeofJTOY43yTm8NnkiIigq1IiIhCIiIQiIiEIpK7W7KPn4f1mqNUldrdlHz8P6zVkzpBaKjqn+B4LoxzQ4EHVvrm22aA2XUTwn+nI9g4wHEA+7ArpNUllXs/wADry8apmNfxYgZh7APSmtc27A7YqFyVnyKh8R+IX8x+xK01ERKF0REREIRERCEV6ZMbO8As+IkYOlLpXf7HBvytaqOghdUOaxoxc4hrRwknAfFdK0NI2gijibtY2tY3ka0NH0TCgbdxcqfyrnyYWRD4jfd/n6KsctP3lJ7Mnaaq1VlZafvKT2ZO01VqtFV1rk2wH8vi8+JRERRk6RTFz930XPR9sKHUxc/d9Fz0fbCzj6Q8VGq+of8p4LoYLKwFlWNcXVcZZ6AyRU04/A90bv92hw+LD71U66GvfY/j2jnhAxeW50fttOc0dJGHSueSMEmrWWkytq6TyYqRJSc1rYfoc/qiIihK0IiIhCuHJffBlowto5XYTxDCLH+rGNQH+TRow4ADwrflzFHI6IhzSWuBxBBwII1EEait2sbK1XWeA2Zralo33eZJ+YaD0glM4KwAZL96o+K8nHySGaltnzlujP3alc6KtW5aYsNNK/HgEgI9+b+yiLXywVdYC2njZAD+InZHjkxAaPcVJNXEBpSSPk7XvdYst3kj7XK2PKteZlDTmjY7GabDPA/BGDiceMkAcmKp5fpUVD6tznyOL3uOLnOOLnHhJOtfmlM0pldlLoOGYe2ggEQNzpJ2lERFpTJEREIRERCEREQhFJXa3ZR8/D+s1Rqkrtbso+fh/WasmdILRUdU/wPBdGquss1nbLDTzjWx5YeR7cRj0s+KsVQN+rP8Z0FUzfDM9vDjGc/R+UjpT6duVGQuT4VPzFZG/vt5HMeK5+REVfXX0REQhEREIWyZO7O8Y2hTgjFrCZXcWxjOb82b71faqvIxZ2c+pqCNQbG0+0c53ZZ71aidUTbR32rmfKafnK3IHwgD7/dVVlp+8pPZk7TVWqsrLT95SezJ2mqtUuqutcrlgP5fF58SiIijJ0imLn7vouej7YUOpi5+76Lno+2FnH0h4qNV9Q/5TwXQwWVgLKsa4uipLKbdk2LUmZg+wnJcMNTH63t9/nDl4ldqj7dsSK8ED4Jh5rtRGtjhtXN4x/IWioh51ltabYRiBoagPPROZ3h+y5wRSd4Lvz3bmdDMONjhtZG7zm//aFGJCQQbFdYjkbI0PYbg6CiIi8WaIiIQiIiEIiIhCIiIQiy1pcQBpJ1Ab6wrQya3CcwsrapuGGmnjdrx3pHDe4h08C2xRGR2SFBr66OihMsnkNpWtXwu7/xums+NwwleJpJuJztjwb0AAcuK1RWZlq21FyS/WNVmsqhobIWju4LRg8zp6Nkr9Lso/8AooiItCaopK7W7KPn4f1mqNUldrdlHz8P6zVkzpBaKjqn+B4Lo1fL2CQEHSDoI4Qda+kVkXFVzVatCbMnmhOuN7mcua4jH4LyrcMqln+BWg941SsZIOXDMd8WY9K09VyRuQ8tXZqKfn6dku0A+qIiLBS0RF9wxGdzWtGLnEADhJOAQvCbK78l9neAWfESMHSudIek5rfla09K21eez6MWfFFC3axsawcjWhv7L0KxxtyWhuxcYq5+fnfL2iSqqy0/eUnsydpqrVWVlp+8pPZk7TVWqS1XWuXTsB/L4vPiUREUZOkUxc/d9Fz0fbCh1MXP3fRc9H2ws4+kPFRqvqH/ACnguhgsrAWVY1xdEREIUbb13qe8kRinbiNbXDQ+M8LTvH4HfVM3pyf1d2yX4bNT70rBtR/7B+Hl1cavhNajzU7ZdOnanOG4xPQGzc7eyfts/mZcwIr2tvJvZ1tYu2PYZD+OHBuJ427U+7HjWlWlkcq4MTTzRyjgfjG/9x8Qlj6ORujOrvS8oqKcf1OyTsPro4KvkWwVdwbUo9tSyHm8JOwSoyWw6uDb08zfajePqFHLHDSCnLKqCTOx7T4EFeJF6PF0/on/AJXfwvplk1Mu1hlPIxx/ZY2K284waxvXlRTNNc20qva0s3K5hYPe7AKcoMktpVWGybHCN/PdnO6AzEfELNsL3aAVElxGli6cjR5i+7StKXrsyyKi2XiOnjdI/gaNA43HU0cZVrWRkgo6TB1Q99Qf7R9nH7gS4+9btQ2fDZjBHDG2Ng/CwBo5ThrPGpcdC49PMq/WcqYGC1O3KO05h6n6LSrn5LorJLZqzNmmGlrBpijPHjt3fAcetb6iJnHG2MWaFR6usmq5Ocmdc/QeCqzLVtqLkl+sarNXnfm5Dr3mAtlEWxh4OLS7Ozi3gIw2q1byLSetN6s95LainkfIXNGZXfB8Xo6ejZFK+zhe4sdpOoKtUVleRaT1pvVnvJ5FpPWm9We8tHssvZ4Jp+P4f+p9HeirVSV2t2UfPw/rNW8eRaT1pvVnvL1WXkhks+aGY1LXbHIx+GxkY5jw7DbaNS9bSygjNwWubHaB0bgJM5B1O9FZaIieLlqrfLPZ+fFTVA/C50buR7c4fFh96qhdEXqsEXkppKfODC7NLXEY5pa8HHDkBHStB8i0nrTerPeSuqp3ukymhXzA8YpoKQRTvsQTbMTm06h3qtUVleRaT1pvVnvJ5FpPWm9We8o3ssvZ4J1+P4f+p9HeirVbFk+s7xlaFM0jzWO2R3/WM4fMGjpW0eRaT1pvVnvLYrk5PjdOWSZ0olc5mY3BpbmguBOsn+0LZFSyZYyhmUOvx6jNNIIn3cQQMx15ti3NEROVzVVVlp+8pPZk7TVWqvC/Nx33udC5srYtjDgc5pdjnEHePEtY8i03rTPyO7yUVFPI6QkDMuh4Ri9HBRsjkfZwvcWO09yrZFZPkWm9aZ+R3eTyLTetM/I7vLR7LL2U0/HsP/V+h9FWymLn7vouej7YW4+Rab1pn5Hd5eyxck0tlVEE5qGOEb2vLQwguzXY4a1mymlDgbLTUY5QPie0SZyDqOzwVkhZRE7XLkREQhEREIRERCEREQhEREIRERCEREQhEREIRERCEREQhEREIRERCEREQhEREIRERCEREQhEREIRERCEREQhEREI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4" name="AutoShape 4" descr="data:image/jpeg;base64,/9j/4AAQSkZJRgABAQAAAQABAAD/2wCEAAkGBg4GERAQDxIUERAUFxYVEBQSFxgUEhAWFhAYFRUWFB4XHCYeFxkrGRUSHzAgIyspLCwwGB4xNTMqNTIrLCkBCQoKDgwOGg8PGislHyIuLSwuLDYpLCwsNTYsNS8sMjU0Lyk0KS0sLCkyLDUvKiwsNSwsNSwpLCwsLCwsLCwpKf/AABEIAKQBMwMBIgACEQEDEQH/xAAcAAEAAgMBAQEAAAAAAAAAAAAABQcBBggEAgP/xABGEAABAwEDBAwLBwQCAwAAAAABAAIDBAUGEQcSITETMjRBUWFxc4GTstIUFRciU1RykaGisSMzQpKzwdFDUmKCFoMkY/D/xAAbAQACAgMBAAAAAAAAAAAAAAAABQQGAgMHAf/EAD0RAAEDAgEHCQYFAwUAAAAAAAEAAgMEEQUSITFBUZGxBhMyM1JhcYHRFBZCcqHBFTVT4fAisvEjQ4KSov/aAAwDAQACEQMRAD8AvFERCERFrt6r8Ut1hg87JORi2Jp87iLz+AfHgBWLnBou5boIJJ3iOJtydS2LHBa7a1/rNsfEPmD3j8EX2juQ4eaDykKorw35rrxkiR+ZEdUUeLWYf5b7un4LX0ukrtTArnR8lc2VUv8AIep9PNWnXZaGDEQUxPA6V4b8Gg/VQs+WC0ZNqyBg4muJ+LloyKI6qlOtP4sCoIxmjB8bnitudlTtU/1GDkjZ+4X1HlWtRmt8buWNv7YLT0WHPydo71I/C6L9Jv8A1C3yDLHXs28UDxxB7T2sPgpqhy0RP0T0z28JjcH/AAcG/VVSi2NqpRrUaXAaCT/bt4EhX/ZN/LNtjAMna15/BL9m7HgGdoJ5CVsC5gWwXevzXXcIEcmfENcUmLmYf477ej4qVHXanhIKzkrmyqZ/kfUenmr/AEWu3UvxS3pGDDsc4GLonHTxlh/G348IC2JMWuDhdqps8EkDzHK2xGpRFu3ro7tlgqXlheCWYNc7HNwx2oOGsKK8qNk+md1cndWr5atvR+zL2mKtEunq3xvLRZXHC+T9NVUrJnl1zfQRbSRsV5+VGyfTO6uTup5UbJ9M7q5O6qMRavbpNgTH3Wo+0/ePRXn5UbJ9M7q5O6nlRsn0zurk7qoxEe3SbAj3Wo+0/ePRXn5UbJ9M7q5O6nlRsn0zurk7qoxEe3SbAj3Wo+0/ePRdFWFeekvJn+DPL8zDPxa5uGdjhtgP7SpVUzkhtHwWtdETomjIA4XM88fKHq5kxp5TKzKOlU3F6FtDUmJl8mwIvp/l7oiIt6Uovwrq2Ozo3zSnNjY0uedeAA4ta/daZlXtHwOgLBrme1nQDnnsAdKwkfkMLtilUdP7ROyLtED1X7+VGyfTO6uTup5UbJ9M7q5O6qMRKvbpNgV+91qPtP3j0V5+VGyfTO6uTup5UbJ9M7q5O6qMRHt0mwI91qPtP3j0V5+VGyfTO6uTup5UbJ9M7q5O6qMRHt0mwI91qPtP3j0V5+VGyfTO6uTur96LKLZloSMijlcXvcGsGxvGJJwGkjQqFUxc/d9Fz0fbC9bWyFwGZap+TNJHG54LrgE6Rq8l0OiwFlN1zxERR9vWwywaeWok1MGIH9zjoa0cpIC8JAFys2MdI4MaLk5gtfv/AH5F2WbFDg6qePNx0iJv97uE8A6To0GlKiofVuc+Rxe9xxc5xxLidZJK/W0rQktaWSaU50jyXOP7DgAGAA4AF5khnmMrr6l1jCsMjoIskdI6T/NQRERaE2RERCEREQhEREIRERCF+lNUvo3tkjcWPacWuacC0jfCu+4N9RemMskwFTGPtANAkGrPaPqN48oVGL3WHa8lhTx1EW2YcSN5w1OaeIjEKRTzGJ3drSfFsMZXQkfGOift4H91vuWrb0fsy9pirRWHlarWWk2z5oziySN7m8hLDp41XiKo3lP81LzAmltBGDpF/wC4oiIo6coiIhCIiIQpK7do+KaunmxwDJGl3sk4O+UldGrmBdE3UtHxrR00uOJdG0OP+TRmu+ZpTOgdpb5qj8rIM0cw72niPupZERM1RkVS5ZrQ2WengGpjC88r3YDHoZ8VbS5+v1aHjOvqn7wfmN4MIxmaPyk9KhVrrR22qz8mIOcrMs/CCfM5vVQKIiTLpSIiIQiIiEIpi5+76Lno+2FDqYufu+i56PthZx9IeKjVfUP+U8F0MFlYCyrGuLoqtyyWyS6CkadAGyycZOLWD3B56QrSVAX+rvD7QqnbzX7GOLYwGfVp96hVr8mO21WXkzTiWsyz8AJ89H3WvoiJMumIiIhCKXsK6lbeI/8AjxEtGgvd5sbek6zxDEr3XDur/wApqM1+IgjAdMRoJ0+awHeJOPQCr1pqZlGxscbQxjRg1rRgGjgCm09LzgynaFWcZx0UTuZiF3676B+6qiDIxVOHn1ETTwNDnD3nBflVZHK2IExywycRzmE8mgj4q4UU72OLYqqOUleDfKHhYLm+17CqbCfmVMToydWOlrvZI0O6F4F0hbVjQ29C+CZuLXDQd9jt5zeAhc72jROs2WWF+2je5juDFriMRxaEuqKfmjm0FXLBsXGINIcLPbp2eIXnREUVPkREQhSFXahq6enhd/RMub7MhY4D8wf71Hoi9JvpWDGBgs3vO83KIiLxZoiIhCIiIQiuLI9aPhNJJCTpik0cTZBiPmEip1b3kgtHwasfCToljOA4XMOcPl2RSaV2TKO/MkePwc9Qv2t/q3afpdXIiInq5UvJa1cLMgmmOqNjn8ua0kD4Lmx7zISTpJ0k8J31duVW0PArPewa5XsjHJjnu+DMOlUilFc67w3Yuh8lYMmnfKfiNt3+SiIigK3IiIhCIiIQimLn7vouej7YUOpi5+76Lno+2FnH0h4qNV9Q/wCU8F0MFlYCyrGuLoueLVsmrqZ5n7BMc6R7sdjfpxeTwca6HRR54BNa50JxhWKnDy4tblZVtdtC5u8R1fq83Vv/AITxHV+rzdW/+F0iijewDtJ572yfpDf+y5u8R1fq83Vv/hPEdX6vN1b/AOF0iiPYB2ke9sn6Q3/stIyTWY6z6SR0jHMkfKcQ5pa7Naxobr3sc73rd0UW69Nnt0GrpwRr+1Zo+KmsAjaG3VYqZJK2d8wabk3zZ7KURRX/ACuzvW6frWfyvPU35sulGLqqI+wc8+5mK95xo1ha20k7jYRu3FTq54vhVNra6rezDNMrgCNRwObiOXDFbrevKy2oY6GgDhnAh0zvNIB17GNePGcMODfVZJXWTtfZrVeuTmFzU2VNMLEiwGvzRERQFbkREQhEU/blhmx6Sge4YST7LI7hDfsxGPd53+ygFk5pabFaYZmzNy26LkbiR9kREWK3IiL6jjMxDWjEk4AcJOpCNC+UREIRSd2LR8U1dNNjgGyNzvZJzX/KXKMReg2NwtckYkYWO0EEb10+ii7r2j42o6abHEujbne0Bmv+YOUorIDcXC4tJGY3ljtIJG5VPlmtDZJaanH4GOkdyvdmj4MPvVcLYL/Wh4ytCpcNTXbG3kjGYcOkE9K19IJ3ZUhK61hMHMUcbO6+/P8AdERFpTNEX0YyAHYeaSQDwkAE9oe9fKF4iIiF6imLn7vouej7YUOpi5+76Lno+2FnH0h4qNV9Q/5TwXQwWVgLKsa4uiIiEIiIhCIiIQi5mrPvJPad2iumVzNWfeSe07tFLa/Q3zV25JdKb/j91+KIiVq9oiIhCIiIQi3HJ/ch94pGzTNIpWHE4/1iDtG8WOs9GvV4LmCyzKPGGfr8z0P/AGYedr6OFXxSiMMZsWbseAzMzDMzcNGbhoww4FOpacPOU4+SquPYvJSt5mNpBPxavLaeCrHLUMDRckv1jVZqzcte2ouSb6xqslqq+uP81Kfyf/L4/P8AuKIiKMnaKSu1uykx0jZ4f1WqNUldrdlHz8P6zVkzpBaKjqn+B4L87ds/xVUzw70cj2j2Q45p92BXhW65WrO8ErtkGqZjXf7N8w/BrT0rSllK3IeWrVQT+0U0cu0Dfr+qIiLWpiuTJBaPhNG+EnTFIcBwNeM4fNsi3K060WdDLM7VGxzz/q0n9lUuR+0fBquSEnRLGcONzDnD5TIt1ypWj4DZ8jQcDK5sY9+e75WEdKcwy/6GVsXNMTob4tzQ0PIO/T91SEkhlJc44kkknhJOJXyiJMuloiL9KaB1U9jG6XOcGtHCXHAfEoXhIAuVO29Z/i+is3EYOkbNK7jzpGhvyBi15WJldpW0XgETdqyJzG8jcwD6Ku1unbkvLdluCXYXNz9M2XtFx3uKIiLSmSKYufu+i56PthQ6mLn7vouej7YWcfSHio1X1D/lPBdDBZWAsqxri6IiIQiIiEIiIhCLmas+8k9p3aK6ZVXzZGXyuc7wtoxJP3R3zj/eoNZE+S2SFaeTlfT0Zk591r2tmJ0X2XVYIrMORV/rbeqPfUPa2Si0LPBdHmVDRvRkh/5XYY9BKXGmlAuWq4x43QSOyWyjzuOIC0tF9SRuhJa4FrgcCCMCCNYIOor5WhN0REQhFueT+/b7vPbBO4mlcd/TsBJ2zf8AHhHSNOvTEWbHljspqjVVLHVRGKUXB/lx3qzMtLg80JGkESkEajpjVZqUtK3X2nT0sEmJNPsjWu4WOzC0dGa4cmCi1nO8PeXDWo+F0zqWlbC7S2/E23hERFpTFFJXa3ZR8/D+s1Rqkrtbso+fh/WasmdILRUdU/wPBWVlks7ZqeCca43lh9mRuP1YPeqjXQd9rP8AGdBVR6zmF7eWPzxh+XDpXPil1rbSX2qvcl5+cozGfhJ3HP6oiIoStClbq2j4qrKabHANkbnH/FxzX/K4rdMs9o50lNTg7VrpHf7HNb2X+9VspS8dtut+bZnY45kbdPC2Jod73Zx6VvbLaJzNtkrmoucroqnshw9OJUWiItCaItmyc2d4xtCnBGLYyZXcWYMW/PmLWVZuRizsXVVQRqDYmnlOe/6RrfTtypAErxifmKKR/dbfm+6/PLT95SezJ2mqtlZWWn7yk9mTtNVarKq61y04D+XxefEoiIoydIpi5+76Lno+2FDqYufu+i56PthZx9IeKjVfUP8AlPBdDBZWAsqxri6qDKralRR1wbHLIxuxMODHuaMc52nAFab4+rPWJusf/K2/LHBmVkT950IHS2R+PwIWhJDUEiV2ddYwiON1FEckaNi93j6s9Ym6x/8AKePqz1ibrH/yvCi05R2ppzMfZG4L3ePqz1ibrH/yp25Ft1MlfStknlc0vwIdI4g4tIGIJ06cFqi9dk1vi2eGb0cjH8ua8H9lkx5DgbrRU0zHwvYGi5BGjuXSiL5jkEoDmnEEAgjUQdIK+lYlxpEREIWg5U7qR10DqyNoE0WBkI/qR6jjwka8eAEcGFPLou9JAoqzHVsEv6Tlzok9cwB4I1ro/JeofJTOY43yTm8NnkiIigq1IiIhCIiIQiIiEIpK7W7KPn4f1mqNUldrdlHz8P6zVkzpBaKjqn+B4LoxzQ4EHVvrm22aA2XUTwn+nI9g4wHEA+7ArpNUllXs/wADry8apmNfxYgZh7APSmtc27A7YqFyVnyKh8R+IX8x+xK01ERKF0REREIRERCEV6ZMbO8As+IkYOlLpXf7HBvytaqOghdUOaxoxc4hrRwknAfFdK0NI2gijibtY2tY3ka0NH0TCgbdxcqfyrnyYWRD4jfd/n6KsctP3lJ7Mnaaq1VlZafvKT2ZO01VqtFV1rk2wH8vi8+JRERRk6RTFz930XPR9sKHUxc/d9Fz0fbCzj6Q8VGq+of8p4LoYLKwFlWNcXVcZZ6AyRU04/A90bv92hw+LD71U66GvfY/j2jnhAxeW50fttOc0dJGHSueSMEmrWWkytq6TyYqRJSc1rYfoc/qiIihK0IiIhCuHJffBlowto5XYTxDCLH+rGNQH+TRow4ADwrflzFHI6IhzSWuBxBBwII1EEait2sbK1XWeA2Zralo33eZJ+YaD0glM4KwAZL96o+K8nHySGaltnzlujP3alc6KtW5aYsNNK/HgEgI9+b+yiLXywVdYC2njZAD+InZHjkxAaPcVJNXEBpSSPk7XvdYst3kj7XK2PKteZlDTmjY7GabDPA/BGDiceMkAcmKp5fpUVD6tznyOL3uOLnOOLnHhJOtfmlM0pldlLoOGYe2ggEQNzpJ2lERFpTJEREIRERCEREQhFJXa3ZR8/D+s1Rqkrtbso+fh/WasmdILRUdU/wPBdGquss1nbLDTzjWx5YeR7cRj0s+KsVQN+rP8Z0FUzfDM9vDjGc/R+UjpT6duVGQuT4VPzFZG/vt5HMeK5+REVfXX0REQhEREIWyZO7O8Y2hTgjFrCZXcWxjOb82b71faqvIxZ2c+pqCNQbG0+0c53ZZ71aidUTbR32rmfKafnK3IHwgD7/dVVlp+8pPZk7TVWqsrLT95SezJ2mqtUuqutcrlgP5fF58SiIijJ0imLn7vouej7YUOpi5+76Lno+2FnH0h4qNV9Q/5TwXQwWVgLKsa4uipLKbdk2LUmZg+wnJcMNTH63t9/nDl4ldqj7dsSK8ED4Jh5rtRGtjhtXN4x/IWioh51ltabYRiBoagPPROZ3h+y5wRSd4Lvz3bmdDMONjhtZG7zm//aFGJCQQbFdYjkbI0PYbg6CiIi8WaIiIQiIiEIiIhCIiIQiy1pcQBpJ1Ab6wrQya3CcwsrapuGGmnjdrx3pHDe4h08C2xRGR2SFBr66OihMsnkNpWtXwu7/xums+NwwleJpJuJztjwb0AAcuK1RWZlq21FyS/WNVmsqhobIWju4LRg8zp6Nkr9Lso/8AooiItCaopK7W7KPn4f1mqNUldrdlHz8P6zVkzpBaKjqn+B4Lo1fL2CQEHSDoI4Qda+kVkXFVzVatCbMnmhOuN7mcua4jH4LyrcMqln+BWg941SsZIOXDMd8WY9K09VyRuQ8tXZqKfn6dku0A+qIiLBS0RF9wxGdzWtGLnEADhJOAQvCbK78l9neAWfESMHSudIek5rfla09K21eez6MWfFFC3axsawcjWhv7L0KxxtyWhuxcYq5+fnfL2iSqqy0/eUnsydpqrVWVlp+8pPZk7TVWqS1XWuXTsB/L4vPiUREUZOkUxc/d9Fz0fbCh1MXP3fRc9H2ws4+kPFRqvqH/ACnguhgsrAWVY1xdEREIUbb13qe8kRinbiNbXDQ+M8LTvH4HfVM3pyf1d2yX4bNT70rBtR/7B+Hl1cavhNajzU7ZdOnanOG4xPQGzc7eyfts/mZcwIr2tvJvZ1tYu2PYZD+OHBuJ427U+7HjWlWlkcq4MTTzRyjgfjG/9x8Qlj6ORujOrvS8oqKcf1OyTsPro4KvkWwVdwbUo9tSyHm8JOwSoyWw6uDb08zfajePqFHLHDSCnLKqCTOx7T4EFeJF6PF0/on/AJXfwvplk1Mu1hlPIxx/ZY2K284waxvXlRTNNc20qva0s3K5hYPe7AKcoMktpVWGybHCN/PdnO6AzEfELNsL3aAVElxGli6cjR5i+7StKXrsyyKi2XiOnjdI/gaNA43HU0cZVrWRkgo6TB1Q99Qf7R9nH7gS4+9btQ2fDZjBHDG2Ng/CwBo5ThrPGpcdC49PMq/WcqYGC1O3KO05h6n6LSrn5LorJLZqzNmmGlrBpijPHjt3fAcetb6iJnHG2MWaFR6usmq5Ocmdc/QeCqzLVtqLkl+sarNXnfm5Dr3mAtlEWxh4OLS7Ozi3gIw2q1byLSetN6s95LainkfIXNGZXfB8Xo6ejZFK+zhe4sdpOoKtUVleRaT1pvVnvJ5FpPWm9We8tHssvZ4Jp+P4f+p9HeirVSV2t2UfPw/rNW8eRaT1pvVnvL1WXkhks+aGY1LXbHIx+GxkY5jw7DbaNS9bSygjNwWubHaB0bgJM5B1O9FZaIieLlqrfLPZ+fFTVA/C50buR7c4fFh96qhdEXqsEXkppKfODC7NLXEY5pa8HHDkBHStB8i0nrTerPeSuqp3ukymhXzA8YpoKQRTvsQTbMTm06h3qtUVleRaT1pvVnvJ5FpPWm9We8o3ssvZ4J1+P4f+p9HeirVbFk+s7xlaFM0jzWO2R3/WM4fMGjpW0eRaT1pvVnvLYrk5PjdOWSZ0olc5mY3BpbmguBOsn+0LZFSyZYyhmUOvx6jNNIIn3cQQMx15ti3NEROVzVVVlp+8pPZk7TVWqvC/Nx33udC5srYtjDgc5pdjnEHePEtY8i03rTPyO7yUVFPI6QkDMuh4Ri9HBRsjkfZwvcWO09yrZFZPkWm9aZ+R3eTyLTetM/I7vLR7LL2U0/HsP/V+h9FWymLn7vouej7YW4+Rab1pn5Hd5eyxck0tlVEE5qGOEb2vLQwguzXY4a1mymlDgbLTUY5QPie0SZyDqOzwVkhZRE7XLkREQhEREIRERCEREQhEREIRERCEREQhEREIRERCEREQhEREIRERCEREQhEREIRERCEREQhEREIRERCEREQhEREIX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6" descr="data:image/jpeg;base64,/9j/4AAQSkZJRgABAQAAAQABAAD/2wCEAAkGBg4GERAQDxIUERAUFxYVEBQSFxgUEhAWFhAYFRUWFB4XHCYeFxkrGRUSHzAgIyspLCwwGB4xNTMqNTIrLCkBCQoKDgwOGg8PGislHyIuLSwuLDYpLCwsNTYsNS8sMjU0Lyk0KS0sLCkyLDUvKiwsNSwsNSwpLCwsLCwsLCwpKf/AABEIAKQBMwMBIgACEQEDEQH/xAAcAAEAAgMBAQEAAAAAAAAAAAAABQcBBggEAgP/xABGEAABAwEDBAwLBwQCAwAAAAABAAIDBAUGEQcSITETMjRBUWFxc4GTstIUFRciU1RykaGisSMzQpKzwdFDUmKCFoMkY/D/xAAbAQACAgMBAAAAAAAAAAAAAAAABQQGAgMHAf/EAD0RAAEDAgEHCQYFAwUAAAAAAAEAAgMEEQUSITFBUZGxBhMyM1JhcYHRFBZCcqHBFTVT4fAisvEjQ4KSov/aAAwDAQACEQMRAD8AvFERCERFrt6r8Ut1hg87JORi2Jp87iLz+AfHgBWLnBou5boIJJ3iOJtydS2LHBa7a1/rNsfEPmD3j8EX2juQ4eaDykKorw35rrxkiR+ZEdUUeLWYf5b7un4LX0ukrtTArnR8lc2VUv8AIep9PNWnXZaGDEQUxPA6V4b8Gg/VQs+WC0ZNqyBg4muJ+LloyKI6qlOtP4sCoIxmjB8bnitudlTtU/1GDkjZ+4X1HlWtRmt8buWNv7YLT0WHPydo71I/C6L9Jv8A1C3yDLHXs28UDxxB7T2sPgpqhy0RP0T0z28JjcH/AAcG/VVSi2NqpRrUaXAaCT/bt4EhX/ZN/LNtjAMna15/BL9m7HgGdoJ5CVsC5gWwXevzXXcIEcmfENcUmLmYf477ej4qVHXanhIKzkrmyqZ/kfUenmr/AEWu3UvxS3pGDDsc4GLonHTxlh/G348IC2JMWuDhdqps8EkDzHK2xGpRFu3ro7tlgqXlheCWYNc7HNwx2oOGsKK8qNk+md1cndWr5atvR+zL2mKtEunq3xvLRZXHC+T9NVUrJnl1zfQRbSRsV5+VGyfTO6uTup5UbJ9M7q5O6qMRavbpNgTH3Wo+0/ePRXn5UbJ9M7q5O6nlRsn0zurk7qoxEe3SbAj3Wo+0/ePRXn5UbJ9M7q5O6nlRsn0zurk7qoxEe3SbAj3Wo+0/ePRdFWFeekvJn+DPL8zDPxa5uGdjhtgP7SpVUzkhtHwWtdETomjIA4XM88fKHq5kxp5TKzKOlU3F6FtDUmJl8mwIvp/l7oiIt6Uovwrq2Ozo3zSnNjY0uedeAA4ta/daZlXtHwOgLBrme1nQDnnsAdKwkfkMLtilUdP7ROyLtED1X7+VGyfTO6uTup5UbJ9M7q5O6qMRKvbpNgV+91qPtP3j0V5+VGyfTO6uTup5UbJ9M7q5O6qMRHt0mwI91qPtP3j0V5+VGyfTO6uTup5UbJ9M7q5O6qMRHt0mwI91qPtP3j0V5+VGyfTO6uTur96LKLZloSMijlcXvcGsGxvGJJwGkjQqFUxc/d9Fz0fbC9bWyFwGZap+TNJHG54LrgE6Rq8l0OiwFlN1zxERR9vWwywaeWok1MGIH9zjoa0cpIC8JAFys2MdI4MaLk5gtfv/AH5F2WbFDg6qePNx0iJv97uE8A6To0GlKiofVuc+Rxe9xxc5xxLidZJK/W0rQktaWSaU50jyXOP7DgAGAA4AF5khnmMrr6l1jCsMjoIskdI6T/NQRERaE2RERCEREQhEREIRERCF+lNUvo3tkjcWPacWuacC0jfCu+4N9RemMskwFTGPtANAkGrPaPqN48oVGL3WHa8lhTx1EW2YcSN5w1OaeIjEKRTzGJ3drSfFsMZXQkfGOift4H91vuWrb0fsy9pirRWHlarWWk2z5oziySN7m8hLDp41XiKo3lP81LzAmltBGDpF/wC4oiIo6coiIhCIiIQpK7do+KaunmxwDJGl3sk4O+UldGrmBdE3UtHxrR00uOJdG0OP+TRmu+ZpTOgdpb5qj8rIM0cw72niPupZERM1RkVS5ZrQ2WengGpjC88r3YDHoZ8VbS5+v1aHjOvqn7wfmN4MIxmaPyk9KhVrrR22qz8mIOcrMs/CCfM5vVQKIiTLpSIiIQiIiEIpi5+76Lno+2FDqYufu+i56PthZx9IeKjVfUP+U8F0MFlYCyrGuLoqtyyWyS6CkadAGyycZOLWD3B56QrSVAX+rvD7QqnbzX7GOLYwGfVp96hVr8mO21WXkzTiWsyz8AJ89H3WvoiJMumIiIhCKXsK6lbeI/8AjxEtGgvd5sbek6zxDEr3XDur/wApqM1+IgjAdMRoJ0+awHeJOPQCr1pqZlGxscbQxjRg1rRgGjgCm09LzgynaFWcZx0UTuZiF3676B+6qiDIxVOHn1ETTwNDnD3nBflVZHK2IExywycRzmE8mgj4q4UU72OLYqqOUleDfKHhYLm+17CqbCfmVMToydWOlrvZI0O6F4F0hbVjQ29C+CZuLXDQd9jt5zeAhc72jROs2WWF+2je5juDFriMRxaEuqKfmjm0FXLBsXGINIcLPbp2eIXnREUVPkREQhSFXahq6enhd/RMub7MhY4D8wf71Hoi9JvpWDGBgs3vO83KIiLxZoiIhCIiIQiuLI9aPhNJJCTpik0cTZBiPmEip1b3kgtHwasfCToljOA4XMOcPl2RSaV2TKO/MkePwc9Qv2t/q3afpdXIiInq5UvJa1cLMgmmOqNjn8ua0kD4Lmx7zISTpJ0k8J31duVW0PArPewa5XsjHJjnu+DMOlUilFc67w3Yuh8lYMmnfKfiNt3+SiIigK3IiIhCIiIQimLn7vouej7YUOpi5+76Lno+2FnH0h4qNV9Q/wCU8F0MFlYCyrGuLoueLVsmrqZ5n7BMc6R7sdjfpxeTwca6HRR54BNa50JxhWKnDy4tblZVtdtC5u8R1fq83Vv/AITxHV+rzdW/+F0iijewDtJ572yfpDf+y5u8R1fq83Vv/hPEdX6vN1b/AOF0iiPYB2ke9sn6Q3/stIyTWY6z6SR0jHMkfKcQ5pa7Naxobr3sc73rd0UW69Nnt0GrpwRr+1Zo+KmsAjaG3VYqZJK2d8wabk3zZ7KURRX/ACuzvW6frWfyvPU35sulGLqqI+wc8+5mK95xo1ha20k7jYRu3FTq54vhVNra6rezDNMrgCNRwObiOXDFbrevKy2oY6GgDhnAh0zvNIB17GNePGcMODfVZJXWTtfZrVeuTmFzU2VNMLEiwGvzRERQFbkREQhEU/blhmx6Sge4YST7LI7hDfsxGPd53+ygFk5pabFaYZmzNy26LkbiR9kREWK3IiL6jjMxDWjEk4AcJOpCNC+UREIRSd2LR8U1dNNjgGyNzvZJzX/KXKMReg2NwtckYkYWO0EEb10+ii7r2j42o6abHEujbne0Bmv+YOUorIDcXC4tJGY3ljtIJG5VPlmtDZJaanH4GOkdyvdmj4MPvVcLYL/Wh4ytCpcNTXbG3kjGYcOkE9K19IJ3ZUhK61hMHMUcbO6+/P8AdERFpTNEX0YyAHYeaSQDwkAE9oe9fKF4iIiF6imLn7vouej7YUOpi5+76Lno+2FnH0h4qNV9Q/5TwXQwWVgLKsa4uiIiEIiIhCIiIQi5mrPvJPad2iumVzNWfeSe07tFLa/Q3zV25JdKb/j91+KIiVq9oiIhCIiIQi3HJ/ch94pGzTNIpWHE4/1iDtG8WOs9GvV4LmCyzKPGGfr8z0P/AGYedr6OFXxSiMMZsWbseAzMzDMzcNGbhoww4FOpacPOU4+SquPYvJSt5mNpBPxavLaeCrHLUMDRckv1jVZqzcte2ouSb6xqslqq+uP81Kfyf/L4/P8AuKIiKMnaKSu1uykx0jZ4f1WqNUldrdlHz8P6zVkzpBaKjqn+B4L87ds/xVUzw70cj2j2Q45p92BXhW65WrO8ErtkGqZjXf7N8w/BrT0rSllK3IeWrVQT+0U0cu0Dfr+qIiLWpiuTJBaPhNG+EnTFIcBwNeM4fNsi3K060WdDLM7VGxzz/q0n9lUuR+0fBquSEnRLGcONzDnD5TIt1ypWj4DZ8jQcDK5sY9+e75WEdKcwy/6GVsXNMTob4tzQ0PIO/T91SEkhlJc44kkknhJOJXyiJMuloiL9KaB1U9jG6XOcGtHCXHAfEoXhIAuVO29Z/i+is3EYOkbNK7jzpGhvyBi15WJldpW0XgETdqyJzG8jcwD6Ku1unbkvLdluCXYXNz9M2XtFx3uKIiLSmSKYufu+i56PthQ6mLn7vouej7YWcfSHio1X1D/lPBdDBZWAsqxri6IiIQiIiEIiIhCLmas+8k9p3aK6ZVXzZGXyuc7wtoxJP3R3zj/eoNZE+S2SFaeTlfT0Zk591r2tmJ0X2XVYIrMORV/rbeqPfUPa2Si0LPBdHmVDRvRkh/5XYY9BKXGmlAuWq4x43QSOyWyjzuOIC0tF9SRuhJa4FrgcCCMCCNYIOor5WhN0REQhFueT+/b7vPbBO4mlcd/TsBJ2zf8AHhHSNOvTEWbHljspqjVVLHVRGKUXB/lx3qzMtLg80JGkESkEajpjVZqUtK3X2nT0sEmJNPsjWu4WOzC0dGa4cmCi1nO8PeXDWo+F0zqWlbC7S2/E23hERFpTFFJXa3ZR8/D+s1Rqkrtbso+fh/WasmdILRUdU/wPBWVlks7ZqeCca43lh9mRuP1YPeqjXQd9rP8AGdBVR6zmF7eWPzxh+XDpXPil1rbSX2qvcl5+cozGfhJ3HP6oiIoStClbq2j4qrKabHANkbnH/FxzX/K4rdMs9o50lNTg7VrpHf7HNb2X+9VspS8dtut+bZnY45kbdPC2Jod73Zx6VvbLaJzNtkrmoucroqnshw9OJUWiItCaItmyc2d4xtCnBGLYyZXcWYMW/PmLWVZuRizsXVVQRqDYmnlOe/6RrfTtypAErxifmKKR/dbfm+6/PLT95SezJ2mqtlZWWn7yk9mTtNVarKq61y04D+XxefEoiIoydIpi5+76Lno+2FDqYufu+i56PthZx9IeKjVfUP8AlPBdDBZWAsqxri6qDKralRR1wbHLIxuxMODHuaMc52nAFab4+rPWJusf/K2/LHBmVkT950IHS2R+PwIWhJDUEiV2ddYwiON1FEckaNi93j6s9Ym6x/8AKePqz1ibrH/yvCi05R2ppzMfZG4L3ePqz1ibrH/yp25Ft1MlfStknlc0vwIdI4g4tIGIJ06cFqi9dk1vi2eGb0cjH8ua8H9lkx5DgbrRU0zHwvYGi5BGjuXSiL5jkEoDmnEEAgjUQdIK+lYlxpEREIWg5U7qR10DqyNoE0WBkI/qR6jjwka8eAEcGFPLou9JAoqzHVsEv6Tlzok9cwB4I1ro/JeofJTOY43yTm8NnkiIigq1IiIhCIiIQiIiEIpK7W7KPn4f1mqNUldrdlHz8P6zVkzpBaKjqn+B4LoxzQ4EHVvrm22aA2XUTwn+nI9g4wHEA+7ArpNUllXs/wADry8apmNfxYgZh7APSmtc27A7YqFyVnyKh8R+IX8x+xK01ERKF0REREIRERCEV6ZMbO8As+IkYOlLpXf7HBvytaqOghdUOaxoxc4hrRwknAfFdK0NI2gijibtY2tY3ka0NH0TCgbdxcqfyrnyYWRD4jfd/n6KsctP3lJ7Mnaaq1VlZafvKT2ZO01VqtFV1rk2wH8vi8+JRERRk6RTFz930XPR9sKHUxc/d9Fz0fbCzj6Q8VGq+of8p4LoYLKwFlWNcXVcZZ6AyRU04/A90bv92hw+LD71U66GvfY/j2jnhAxeW50fttOc0dJGHSueSMEmrWWkytq6TyYqRJSc1rYfoc/qiIihK0IiIhCuHJffBlowto5XYTxDCLH+rGNQH+TRow4ADwrflzFHI6IhzSWuBxBBwII1EEait2sbK1XWeA2Zralo33eZJ+YaD0glM4KwAZL96o+K8nHySGaltnzlujP3alc6KtW5aYsNNK/HgEgI9+b+yiLXywVdYC2njZAD+InZHjkxAaPcVJNXEBpSSPk7XvdYst3kj7XK2PKteZlDTmjY7GabDPA/BGDiceMkAcmKp5fpUVD6tznyOL3uOLnOOLnHhJOtfmlM0pldlLoOGYe2ggEQNzpJ2lERFpTJEREIRERCEREQhFJXa3ZR8/D+s1Rqkrtbso+fh/WasmdILRUdU/wPBdGquss1nbLDTzjWx5YeR7cRj0s+KsVQN+rP8Z0FUzfDM9vDjGc/R+UjpT6duVGQuT4VPzFZG/vt5HMeK5+REVfXX0REQhEREIWyZO7O8Y2hTgjFrCZXcWxjOb82b71faqvIxZ2c+pqCNQbG0+0c53ZZ71aidUTbR32rmfKafnK3IHwgD7/dVVlp+8pPZk7TVWqsrLT95SezJ2mqtUuqutcrlgP5fF58SiIijJ0imLn7vouej7YUOpi5+76Lno+2FnH0h4qNV9Q/5TwXQwWVgLKsa4uipLKbdk2LUmZg+wnJcMNTH63t9/nDl4ldqj7dsSK8ED4Jh5rtRGtjhtXN4x/IWioh51ltabYRiBoagPPROZ3h+y5wRSd4Lvz3bmdDMONjhtZG7zm//aFGJCQQbFdYjkbI0PYbg6CiIi8WaIiIQiIiEIiIhCIiIQiy1pcQBpJ1Ab6wrQya3CcwsrapuGGmnjdrx3pHDe4h08C2xRGR2SFBr66OihMsnkNpWtXwu7/xums+NwwleJpJuJztjwb0AAcuK1RWZlq21FyS/WNVmsqhobIWju4LRg8zp6Nkr9Lso/8AooiItCaopK7W7KPn4f1mqNUldrdlHz8P6zVkzpBaKjqn+B4Lo1fL2CQEHSDoI4Qda+kVkXFVzVatCbMnmhOuN7mcua4jH4LyrcMqln+BWg941SsZIOXDMd8WY9K09VyRuQ8tXZqKfn6dku0A+qIiLBS0RF9wxGdzWtGLnEADhJOAQvCbK78l9neAWfESMHSudIek5rfla09K21eez6MWfFFC3axsawcjWhv7L0KxxtyWhuxcYq5+fnfL2iSqqy0/eUnsydpqrVWVlp+8pPZk7TVWqS1XWuXTsB/L4vPiUREUZOkUxc/d9Fz0fbCh1MXP3fRc9H2ws4+kPFRqvqH/ACnguhgsrAWVY1xdEREIUbb13qe8kRinbiNbXDQ+M8LTvH4HfVM3pyf1d2yX4bNT70rBtR/7B+Hl1cavhNajzU7ZdOnanOG4xPQGzc7eyfts/mZcwIr2tvJvZ1tYu2PYZD+OHBuJ427U+7HjWlWlkcq4MTTzRyjgfjG/9x8Qlj6ORujOrvS8oqKcf1OyTsPro4KvkWwVdwbUo9tSyHm8JOwSoyWw6uDb08zfajePqFHLHDSCnLKqCTOx7T4EFeJF6PF0/on/AJXfwvplk1Mu1hlPIxx/ZY2K284waxvXlRTNNc20qva0s3K5hYPe7AKcoMktpVWGybHCN/PdnO6AzEfELNsL3aAVElxGli6cjR5i+7StKXrsyyKi2XiOnjdI/gaNA43HU0cZVrWRkgo6TB1Q99Qf7R9nH7gS4+9btQ2fDZjBHDG2Ng/CwBo5ThrPGpcdC49PMq/WcqYGC1O3KO05h6n6LSrn5LorJLZqzNmmGlrBpijPHjt3fAcetb6iJnHG2MWaFR6usmq5Ocmdc/QeCqzLVtqLkl+sarNXnfm5Dr3mAtlEWxh4OLS7Ozi3gIw2q1byLSetN6s95LainkfIXNGZXfB8Xo6ejZFK+zhe4sdpOoKtUVleRaT1pvVnvJ5FpPWm9We8tHssvZ4Jp+P4f+p9HeirVSV2t2UfPw/rNW8eRaT1pvVnvL1WXkhks+aGY1LXbHIx+GxkY5jw7DbaNS9bSygjNwWubHaB0bgJM5B1O9FZaIieLlqrfLPZ+fFTVA/C50buR7c4fFh96qhdEXqsEXkppKfODC7NLXEY5pa8HHDkBHStB8i0nrTerPeSuqp3ukymhXzA8YpoKQRTvsQTbMTm06h3qtUVleRaT1pvVnvJ5FpPWm9We8o3ssvZ4J1+P4f+p9HeirVbFk+s7xlaFM0jzWO2R3/WM4fMGjpW0eRaT1pvVnvLYrk5PjdOWSZ0olc5mY3BpbmguBOsn+0LZFSyZYyhmUOvx6jNNIIn3cQQMx15ti3NEROVzVVVlp+8pPZk7TVWqvC/Nx33udC5srYtjDgc5pdjnEHePEtY8i03rTPyO7yUVFPI6QkDMuh4Ri9HBRsjkfZwvcWO09yrZFZPkWm9aZ+R3eTyLTetM/I7vLR7LL2U0/HsP/V+h9FWymLn7vouej7YW4+Rab1pn5Hd5eyxck0tlVEE5qGOEb2vLQwguzXY4a1mymlDgbLTUY5QPie0SZyDqOzwVkhZRE7XLkREQhEREIRERCEREQhEREIRERCEREQhEREIRERCEREQhEREIRERCEREQhEREIRERCEREQhEREIRERCEREQhEREIX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8" descr="data:image/jpeg;base64,/9j/4AAQSkZJRgABAQAAAQABAAD/2wCEAAkGBg4GERAQDxIUERAUFxYVEBQSFxgUEhAWFhAYFRUWFB4XHCYeFxkrGRUSHzAgIyspLCwwGB4xNTMqNTIrLCkBCQoKDgwOGg8PGislHyIuLSwuLDYpLCwsNTYsNS8sMjU0Lyk0KS0sLCkyLDUvKiwsNSwsNSwpLCwsLCwsLCwpKf/AABEIAKQBMwMBIgACEQEDEQH/xAAcAAEAAgMBAQEAAAAAAAAAAAAABQcBBggEAgP/xABGEAABAwEDBAwLBwQCAwAAAAABAAIDBAUGEQcSITETMjRBUWFxc4GTstIUFRciU1RykaGisSMzQpKzwdFDUmKCFoMkY/D/xAAbAQACAgMBAAAAAAAAAAAAAAAABQQGAgMHAf/EAD0RAAEDAgEHCQYFAwUAAAAAAAEAAgMEEQUSITFBUZGxBhMyM1JhcYHRFBZCcqHBFTVT4fAisvEjQ4KSov/aAAwDAQACEQMRAD8AvFERCERFrt6r8Ut1hg87JORi2Jp87iLz+AfHgBWLnBou5boIJJ3iOJtydS2LHBa7a1/rNsfEPmD3j8EX2juQ4eaDykKorw35rrxkiR+ZEdUUeLWYf5b7un4LX0ukrtTArnR8lc2VUv8AIep9PNWnXZaGDEQUxPA6V4b8Gg/VQs+WC0ZNqyBg4muJ+LloyKI6qlOtP4sCoIxmjB8bnitudlTtU/1GDkjZ+4X1HlWtRmt8buWNv7YLT0WHPydo71I/C6L9Jv8A1C3yDLHXs28UDxxB7T2sPgpqhy0RP0T0z28JjcH/AAcG/VVSi2NqpRrUaXAaCT/bt4EhX/ZN/LNtjAMna15/BL9m7HgGdoJ5CVsC5gWwXevzXXcIEcmfENcUmLmYf477ej4qVHXanhIKzkrmyqZ/kfUenmr/AEWu3UvxS3pGDDsc4GLonHTxlh/G348IC2JMWuDhdqps8EkDzHK2xGpRFu3ro7tlgqXlheCWYNc7HNwx2oOGsKK8qNk+md1cndWr5atvR+zL2mKtEunq3xvLRZXHC+T9NVUrJnl1zfQRbSRsV5+VGyfTO6uTup5UbJ9M7q5O6qMRavbpNgTH3Wo+0/ePRXn5UbJ9M7q5O6nlRsn0zurk7qoxEe3SbAj3Wo+0/ePRXn5UbJ9M7q5O6nlRsn0zurk7qoxEe3SbAj3Wo+0/ePRdFWFeekvJn+DPL8zDPxa5uGdjhtgP7SpVUzkhtHwWtdETomjIA4XM88fKHq5kxp5TKzKOlU3F6FtDUmJl8mwIvp/l7oiIt6Uovwrq2Ozo3zSnNjY0uedeAA4ta/daZlXtHwOgLBrme1nQDnnsAdKwkfkMLtilUdP7ROyLtED1X7+VGyfTO6uTup5UbJ9M7q5O6qMRKvbpNgV+91qPtP3j0V5+VGyfTO6uTup5UbJ9M7q5O6qMRHt0mwI91qPtP3j0V5+VGyfTO6uTup5UbJ9M7q5O6qMRHt0mwI91qPtP3j0V5+VGyfTO6uTur96LKLZloSMijlcXvcGsGxvGJJwGkjQqFUxc/d9Fz0fbC9bWyFwGZap+TNJHG54LrgE6Rq8l0OiwFlN1zxERR9vWwywaeWok1MGIH9zjoa0cpIC8JAFys2MdI4MaLk5gtfv/AH5F2WbFDg6qePNx0iJv97uE8A6To0GlKiofVuc+Rxe9xxc5xxLidZJK/W0rQktaWSaU50jyXOP7DgAGAA4AF5khnmMrr6l1jCsMjoIskdI6T/NQRERaE2RERCEREQhEREIRERCF+lNUvo3tkjcWPacWuacC0jfCu+4N9RemMskwFTGPtANAkGrPaPqN48oVGL3WHa8lhTx1EW2YcSN5w1OaeIjEKRTzGJ3drSfFsMZXQkfGOift4H91vuWrb0fsy9pirRWHlarWWk2z5oziySN7m8hLDp41XiKo3lP81LzAmltBGDpF/wC4oiIo6coiIhCIiIQpK7do+KaunmxwDJGl3sk4O+UldGrmBdE3UtHxrR00uOJdG0OP+TRmu+ZpTOgdpb5qj8rIM0cw72niPupZERM1RkVS5ZrQ2WengGpjC88r3YDHoZ8VbS5+v1aHjOvqn7wfmN4MIxmaPyk9KhVrrR22qz8mIOcrMs/CCfM5vVQKIiTLpSIiIQiIiEIpi5+76Lno+2FDqYufu+i56PthZx9IeKjVfUP+U8F0MFlYCyrGuLoqtyyWyS6CkadAGyycZOLWD3B56QrSVAX+rvD7QqnbzX7GOLYwGfVp96hVr8mO21WXkzTiWsyz8AJ89H3WvoiJMumIiIhCKXsK6lbeI/8AjxEtGgvd5sbek6zxDEr3XDur/wApqM1+IgjAdMRoJ0+awHeJOPQCr1pqZlGxscbQxjRg1rRgGjgCm09LzgynaFWcZx0UTuZiF3676B+6qiDIxVOHn1ETTwNDnD3nBflVZHK2IExywycRzmE8mgj4q4UU72OLYqqOUleDfKHhYLm+17CqbCfmVMToydWOlrvZI0O6F4F0hbVjQ29C+CZuLXDQd9jt5zeAhc72jROs2WWF+2je5juDFriMRxaEuqKfmjm0FXLBsXGINIcLPbp2eIXnREUVPkREQhSFXahq6enhd/RMub7MhY4D8wf71Hoi9JvpWDGBgs3vO83KIiLxZoiIhCIiIQiuLI9aPhNJJCTpik0cTZBiPmEip1b3kgtHwasfCToljOA4XMOcPl2RSaV2TKO/MkePwc9Qv2t/q3afpdXIiInq5UvJa1cLMgmmOqNjn8ua0kD4Lmx7zISTpJ0k8J31duVW0PArPewa5XsjHJjnu+DMOlUilFc67w3Yuh8lYMmnfKfiNt3+SiIigK3IiIhCIiIQimLn7vouej7YUOpi5+76Lno+2FnH0h4qNV9Q/wCU8F0MFlYCyrGuLoueLVsmrqZ5n7BMc6R7sdjfpxeTwca6HRR54BNa50JxhWKnDy4tblZVtdtC5u8R1fq83Vv/AITxHV+rzdW/+F0iijewDtJ572yfpDf+y5u8R1fq83Vv/hPEdX6vN1b/AOF0iiPYB2ke9sn6Q3/stIyTWY6z6SR0jHMkfKcQ5pa7Naxobr3sc73rd0UW69Nnt0GrpwRr+1Zo+KmsAjaG3VYqZJK2d8wabk3zZ7KURRX/ACuzvW6frWfyvPU35sulGLqqI+wc8+5mK95xo1ha20k7jYRu3FTq54vhVNra6rezDNMrgCNRwObiOXDFbrevKy2oY6GgDhnAh0zvNIB17GNePGcMODfVZJXWTtfZrVeuTmFzU2VNMLEiwGvzRERQFbkREQhEU/blhmx6Sge4YST7LI7hDfsxGPd53+ygFk5pabFaYZmzNy26LkbiR9kREWK3IiL6jjMxDWjEk4AcJOpCNC+UREIRSd2LR8U1dNNjgGyNzvZJzX/KXKMReg2NwtckYkYWO0EEb10+ii7r2j42o6abHEujbne0Bmv+YOUorIDcXC4tJGY3ljtIJG5VPlmtDZJaanH4GOkdyvdmj4MPvVcLYL/Wh4ytCpcNTXbG3kjGYcOkE9K19IJ3ZUhK61hMHMUcbO6+/P8AdERFpTNEX0YyAHYeaSQDwkAE9oe9fKF4iIiF6imLn7vouej7YUOpi5+76Lno+2FnH0h4qNV9Q/5TwXQwWVgLKsa4uiIiEIiIhCIiIQi5mrPvJPad2iumVzNWfeSe07tFLa/Q3zV25JdKb/j91+KIiVq9oiIhCIiIQi3HJ/ch94pGzTNIpWHE4/1iDtG8WOs9GvV4LmCyzKPGGfr8z0P/AGYedr6OFXxSiMMZsWbseAzMzDMzcNGbhoww4FOpacPOU4+SquPYvJSt5mNpBPxavLaeCrHLUMDRckv1jVZqzcte2ouSb6xqslqq+uP81Kfyf/L4/P8AuKIiKMnaKSu1uykx0jZ4f1WqNUldrdlHz8P6zVkzpBaKjqn+B4L87ds/xVUzw70cj2j2Q45p92BXhW65WrO8ErtkGqZjXf7N8w/BrT0rSllK3IeWrVQT+0U0cu0Dfr+qIiLWpiuTJBaPhNG+EnTFIcBwNeM4fNsi3K060WdDLM7VGxzz/q0n9lUuR+0fBquSEnRLGcONzDnD5TIt1ypWj4DZ8jQcDK5sY9+e75WEdKcwy/6GVsXNMTob4tzQ0PIO/T91SEkhlJc44kkknhJOJXyiJMuloiL9KaB1U9jG6XOcGtHCXHAfEoXhIAuVO29Z/i+is3EYOkbNK7jzpGhvyBi15WJldpW0XgETdqyJzG8jcwD6Ku1unbkvLdluCXYXNz9M2XtFx3uKIiLSmSKYufu+i56PthQ6mLn7vouej7YWcfSHio1X1D/lPBdDBZWAsqxri6IiIQiIiEIiIhCLmas+8k9p3aK6ZVXzZGXyuc7wtoxJP3R3zj/eoNZE+S2SFaeTlfT0Zk591r2tmJ0X2XVYIrMORV/rbeqPfUPa2Si0LPBdHmVDRvRkh/5XYY9BKXGmlAuWq4x43QSOyWyjzuOIC0tF9SRuhJa4FrgcCCMCCNYIOor5WhN0REQhFueT+/b7vPbBO4mlcd/TsBJ2zf8AHhHSNOvTEWbHljspqjVVLHVRGKUXB/lx3qzMtLg80JGkESkEajpjVZqUtK3X2nT0sEmJNPsjWu4WOzC0dGa4cmCi1nO8PeXDWo+F0zqWlbC7S2/E23hERFpTFFJXa3ZR8/D+s1Rqkrtbso+fh/WasmdILRUdU/wPBWVlks7ZqeCca43lh9mRuP1YPeqjXQd9rP8AGdBVR6zmF7eWPzxh+XDpXPil1rbSX2qvcl5+cozGfhJ3HP6oiIoStClbq2j4qrKabHANkbnH/FxzX/K4rdMs9o50lNTg7VrpHf7HNb2X+9VspS8dtut+bZnY45kbdPC2Jod73Zx6VvbLaJzNtkrmoucroqnshw9OJUWiItCaItmyc2d4xtCnBGLYyZXcWYMW/PmLWVZuRizsXVVQRqDYmnlOe/6RrfTtypAErxifmKKR/dbfm+6/PLT95SezJ2mqtlZWWn7yk9mTtNVarKq61y04D+XxefEoiIoydIpi5+76Lno+2FDqYufu+i56PthZx9IeKjVfUP8AlPBdDBZWAsqxri6qDKralRR1wbHLIxuxMODHuaMc52nAFab4+rPWJusf/K2/LHBmVkT950IHS2R+PwIWhJDUEiV2ddYwiON1FEckaNi93j6s9Ym6x/8AKePqz1ibrH/yvCi05R2ppzMfZG4L3ePqz1ibrH/yp25Ft1MlfStknlc0vwIdI4g4tIGIJ06cFqi9dk1vi2eGb0cjH8ua8H9lkx5DgbrRU0zHwvYGi5BGjuXSiL5jkEoDmnEEAgjUQdIK+lYlxpEREIWg5U7qR10DqyNoE0WBkI/qR6jjwka8eAEcGFPLou9JAoqzHVsEv6Tlzok9cwB4I1ro/JeofJTOY43yTm8NnkiIigq1IiIhCIiIQiIiEIpK7W7KPn4f1mqNUldrdlHz8P6zVkzpBaKjqn+B4LoxzQ4EHVvrm22aA2XUTwn+nI9g4wHEA+7ArpNUllXs/wADry8apmNfxYgZh7APSmtc27A7YqFyVnyKh8R+IX8x+xK01ERKF0REREIRERCEV6ZMbO8As+IkYOlLpXf7HBvytaqOghdUOaxoxc4hrRwknAfFdK0NI2gijibtY2tY3ka0NH0TCgbdxcqfyrnyYWRD4jfd/n6KsctP3lJ7Mnaaq1VlZafvKT2ZO01VqtFV1rk2wH8vi8+JRERRk6RTFz930XPR9sKHUxc/d9Fz0fbCzj6Q8VGq+of8p4LoYLKwFlWNcXVcZZ6AyRU04/A90bv92hw+LD71U66GvfY/j2jnhAxeW50fttOc0dJGHSueSMEmrWWkytq6TyYqRJSc1rYfoc/qiIihK0IiIhCuHJffBlowto5XYTxDCLH+rGNQH+TRow4ADwrflzFHI6IhzSWuBxBBwII1EEait2sbK1XWeA2Zralo33eZJ+YaD0glM4KwAZL96o+K8nHySGaltnzlujP3alc6KtW5aYsNNK/HgEgI9+b+yiLXywVdYC2njZAD+InZHjkxAaPcVJNXEBpSSPk7XvdYst3kj7XK2PKteZlDTmjY7GabDPA/BGDiceMkAcmKp5fpUVD6tznyOL3uOLnOOLnHhJOtfmlM0pldlLoOGYe2ggEQNzpJ2lERFpTJEREIRERCEREQhFJXa3ZR8/D+s1Rqkrtbso+fh/WasmdILRUdU/wPBdGquss1nbLDTzjWx5YeR7cRj0s+KsVQN+rP8Z0FUzfDM9vDjGc/R+UjpT6duVGQuT4VPzFZG/vt5HMeK5+REVfXX0REQhEREIWyZO7O8Y2hTgjFrCZXcWxjOb82b71faqvIxZ2c+pqCNQbG0+0c53ZZ71aidUTbR32rmfKafnK3IHwgD7/dVVlp+8pPZk7TVWqsrLT95SezJ2mqtUuqutcrlgP5fF58SiIijJ0imLn7vouej7YUOpi5+76Lno+2FnH0h4qNV9Q/5TwXQwWVgLKsa4uipLKbdk2LUmZg+wnJcMNTH63t9/nDl4ldqj7dsSK8ED4Jh5rtRGtjhtXN4x/IWioh51ltabYRiBoagPPROZ3h+y5wRSd4Lvz3bmdDMONjhtZG7zm//aFGJCQQbFdYjkbI0PYbg6CiIi8WaIiIQiIiEIiIhCIiIQiy1pcQBpJ1Ab6wrQya3CcwsrapuGGmnjdrx3pHDe4h08C2xRGR2SFBr66OihMsnkNpWtXwu7/xums+NwwleJpJuJztjwb0AAcuK1RWZlq21FyS/WNVmsqhobIWju4LRg8zp6Nkr9Lso/8AooiItCaopK7W7KPn4f1mqNUldrdlHz8P6zVkzpBaKjqn+B4Lo1fL2CQEHSDoI4Qda+kVkXFVzVatCbMnmhOuN7mcua4jH4LyrcMqln+BWg941SsZIOXDMd8WY9K09VyRuQ8tXZqKfn6dku0A+qIiLBS0RF9wxGdzWtGLnEADhJOAQvCbK78l9neAWfESMHSudIek5rfla09K21eez6MWfFFC3axsawcjWhv7L0KxxtyWhuxcYq5+fnfL2iSqqy0/eUnsydpqrVWVlp+8pPZk7TVWqS1XWuXTsB/L4vPiUREUZOkUxc/d9Fz0fbCh1MXP3fRc9H2ws4+kPFRqvqH/ACnguhgsrAWVY1xdEREIUbb13qe8kRinbiNbXDQ+M8LTvH4HfVM3pyf1d2yX4bNT70rBtR/7B+Hl1cavhNajzU7ZdOnanOG4xPQGzc7eyfts/mZcwIr2tvJvZ1tYu2PYZD+OHBuJ427U+7HjWlWlkcq4MTTzRyjgfjG/9x8Qlj6ORujOrvS8oqKcf1OyTsPro4KvkWwVdwbUo9tSyHm8JOwSoyWw6uDb08zfajePqFHLHDSCnLKqCTOx7T4EFeJF6PF0/on/AJXfwvplk1Mu1hlPIxx/ZY2K284waxvXlRTNNc20qva0s3K5hYPe7AKcoMktpVWGybHCN/PdnO6AzEfELNsL3aAVElxGli6cjR5i+7StKXrsyyKi2XiOnjdI/gaNA43HU0cZVrWRkgo6TB1Q99Qf7R9nH7gS4+9btQ2fDZjBHDG2Ng/CwBo5ThrPGpcdC49PMq/WcqYGC1O3KO05h6n6LSrn5LorJLZqzNmmGlrBpijPHjt3fAcetb6iJnHG2MWaFR6usmq5Ocmdc/QeCqzLVtqLkl+sarNXnfm5Dr3mAtlEWxh4OLS7Ozi3gIw2q1byLSetN6s95LainkfIXNGZXfB8Xo6ejZFK+zhe4sdpOoKtUVleRaT1pvVnvJ5FpPWm9We8tHssvZ4Jp+P4f+p9HeirVSV2t2UfPw/rNW8eRaT1pvVnvL1WXkhks+aGY1LXbHIx+GxkY5jw7DbaNS9bSygjNwWubHaB0bgJM5B1O9FZaIieLlqrfLPZ+fFTVA/C50buR7c4fFh96qhdEXqsEXkppKfODC7NLXEY5pa8HHDkBHStB8i0nrTerPeSuqp3ukymhXzA8YpoKQRTvsQTbMTm06h3qtUVleRaT1pvVnvJ5FpPWm9We8o3ssvZ4J1+P4f+p9HeirVbFk+s7xlaFM0jzWO2R3/WM4fMGjpW0eRaT1pvVnvLYrk5PjdOWSZ0olc5mY3BpbmguBOsn+0LZFSyZYyhmUOvx6jNNIIn3cQQMx15ti3NEROVzVVVlp+8pPZk7TVWqvC/Nx33udC5srYtjDgc5pdjnEHePEtY8i03rTPyO7yUVFPI6QkDMuh4Ri9HBRsjkfZwvcWO09yrZFZPkWm9aZ+R3eTyLTetM/I7vLR7LL2U0/HsP/V+h9FWymLn7vouej7YW4+Rab1pn5Hd5eyxck0tlVEE5qGOEb2vLQwguzXY4a1mymlDgbLTUY5QPie0SZyDqOzwVkhZRE7XLkREQhEREIRERCEREQhEREIRERCEREQhEREIRERCEREQhEREIRERCEREQhEREIRERCEREQhEREIRERCEREQhEREIX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178" name="Picture 10" descr="http://www.getfrank.co.nz/uploads/lifestyle/3M_Logo_-_RGB_Pro_Siz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55" y="2348880"/>
            <a:ext cx="2592288" cy="13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couponsavingsista.swtstylez.com/wp-content/uploads/2011/07/Post-I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23" y="1496013"/>
            <a:ext cx="3049493" cy="170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circlesquaretriangle.tv/wp-content/uploads/2011/05/3m-security-gla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25144"/>
            <a:ext cx="2462238" cy="17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ttp://www.baileysprotint.com/images/toughfil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7011"/>
            <a:ext cx="36671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4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kizkenar Üçgen 3"/>
          <p:cNvSpPr/>
          <p:nvPr/>
        </p:nvSpPr>
        <p:spPr>
          <a:xfrm rot="18900000">
            <a:off x="3712434" y="2159654"/>
            <a:ext cx="2520280" cy="1218051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5192" y="1027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r>
              <a:rPr lang="tr-TR" dirty="0" smtClean="0"/>
              <a:t> Space </a:t>
            </a:r>
            <a:br>
              <a:rPr lang="tr-TR" dirty="0" smtClean="0"/>
            </a:br>
            <a:r>
              <a:rPr lang="tr-TR" dirty="0" smtClean="0"/>
              <a:t>Analyzer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innovation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527884" y="12687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Exploitation</a:t>
            </a:r>
            <a:endParaRPr lang="tr-TR" dirty="0" smtClean="0"/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660232" y="375390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Exploration</a:t>
            </a:r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755576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3491880" y="6237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 smtClean="0"/>
          </a:p>
        </p:txBody>
      </p:sp>
      <p:sp>
        <p:nvSpPr>
          <p:cNvPr id="14" name="Metin kutusu 13"/>
          <p:cNvSpPr txBox="1"/>
          <p:nvPr/>
        </p:nvSpPr>
        <p:spPr>
          <a:xfrm>
            <a:off x="4654827" y="473489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Prospector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2635357" y="4731783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tr-TR" dirty="0" err="1"/>
              <a:t>Reactor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483768" y="284277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FF0000"/>
                </a:solidFill>
              </a:rPr>
              <a:t>Defender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grpSp>
        <p:nvGrpSpPr>
          <p:cNvPr id="24" name="Grup 23"/>
          <p:cNvGrpSpPr/>
          <p:nvPr/>
        </p:nvGrpSpPr>
        <p:grpSpPr>
          <a:xfrm>
            <a:off x="2483768" y="1988840"/>
            <a:ext cx="4104456" cy="4104456"/>
            <a:chOff x="2195736" y="2132856"/>
            <a:chExt cx="4104456" cy="4104456"/>
          </a:xfrm>
        </p:grpSpPr>
        <p:grpSp>
          <p:nvGrpSpPr>
            <p:cNvPr id="10" name="Grup 9"/>
            <p:cNvGrpSpPr/>
            <p:nvPr/>
          </p:nvGrpSpPr>
          <p:grpSpPr>
            <a:xfrm>
              <a:off x="2195736" y="2132856"/>
              <a:ext cx="4104456" cy="4104456"/>
              <a:chOff x="2195736" y="1772816"/>
              <a:chExt cx="4104456" cy="4104456"/>
            </a:xfrm>
          </p:grpSpPr>
          <p:cxnSp>
            <p:nvCxnSpPr>
              <p:cNvPr id="7" name="Düz Ok Bağlayıcısı 6"/>
              <p:cNvCxnSpPr/>
              <p:nvPr/>
            </p:nvCxnSpPr>
            <p:spPr>
              <a:xfrm>
                <a:off x="4211960" y="1772816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Düz Ok Bağlayıcısı 7"/>
              <p:cNvCxnSpPr/>
              <p:nvPr/>
            </p:nvCxnSpPr>
            <p:spPr>
              <a:xfrm rot="5400000">
                <a:off x="4247964" y="1808820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Düz Ok Bağlayıcısı 21"/>
            <p:cNvCxnSpPr/>
            <p:nvPr/>
          </p:nvCxnSpPr>
          <p:spPr>
            <a:xfrm flipV="1">
              <a:off x="4247964" y="2492896"/>
              <a:ext cx="1692188" cy="16921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Metin kutusu 24"/>
          <p:cNvSpPr txBox="1"/>
          <p:nvPr/>
        </p:nvSpPr>
        <p:spPr>
          <a:xfrm>
            <a:off x="5652120" y="30103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4211960" y="2318021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without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dirty="0" err="1" smtClean="0"/>
              <a:t>Strategy</a:t>
            </a:r>
            <a:r>
              <a:rPr lang="tr-TR" dirty="0" smtClean="0"/>
              <a:t> -  Analyzer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innovation</a:t>
            </a:r>
            <a:endParaRPr lang="tr-TR" dirty="0"/>
          </a:p>
        </p:txBody>
      </p:sp>
      <p:pic>
        <p:nvPicPr>
          <p:cNvPr id="2050" name="Picture 2" descr="http://www.tti-test.com/images1/product-jpgs/psa1301t-400x5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6885" y="1628800"/>
            <a:ext cx="381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929883" y="1772816"/>
            <a:ext cx="41764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 smtClean="0"/>
              <a:t>Very</a:t>
            </a:r>
            <a:r>
              <a:rPr lang="tr-TR" sz="2400" dirty="0" smtClean="0"/>
              <a:t> </a:t>
            </a:r>
            <a:r>
              <a:rPr lang="tr-TR" sz="2400" dirty="0" err="1" smtClean="0"/>
              <a:t>similar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defender</a:t>
            </a:r>
            <a:r>
              <a:rPr lang="tr-TR" sz="2400" dirty="0" smtClean="0"/>
              <a:t> </a:t>
            </a:r>
            <a:r>
              <a:rPr lang="tr-TR" sz="2400" dirty="0" err="1" smtClean="0"/>
              <a:t>except</a:t>
            </a:r>
            <a:r>
              <a:rPr lang="tr-TR" sz="2400" dirty="0" smtClean="0"/>
              <a:t> </a:t>
            </a:r>
            <a:r>
              <a:rPr lang="tr-TR" sz="2400" dirty="0" err="1" smtClean="0"/>
              <a:t>they</a:t>
            </a:r>
            <a:r>
              <a:rPr lang="tr-TR" sz="2400" dirty="0" smtClean="0"/>
              <a:t> </a:t>
            </a:r>
            <a:r>
              <a:rPr lang="tr-TR" sz="2400" dirty="0" err="1" smtClean="0"/>
              <a:t>have</a:t>
            </a:r>
            <a:r>
              <a:rPr lang="tr-TR" sz="2400" dirty="0" smtClean="0"/>
              <a:t> </a:t>
            </a:r>
            <a:r>
              <a:rPr lang="tr-TR" sz="2400" dirty="0" err="1" smtClean="0"/>
              <a:t>passive</a:t>
            </a:r>
            <a:r>
              <a:rPr lang="tr-TR" sz="2400" dirty="0" smtClean="0"/>
              <a:t> </a:t>
            </a:r>
            <a:r>
              <a:rPr lang="tr-TR" sz="2400" dirty="0" err="1" smtClean="0"/>
              <a:t>innovation</a:t>
            </a:r>
            <a:r>
              <a:rPr lang="tr-TR" sz="2400" dirty="0" smtClean="0"/>
              <a:t> </a:t>
            </a:r>
            <a:r>
              <a:rPr lang="tr-TR" sz="2400" dirty="0" err="1" smtClean="0"/>
              <a:t>strategy</a:t>
            </a:r>
            <a:r>
              <a:rPr lang="tr-TR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400" dirty="0" err="1" smtClean="0"/>
              <a:t>Uses</a:t>
            </a:r>
            <a:r>
              <a:rPr lang="tr-TR" sz="2400" dirty="0" smtClean="0"/>
              <a:t> </a:t>
            </a:r>
            <a:r>
              <a:rPr lang="tr-TR" sz="2400" dirty="0" err="1" smtClean="0"/>
              <a:t>new</a:t>
            </a:r>
            <a:r>
              <a:rPr lang="tr-TR" sz="2400" dirty="0" smtClean="0"/>
              <a:t> </a:t>
            </a:r>
            <a:r>
              <a:rPr lang="tr-TR" sz="2400" dirty="0" err="1" smtClean="0"/>
              <a:t>tools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services</a:t>
            </a:r>
            <a:r>
              <a:rPr lang="tr-TR" sz="2400" dirty="0" smtClean="0"/>
              <a:t> </a:t>
            </a:r>
            <a:r>
              <a:rPr lang="tr-TR" sz="2400" dirty="0" err="1" smtClean="0"/>
              <a:t>that</a:t>
            </a:r>
            <a:r>
              <a:rPr lang="tr-TR" sz="2400" dirty="0" smtClean="0"/>
              <a:t> </a:t>
            </a:r>
            <a:r>
              <a:rPr lang="tr-TR" sz="2400" dirty="0" err="1" smtClean="0"/>
              <a:t>others</a:t>
            </a:r>
            <a:r>
              <a:rPr lang="tr-TR" sz="2400" dirty="0" smtClean="0"/>
              <a:t> </a:t>
            </a:r>
            <a:r>
              <a:rPr lang="tr-TR" sz="2400" dirty="0" err="1" smtClean="0"/>
              <a:t>created</a:t>
            </a:r>
            <a:r>
              <a:rPr lang="tr-TR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400" dirty="0" err="1" smtClean="0"/>
              <a:t>They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quick</a:t>
            </a:r>
            <a:r>
              <a:rPr lang="tr-TR" sz="2400" dirty="0" smtClean="0"/>
              <a:t> </a:t>
            </a:r>
            <a:r>
              <a:rPr lang="tr-TR" sz="2400" dirty="0" err="1" smtClean="0"/>
              <a:t>follower</a:t>
            </a:r>
            <a:r>
              <a:rPr lang="tr-TR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400" dirty="0" err="1" smtClean="0"/>
              <a:t>Maintaints</a:t>
            </a:r>
            <a:r>
              <a:rPr lang="tr-TR" sz="2400" dirty="0" smtClean="0"/>
              <a:t> </a:t>
            </a:r>
            <a:r>
              <a:rPr lang="tr-TR" sz="2400" dirty="0" err="1" smtClean="0"/>
              <a:t>its</a:t>
            </a:r>
            <a:r>
              <a:rPr lang="tr-TR" sz="2400" dirty="0" smtClean="0"/>
              <a:t> </a:t>
            </a:r>
            <a:r>
              <a:rPr lang="tr-TR" sz="2400" dirty="0" err="1" smtClean="0"/>
              <a:t>position</a:t>
            </a:r>
            <a:r>
              <a:rPr lang="tr-TR" sz="2400" dirty="0" smtClean="0"/>
              <a:t> </a:t>
            </a:r>
            <a:r>
              <a:rPr lang="tr-TR" sz="2400" dirty="0" err="1" smtClean="0"/>
              <a:t>by</a:t>
            </a:r>
            <a:r>
              <a:rPr lang="tr-TR" sz="2400" dirty="0" smtClean="0"/>
              <a:t> </a:t>
            </a:r>
            <a:r>
              <a:rPr lang="tr-TR" sz="2400" dirty="0" err="1" smtClean="0"/>
              <a:t>being</a:t>
            </a:r>
            <a:r>
              <a:rPr lang="tr-TR" sz="2400" dirty="0" smtClean="0"/>
              <a:t> </a:t>
            </a:r>
            <a:r>
              <a:rPr lang="tr-TR" sz="2400" dirty="0" err="1" smtClean="0"/>
              <a:t>efficient</a:t>
            </a:r>
            <a:r>
              <a:rPr lang="tr-TR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400" dirty="0" err="1" smtClean="0"/>
              <a:t>They</a:t>
            </a:r>
            <a:r>
              <a:rPr lang="tr-TR" sz="2400" dirty="0" smtClean="0"/>
              <a:t> can </a:t>
            </a:r>
            <a:r>
              <a:rPr lang="tr-TR" sz="2400" dirty="0" err="1" smtClean="0"/>
              <a:t>make</a:t>
            </a:r>
            <a:r>
              <a:rPr lang="tr-TR" sz="2400" dirty="0" smtClean="0"/>
              <a:t> </a:t>
            </a:r>
            <a:r>
              <a:rPr lang="tr-TR" sz="2400" dirty="0" err="1" smtClean="0"/>
              <a:t>small</a:t>
            </a:r>
            <a:r>
              <a:rPr lang="tr-TR" sz="2400" dirty="0" smtClean="0"/>
              <a:t> </a:t>
            </a:r>
            <a:r>
              <a:rPr lang="tr-TR" sz="2400" dirty="0" err="1" smtClean="0"/>
              <a:t>changes</a:t>
            </a:r>
            <a:r>
              <a:rPr lang="tr-TR" sz="2400" dirty="0" smtClean="0"/>
              <a:t> in </a:t>
            </a:r>
            <a:r>
              <a:rPr lang="tr-TR" sz="2400" dirty="0" err="1" smtClean="0"/>
              <a:t>their</a:t>
            </a:r>
            <a:r>
              <a:rPr lang="tr-TR" sz="2400" dirty="0" smtClean="0"/>
              <a:t> </a:t>
            </a:r>
            <a:r>
              <a:rPr lang="tr-TR" sz="2400" dirty="0" err="1" smtClean="0"/>
              <a:t>existing</a:t>
            </a:r>
            <a:r>
              <a:rPr lang="tr-TR" sz="2400" dirty="0" smtClean="0"/>
              <a:t> </a:t>
            </a:r>
            <a:r>
              <a:rPr lang="tr-TR" sz="2400" dirty="0" err="1" smtClean="0"/>
              <a:t>products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services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521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dirty="0" err="1" smtClean="0"/>
              <a:t>Strategy</a:t>
            </a:r>
            <a:r>
              <a:rPr lang="tr-TR" dirty="0" smtClean="0"/>
              <a:t> -  Analyzer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innovation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547664" y="2762528"/>
            <a:ext cx="3282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example</a:t>
            </a:r>
            <a:r>
              <a:rPr lang="tr-TR" sz="2400" dirty="0" smtClean="0"/>
              <a:t>,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/>
          </a:p>
          <a:p>
            <a:r>
              <a:rPr lang="tr-TR" sz="2400" dirty="0" err="1" smtClean="0"/>
              <a:t>Dress</a:t>
            </a:r>
            <a:r>
              <a:rPr lang="tr-TR" sz="2400" dirty="0" smtClean="0"/>
              <a:t> </a:t>
            </a:r>
            <a:r>
              <a:rPr lang="tr-TR" sz="2400" dirty="0" err="1" smtClean="0"/>
              <a:t>producers</a:t>
            </a:r>
            <a:r>
              <a:rPr lang="tr-TR" sz="2400" dirty="0" smtClean="0"/>
              <a:t> </a:t>
            </a:r>
            <a:r>
              <a:rPr lang="tr-TR" sz="2400" dirty="0" err="1" smtClean="0"/>
              <a:t>go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Paris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analyzing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latest</a:t>
            </a:r>
            <a:r>
              <a:rPr lang="tr-TR" sz="2400" dirty="0" smtClean="0"/>
              <a:t> </a:t>
            </a:r>
            <a:r>
              <a:rPr lang="tr-TR" sz="2400" dirty="0" err="1" smtClean="0"/>
              <a:t>fashion</a:t>
            </a:r>
            <a:r>
              <a:rPr lang="tr-TR" sz="2400" dirty="0" smtClean="0"/>
              <a:t> </a:t>
            </a:r>
            <a:r>
              <a:rPr lang="tr-TR" sz="2400" dirty="0" err="1" smtClean="0"/>
              <a:t>trends</a:t>
            </a:r>
            <a:r>
              <a:rPr lang="tr-TR" sz="2400" dirty="0" smtClean="0"/>
              <a:t>.</a:t>
            </a:r>
            <a:endParaRPr lang="tr-TR" sz="2400" dirty="0"/>
          </a:p>
        </p:txBody>
      </p:sp>
      <p:pic>
        <p:nvPicPr>
          <p:cNvPr id="1026" name="Picture 2" descr="http://amandashabbychic.files.wordpress.com/2010/09/balmain-spring-2010-paris-fashion-wee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364088" y="1556792"/>
            <a:ext cx="3384376" cy="41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Agenda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endParaRPr lang="tr-TR" dirty="0" smtClean="0"/>
          </a:p>
          <a:p>
            <a:r>
              <a:rPr lang="tr-TR" dirty="0" smtClean="0"/>
              <a:t>4 Strategy </a:t>
            </a:r>
            <a:r>
              <a:rPr lang="tr-TR" dirty="0" smtClean="0"/>
              <a:t>Types </a:t>
            </a:r>
            <a:r>
              <a:rPr lang="tr-TR" dirty="0"/>
              <a:t>(Miles &amp; Snow,1978)</a:t>
            </a:r>
            <a:endParaRPr lang="tr-TR" dirty="0" smtClean="0"/>
          </a:p>
          <a:p>
            <a:pPr lvl="1"/>
            <a:r>
              <a:rPr lang="tr-TR" sz="2200" dirty="0" err="1" smtClean="0"/>
              <a:t>Reactor</a:t>
            </a:r>
            <a:endParaRPr lang="tr-TR" sz="2200" dirty="0" smtClean="0"/>
          </a:p>
          <a:p>
            <a:pPr lvl="1"/>
            <a:r>
              <a:rPr lang="tr-TR" sz="2200" dirty="0" err="1" smtClean="0"/>
              <a:t>Defender</a:t>
            </a:r>
            <a:endParaRPr lang="tr-TR" sz="2200" dirty="0" smtClean="0"/>
          </a:p>
          <a:p>
            <a:pPr lvl="1"/>
            <a:r>
              <a:rPr lang="tr-TR" sz="2200" dirty="0" err="1" smtClean="0"/>
              <a:t>Prospector</a:t>
            </a:r>
            <a:endParaRPr lang="tr-TR" sz="2200" dirty="0" smtClean="0"/>
          </a:p>
          <a:p>
            <a:pPr lvl="1"/>
            <a:r>
              <a:rPr lang="tr-TR" sz="2200" dirty="0" err="1" smtClean="0"/>
              <a:t>Analyzer</a:t>
            </a:r>
            <a:endParaRPr lang="tr-TR" sz="2200" dirty="0" smtClean="0"/>
          </a:p>
          <a:p>
            <a:pPr lvl="2"/>
            <a:r>
              <a:rPr lang="tr-TR" sz="2200" dirty="0" err="1" smtClean="0"/>
              <a:t>Without</a:t>
            </a:r>
            <a:r>
              <a:rPr lang="tr-TR" sz="2200" dirty="0" smtClean="0"/>
              <a:t> </a:t>
            </a:r>
            <a:r>
              <a:rPr lang="tr-TR" sz="2200" dirty="0" err="1" smtClean="0"/>
              <a:t>innovation</a:t>
            </a:r>
            <a:endParaRPr lang="tr-TR" sz="2200" dirty="0" smtClean="0"/>
          </a:p>
          <a:p>
            <a:pPr lvl="2"/>
            <a:r>
              <a:rPr lang="tr-TR" sz="2200" dirty="0" err="1" smtClean="0"/>
              <a:t>With</a:t>
            </a:r>
            <a:r>
              <a:rPr lang="tr-TR" sz="2200" dirty="0" smtClean="0"/>
              <a:t> </a:t>
            </a:r>
            <a:r>
              <a:rPr lang="tr-TR" sz="2200" dirty="0" err="1" smtClean="0"/>
              <a:t>innovation</a:t>
            </a:r>
            <a:endParaRPr lang="tr-TR" sz="2200" dirty="0" smtClean="0"/>
          </a:p>
          <a:p>
            <a:r>
              <a:rPr lang="tr-TR" sz="2800" dirty="0" err="1" smtClean="0"/>
              <a:t>Strategy</a:t>
            </a:r>
            <a:r>
              <a:rPr lang="tr-TR" sz="2800" dirty="0" smtClean="0"/>
              <a:t> – </a:t>
            </a:r>
            <a:r>
              <a:rPr lang="tr-TR" sz="2800" dirty="0" err="1" smtClean="0"/>
              <a:t>Diagnostic</a:t>
            </a:r>
            <a:r>
              <a:rPr lang="tr-TR" sz="2800" dirty="0" smtClean="0"/>
              <a:t> </a:t>
            </a:r>
            <a:r>
              <a:rPr lang="tr-TR" sz="2800" dirty="0" err="1" smtClean="0"/>
              <a:t>Questions</a:t>
            </a:r>
            <a:endParaRPr lang="tr-TR" sz="2800" dirty="0" smtClean="0"/>
          </a:p>
          <a:p>
            <a:r>
              <a:rPr lang="tr-TR" sz="2800" dirty="0" smtClean="0"/>
              <a:t>Fit </a:t>
            </a:r>
            <a:r>
              <a:rPr lang="tr-TR" sz="2800" dirty="0" err="1" smtClean="0"/>
              <a:t>between</a:t>
            </a:r>
            <a:r>
              <a:rPr lang="tr-TR" sz="2800" dirty="0" smtClean="0"/>
              <a:t> </a:t>
            </a:r>
            <a:r>
              <a:rPr lang="tr-TR" sz="2800" dirty="0" err="1" smtClean="0"/>
              <a:t>strategy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organizational</a:t>
            </a:r>
            <a:r>
              <a:rPr lang="tr-TR" sz="2800" dirty="0" smtClean="0"/>
              <a:t> </a:t>
            </a:r>
            <a:r>
              <a:rPr lang="tr-TR" sz="2800" dirty="0" err="1" smtClean="0"/>
              <a:t>goals</a:t>
            </a:r>
            <a:endParaRPr lang="tr-TR" sz="3000" dirty="0" smtClean="0"/>
          </a:p>
          <a:p>
            <a:pPr lvl="1"/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kizkenar Üçgen 3"/>
          <p:cNvSpPr/>
          <p:nvPr/>
        </p:nvSpPr>
        <p:spPr>
          <a:xfrm rot="8100000">
            <a:off x="4597556" y="3010442"/>
            <a:ext cx="2520280" cy="1218051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5192" y="1027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r>
              <a:rPr lang="tr-TR" dirty="0" smtClean="0"/>
              <a:t> Space – Analyzer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innovation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527884" y="12687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Exploitation</a:t>
            </a:r>
            <a:endParaRPr lang="tr-TR" dirty="0" smtClean="0"/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660232" y="375390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Exploration</a:t>
            </a:r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755576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3491880" y="6237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 smtClean="0"/>
          </a:p>
        </p:txBody>
      </p:sp>
      <p:sp>
        <p:nvSpPr>
          <p:cNvPr id="14" name="Metin kutusu 13"/>
          <p:cNvSpPr txBox="1"/>
          <p:nvPr/>
        </p:nvSpPr>
        <p:spPr>
          <a:xfrm>
            <a:off x="4654827" y="473489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Prospector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2635357" y="4731783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tr-TR" dirty="0" err="1"/>
              <a:t>Reactor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544113" y="285408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FF0000"/>
                </a:solidFill>
              </a:rPr>
              <a:t>Defender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grpSp>
        <p:nvGrpSpPr>
          <p:cNvPr id="24" name="Grup 23"/>
          <p:cNvGrpSpPr/>
          <p:nvPr/>
        </p:nvGrpSpPr>
        <p:grpSpPr>
          <a:xfrm>
            <a:off x="2483768" y="1988840"/>
            <a:ext cx="4104456" cy="4104456"/>
            <a:chOff x="2195736" y="2132856"/>
            <a:chExt cx="4104456" cy="4104456"/>
          </a:xfrm>
        </p:grpSpPr>
        <p:grpSp>
          <p:nvGrpSpPr>
            <p:cNvPr id="10" name="Grup 9"/>
            <p:cNvGrpSpPr/>
            <p:nvPr/>
          </p:nvGrpSpPr>
          <p:grpSpPr>
            <a:xfrm>
              <a:off x="2195736" y="2132856"/>
              <a:ext cx="4104456" cy="4104456"/>
              <a:chOff x="2195736" y="1772816"/>
              <a:chExt cx="4104456" cy="4104456"/>
            </a:xfrm>
          </p:grpSpPr>
          <p:cxnSp>
            <p:nvCxnSpPr>
              <p:cNvPr id="7" name="Düz Ok Bağlayıcısı 6"/>
              <p:cNvCxnSpPr/>
              <p:nvPr/>
            </p:nvCxnSpPr>
            <p:spPr>
              <a:xfrm>
                <a:off x="4211960" y="1772816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Düz Ok Bağlayıcısı 7"/>
              <p:cNvCxnSpPr/>
              <p:nvPr/>
            </p:nvCxnSpPr>
            <p:spPr>
              <a:xfrm rot="5400000">
                <a:off x="4247964" y="1808820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Düz Ok Bağlayıcısı 21"/>
            <p:cNvCxnSpPr/>
            <p:nvPr/>
          </p:nvCxnSpPr>
          <p:spPr>
            <a:xfrm flipV="1">
              <a:off x="4247964" y="2492896"/>
              <a:ext cx="1692188" cy="16921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Metin kutusu 24"/>
          <p:cNvSpPr txBox="1"/>
          <p:nvPr/>
        </p:nvSpPr>
        <p:spPr>
          <a:xfrm>
            <a:off x="5652120" y="30103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4211960" y="214620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without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9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dirty="0" err="1" smtClean="0"/>
              <a:t>Strategy</a:t>
            </a:r>
            <a:r>
              <a:rPr lang="tr-TR" dirty="0" smtClean="0"/>
              <a:t> - Analyzer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innovation</a:t>
            </a:r>
            <a:endParaRPr lang="tr-TR" dirty="0"/>
          </a:p>
        </p:txBody>
      </p:sp>
      <p:pic>
        <p:nvPicPr>
          <p:cNvPr id="6146" name="Picture 2" descr="http://ia.media-imdb.com/images/M/MV5BMTc0OTYwMzQ5OF5BMl5BanBnXkFtZTYwMzQyMDg5._V1._SY317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49" y="1556792"/>
            <a:ext cx="311110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966597" y="1988840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800" dirty="0" err="1" smtClean="0"/>
              <a:t>They</a:t>
            </a:r>
            <a:r>
              <a:rPr lang="tr-TR" sz="2800" dirty="0" smtClean="0"/>
              <a:t> </a:t>
            </a:r>
            <a:r>
              <a:rPr lang="tr-TR" sz="2800" dirty="0" err="1" smtClean="0"/>
              <a:t>have</a:t>
            </a:r>
            <a:r>
              <a:rPr lang="tr-TR" sz="2800" dirty="0" smtClean="0"/>
              <a:t> </a:t>
            </a:r>
            <a:r>
              <a:rPr lang="tr-TR" sz="2800" dirty="0" err="1" smtClean="0"/>
              <a:t>dual</a:t>
            </a:r>
            <a:r>
              <a:rPr lang="tr-TR" sz="2800" dirty="0" smtClean="0"/>
              <a:t> </a:t>
            </a:r>
            <a:r>
              <a:rPr lang="tr-TR" sz="2800" dirty="0" err="1" smtClean="0"/>
              <a:t>strategy</a:t>
            </a:r>
            <a:r>
              <a:rPr lang="tr-TR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800" dirty="0" err="1" smtClean="0"/>
              <a:t>They</a:t>
            </a:r>
            <a:r>
              <a:rPr lang="tr-TR" sz="2800" dirty="0" smtClean="0"/>
              <a:t> do </a:t>
            </a:r>
            <a:r>
              <a:rPr lang="tr-TR" sz="2800" dirty="0" err="1" smtClean="0"/>
              <a:t>two</a:t>
            </a:r>
            <a:r>
              <a:rPr lang="tr-TR" sz="2800" dirty="0" smtClean="0"/>
              <a:t> </a:t>
            </a:r>
            <a:r>
              <a:rPr lang="tr-TR" sz="2800" dirty="0" err="1" smtClean="0"/>
              <a:t>things</a:t>
            </a:r>
            <a:r>
              <a:rPr lang="tr-TR" sz="2800" dirty="0" smtClean="0"/>
              <a:t> at a time.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800" dirty="0" err="1" smtClean="0"/>
              <a:t>They</a:t>
            </a:r>
            <a:r>
              <a:rPr lang="tr-TR" sz="2800" dirty="0" smtClean="0"/>
              <a:t> </a:t>
            </a:r>
            <a:r>
              <a:rPr lang="tr-TR" sz="2800" dirty="0" err="1" smtClean="0"/>
              <a:t>innovate</a:t>
            </a:r>
            <a:r>
              <a:rPr lang="tr-TR" sz="2800" dirty="0" smtClean="0"/>
              <a:t> in </a:t>
            </a:r>
            <a:r>
              <a:rPr lang="tr-TR" sz="2800" dirty="0" err="1" smtClean="0"/>
              <a:t>purpose</a:t>
            </a:r>
            <a:r>
              <a:rPr lang="tr-TR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800" dirty="0" err="1" smtClean="0"/>
              <a:t>They</a:t>
            </a:r>
            <a:r>
              <a:rPr lang="tr-TR" sz="2800" dirty="0" smtClean="0"/>
              <a:t> </a:t>
            </a:r>
            <a:r>
              <a:rPr lang="tr-TR" sz="2800" dirty="0" err="1" smtClean="0"/>
              <a:t>have</a:t>
            </a:r>
            <a:r>
              <a:rPr lang="tr-TR" sz="2800" dirty="0" smtClean="0"/>
              <a:t> </a:t>
            </a:r>
            <a:r>
              <a:rPr lang="tr-TR" sz="2800" dirty="0" err="1" smtClean="0"/>
              <a:t>more</a:t>
            </a:r>
            <a:r>
              <a:rPr lang="tr-TR" sz="2800" dirty="0" smtClean="0"/>
              <a:t> </a:t>
            </a:r>
            <a:r>
              <a:rPr lang="tr-TR" sz="2800" dirty="0" err="1" smtClean="0"/>
              <a:t>stable</a:t>
            </a:r>
            <a:r>
              <a:rPr lang="tr-TR" sz="2800" dirty="0" smtClean="0"/>
              <a:t> </a:t>
            </a:r>
            <a:r>
              <a:rPr lang="tr-TR" sz="2800" dirty="0" err="1" smtClean="0"/>
              <a:t>positions</a:t>
            </a:r>
            <a:r>
              <a:rPr lang="tr-TR" sz="2800" dirty="0" smtClean="0"/>
              <a:t> </a:t>
            </a:r>
            <a:r>
              <a:rPr lang="tr-TR" sz="2800" dirty="0" err="1" smtClean="0"/>
              <a:t>according</a:t>
            </a:r>
            <a:r>
              <a:rPr lang="tr-TR" sz="2800" dirty="0" smtClean="0"/>
              <a:t>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other</a:t>
            </a:r>
            <a:r>
              <a:rPr lang="tr-TR" sz="2800" dirty="0" smtClean="0"/>
              <a:t> </a:t>
            </a:r>
            <a:r>
              <a:rPr lang="tr-TR" sz="2800" dirty="0" err="1" smtClean="0"/>
              <a:t>types</a:t>
            </a:r>
            <a:r>
              <a:rPr lang="tr-TR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800" dirty="0" err="1" smtClean="0"/>
              <a:t>Vulnerablity</a:t>
            </a:r>
            <a:r>
              <a:rPr lang="tr-TR" sz="2800" dirty="0" smtClean="0"/>
              <a:t> </a:t>
            </a:r>
            <a:r>
              <a:rPr lang="tr-TR" sz="2800" dirty="0" err="1" smtClean="0"/>
              <a:t>comes</a:t>
            </a:r>
            <a:r>
              <a:rPr lang="tr-TR" sz="2800" dirty="0" smtClean="0"/>
              <a:t> </a:t>
            </a:r>
            <a:r>
              <a:rPr lang="tr-TR" sz="2800" dirty="0" err="1" smtClean="0"/>
              <a:t>from</a:t>
            </a:r>
            <a:r>
              <a:rPr lang="tr-TR" sz="2800" dirty="0" smtClean="0"/>
              <a:t> </a:t>
            </a:r>
            <a:r>
              <a:rPr lang="tr-TR" sz="2800" dirty="0" err="1" smtClean="0"/>
              <a:t>maintaining</a:t>
            </a:r>
            <a:r>
              <a:rPr lang="tr-TR" sz="2800" dirty="0" smtClean="0"/>
              <a:t> </a:t>
            </a:r>
            <a:r>
              <a:rPr lang="tr-TR" sz="2800" dirty="0" err="1" smtClean="0"/>
              <a:t>this</a:t>
            </a:r>
            <a:r>
              <a:rPr lang="tr-TR" sz="2800" dirty="0" smtClean="0"/>
              <a:t> </a:t>
            </a:r>
            <a:r>
              <a:rPr lang="tr-TR" sz="2800" dirty="0" err="1" smtClean="0"/>
              <a:t>duality</a:t>
            </a:r>
            <a:r>
              <a:rPr lang="tr-T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48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 err="1" smtClean="0"/>
              <a:t>Strategy</a:t>
            </a:r>
            <a:r>
              <a:rPr lang="tr-TR" dirty="0" smtClean="0"/>
              <a:t> – </a:t>
            </a:r>
            <a:r>
              <a:rPr lang="tr-TR" dirty="0" err="1" smtClean="0"/>
              <a:t>Diagnostic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03648" y="1844824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tr-TR" dirty="0" smtClean="0"/>
              <a:t>Exploration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How </a:t>
            </a:r>
            <a:r>
              <a:rPr lang="tr-TR" dirty="0" err="1" smtClean="0"/>
              <a:t>innovative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organization’s</a:t>
            </a:r>
            <a:r>
              <a:rPr lang="tr-TR" dirty="0" smtClean="0"/>
              <a:t> </a:t>
            </a:r>
            <a:r>
              <a:rPr lang="tr-TR" dirty="0" err="1" smtClean="0"/>
              <a:t>products</a:t>
            </a:r>
            <a:r>
              <a:rPr lang="tr-TR" dirty="0" smtClean="0"/>
              <a:t>?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price</a:t>
            </a:r>
            <a:r>
              <a:rPr lang="tr-TR" dirty="0" smtClean="0"/>
              <a:t> </a:t>
            </a:r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dirty="0" err="1" smtClean="0"/>
              <a:t>product</a:t>
            </a:r>
            <a:r>
              <a:rPr lang="tr-TR" dirty="0" smtClean="0"/>
              <a:t>?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price</a:t>
            </a:r>
            <a:r>
              <a:rPr lang="tr-TR" dirty="0" smtClean="0"/>
              <a:t> </a:t>
            </a:r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quality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?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How </a:t>
            </a:r>
            <a:r>
              <a:rPr lang="tr-TR" dirty="0" err="1" smtClean="0"/>
              <a:t>frequently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firm</a:t>
            </a:r>
            <a:r>
              <a:rPr lang="tr-TR" dirty="0" smtClean="0"/>
              <a:t> </a:t>
            </a:r>
            <a:r>
              <a:rPr lang="tr-TR" dirty="0" err="1" smtClean="0"/>
              <a:t>develop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products</a:t>
            </a:r>
            <a:r>
              <a:rPr lang="tr-TR" dirty="0" smtClean="0"/>
              <a:t>?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smtClean="0"/>
              <a:t>How </a:t>
            </a:r>
            <a:r>
              <a:rPr lang="tr-TR" dirty="0" err="1" smtClean="0"/>
              <a:t>difficult</a:t>
            </a:r>
            <a:r>
              <a:rPr lang="tr-TR" dirty="0" smtClean="0"/>
              <a:t> is it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firms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develop</a:t>
            </a:r>
            <a:r>
              <a:rPr lang="tr-TR" dirty="0" smtClean="0"/>
              <a:t> 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products</a:t>
            </a:r>
            <a:r>
              <a:rPr lang="tr-TR" dirty="0" smtClean="0"/>
              <a:t>?</a:t>
            </a:r>
          </a:p>
          <a:p>
            <a:pPr marL="596646" indent="-514350">
              <a:buFont typeface="+mj-lt"/>
              <a:buAutoNum type="arabicPeriod"/>
            </a:pPr>
            <a:endParaRPr lang="tr-TR" dirty="0" smtClean="0"/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332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err="1" smtClean="0"/>
              <a:t>Strategy</a:t>
            </a:r>
            <a:r>
              <a:rPr lang="tr-TR" dirty="0" smtClean="0"/>
              <a:t> – </a:t>
            </a:r>
            <a:r>
              <a:rPr lang="tr-TR" dirty="0" err="1" smtClean="0"/>
              <a:t>Diagnostic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03648" y="1844824"/>
            <a:ext cx="7498080" cy="4800600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tr-TR" dirty="0" err="1" smtClean="0"/>
              <a:t>Exploitation</a:t>
            </a:r>
            <a:endParaRPr lang="tr-TR" dirty="0" smtClean="0"/>
          </a:p>
          <a:p>
            <a:pPr marL="596646" indent="-514350">
              <a:buFont typeface="+mj-lt"/>
              <a:buAutoNum type="arabicPeriod"/>
            </a:pPr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organization’s</a:t>
            </a:r>
            <a:r>
              <a:rPr lang="tr-TR" dirty="0" smtClean="0"/>
              <a:t> </a:t>
            </a:r>
            <a:r>
              <a:rPr lang="tr-TR" dirty="0" err="1" smtClean="0"/>
              <a:t>degree</a:t>
            </a:r>
            <a:r>
              <a:rPr lang="tr-TR" dirty="0" smtClean="0"/>
              <a:t> of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innovation</a:t>
            </a:r>
            <a:r>
              <a:rPr lang="tr-TR" dirty="0" smtClean="0"/>
              <a:t> ?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prices</a:t>
            </a:r>
            <a:r>
              <a:rPr lang="tr-TR" dirty="0" smtClean="0"/>
              <a:t> </a:t>
            </a:r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competition</a:t>
            </a:r>
            <a:r>
              <a:rPr lang="tr-TR" dirty="0" smtClean="0"/>
              <a:t>?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quality</a:t>
            </a:r>
            <a:r>
              <a:rPr lang="tr-TR" dirty="0" smtClean="0"/>
              <a:t> in </a:t>
            </a:r>
            <a:r>
              <a:rPr lang="tr-TR" dirty="0" err="1" smtClean="0"/>
              <a:t>terms</a:t>
            </a:r>
            <a:r>
              <a:rPr lang="tr-TR" dirty="0" smtClean="0"/>
              <a:t> of </a:t>
            </a:r>
            <a:r>
              <a:rPr lang="tr-TR" dirty="0" err="1" smtClean="0"/>
              <a:t>standardization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reliability</a:t>
            </a:r>
            <a:r>
              <a:rPr lang="tr-TR" dirty="0" smtClean="0"/>
              <a:t>?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products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organization</a:t>
            </a:r>
            <a:r>
              <a:rPr lang="tr-TR" dirty="0" smtClean="0"/>
              <a:t> has </a:t>
            </a:r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competitors</a:t>
            </a:r>
            <a:r>
              <a:rPr lang="tr-TR" dirty="0" smtClean="0"/>
              <a:t>?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barriers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entry</a:t>
            </a:r>
            <a:r>
              <a:rPr lang="tr-TR" dirty="0" smtClean="0"/>
              <a:t> in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industry</a:t>
            </a:r>
            <a:r>
              <a:rPr lang="tr-TR" dirty="0" smtClean="0"/>
              <a:t>?</a:t>
            </a:r>
          </a:p>
          <a:p>
            <a:pPr marL="596646" indent="-514350">
              <a:buFont typeface="+mj-lt"/>
              <a:buAutoNum type="arabicPeriod"/>
            </a:pPr>
            <a:endParaRPr lang="tr-TR" dirty="0" smtClean="0"/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332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Fit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organizational</a:t>
            </a:r>
            <a:r>
              <a:rPr lang="tr-TR" dirty="0" smtClean="0"/>
              <a:t> </a:t>
            </a:r>
            <a:r>
              <a:rPr lang="tr-TR" dirty="0" err="1" smtClean="0"/>
              <a:t>goals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551235"/>
              </p:ext>
            </p:extLst>
          </p:nvPr>
        </p:nvGraphicFramePr>
        <p:xfrm>
          <a:off x="251518" y="2420888"/>
          <a:ext cx="8784978" cy="33979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045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Corresponding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quadrant</a:t>
                      </a:r>
                      <a:r>
                        <a:rPr lang="tr-TR" dirty="0" smtClean="0"/>
                        <a:t> in </a:t>
                      </a:r>
                      <a:r>
                        <a:rPr lang="tr-TR" dirty="0" err="1" smtClean="0"/>
                        <a:t>organizational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design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space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</a:t>
                      </a:r>
                      <a:endParaRPr lang="tr-T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</a:t>
                      </a:r>
                      <a:endParaRPr lang="tr-T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564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Strategy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Types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Reactor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Defender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Prospector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Analyzer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with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innovation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Analyzer </a:t>
                      </a:r>
                      <a:r>
                        <a:rPr lang="tr-TR" dirty="0" err="1" smtClean="0"/>
                        <a:t>without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innovation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695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Organizational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Goals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Neither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Efficiency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Effectiveness</a:t>
                      </a:r>
                      <a:endParaRPr lang="tr-T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Efficiency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and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Effectiveness</a:t>
                      </a:r>
                      <a:endParaRPr lang="tr-T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10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2492896"/>
            <a:ext cx="7498080" cy="1143000"/>
          </a:xfrm>
        </p:spPr>
        <p:txBody>
          <a:bodyPr/>
          <a:lstStyle/>
          <a:p>
            <a:pPr algn="ctr"/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63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5192" y="10277"/>
            <a:ext cx="8229600" cy="1143000"/>
          </a:xfrm>
        </p:spPr>
        <p:txBody>
          <a:bodyPr/>
          <a:lstStyle/>
          <a:p>
            <a:pPr algn="ctr"/>
            <a:r>
              <a:rPr lang="tr-TR" dirty="0" smtClean="0"/>
              <a:t>Strategy</a:t>
            </a:r>
            <a:endParaRPr lang="tr-TR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1043608" y="1124744"/>
            <a:ext cx="799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3200" dirty="0" smtClean="0"/>
              <a:t>A </a:t>
            </a:r>
            <a:r>
              <a:rPr lang="tr-TR" sz="3200" dirty="0" err="1" smtClean="0"/>
              <a:t>firm’s</a:t>
            </a:r>
            <a:r>
              <a:rPr lang="tr-TR" sz="3200" dirty="0" smtClean="0"/>
              <a:t> </a:t>
            </a:r>
            <a:r>
              <a:rPr lang="tr-TR" sz="3200" dirty="0" err="1" smtClean="0"/>
              <a:t>strategy</a:t>
            </a:r>
            <a:r>
              <a:rPr lang="tr-TR" sz="3200" dirty="0" smtClean="0"/>
              <a:t> </a:t>
            </a:r>
            <a:r>
              <a:rPr lang="tr-TR" sz="3200" dirty="0" err="1" smtClean="0"/>
              <a:t>helps</a:t>
            </a:r>
            <a:r>
              <a:rPr lang="tr-TR" sz="3200" dirty="0" smtClean="0"/>
              <a:t> </a:t>
            </a:r>
            <a:r>
              <a:rPr lang="tr-TR" sz="3200" dirty="0" err="1" smtClean="0"/>
              <a:t>determine</a:t>
            </a:r>
            <a:r>
              <a:rPr lang="tr-TR" sz="3200" dirty="0" smtClean="0"/>
              <a:t> </a:t>
            </a:r>
            <a:r>
              <a:rPr lang="tr-TR" sz="3200" dirty="0" err="1" smtClean="0"/>
              <a:t>its</a:t>
            </a:r>
            <a:r>
              <a:rPr lang="tr-TR" sz="3200" dirty="0" smtClean="0"/>
              <a:t> </a:t>
            </a:r>
            <a:r>
              <a:rPr lang="tr-TR" sz="3200" dirty="0" err="1" smtClean="0"/>
              <a:t>organizational</a:t>
            </a:r>
            <a:r>
              <a:rPr lang="tr-TR" sz="3200" dirty="0" smtClean="0"/>
              <a:t> </a:t>
            </a:r>
            <a:r>
              <a:rPr lang="tr-TR" sz="3200" dirty="0" err="1" smtClean="0"/>
              <a:t>design</a:t>
            </a:r>
            <a:r>
              <a:rPr lang="tr-TR" sz="32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3200" dirty="0" err="1" smtClean="0"/>
              <a:t>Chandler</a:t>
            </a:r>
            <a:r>
              <a:rPr lang="tr-TR" sz="3200" dirty="0" smtClean="0"/>
              <a:t> (1962) </a:t>
            </a:r>
            <a:r>
              <a:rPr lang="tr-TR" sz="3200" dirty="0" err="1" smtClean="0"/>
              <a:t>stated</a:t>
            </a:r>
            <a:r>
              <a:rPr lang="tr-TR" sz="3200" dirty="0" smtClean="0"/>
              <a:t> « </a:t>
            </a:r>
            <a:r>
              <a:rPr lang="tr-TR" sz="3200" b="1" dirty="0" err="1" smtClean="0"/>
              <a:t>Structure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follows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strategy</a:t>
            </a:r>
            <a:r>
              <a:rPr lang="tr-TR" sz="3200" dirty="0" smtClean="0"/>
              <a:t>». H</a:t>
            </a:r>
            <a:r>
              <a:rPr lang="en-US" sz="3200" dirty="0" smtClean="0"/>
              <a:t>e defined structure as the </a:t>
            </a:r>
            <a:r>
              <a:rPr lang="en-US" sz="3200" b="1" dirty="0" smtClean="0"/>
              <a:t>design of the organization </a:t>
            </a:r>
            <a:r>
              <a:rPr lang="en-US" sz="3200" dirty="0" smtClean="0"/>
              <a:t>through which strategy is administered</a:t>
            </a:r>
            <a:endParaRPr lang="tr-TR" sz="3200" dirty="0" smtClean="0"/>
          </a:p>
          <a:p>
            <a:pPr marL="285750" indent="-285750">
              <a:buFont typeface="Arial" charset="0"/>
              <a:buChar char="•"/>
            </a:pPr>
            <a:r>
              <a:rPr lang="tr-TR" sz="3200" dirty="0" smtClean="0"/>
              <a:t>Strategy is the operationalization of the firm’s goals of efficiency and/or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9339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5192" y="10277"/>
            <a:ext cx="8229600" cy="1143000"/>
          </a:xfrm>
        </p:spPr>
        <p:txBody>
          <a:bodyPr/>
          <a:lstStyle/>
          <a:p>
            <a:pPr algn="ctr"/>
            <a:r>
              <a:rPr lang="tr-TR" dirty="0" smtClean="0"/>
              <a:t>Strategy</a:t>
            </a:r>
            <a:endParaRPr lang="tr-TR" dirty="0"/>
          </a:p>
        </p:txBody>
      </p:sp>
      <p:sp>
        <p:nvSpPr>
          <p:cNvPr id="26" name="Metin kutusu 25"/>
          <p:cNvSpPr txBox="1"/>
          <p:nvPr/>
        </p:nvSpPr>
        <p:spPr>
          <a:xfrm>
            <a:off x="1043608" y="1124744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3600" dirty="0" smtClean="0"/>
              <a:t>A </a:t>
            </a:r>
            <a:r>
              <a:rPr lang="tr-TR" sz="3600" dirty="0" err="1" smtClean="0"/>
              <a:t>firm’s</a:t>
            </a:r>
            <a:r>
              <a:rPr lang="tr-TR" sz="3600" dirty="0" smtClean="0"/>
              <a:t> </a:t>
            </a:r>
            <a:r>
              <a:rPr lang="tr-TR" sz="3600" dirty="0" err="1" smtClean="0"/>
              <a:t>strategy</a:t>
            </a:r>
            <a:r>
              <a:rPr lang="tr-TR" sz="3600" dirty="0" smtClean="0"/>
              <a:t> </a:t>
            </a:r>
            <a:r>
              <a:rPr lang="tr-TR" sz="3600" dirty="0" err="1" smtClean="0"/>
              <a:t>reflects</a:t>
            </a:r>
            <a:r>
              <a:rPr lang="tr-TR" sz="3600" dirty="0" smtClean="0"/>
              <a:t> </a:t>
            </a:r>
            <a:r>
              <a:rPr lang="tr-TR" sz="3600" dirty="0" err="1" smtClean="0"/>
              <a:t>management’s</a:t>
            </a:r>
            <a:r>
              <a:rPr lang="tr-TR" sz="3600" dirty="0" smtClean="0"/>
              <a:t> </a:t>
            </a:r>
            <a:r>
              <a:rPr lang="tr-TR" sz="3600" dirty="0" err="1" smtClean="0"/>
              <a:t>assesments</a:t>
            </a:r>
            <a:r>
              <a:rPr lang="tr-TR" sz="3600" dirty="0" smtClean="0"/>
              <a:t> of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firm’s</a:t>
            </a:r>
            <a:r>
              <a:rPr lang="tr-TR" sz="3600" dirty="0" smtClean="0"/>
              <a:t> </a:t>
            </a:r>
            <a:r>
              <a:rPr lang="tr-TR" sz="3600" dirty="0" err="1" smtClean="0"/>
              <a:t>situation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it’s</a:t>
            </a:r>
            <a:r>
              <a:rPr lang="tr-TR" sz="3600" dirty="0" smtClean="0"/>
              <a:t> </a:t>
            </a:r>
            <a:r>
              <a:rPr lang="tr-TR" sz="3600" dirty="0" err="1" smtClean="0"/>
              <a:t>choice</a:t>
            </a:r>
            <a:r>
              <a:rPr lang="tr-TR" sz="3600" dirty="0" smtClean="0"/>
              <a:t> of how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pursue</a:t>
            </a:r>
            <a:r>
              <a:rPr lang="tr-TR" sz="3600" dirty="0" smtClean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firm’s</a:t>
            </a:r>
            <a:r>
              <a:rPr lang="tr-TR" sz="3600" dirty="0" smtClean="0"/>
              <a:t> </a:t>
            </a:r>
            <a:r>
              <a:rPr lang="tr-TR" sz="3600" dirty="0" err="1" smtClean="0"/>
              <a:t>goals</a:t>
            </a:r>
            <a:r>
              <a:rPr lang="tr-TR" sz="3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3600" dirty="0" smtClean="0"/>
              <a:t>Exploration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exploitation</a:t>
            </a:r>
            <a:r>
              <a:rPr lang="tr-TR" sz="3600" dirty="0" smtClean="0"/>
              <a:t> </a:t>
            </a:r>
            <a:r>
              <a:rPr lang="tr-TR" sz="3600" dirty="0" err="1" smtClean="0"/>
              <a:t>are</a:t>
            </a:r>
            <a:r>
              <a:rPr lang="tr-TR" sz="3600" dirty="0" smtClean="0"/>
              <a:t> </a:t>
            </a:r>
            <a:r>
              <a:rPr lang="tr-TR" sz="3600" dirty="0" err="1" smtClean="0"/>
              <a:t>dimensions</a:t>
            </a:r>
            <a:r>
              <a:rPr lang="tr-TR" sz="3600" dirty="0" smtClean="0"/>
              <a:t> of </a:t>
            </a:r>
            <a:r>
              <a:rPr lang="tr-TR" sz="3600" dirty="0" err="1" smtClean="0"/>
              <a:t>strategy</a:t>
            </a:r>
            <a:r>
              <a:rPr lang="tr-TR" sz="3600" dirty="0" smtClean="0"/>
              <a:t> </a:t>
            </a:r>
            <a:r>
              <a:rPr lang="tr-TR" sz="3600" dirty="0" err="1" smtClean="0"/>
              <a:t>that</a:t>
            </a:r>
            <a:r>
              <a:rPr lang="tr-TR" sz="3600" dirty="0" smtClean="0"/>
              <a:t> can be </a:t>
            </a:r>
            <a:r>
              <a:rPr lang="tr-TR" sz="3600" dirty="0" err="1" smtClean="0"/>
              <a:t>used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form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basis</a:t>
            </a:r>
            <a:r>
              <a:rPr lang="tr-TR" sz="3600" dirty="0" smtClean="0"/>
              <a:t> </a:t>
            </a:r>
            <a:r>
              <a:rPr lang="tr-TR" sz="3600" dirty="0" err="1" smtClean="0"/>
              <a:t>for</a:t>
            </a:r>
            <a:r>
              <a:rPr lang="tr-TR" sz="3600" dirty="0" smtClean="0"/>
              <a:t> </a:t>
            </a:r>
            <a:r>
              <a:rPr lang="tr-TR" sz="3600" dirty="0" err="1" smtClean="0"/>
              <a:t>categorization</a:t>
            </a:r>
            <a:r>
              <a:rPr lang="tr-TR" sz="3600" dirty="0"/>
              <a:t> </a:t>
            </a:r>
            <a:r>
              <a:rPr lang="tr-TR" sz="3600" dirty="0" smtClean="0"/>
              <a:t>of a </a:t>
            </a:r>
            <a:r>
              <a:rPr lang="tr-TR" sz="3600" dirty="0" err="1" smtClean="0"/>
              <a:t>firm’s</a:t>
            </a:r>
            <a:r>
              <a:rPr lang="tr-TR" sz="3600" dirty="0" smtClean="0"/>
              <a:t> </a:t>
            </a:r>
            <a:r>
              <a:rPr lang="tr-TR" sz="3600" dirty="0" err="1" smtClean="0"/>
              <a:t>strategy</a:t>
            </a:r>
            <a:r>
              <a:rPr lang="tr-TR" sz="3600" dirty="0" smtClean="0"/>
              <a:t> </a:t>
            </a:r>
            <a:r>
              <a:rPr lang="tr-TR" sz="3600" dirty="0" err="1" smtClean="0"/>
              <a:t>into</a:t>
            </a:r>
            <a:r>
              <a:rPr lang="tr-TR" sz="3600" dirty="0" smtClean="0"/>
              <a:t> </a:t>
            </a:r>
            <a:r>
              <a:rPr lang="tr-TR" sz="3600" dirty="0" err="1" smtClean="0"/>
              <a:t>four</a:t>
            </a:r>
            <a:r>
              <a:rPr lang="tr-TR" sz="3600" dirty="0" smtClean="0"/>
              <a:t> </a:t>
            </a:r>
            <a:r>
              <a:rPr lang="tr-TR" sz="3600" dirty="0" err="1" smtClean="0"/>
              <a:t>types</a:t>
            </a:r>
            <a:r>
              <a:rPr lang="tr-TR" sz="3600" dirty="0" smtClean="0"/>
              <a:t>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4063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4 </a:t>
            </a:r>
            <a:r>
              <a:rPr lang="tr-TR" dirty="0" err="1" smtClean="0"/>
              <a:t>Strategy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r>
              <a:rPr lang="tr-TR" dirty="0" smtClean="0"/>
              <a:t> </a:t>
            </a:r>
            <a:r>
              <a:rPr lang="tr-TR" sz="1800" dirty="0" smtClean="0"/>
              <a:t>(Miles &amp; Snow,1978)</a:t>
            </a:r>
            <a:endParaRPr lang="tr-TR" sz="1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dirty="0" err="1" smtClean="0"/>
              <a:t>Reactor</a:t>
            </a:r>
            <a:endParaRPr lang="tr-TR" sz="4400" dirty="0" smtClean="0"/>
          </a:p>
          <a:p>
            <a:r>
              <a:rPr lang="tr-TR" sz="4400" dirty="0" err="1" smtClean="0"/>
              <a:t>Defender</a:t>
            </a:r>
            <a:endParaRPr lang="tr-TR" sz="4400" dirty="0" smtClean="0"/>
          </a:p>
          <a:p>
            <a:r>
              <a:rPr lang="tr-TR" sz="4400" dirty="0" err="1" smtClean="0"/>
              <a:t>Prospector</a:t>
            </a:r>
            <a:endParaRPr lang="tr-TR" sz="4400" dirty="0" smtClean="0"/>
          </a:p>
          <a:p>
            <a:r>
              <a:rPr lang="tr-TR" sz="4400" dirty="0" smtClean="0"/>
              <a:t>Analyzer</a:t>
            </a:r>
          </a:p>
          <a:p>
            <a:pPr lvl="1"/>
            <a:r>
              <a:rPr lang="tr-TR" sz="4000" dirty="0" err="1" smtClean="0"/>
              <a:t>Without</a:t>
            </a:r>
            <a:r>
              <a:rPr lang="tr-TR" sz="4000" dirty="0" smtClean="0"/>
              <a:t> </a:t>
            </a:r>
            <a:r>
              <a:rPr lang="tr-TR" sz="4000" dirty="0" err="1" smtClean="0"/>
              <a:t>innovation</a:t>
            </a:r>
            <a:endParaRPr lang="tr-TR" sz="4000" dirty="0" smtClean="0"/>
          </a:p>
          <a:p>
            <a:pPr lvl="1"/>
            <a:r>
              <a:rPr lang="tr-TR" sz="4000" dirty="0" err="1" smtClean="0"/>
              <a:t>With</a:t>
            </a:r>
            <a:r>
              <a:rPr lang="tr-TR" sz="4000" dirty="0" smtClean="0"/>
              <a:t> </a:t>
            </a:r>
            <a:r>
              <a:rPr lang="tr-TR" sz="4000" dirty="0" err="1" smtClean="0"/>
              <a:t>innovation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6773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5192" y="10277"/>
            <a:ext cx="8229600" cy="1143000"/>
          </a:xfrm>
        </p:spPr>
        <p:txBody>
          <a:bodyPr/>
          <a:lstStyle/>
          <a:p>
            <a:pPr algn="ctr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r>
              <a:rPr lang="tr-TR" dirty="0" smtClean="0"/>
              <a:t> Space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527884" y="12687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Exploitation</a:t>
            </a:r>
            <a:endParaRPr lang="tr-TR" dirty="0" smtClean="0"/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660232" y="375390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Exploration</a:t>
            </a:r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755576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3491880" y="6237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 smtClean="0"/>
          </a:p>
        </p:txBody>
      </p:sp>
      <p:sp>
        <p:nvSpPr>
          <p:cNvPr id="14" name="Metin kutusu 13"/>
          <p:cNvSpPr txBox="1"/>
          <p:nvPr/>
        </p:nvSpPr>
        <p:spPr>
          <a:xfrm>
            <a:off x="4572000" y="494116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Prospector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2357754" y="493183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tr-TR" dirty="0" err="1"/>
              <a:t>Reactor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357754" y="283359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FF0000"/>
                </a:solidFill>
              </a:rPr>
              <a:t>Defender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grpSp>
        <p:nvGrpSpPr>
          <p:cNvPr id="24" name="Grup 23"/>
          <p:cNvGrpSpPr/>
          <p:nvPr/>
        </p:nvGrpSpPr>
        <p:grpSpPr>
          <a:xfrm>
            <a:off x="2483768" y="1988840"/>
            <a:ext cx="4104456" cy="4104456"/>
            <a:chOff x="2195736" y="2132856"/>
            <a:chExt cx="4104456" cy="4104456"/>
          </a:xfrm>
        </p:grpSpPr>
        <p:grpSp>
          <p:nvGrpSpPr>
            <p:cNvPr id="10" name="Grup 9"/>
            <p:cNvGrpSpPr/>
            <p:nvPr/>
          </p:nvGrpSpPr>
          <p:grpSpPr>
            <a:xfrm>
              <a:off x="2195736" y="2132856"/>
              <a:ext cx="4104456" cy="4104456"/>
              <a:chOff x="2195736" y="1772816"/>
              <a:chExt cx="4104456" cy="4104456"/>
            </a:xfrm>
          </p:grpSpPr>
          <p:cxnSp>
            <p:nvCxnSpPr>
              <p:cNvPr id="7" name="Düz Ok Bağlayıcısı 6"/>
              <p:cNvCxnSpPr/>
              <p:nvPr/>
            </p:nvCxnSpPr>
            <p:spPr>
              <a:xfrm>
                <a:off x="4211960" y="1772816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Düz Ok Bağlayıcısı 7"/>
              <p:cNvCxnSpPr/>
              <p:nvPr/>
            </p:nvCxnSpPr>
            <p:spPr>
              <a:xfrm rot="5400000">
                <a:off x="4247964" y="1808820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Düz Ok Bağlayıcısı 21"/>
            <p:cNvCxnSpPr/>
            <p:nvPr/>
          </p:nvCxnSpPr>
          <p:spPr>
            <a:xfrm flipV="1">
              <a:off x="4247964" y="2492896"/>
              <a:ext cx="1692188" cy="16921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Metin kutusu 24"/>
          <p:cNvSpPr txBox="1"/>
          <p:nvPr/>
        </p:nvSpPr>
        <p:spPr>
          <a:xfrm>
            <a:off x="5652120" y="30103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4211960" y="1974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without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Exploration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Exploitation</a:t>
            </a:r>
            <a:endParaRPr lang="tr-TR" sz="1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35608" y="1447800"/>
            <a:ext cx="4144504" cy="4800600"/>
          </a:xfrm>
        </p:spPr>
        <p:txBody>
          <a:bodyPr/>
          <a:lstStyle/>
          <a:p>
            <a:r>
              <a:rPr lang="tr-TR" dirty="0" smtClean="0"/>
              <a:t>Exploration </a:t>
            </a:r>
            <a:r>
              <a:rPr lang="tr-TR" dirty="0" err="1" smtClean="0"/>
              <a:t>includes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, </a:t>
            </a:r>
            <a:r>
              <a:rPr lang="tr-TR" dirty="0" err="1" smtClean="0"/>
              <a:t>variation</a:t>
            </a:r>
            <a:r>
              <a:rPr lang="tr-TR" dirty="0" smtClean="0"/>
              <a:t>, risk </a:t>
            </a:r>
            <a:r>
              <a:rPr lang="tr-TR" dirty="0" err="1" smtClean="0"/>
              <a:t>taking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innovation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Exploitation</a:t>
            </a:r>
            <a:r>
              <a:rPr lang="tr-TR" dirty="0" smtClean="0"/>
              <a:t> </a:t>
            </a:r>
            <a:r>
              <a:rPr lang="tr-TR" dirty="0" err="1" smtClean="0"/>
              <a:t>includes</a:t>
            </a:r>
            <a:r>
              <a:rPr lang="tr-TR" dirty="0" smtClean="0"/>
              <a:t> </a:t>
            </a:r>
            <a:r>
              <a:rPr lang="tr-TR" dirty="0" err="1" smtClean="0"/>
              <a:t>refinement</a:t>
            </a:r>
            <a:r>
              <a:rPr lang="tr-TR" dirty="0" smtClean="0"/>
              <a:t>, </a:t>
            </a:r>
            <a:r>
              <a:rPr lang="tr-TR" dirty="0" err="1" smtClean="0"/>
              <a:t>efficiency</a:t>
            </a:r>
            <a:r>
              <a:rPr lang="tr-TR" dirty="0" smtClean="0"/>
              <a:t>, </a:t>
            </a:r>
            <a:r>
              <a:rPr lang="tr-TR" dirty="0" err="1" smtClean="0"/>
              <a:t>selection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9218" name="Picture 2" descr="http://upload.wikimedia.org/wikipedia/commons/thumb/d/d8/NASA_Mars_Rover.jpg/300px-NASA_Mars_R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56792"/>
            <a:ext cx="1728192" cy="13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rs.els-cdn.com/content/image/1-s2.0-S1566119909002560-gr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5"/>
          <a:stretch/>
        </p:blipFill>
        <p:spPr bwMode="auto">
          <a:xfrm>
            <a:off x="5940152" y="4180113"/>
            <a:ext cx="2676525" cy="195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699792" y="4067742"/>
            <a:ext cx="1800200" cy="1728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5192" y="10277"/>
            <a:ext cx="8229600" cy="1143000"/>
          </a:xfrm>
        </p:spPr>
        <p:txBody>
          <a:bodyPr/>
          <a:lstStyle/>
          <a:p>
            <a:pPr algn="ctr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Strategy</a:t>
            </a:r>
            <a:r>
              <a:rPr lang="tr-TR" dirty="0" smtClean="0"/>
              <a:t> Space - </a:t>
            </a:r>
            <a:r>
              <a:rPr lang="tr-TR" dirty="0" err="1" smtClean="0"/>
              <a:t>Reactor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527884" y="12687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Exploitation</a:t>
            </a:r>
            <a:endParaRPr lang="tr-TR" dirty="0" smtClean="0"/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660232" y="375390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Exploration</a:t>
            </a:r>
          </a:p>
          <a:p>
            <a:pPr algn="ctr"/>
            <a:r>
              <a:rPr lang="tr-TR" dirty="0" smtClean="0"/>
              <a:t>High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755576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3491880" y="6237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Low</a:t>
            </a:r>
            <a:endParaRPr lang="tr-TR" dirty="0" smtClean="0"/>
          </a:p>
        </p:txBody>
      </p:sp>
      <p:sp>
        <p:nvSpPr>
          <p:cNvPr id="14" name="Metin kutusu 13"/>
          <p:cNvSpPr txBox="1"/>
          <p:nvPr/>
        </p:nvSpPr>
        <p:spPr>
          <a:xfrm>
            <a:off x="4669026" y="472400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Prospector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2635357" y="4731783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tr-TR" dirty="0" err="1"/>
              <a:t>Reactor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591780" y="282564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FF0000"/>
                </a:solidFill>
              </a:rPr>
              <a:t>Defender</a:t>
            </a:r>
            <a:endParaRPr lang="tr-TR" sz="2000" b="1" dirty="0">
              <a:solidFill>
                <a:srgbClr val="FF0000"/>
              </a:solidFill>
            </a:endParaRPr>
          </a:p>
        </p:txBody>
      </p:sp>
      <p:grpSp>
        <p:nvGrpSpPr>
          <p:cNvPr id="24" name="Grup 23"/>
          <p:cNvGrpSpPr/>
          <p:nvPr/>
        </p:nvGrpSpPr>
        <p:grpSpPr>
          <a:xfrm>
            <a:off x="2483768" y="1988840"/>
            <a:ext cx="4104456" cy="4104456"/>
            <a:chOff x="2195736" y="2132856"/>
            <a:chExt cx="4104456" cy="4104456"/>
          </a:xfrm>
        </p:grpSpPr>
        <p:grpSp>
          <p:nvGrpSpPr>
            <p:cNvPr id="10" name="Grup 9"/>
            <p:cNvGrpSpPr/>
            <p:nvPr/>
          </p:nvGrpSpPr>
          <p:grpSpPr>
            <a:xfrm>
              <a:off x="2195736" y="2132856"/>
              <a:ext cx="4104456" cy="4104456"/>
              <a:chOff x="2195736" y="1772816"/>
              <a:chExt cx="4104456" cy="4104456"/>
            </a:xfrm>
          </p:grpSpPr>
          <p:cxnSp>
            <p:nvCxnSpPr>
              <p:cNvPr id="7" name="Düz Ok Bağlayıcısı 6"/>
              <p:cNvCxnSpPr/>
              <p:nvPr/>
            </p:nvCxnSpPr>
            <p:spPr>
              <a:xfrm>
                <a:off x="4211960" y="1772816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Düz Ok Bağlayıcısı 7"/>
              <p:cNvCxnSpPr/>
              <p:nvPr/>
            </p:nvCxnSpPr>
            <p:spPr>
              <a:xfrm rot="5400000">
                <a:off x="4247964" y="1808820"/>
                <a:ext cx="0" cy="4104456"/>
              </a:xfrm>
              <a:prstGeom prst="straightConnector1">
                <a:avLst/>
              </a:prstGeom>
              <a:ln w="571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Düz Ok Bağlayıcısı 21"/>
            <p:cNvCxnSpPr/>
            <p:nvPr/>
          </p:nvCxnSpPr>
          <p:spPr>
            <a:xfrm flipV="1">
              <a:off x="4247964" y="2492896"/>
              <a:ext cx="1692188" cy="16921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Metin kutusu 24"/>
          <p:cNvSpPr txBox="1"/>
          <p:nvPr/>
        </p:nvSpPr>
        <p:spPr>
          <a:xfrm>
            <a:off x="5652120" y="30103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4211960" y="1994937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</a:rPr>
              <a:t>Analyzer</a:t>
            </a:r>
            <a:r>
              <a:rPr lang="tr-TR" dirty="0" smtClean="0"/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without</a:t>
            </a:r>
            <a:endParaRPr lang="tr-TR" sz="2000" b="1" dirty="0">
              <a:solidFill>
                <a:srgbClr val="FF0000"/>
              </a:solidFill>
            </a:endParaRPr>
          </a:p>
          <a:p>
            <a:pPr algn="ctr"/>
            <a:r>
              <a:rPr lang="tr-TR" sz="2000" b="1" dirty="0" err="1">
                <a:solidFill>
                  <a:srgbClr val="FF0000"/>
                </a:solidFill>
              </a:rPr>
              <a:t>innovation</a:t>
            </a:r>
            <a:endParaRPr lang="tr-T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 err="1" smtClean="0"/>
              <a:t>Strategy</a:t>
            </a:r>
            <a:r>
              <a:rPr lang="tr-TR" dirty="0" smtClean="0"/>
              <a:t> - </a:t>
            </a:r>
            <a:r>
              <a:rPr lang="tr-TR" dirty="0" err="1" smtClean="0"/>
              <a:t>Reactor</a:t>
            </a:r>
            <a:endParaRPr lang="tr-TR" dirty="0"/>
          </a:p>
        </p:txBody>
      </p:sp>
      <p:pic>
        <p:nvPicPr>
          <p:cNvPr id="5122" name="Picture 2" descr="http://www.scientificamerican.com/media/inline/nuclear-reactor-babcock-wilcox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35" y="2348880"/>
            <a:ext cx="3048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115616" y="1844824"/>
            <a:ext cx="39604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Neither</a:t>
            </a:r>
            <a:r>
              <a:rPr lang="tr-TR" sz="2000" dirty="0" smtClean="0"/>
              <a:t> an </a:t>
            </a:r>
            <a:r>
              <a:rPr lang="tr-TR" sz="2000" dirty="0" err="1" smtClean="0"/>
              <a:t>explorer</a:t>
            </a:r>
            <a:r>
              <a:rPr lang="tr-TR" sz="2000" dirty="0" smtClean="0"/>
              <a:t> </a:t>
            </a:r>
            <a:r>
              <a:rPr lang="tr-TR" sz="2000" dirty="0" err="1" smtClean="0"/>
              <a:t>nor</a:t>
            </a:r>
            <a:r>
              <a:rPr lang="tr-TR" sz="2000" dirty="0" smtClean="0"/>
              <a:t> an </a:t>
            </a:r>
            <a:r>
              <a:rPr lang="tr-TR" sz="2000" dirty="0" err="1" smtClean="0"/>
              <a:t>exploiter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Acts</a:t>
            </a:r>
            <a:r>
              <a:rPr lang="tr-TR" sz="2000" dirty="0" smtClean="0"/>
              <a:t> </a:t>
            </a:r>
            <a:r>
              <a:rPr lang="tr-TR" sz="2000" dirty="0" err="1" smtClean="0"/>
              <a:t>without</a:t>
            </a:r>
            <a:r>
              <a:rPr lang="tr-TR" sz="2000" dirty="0" smtClean="0"/>
              <a:t> a </a:t>
            </a:r>
            <a:r>
              <a:rPr lang="tr-TR" sz="2000" dirty="0" err="1" smtClean="0"/>
              <a:t>focus</a:t>
            </a:r>
            <a:r>
              <a:rPr lang="tr-TR" sz="2000" dirty="0" smtClean="0"/>
              <a:t> on </a:t>
            </a:r>
            <a:r>
              <a:rPr lang="tr-TR" sz="2000" dirty="0" err="1" smtClean="0"/>
              <a:t>exploration</a:t>
            </a:r>
            <a:r>
              <a:rPr lang="tr-TR" sz="2000" dirty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exploitation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Reacts</a:t>
            </a:r>
            <a:r>
              <a:rPr lang="tr-TR" sz="2000" dirty="0" smtClean="0"/>
              <a:t> </a:t>
            </a:r>
            <a:r>
              <a:rPr lang="tr-TR" sz="2000" dirty="0" err="1" smtClean="0"/>
              <a:t>after</a:t>
            </a:r>
            <a:r>
              <a:rPr lang="tr-TR" sz="2000" dirty="0" smtClean="0"/>
              <a:t> a </a:t>
            </a:r>
            <a:r>
              <a:rPr lang="tr-TR" sz="2000" dirty="0" err="1" smtClean="0"/>
              <a:t>situation</a:t>
            </a:r>
            <a:r>
              <a:rPr lang="tr-TR" sz="2000" dirty="0" smtClean="0"/>
              <a:t> has </a:t>
            </a:r>
            <a:r>
              <a:rPr lang="tr-TR" sz="2000" dirty="0" err="1" smtClean="0"/>
              <a:t>occured</a:t>
            </a:r>
            <a:r>
              <a:rPr lang="tr-TR" sz="2000" dirty="0" smtClean="0"/>
              <a:t>. (</a:t>
            </a:r>
            <a:r>
              <a:rPr lang="tr-TR" sz="2000" dirty="0" err="1" smtClean="0"/>
              <a:t>Customer</a:t>
            </a:r>
            <a:r>
              <a:rPr lang="tr-TR" sz="2000" dirty="0" smtClean="0"/>
              <a:t> </a:t>
            </a:r>
            <a:r>
              <a:rPr lang="tr-TR" sz="2000" dirty="0" err="1" smtClean="0"/>
              <a:t>reactions</a:t>
            </a:r>
            <a:r>
              <a:rPr lang="tr-TR" sz="2000" dirty="0" smtClean="0"/>
              <a:t>, market </a:t>
            </a:r>
            <a:r>
              <a:rPr lang="tr-TR" sz="2000" dirty="0" err="1" smtClean="0"/>
              <a:t>situations</a:t>
            </a:r>
            <a:r>
              <a:rPr lang="tr-TR" sz="2000" dirty="0" smtClean="0"/>
              <a:t> </a:t>
            </a:r>
            <a:r>
              <a:rPr lang="tr-TR" sz="2000" dirty="0" err="1" smtClean="0"/>
              <a:t>etc</a:t>
            </a:r>
            <a:r>
              <a:rPr lang="tr-TR" sz="2000" dirty="0" smtClean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There</a:t>
            </a:r>
            <a:r>
              <a:rPr lang="tr-TR" sz="2000" dirty="0" smtClean="0"/>
              <a:t> is </a:t>
            </a:r>
            <a:r>
              <a:rPr lang="tr-TR" sz="2000" dirty="0" err="1" smtClean="0"/>
              <a:t>no</a:t>
            </a:r>
            <a:r>
              <a:rPr lang="tr-TR" sz="2000" dirty="0" smtClean="0"/>
              <a:t> </a:t>
            </a:r>
            <a:r>
              <a:rPr lang="tr-TR" sz="2000" dirty="0" err="1" smtClean="0"/>
              <a:t>innovation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Executive</a:t>
            </a:r>
            <a:r>
              <a:rPr lang="tr-TR" sz="2000" dirty="0" smtClean="0"/>
              <a:t> </a:t>
            </a:r>
            <a:r>
              <a:rPr lang="tr-TR" sz="2000" dirty="0" err="1" smtClean="0"/>
              <a:t>does</a:t>
            </a:r>
            <a:r>
              <a:rPr lang="tr-TR" sz="2000" dirty="0" smtClean="0"/>
              <a:t> not </a:t>
            </a:r>
            <a:r>
              <a:rPr lang="tr-TR" sz="2000" dirty="0" err="1" smtClean="0"/>
              <a:t>systematically</a:t>
            </a:r>
            <a:r>
              <a:rPr lang="tr-TR" sz="2000" dirty="0" smtClean="0"/>
              <a:t> </a:t>
            </a:r>
            <a:r>
              <a:rPr lang="tr-TR" sz="2000" dirty="0" err="1" smtClean="0"/>
              <a:t>anticipate</a:t>
            </a:r>
            <a:r>
              <a:rPr lang="tr-TR" sz="2000" dirty="0" smtClean="0"/>
              <a:t>, plan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project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future</a:t>
            </a:r>
            <a:r>
              <a:rPr lang="tr-TR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sz="2000" dirty="0" err="1" smtClean="0"/>
              <a:t>There</a:t>
            </a:r>
            <a:r>
              <a:rPr lang="tr-TR" sz="2000" dirty="0" smtClean="0"/>
              <a:t> is not a </a:t>
            </a:r>
            <a:r>
              <a:rPr lang="tr-TR" sz="2000" dirty="0" err="1" smtClean="0"/>
              <a:t>good</a:t>
            </a:r>
            <a:r>
              <a:rPr lang="tr-TR" sz="2000" dirty="0" smtClean="0"/>
              <a:t> </a:t>
            </a:r>
            <a:r>
              <a:rPr lang="tr-TR" sz="2000" dirty="0" err="1" smtClean="0"/>
              <a:t>example</a:t>
            </a:r>
            <a:r>
              <a:rPr lang="tr-TR" sz="2000" dirty="0" smtClean="0"/>
              <a:t>, </a:t>
            </a:r>
            <a:r>
              <a:rPr lang="tr-TR" sz="2000" dirty="0" err="1" smtClean="0"/>
              <a:t>they</a:t>
            </a:r>
            <a:r>
              <a:rPr lang="tr-TR" sz="2000" dirty="0" smtClean="0"/>
              <a:t> </a:t>
            </a:r>
            <a:r>
              <a:rPr lang="tr-TR" sz="2000" dirty="0" err="1" smtClean="0"/>
              <a:t>die</a:t>
            </a:r>
            <a:r>
              <a:rPr lang="tr-TR" sz="2000" dirty="0" smtClean="0"/>
              <a:t> </a:t>
            </a:r>
            <a:r>
              <a:rPr lang="tr-TR" sz="2000" dirty="0" err="1" smtClean="0"/>
              <a:t>often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211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469</TotalTime>
  <Words>799</Words>
  <Application>Microsoft Office PowerPoint</Application>
  <PresentationFormat>On-screen Show (4:3)</PresentationFormat>
  <Paragraphs>194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Gill Sans MT</vt:lpstr>
      <vt:lpstr>Verdana</vt:lpstr>
      <vt:lpstr>Wingdings 2</vt:lpstr>
      <vt:lpstr>Gündönümü</vt:lpstr>
      <vt:lpstr>Organizational Design Step 2 STRATEGY</vt:lpstr>
      <vt:lpstr>Agenda </vt:lpstr>
      <vt:lpstr>Strategy</vt:lpstr>
      <vt:lpstr>Strategy</vt:lpstr>
      <vt:lpstr>4 Strategy Types (Miles &amp; Snow,1978)</vt:lpstr>
      <vt:lpstr>The Strategy Space</vt:lpstr>
      <vt:lpstr>Exploration vs Exploitation</vt:lpstr>
      <vt:lpstr>The Strategy Space - Reactor</vt:lpstr>
      <vt:lpstr>Strategy - Reactor</vt:lpstr>
      <vt:lpstr>Strategy - Reactor</vt:lpstr>
      <vt:lpstr>The Strategy Space - Defender</vt:lpstr>
      <vt:lpstr>Strategy - Defender</vt:lpstr>
      <vt:lpstr>Strategy - Defender</vt:lpstr>
      <vt:lpstr>The Strategy Space - Prospector</vt:lpstr>
      <vt:lpstr>Strategy - Prospector</vt:lpstr>
      <vt:lpstr>Strategy - Prospector</vt:lpstr>
      <vt:lpstr>The Strategy Space  Analyzer without innovation</vt:lpstr>
      <vt:lpstr>Strategy -  Analyzer without innovation</vt:lpstr>
      <vt:lpstr>Strategy -  Analyzer without innovation</vt:lpstr>
      <vt:lpstr>The Strategy Space – Analyzer with innovation</vt:lpstr>
      <vt:lpstr>Strategy - Analyzer with innovation</vt:lpstr>
      <vt:lpstr>Strategy – Diagnostic Questions</vt:lpstr>
      <vt:lpstr>Strategy – Diagnostic Questions </vt:lpstr>
      <vt:lpstr>Fit between strategy and organizational goals</vt:lpstr>
      <vt:lpstr>Thank You!</vt:lpstr>
    </vt:vector>
  </TitlesOfParts>
  <Company>Katilimsiz.Com @ necooy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Emrah</dc:creator>
  <cp:lastModifiedBy>CLASSROOM2</cp:lastModifiedBy>
  <cp:revision>81</cp:revision>
  <dcterms:created xsi:type="dcterms:W3CDTF">2012-11-27T06:12:03Z</dcterms:created>
  <dcterms:modified xsi:type="dcterms:W3CDTF">2016-11-21T10:59:14Z</dcterms:modified>
</cp:coreProperties>
</file>