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66" r:id="rId6"/>
    <p:sldId id="260" r:id="rId7"/>
    <p:sldId id="268" r:id="rId8"/>
    <p:sldId id="267" r:id="rId9"/>
    <p:sldId id="269" r:id="rId10"/>
    <p:sldId id="259" r:id="rId11"/>
    <p:sldId id="261" r:id="rId12"/>
    <p:sldId id="270" r:id="rId13"/>
    <p:sldId id="262" r:id="rId14"/>
    <p:sldId id="263" r:id="rId15"/>
    <p:sldId id="271" r:id="rId16"/>
    <p:sldId id="272" r:id="rId17"/>
    <p:sldId id="264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44" autoAdjust="0"/>
  </p:normalViewPr>
  <p:slideViewPr>
    <p:cSldViewPr snapToGrid="0">
      <p:cViewPr varScale="1">
        <p:scale>
          <a:sx n="70" d="100"/>
          <a:sy n="70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3E75D-6B3E-4A0E-9FE9-4BA9A38DA327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667D4-7F0A-4088-94C0-AC400FFFCA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firm is a monopolist, it does not have any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relevant competitors. On the other hand, if a firm is in a very strong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competitive market, the most significant dimension in its environment may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its competitors.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667D4-7F0A-4088-94C0-AC400FFFCA6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229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firm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only one or two major competitors it faces low complexity; whereas if a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 must continually adjust to numerous conditions – competitors, prices,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labor pool, new products – it faces high complexity.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higher the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environmental unpredictability, the less accurate the forecasts are and the more</a:t>
            </a:r>
            <a:r>
              <a:rPr lang="en-US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uncertain management can be about the future.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667D4-7F0A-4088-94C0-AC400FFFCA67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34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often find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firms in the same industry, confronting the same environment, behave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differently.</a:t>
            </a:r>
            <a:r>
              <a:rPr lang="en-US" dirty="0" smtClean="0"/>
              <a:t> </a:t>
            </a:r>
            <a:endParaRPr lang="tr-TR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reason why this occurs is that they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perceive and categorize the same environment very differently.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667D4-7F0A-4088-94C0-AC400FFFCA67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450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of the four environmental categories is a different combination of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 and unpredictability.</a:t>
            </a:r>
            <a:r>
              <a:rPr lang="en-US" dirty="0" smtClean="0"/>
              <a:t> </a:t>
            </a:r>
            <a:endParaRPr lang="tr-TR" dirty="0" smtClean="0"/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firm is in a calm environment, then the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 is low in complexity and is predictable.</a:t>
            </a:r>
            <a:r>
              <a:rPr lang="en-US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 what is important in the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 with a good deal of certainty. There are no surprises and few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adjustments are required.</a:t>
            </a:r>
            <a:endParaRPr lang="tr-T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firm is in a varied environment, then the environment is high in complexity but is predictable. There are many interdependent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factors, but these are well known and predictable. If a firm is in a locally stormy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environment, then the environment is low in complexity, but unpredictable.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few and usually independent factors, but they are not predictable.</a:t>
            </a:r>
            <a:r>
              <a:rPr lang="en-US" dirty="0" smtClean="0"/>
              <a:t> </a:t>
            </a:r>
            <a:endParaRPr lang="tr-TR" dirty="0" smtClean="0"/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firm is in a turbulent environment, then the environment is high in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 and is unpredictable. There are many interdependent factors which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unpredictable.</a:t>
            </a:r>
            <a:r>
              <a:rPr lang="en-US" dirty="0" smtClean="0"/>
              <a:t> </a:t>
            </a:r>
            <a:endParaRPr lang="tr-TR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667D4-7F0A-4088-94C0-AC400FFFCA6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247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If a firm only has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a few products and sells them into markets where the markets are predictable,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we say it has a calm environment.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667D4-7F0A-4088-94C0-AC400FFFCA6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507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such a varied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 there are many factors for an organization to consider, but it is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to predict what will occur. </a:t>
            </a:r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667D4-7F0A-4088-94C0-AC400FFFCA67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993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667D4-7F0A-4088-94C0-AC400FFFCA67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3506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Unpredictability means that the response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in which the firm has to react is much shorter than if the environment were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predictable. </a:t>
            </a:r>
            <a:endParaRPr lang="tr-T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predictable environment a firm has time to plan for the future; but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 unpredictable situation the peak information requirement is much higher as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to do many things when the unpredictable factors in the environment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suddenly become known.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667D4-7F0A-4088-94C0-AC400FFFCA67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4738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This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environment is analogous to that faced by the farmer who has not only the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rain to consider but also the market price for grain, and the rain and price may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be correlated; further, both are difficult to predict.</a:t>
            </a:r>
            <a:r>
              <a:rPr lang="en-US" dirty="0" smtClean="0"/>
              <a:t> 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6667D4-7F0A-4088-94C0-AC400FFFCA67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250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B5A9-E735-408D-AA03-E84E47CCAC09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433-9222-4129-AFF1-582A80E341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08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B5A9-E735-408D-AA03-E84E47CCAC09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433-9222-4129-AFF1-582A80E341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62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B5A9-E735-408D-AA03-E84E47CCAC09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433-9222-4129-AFF1-582A80E341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2048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B5A9-E735-408D-AA03-E84E47CCAC09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433-9222-4129-AFF1-582A80E34194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565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B5A9-E735-408D-AA03-E84E47CCAC09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433-9222-4129-AFF1-582A80E341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049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B5A9-E735-408D-AA03-E84E47CCAC09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433-9222-4129-AFF1-582A80E341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7605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B5A9-E735-408D-AA03-E84E47CCAC09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433-9222-4129-AFF1-582A80E341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85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B5A9-E735-408D-AA03-E84E47CCAC09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433-9222-4129-AFF1-582A80E341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8132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B5A9-E735-408D-AA03-E84E47CCAC09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433-9222-4129-AFF1-582A80E341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27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B5A9-E735-408D-AA03-E84E47CCAC09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433-9222-4129-AFF1-582A80E341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25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B5A9-E735-408D-AA03-E84E47CCAC09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433-9222-4129-AFF1-582A80E341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130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B5A9-E735-408D-AA03-E84E47CCAC09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433-9222-4129-AFF1-582A80E341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040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B5A9-E735-408D-AA03-E84E47CCAC09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433-9222-4129-AFF1-582A80E341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320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B5A9-E735-408D-AA03-E84E47CCAC09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433-9222-4129-AFF1-582A80E341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503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B5A9-E735-408D-AA03-E84E47CCAC09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433-9222-4129-AFF1-582A80E341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00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B5A9-E735-408D-AA03-E84E47CCAC09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433-9222-4129-AFF1-582A80E341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1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B5A9-E735-408D-AA03-E84E47CCAC09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B433-9222-4129-AFF1-582A80E341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61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B5A9-E735-408D-AA03-E84E47CCAC09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AB433-9222-4129-AFF1-582A80E341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53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69" y="1122363"/>
            <a:ext cx="9001462" cy="3149386"/>
          </a:xfrm>
        </p:spPr>
        <p:txBody>
          <a:bodyPr>
            <a:normAutofit/>
          </a:bodyPr>
          <a:lstStyle/>
          <a:p>
            <a:r>
              <a:rPr lang="tr-TR" sz="3600" dirty="0" smtClean="0"/>
              <a:t>OrganIzatIonal DesIgn</a:t>
            </a:r>
            <a:r>
              <a:rPr lang="tr-TR" sz="3600" dirty="0"/>
              <a:t/>
            </a:r>
            <a:br>
              <a:rPr lang="tr-TR" sz="3600" dirty="0"/>
            </a:br>
            <a:r>
              <a:rPr lang="tr-TR" sz="3600" dirty="0" smtClean="0"/>
              <a:t/>
            </a:r>
            <a:br>
              <a:rPr lang="tr-TR" sz="3600" dirty="0" smtClean="0"/>
            </a:br>
            <a:r>
              <a:rPr lang="tr-TR" sz="3600" dirty="0" smtClean="0"/>
              <a:t/>
            </a:r>
            <a:br>
              <a:rPr lang="tr-TR" sz="3600" dirty="0" smtClean="0"/>
            </a:br>
            <a:r>
              <a:rPr lang="tr-TR" sz="3600" dirty="0"/>
              <a:t/>
            </a:r>
            <a:br>
              <a:rPr lang="tr-TR" sz="3600" dirty="0"/>
            </a:br>
            <a:r>
              <a:rPr lang="tr-TR" sz="3600" dirty="0" smtClean="0"/>
              <a:t>CHAPTER 3 - </a:t>
            </a:r>
            <a:r>
              <a:rPr lang="tr-TR" sz="3600" dirty="0"/>
              <a:t>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633" y="5336274"/>
            <a:ext cx="8117388" cy="655092"/>
          </a:xfrm>
        </p:spPr>
        <p:txBody>
          <a:bodyPr/>
          <a:lstStyle/>
          <a:p>
            <a:pPr algn="r"/>
            <a:r>
              <a:rPr lang="tr-TR" dirty="0" smtClean="0"/>
              <a:t>Efe Erdur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887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ffectLst/>
              </a:rPr>
              <a:t>Calm </a:t>
            </a:r>
            <a:r>
              <a:rPr lang="tr-TR" dirty="0" smtClean="0">
                <a:effectLst/>
              </a:rPr>
              <a:t>envIronment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437" y="2096064"/>
            <a:ext cx="8198603" cy="436279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A </a:t>
            </a:r>
            <a:r>
              <a:rPr lang="en-US" b="1" i="1" dirty="0">
                <a:solidFill>
                  <a:srgbClr val="00B050"/>
                </a:solidFill>
                <a:effectLst/>
              </a:rPr>
              <a:t>calm environment </a:t>
            </a:r>
            <a:r>
              <a:rPr lang="en-US" dirty="0">
                <a:effectLst/>
              </a:rPr>
              <a:t>has low complexity and low </a:t>
            </a:r>
            <a:r>
              <a:rPr lang="en-US" dirty="0" smtClean="0">
                <a:effectLst/>
              </a:rPr>
              <a:t>unpredictability </a:t>
            </a:r>
            <a:endParaRPr lang="tr-TR" dirty="0" smtClean="0">
              <a:effectLst/>
            </a:endParaRPr>
          </a:p>
          <a:p>
            <a:r>
              <a:rPr lang="en-US" dirty="0">
                <a:effectLst/>
              </a:rPr>
              <a:t>It is simple and known with few surprises</a:t>
            </a:r>
            <a:r>
              <a:rPr lang="en-US" dirty="0" smtClean="0">
                <a:effectLst/>
              </a:rPr>
              <a:t>.</a:t>
            </a:r>
            <a:endParaRPr lang="tr-TR" dirty="0" smtClean="0">
              <a:effectLst/>
            </a:endParaRPr>
          </a:p>
          <a:p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political and financial issues usually </a:t>
            </a:r>
            <a:r>
              <a:rPr lang="en-US" dirty="0" smtClean="0">
                <a:effectLst/>
              </a:rPr>
              <a:t>are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not </a:t>
            </a:r>
            <a:r>
              <a:rPr lang="en-US" dirty="0">
                <a:effectLst/>
              </a:rPr>
              <a:t>major challenges for management</a:t>
            </a:r>
            <a:r>
              <a:rPr lang="en-US" dirty="0"/>
              <a:t> </a:t>
            </a:r>
            <a:endParaRPr lang="tr-TR" dirty="0" smtClean="0"/>
          </a:p>
          <a:p>
            <a:r>
              <a:rPr lang="tr-TR" dirty="0" smtClean="0">
                <a:effectLst/>
              </a:rPr>
              <a:t>No </a:t>
            </a:r>
            <a:r>
              <a:rPr lang="en-US" dirty="0" smtClean="0">
                <a:effectLst/>
              </a:rPr>
              <a:t>need </a:t>
            </a:r>
            <a:r>
              <a:rPr lang="en-US" dirty="0">
                <a:effectLst/>
              </a:rPr>
              <a:t>to </a:t>
            </a:r>
            <a:r>
              <a:rPr lang="en-US" dirty="0" smtClean="0">
                <a:effectLst/>
              </a:rPr>
              <a:t>spend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much </a:t>
            </a:r>
            <a:r>
              <a:rPr lang="en-US" dirty="0">
                <a:effectLst/>
              </a:rPr>
              <a:t>time assessing </a:t>
            </a:r>
            <a:r>
              <a:rPr lang="en-US" dirty="0" smtClean="0">
                <a:effectLst/>
              </a:rPr>
              <a:t>organization’s environment</a:t>
            </a:r>
            <a:endParaRPr lang="tr-TR" dirty="0" smtClean="0">
              <a:effectLst/>
            </a:endParaRPr>
          </a:p>
          <a:p>
            <a:r>
              <a:rPr lang="tr-TR" dirty="0" smtClean="0">
                <a:effectLst/>
              </a:rPr>
              <a:t>T</a:t>
            </a:r>
            <a:r>
              <a:rPr lang="en-US" dirty="0" smtClean="0">
                <a:effectLst/>
              </a:rPr>
              <a:t>he presumption</a:t>
            </a:r>
            <a:r>
              <a:rPr lang="tr-TR" dirty="0" smtClean="0">
                <a:effectLst/>
              </a:rPr>
              <a:t>s </a:t>
            </a:r>
            <a:r>
              <a:rPr lang="en-US" dirty="0" smtClean="0">
                <a:effectLst/>
              </a:rPr>
              <a:t>of a calm environment by an executive is potentially risky</a:t>
            </a:r>
            <a:r>
              <a:rPr lang="tr-TR" dirty="0" smtClean="0"/>
              <a:t>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314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effectLst/>
              </a:rPr>
              <a:t>VarIed envIronment</a:t>
            </a:r>
            <a:endParaRPr lang="tr-TR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5" y="2096064"/>
            <a:ext cx="7978207" cy="3695136"/>
          </a:xfrm>
        </p:spPr>
        <p:txBody>
          <a:bodyPr>
            <a:noAutofit/>
          </a:bodyPr>
          <a:lstStyle/>
          <a:p>
            <a:r>
              <a:rPr lang="en-US" sz="2200" b="1" i="1" dirty="0">
                <a:solidFill>
                  <a:srgbClr val="00B050"/>
                </a:solidFill>
                <a:effectLst/>
              </a:rPr>
              <a:t>The varied environment </a:t>
            </a:r>
            <a:r>
              <a:rPr lang="en-US" sz="2200" dirty="0">
                <a:effectLst/>
              </a:rPr>
              <a:t>is complex as there are many factors to take </a:t>
            </a:r>
            <a:r>
              <a:rPr lang="en-US" sz="2200" dirty="0" smtClean="0">
                <a:effectLst/>
              </a:rPr>
              <a:t>into</a:t>
            </a:r>
            <a:r>
              <a:rPr lang="tr-TR" sz="2200" dirty="0" smtClean="0">
                <a:effectLst/>
              </a:rPr>
              <a:t> </a:t>
            </a:r>
            <a:r>
              <a:rPr lang="en-US" sz="2200" dirty="0" smtClean="0">
                <a:effectLst/>
              </a:rPr>
              <a:t>consideration </a:t>
            </a:r>
            <a:r>
              <a:rPr lang="en-US" sz="2200" dirty="0">
                <a:effectLst/>
              </a:rPr>
              <a:t>and they can be interdependent (i.e., they influence one another</a:t>
            </a:r>
            <a:r>
              <a:rPr lang="en-US" sz="2200" dirty="0" smtClean="0">
                <a:effectLst/>
              </a:rPr>
              <a:t>)</a:t>
            </a:r>
            <a:endParaRPr lang="tr-TR" sz="2200" dirty="0" smtClean="0">
              <a:effectLst/>
            </a:endParaRPr>
          </a:p>
          <a:p>
            <a:r>
              <a:rPr lang="tr-TR" sz="2200" dirty="0" smtClean="0">
                <a:effectLst/>
              </a:rPr>
              <a:t>B</a:t>
            </a:r>
            <a:r>
              <a:rPr lang="en-US" sz="2200" dirty="0" smtClean="0">
                <a:effectLst/>
              </a:rPr>
              <a:t>ut </a:t>
            </a:r>
            <a:r>
              <a:rPr lang="en-US" sz="2200" dirty="0">
                <a:effectLst/>
              </a:rPr>
              <a:t>these factors are relatively predictable and/or they tend to change </a:t>
            </a:r>
            <a:r>
              <a:rPr lang="en-US" sz="2200" dirty="0" smtClean="0">
                <a:effectLst/>
              </a:rPr>
              <a:t>within</a:t>
            </a:r>
            <a:r>
              <a:rPr lang="tr-TR" sz="2200" dirty="0" smtClean="0">
                <a:effectLst/>
              </a:rPr>
              <a:t> </a:t>
            </a:r>
            <a:r>
              <a:rPr lang="en-US" sz="2200" dirty="0" smtClean="0">
                <a:effectLst/>
              </a:rPr>
              <a:t>known </a:t>
            </a:r>
            <a:r>
              <a:rPr lang="en-US" sz="2200" dirty="0">
                <a:effectLst/>
              </a:rPr>
              <a:t>limits.</a:t>
            </a:r>
            <a:r>
              <a:rPr lang="en-US" sz="2200" dirty="0"/>
              <a:t> </a:t>
            </a:r>
            <a:endParaRPr lang="tr-TR" sz="2200" dirty="0" smtClean="0"/>
          </a:p>
          <a:p>
            <a:r>
              <a:rPr lang="en-US" sz="2200" dirty="0">
                <a:effectLst/>
              </a:rPr>
              <a:t>If a firm has many products and sells them into markets where the </a:t>
            </a:r>
            <a:r>
              <a:rPr lang="en-US" sz="2200" dirty="0" smtClean="0">
                <a:effectLst/>
              </a:rPr>
              <a:t>markets</a:t>
            </a:r>
            <a:r>
              <a:rPr lang="tr-TR" sz="2200" dirty="0" smtClean="0">
                <a:effectLst/>
              </a:rPr>
              <a:t> </a:t>
            </a:r>
            <a:r>
              <a:rPr lang="en-US" sz="2200" dirty="0" smtClean="0">
                <a:effectLst/>
              </a:rPr>
              <a:t>are </a:t>
            </a:r>
            <a:r>
              <a:rPr lang="en-US" sz="2200" dirty="0">
                <a:effectLst/>
              </a:rPr>
              <a:t>predictable, we say it has a varied environment. </a:t>
            </a:r>
            <a:endParaRPr lang="tr-TR" sz="2200" dirty="0" smtClean="0"/>
          </a:p>
        </p:txBody>
      </p:sp>
    </p:spTree>
    <p:extLst>
      <p:ext uri="{BB962C8B-B14F-4D97-AF65-F5344CB8AC3E}">
        <p14:creationId xmlns:p14="http://schemas.microsoft.com/office/powerpoint/2010/main" val="62676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effectLst/>
              </a:rPr>
              <a:t>VarIed envIronment</a:t>
            </a:r>
            <a:endParaRPr lang="tr-TR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5" y="2096064"/>
            <a:ext cx="7978207" cy="369513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In earlier times, the toy manufacturer </a:t>
            </a:r>
            <a:r>
              <a:rPr lang="en-US" b="1" dirty="0">
                <a:solidFill>
                  <a:srgbClr val="00B050"/>
                </a:solidFill>
                <a:effectLst/>
              </a:rPr>
              <a:t>LEGO</a:t>
            </a:r>
            <a:r>
              <a:rPr lang="en-US" dirty="0">
                <a:effectLst/>
              </a:rPr>
              <a:t> was in a varied environment. </a:t>
            </a:r>
            <a:r>
              <a:rPr lang="en-US" dirty="0" smtClean="0">
                <a:effectLst/>
              </a:rPr>
              <a:t>It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operated </a:t>
            </a:r>
            <a:r>
              <a:rPr lang="en-US" dirty="0">
                <a:effectLst/>
              </a:rPr>
              <a:t>in many countries with many different variations of its products, </a:t>
            </a:r>
            <a:r>
              <a:rPr lang="en-US" dirty="0" smtClean="0">
                <a:effectLst/>
              </a:rPr>
              <a:t>and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there </a:t>
            </a:r>
            <a:r>
              <a:rPr lang="en-US" dirty="0">
                <a:effectLst/>
              </a:rPr>
              <a:t>were many legal, financial, and logistic issues to take into </a:t>
            </a:r>
            <a:r>
              <a:rPr lang="en-US" dirty="0" smtClean="0">
                <a:effectLst/>
              </a:rPr>
              <a:t>consideration.</a:t>
            </a:r>
            <a:r>
              <a:rPr lang="tr-TR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Demand </a:t>
            </a:r>
            <a:r>
              <a:rPr lang="en-US" dirty="0">
                <a:effectLst/>
              </a:rPr>
              <a:t>had seasonal variations but it was quite predictable. </a:t>
            </a:r>
            <a:endParaRPr lang="tr-TR" dirty="0" smtClean="0">
              <a:effectLst/>
            </a:endParaRPr>
          </a:p>
          <a:p>
            <a:r>
              <a:rPr lang="en-US" dirty="0" smtClean="0">
                <a:effectLst/>
              </a:rPr>
              <a:t>But </a:t>
            </a:r>
            <a:r>
              <a:rPr lang="en-US" dirty="0">
                <a:effectLst/>
              </a:rPr>
              <a:t>that environment changed around 2000 to a locally stormy environment, where the </a:t>
            </a:r>
            <a:r>
              <a:rPr lang="en-US" dirty="0" smtClean="0">
                <a:effectLst/>
              </a:rPr>
              <a:t>sales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were </a:t>
            </a:r>
            <a:r>
              <a:rPr lang="en-US" dirty="0">
                <a:effectLst/>
              </a:rPr>
              <a:t>rather unpredictable.</a:t>
            </a:r>
            <a:r>
              <a:rPr lang="en-US" dirty="0"/>
              <a:t> </a:t>
            </a:r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068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ffectLst/>
              </a:rPr>
              <a:t>Locally stormy </a:t>
            </a:r>
            <a:r>
              <a:rPr lang="tr-TR" dirty="0" smtClean="0">
                <a:effectLst/>
              </a:rPr>
              <a:t>envIronment</a:t>
            </a:r>
            <a:endParaRPr lang="tr-TR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231756"/>
            <a:ext cx="7765322" cy="3559444"/>
          </a:xfrm>
        </p:spPr>
        <p:txBody>
          <a:bodyPr/>
          <a:lstStyle/>
          <a:p>
            <a:r>
              <a:rPr lang="tr-TR" dirty="0" smtClean="0">
                <a:effectLst/>
              </a:rPr>
              <a:t>Highly </a:t>
            </a:r>
            <a:r>
              <a:rPr lang="en-US" dirty="0" smtClean="0">
                <a:effectLst/>
              </a:rPr>
              <a:t>unpredictable </a:t>
            </a:r>
            <a:r>
              <a:rPr lang="en-US" dirty="0">
                <a:effectLst/>
              </a:rPr>
              <a:t>but not very complex.</a:t>
            </a:r>
            <a:r>
              <a:rPr lang="en-US" dirty="0"/>
              <a:t> </a:t>
            </a:r>
            <a:endParaRPr lang="tr-TR" dirty="0" smtClean="0"/>
          </a:p>
          <a:p>
            <a:r>
              <a:rPr lang="tr-TR" dirty="0" smtClean="0">
                <a:effectLst/>
              </a:rPr>
              <a:t>T</a:t>
            </a:r>
            <a:r>
              <a:rPr lang="en-US" dirty="0" smtClean="0">
                <a:effectLst/>
              </a:rPr>
              <a:t>here </a:t>
            </a:r>
            <a:r>
              <a:rPr lang="en-US" dirty="0">
                <a:effectLst/>
              </a:rPr>
              <a:t>are a few factors in the environment which are relatively independent, but they are unpredictable. </a:t>
            </a:r>
            <a:endParaRPr lang="tr-TR" dirty="0" smtClean="0">
              <a:effectLst/>
            </a:endParaRPr>
          </a:p>
          <a:p>
            <a:r>
              <a:rPr lang="tr-TR" dirty="0" smtClean="0">
                <a:effectLst/>
              </a:rPr>
              <a:t>Executives </a:t>
            </a:r>
            <a:r>
              <a:rPr lang="en-US" dirty="0" smtClean="0">
                <a:effectLst/>
              </a:rPr>
              <a:t>are </a:t>
            </a:r>
            <a:r>
              <a:rPr lang="en-US" dirty="0">
                <a:effectLst/>
              </a:rPr>
              <a:t>most concerned about </a:t>
            </a:r>
            <a:r>
              <a:rPr lang="en-US" dirty="0" smtClean="0">
                <a:effectLst/>
              </a:rPr>
              <a:t>the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unpredictability </a:t>
            </a:r>
            <a:r>
              <a:rPr lang="en-US" dirty="0">
                <a:effectLst/>
              </a:rPr>
              <a:t>of environmental factors that affect their firm.</a:t>
            </a:r>
            <a:r>
              <a:rPr lang="en-US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950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ffectLst/>
              </a:rPr>
              <a:t>Turbulent </a:t>
            </a:r>
            <a:r>
              <a:rPr lang="tr-TR" dirty="0" smtClean="0">
                <a:effectLst/>
              </a:rPr>
              <a:t>envIronment</a:t>
            </a:r>
            <a:endParaRPr lang="tr-TR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 smtClean="0">
                <a:effectLst/>
              </a:rPr>
              <a:t>Both </a:t>
            </a:r>
            <a:r>
              <a:rPr lang="en-US" sz="2200" dirty="0" smtClean="0">
                <a:effectLst/>
              </a:rPr>
              <a:t>high </a:t>
            </a:r>
            <a:r>
              <a:rPr lang="en-US" sz="2200" dirty="0">
                <a:effectLst/>
              </a:rPr>
              <a:t>complexity and high </a:t>
            </a:r>
            <a:r>
              <a:rPr lang="en-US" sz="2200" dirty="0" smtClean="0">
                <a:effectLst/>
              </a:rPr>
              <a:t>unpredictability</a:t>
            </a:r>
            <a:r>
              <a:rPr lang="tr-TR" sz="2200" dirty="0" smtClean="0"/>
              <a:t>.</a:t>
            </a:r>
          </a:p>
          <a:p>
            <a:r>
              <a:rPr lang="en-US" sz="2200" dirty="0" smtClean="0">
                <a:effectLst/>
              </a:rPr>
              <a:t>This</a:t>
            </a:r>
            <a:r>
              <a:rPr lang="tr-TR" sz="2200" dirty="0" smtClean="0">
                <a:effectLst/>
              </a:rPr>
              <a:t> </a:t>
            </a:r>
            <a:r>
              <a:rPr lang="en-US" sz="2200" dirty="0" smtClean="0">
                <a:effectLst/>
              </a:rPr>
              <a:t>environment </a:t>
            </a:r>
            <a:r>
              <a:rPr lang="en-US" sz="2200" dirty="0">
                <a:effectLst/>
              </a:rPr>
              <a:t>is analogous to that faced by </a:t>
            </a:r>
            <a:r>
              <a:rPr lang="tr-TR" sz="2200" dirty="0" smtClean="0">
                <a:effectLst/>
              </a:rPr>
              <a:t>a </a:t>
            </a:r>
            <a:r>
              <a:rPr lang="en-US" sz="2200" dirty="0" smtClean="0">
                <a:solidFill>
                  <a:srgbClr val="00B050"/>
                </a:solidFill>
                <a:effectLst/>
              </a:rPr>
              <a:t>farmer </a:t>
            </a:r>
            <a:endParaRPr lang="tr-TR" sz="2200" dirty="0" smtClean="0">
              <a:solidFill>
                <a:srgbClr val="00B050"/>
              </a:solidFill>
              <a:effectLst/>
            </a:endParaRPr>
          </a:p>
          <a:p>
            <a:r>
              <a:rPr lang="tr-TR" sz="2200" dirty="0" smtClean="0">
                <a:effectLst/>
              </a:rPr>
              <a:t>A</a:t>
            </a:r>
            <a:r>
              <a:rPr lang="en-US" sz="2200" dirty="0" smtClean="0">
                <a:effectLst/>
              </a:rPr>
              <a:t>s </a:t>
            </a:r>
            <a:r>
              <a:rPr lang="en-US" sz="2200" dirty="0">
                <a:effectLst/>
              </a:rPr>
              <a:t>a manager, this </a:t>
            </a:r>
            <a:r>
              <a:rPr lang="en-US" sz="2200" dirty="0" smtClean="0">
                <a:effectLst/>
              </a:rPr>
              <a:t>is</a:t>
            </a:r>
            <a:r>
              <a:rPr lang="tr-TR" sz="2200" dirty="0" smtClean="0">
                <a:effectLst/>
              </a:rPr>
              <a:t> </a:t>
            </a:r>
            <a:r>
              <a:rPr lang="en-US" sz="2200" dirty="0" smtClean="0">
                <a:effectLst/>
              </a:rPr>
              <a:t>the </a:t>
            </a:r>
            <a:r>
              <a:rPr lang="en-US" sz="2200" dirty="0">
                <a:effectLst/>
              </a:rPr>
              <a:t>most difficult environment in which to operate as it requires </a:t>
            </a:r>
            <a:r>
              <a:rPr lang="en-US" sz="2200" dirty="0" smtClean="0">
                <a:effectLst/>
              </a:rPr>
              <a:t>limited</a:t>
            </a:r>
            <a:r>
              <a:rPr lang="tr-TR" sz="2200" dirty="0" smtClean="0">
                <a:effectLst/>
              </a:rPr>
              <a:t> </a:t>
            </a:r>
            <a:r>
              <a:rPr lang="en-US" sz="2200" dirty="0" smtClean="0">
                <a:effectLst/>
              </a:rPr>
              <a:t>forecasting </a:t>
            </a:r>
            <a:r>
              <a:rPr lang="en-US" sz="2200" dirty="0">
                <a:effectLst/>
              </a:rPr>
              <a:t>and also the flexibility of quick and coordinated adjustments </a:t>
            </a:r>
            <a:r>
              <a:rPr lang="en-US" sz="2200" dirty="0" smtClean="0">
                <a:effectLst/>
              </a:rPr>
              <a:t>as</a:t>
            </a:r>
            <a:r>
              <a:rPr lang="tr-TR" sz="2200" dirty="0" smtClean="0">
                <a:effectLst/>
              </a:rPr>
              <a:t> </a:t>
            </a:r>
            <a:r>
              <a:rPr lang="en-US" sz="2200" dirty="0" smtClean="0">
                <a:effectLst/>
              </a:rPr>
              <a:t>events </a:t>
            </a:r>
            <a:r>
              <a:rPr lang="en-US" sz="2200" dirty="0">
                <a:effectLst/>
              </a:rPr>
              <a:t>become known.</a:t>
            </a:r>
            <a:r>
              <a:rPr lang="en-US" sz="2200" dirty="0"/>
              <a:t> </a:t>
            </a:r>
            <a:endParaRPr lang="tr-TR" sz="2200" dirty="0" smtClean="0"/>
          </a:p>
        </p:txBody>
      </p:sp>
    </p:spTree>
    <p:extLst>
      <p:ext uri="{BB962C8B-B14F-4D97-AF65-F5344CB8AC3E}">
        <p14:creationId xmlns:p14="http://schemas.microsoft.com/office/powerpoint/2010/main" val="128620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ffectLst/>
              </a:rPr>
              <a:t>Turbulent </a:t>
            </a:r>
            <a:r>
              <a:rPr lang="tr-TR" dirty="0" smtClean="0">
                <a:effectLst/>
              </a:rPr>
              <a:t>envIronment</a:t>
            </a:r>
            <a:endParaRPr lang="tr-TR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41" y="2096064"/>
            <a:ext cx="8384583" cy="3917278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Today’s </a:t>
            </a:r>
            <a:r>
              <a:rPr lang="fr-FR" b="1" dirty="0">
                <a:solidFill>
                  <a:srgbClr val="00B050"/>
                </a:solidFill>
                <a:effectLst/>
              </a:rPr>
              <a:t>global airlines </a:t>
            </a:r>
            <a:r>
              <a:rPr lang="fr-FR" dirty="0">
                <a:effectLst/>
              </a:rPr>
              <a:t>confront a turbulent environment.</a:t>
            </a:r>
            <a:r>
              <a:rPr lang="fr-FR" dirty="0"/>
              <a:t> </a:t>
            </a:r>
            <a:endParaRPr lang="tr-TR" dirty="0" smtClean="0"/>
          </a:p>
          <a:p>
            <a:pPr lvl="1"/>
            <a:r>
              <a:rPr lang="tr-TR" dirty="0">
                <a:effectLst/>
              </a:rPr>
              <a:t>many factors </a:t>
            </a:r>
            <a:r>
              <a:rPr lang="tr-TR" dirty="0" smtClean="0">
                <a:effectLst/>
              </a:rPr>
              <a:t>to consider</a:t>
            </a:r>
            <a:r>
              <a:rPr lang="tr-TR" dirty="0">
                <a:effectLst/>
              </a:rPr>
              <a:t>: </a:t>
            </a:r>
            <a:endParaRPr lang="tr-TR" dirty="0" smtClean="0">
              <a:effectLst/>
            </a:endParaRPr>
          </a:p>
          <a:p>
            <a:pPr lvl="2"/>
            <a:r>
              <a:rPr lang="en-US" sz="1700" dirty="0">
                <a:effectLst/>
              </a:rPr>
              <a:t>the ticket prices of other global </a:t>
            </a:r>
            <a:r>
              <a:rPr lang="en-US" sz="1700" dirty="0" smtClean="0">
                <a:effectLst/>
              </a:rPr>
              <a:t>competitors</a:t>
            </a:r>
            <a:endParaRPr lang="tr-TR" sz="1700" dirty="0"/>
          </a:p>
          <a:p>
            <a:pPr lvl="2"/>
            <a:r>
              <a:rPr lang="en-US" sz="1700" dirty="0">
                <a:effectLst/>
              </a:rPr>
              <a:t>the emergence of </a:t>
            </a:r>
            <a:r>
              <a:rPr lang="tr-TR" sz="1700" dirty="0" smtClean="0">
                <a:effectLst/>
              </a:rPr>
              <a:t>new </a:t>
            </a:r>
            <a:r>
              <a:rPr lang="en-US" sz="1700" dirty="0" smtClean="0">
                <a:effectLst/>
              </a:rPr>
              <a:t>low price</a:t>
            </a:r>
            <a:r>
              <a:rPr lang="tr-TR" sz="1700" dirty="0" smtClean="0">
                <a:effectLst/>
              </a:rPr>
              <a:t> </a:t>
            </a:r>
            <a:r>
              <a:rPr lang="en-US" sz="1700" dirty="0" smtClean="0">
                <a:effectLst/>
              </a:rPr>
              <a:t>competitors</a:t>
            </a:r>
            <a:r>
              <a:rPr lang="en-US" sz="1700" dirty="0" smtClean="0"/>
              <a:t> </a:t>
            </a:r>
            <a:endParaRPr lang="tr-TR" sz="1700" dirty="0" smtClean="0"/>
          </a:p>
          <a:p>
            <a:pPr lvl="2"/>
            <a:r>
              <a:rPr lang="en-US" sz="1700" dirty="0">
                <a:effectLst/>
              </a:rPr>
              <a:t>the global price of jet fuel</a:t>
            </a:r>
            <a:r>
              <a:rPr lang="en-US" sz="1700" dirty="0"/>
              <a:t> </a:t>
            </a:r>
            <a:endParaRPr lang="tr-TR" sz="1700" dirty="0" smtClean="0"/>
          </a:p>
          <a:p>
            <a:pPr lvl="2"/>
            <a:r>
              <a:rPr lang="tr-TR" sz="1700" dirty="0">
                <a:effectLst/>
              </a:rPr>
              <a:t>the global security situation</a:t>
            </a:r>
            <a:r>
              <a:rPr lang="tr-TR" sz="1700" dirty="0"/>
              <a:t> </a:t>
            </a:r>
            <a:endParaRPr lang="tr-TR" sz="1700" dirty="0" smtClean="0"/>
          </a:p>
          <a:p>
            <a:pPr lvl="2"/>
            <a:r>
              <a:rPr lang="tr-TR" sz="1700" dirty="0">
                <a:effectLst/>
              </a:rPr>
              <a:t>t</a:t>
            </a:r>
            <a:r>
              <a:rPr lang="en-US" sz="1700" dirty="0" smtClean="0">
                <a:effectLst/>
              </a:rPr>
              <a:t>he</a:t>
            </a:r>
            <a:r>
              <a:rPr lang="tr-TR" sz="1700" dirty="0" smtClean="0">
                <a:effectLst/>
              </a:rPr>
              <a:t> </a:t>
            </a:r>
            <a:r>
              <a:rPr lang="en-US" sz="1700" dirty="0" smtClean="0">
                <a:effectLst/>
              </a:rPr>
              <a:t>competition </a:t>
            </a:r>
            <a:r>
              <a:rPr lang="en-US" sz="1700" dirty="0">
                <a:effectLst/>
              </a:rPr>
              <a:t>from nontravel substitutes such as video </a:t>
            </a:r>
            <a:r>
              <a:rPr lang="en-US" sz="1700" dirty="0" smtClean="0">
                <a:effectLst/>
              </a:rPr>
              <a:t>conferencing</a:t>
            </a:r>
            <a:endParaRPr lang="tr-TR" sz="1700" dirty="0" smtClean="0">
              <a:effectLst/>
            </a:endParaRPr>
          </a:p>
          <a:p>
            <a:pPr lvl="2"/>
            <a:r>
              <a:rPr lang="tr-TR" sz="1700" dirty="0" smtClean="0">
                <a:effectLst/>
              </a:rPr>
              <a:t>etc. </a:t>
            </a:r>
            <a:r>
              <a:rPr lang="en-US" sz="1700" dirty="0" smtClean="0"/>
              <a:t> </a:t>
            </a:r>
            <a:endParaRPr lang="tr-TR" sz="1700" dirty="0"/>
          </a:p>
        </p:txBody>
      </p:sp>
    </p:spTree>
    <p:extLst>
      <p:ext uri="{BB962C8B-B14F-4D97-AF65-F5344CB8AC3E}">
        <p14:creationId xmlns:p14="http://schemas.microsoft.com/office/powerpoint/2010/main" val="99316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effectLst/>
              </a:rPr>
              <a:t>Fit among organizational environment, strategy, and organizational goals</a:t>
            </a:r>
            <a:endParaRPr lang="tr-TR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3" y="2211041"/>
            <a:ext cx="6954187" cy="3589258"/>
          </a:xfrm>
        </p:spPr>
      </p:pic>
    </p:spTree>
    <p:extLst>
      <p:ext uri="{BB962C8B-B14F-4D97-AF65-F5344CB8AC3E}">
        <p14:creationId xmlns:p14="http://schemas.microsoft.com/office/powerpoint/2010/main" val="228711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100380"/>
            <a:ext cx="7765321" cy="4690820"/>
          </a:xfrm>
        </p:spPr>
        <p:txBody>
          <a:bodyPr/>
          <a:lstStyle/>
          <a:p>
            <a:r>
              <a:rPr lang="tr-TR" dirty="0" smtClean="0">
                <a:effectLst/>
              </a:rPr>
              <a:t>THANK YOU FOR LISTENING!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516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706" y="1935922"/>
            <a:ext cx="7276961" cy="4110036"/>
          </a:xfrm>
        </p:spPr>
        <p:txBody>
          <a:bodyPr>
            <a:normAutofit/>
          </a:bodyPr>
          <a:lstStyle/>
          <a:p>
            <a:r>
              <a:rPr lang="tr-TR" dirty="0">
                <a:effectLst/>
              </a:rPr>
              <a:t>Introduction</a:t>
            </a:r>
            <a:r>
              <a:rPr lang="tr-TR" dirty="0"/>
              <a:t> </a:t>
            </a:r>
            <a:r>
              <a:rPr lang="tr-TR" dirty="0" smtClean="0"/>
              <a:t>to Environment</a:t>
            </a:r>
          </a:p>
          <a:p>
            <a:pPr lvl="1"/>
            <a:r>
              <a:rPr lang="tr-TR" dirty="0">
                <a:effectLst/>
              </a:rPr>
              <a:t>The environment space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>
                <a:effectLst/>
              </a:rPr>
              <a:t>Calm </a:t>
            </a:r>
            <a:r>
              <a:rPr lang="tr-TR" dirty="0" smtClean="0">
                <a:effectLst/>
              </a:rPr>
              <a:t>environment</a:t>
            </a:r>
            <a:endParaRPr lang="tr-TR" dirty="0">
              <a:effectLst/>
            </a:endParaRPr>
          </a:p>
          <a:p>
            <a:r>
              <a:rPr lang="tr-TR" dirty="0">
                <a:effectLst/>
              </a:rPr>
              <a:t>Varied </a:t>
            </a:r>
            <a:r>
              <a:rPr lang="tr-TR" dirty="0" smtClean="0">
                <a:effectLst/>
              </a:rPr>
              <a:t>environment</a:t>
            </a:r>
            <a:endParaRPr lang="tr-TR" dirty="0">
              <a:effectLst/>
            </a:endParaRPr>
          </a:p>
          <a:p>
            <a:r>
              <a:rPr lang="tr-TR" dirty="0">
                <a:effectLst/>
              </a:rPr>
              <a:t>Locally stormy </a:t>
            </a:r>
            <a:r>
              <a:rPr lang="tr-TR" dirty="0" smtClean="0">
                <a:effectLst/>
              </a:rPr>
              <a:t>environment</a:t>
            </a:r>
            <a:endParaRPr lang="tr-TR" dirty="0">
              <a:effectLst/>
            </a:endParaRPr>
          </a:p>
          <a:p>
            <a:r>
              <a:rPr lang="tr-TR" dirty="0">
                <a:effectLst/>
              </a:rPr>
              <a:t>Turbulent </a:t>
            </a:r>
            <a:r>
              <a:rPr lang="tr-TR" dirty="0" smtClean="0">
                <a:effectLst/>
              </a:rPr>
              <a:t>environment</a:t>
            </a:r>
            <a:endParaRPr lang="tr-T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02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777922"/>
            <a:ext cx="7765321" cy="11580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effectLst/>
              </a:rPr>
              <a:t>IntroductIon</a:t>
            </a:r>
            <a:r>
              <a:rPr lang="tr-TR" dirty="0" smtClean="0"/>
              <a:t> </a:t>
            </a:r>
            <a:r>
              <a:rPr lang="tr-TR" dirty="0"/>
              <a:t>to </a:t>
            </a:r>
            <a:r>
              <a:rPr lang="tr-TR" dirty="0" smtClean="0"/>
              <a:t>EnvIronment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3"/>
            <a:ext cx="7765322" cy="414096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The </a:t>
            </a:r>
            <a:r>
              <a:rPr lang="en-US" i="1" dirty="0" smtClean="0">
                <a:solidFill>
                  <a:srgbClr val="00B050"/>
                </a:solidFill>
                <a:effectLst/>
              </a:rPr>
              <a:t>environment</a:t>
            </a:r>
            <a:r>
              <a:rPr lang="en-US" b="1" dirty="0" smtClean="0">
                <a:solidFill>
                  <a:srgbClr val="00B050"/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is </a:t>
            </a:r>
            <a:r>
              <a:rPr lang="en-US" dirty="0">
                <a:effectLst/>
              </a:rPr>
              <a:t>everything outside </a:t>
            </a:r>
            <a:r>
              <a:rPr lang="en-US" dirty="0" smtClean="0">
                <a:effectLst/>
              </a:rPr>
              <a:t>the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boundary </a:t>
            </a:r>
            <a:r>
              <a:rPr lang="en-US" dirty="0">
                <a:effectLst/>
              </a:rPr>
              <a:t>of the organizational unit of analysis.</a:t>
            </a:r>
            <a:r>
              <a:rPr lang="en-US" dirty="0"/>
              <a:t> </a:t>
            </a:r>
            <a:endParaRPr lang="tr-TR" dirty="0" smtClean="0"/>
          </a:p>
          <a:p>
            <a:pPr lvl="1"/>
            <a:r>
              <a:rPr lang="en-US" dirty="0">
                <a:effectLst/>
              </a:rPr>
              <a:t>what could have an effect </a:t>
            </a:r>
            <a:r>
              <a:rPr lang="en-US" dirty="0" smtClean="0">
                <a:effectLst/>
              </a:rPr>
              <a:t>on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way the organization performs.</a:t>
            </a:r>
            <a:r>
              <a:rPr lang="en-US" dirty="0"/>
              <a:t> </a:t>
            </a:r>
            <a:endParaRPr lang="tr-TR" dirty="0" smtClean="0"/>
          </a:p>
          <a:p>
            <a:pPr lvl="1"/>
            <a:r>
              <a:rPr lang="en-US" dirty="0" smtClean="0">
                <a:effectLst/>
              </a:rPr>
              <a:t>customers</a:t>
            </a:r>
            <a:r>
              <a:rPr lang="en-US" dirty="0">
                <a:effectLst/>
              </a:rPr>
              <a:t>, </a:t>
            </a:r>
            <a:r>
              <a:rPr lang="en-US" dirty="0" smtClean="0">
                <a:effectLst/>
              </a:rPr>
              <a:t>competitors</a:t>
            </a:r>
            <a:r>
              <a:rPr lang="en-US" dirty="0">
                <a:effectLst/>
              </a:rPr>
              <a:t>, </a:t>
            </a:r>
            <a:r>
              <a:rPr lang="en-US" dirty="0" smtClean="0">
                <a:effectLst/>
              </a:rPr>
              <a:t>suppliers</a:t>
            </a:r>
            <a:r>
              <a:rPr lang="en-US" dirty="0">
                <a:effectLst/>
              </a:rPr>
              <a:t>, the financial market, or the political system</a:t>
            </a:r>
            <a:r>
              <a:rPr lang="en-US" dirty="0"/>
              <a:t> </a:t>
            </a:r>
            <a:endParaRPr lang="tr-TR" dirty="0" smtClean="0"/>
          </a:p>
          <a:p>
            <a:r>
              <a:rPr lang="en-US" dirty="0" smtClean="0">
                <a:effectLst/>
              </a:rPr>
              <a:t>The performance of the firm depends upon how a firm makes the organization fit with the environment.</a:t>
            </a:r>
            <a:r>
              <a:rPr lang="en-US" dirty="0" smtClean="0"/>
              <a:t> </a:t>
            </a:r>
            <a:endParaRPr lang="tr-TR" dirty="0" smtClean="0"/>
          </a:p>
          <a:p>
            <a:r>
              <a:rPr lang="tr-TR" dirty="0" smtClean="0">
                <a:effectLst/>
              </a:rPr>
              <a:t>T</a:t>
            </a:r>
            <a:r>
              <a:rPr lang="en-US" dirty="0" smtClean="0">
                <a:effectLst/>
              </a:rPr>
              <a:t>he </a:t>
            </a:r>
            <a:r>
              <a:rPr lang="en-US" dirty="0">
                <a:effectLst/>
              </a:rPr>
              <a:t>firm should then adjust its design to fit the environment.</a:t>
            </a:r>
            <a:r>
              <a:rPr lang="en-US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371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777922"/>
            <a:ext cx="7765321" cy="11580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effectLst/>
              </a:rPr>
              <a:t>IntroductIon</a:t>
            </a:r>
            <a:r>
              <a:rPr lang="tr-TR" dirty="0" smtClean="0"/>
              <a:t> </a:t>
            </a:r>
            <a:r>
              <a:rPr lang="tr-TR" dirty="0"/>
              <a:t>to </a:t>
            </a:r>
            <a:r>
              <a:rPr lang="tr-TR" dirty="0" smtClean="0"/>
              <a:t>EnvIronment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3"/>
            <a:ext cx="7765322" cy="4140963"/>
          </a:xfrm>
        </p:spPr>
        <p:txBody>
          <a:bodyPr>
            <a:normAutofit/>
          </a:bodyPr>
          <a:lstStyle/>
          <a:p>
            <a:r>
              <a:rPr lang="tr-TR" dirty="0" smtClean="0">
                <a:effectLst/>
              </a:rPr>
              <a:t>The </a:t>
            </a:r>
            <a:r>
              <a:rPr lang="en-US" dirty="0" smtClean="0">
                <a:effectLst/>
              </a:rPr>
              <a:t>common aspects</a:t>
            </a:r>
            <a:r>
              <a:rPr lang="tr-TR" dirty="0">
                <a:effectLst/>
              </a:rPr>
              <a:t> </a:t>
            </a:r>
            <a:r>
              <a:rPr lang="tr-TR" dirty="0" smtClean="0">
                <a:effectLst/>
              </a:rPr>
              <a:t>of different definitions;</a:t>
            </a:r>
          </a:p>
          <a:p>
            <a:pPr lvl="1"/>
            <a:r>
              <a:rPr lang="tr-TR" dirty="0" smtClean="0">
                <a:effectLst/>
              </a:rPr>
              <a:t>Environment variables </a:t>
            </a:r>
            <a:r>
              <a:rPr lang="en-US" dirty="0">
                <a:effectLst/>
              </a:rPr>
              <a:t>are general properties of an organization’s environment, not a detailed </a:t>
            </a:r>
            <a:r>
              <a:rPr lang="en-US" dirty="0" smtClean="0">
                <a:effectLst/>
              </a:rPr>
              <a:t>listing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of </a:t>
            </a:r>
            <a:r>
              <a:rPr lang="en-US" dirty="0">
                <a:effectLst/>
              </a:rPr>
              <a:t>all of the elemental factors themselves.</a:t>
            </a:r>
            <a:r>
              <a:rPr lang="en-US" dirty="0"/>
              <a:t> </a:t>
            </a:r>
            <a:endParaRPr lang="tr-TR" dirty="0" smtClean="0"/>
          </a:p>
          <a:p>
            <a:pPr lvl="1"/>
            <a:r>
              <a:rPr lang="tr-TR" dirty="0" smtClean="0">
                <a:effectLst/>
              </a:rPr>
              <a:t>T</a:t>
            </a:r>
            <a:r>
              <a:rPr lang="en-US" dirty="0" smtClean="0">
                <a:effectLst/>
              </a:rPr>
              <a:t>he </a:t>
            </a:r>
            <a:r>
              <a:rPr lang="en-US" dirty="0">
                <a:effectLst/>
              </a:rPr>
              <a:t>measures are </a:t>
            </a:r>
            <a:r>
              <a:rPr lang="en-US" dirty="0" smtClean="0">
                <a:effectLst/>
              </a:rPr>
              <a:t>perceptions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made </a:t>
            </a:r>
            <a:r>
              <a:rPr lang="en-US" dirty="0">
                <a:effectLst/>
              </a:rPr>
              <a:t>by the management of the firm; they are not necessarily objective.</a:t>
            </a:r>
            <a:r>
              <a:rPr lang="en-US" dirty="0"/>
              <a:t> </a:t>
            </a:r>
            <a:endParaRPr lang="tr-TR" dirty="0" smtClean="0"/>
          </a:p>
          <a:p>
            <a:pPr lvl="1"/>
            <a:r>
              <a:rPr lang="tr-TR" dirty="0" smtClean="0">
                <a:effectLst/>
              </a:rPr>
              <a:t>T</a:t>
            </a:r>
            <a:r>
              <a:rPr lang="en-US" dirty="0" smtClean="0">
                <a:effectLst/>
              </a:rPr>
              <a:t>he </a:t>
            </a:r>
            <a:r>
              <a:rPr lang="en-US" dirty="0">
                <a:effectLst/>
              </a:rPr>
              <a:t>environment is </a:t>
            </a:r>
            <a:r>
              <a:rPr lang="en-US" dirty="0" smtClean="0">
                <a:effectLst/>
              </a:rPr>
              <a:t>a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large </a:t>
            </a:r>
            <a:r>
              <a:rPr lang="en-US" dirty="0">
                <a:effectLst/>
              </a:rPr>
              <a:t>determinant of the organizational </a:t>
            </a:r>
            <a:r>
              <a:rPr lang="en-US" dirty="0" smtClean="0">
                <a:effectLst/>
              </a:rPr>
              <a:t>design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18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777922"/>
            <a:ext cx="7765321" cy="11580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effectLst/>
              </a:rPr>
              <a:t>IntroductIon</a:t>
            </a:r>
            <a:r>
              <a:rPr lang="tr-TR" dirty="0" smtClean="0"/>
              <a:t> </a:t>
            </a:r>
            <a:r>
              <a:rPr lang="tr-TR" dirty="0"/>
              <a:t>to </a:t>
            </a:r>
            <a:r>
              <a:rPr lang="tr-TR" dirty="0" smtClean="0"/>
              <a:t>EnvIronment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935923"/>
            <a:ext cx="7765322" cy="43011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The environment </a:t>
            </a:r>
            <a:r>
              <a:rPr lang="en-US" dirty="0" smtClean="0">
                <a:effectLst/>
              </a:rPr>
              <a:t>refers </a:t>
            </a:r>
            <a:r>
              <a:rPr lang="en-US" dirty="0">
                <a:effectLst/>
              </a:rPr>
              <a:t>to the forces surrounding an organization </a:t>
            </a:r>
            <a:r>
              <a:rPr lang="en-US" dirty="0" smtClean="0">
                <a:effectLst/>
              </a:rPr>
              <a:t>that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impact </a:t>
            </a:r>
            <a:r>
              <a:rPr lang="en-US" dirty="0">
                <a:effectLst/>
              </a:rPr>
              <a:t>its performance. </a:t>
            </a:r>
            <a:endParaRPr lang="tr-TR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For </a:t>
            </a:r>
            <a:r>
              <a:rPr lang="en-US" dirty="0">
                <a:effectLst/>
              </a:rPr>
              <a:t>the firm as a </a:t>
            </a:r>
            <a:r>
              <a:rPr lang="en-US" dirty="0" smtClean="0">
                <a:effectLst/>
              </a:rPr>
              <a:t>whole</a:t>
            </a:r>
            <a:r>
              <a:rPr lang="tr-TR" dirty="0" smtClean="0">
                <a:effectLst/>
              </a:rPr>
              <a:t>; </a:t>
            </a:r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environment usually is </a:t>
            </a:r>
            <a:r>
              <a:rPr lang="en-US" dirty="0" smtClean="0">
                <a:effectLst/>
              </a:rPr>
              <a:t>the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competitive </a:t>
            </a:r>
            <a:r>
              <a:rPr lang="en-US" dirty="0">
                <a:effectLst/>
              </a:rPr>
              <a:t>marketplace. </a:t>
            </a:r>
            <a:endParaRPr lang="tr-TR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For </a:t>
            </a:r>
            <a:r>
              <a:rPr lang="en-US" dirty="0">
                <a:effectLst/>
              </a:rPr>
              <a:t>a department or business unit, it includes upper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management and the other units of the firm that affect the business of </a:t>
            </a:r>
            <a:r>
              <a:rPr lang="en-US" dirty="0" smtClean="0">
                <a:effectLst/>
              </a:rPr>
              <a:t>the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department</a:t>
            </a:r>
            <a:r>
              <a:rPr lang="en-US" dirty="0">
                <a:effectLst/>
              </a:rPr>
              <a:t>. </a:t>
            </a:r>
            <a:endParaRPr lang="tr-TR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For </a:t>
            </a:r>
            <a:r>
              <a:rPr lang="en-US" dirty="0">
                <a:effectLst/>
              </a:rPr>
              <a:t>a team, the environment is the department, other organizational units in which the team operates, and possibly other teams that </a:t>
            </a:r>
            <a:r>
              <a:rPr lang="en-US" dirty="0" smtClean="0">
                <a:effectLst/>
              </a:rPr>
              <a:t>influence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team’s workload and its success in carrying out its tasks.</a:t>
            </a:r>
            <a:r>
              <a:rPr lang="en-US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912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777922"/>
            <a:ext cx="7765321" cy="11580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effectLst/>
              </a:rPr>
              <a:t>IntroductIon</a:t>
            </a:r>
            <a:r>
              <a:rPr lang="tr-TR" dirty="0" smtClean="0"/>
              <a:t> </a:t>
            </a:r>
            <a:r>
              <a:rPr lang="tr-TR" dirty="0"/>
              <a:t>to </a:t>
            </a:r>
            <a:r>
              <a:rPr lang="tr-TR" dirty="0" smtClean="0"/>
              <a:t>EnvIronment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2600" dirty="0" smtClean="0">
                <a:effectLst/>
              </a:rPr>
              <a:t>How to describe an organization’s environment?</a:t>
            </a:r>
          </a:p>
          <a:p>
            <a:pPr marL="0" indent="0">
              <a:buNone/>
            </a:pPr>
            <a:endParaRPr lang="tr-TR" sz="2400" dirty="0">
              <a:effectLst/>
            </a:endParaRPr>
          </a:p>
          <a:p>
            <a:r>
              <a:rPr lang="en-US" sz="2400" i="1" dirty="0">
                <a:solidFill>
                  <a:srgbClr val="00B050"/>
                </a:solidFill>
                <a:effectLst/>
              </a:rPr>
              <a:t>Complexity</a:t>
            </a:r>
            <a:r>
              <a:rPr lang="en-US" sz="2400" dirty="0">
                <a:solidFill>
                  <a:srgbClr val="00B050"/>
                </a:solidFill>
                <a:effectLst/>
              </a:rPr>
              <a:t> </a:t>
            </a:r>
            <a:r>
              <a:rPr lang="en-US" sz="2400" dirty="0">
                <a:effectLst/>
              </a:rPr>
              <a:t>is measured as the number of factors in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an organization’s environment and their interdependency</a:t>
            </a:r>
            <a:r>
              <a:rPr lang="en-US" sz="2400" dirty="0"/>
              <a:t> </a:t>
            </a:r>
            <a:endParaRPr lang="tr-TR" sz="2400" dirty="0" smtClean="0"/>
          </a:p>
          <a:p>
            <a:r>
              <a:rPr lang="en-US" sz="2400" i="1" dirty="0">
                <a:solidFill>
                  <a:srgbClr val="00B050"/>
                </a:solidFill>
                <a:effectLst/>
              </a:rPr>
              <a:t>Unpredictability</a:t>
            </a:r>
            <a:r>
              <a:rPr lang="en-US" sz="2400" dirty="0">
                <a:solidFill>
                  <a:srgbClr val="00B050"/>
                </a:solidFill>
                <a:effectLst/>
              </a:rPr>
              <a:t> </a:t>
            </a:r>
            <a:r>
              <a:rPr lang="en-US" sz="2400" dirty="0">
                <a:effectLst/>
              </a:rPr>
              <a:t>is lack of understanding or ignorance of the environment in terms of the nature of the factors and their </a:t>
            </a:r>
            <a:r>
              <a:rPr lang="en-US" sz="2400" dirty="0" smtClean="0">
                <a:effectLst/>
              </a:rPr>
              <a:t>variance;</a:t>
            </a:r>
            <a:r>
              <a:rPr lang="tr-TR" sz="2400" dirty="0" smtClean="0">
                <a:effectLst/>
              </a:rPr>
              <a:t> </a:t>
            </a:r>
            <a:r>
              <a:rPr lang="en-US" sz="2400" dirty="0" smtClean="0">
                <a:effectLst/>
              </a:rPr>
              <a:t>greater </a:t>
            </a:r>
            <a:r>
              <a:rPr lang="en-US" sz="2400" dirty="0">
                <a:effectLst/>
              </a:rPr>
              <a:t>variance means less predictability.</a:t>
            </a:r>
            <a:r>
              <a:rPr lang="en-US" sz="2400" dirty="0"/>
              <a:t> </a:t>
            </a:r>
            <a:br>
              <a:rPr lang="en-US" sz="2400" dirty="0"/>
            </a:br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417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777922"/>
            <a:ext cx="7765321" cy="11580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effectLst/>
              </a:rPr>
              <a:t>IntroductIon</a:t>
            </a:r>
            <a:r>
              <a:rPr lang="tr-TR" dirty="0" smtClean="0"/>
              <a:t> </a:t>
            </a:r>
            <a:r>
              <a:rPr lang="tr-TR" dirty="0"/>
              <a:t>to </a:t>
            </a:r>
            <a:r>
              <a:rPr lang="tr-TR" dirty="0" smtClean="0"/>
              <a:t>EnvIronment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The two environmental characteristics are general attributes.</a:t>
            </a:r>
            <a:r>
              <a:rPr lang="en-US" sz="2400" dirty="0"/>
              <a:t> </a:t>
            </a:r>
            <a:endParaRPr lang="tr-TR" sz="2400" dirty="0" smtClean="0"/>
          </a:p>
          <a:p>
            <a:pPr lvl="1"/>
            <a:r>
              <a:rPr lang="en-US" sz="2400" i="1" dirty="0" smtClean="0">
                <a:solidFill>
                  <a:srgbClr val="00B050"/>
                </a:solidFill>
                <a:effectLst/>
              </a:rPr>
              <a:t>Complexity</a:t>
            </a:r>
            <a:r>
              <a:rPr lang="tr-TR" sz="2400" dirty="0" smtClean="0">
                <a:solidFill>
                  <a:srgbClr val="00B050"/>
                </a:solidFill>
                <a:effectLst/>
              </a:rPr>
              <a:t> </a:t>
            </a:r>
            <a:r>
              <a:rPr lang="en-US" sz="2400" dirty="0" smtClean="0">
                <a:effectLst/>
              </a:rPr>
              <a:t>refers </a:t>
            </a:r>
            <a:r>
              <a:rPr lang="en-US" sz="2400" dirty="0">
                <a:effectLst/>
              </a:rPr>
              <a:t>to the number of powerful forces affecting an organization.</a:t>
            </a:r>
            <a:r>
              <a:rPr lang="en-US" sz="2400" dirty="0"/>
              <a:t> </a:t>
            </a:r>
            <a:endParaRPr lang="tr-TR" sz="2400" dirty="0" smtClean="0"/>
          </a:p>
          <a:p>
            <a:pPr lvl="1"/>
            <a:r>
              <a:rPr lang="en-US" sz="2400" i="1" dirty="0">
                <a:solidFill>
                  <a:srgbClr val="00B050"/>
                </a:solidFill>
                <a:effectLst/>
              </a:rPr>
              <a:t>Unpredictability</a:t>
            </a:r>
            <a:r>
              <a:rPr lang="en-US" sz="2400" dirty="0">
                <a:effectLst/>
              </a:rPr>
              <a:t> </a:t>
            </a:r>
            <a:r>
              <a:rPr lang="en-US" sz="2400" dirty="0" smtClean="0">
                <a:effectLst/>
              </a:rPr>
              <a:t>is</a:t>
            </a:r>
            <a:r>
              <a:rPr lang="tr-TR" sz="2400" dirty="0" smtClean="0">
                <a:effectLst/>
              </a:rPr>
              <a:t> </a:t>
            </a:r>
            <a:r>
              <a:rPr lang="en-US" sz="2400" dirty="0" smtClean="0">
                <a:effectLst/>
              </a:rPr>
              <a:t>the </a:t>
            </a:r>
            <a:r>
              <a:rPr lang="en-US" sz="2400" dirty="0">
                <a:effectLst/>
              </a:rPr>
              <a:t>degree of uncertainty about the forces that impact a firm. </a:t>
            </a:r>
            <a:r>
              <a:rPr lang="en-US" sz="2200" dirty="0"/>
              <a:t/>
            </a:r>
            <a:br>
              <a:rPr lang="en-US" sz="2200" dirty="0"/>
            </a:br>
            <a:endParaRPr lang="tr-TR" sz="22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654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777922"/>
            <a:ext cx="7765321" cy="11580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effectLst/>
              </a:rPr>
              <a:t>IntroductIon</a:t>
            </a:r>
            <a:r>
              <a:rPr lang="tr-TR" dirty="0" smtClean="0"/>
              <a:t> </a:t>
            </a:r>
            <a:r>
              <a:rPr lang="tr-TR" dirty="0"/>
              <a:t>to </a:t>
            </a:r>
            <a:r>
              <a:rPr lang="tr-TR" dirty="0" smtClean="0"/>
              <a:t>EnvIronment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3"/>
            <a:ext cx="7765322" cy="4140963"/>
          </a:xfrm>
        </p:spPr>
        <p:txBody>
          <a:bodyPr>
            <a:normAutofit/>
          </a:bodyPr>
          <a:lstStyle/>
          <a:p>
            <a:r>
              <a:rPr lang="tr-TR" dirty="0">
                <a:effectLst/>
              </a:rPr>
              <a:t>D</a:t>
            </a:r>
            <a:r>
              <a:rPr lang="tr-TR" dirty="0" smtClean="0">
                <a:effectLst/>
              </a:rPr>
              <a:t>ynamic structure, complexity, uncertanity... </a:t>
            </a:r>
          </a:p>
          <a:p>
            <a:r>
              <a:rPr lang="en-US" dirty="0" smtClean="0">
                <a:effectLst/>
              </a:rPr>
              <a:t>Should </a:t>
            </a:r>
            <a:r>
              <a:rPr lang="en-US" dirty="0">
                <a:effectLst/>
              </a:rPr>
              <a:t>the description of an organization’s environment be objective </a:t>
            </a:r>
            <a:r>
              <a:rPr lang="en-US" dirty="0" smtClean="0">
                <a:effectLst/>
              </a:rPr>
              <a:t>or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subjective</a:t>
            </a:r>
            <a:r>
              <a:rPr lang="en-US" dirty="0">
                <a:effectLst/>
              </a:rPr>
              <a:t>?</a:t>
            </a:r>
            <a:r>
              <a:rPr lang="en-US" dirty="0"/>
              <a:t> </a:t>
            </a:r>
            <a:endParaRPr lang="tr-TR" dirty="0" smtClean="0"/>
          </a:p>
          <a:p>
            <a:r>
              <a:rPr lang="tr-TR" dirty="0" smtClean="0"/>
              <a:t>In any way;</a:t>
            </a:r>
          </a:p>
          <a:p>
            <a:pPr lvl="1"/>
            <a:r>
              <a:rPr lang="en-US" dirty="0" smtClean="0">
                <a:effectLst/>
              </a:rPr>
              <a:t>Organizations</a:t>
            </a:r>
            <a:r>
              <a:rPr lang="tr-TR" dirty="0" smtClean="0">
                <a:effectLst/>
              </a:rPr>
              <a:t> need to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continually monitor their </a:t>
            </a:r>
            <a:r>
              <a:rPr lang="en-US" dirty="0" smtClean="0">
                <a:effectLst/>
              </a:rPr>
              <a:t>environment.</a:t>
            </a:r>
            <a:endParaRPr lang="tr-TR" dirty="0">
              <a:effectLst/>
            </a:endParaRPr>
          </a:p>
          <a:p>
            <a:pPr lvl="1"/>
            <a:r>
              <a:rPr lang="en-US" dirty="0" smtClean="0">
                <a:effectLst/>
              </a:rPr>
              <a:t>You </a:t>
            </a:r>
            <a:r>
              <a:rPr lang="en-US" dirty="0">
                <a:effectLst/>
              </a:rPr>
              <a:t>may be able to predict much more precisely a firm’s </a:t>
            </a:r>
            <a:r>
              <a:rPr lang="en-US" dirty="0" smtClean="0">
                <a:effectLst/>
              </a:rPr>
              <a:t>environment by</a:t>
            </a:r>
            <a:r>
              <a:rPr lang="tr-TR" dirty="0" smtClean="0">
                <a:effectLst/>
              </a:rPr>
              <a:t> </a:t>
            </a:r>
            <a:r>
              <a:rPr lang="en-US" dirty="0" smtClean="0">
                <a:effectLst/>
              </a:rPr>
              <a:t>talking </a:t>
            </a:r>
            <a:r>
              <a:rPr lang="en-US" dirty="0">
                <a:effectLst/>
              </a:rPr>
              <a:t>to customers, or suppliers, or politicians, or specialized research firms.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423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777922"/>
            <a:ext cx="7765321" cy="11580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effectLst/>
              </a:rPr>
              <a:t>IntroductIon</a:t>
            </a:r>
            <a:r>
              <a:rPr lang="tr-TR" dirty="0" smtClean="0"/>
              <a:t> </a:t>
            </a:r>
            <a:r>
              <a:rPr lang="tr-TR" dirty="0"/>
              <a:t>to </a:t>
            </a:r>
            <a:r>
              <a:rPr lang="tr-TR" dirty="0" smtClean="0"/>
              <a:t>EnvIronment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904" y="1766807"/>
            <a:ext cx="7582763" cy="4231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smtClean="0">
                <a:solidFill>
                  <a:srgbClr val="00B050"/>
                </a:solidFill>
                <a:effectLst/>
              </a:rPr>
              <a:t>The Environment Space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81" y="2614846"/>
            <a:ext cx="6110933" cy="33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34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352</TotalTime>
  <Words>1135</Words>
  <Application>Microsoft Office PowerPoint</Application>
  <PresentationFormat>On-screen Show (4:3)</PresentationFormat>
  <Paragraphs>98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Rockwell</vt:lpstr>
      <vt:lpstr>Damask</vt:lpstr>
      <vt:lpstr>OrganIzatIonal DesIgn    CHAPTER 3 - ENVIRONMENT</vt:lpstr>
      <vt:lpstr>OUTLINE</vt:lpstr>
      <vt:lpstr>IntroductIon to EnvIronment </vt:lpstr>
      <vt:lpstr>IntroductIon to EnvIronment </vt:lpstr>
      <vt:lpstr>IntroductIon to EnvIronment </vt:lpstr>
      <vt:lpstr>IntroductIon to EnvIronment </vt:lpstr>
      <vt:lpstr>IntroductIon to EnvIronment </vt:lpstr>
      <vt:lpstr>IntroductIon to EnvIronment </vt:lpstr>
      <vt:lpstr>IntroductIon to EnvIronment </vt:lpstr>
      <vt:lpstr>Calm envIronment</vt:lpstr>
      <vt:lpstr>VarIed envIronment</vt:lpstr>
      <vt:lpstr>VarIed envIronment</vt:lpstr>
      <vt:lpstr>Locally stormy envIronment</vt:lpstr>
      <vt:lpstr>Turbulent envIronment</vt:lpstr>
      <vt:lpstr>Turbulent envIronment</vt:lpstr>
      <vt:lpstr>Fit among organizational environment, strategy, and organizational goals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</dc:title>
  <dc:creator>efe</dc:creator>
  <cp:lastModifiedBy>Class 01</cp:lastModifiedBy>
  <cp:revision>19</cp:revision>
  <dcterms:created xsi:type="dcterms:W3CDTF">2017-04-13T15:23:30Z</dcterms:created>
  <dcterms:modified xsi:type="dcterms:W3CDTF">2017-04-17T11:41:52Z</dcterms:modified>
</cp:coreProperties>
</file>