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diagrams/layout3.xml" ContentType="application/vnd.openxmlformats-officedocument.drawingml.diagramLayout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2" r:id="rId1"/>
  </p:sldMasterIdLst>
  <p:notesMasterIdLst>
    <p:notesMasterId r:id="rId48"/>
  </p:notesMasterIdLst>
  <p:handoutMasterIdLst>
    <p:handoutMasterId r:id="rId49"/>
  </p:handoutMasterIdLst>
  <p:sldIdLst>
    <p:sldId id="256" r:id="rId2"/>
    <p:sldId id="257" r:id="rId3"/>
    <p:sldId id="258" r:id="rId4"/>
    <p:sldId id="264" r:id="rId5"/>
    <p:sldId id="263" r:id="rId6"/>
    <p:sldId id="265" r:id="rId7"/>
    <p:sldId id="259" r:id="rId8"/>
    <p:sldId id="266" r:id="rId9"/>
    <p:sldId id="260" r:id="rId10"/>
    <p:sldId id="267" r:id="rId11"/>
    <p:sldId id="268" r:id="rId12"/>
    <p:sldId id="261" r:id="rId13"/>
    <p:sldId id="269" r:id="rId14"/>
    <p:sldId id="270" r:id="rId15"/>
    <p:sldId id="271" r:id="rId16"/>
    <p:sldId id="262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3" r:id="rId46"/>
    <p:sldId id="302" r:id="rId4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FF"/>
    <a:srgbClr val="FFFFFF"/>
    <a:srgbClr val="5C020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81541" autoAdjust="0"/>
  </p:normalViewPr>
  <p:slideViewPr>
    <p:cSldViewPr>
      <p:cViewPr>
        <p:scale>
          <a:sx n="60" d="100"/>
          <a:sy n="60" d="100"/>
        </p:scale>
        <p:origin x="-164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2376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BEA301-D125-4C73-ABEC-7F10C5C48C8F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tr-TR"/>
        </a:p>
      </dgm:t>
    </dgm:pt>
    <dgm:pt modelId="{D1B505F1-B1E4-4FEF-B90D-EA82466A2747}">
      <dgm:prSet phldrT="[Text]" custT="1"/>
      <dgm:spPr/>
      <dgm:t>
        <a:bodyPr/>
        <a:lstStyle/>
        <a:p>
          <a:r>
            <a:rPr lang="tr-TR" sz="2800" dirty="0" smtClean="0"/>
            <a:t>Sophia</a:t>
          </a:r>
        </a:p>
        <a:p>
          <a:r>
            <a:rPr lang="tr-TR" sz="2800" dirty="0" smtClean="0"/>
            <a:t>Top Manager</a:t>
          </a:r>
          <a:endParaRPr lang="tr-TR" sz="2800" dirty="0"/>
        </a:p>
      </dgm:t>
    </dgm:pt>
    <dgm:pt modelId="{45AA59FF-BA28-45F9-B685-66DD4CE30FF7}" type="parTrans" cxnId="{56A1A8E0-21C2-4AEB-8C82-517C291F50B8}">
      <dgm:prSet/>
      <dgm:spPr/>
      <dgm:t>
        <a:bodyPr/>
        <a:lstStyle/>
        <a:p>
          <a:endParaRPr lang="tr-TR"/>
        </a:p>
      </dgm:t>
    </dgm:pt>
    <dgm:pt modelId="{9524D3AA-3871-47F0-A70B-3078E6D2514C}" type="sibTrans" cxnId="{56A1A8E0-21C2-4AEB-8C82-517C291F50B8}">
      <dgm:prSet/>
      <dgm:spPr/>
      <dgm:t>
        <a:bodyPr/>
        <a:lstStyle/>
        <a:p>
          <a:endParaRPr lang="tr-TR"/>
        </a:p>
      </dgm:t>
    </dgm:pt>
    <dgm:pt modelId="{892B276D-D4EF-4D95-A985-4BB2D96A16C2}">
      <dgm:prSet phldrT="[Text]" custT="1"/>
      <dgm:spPr/>
      <dgm:t>
        <a:bodyPr/>
        <a:lstStyle/>
        <a:p>
          <a:r>
            <a:rPr lang="tr-TR" sz="3200" dirty="0" smtClean="0"/>
            <a:t>George</a:t>
          </a:r>
          <a:endParaRPr lang="tr-TR" sz="3200" dirty="0"/>
        </a:p>
      </dgm:t>
    </dgm:pt>
    <dgm:pt modelId="{27769538-78AA-4572-8947-687FF6C7C100}" type="parTrans" cxnId="{FDAC90C0-3A1F-4ADC-84E9-5DEA18333691}">
      <dgm:prSet/>
      <dgm:spPr/>
      <dgm:t>
        <a:bodyPr/>
        <a:lstStyle/>
        <a:p>
          <a:endParaRPr lang="tr-TR"/>
        </a:p>
      </dgm:t>
    </dgm:pt>
    <dgm:pt modelId="{7B15ED62-D6A7-4B3F-81F0-3FBADF2D54EE}" type="sibTrans" cxnId="{FDAC90C0-3A1F-4ADC-84E9-5DEA18333691}">
      <dgm:prSet/>
      <dgm:spPr/>
      <dgm:t>
        <a:bodyPr/>
        <a:lstStyle/>
        <a:p>
          <a:endParaRPr lang="tr-TR"/>
        </a:p>
      </dgm:t>
    </dgm:pt>
    <dgm:pt modelId="{F79E06AF-CEE4-44B2-B9C4-3B486A9B8AD4}">
      <dgm:prSet phldrT="[Text]" custT="1"/>
      <dgm:spPr/>
      <dgm:t>
        <a:bodyPr/>
        <a:lstStyle/>
        <a:p>
          <a:r>
            <a:rPr lang="tr-TR" sz="3200" dirty="0" smtClean="0"/>
            <a:t>Jane</a:t>
          </a:r>
          <a:endParaRPr lang="tr-TR" sz="3200" dirty="0"/>
        </a:p>
      </dgm:t>
    </dgm:pt>
    <dgm:pt modelId="{59B5D249-2CD4-4B7D-877C-A6655BD1CFD6}" type="parTrans" cxnId="{6F06512A-E75C-49FD-B8A4-6930895DF523}">
      <dgm:prSet/>
      <dgm:spPr/>
      <dgm:t>
        <a:bodyPr/>
        <a:lstStyle/>
        <a:p>
          <a:endParaRPr lang="tr-TR"/>
        </a:p>
      </dgm:t>
    </dgm:pt>
    <dgm:pt modelId="{F706D8FE-3A7F-434D-8872-E8FE3C4A2D01}" type="sibTrans" cxnId="{6F06512A-E75C-49FD-B8A4-6930895DF523}">
      <dgm:prSet/>
      <dgm:spPr/>
      <dgm:t>
        <a:bodyPr/>
        <a:lstStyle/>
        <a:p>
          <a:endParaRPr lang="tr-TR"/>
        </a:p>
      </dgm:t>
    </dgm:pt>
    <dgm:pt modelId="{0FC19607-318F-4B1D-BCA4-94496E772978}">
      <dgm:prSet phldrT="[Text]" custT="1"/>
      <dgm:spPr/>
      <dgm:t>
        <a:bodyPr/>
        <a:lstStyle/>
        <a:p>
          <a:r>
            <a:rPr lang="tr-TR" sz="3200" dirty="0" smtClean="0"/>
            <a:t>Jens</a:t>
          </a:r>
          <a:endParaRPr lang="tr-TR" sz="3200" dirty="0"/>
        </a:p>
      </dgm:t>
    </dgm:pt>
    <dgm:pt modelId="{EA8F667C-32DD-4FF7-9FF5-997B08160197}" type="parTrans" cxnId="{A3014436-35C7-49E9-B387-63F8FC841B7B}">
      <dgm:prSet/>
      <dgm:spPr/>
      <dgm:t>
        <a:bodyPr/>
        <a:lstStyle/>
        <a:p>
          <a:endParaRPr lang="tr-TR"/>
        </a:p>
      </dgm:t>
    </dgm:pt>
    <dgm:pt modelId="{283F6962-F3F6-44FC-89A6-BACC4F7F5534}" type="sibTrans" cxnId="{A3014436-35C7-49E9-B387-63F8FC841B7B}">
      <dgm:prSet/>
      <dgm:spPr/>
      <dgm:t>
        <a:bodyPr/>
        <a:lstStyle/>
        <a:p>
          <a:endParaRPr lang="tr-TR"/>
        </a:p>
      </dgm:t>
    </dgm:pt>
    <dgm:pt modelId="{27DBC8D7-C124-4FD8-8EC3-F9A39F0474E5}" type="pres">
      <dgm:prSet presAssocID="{B4BEA301-D125-4C73-ABEC-7F10C5C48C8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tr-TR"/>
        </a:p>
      </dgm:t>
    </dgm:pt>
    <dgm:pt modelId="{60BCC4BB-BF7C-422A-A798-39EB82B6FFC4}" type="pres">
      <dgm:prSet presAssocID="{D1B505F1-B1E4-4FEF-B90D-EA82466A2747}" presName="hierRoot1" presStyleCnt="0">
        <dgm:presLayoutVars>
          <dgm:hierBranch val="init"/>
        </dgm:presLayoutVars>
      </dgm:prSet>
      <dgm:spPr/>
    </dgm:pt>
    <dgm:pt modelId="{E5D4127F-C7FA-439E-88B4-61A1E74C5CAD}" type="pres">
      <dgm:prSet presAssocID="{D1B505F1-B1E4-4FEF-B90D-EA82466A2747}" presName="rootComposite1" presStyleCnt="0"/>
      <dgm:spPr/>
    </dgm:pt>
    <dgm:pt modelId="{B5C7B721-4611-418B-BAAC-2EC77FC7566B}" type="pres">
      <dgm:prSet presAssocID="{D1B505F1-B1E4-4FEF-B90D-EA82466A274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DA9C42E1-5D38-4E9F-83AC-71086D55B4BE}" type="pres">
      <dgm:prSet presAssocID="{D1B505F1-B1E4-4FEF-B90D-EA82466A2747}" presName="rootConnector1" presStyleLbl="node1" presStyleIdx="0" presStyleCnt="0"/>
      <dgm:spPr/>
      <dgm:t>
        <a:bodyPr/>
        <a:lstStyle/>
        <a:p>
          <a:endParaRPr lang="tr-TR"/>
        </a:p>
      </dgm:t>
    </dgm:pt>
    <dgm:pt modelId="{331F82C9-2C66-4904-8BCF-15A1E2278261}" type="pres">
      <dgm:prSet presAssocID="{D1B505F1-B1E4-4FEF-B90D-EA82466A2747}" presName="hierChild2" presStyleCnt="0"/>
      <dgm:spPr/>
    </dgm:pt>
    <dgm:pt modelId="{4F36F824-CAF2-49E7-BC42-9F5C3023D04E}" type="pres">
      <dgm:prSet presAssocID="{27769538-78AA-4572-8947-687FF6C7C100}" presName="Name37" presStyleLbl="parChTrans1D2" presStyleIdx="0" presStyleCnt="3"/>
      <dgm:spPr/>
      <dgm:t>
        <a:bodyPr/>
        <a:lstStyle/>
        <a:p>
          <a:endParaRPr lang="tr-TR"/>
        </a:p>
      </dgm:t>
    </dgm:pt>
    <dgm:pt modelId="{1BADC4EB-6818-4218-AC8E-0993954806CC}" type="pres">
      <dgm:prSet presAssocID="{892B276D-D4EF-4D95-A985-4BB2D96A16C2}" presName="hierRoot2" presStyleCnt="0">
        <dgm:presLayoutVars>
          <dgm:hierBranch val="init"/>
        </dgm:presLayoutVars>
      </dgm:prSet>
      <dgm:spPr/>
    </dgm:pt>
    <dgm:pt modelId="{99C15E53-DEC8-4EBA-9530-6BAD9705CFEA}" type="pres">
      <dgm:prSet presAssocID="{892B276D-D4EF-4D95-A985-4BB2D96A16C2}" presName="rootComposite" presStyleCnt="0"/>
      <dgm:spPr/>
    </dgm:pt>
    <dgm:pt modelId="{173A4819-CB94-467B-9494-A5984E176B16}" type="pres">
      <dgm:prSet presAssocID="{892B276D-D4EF-4D95-A985-4BB2D96A16C2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D8513E4A-44E3-4C2C-917D-B1C3220D62B0}" type="pres">
      <dgm:prSet presAssocID="{892B276D-D4EF-4D95-A985-4BB2D96A16C2}" presName="rootConnector" presStyleLbl="node2" presStyleIdx="0" presStyleCnt="3"/>
      <dgm:spPr/>
      <dgm:t>
        <a:bodyPr/>
        <a:lstStyle/>
        <a:p>
          <a:endParaRPr lang="tr-TR"/>
        </a:p>
      </dgm:t>
    </dgm:pt>
    <dgm:pt modelId="{81749443-7477-41B4-A27F-339331BCE123}" type="pres">
      <dgm:prSet presAssocID="{892B276D-D4EF-4D95-A985-4BB2D96A16C2}" presName="hierChild4" presStyleCnt="0"/>
      <dgm:spPr/>
    </dgm:pt>
    <dgm:pt modelId="{12B67A1A-FC58-4619-8054-302F80C9790B}" type="pres">
      <dgm:prSet presAssocID="{892B276D-D4EF-4D95-A985-4BB2D96A16C2}" presName="hierChild5" presStyleCnt="0"/>
      <dgm:spPr/>
    </dgm:pt>
    <dgm:pt modelId="{43F4B301-EE19-42CC-94AB-84AB62BBA340}" type="pres">
      <dgm:prSet presAssocID="{59B5D249-2CD4-4B7D-877C-A6655BD1CFD6}" presName="Name37" presStyleLbl="parChTrans1D2" presStyleIdx="1" presStyleCnt="3"/>
      <dgm:spPr/>
      <dgm:t>
        <a:bodyPr/>
        <a:lstStyle/>
        <a:p>
          <a:endParaRPr lang="tr-TR"/>
        </a:p>
      </dgm:t>
    </dgm:pt>
    <dgm:pt modelId="{A7E4F50B-839B-4795-B10E-6F39DB916583}" type="pres">
      <dgm:prSet presAssocID="{F79E06AF-CEE4-44B2-B9C4-3B486A9B8AD4}" presName="hierRoot2" presStyleCnt="0">
        <dgm:presLayoutVars>
          <dgm:hierBranch val="init"/>
        </dgm:presLayoutVars>
      </dgm:prSet>
      <dgm:spPr/>
    </dgm:pt>
    <dgm:pt modelId="{F8C05171-D558-4262-95C7-60D00E63D8DA}" type="pres">
      <dgm:prSet presAssocID="{F79E06AF-CEE4-44B2-B9C4-3B486A9B8AD4}" presName="rootComposite" presStyleCnt="0"/>
      <dgm:spPr/>
    </dgm:pt>
    <dgm:pt modelId="{B2C94DBE-BC32-409A-8284-47F11DFFEBAC}" type="pres">
      <dgm:prSet presAssocID="{F79E06AF-CEE4-44B2-B9C4-3B486A9B8AD4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D4CE0C30-3DF4-4925-8183-987FB2BB34A7}" type="pres">
      <dgm:prSet presAssocID="{F79E06AF-CEE4-44B2-B9C4-3B486A9B8AD4}" presName="rootConnector" presStyleLbl="node2" presStyleIdx="1" presStyleCnt="3"/>
      <dgm:spPr/>
      <dgm:t>
        <a:bodyPr/>
        <a:lstStyle/>
        <a:p>
          <a:endParaRPr lang="tr-TR"/>
        </a:p>
      </dgm:t>
    </dgm:pt>
    <dgm:pt modelId="{B98D814E-3090-47F1-A9BD-9500F3527D04}" type="pres">
      <dgm:prSet presAssocID="{F79E06AF-CEE4-44B2-B9C4-3B486A9B8AD4}" presName="hierChild4" presStyleCnt="0"/>
      <dgm:spPr/>
    </dgm:pt>
    <dgm:pt modelId="{C2F39CCF-0447-4311-A4A0-95B7EEBF32CF}" type="pres">
      <dgm:prSet presAssocID="{F79E06AF-CEE4-44B2-B9C4-3B486A9B8AD4}" presName="hierChild5" presStyleCnt="0"/>
      <dgm:spPr/>
    </dgm:pt>
    <dgm:pt modelId="{2DD3844B-1716-4C0C-9AF0-671527556565}" type="pres">
      <dgm:prSet presAssocID="{EA8F667C-32DD-4FF7-9FF5-997B08160197}" presName="Name37" presStyleLbl="parChTrans1D2" presStyleIdx="2" presStyleCnt="3"/>
      <dgm:spPr/>
      <dgm:t>
        <a:bodyPr/>
        <a:lstStyle/>
        <a:p>
          <a:endParaRPr lang="tr-TR"/>
        </a:p>
      </dgm:t>
    </dgm:pt>
    <dgm:pt modelId="{B2E19D72-9BCF-47F3-9ECB-A88BF853FBDA}" type="pres">
      <dgm:prSet presAssocID="{0FC19607-318F-4B1D-BCA4-94496E772978}" presName="hierRoot2" presStyleCnt="0">
        <dgm:presLayoutVars>
          <dgm:hierBranch val="init"/>
        </dgm:presLayoutVars>
      </dgm:prSet>
      <dgm:spPr/>
    </dgm:pt>
    <dgm:pt modelId="{2E1BE0F6-397F-41B7-820E-0D65D3948F81}" type="pres">
      <dgm:prSet presAssocID="{0FC19607-318F-4B1D-BCA4-94496E772978}" presName="rootComposite" presStyleCnt="0"/>
      <dgm:spPr/>
    </dgm:pt>
    <dgm:pt modelId="{FDA3A631-6168-4A2F-96AB-F47051184615}" type="pres">
      <dgm:prSet presAssocID="{0FC19607-318F-4B1D-BCA4-94496E772978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DB80BDB4-35A6-4199-8D72-FCC2DC26866E}" type="pres">
      <dgm:prSet presAssocID="{0FC19607-318F-4B1D-BCA4-94496E772978}" presName="rootConnector" presStyleLbl="node2" presStyleIdx="2" presStyleCnt="3"/>
      <dgm:spPr/>
      <dgm:t>
        <a:bodyPr/>
        <a:lstStyle/>
        <a:p>
          <a:endParaRPr lang="tr-TR"/>
        </a:p>
      </dgm:t>
    </dgm:pt>
    <dgm:pt modelId="{DE37BD47-DC01-47CD-B7A4-0521CF88A303}" type="pres">
      <dgm:prSet presAssocID="{0FC19607-318F-4B1D-BCA4-94496E772978}" presName="hierChild4" presStyleCnt="0"/>
      <dgm:spPr/>
    </dgm:pt>
    <dgm:pt modelId="{A27DFF71-4308-47BA-9DB6-4A066AD737E1}" type="pres">
      <dgm:prSet presAssocID="{0FC19607-318F-4B1D-BCA4-94496E772978}" presName="hierChild5" presStyleCnt="0"/>
      <dgm:spPr/>
    </dgm:pt>
    <dgm:pt modelId="{4E5493F7-4455-4ED1-9EB5-573F3C5C1BDB}" type="pres">
      <dgm:prSet presAssocID="{D1B505F1-B1E4-4FEF-B90D-EA82466A2747}" presName="hierChild3" presStyleCnt="0"/>
      <dgm:spPr/>
    </dgm:pt>
  </dgm:ptLst>
  <dgm:cxnLst>
    <dgm:cxn modelId="{FDAC90C0-3A1F-4ADC-84E9-5DEA18333691}" srcId="{D1B505F1-B1E4-4FEF-B90D-EA82466A2747}" destId="{892B276D-D4EF-4D95-A985-4BB2D96A16C2}" srcOrd="0" destOrd="0" parTransId="{27769538-78AA-4572-8947-687FF6C7C100}" sibTransId="{7B15ED62-D6A7-4B3F-81F0-3FBADF2D54EE}"/>
    <dgm:cxn modelId="{5F5D7426-777D-4B56-A7F7-E542E1CC75F8}" type="presOf" srcId="{F79E06AF-CEE4-44B2-B9C4-3B486A9B8AD4}" destId="{D4CE0C30-3DF4-4925-8183-987FB2BB34A7}" srcOrd="1" destOrd="0" presId="urn:microsoft.com/office/officeart/2005/8/layout/orgChart1"/>
    <dgm:cxn modelId="{8BC72070-C2C0-44ED-A915-BC213CA9B9AF}" type="presOf" srcId="{892B276D-D4EF-4D95-A985-4BB2D96A16C2}" destId="{173A4819-CB94-467B-9494-A5984E176B16}" srcOrd="0" destOrd="0" presId="urn:microsoft.com/office/officeart/2005/8/layout/orgChart1"/>
    <dgm:cxn modelId="{92DEB355-5037-4298-9C56-CC72E77A8D84}" type="presOf" srcId="{D1B505F1-B1E4-4FEF-B90D-EA82466A2747}" destId="{B5C7B721-4611-418B-BAAC-2EC77FC7566B}" srcOrd="0" destOrd="0" presId="urn:microsoft.com/office/officeart/2005/8/layout/orgChart1"/>
    <dgm:cxn modelId="{D4131D7C-3F78-4B7D-9AB3-DFD1084E9EEC}" type="presOf" srcId="{59B5D249-2CD4-4B7D-877C-A6655BD1CFD6}" destId="{43F4B301-EE19-42CC-94AB-84AB62BBA340}" srcOrd="0" destOrd="0" presId="urn:microsoft.com/office/officeart/2005/8/layout/orgChart1"/>
    <dgm:cxn modelId="{DE0D5D30-BB8E-487C-9C25-2011E295D4FE}" type="presOf" srcId="{0FC19607-318F-4B1D-BCA4-94496E772978}" destId="{DB80BDB4-35A6-4199-8D72-FCC2DC26866E}" srcOrd="1" destOrd="0" presId="urn:microsoft.com/office/officeart/2005/8/layout/orgChart1"/>
    <dgm:cxn modelId="{CC5CE8E9-5313-4EA0-AA14-8EFDF0ABC26F}" type="presOf" srcId="{EA8F667C-32DD-4FF7-9FF5-997B08160197}" destId="{2DD3844B-1716-4C0C-9AF0-671527556565}" srcOrd="0" destOrd="0" presId="urn:microsoft.com/office/officeart/2005/8/layout/orgChart1"/>
    <dgm:cxn modelId="{0AE54716-473B-4924-9797-491CA1F4A946}" type="presOf" srcId="{892B276D-D4EF-4D95-A985-4BB2D96A16C2}" destId="{D8513E4A-44E3-4C2C-917D-B1C3220D62B0}" srcOrd="1" destOrd="0" presId="urn:microsoft.com/office/officeart/2005/8/layout/orgChart1"/>
    <dgm:cxn modelId="{88AAE456-60B5-4DD0-8CD8-7522D36EB15A}" type="presOf" srcId="{0FC19607-318F-4B1D-BCA4-94496E772978}" destId="{FDA3A631-6168-4A2F-96AB-F47051184615}" srcOrd="0" destOrd="0" presId="urn:microsoft.com/office/officeart/2005/8/layout/orgChart1"/>
    <dgm:cxn modelId="{0033FD89-39EA-4461-A618-D6EEF7F916CA}" type="presOf" srcId="{D1B505F1-B1E4-4FEF-B90D-EA82466A2747}" destId="{DA9C42E1-5D38-4E9F-83AC-71086D55B4BE}" srcOrd="1" destOrd="0" presId="urn:microsoft.com/office/officeart/2005/8/layout/orgChart1"/>
    <dgm:cxn modelId="{FA2BEF9D-9B1D-45BA-8D7A-A153716A6388}" type="presOf" srcId="{B4BEA301-D125-4C73-ABEC-7F10C5C48C8F}" destId="{27DBC8D7-C124-4FD8-8EC3-F9A39F0474E5}" srcOrd="0" destOrd="0" presId="urn:microsoft.com/office/officeart/2005/8/layout/orgChart1"/>
    <dgm:cxn modelId="{56A1A8E0-21C2-4AEB-8C82-517C291F50B8}" srcId="{B4BEA301-D125-4C73-ABEC-7F10C5C48C8F}" destId="{D1B505F1-B1E4-4FEF-B90D-EA82466A2747}" srcOrd="0" destOrd="0" parTransId="{45AA59FF-BA28-45F9-B685-66DD4CE30FF7}" sibTransId="{9524D3AA-3871-47F0-A70B-3078E6D2514C}"/>
    <dgm:cxn modelId="{6F06512A-E75C-49FD-B8A4-6930895DF523}" srcId="{D1B505F1-B1E4-4FEF-B90D-EA82466A2747}" destId="{F79E06AF-CEE4-44B2-B9C4-3B486A9B8AD4}" srcOrd="1" destOrd="0" parTransId="{59B5D249-2CD4-4B7D-877C-A6655BD1CFD6}" sibTransId="{F706D8FE-3A7F-434D-8872-E8FE3C4A2D01}"/>
    <dgm:cxn modelId="{63A8BC69-0C4D-494B-9832-22932ECEE32C}" type="presOf" srcId="{27769538-78AA-4572-8947-687FF6C7C100}" destId="{4F36F824-CAF2-49E7-BC42-9F5C3023D04E}" srcOrd="0" destOrd="0" presId="urn:microsoft.com/office/officeart/2005/8/layout/orgChart1"/>
    <dgm:cxn modelId="{A3014436-35C7-49E9-B387-63F8FC841B7B}" srcId="{D1B505F1-B1E4-4FEF-B90D-EA82466A2747}" destId="{0FC19607-318F-4B1D-BCA4-94496E772978}" srcOrd="2" destOrd="0" parTransId="{EA8F667C-32DD-4FF7-9FF5-997B08160197}" sibTransId="{283F6962-F3F6-44FC-89A6-BACC4F7F5534}"/>
    <dgm:cxn modelId="{5BE812AD-8757-4BFC-A9ED-818CD56D3EB7}" type="presOf" srcId="{F79E06AF-CEE4-44B2-B9C4-3B486A9B8AD4}" destId="{B2C94DBE-BC32-409A-8284-47F11DFFEBAC}" srcOrd="0" destOrd="0" presId="urn:microsoft.com/office/officeart/2005/8/layout/orgChart1"/>
    <dgm:cxn modelId="{F031C4C7-5EDE-4256-B7E2-206C8B68B101}" type="presParOf" srcId="{27DBC8D7-C124-4FD8-8EC3-F9A39F0474E5}" destId="{60BCC4BB-BF7C-422A-A798-39EB82B6FFC4}" srcOrd="0" destOrd="0" presId="urn:microsoft.com/office/officeart/2005/8/layout/orgChart1"/>
    <dgm:cxn modelId="{13317C32-70FC-42DF-8F55-E27C5797C552}" type="presParOf" srcId="{60BCC4BB-BF7C-422A-A798-39EB82B6FFC4}" destId="{E5D4127F-C7FA-439E-88B4-61A1E74C5CAD}" srcOrd="0" destOrd="0" presId="urn:microsoft.com/office/officeart/2005/8/layout/orgChart1"/>
    <dgm:cxn modelId="{88649DE1-0CE6-4366-A36F-354A8165F33E}" type="presParOf" srcId="{E5D4127F-C7FA-439E-88B4-61A1E74C5CAD}" destId="{B5C7B721-4611-418B-BAAC-2EC77FC7566B}" srcOrd="0" destOrd="0" presId="urn:microsoft.com/office/officeart/2005/8/layout/orgChart1"/>
    <dgm:cxn modelId="{A0EA3F8E-6AB6-49EF-9111-6AE54D18092C}" type="presParOf" srcId="{E5D4127F-C7FA-439E-88B4-61A1E74C5CAD}" destId="{DA9C42E1-5D38-4E9F-83AC-71086D55B4BE}" srcOrd="1" destOrd="0" presId="urn:microsoft.com/office/officeart/2005/8/layout/orgChart1"/>
    <dgm:cxn modelId="{846A82E5-857A-43C0-B40D-3E2400BF5662}" type="presParOf" srcId="{60BCC4BB-BF7C-422A-A798-39EB82B6FFC4}" destId="{331F82C9-2C66-4904-8BCF-15A1E2278261}" srcOrd="1" destOrd="0" presId="urn:microsoft.com/office/officeart/2005/8/layout/orgChart1"/>
    <dgm:cxn modelId="{EAE49233-11F5-4809-861E-4411E66CA840}" type="presParOf" srcId="{331F82C9-2C66-4904-8BCF-15A1E2278261}" destId="{4F36F824-CAF2-49E7-BC42-9F5C3023D04E}" srcOrd="0" destOrd="0" presId="urn:microsoft.com/office/officeart/2005/8/layout/orgChart1"/>
    <dgm:cxn modelId="{C76EFCF3-87D4-4F3B-93B1-6E43C9D2FC8D}" type="presParOf" srcId="{331F82C9-2C66-4904-8BCF-15A1E2278261}" destId="{1BADC4EB-6818-4218-AC8E-0993954806CC}" srcOrd="1" destOrd="0" presId="urn:microsoft.com/office/officeart/2005/8/layout/orgChart1"/>
    <dgm:cxn modelId="{9F97F83C-56F4-4FE6-A87D-4E4007AA5F4E}" type="presParOf" srcId="{1BADC4EB-6818-4218-AC8E-0993954806CC}" destId="{99C15E53-DEC8-4EBA-9530-6BAD9705CFEA}" srcOrd="0" destOrd="0" presId="urn:microsoft.com/office/officeart/2005/8/layout/orgChart1"/>
    <dgm:cxn modelId="{4E737B6A-0AD0-446E-926E-FBE31ABE6D07}" type="presParOf" srcId="{99C15E53-DEC8-4EBA-9530-6BAD9705CFEA}" destId="{173A4819-CB94-467B-9494-A5984E176B16}" srcOrd="0" destOrd="0" presId="urn:microsoft.com/office/officeart/2005/8/layout/orgChart1"/>
    <dgm:cxn modelId="{09EAA97F-DC77-4F6B-A3E4-BB4467BF51A3}" type="presParOf" srcId="{99C15E53-DEC8-4EBA-9530-6BAD9705CFEA}" destId="{D8513E4A-44E3-4C2C-917D-B1C3220D62B0}" srcOrd="1" destOrd="0" presId="urn:microsoft.com/office/officeart/2005/8/layout/orgChart1"/>
    <dgm:cxn modelId="{F5BE0781-FF7F-4960-B6A5-56BF20A3C2DC}" type="presParOf" srcId="{1BADC4EB-6818-4218-AC8E-0993954806CC}" destId="{81749443-7477-41B4-A27F-339331BCE123}" srcOrd="1" destOrd="0" presId="urn:microsoft.com/office/officeart/2005/8/layout/orgChart1"/>
    <dgm:cxn modelId="{508E90AC-8B6B-454A-AFBD-B9BA80FA936D}" type="presParOf" srcId="{1BADC4EB-6818-4218-AC8E-0993954806CC}" destId="{12B67A1A-FC58-4619-8054-302F80C9790B}" srcOrd="2" destOrd="0" presId="urn:microsoft.com/office/officeart/2005/8/layout/orgChart1"/>
    <dgm:cxn modelId="{395473F8-E6C5-49B6-83A6-6A274D6C9133}" type="presParOf" srcId="{331F82C9-2C66-4904-8BCF-15A1E2278261}" destId="{43F4B301-EE19-42CC-94AB-84AB62BBA340}" srcOrd="2" destOrd="0" presId="urn:microsoft.com/office/officeart/2005/8/layout/orgChart1"/>
    <dgm:cxn modelId="{25EB6BC1-648C-4C46-8D66-1438EE31E8AA}" type="presParOf" srcId="{331F82C9-2C66-4904-8BCF-15A1E2278261}" destId="{A7E4F50B-839B-4795-B10E-6F39DB916583}" srcOrd="3" destOrd="0" presId="urn:microsoft.com/office/officeart/2005/8/layout/orgChart1"/>
    <dgm:cxn modelId="{28C9AD10-06B9-446B-B87B-F0500B073E1B}" type="presParOf" srcId="{A7E4F50B-839B-4795-B10E-6F39DB916583}" destId="{F8C05171-D558-4262-95C7-60D00E63D8DA}" srcOrd="0" destOrd="0" presId="urn:microsoft.com/office/officeart/2005/8/layout/orgChart1"/>
    <dgm:cxn modelId="{84FEA1F9-AC96-4AE8-A44F-FD710B5BAB33}" type="presParOf" srcId="{F8C05171-D558-4262-95C7-60D00E63D8DA}" destId="{B2C94DBE-BC32-409A-8284-47F11DFFEBAC}" srcOrd="0" destOrd="0" presId="urn:microsoft.com/office/officeart/2005/8/layout/orgChart1"/>
    <dgm:cxn modelId="{2E6479ED-8FC5-4769-894C-6BBEC607AF73}" type="presParOf" srcId="{F8C05171-D558-4262-95C7-60D00E63D8DA}" destId="{D4CE0C30-3DF4-4925-8183-987FB2BB34A7}" srcOrd="1" destOrd="0" presId="urn:microsoft.com/office/officeart/2005/8/layout/orgChart1"/>
    <dgm:cxn modelId="{5397CE6D-2891-4CB6-958E-807929357FE4}" type="presParOf" srcId="{A7E4F50B-839B-4795-B10E-6F39DB916583}" destId="{B98D814E-3090-47F1-A9BD-9500F3527D04}" srcOrd="1" destOrd="0" presId="urn:microsoft.com/office/officeart/2005/8/layout/orgChart1"/>
    <dgm:cxn modelId="{AC265F08-8481-42BC-8441-8E02F28A5ED6}" type="presParOf" srcId="{A7E4F50B-839B-4795-B10E-6F39DB916583}" destId="{C2F39CCF-0447-4311-A4A0-95B7EEBF32CF}" srcOrd="2" destOrd="0" presId="urn:microsoft.com/office/officeart/2005/8/layout/orgChart1"/>
    <dgm:cxn modelId="{1F950511-4CE1-4EC9-8EF2-E19055D0767A}" type="presParOf" srcId="{331F82C9-2C66-4904-8BCF-15A1E2278261}" destId="{2DD3844B-1716-4C0C-9AF0-671527556565}" srcOrd="4" destOrd="0" presId="urn:microsoft.com/office/officeart/2005/8/layout/orgChart1"/>
    <dgm:cxn modelId="{3256A065-E41B-40BA-81FA-CF352B27E36D}" type="presParOf" srcId="{331F82C9-2C66-4904-8BCF-15A1E2278261}" destId="{B2E19D72-9BCF-47F3-9ECB-A88BF853FBDA}" srcOrd="5" destOrd="0" presId="urn:microsoft.com/office/officeart/2005/8/layout/orgChart1"/>
    <dgm:cxn modelId="{95347893-9406-4F7C-A481-DDF29E872715}" type="presParOf" srcId="{B2E19D72-9BCF-47F3-9ECB-A88BF853FBDA}" destId="{2E1BE0F6-397F-41B7-820E-0D65D3948F81}" srcOrd="0" destOrd="0" presId="urn:microsoft.com/office/officeart/2005/8/layout/orgChart1"/>
    <dgm:cxn modelId="{21CE14C6-B014-46F1-B102-53B4382D5D5C}" type="presParOf" srcId="{2E1BE0F6-397F-41B7-820E-0D65D3948F81}" destId="{FDA3A631-6168-4A2F-96AB-F47051184615}" srcOrd="0" destOrd="0" presId="urn:microsoft.com/office/officeart/2005/8/layout/orgChart1"/>
    <dgm:cxn modelId="{4EC2CA3E-68B3-4654-9CE6-15B80D26579C}" type="presParOf" srcId="{2E1BE0F6-397F-41B7-820E-0D65D3948F81}" destId="{DB80BDB4-35A6-4199-8D72-FCC2DC26866E}" srcOrd="1" destOrd="0" presId="urn:microsoft.com/office/officeart/2005/8/layout/orgChart1"/>
    <dgm:cxn modelId="{1D45E917-02A5-4377-9BF5-F8CE19C3BC4F}" type="presParOf" srcId="{B2E19D72-9BCF-47F3-9ECB-A88BF853FBDA}" destId="{DE37BD47-DC01-47CD-B7A4-0521CF88A303}" srcOrd="1" destOrd="0" presId="urn:microsoft.com/office/officeart/2005/8/layout/orgChart1"/>
    <dgm:cxn modelId="{B8FE088D-7ECD-4391-B066-E7E2D6E882B8}" type="presParOf" srcId="{B2E19D72-9BCF-47F3-9ECB-A88BF853FBDA}" destId="{A27DFF71-4308-47BA-9DB6-4A066AD737E1}" srcOrd="2" destOrd="0" presId="urn:microsoft.com/office/officeart/2005/8/layout/orgChart1"/>
    <dgm:cxn modelId="{FBEB0856-BECA-493C-A66B-E8273E5F8184}" type="presParOf" srcId="{60BCC4BB-BF7C-422A-A798-39EB82B6FFC4}" destId="{4E5493F7-4455-4ED1-9EB5-573F3C5C1BD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E71A91-0FAD-465A-8BEA-9FC943E065CA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tr-TR"/>
        </a:p>
      </dgm:t>
    </dgm:pt>
    <dgm:pt modelId="{DEA7DB63-D3AB-4FE3-8E7A-7EB79DAA1AFD}">
      <dgm:prSet phldrT="[Text]"/>
      <dgm:spPr/>
      <dgm:t>
        <a:bodyPr/>
        <a:lstStyle/>
        <a:p>
          <a:r>
            <a:rPr lang="tr-TR" dirty="0" smtClean="0"/>
            <a:t>Headquarters</a:t>
          </a:r>
        </a:p>
        <a:p>
          <a:r>
            <a:rPr lang="tr-TR" dirty="0" smtClean="0"/>
            <a:t>Top Management</a:t>
          </a:r>
          <a:endParaRPr lang="tr-TR" dirty="0"/>
        </a:p>
      </dgm:t>
    </dgm:pt>
    <dgm:pt modelId="{07A12615-657E-4C11-8C94-0A109EA0314D}" type="parTrans" cxnId="{4B2AF9CC-7E78-4FF4-AFD5-B0E4C91F7401}">
      <dgm:prSet/>
      <dgm:spPr/>
      <dgm:t>
        <a:bodyPr/>
        <a:lstStyle/>
        <a:p>
          <a:endParaRPr lang="tr-TR"/>
        </a:p>
      </dgm:t>
    </dgm:pt>
    <dgm:pt modelId="{7653ED51-D0A0-45B0-ACAF-BF0BF214FCC4}" type="sibTrans" cxnId="{4B2AF9CC-7E78-4FF4-AFD5-B0E4C91F7401}">
      <dgm:prSet/>
      <dgm:spPr/>
      <dgm:t>
        <a:bodyPr/>
        <a:lstStyle/>
        <a:p>
          <a:endParaRPr lang="tr-TR"/>
        </a:p>
      </dgm:t>
    </dgm:pt>
    <dgm:pt modelId="{EFD08427-81AC-436A-A3F1-9CE7FE506FE5}">
      <dgm:prSet phldrT="[Text]"/>
      <dgm:spPr/>
      <dgm:t>
        <a:bodyPr/>
        <a:lstStyle/>
        <a:p>
          <a:r>
            <a:rPr lang="tr-TR" dirty="0" smtClean="0"/>
            <a:t>Supply: Materials, Labor, Equipment</a:t>
          </a:r>
          <a:endParaRPr lang="tr-TR" dirty="0"/>
        </a:p>
      </dgm:t>
    </dgm:pt>
    <dgm:pt modelId="{0ABD5756-68AD-436F-97B6-9B57ACB38C92}" type="parTrans" cxnId="{1546E3DE-09DA-416A-B891-3A6D35D7B76D}">
      <dgm:prSet/>
      <dgm:spPr/>
      <dgm:t>
        <a:bodyPr/>
        <a:lstStyle/>
        <a:p>
          <a:endParaRPr lang="tr-TR"/>
        </a:p>
      </dgm:t>
    </dgm:pt>
    <dgm:pt modelId="{591F8770-69C7-4B76-B4A6-21199A8EC223}" type="sibTrans" cxnId="{1546E3DE-09DA-416A-B891-3A6D35D7B76D}">
      <dgm:prSet/>
      <dgm:spPr/>
      <dgm:t>
        <a:bodyPr/>
        <a:lstStyle/>
        <a:p>
          <a:endParaRPr lang="tr-TR"/>
        </a:p>
      </dgm:t>
    </dgm:pt>
    <dgm:pt modelId="{287D42F5-23CA-4FA1-AB6A-538EA8F9BAD4}">
      <dgm:prSet phldrT="[Text]"/>
      <dgm:spPr/>
      <dgm:t>
        <a:bodyPr/>
        <a:lstStyle/>
        <a:p>
          <a:r>
            <a:rPr lang="tr-TR" dirty="0" smtClean="0"/>
            <a:t>Manufacturing</a:t>
          </a:r>
          <a:endParaRPr lang="tr-TR" dirty="0"/>
        </a:p>
      </dgm:t>
    </dgm:pt>
    <dgm:pt modelId="{812BBDEF-CDE0-44B5-8E83-9D88EF07D04E}" type="parTrans" cxnId="{ACB15626-DEA0-4680-977F-DD6AAEFC588A}">
      <dgm:prSet/>
      <dgm:spPr/>
      <dgm:t>
        <a:bodyPr/>
        <a:lstStyle/>
        <a:p>
          <a:endParaRPr lang="tr-TR"/>
        </a:p>
      </dgm:t>
    </dgm:pt>
    <dgm:pt modelId="{FA898D01-0D34-4D81-9D9E-BB151D20A2A8}" type="sibTrans" cxnId="{ACB15626-DEA0-4680-977F-DD6AAEFC588A}">
      <dgm:prSet/>
      <dgm:spPr/>
      <dgm:t>
        <a:bodyPr/>
        <a:lstStyle/>
        <a:p>
          <a:endParaRPr lang="tr-TR"/>
        </a:p>
      </dgm:t>
    </dgm:pt>
    <dgm:pt modelId="{8194F416-A209-4E0F-A881-C43C5B167D63}">
      <dgm:prSet phldrT="[Text]"/>
      <dgm:spPr/>
      <dgm:t>
        <a:bodyPr/>
        <a:lstStyle/>
        <a:p>
          <a:r>
            <a:rPr lang="tr-TR" dirty="0" smtClean="0"/>
            <a:t>Sales</a:t>
          </a:r>
          <a:endParaRPr lang="tr-TR" dirty="0"/>
        </a:p>
      </dgm:t>
    </dgm:pt>
    <dgm:pt modelId="{D264B87E-D055-4642-AA29-330DF4F1A73E}" type="parTrans" cxnId="{F66A0D64-1894-4A04-BC16-6BD0A0E18FD2}">
      <dgm:prSet/>
      <dgm:spPr/>
      <dgm:t>
        <a:bodyPr/>
        <a:lstStyle/>
        <a:p>
          <a:endParaRPr lang="tr-TR"/>
        </a:p>
      </dgm:t>
    </dgm:pt>
    <dgm:pt modelId="{8D7A52A2-5512-446E-98C0-30F57259BF0F}" type="sibTrans" cxnId="{F66A0D64-1894-4A04-BC16-6BD0A0E18FD2}">
      <dgm:prSet/>
      <dgm:spPr/>
      <dgm:t>
        <a:bodyPr/>
        <a:lstStyle/>
        <a:p>
          <a:endParaRPr lang="tr-TR"/>
        </a:p>
      </dgm:t>
    </dgm:pt>
    <dgm:pt modelId="{CE850F24-DD41-473E-B717-A51378125759}" type="pres">
      <dgm:prSet presAssocID="{21E71A91-0FAD-465A-8BEA-9FC943E065C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tr-TR"/>
        </a:p>
      </dgm:t>
    </dgm:pt>
    <dgm:pt modelId="{E5F579B0-DD8D-4440-9890-C22C23FFCDCA}" type="pres">
      <dgm:prSet presAssocID="{DEA7DB63-D3AB-4FE3-8E7A-7EB79DAA1AFD}" presName="hierRoot1" presStyleCnt="0">
        <dgm:presLayoutVars>
          <dgm:hierBranch val="init"/>
        </dgm:presLayoutVars>
      </dgm:prSet>
      <dgm:spPr/>
    </dgm:pt>
    <dgm:pt modelId="{BF5B283B-E9B8-4FAC-99A2-7E0F7E7CC195}" type="pres">
      <dgm:prSet presAssocID="{DEA7DB63-D3AB-4FE3-8E7A-7EB79DAA1AFD}" presName="rootComposite1" presStyleCnt="0"/>
      <dgm:spPr/>
    </dgm:pt>
    <dgm:pt modelId="{5CEC54B2-A5AF-4B6D-804C-87ADE8126E0B}" type="pres">
      <dgm:prSet presAssocID="{DEA7DB63-D3AB-4FE3-8E7A-7EB79DAA1AFD}" presName="rootText1" presStyleLbl="node0" presStyleIdx="0" presStyleCnt="1" custLinFactNeighborY="-48562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C8ECD183-0928-4486-B6F7-ECCEA38D729F}" type="pres">
      <dgm:prSet presAssocID="{DEA7DB63-D3AB-4FE3-8E7A-7EB79DAA1AFD}" presName="rootConnector1" presStyleLbl="node1" presStyleIdx="0" presStyleCnt="0"/>
      <dgm:spPr/>
      <dgm:t>
        <a:bodyPr/>
        <a:lstStyle/>
        <a:p>
          <a:endParaRPr lang="tr-TR"/>
        </a:p>
      </dgm:t>
    </dgm:pt>
    <dgm:pt modelId="{01A32D9F-6A1C-4981-8A27-29BB0A04FB7A}" type="pres">
      <dgm:prSet presAssocID="{DEA7DB63-D3AB-4FE3-8E7A-7EB79DAA1AFD}" presName="hierChild2" presStyleCnt="0"/>
      <dgm:spPr/>
    </dgm:pt>
    <dgm:pt modelId="{EBC071A9-77AF-4BA4-842F-886F72EFF12D}" type="pres">
      <dgm:prSet presAssocID="{0ABD5756-68AD-436F-97B6-9B57ACB38C92}" presName="Name37" presStyleLbl="parChTrans1D2" presStyleIdx="0" presStyleCnt="3"/>
      <dgm:spPr/>
      <dgm:t>
        <a:bodyPr/>
        <a:lstStyle/>
        <a:p>
          <a:endParaRPr lang="tr-TR"/>
        </a:p>
      </dgm:t>
    </dgm:pt>
    <dgm:pt modelId="{AC3C5031-8DE7-40F2-AE74-BFF7A352E5FA}" type="pres">
      <dgm:prSet presAssocID="{EFD08427-81AC-436A-A3F1-9CE7FE506FE5}" presName="hierRoot2" presStyleCnt="0">
        <dgm:presLayoutVars>
          <dgm:hierBranch val="init"/>
        </dgm:presLayoutVars>
      </dgm:prSet>
      <dgm:spPr/>
    </dgm:pt>
    <dgm:pt modelId="{757FDEC8-4A54-47DC-90FA-7F13EC5A289F}" type="pres">
      <dgm:prSet presAssocID="{EFD08427-81AC-436A-A3F1-9CE7FE506FE5}" presName="rootComposite" presStyleCnt="0"/>
      <dgm:spPr/>
    </dgm:pt>
    <dgm:pt modelId="{6C2683C5-1E79-4D81-B5B7-83FD2065A04E}" type="pres">
      <dgm:prSet presAssocID="{EFD08427-81AC-436A-A3F1-9CE7FE506FE5}" presName="rootText" presStyleLbl="node2" presStyleIdx="0" presStyleCnt="3" custLinFactNeighborY="28923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49BFAE92-9B9A-407B-A9E9-98C5FBA310A5}" type="pres">
      <dgm:prSet presAssocID="{EFD08427-81AC-436A-A3F1-9CE7FE506FE5}" presName="rootConnector" presStyleLbl="node2" presStyleIdx="0" presStyleCnt="3"/>
      <dgm:spPr/>
      <dgm:t>
        <a:bodyPr/>
        <a:lstStyle/>
        <a:p>
          <a:endParaRPr lang="tr-TR"/>
        </a:p>
      </dgm:t>
    </dgm:pt>
    <dgm:pt modelId="{A1E0430F-1155-4406-B885-B9C942870CD1}" type="pres">
      <dgm:prSet presAssocID="{EFD08427-81AC-436A-A3F1-9CE7FE506FE5}" presName="hierChild4" presStyleCnt="0"/>
      <dgm:spPr/>
    </dgm:pt>
    <dgm:pt modelId="{AFABA68B-3881-4B8B-AFE3-642324110DD2}" type="pres">
      <dgm:prSet presAssocID="{EFD08427-81AC-436A-A3F1-9CE7FE506FE5}" presName="hierChild5" presStyleCnt="0"/>
      <dgm:spPr/>
    </dgm:pt>
    <dgm:pt modelId="{370BFA78-641F-4A06-9EAE-B19BAD1F7D6A}" type="pres">
      <dgm:prSet presAssocID="{812BBDEF-CDE0-44B5-8E83-9D88EF07D04E}" presName="Name37" presStyleLbl="parChTrans1D2" presStyleIdx="1" presStyleCnt="3"/>
      <dgm:spPr/>
      <dgm:t>
        <a:bodyPr/>
        <a:lstStyle/>
        <a:p>
          <a:endParaRPr lang="tr-TR"/>
        </a:p>
      </dgm:t>
    </dgm:pt>
    <dgm:pt modelId="{C499A8E4-BA18-4093-B577-ED9DCA17C30F}" type="pres">
      <dgm:prSet presAssocID="{287D42F5-23CA-4FA1-AB6A-538EA8F9BAD4}" presName="hierRoot2" presStyleCnt="0">
        <dgm:presLayoutVars>
          <dgm:hierBranch val="init"/>
        </dgm:presLayoutVars>
      </dgm:prSet>
      <dgm:spPr/>
    </dgm:pt>
    <dgm:pt modelId="{A862D966-1491-4B44-B352-3C3F95556AA1}" type="pres">
      <dgm:prSet presAssocID="{287D42F5-23CA-4FA1-AB6A-538EA8F9BAD4}" presName="rootComposite" presStyleCnt="0"/>
      <dgm:spPr/>
    </dgm:pt>
    <dgm:pt modelId="{C5CF1934-BC8A-46D1-AAF5-4A68CAC71387}" type="pres">
      <dgm:prSet presAssocID="{287D42F5-23CA-4FA1-AB6A-538EA8F9BAD4}" presName="rootText" presStyleLbl="node2" presStyleIdx="1" presStyleCnt="3" custLinFactNeighborY="28923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5130835B-011A-4BF5-8E27-16BFD74C00A6}" type="pres">
      <dgm:prSet presAssocID="{287D42F5-23CA-4FA1-AB6A-538EA8F9BAD4}" presName="rootConnector" presStyleLbl="node2" presStyleIdx="1" presStyleCnt="3"/>
      <dgm:spPr/>
      <dgm:t>
        <a:bodyPr/>
        <a:lstStyle/>
        <a:p>
          <a:endParaRPr lang="tr-TR"/>
        </a:p>
      </dgm:t>
    </dgm:pt>
    <dgm:pt modelId="{9E337E27-FB5A-4E14-81A3-44046258D51F}" type="pres">
      <dgm:prSet presAssocID="{287D42F5-23CA-4FA1-AB6A-538EA8F9BAD4}" presName="hierChild4" presStyleCnt="0"/>
      <dgm:spPr/>
    </dgm:pt>
    <dgm:pt modelId="{427308DB-832B-4B4A-9DA9-7943FF375A97}" type="pres">
      <dgm:prSet presAssocID="{287D42F5-23CA-4FA1-AB6A-538EA8F9BAD4}" presName="hierChild5" presStyleCnt="0"/>
      <dgm:spPr/>
    </dgm:pt>
    <dgm:pt modelId="{1D1F7960-BA77-49E9-BFDB-2D05E48B4B50}" type="pres">
      <dgm:prSet presAssocID="{D264B87E-D055-4642-AA29-330DF4F1A73E}" presName="Name37" presStyleLbl="parChTrans1D2" presStyleIdx="2" presStyleCnt="3"/>
      <dgm:spPr/>
      <dgm:t>
        <a:bodyPr/>
        <a:lstStyle/>
        <a:p>
          <a:endParaRPr lang="tr-TR"/>
        </a:p>
      </dgm:t>
    </dgm:pt>
    <dgm:pt modelId="{1CA156CC-01C9-4640-8E83-FEBD3D5A981A}" type="pres">
      <dgm:prSet presAssocID="{8194F416-A209-4E0F-A881-C43C5B167D63}" presName="hierRoot2" presStyleCnt="0">
        <dgm:presLayoutVars>
          <dgm:hierBranch val="init"/>
        </dgm:presLayoutVars>
      </dgm:prSet>
      <dgm:spPr/>
    </dgm:pt>
    <dgm:pt modelId="{5DF5A3D1-37B2-4D30-A00F-58C9D8848D14}" type="pres">
      <dgm:prSet presAssocID="{8194F416-A209-4E0F-A881-C43C5B167D63}" presName="rootComposite" presStyleCnt="0"/>
      <dgm:spPr/>
    </dgm:pt>
    <dgm:pt modelId="{8AF403E7-FAA0-4D74-A24A-841E15B4D546}" type="pres">
      <dgm:prSet presAssocID="{8194F416-A209-4E0F-A881-C43C5B167D63}" presName="rootText" presStyleLbl="node2" presStyleIdx="2" presStyleCnt="3" custLinFactNeighborX="1236" custLinFactNeighborY="28923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1A0557FD-914B-40BE-9B38-113A6DFF0191}" type="pres">
      <dgm:prSet presAssocID="{8194F416-A209-4E0F-A881-C43C5B167D63}" presName="rootConnector" presStyleLbl="node2" presStyleIdx="2" presStyleCnt="3"/>
      <dgm:spPr/>
      <dgm:t>
        <a:bodyPr/>
        <a:lstStyle/>
        <a:p>
          <a:endParaRPr lang="tr-TR"/>
        </a:p>
      </dgm:t>
    </dgm:pt>
    <dgm:pt modelId="{0C55BE9E-5087-4CEA-B5B8-D8E46A01CFEA}" type="pres">
      <dgm:prSet presAssocID="{8194F416-A209-4E0F-A881-C43C5B167D63}" presName="hierChild4" presStyleCnt="0"/>
      <dgm:spPr/>
    </dgm:pt>
    <dgm:pt modelId="{3F4D826B-F0C7-43BA-A57E-53878E75BC0C}" type="pres">
      <dgm:prSet presAssocID="{8194F416-A209-4E0F-A881-C43C5B167D63}" presName="hierChild5" presStyleCnt="0"/>
      <dgm:spPr/>
    </dgm:pt>
    <dgm:pt modelId="{5CF3C14E-C06C-494B-83CA-30253705B69B}" type="pres">
      <dgm:prSet presAssocID="{DEA7DB63-D3AB-4FE3-8E7A-7EB79DAA1AFD}" presName="hierChild3" presStyleCnt="0"/>
      <dgm:spPr/>
    </dgm:pt>
  </dgm:ptLst>
  <dgm:cxnLst>
    <dgm:cxn modelId="{EBDE8B7C-ACD0-4713-BF7C-A91A274CD2AE}" type="presOf" srcId="{DEA7DB63-D3AB-4FE3-8E7A-7EB79DAA1AFD}" destId="{C8ECD183-0928-4486-B6F7-ECCEA38D729F}" srcOrd="1" destOrd="0" presId="urn:microsoft.com/office/officeart/2005/8/layout/orgChart1"/>
    <dgm:cxn modelId="{D89A8CF9-5245-4233-93DC-AC47B57FD6BB}" type="presOf" srcId="{8194F416-A209-4E0F-A881-C43C5B167D63}" destId="{1A0557FD-914B-40BE-9B38-113A6DFF0191}" srcOrd="1" destOrd="0" presId="urn:microsoft.com/office/officeart/2005/8/layout/orgChart1"/>
    <dgm:cxn modelId="{F66A0D64-1894-4A04-BC16-6BD0A0E18FD2}" srcId="{DEA7DB63-D3AB-4FE3-8E7A-7EB79DAA1AFD}" destId="{8194F416-A209-4E0F-A881-C43C5B167D63}" srcOrd="2" destOrd="0" parTransId="{D264B87E-D055-4642-AA29-330DF4F1A73E}" sibTransId="{8D7A52A2-5512-446E-98C0-30F57259BF0F}"/>
    <dgm:cxn modelId="{5819A428-EF76-4F3D-AF58-B7DF37DCDDEA}" type="presOf" srcId="{EFD08427-81AC-436A-A3F1-9CE7FE506FE5}" destId="{6C2683C5-1E79-4D81-B5B7-83FD2065A04E}" srcOrd="0" destOrd="0" presId="urn:microsoft.com/office/officeart/2005/8/layout/orgChart1"/>
    <dgm:cxn modelId="{AFC155BB-A72E-41A4-AFE6-6DD744474411}" type="presOf" srcId="{EFD08427-81AC-436A-A3F1-9CE7FE506FE5}" destId="{49BFAE92-9B9A-407B-A9E9-98C5FBA310A5}" srcOrd="1" destOrd="0" presId="urn:microsoft.com/office/officeart/2005/8/layout/orgChart1"/>
    <dgm:cxn modelId="{EA8B527D-368F-46EC-ADF6-3AB15DB7F6E4}" type="presOf" srcId="{8194F416-A209-4E0F-A881-C43C5B167D63}" destId="{8AF403E7-FAA0-4D74-A24A-841E15B4D546}" srcOrd="0" destOrd="0" presId="urn:microsoft.com/office/officeart/2005/8/layout/orgChart1"/>
    <dgm:cxn modelId="{4B2AF9CC-7E78-4FF4-AFD5-B0E4C91F7401}" srcId="{21E71A91-0FAD-465A-8BEA-9FC943E065CA}" destId="{DEA7DB63-D3AB-4FE3-8E7A-7EB79DAA1AFD}" srcOrd="0" destOrd="0" parTransId="{07A12615-657E-4C11-8C94-0A109EA0314D}" sibTransId="{7653ED51-D0A0-45B0-ACAF-BF0BF214FCC4}"/>
    <dgm:cxn modelId="{91CDAFAE-2D62-4A46-89D5-E33B7DB7A5ED}" type="presOf" srcId="{21E71A91-0FAD-465A-8BEA-9FC943E065CA}" destId="{CE850F24-DD41-473E-B717-A51378125759}" srcOrd="0" destOrd="0" presId="urn:microsoft.com/office/officeart/2005/8/layout/orgChart1"/>
    <dgm:cxn modelId="{5342D186-D078-4286-B09B-A116E5B8F672}" type="presOf" srcId="{0ABD5756-68AD-436F-97B6-9B57ACB38C92}" destId="{EBC071A9-77AF-4BA4-842F-886F72EFF12D}" srcOrd="0" destOrd="0" presId="urn:microsoft.com/office/officeart/2005/8/layout/orgChart1"/>
    <dgm:cxn modelId="{512A7902-5D0D-48E6-8CB1-0B9F2CBE2C7D}" type="presOf" srcId="{DEA7DB63-D3AB-4FE3-8E7A-7EB79DAA1AFD}" destId="{5CEC54B2-A5AF-4B6D-804C-87ADE8126E0B}" srcOrd="0" destOrd="0" presId="urn:microsoft.com/office/officeart/2005/8/layout/orgChart1"/>
    <dgm:cxn modelId="{C277F246-489C-4446-A89C-D1CBB2B163BC}" type="presOf" srcId="{D264B87E-D055-4642-AA29-330DF4F1A73E}" destId="{1D1F7960-BA77-49E9-BFDB-2D05E48B4B50}" srcOrd="0" destOrd="0" presId="urn:microsoft.com/office/officeart/2005/8/layout/orgChart1"/>
    <dgm:cxn modelId="{1546E3DE-09DA-416A-B891-3A6D35D7B76D}" srcId="{DEA7DB63-D3AB-4FE3-8E7A-7EB79DAA1AFD}" destId="{EFD08427-81AC-436A-A3F1-9CE7FE506FE5}" srcOrd="0" destOrd="0" parTransId="{0ABD5756-68AD-436F-97B6-9B57ACB38C92}" sibTransId="{591F8770-69C7-4B76-B4A6-21199A8EC223}"/>
    <dgm:cxn modelId="{ACB15626-DEA0-4680-977F-DD6AAEFC588A}" srcId="{DEA7DB63-D3AB-4FE3-8E7A-7EB79DAA1AFD}" destId="{287D42F5-23CA-4FA1-AB6A-538EA8F9BAD4}" srcOrd="1" destOrd="0" parTransId="{812BBDEF-CDE0-44B5-8E83-9D88EF07D04E}" sibTransId="{FA898D01-0D34-4D81-9D9E-BB151D20A2A8}"/>
    <dgm:cxn modelId="{A32E3648-EE18-4C2D-A8E1-F108B31E1723}" type="presOf" srcId="{287D42F5-23CA-4FA1-AB6A-538EA8F9BAD4}" destId="{C5CF1934-BC8A-46D1-AAF5-4A68CAC71387}" srcOrd="0" destOrd="0" presId="urn:microsoft.com/office/officeart/2005/8/layout/orgChart1"/>
    <dgm:cxn modelId="{65DB3A2F-11F7-4101-B283-0F9C14C97885}" type="presOf" srcId="{287D42F5-23CA-4FA1-AB6A-538EA8F9BAD4}" destId="{5130835B-011A-4BF5-8E27-16BFD74C00A6}" srcOrd="1" destOrd="0" presId="urn:microsoft.com/office/officeart/2005/8/layout/orgChart1"/>
    <dgm:cxn modelId="{9B8EFD61-F17A-423E-A0AE-449E81A80438}" type="presOf" srcId="{812BBDEF-CDE0-44B5-8E83-9D88EF07D04E}" destId="{370BFA78-641F-4A06-9EAE-B19BAD1F7D6A}" srcOrd="0" destOrd="0" presId="urn:microsoft.com/office/officeart/2005/8/layout/orgChart1"/>
    <dgm:cxn modelId="{144EB41A-B603-4122-A7D7-C2DFD75DA121}" type="presParOf" srcId="{CE850F24-DD41-473E-B717-A51378125759}" destId="{E5F579B0-DD8D-4440-9890-C22C23FFCDCA}" srcOrd="0" destOrd="0" presId="urn:microsoft.com/office/officeart/2005/8/layout/orgChart1"/>
    <dgm:cxn modelId="{C8C16225-9AB2-41A4-81DB-47315440717E}" type="presParOf" srcId="{E5F579B0-DD8D-4440-9890-C22C23FFCDCA}" destId="{BF5B283B-E9B8-4FAC-99A2-7E0F7E7CC195}" srcOrd="0" destOrd="0" presId="urn:microsoft.com/office/officeart/2005/8/layout/orgChart1"/>
    <dgm:cxn modelId="{B7D2F4FC-170A-488B-AC28-4DF930AC0742}" type="presParOf" srcId="{BF5B283B-E9B8-4FAC-99A2-7E0F7E7CC195}" destId="{5CEC54B2-A5AF-4B6D-804C-87ADE8126E0B}" srcOrd="0" destOrd="0" presId="urn:microsoft.com/office/officeart/2005/8/layout/orgChart1"/>
    <dgm:cxn modelId="{DC69A22B-BD47-4AB0-B392-8949BF8FB800}" type="presParOf" srcId="{BF5B283B-E9B8-4FAC-99A2-7E0F7E7CC195}" destId="{C8ECD183-0928-4486-B6F7-ECCEA38D729F}" srcOrd="1" destOrd="0" presId="urn:microsoft.com/office/officeart/2005/8/layout/orgChart1"/>
    <dgm:cxn modelId="{F7F2061C-7450-4A00-9498-4B7D9E875568}" type="presParOf" srcId="{E5F579B0-DD8D-4440-9890-C22C23FFCDCA}" destId="{01A32D9F-6A1C-4981-8A27-29BB0A04FB7A}" srcOrd="1" destOrd="0" presId="urn:microsoft.com/office/officeart/2005/8/layout/orgChart1"/>
    <dgm:cxn modelId="{2542D463-855D-4EFC-9449-35F37A1D58A8}" type="presParOf" srcId="{01A32D9F-6A1C-4981-8A27-29BB0A04FB7A}" destId="{EBC071A9-77AF-4BA4-842F-886F72EFF12D}" srcOrd="0" destOrd="0" presId="urn:microsoft.com/office/officeart/2005/8/layout/orgChart1"/>
    <dgm:cxn modelId="{4F4A2F41-FBEE-4843-904F-8CD1DF614093}" type="presParOf" srcId="{01A32D9F-6A1C-4981-8A27-29BB0A04FB7A}" destId="{AC3C5031-8DE7-40F2-AE74-BFF7A352E5FA}" srcOrd="1" destOrd="0" presId="urn:microsoft.com/office/officeart/2005/8/layout/orgChart1"/>
    <dgm:cxn modelId="{3D2596BE-B405-4608-B6A6-D68636846E94}" type="presParOf" srcId="{AC3C5031-8DE7-40F2-AE74-BFF7A352E5FA}" destId="{757FDEC8-4A54-47DC-90FA-7F13EC5A289F}" srcOrd="0" destOrd="0" presId="urn:microsoft.com/office/officeart/2005/8/layout/orgChart1"/>
    <dgm:cxn modelId="{71E1BF9F-8D5A-477A-BB0D-869E35948F81}" type="presParOf" srcId="{757FDEC8-4A54-47DC-90FA-7F13EC5A289F}" destId="{6C2683C5-1E79-4D81-B5B7-83FD2065A04E}" srcOrd="0" destOrd="0" presId="urn:microsoft.com/office/officeart/2005/8/layout/orgChart1"/>
    <dgm:cxn modelId="{4277FAC7-CD06-419B-BC10-876055708E12}" type="presParOf" srcId="{757FDEC8-4A54-47DC-90FA-7F13EC5A289F}" destId="{49BFAE92-9B9A-407B-A9E9-98C5FBA310A5}" srcOrd="1" destOrd="0" presId="urn:microsoft.com/office/officeart/2005/8/layout/orgChart1"/>
    <dgm:cxn modelId="{4BF51275-6F02-460E-A2D9-329317FFFA56}" type="presParOf" srcId="{AC3C5031-8DE7-40F2-AE74-BFF7A352E5FA}" destId="{A1E0430F-1155-4406-B885-B9C942870CD1}" srcOrd="1" destOrd="0" presId="urn:microsoft.com/office/officeart/2005/8/layout/orgChart1"/>
    <dgm:cxn modelId="{A20317AC-D7F5-46A9-A944-A89D4A23687E}" type="presParOf" srcId="{AC3C5031-8DE7-40F2-AE74-BFF7A352E5FA}" destId="{AFABA68B-3881-4B8B-AFE3-642324110DD2}" srcOrd="2" destOrd="0" presId="urn:microsoft.com/office/officeart/2005/8/layout/orgChart1"/>
    <dgm:cxn modelId="{00D5CFA7-F957-40CE-9DB1-29BE7E01697C}" type="presParOf" srcId="{01A32D9F-6A1C-4981-8A27-29BB0A04FB7A}" destId="{370BFA78-641F-4A06-9EAE-B19BAD1F7D6A}" srcOrd="2" destOrd="0" presId="urn:microsoft.com/office/officeart/2005/8/layout/orgChart1"/>
    <dgm:cxn modelId="{091EB467-800E-4D45-9057-BF34989D6708}" type="presParOf" srcId="{01A32D9F-6A1C-4981-8A27-29BB0A04FB7A}" destId="{C499A8E4-BA18-4093-B577-ED9DCA17C30F}" srcOrd="3" destOrd="0" presId="urn:microsoft.com/office/officeart/2005/8/layout/orgChart1"/>
    <dgm:cxn modelId="{78AA40B2-B279-4F8E-84C1-F697E8CCDAAB}" type="presParOf" srcId="{C499A8E4-BA18-4093-B577-ED9DCA17C30F}" destId="{A862D966-1491-4B44-B352-3C3F95556AA1}" srcOrd="0" destOrd="0" presId="urn:microsoft.com/office/officeart/2005/8/layout/orgChart1"/>
    <dgm:cxn modelId="{BC56AF64-780E-4A33-9C20-6DEAB01F09B6}" type="presParOf" srcId="{A862D966-1491-4B44-B352-3C3F95556AA1}" destId="{C5CF1934-BC8A-46D1-AAF5-4A68CAC71387}" srcOrd="0" destOrd="0" presId="urn:microsoft.com/office/officeart/2005/8/layout/orgChart1"/>
    <dgm:cxn modelId="{FE56B552-DBE7-4688-B8C1-1F14F9455DC2}" type="presParOf" srcId="{A862D966-1491-4B44-B352-3C3F95556AA1}" destId="{5130835B-011A-4BF5-8E27-16BFD74C00A6}" srcOrd="1" destOrd="0" presId="urn:microsoft.com/office/officeart/2005/8/layout/orgChart1"/>
    <dgm:cxn modelId="{FFF09AFF-5E0D-436E-9F74-07251FB7B666}" type="presParOf" srcId="{C499A8E4-BA18-4093-B577-ED9DCA17C30F}" destId="{9E337E27-FB5A-4E14-81A3-44046258D51F}" srcOrd="1" destOrd="0" presId="urn:microsoft.com/office/officeart/2005/8/layout/orgChart1"/>
    <dgm:cxn modelId="{3F2CDED9-EEEA-42B5-9401-C26561AD4FFC}" type="presParOf" srcId="{C499A8E4-BA18-4093-B577-ED9DCA17C30F}" destId="{427308DB-832B-4B4A-9DA9-7943FF375A97}" srcOrd="2" destOrd="0" presId="urn:microsoft.com/office/officeart/2005/8/layout/orgChart1"/>
    <dgm:cxn modelId="{9B6A9CFF-5DBC-4838-81DF-F3CB8C8586D9}" type="presParOf" srcId="{01A32D9F-6A1C-4981-8A27-29BB0A04FB7A}" destId="{1D1F7960-BA77-49E9-BFDB-2D05E48B4B50}" srcOrd="4" destOrd="0" presId="urn:microsoft.com/office/officeart/2005/8/layout/orgChart1"/>
    <dgm:cxn modelId="{A2A273BA-D0E3-464F-B953-B53C71A596F7}" type="presParOf" srcId="{01A32D9F-6A1C-4981-8A27-29BB0A04FB7A}" destId="{1CA156CC-01C9-4640-8E83-FEBD3D5A981A}" srcOrd="5" destOrd="0" presId="urn:microsoft.com/office/officeart/2005/8/layout/orgChart1"/>
    <dgm:cxn modelId="{BB12B6AD-18BE-4FA9-89ED-A9A42EF7DB59}" type="presParOf" srcId="{1CA156CC-01C9-4640-8E83-FEBD3D5A981A}" destId="{5DF5A3D1-37B2-4D30-A00F-58C9D8848D14}" srcOrd="0" destOrd="0" presId="urn:microsoft.com/office/officeart/2005/8/layout/orgChart1"/>
    <dgm:cxn modelId="{BDEC3DCA-1656-487A-9B3E-69405864E609}" type="presParOf" srcId="{5DF5A3D1-37B2-4D30-A00F-58C9D8848D14}" destId="{8AF403E7-FAA0-4D74-A24A-841E15B4D546}" srcOrd="0" destOrd="0" presId="urn:microsoft.com/office/officeart/2005/8/layout/orgChart1"/>
    <dgm:cxn modelId="{B79310C5-4D00-4C35-A59B-E0A3C18AF8FD}" type="presParOf" srcId="{5DF5A3D1-37B2-4D30-A00F-58C9D8848D14}" destId="{1A0557FD-914B-40BE-9B38-113A6DFF0191}" srcOrd="1" destOrd="0" presId="urn:microsoft.com/office/officeart/2005/8/layout/orgChart1"/>
    <dgm:cxn modelId="{9175C8E4-D978-4DEA-9FDD-F4A02928A4CF}" type="presParOf" srcId="{1CA156CC-01C9-4640-8E83-FEBD3D5A981A}" destId="{0C55BE9E-5087-4CEA-B5B8-D8E46A01CFEA}" srcOrd="1" destOrd="0" presId="urn:microsoft.com/office/officeart/2005/8/layout/orgChart1"/>
    <dgm:cxn modelId="{07D9B244-F2CA-473C-A25C-9F4CA7396E93}" type="presParOf" srcId="{1CA156CC-01C9-4640-8E83-FEBD3D5A981A}" destId="{3F4D826B-F0C7-43BA-A57E-53878E75BC0C}" srcOrd="2" destOrd="0" presId="urn:microsoft.com/office/officeart/2005/8/layout/orgChart1"/>
    <dgm:cxn modelId="{1B05E00C-7CC5-4EAF-AC67-5E992486ED17}" type="presParOf" srcId="{E5F579B0-DD8D-4440-9890-C22C23FFCDCA}" destId="{5CF3C14E-C06C-494B-83CA-30253705B69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1E71A91-0FAD-465A-8BEA-9FC943E065CA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tr-TR"/>
        </a:p>
      </dgm:t>
    </dgm:pt>
    <dgm:pt modelId="{DEA7DB63-D3AB-4FE3-8E7A-7EB79DAA1AFD}">
      <dgm:prSet phldrT="[Text]"/>
      <dgm:spPr/>
      <dgm:t>
        <a:bodyPr/>
        <a:lstStyle/>
        <a:p>
          <a:r>
            <a:rPr lang="tr-TR" dirty="0" smtClean="0"/>
            <a:t>Headquarters</a:t>
          </a:r>
        </a:p>
        <a:p>
          <a:r>
            <a:rPr lang="tr-TR" dirty="0" smtClean="0"/>
            <a:t>Top Management</a:t>
          </a:r>
          <a:endParaRPr lang="tr-TR" dirty="0"/>
        </a:p>
      </dgm:t>
    </dgm:pt>
    <dgm:pt modelId="{07A12615-657E-4C11-8C94-0A109EA0314D}" type="parTrans" cxnId="{4B2AF9CC-7E78-4FF4-AFD5-B0E4C91F7401}">
      <dgm:prSet/>
      <dgm:spPr/>
      <dgm:t>
        <a:bodyPr/>
        <a:lstStyle/>
        <a:p>
          <a:endParaRPr lang="tr-TR"/>
        </a:p>
      </dgm:t>
    </dgm:pt>
    <dgm:pt modelId="{7653ED51-D0A0-45B0-ACAF-BF0BF214FCC4}" type="sibTrans" cxnId="{4B2AF9CC-7E78-4FF4-AFD5-B0E4C91F7401}">
      <dgm:prSet/>
      <dgm:spPr/>
      <dgm:t>
        <a:bodyPr/>
        <a:lstStyle/>
        <a:p>
          <a:endParaRPr lang="tr-TR"/>
        </a:p>
      </dgm:t>
    </dgm:pt>
    <dgm:pt modelId="{EFD08427-81AC-436A-A3F1-9CE7FE506FE5}">
      <dgm:prSet phldrT="[Text]"/>
      <dgm:spPr/>
      <dgm:t>
        <a:bodyPr/>
        <a:lstStyle/>
        <a:p>
          <a:r>
            <a:rPr lang="tr-TR" dirty="0" err="1" smtClean="0"/>
            <a:t>Division</a:t>
          </a:r>
          <a:r>
            <a:rPr lang="tr-TR" dirty="0" smtClean="0"/>
            <a:t> 1</a:t>
          </a:r>
          <a:endParaRPr lang="tr-TR" dirty="0"/>
        </a:p>
      </dgm:t>
    </dgm:pt>
    <dgm:pt modelId="{0ABD5756-68AD-436F-97B6-9B57ACB38C92}" type="parTrans" cxnId="{1546E3DE-09DA-416A-B891-3A6D35D7B76D}">
      <dgm:prSet/>
      <dgm:spPr/>
      <dgm:t>
        <a:bodyPr/>
        <a:lstStyle/>
        <a:p>
          <a:endParaRPr lang="tr-TR"/>
        </a:p>
      </dgm:t>
    </dgm:pt>
    <dgm:pt modelId="{591F8770-69C7-4B76-B4A6-21199A8EC223}" type="sibTrans" cxnId="{1546E3DE-09DA-416A-B891-3A6D35D7B76D}">
      <dgm:prSet/>
      <dgm:spPr/>
      <dgm:t>
        <a:bodyPr/>
        <a:lstStyle/>
        <a:p>
          <a:endParaRPr lang="tr-TR"/>
        </a:p>
      </dgm:t>
    </dgm:pt>
    <dgm:pt modelId="{287D42F5-23CA-4FA1-AB6A-538EA8F9BAD4}">
      <dgm:prSet phldrT="[Text]"/>
      <dgm:spPr/>
      <dgm:t>
        <a:bodyPr/>
        <a:lstStyle/>
        <a:p>
          <a:r>
            <a:rPr lang="tr-TR" dirty="0" err="1" smtClean="0"/>
            <a:t>Division</a:t>
          </a:r>
          <a:r>
            <a:rPr lang="tr-TR" dirty="0" smtClean="0"/>
            <a:t> 2</a:t>
          </a:r>
          <a:endParaRPr lang="tr-TR" dirty="0"/>
        </a:p>
      </dgm:t>
    </dgm:pt>
    <dgm:pt modelId="{812BBDEF-CDE0-44B5-8E83-9D88EF07D04E}" type="parTrans" cxnId="{ACB15626-DEA0-4680-977F-DD6AAEFC588A}">
      <dgm:prSet/>
      <dgm:spPr/>
      <dgm:t>
        <a:bodyPr/>
        <a:lstStyle/>
        <a:p>
          <a:endParaRPr lang="tr-TR"/>
        </a:p>
      </dgm:t>
    </dgm:pt>
    <dgm:pt modelId="{FA898D01-0D34-4D81-9D9E-BB151D20A2A8}" type="sibTrans" cxnId="{ACB15626-DEA0-4680-977F-DD6AAEFC588A}">
      <dgm:prSet/>
      <dgm:spPr/>
      <dgm:t>
        <a:bodyPr/>
        <a:lstStyle/>
        <a:p>
          <a:endParaRPr lang="tr-TR"/>
        </a:p>
      </dgm:t>
    </dgm:pt>
    <dgm:pt modelId="{8194F416-A209-4E0F-A881-C43C5B167D63}">
      <dgm:prSet phldrT="[Text]"/>
      <dgm:spPr/>
      <dgm:t>
        <a:bodyPr/>
        <a:lstStyle/>
        <a:p>
          <a:r>
            <a:rPr lang="tr-TR" dirty="0" err="1" smtClean="0"/>
            <a:t>Division</a:t>
          </a:r>
          <a:r>
            <a:rPr lang="tr-TR" dirty="0" smtClean="0"/>
            <a:t> 3</a:t>
          </a:r>
          <a:endParaRPr lang="tr-TR" dirty="0"/>
        </a:p>
      </dgm:t>
    </dgm:pt>
    <dgm:pt modelId="{D264B87E-D055-4642-AA29-330DF4F1A73E}" type="parTrans" cxnId="{F66A0D64-1894-4A04-BC16-6BD0A0E18FD2}">
      <dgm:prSet/>
      <dgm:spPr/>
      <dgm:t>
        <a:bodyPr/>
        <a:lstStyle/>
        <a:p>
          <a:endParaRPr lang="tr-TR"/>
        </a:p>
      </dgm:t>
    </dgm:pt>
    <dgm:pt modelId="{8D7A52A2-5512-446E-98C0-30F57259BF0F}" type="sibTrans" cxnId="{F66A0D64-1894-4A04-BC16-6BD0A0E18FD2}">
      <dgm:prSet/>
      <dgm:spPr/>
      <dgm:t>
        <a:bodyPr/>
        <a:lstStyle/>
        <a:p>
          <a:endParaRPr lang="tr-TR"/>
        </a:p>
      </dgm:t>
    </dgm:pt>
    <dgm:pt modelId="{CE850F24-DD41-473E-B717-A51378125759}" type="pres">
      <dgm:prSet presAssocID="{21E71A91-0FAD-465A-8BEA-9FC943E065C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tr-TR"/>
        </a:p>
      </dgm:t>
    </dgm:pt>
    <dgm:pt modelId="{E5F579B0-DD8D-4440-9890-C22C23FFCDCA}" type="pres">
      <dgm:prSet presAssocID="{DEA7DB63-D3AB-4FE3-8E7A-7EB79DAA1AFD}" presName="hierRoot1" presStyleCnt="0">
        <dgm:presLayoutVars>
          <dgm:hierBranch val="init"/>
        </dgm:presLayoutVars>
      </dgm:prSet>
      <dgm:spPr/>
    </dgm:pt>
    <dgm:pt modelId="{BF5B283B-E9B8-4FAC-99A2-7E0F7E7CC195}" type="pres">
      <dgm:prSet presAssocID="{DEA7DB63-D3AB-4FE3-8E7A-7EB79DAA1AFD}" presName="rootComposite1" presStyleCnt="0"/>
      <dgm:spPr/>
    </dgm:pt>
    <dgm:pt modelId="{5CEC54B2-A5AF-4B6D-804C-87ADE8126E0B}" type="pres">
      <dgm:prSet presAssocID="{DEA7DB63-D3AB-4FE3-8E7A-7EB79DAA1AFD}" presName="rootText1" presStyleLbl="node0" presStyleIdx="0" presStyleCnt="1" custLinFactNeighborY="-48562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C8ECD183-0928-4486-B6F7-ECCEA38D729F}" type="pres">
      <dgm:prSet presAssocID="{DEA7DB63-D3AB-4FE3-8E7A-7EB79DAA1AFD}" presName="rootConnector1" presStyleLbl="node1" presStyleIdx="0" presStyleCnt="0"/>
      <dgm:spPr/>
      <dgm:t>
        <a:bodyPr/>
        <a:lstStyle/>
        <a:p>
          <a:endParaRPr lang="tr-TR"/>
        </a:p>
      </dgm:t>
    </dgm:pt>
    <dgm:pt modelId="{01A32D9F-6A1C-4981-8A27-29BB0A04FB7A}" type="pres">
      <dgm:prSet presAssocID="{DEA7DB63-D3AB-4FE3-8E7A-7EB79DAA1AFD}" presName="hierChild2" presStyleCnt="0"/>
      <dgm:spPr/>
    </dgm:pt>
    <dgm:pt modelId="{EBC071A9-77AF-4BA4-842F-886F72EFF12D}" type="pres">
      <dgm:prSet presAssocID="{0ABD5756-68AD-436F-97B6-9B57ACB38C92}" presName="Name37" presStyleLbl="parChTrans1D2" presStyleIdx="0" presStyleCnt="3"/>
      <dgm:spPr/>
      <dgm:t>
        <a:bodyPr/>
        <a:lstStyle/>
        <a:p>
          <a:endParaRPr lang="tr-TR"/>
        </a:p>
      </dgm:t>
    </dgm:pt>
    <dgm:pt modelId="{AC3C5031-8DE7-40F2-AE74-BFF7A352E5FA}" type="pres">
      <dgm:prSet presAssocID="{EFD08427-81AC-436A-A3F1-9CE7FE506FE5}" presName="hierRoot2" presStyleCnt="0">
        <dgm:presLayoutVars>
          <dgm:hierBranch val="init"/>
        </dgm:presLayoutVars>
      </dgm:prSet>
      <dgm:spPr/>
    </dgm:pt>
    <dgm:pt modelId="{757FDEC8-4A54-47DC-90FA-7F13EC5A289F}" type="pres">
      <dgm:prSet presAssocID="{EFD08427-81AC-436A-A3F1-9CE7FE506FE5}" presName="rootComposite" presStyleCnt="0"/>
      <dgm:spPr/>
    </dgm:pt>
    <dgm:pt modelId="{6C2683C5-1E79-4D81-B5B7-83FD2065A04E}" type="pres">
      <dgm:prSet presAssocID="{EFD08427-81AC-436A-A3F1-9CE7FE506FE5}" presName="rootText" presStyleLbl="node2" presStyleIdx="0" presStyleCnt="3" custLinFactNeighborY="28923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49BFAE92-9B9A-407B-A9E9-98C5FBA310A5}" type="pres">
      <dgm:prSet presAssocID="{EFD08427-81AC-436A-A3F1-9CE7FE506FE5}" presName="rootConnector" presStyleLbl="node2" presStyleIdx="0" presStyleCnt="3"/>
      <dgm:spPr/>
      <dgm:t>
        <a:bodyPr/>
        <a:lstStyle/>
        <a:p>
          <a:endParaRPr lang="tr-TR"/>
        </a:p>
      </dgm:t>
    </dgm:pt>
    <dgm:pt modelId="{A1E0430F-1155-4406-B885-B9C942870CD1}" type="pres">
      <dgm:prSet presAssocID="{EFD08427-81AC-436A-A3F1-9CE7FE506FE5}" presName="hierChild4" presStyleCnt="0"/>
      <dgm:spPr/>
    </dgm:pt>
    <dgm:pt modelId="{AFABA68B-3881-4B8B-AFE3-642324110DD2}" type="pres">
      <dgm:prSet presAssocID="{EFD08427-81AC-436A-A3F1-9CE7FE506FE5}" presName="hierChild5" presStyleCnt="0"/>
      <dgm:spPr/>
    </dgm:pt>
    <dgm:pt modelId="{370BFA78-641F-4A06-9EAE-B19BAD1F7D6A}" type="pres">
      <dgm:prSet presAssocID="{812BBDEF-CDE0-44B5-8E83-9D88EF07D04E}" presName="Name37" presStyleLbl="parChTrans1D2" presStyleIdx="1" presStyleCnt="3"/>
      <dgm:spPr/>
      <dgm:t>
        <a:bodyPr/>
        <a:lstStyle/>
        <a:p>
          <a:endParaRPr lang="tr-TR"/>
        </a:p>
      </dgm:t>
    </dgm:pt>
    <dgm:pt modelId="{C499A8E4-BA18-4093-B577-ED9DCA17C30F}" type="pres">
      <dgm:prSet presAssocID="{287D42F5-23CA-4FA1-AB6A-538EA8F9BAD4}" presName="hierRoot2" presStyleCnt="0">
        <dgm:presLayoutVars>
          <dgm:hierBranch val="init"/>
        </dgm:presLayoutVars>
      </dgm:prSet>
      <dgm:spPr/>
    </dgm:pt>
    <dgm:pt modelId="{A862D966-1491-4B44-B352-3C3F95556AA1}" type="pres">
      <dgm:prSet presAssocID="{287D42F5-23CA-4FA1-AB6A-538EA8F9BAD4}" presName="rootComposite" presStyleCnt="0"/>
      <dgm:spPr/>
    </dgm:pt>
    <dgm:pt modelId="{C5CF1934-BC8A-46D1-AAF5-4A68CAC71387}" type="pres">
      <dgm:prSet presAssocID="{287D42F5-23CA-4FA1-AB6A-538EA8F9BAD4}" presName="rootText" presStyleLbl="node2" presStyleIdx="1" presStyleCnt="3" custLinFactNeighborY="28923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5130835B-011A-4BF5-8E27-16BFD74C00A6}" type="pres">
      <dgm:prSet presAssocID="{287D42F5-23CA-4FA1-AB6A-538EA8F9BAD4}" presName="rootConnector" presStyleLbl="node2" presStyleIdx="1" presStyleCnt="3"/>
      <dgm:spPr/>
      <dgm:t>
        <a:bodyPr/>
        <a:lstStyle/>
        <a:p>
          <a:endParaRPr lang="tr-TR"/>
        </a:p>
      </dgm:t>
    </dgm:pt>
    <dgm:pt modelId="{9E337E27-FB5A-4E14-81A3-44046258D51F}" type="pres">
      <dgm:prSet presAssocID="{287D42F5-23CA-4FA1-AB6A-538EA8F9BAD4}" presName="hierChild4" presStyleCnt="0"/>
      <dgm:spPr/>
    </dgm:pt>
    <dgm:pt modelId="{427308DB-832B-4B4A-9DA9-7943FF375A97}" type="pres">
      <dgm:prSet presAssocID="{287D42F5-23CA-4FA1-AB6A-538EA8F9BAD4}" presName="hierChild5" presStyleCnt="0"/>
      <dgm:spPr/>
    </dgm:pt>
    <dgm:pt modelId="{1D1F7960-BA77-49E9-BFDB-2D05E48B4B50}" type="pres">
      <dgm:prSet presAssocID="{D264B87E-D055-4642-AA29-330DF4F1A73E}" presName="Name37" presStyleLbl="parChTrans1D2" presStyleIdx="2" presStyleCnt="3"/>
      <dgm:spPr/>
      <dgm:t>
        <a:bodyPr/>
        <a:lstStyle/>
        <a:p>
          <a:endParaRPr lang="tr-TR"/>
        </a:p>
      </dgm:t>
    </dgm:pt>
    <dgm:pt modelId="{1CA156CC-01C9-4640-8E83-FEBD3D5A981A}" type="pres">
      <dgm:prSet presAssocID="{8194F416-A209-4E0F-A881-C43C5B167D63}" presName="hierRoot2" presStyleCnt="0">
        <dgm:presLayoutVars>
          <dgm:hierBranch val="init"/>
        </dgm:presLayoutVars>
      </dgm:prSet>
      <dgm:spPr/>
    </dgm:pt>
    <dgm:pt modelId="{5DF5A3D1-37B2-4D30-A00F-58C9D8848D14}" type="pres">
      <dgm:prSet presAssocID="{8194F416-A209-4E0F-A881-C43C5B167D63}" presName="rootComposite" presStyleCnt="0"/>
      <dgm:spPr/>
    </dgm:pt>
    <dgm:pt modelId="{8AF403E7-FAA0-4D74-A24A-841E15B4D546}" type="pres">
      <dgm:prSet presAssocID="{8194F416-A209-4E0F-A881-C43C5B167D63}" presName="rootText" presStyleLbl="node2" presStyleIdx="2" presStyleCnt="3" custLinFactNeighborX="1236" custLinFactNeighborY="28923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1A0557FD-914B-40BE-9B38-113A6DFF0191}" type="pres">
      <dgm:prSet presAssocID="{8194F416-A209-4E0F-A881-C43C5B167D63}" presName="rootConnector" presStyleLbl="node2" presStyleIdx="2" presStyleCnt="3"/>
      <dgm:spPr/>
      <dgm:t>
        <a:bodyPr/>
        <a:lstStyle/>
        <a:p>
          <a:endParaRPr lang="tr-TR"/>
        </a:p>
      </dgm:t>
    </dgm:pt>
    <dgm:pt modelId="{0C55BE9E-5087-4CEA-B5B8-D8E46A01CFEA}" type="pres">
      <dgm:prSet presAssocID="{8194F416-A209-4E0F-A881-C43C5B167D63}" presName="hierChild4" presStyleCnt="0"/>
      <dgm:spPr/>
    </dgm:pt>
    <dgm:pt modelId="{3F4D826B-F0C7-43BA-A57E-53878E75BC0C}" type="pres">
      <dgm:prSet presAssocID="{8194F416-A209-4E0F-A881-C43C5B167D63}" presName="hierChild5" presStyleCnt="0"/>
      <dgm:spPr/>
    </dgm:pt>
    <dgm:pt modelId="{5CF3C14E-C06C-494B-83CA-30253705B69B}" type="pres">
      <dgm:prSet presAssocID="{DEA7DB63-D3AB-4FE3-8E7A-7EB79DAA1AFD}" presName="hierChild3" presStyleCnt="0"/>
      <dgm:spPr/>
    </dgm:pt>
  </dgm:ptLst>
  <dgm:cxnLst>
    <dgm:cxn modelId="{A12B8B3A-3768-46B5-9EAE-88E47C5283BD}" type="presOf" srcId="{287D42F5-23CA-4FA1-AB6A-538EA8F9BAD4}" destId="{C5CF1934-BC8A-46D1-AAF5-4A68CAC71387}" srcOrd="0" destOrd="0" presId="urn:microsoft.com/office/officeart/2005/8/layout/orgChart1"/>
    <dgm:cxn modelId="{0C4AC26A-4FC3-4BD2-91BC-3EFEFB24B258}" type="presOf" srcId="{EFD08427-81AC-436A-A3F1-9CE7FE506FE5}" destId="{6C2683C5-1E79-4D81-B5B7-83FD2065A04E}" srcOrd="0" destOrd="0" presId="urn:microsoft.com/office/officeart/2005/8/layout/orgChart1"/>
    <dgm:cxn modelId="{C9A73A08-3993-483A-ABA2-99DCA3E642B1}" type="presOf" srcId="{8194F416-A209-4E0F-A881-C43C5B167D63}" destId="{8AF403E7-FAA0-4D74-A24A-841E15B4D546}" srcOrd="0" destOrd="0" presId="urn:microsoft.com/office/officeart/2005/8/layout/orgChart1"/>
    <dgm:cxn modelId="{F66A0D64-1894-4A04-BC16-6BD0A0E18FD2}" srcId="{DEA7DB63-D3AB-4FE3-8E7A-7EB79DAA1AFD}" destId="{8194F416-A209-4E0F-A881-C43C5B167D63}" srcOrd="2" destOrd="0" parTransId="{D264B87E-D055-4642-AA29-330DF4F1A73E}" sibTransId="{8D7A52A2-5512-446E-98C0-30F57259BF0F}"/>
    <dgm:cxn modelId="{214B23C8-4D2D-463E-91E2-DCBB55A11F5A}" type="presOf" srcId="{21E71A91-0FAD-465A-8BEA-9FC943E065CA}" destId="{CE850F24-DD41-473E-B717-A51378125759}" srcOrd="0" destOrd="0" presId="urn:microsoft.com/office/officeart/2005/8/layout/orgChart1"/>
    <dgm:cxn modelId="{C5C5A800-CE34-4770-B7EC-79E1CCB527DB}" type="presOf" srcId="{D264B87E-D055-4642-AA29-330DF4F1A73E}" destId="{1D1F7960-BA77-49E9-BFDB-2D05E48B4B50}" srcOrd="0" destOrd="0" presId="urn:microsoft.com/office/officeart/2005/8/layout/orgChart1"/>
    <dgm:cxn modelId="{4B2AF9CC-7E78-4FF4-AFD5-B0E4C91F7401}" srcId="{21E71A91-0FAD-465A-8BEA-9FC943E065CA}" destId="{DEA7DB63-D3AB-4FE3-8E7A-7EB79DAA1AFD}" srcOrd="0" destOrd="0" parTransId="{07A12615-657E-4C11-8C94-0A109EA0314D}" sibTransId="{7653ED51-D0A0-45B0-ACAF-BF0BF214FCC4}"/>
    <dgm:cxn modelId="{E234ADAF-ACDF-4D2F-A975-E5CBFCD2F26C}" type="presOf" srcId="{0ABD5756-68AD-436F-97B6-9B57ACB38C92}" destId="{EBC071A9-77AF-4BA4-842F-886F72EFF12D}" srcOrd="0" destOrd="0" presId="urn:microsoft.com/office/officeart/2005/8/layout/orgChart1"/>
    <dgm:cxn modelId="{5DB8071F-EAB5-45D1-9F3F-955B25413885}" type="presOf" srcId="{8194F416-A209-4E0F-A881-C43C5B167D63}" destId="{1A0557FD-914B-40BE-9B38-113A6DFF0191}" srcOrd="1" destOrd="0" presId="urn:microsoft.com/office/officeart/2005/8/layout/orgChart1"/>
    <dgm:cxn modelId="{532E5253-2D97-4066-B59E-7A2EB6FB2FF2}" type="presOf" srcId="{812BBDEF-CDE0-44B5-8E83-9D88EF07D04E}" destId="{370BFA78-641F-4A06-9EAE-B19BAD1F7D6A}" srcOrd="0" destOrd="0" presId="urn:microsoft.com/office/officeart/2005/8/layout/orgChart1"/>
    <dgm:cxn modelId="{1546E3DE-09DA-416A-B891-3A6D35D7B76D}" srcId="{DEA7DB63-D3AB-4FE3-8E7A-7EB79DAA1AFD}" destId="{EFD08427-81AC-436A-A3F1-9CE7FE506FE5}" srcOrd="0" destOrd="0" parTransId="{0ABD5756-68AD-436F-97B6-9B57ACB38C92}" sibTransId="{591F8770-69C7-4B76-B4A6-21199A8EC223}"/>
    <dgm:cxn modelId="{ACB15626-DEA0-4680-977F-DD6AAEFC588A}" srcId="{DEA7DB63-D3AB-4FE3-8E7A-7EB79DAA1AFD}" destId="{287D42F5-23CA-4FA1-AB6A-538EA8F9BAD4}" srcOrd="1" destOrd="0" parTransId="{812BBDEF-CDE0-44B5-8E83-9D88EF07D04E}" sibTransId="{FA898D01-0D34-4D81-9D9E-BB151D20A2A8}"/>
    <dgm:cxn modelId="{4B9F9A31-4ECF-462E-8CD3-DB57CF55D256}" type="presOf" srcId="{DEA7DB63-D3AB-4FE3-8E7A-7EB79DAA1AFD}" destId="{5CEC54B2-A5AF-4B6D-804C-87ADE8126E0B}" srcOrd="0" destOrd="0" presId="urn:microsoft.com/office/officeart/2005/8/layout/orgChart1"/>
    <dgm:cxn modelId="{949A4DC4-A68A-4ED9-9B78-9C46F102015E}" type="presOf" srcId="{287D42F5-23CA-4FA1-AB6A-538EA8F9BAD4}" destId="{5130835B-011A-4BF5-8E27-16BFD74C00A6}" srcOrd="1" destOrd="0" presId="urn:microsoft.com/office/officeart/2005/8/layout/orgChart1"/>
    <dgm:cxn modelId="{44A7863A-1EAF-4725-94F1-D2ADDD559815}" type="presOf" srcId="{EFD08427-81AC-436A-A3F1-9CE7FE506FE5}" destId="{49BFAE92-9B9A-407B-A9E9-98C5FBA310A5}" srcOrd="1" destOrd="0" presId="urn:microsoft.com/office/officeart/2005/8/layout/orgChart1"/>
    <dgm:cxn modelId="{0490DFC5-B26C-4EB2-AB8C-C72F55033E30}" type="presOf" srcId="{DEA7DB63-D3AB-4FE3-8E7A-7EB79DAA1AFD}" destId="{C8ECD183-0928-4486-B6F7-ECCEA38D729F}" srcOrd="1" destOrd="0" presId="urn:microsoft.com/office/officeart/2005/8/layout/orgChart1"/>
    <dgm:cxn modelId="{A9E676A3-FEA6-423E-8A1E-732FF8144FA6}" type="presParOf" srcId="{CE850F24-DD41-473E-B717-A51378125759}" destId="{E5F579B0-DD8D-4440-9890-C22C23FFCDCA}" srcOrd="0" destOrd="0" presId="urn:microsoft.com/office/officeart/2005/8/layout/orgChart1"/>
    <dgm:cxn modelId="{820EA608-CFDA-44CE-B912-4558EE2D2E8C}" type="presParOf" srcId="{E5F579B0-DD8D-4440-9890-C22C23FFCDCA}" destId="{BF5B283B-E9B8-4FAC-99A2-7E0F7E7CC195}" srcOrd="0" destOrd="0" presId="urn:microsoft.com/office/officeart/2005/8/layout/orgChart1"/>
    <dgm:cxn modelId="{6560E45C-FE23-42CA-96CA-1263B603B04F}" type="presParOf" srcId="{BF5B283B-E9B8-4FAC-99A2-7E0F7E7CC195}" destId="{5CEC54B2-A5AF-4B6D-804C-87ADE8126E0B}" srcOrd="0" destOrd="0" presId="urn:microsoft.com/office/officeart/2005/8/layout/orgChart1"/>
    <dgm:cxn modelId="{EAFD3E2C-1F37-40C6-9287-8B330560846B}" type="presParOf" srcId="{BF5B283B-E9B8-4FAC-99A2-7E0F7E7CC195}" destId="{C8ECD183-0928-4486-B6F7-ECCEA38D729F}" srcOrd="1" destOrd="0" presId="urn:microsoft.com/office/officeart/2005/8/layout/orgChart1"/>
    <dgm:cxn modelId="{0AED187B-E59A-4E9A-AF12-57289A1C8D30}" type="presParOf" srcId="{E5F579B0-DD8D-4440-9890-C22C23FFCDCA}" destId="{01A32D9F-6A1C-4981-8A27-29BB0A04FB7A}" srcOrd="1" destOrd="0" presId="urn:microsoft.com/office/officeart/2005/8/layout/orgChart1"/>
    <dgm:cxn modelId="{7A568405-FD41-4B5B-8429-D40A1909B747}" type="presParOf" srcId="{01A32D9F-6A1C-4981-8A27-29BB0A04FB7A}" destId="{EBC071A9-77AF-4BA4-842F-886F72EFF12D}" srcOrd="0" destOrd="0" presId="urn:microsoft.com/office/officeart/2005/8/layout/orgChart1"/>
    <dgm:cxn modelId="{1C486D8E-189C-499D-8065-36635A109300}" type="presParOf" srcId="{01A32D9F-6A1C-4981-8A27-29BB0A04FB7A}" destId="{AC3C5031-8DE7-40F2-AE74-BFF7A352E5FA}" srcOrd="1" destOrd="0" presId="urn:microsoft.com/office/officeart/2005/8/layout/orgChart1"/>
    <dgm:cxn modelId="{1130DCB5-021C-4FFB-928E-64D4AF3FB8EE}" type="presParOf" srcId="{AC3C5031-8DE7-40F2-AE74-BFF7A352E5FA}" destId="{757FDEC8-4A54-47DC-90FA-7F13EC5A289F}" srcOrd="0" destOrd="0" presId="urn:microsoft.com/office/officeart/2005/8/layout/orgChart1"/>
    <dgm:cxn modelId="{68181E09-1F54-476E-A345-63D4AB67F347}" type="presParOf" srcId="{757FDEC8-4A54-47DC-90FA-7F13EC5A289F}" destId="{6C2683C5-1E79-4D81-B5B7-83FD2065A04E}" srcOrd="0" destOrd="0" presId="urn:microsoft.com/office/officeart/2005/8/layout/orgChart1"/>
    <dgm:cxn modelId="{47FE9196-C264-4526-839A-73D6D2C1E336}" type="presParOf" srcId="{757FDEC8-4A54-47DC-90FA-7F13EC5A289F}" destId="{49BFAE92-9B9A-407B-A9E9-98C5FBA310A5}" srcOrd="1" destOrd="0" presId="urn:microsoft.com/office/officeart/2005/8/layout/orgChart1"/>
    <dgm:cxn modelId="{85B833D2-EBDA-4F5E-B92C-65BFDB224FB3}" type="presParOf" srcId="{AC3C5031-8DE7-40F2-AE74-BFF7A352E5FA}" destId="{A1E0430F-1155-4406-B885-B9C942870CD1}" srcOrd="1" destOrd="0" presId="urn:microsoft.com/office/officeart/2005/8/layout/orgChart1"/>
    <dgm:cxn modelId="{0C7BC876-FD70-44FD-B956-BF715510CC13}" type="presParOf" srcId="{AC3C5031-8DE7-40F2-AE74-BFF7A352E5FA}" destId="{AFABA68B-3881-4B8B-AFE3-642324110DD2}" srcOrd="2" destOrd="0" presId="urn:microsoft.com/office/officeart/2005/8/layout/orgChart1"/>
    <dgm:cxn modelId="{1E87250E-6226-4721-892F-EE4DF1AEC322}" type="presParOf" srcId="{01A32D9F-6A1C-4981-8A27-29BB0A04FB7A}" destId="{370BFA78-641F-4A06-9EAE-B19BAD1F7D6A}" srcOrd="2" destOrd="0" presId="urn:microsoft.com/office/officeart/2005/8/layout/orgChart1"/>
    <dgm:cxn modelId="{88178F3B-63C2-4A4B-920C-7123D4645D8E}" type="presParOf" srcId="{01A32D9F-6A1C-4981-8A27-29BB0A04FB7A}" destId="{C499A8E4-BA18-4093-B577-ED9DCA17C30F}" srcOrd="3" destOrd="0" presId="urn:microsoft.com/office/officeart/2005/8/layout/orgChart1"/>
    <dgm:cxn modelId="{A2983B2A-C91D-43F8-9A5A-291E7A24C5BF}" type="presParOf" srcId="{C499A8E4-BA18-4093-B577-ED9DCA17C30F}" destId="{A862D966-1491-4B44-B352-3C3F95556AA1}" srcOrd="0" destOrd="0" presId="urn:microsoft.com/office/officeart/2005/8/layout/orgChart1"/>
    <dgm:cxn modelId="{AA98F652-27EF-44FC-B3CA-BDBB391B41E0}" type="presParOf" srcId="{A862D966-1491-4B44-B352-3C3F95556AA1}" destId="{C5CF1934-BC8A-46D1-AAF5-4A68CAC71387}" srcOrd="0" destOrd="0" presId="urn:microsoft.com/office/officeart/2005/8/layout/orgChart1"/>
    <dgm:cxn modelId="{87883112-9A2C-4E6B-8E7E-E06A5B97E55A}" type="presParOf" srcId="{A862D966-1491-4B44-B352-3C3F95556AA1}" destId="{5130835B-011A-4BF5-8E27-16BFD74C00A6}" srcOrd="1" destOrd="0" presId="urn:microsoft.com/office/officeart/2005/8/layout/orgChart1"/>
    <dgm:cxn modelId="{E57664B6-764C-4A29-B381-6938BF476042}" type="presParOf" srcId="{C499A8E4-BA18-4093-B577-ED9DCA17C30F}" destId="{9E337E27-FB5A-4E14-81A3-44046258D51F}" srcOrd="1" destOrd="0" presId="urn:microsoft.com/office/officeart/2005/8/layout/orgChart1"/>
    <dgm:cxn modelId="{F0CEC2C2-7915-4918-9646-9083671FF85E}" type="presParOf" srcId="{C499A8E4-BA18-4093-B577-ED9DCA17C30F}" destId="{427308DB-832B-4B4A-9DA9-7943FF375A97}" srcOrd="2" destOrd="0" presId="urn:microsoft.com/office/officeart/2005/8/layout/orgChart1"/>
    <dgm:cxn modelId="{5B90F61F-5E4A-457C-99EC-BE3553B1BCAB}" type="presParOf" srcId="{01A32D9F-6A1C-4981-8A27-29BB0A04FB7A}" destId="{1D1F7960-BA77-49E9-BFDB-2D05E48B4B50}" srcOrd="4" destOrd="0" presId="urn:microsoft.com/office/officeart/2005/8/layout/orgChart1"/>
    <dgm:cxn modelId="{1F41BE42-1FF3-4683-A810-0223BF378565}" type="presParOf" srcId="{01A32D9F-6A1C-4981-8A27-29BB0A04FB7A}" destId="{1CA156CC-01C9-4640-8E83-FEBD3D5A981A}" srcOrd="5" destOrd="0" presId="urn:microsoft.com/office/officeart/2005/8/layout/orgChart1"/>
    <dgm:cxn modelId="{6A4E66CF-7FF3-471D-8721-D058B69B71BD}" type="presParOf" srcId="{1CA156CC-01C9-4640-8E83-FEBD3D5A981A}" destId="{5DF5A3D1-37B2-4D30-A00F-58C9D8848D14}" srcOrd="0" destOrd="0" presId="urn:microsoft.com/office/officeart/2005/8/layout/orgChart1"/>
    <dgm:cxn modelId="{B9893207-29B2-4A21-A733-0811AD73B54A}" type="presParOf" srcId="{5DF5A3D1-37B2-4D30-A00F-58C9D8848D14}" destId="{8AF403E7-FAA0-4D74-A24A-841E15B4D546}" srcOrd="0" destOrd="0" presId="urn:microsoft.com/office/officeart/2005/8/layout/orgChart1"/>
    <dgm:cxn modelId="{9A0F460F-EDB2-4E51-8A14-9E76FDC10F32}" type="presParOf" srcId="{5DF5A3D1-37B2-4D30-A00F-58C9D8848D14}" destId="{1A0557FD-914B-40BE-9B38-113A6DFF0191}" srcOrd="1" destOrd="0" presId="urn:microsoft.com/office/officeart/2005/8/layout/orgChart1"/>
    <dgm:cxn modelId="{E1B04725-8765-4467-93A3-418AEADBE39E}" type="presParOf" srcId="{1CA156CC-01C9-4640-8E83-FEBD3D5A981A}" destId="{0C55BE9E-5087-4CEA-B5B8-D8E46A01CFEA}" srcOrd="1" destOrd="0" presId="urn:microsoft.com/office/officeart/2005/8/layout/orgChart1"/>
    <dgm:cxn modelId="{AA4A7964-4604-4B63-BF65-ADCACC6CC900}" type="presParOf" srcId="{1CA156CC-01C9-4640-8E83-FEBD3D5A981A}" destId="{3F4D826B-F0C7-43BA-A57E-53878E75BC0C}" srcOrd="2" destOrd="0" presId="urn:microsoft.com/office/officeart/2005/8/layout/orgChart1"/>
    <dgm:cxn modelId="{678ACE1C-D829-42CF-A4D5-B18F092FBEBD}" type="presParOf" srcId="{E5F579B0-DD8D-4440-9890-C22C23FFCDCA}" destId="{5CF3C14E-C06C-494B-83CA-30253705B69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DD3844B-1716-4C0C-9AF0-671527556565}">
      <dsp:nvSpPr>
        <dsp:cNvPr id="0" name=""/>
        <dsp:cNvSpPr/>
      </dsp:nvSpPr>
      <dsp:spPr>
        <a:xfrm>
          <a:off x="3700462" y="1966734"/>
          <a:ext cx="2618104" cy="454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190"/>
              </a:lnTo>
              <a:lnTo>
                <a:pt x="2618104" y="227190"/>
              </a:lnTo>
              <a:lnTo>
                <a:pt x="2618104" y="45438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F4B301-EE19-42CC-94AB-84AB62BBA340}">
      <dsp:nvSpPr>
        <dsp:cNvPr id="0" name=""/>
        <dsp:cNvSpPr/>
      </dsp:nvSpPr>
      <dsp:spPr>
        <a:xfrm>
          <a:off x="3654742" y="1966734"/>
          <a:ext cx="91440" cy="4543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438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36F824-CAF2-49E7-BC42-9F5C3023D04E}">
      <dsp:nvSpPr>
        <dsp:cNvPr id="0" name=""/>
        <dsp:cNvSpPr/>
      </dsp:nvSpPr>
      <dsp:spPr>
        <a:xfrm>
          <a:off x="1082358" y="1966734"/>
          <a:ext cx="2618104" cy="454381"/>
        </a:xfrm>
        <a:custGeom>
          <a:avLst/>
          <a:gdLst/>
          <a:ahLst/>
          <a:cxnLst/>
          <a:rect l="0" t="0" r="0" b="0"/>
          <a:pathLst>
            <a:path>
              <a:moveTo>
                <a:pt x="2618104" y="0"/>
              </a:moveTo>
              <a:lnTo>
                <a:pt x="2618104" y="227190"/>
              </a:lnTo>
              <a:lnTo>
                <a:pt x="0" y="227190"/>
              </a:lnTo>
              <a:lnTo>
                <a:pt x="0" y="45438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C7B721-4611-418B-BAAC-2EC77FC7566B}">
      <dsp:nvSpPr>
        <dsp:cNvPr id="0" name=""/>
        <dsp:cNvSpPr/>
      </dsp:nvSpPr>
      <dsp:spPr>
        <a:xfrm>
          <a:off x="2618601" y="884872"/>
          <a:ext cx="2163722" cy="108186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800" kern="1200" dirty="0" smtClean="0"/>
            <a:t>Sophia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800" kern="1200" dirty="0" smtClean="0"/>
            <a:t>Top Manager</a:t>
          </a:r>
          <a:endParaRPr lang="tr-TR" sz="2800" kern="1200" dirty="0"/>
        </a:p>
      </dsp:txBody>
      <dsp:txXfrm>
        <a:off x="2618601" y="884872"/>
        <a:ext cx="2163722" cy="1081861"/>
      </dsp:txXfrm>
    </dsp:sp>
    <dsp:sp modelId="{173A4819-CB94-467B-9494-A5984E176B16}">
      <dsp:nvSpPr>
        <dsp:cNvPr id="0" name=""/>
        <dsp:cNvSpPr/>
      </dsp:nvSpPr>
      <dsp:spPr>
        <a:xfrm>
          <a:off x="496" y="2421115"/>
          <a:ext cx="2163722" cy="108186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200" kern="1200" dirty="0" smtClean="0"/>
            <a:t>George</a:t>
          </a:r>
          <a:endParaRPr lang="tr-TR" sz="3200" kern="1200" dirty="0"/>
        </a:p>
      </dsp:txBody>
      <dsp:txXfrm>
        <a:off x="496" y="2421115"/>
        <a:ext cx="2163722" cy="1081861"/>
      </dsp:txXfrm>
    </dsp:sp>
    <dsp:sp modelId="{B2C94DBE-BC32-409A-8284-47F11DFFEBAC}">
      <dsp:nvSpPr>
        <dsp:cNvPr id="0" name=""/>
        <dsp:cNvSpPr/>
      </dsp:nvSpPr>
      <dsp:spPr>
        <a:xfrm>
          <a:off x="2618601" y="2421115"/>
          <a:ext cx="2163722" cy="108186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200" kern="1200" dirty="0" smtClean="0"/>
            <a:t>Jane</a:t>
          </a:r>
          <a:endParaRPr lang="tr-TR" sz="3200" kern="1200" dirty="0"/>
        </a:p>
      </dsp:txBody>
      <dsp:txXfrm>
        <a:off x="2618601" y="2421115"/>
        <a:ext cx="2163722" cy="1081861"/>
      </dsp:txXfrm>
    </dsp:sp>
    <dsp:sp modelId="{FDA3A631-6168-4A2F-96AB-F47051184615}">
      <dsp:nvSpPr>
        <dsp:cNvPr id="0" name=""/>
        <dsp:cNvSpPr/>
      </dsp:nvSpPr>
      <dsp:spPr>
        <a:xfrm>
          <a:off x="5236705" y="2421115"/>
          <a:ext cx="2163722" cy="108186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200" kern="1200" dirty="0" smtClean="0"/>
            <a:t>Jens</a:t>
          </a:r>
          <a:endParaRPr lang="tr-TR" sz="3200" kern="1200" dirty="0"/>
        </a:p>
      </dsp:txBody>
      <dsp:txXfrm>
        <a:off x="5236705" y="2421115"/>
        <a:ext cx="2163722" cy="1081861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D1F7960-BA77-49E9-BFDB-2D05E48B4B50}">
      <dsp:nvSpPr>
        <dsp:cNvPr id="0" name=""/>
        <dsp:cNvSpPr/>
      </dsp:nvSpPr>
      <dsp:spPr>
        <a:xfrm>
          <a:off x="4109628" y="1216451"/>
          <a:ext cx="2908143" cy="14355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3281"/>
              </a:lnTo>
              <a:lnTo>
                <a:pt x="2908143" y="1183281"/>
              </a:lnTo>
              <a:lnTo>
                <a:pt x="2908143" y="1435593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0BFA78-641F-4A06-9EAE-B19BAD1F7D6A}">
      <dsp:nvSpPr>
        <dsp:cNvPr id="0" name=""/>
        <dsp:cNvSpPr/>
      </dsp:nvSpPr>
      <dsp:spPr>
        <a:xfrm>
          <a:off x="4063908" y="1216451"/>
          <a:ext cx="91440" cy="14355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35593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C071A9-77AF-4BA4-842F-886F72EFF12D}">
      <dsp:nvSpPr>
        <dsp:cNvPr id="0" name=""/>
        <dsp:cNvSpPr/>
      </dsp:nvSpPr>
      <dsp:spPr>
        <a:xfrm>
          <a:off x="1202036" y="1216451"/>
          <a:ext cx="2907591" cy="1435593"/>
        </a:xfrm>
        <a:custGeom>
          <a:avLst/>
          <a:gdLst/>
          <a:ahLst/>
          <a:cxnLst/>
          <a:rect l="0" t="0" r="0" b="0"/>
          <a:pathLst>
            <a:path>
              <a:moveTo>
                <a:pt x="2907591" y="0"/>
              </a:moveTo>
              <a:lnTo>
                <a:pt x="2907591" y="1183281"/>
              </a:lnTo>
              <a:lnTo>
                <a:pt x="0" y="1183281"/>
              </a:lnTo>
              <a:lnTo>
                <a:pt x="0" y="1435593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EC54B2-A5AF-4B6D-804C-87ADE8126E0B}">
      <dsp:nvSpPr>
        <dsp:cNvPr id="0" name=""/>
        <dsp:cNvSpPr/>
      </dsp:nvSpPr>
      <dsp:spPr>
        <a:xfrm>
          <a:off x="2908143" y="14967"/>
          <a:ext cx="2402968" cy="120148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600" kern="1200" dirty="0" smtClean="0"/>
            <a:t>Headquarters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600" kern="1200" dirty="0" smtClean="0"/>
            <a:t>Top Management</a:t>
          </a:r>
          <a:endParaRPr lang="tr-TR" sz="2600" kern="1200" dirty="0"/>
        </a:p>
      </dsp:txBody>
      <dsp:txXfrm>
        <a:off x="2908143" y="14967"/>
        <a:ext cx="2402968" cy="1201484"/>
      </dsp:txXfrm>
    </dsp:sp>
    <dsp:sp modelId="{6C2683C5-1E79-4D81-B5B7-83FD2065A04E}">
      <dsp:nvSpPr>
        <dsp:cNvPr id="0" name=""/>
        <dsp:cNvSpPr/>
      </dsp:nvSpPr>
      <dsp:spPr>
        <a:xfrm>
          <a:off x="551" y="2652044"/>
          <a:ext cx="2402968" cy="120148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600" kern="1200" dirty="0" smtClean="0"/>
            <a:t>Supply: Materials, Labor, Equipment</a:t>
          </a:r>
          <a:endParaRPr lang="tr-TR" sz="2600" kern="1200" dirty="0"/>
        </a:p>
      </dsp:txBody>
      <dsp:txXfrm>
        <a:off x="551" y="2652044"/>
        <a:ext cx="2402968" cy="1201484"/>
      </dsp:txXfrm>
    </dsp:sp>
    <dsp:sp modelId="{C5CF1934-BC8A-46D1-AAF5-4A68CAC71387}">
      <dsp:nvSpPr>
        <dsp:cNvPr id="0" name=""/>
        <dsp:cNvSpPr/>
      </dsp:nvSpPr>
      <dsp:spPr>
        <a:xfrm>
          <a:off x="2908143" y="2652044"/>
          <a:ext cx="2402968" cy="120148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600" kern="1200" dirty="0" smtClean="0"/>
            <a:t>Manufacturing</a:t>
          </a:r>
          <a:endParaRPr lang="tr-TR" sz="2600" kern="1200" dirty="0"/>
        </a:p>
      </dsp:txBody>
      <dsp:txXfrm>
        <a:off x="2908143" y="2652044"/>
        <a:ext cx="2402968" cy="1201484"/>
      </dsp:txXfrm>
    </dsp:sp>
    <dsp:sp modelId="{8AF403E7-FAA0-4D74-A24A-841E15B4D546}">
      <dsp:nvSpPr>
        <dsp:cNvPr id="0" name=""/>
        <dsp:cNvSpPr/>
      </dsp:nvSpPr>
      <dsp:spPr>
        <a:xfrm>
          <a:off x="5816287" y="2652044"/>
          <a:ext cx="2402968" cy="120148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600" kern="1200" dirty="0" smtClean="0"/>
            <a:t>Sales</a:t>
          </a:r>
          <a:endParaRPr lang="tr-TR" sz="2600" kern="1200" dirty="0"/>
        </a:p>
      </dsp:txBody>
      <dsp:txXfrm>
        <a:off x="5816287" y="2652044"/>
        <a:ext cx="2402968" cy="1201484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D1F7960-BA77-49E9-BFDB-2D05E48B4B50}">
      <dsp:nvSpPr>
        <dsp:cNvPr id="0" name=""/>
        <dsp:cNvSpPr/>
      </dsp:nvSpPr>
      <dsp:spPr>
        <a:xfrm>
          <a:off x="3700462" y="1081861"/>
          <a:ext cx="2618601" cy="5720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4844"/>
              </a:lnTo>
              <a:lnTo>
                <a:pt x="2618601" y="344844"/>
              </a:lnTo>
              <a:lnTo>
                <a:pt x="2618601" y="57203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0BFA78-641F-4A06-9EAE-B19BAD1F7D6A}">
      <dsp:nvSpPr>
        <dsp:cNvPr id="0" name=""/>
        <dsp:cNvSpPr/>
      </dsp:nvSpPr>
      <dsp:spPr>
        <a:xfrm>
          <a:off x="3654742" y="1081861"/>
          <a:ext cx="91440" cy="57203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7203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C071A9-77AF-4BA4-842F-886F72EFF12D}">
      <dsp:nvSpPr>
        <dsp:cNvPr id="0" name=""/>
        <dsp:cNvSpPr/>
      </dsp:nvSpPr>
      <dsp:spPr>
        <a:xfrm>
          <a:off x="1082358" y="1081861"/>
          <a:ext cx="2618104" cy="572035"/>
        </a:xfrm>
        <a:custGeom>
          <a:avLst/>
          <a:gdLst/>
          <a:ahLst/>
          <a:cxnLst/>
          <a:rect l="0" t="0" r="0" b="0"/>
          <a:pathLst>
            <a:path>
              <a:moveTo>
                <a:pt x="2618104" y="0"/>
              </a:moveTo>
              <a:lnTo>
                <a:pt x="2618104" y="344844"/>
              </a:lnTo>
              <a:lnTo>
                <a:pt x="0" y="344844"/>
              </a:lnTo>
              <a:lnTo>
                <a:pt x="0" y="57203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EC54B2-A5AF-4B6D-804C-87ADE8126E0B}">
      <dsp:nvSpPr>
        <dsp:cNvPr id="0" name=""/>
        <dsp:cNvSpPr/>
      </dsp:nvSpPr>
      <dsp:spPr>
        <a:xfrm>
          <a:off x="2618601" y="0"/>
          <a:ext cx="2163722" cy="108186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300" kern="1200" dirty="0" smtClean="0"/>
            <a:t>Headquarters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300" kern="1200" dirty="0" smtClean="0"/>
            <a:t>Top Management</a:t>
          </a:r>
          <a:endParaRPr lang="tr-TR" sz="2300" kern="1200" dirty="0"/>
        </a:p>
      </dsp:txBody>
      <dsp:txXfrm>
        <a:off x="2618601" y="0"/>
        <a:ext cx="2163722" cy="1081861"/>
      </dsp:txXfrm>
    </dsp:sp>
    <dsp:sp modelId="{6C2683C5-1E79-4D81-B5B7-83FD2065A04E}">
      <dsp:nvSpPr>
        <dsp:cNvPr id="0" name=""/>
        <dsp:cNvSpPr/>
      </dsp:nvSpPr>
      <dsp:spPr>
        <a:xfrm>
          <a:off x="496" y="1653896"/>
          <a:ext cx="2163722" cy="108186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300" kern="1200" dirty="0" err="1" smtClean="0"/>
            <a:t>Division</a:t>
          </a:r>
          <a:r>
            <a:rPr lang="tr-TR" sz="2300" kern="1200" dirty="0" smtClean="0"/>
            <a:t> 1</a:t>
          </a:r>
          <a:endParaRPr lang="tr-TR" sz="2300" kern="1200" dirty="0"/>
        </a:p>
      </dsp:txBody>
      <dsp:txXfrm>
        <a:off x="496" y="1653896"/>
        <a:ext cx="2163722" cy="1081861"/>
      </dsp:txXfrm>
    </dsp:sp>
    <dsp:sp modelId="{C5CF1934-BC8A-46D1-AAF5-4A68CAC71387}">
      <dsp:nvSpPr>
        <dsp:cNvPr id="0" name=""/>
        <dsp:cNvSpPr/>
      </dsp:nvSpPr>
      <dsp:spPr>
        <a:xfrm>
          <a:off x="2618601" y="1653896"/>
          <a:ext cx="2163722" cy="108186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300" kern="1200" dirty="0" err="1" smtClean="0"/>
            <a:t>Division</a:t>
          </a:r>
          <a:r>
            <a:rPr lang="tr-TR" sz="2300" kern="1200" dirty="0" smtClean="0"/>
            <a:t> 2</a:t>
          </a:r>
          <a:endParaRPr lang="tr-TR" sz="2300" kern="1200" dirty="0"/>
        </a:p>
      </dsp:txBody>
      <dsp:txXfrm>
        <a:off x="2618601" y="1653896"/>
        <a:ext cx="2163722" cy="1081861"/>
      </dsp:txXfrm>
    </dsp:sp>
    <dsp:sp modelId="{8AF403E7-FAA0-4D74-A24A-841E15B4D546}">
      <dsp:nvSpPr>
        <dsp:cNvPr id="0" name=""/>
        <dsp:cNvSpPr/>
      </dsp:nvSpPr>
      <dsp:spPr>
        <a:xfrm>
          <a:off x="5237202" y="1653896"/>
          <a:ext cx="2163722" cy="108186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300" kern="1200" dirty="0" err="1" smtClean="0"/>
            <a:t>Division</a:t>
          </a:r>
          <a:r>
            <a:rPr lang="tr-TR" sz="2300" kern="1200" dirty="0" smtClean="0"/>
            <a:t> 3</a:t>
          </a:r>
          <a:endParaRPr lang="tr-TR" sz="2300" kern="1200" dirty="0"/>
        </a:p>
      </dsp:txBody>
      <dsp:txXfrm>
        <a:off x="5237202" y="1653896"/>
        <a:ext cx="2163722" cy="10818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B5F7964-1E15-4361-9F2A-CDC066B1EF7D}" type="datetimeFigureOut">
              <a:rPr lang="tr-TR"/>
              <a:pPr>
                <a:defRPr/>
              </a:pPr>
              <a:t>27.11.2016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7213EF9-365F-42AB-A29C-6A34716CFFF7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7CD55A7-0E28-47A7-8799-F0F7C76D0B9C}" type="datetimeFigureOut">
              <a:rPr lang="en-US"/>
              <a:pPr>
                <a:defRPr/>
              </a:pPr>
              <a:t>11/27/2016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341E444-F3AE-42D1-852C-3B55A86864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41E444-F3AE-42D1-852C-3B55A86864F8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smtClean="0"/>
              <a:t>The organization’s complexity is a property or characteristic of the</a:t>
            </a:r>
            <a:r>
              <a:rPr lang="tr-TR" baseline="0" dirty="0" smtClean="0"/>
              <a:t> organizational structure. 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smtClean="0"/>
              <a:t>Organizational complexity is the</a:t>
            </a:r>
            <a:r>
              <a:rPr lang="tr-TR" baseline="0" dirty="0" smtClean="0"/>
              <a:t> v</a:t>
            </a:r>
            <a:r>
              <a:rPr lang="tr-TR" dirty="0" smtClean="0"/>
              <a:t>ertical and horizontal differentiation</a:t>
            </a:r>
            <a:r>
              <a:rPr lang="tr-TR" baseline="0" dirty="0" smtClean="0"/>
              <a:t> o</a:t>
            </a:r>
            <a:r>
              <a:rPr lang="tr-TR" dirty="0" smtClean="0"/>
              <a:t>f task management in the firm. It is how</a:t>
            </a:r>
            <a:r>
              <a:rPr lang="tr-TR" baseline="0" dirty="0" smtClean="0"/>
              <a:t> the firm’s configuration is broken down into its severel subunits. </a:t>
            </a:r>
          </a:p>
          <a:p>
            <a:r>
              <a:rPr lang="tr-TR" baseline="0" dirty="0" smtClean="0"/>
              <a:t>OC dimentions  are v</a:t>
            </a:r>
            <a:r>
              <a:rPr lang="tr-TR" dirty="0" smtClean="0"/>
              <a:t>ertical and horizontal differentiations. </a:t>
            </a:r>
          </a:p>
          <a:p>
            <a:r>
              <a:rPr lang="tr-TR" baseline="0" dirty="0" smtClean="0"/>
              <a:t>These design choices are to be made in terms of efficiency and effectiveness goals.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DDB2E-DB47-419A-8CA4-1AE3041F8DD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19358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The organizational complexity</a:t>
            </a:r>
            <a:r>
              <a:rPr lang="tr-TR" baseline="0" dirty="0" smtClean="0"/>
              <a:t> is classified as:blob,tall,flat,and systematic.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DDB2E-DB47-419A-8CA4-1AE3041F8DD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674070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If the firm  doesnt formally divide its work into subunits,</a:t>
            </a:r>
            <a:r>
              <a:rPr lang="tr-TR" baseline="0" dirty="0" smtClean="0"/>
              <a:t> then it is like a blob. </a:t>
            </a:r>
          </a:p>
          <a:p>
            <a:r>
              <a:rPr lang="tr-TR" baseline="0" dirty="0" smtClean="0"/>
              <a:t>It is undifferentiated, it is low on both horizontal and vertical differentiation. </a:t>
            </a:r>
          </a:p>
          <a:p>
            <a:endParaRPr lang="tr-T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smtClean="0"/>
              <a:t>For blob, the firm can be </a:t>
            </a:r>
            <a:r>
              <a:rPr lang="tr-TR" dirty="0" smtClean="0">
                <a:sym typeface="Wingdings" pitchFamily="2" charset="2"/>
              </a:rPr>
              <a:t>flexible and quick to respond to ongoing</a:t>
            </a:r>
            <a:r>
              <a:rPr lang="tr-TR" baseline="0" dirty="0" smtClean="0">
                <a:sym typeface="Wingdings" pitchFamily="2" charset="2"/>
              </a:rPr>
              <a:t> changes.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baseline="0" dirty="0" smtClean="0">
              <a:sym typeface="Wingdings" pitchFamily="2" charset="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baseline="0" dirty="0" smtClean="0">
                <a:sym typeface="Wingdings" pitchFamily="2" charset="2"/>
              </a:rPr>
              <a:t>Also, there is not defination about who is to do what, where should go for information. So it is confusing. </a:t>
            </a:r>
            <a:endParaRPr lang="tr-TR" dirty="0" smtClean="0">
              <a:sym typeface="Wingdings" pitchFamily="2" charset="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DDB2E-DB47-419A-8CA4-1AE3041F8DD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132913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The tall firms low on horrizontal differentiation and high</a:t>
            </a:r>
            <a:r>
              <a:rPr lang="tr-TR" baseline="0" dirty="0" smtClean="0"/>
              <a:t> on vertical differentiation. </a:t>
            </a:r>
          </a:p>
          <a:p>
            <a:r>
              <a:rPr lang="tr-TR" baseline="0" dirty="0" smtClean="0"/>
              <a:t>The tall firm has a large middle management which focuses on information processing. </a:t>
            </a:r>
          </a:p>
          <a:p>
            <a:endParaRPr lang="tr-TR" baseline="0" dirty="0" smtClean="0"/>
          </a:p>
          <a:p>
            <a:r>
              <a:rPr lang="tr-TR" baseline="0" dirty="0" smtClean="0"/>
              <a:t>The middle managements takes directions and orders from the executive and breaks them down into smaller task implications.And implications mucst be coordinated across the subunits.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DDB2E-DB47-419A-8CA4-1AE3041F8DD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687492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smtClean="0"/>
              <a:t>The flat firms high on horrizontal differentiation and low</a:t>
            </a:r>
            <a:r>
              <a:rPr lang="tr-TR" baseline="0" dirty="0" smtClean="0"/>
              <a:t> on vertical differentiation. </a:t>
            </a:r>
          </a:p>
          <a:p>
            <a:r>
              <a:rPr lang="tr-TR" dirty="0" smtClean="0"/>
              <a:t>There are fewer middle managers to coordinate btw the top executives and the lower</a:t>
            </a:r>
            <a:r>
              <a:rPr lang="tr-TR" baseline="0" dirty="0" smtClean="0"/>
              <a:t> levels in the organization.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baseline="0" dirty="0" smtClean="0"/>
              <a:t>The middle managers focus on </a:t>
            </a:r>
            <a:r>
              <a:rPr lang="tr-TR" dirty="0" smtClean="0"/>
              <a:t>on resoruce allocation, general policy and finance. Short-term information</a:t>
            </a:r>
            <a:r>
              <a:rPr lang="tr-TR" baseline="0" dirty="0" smtClean="0"/>
              <a:t> exchanges focus on financial goals and cash flows.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baseline="0" dirty="0" smtClean="0"/>
              <a:t>The major advantage of the flat organizational structure is that each unit has autonomy to focus on its own work. </a:t>
            </a:r>
            <a:endParaRPr lang="tr-T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DDB2E-DB47-419A-8CA4-1AE3041F8DD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20557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smtClean="0"/>
              <a:t>The symmetric firms high on horrizontal differentiation and high</a:t>
            </a:r>
            <a:r>
              <a:rPr lang="tr-TR" baseline="0" dirty="0" smtClean="0"/>
              <a:t> on vertical differentiation. </a:t>
            </a:r>
          </a:p>
          <a:p>
            <a:r>
              <a:rPr lang="tr-TR" dirty="0" smtClean="0"/>
              <a:t>This means that</a:t>
            </a:r>
            <a:r>
              <a:rPr lang="tr-TR" baseline="0" dirty="0" smtClean="0"/>
              <a:t> the organization’s work is broken down into many task specialties as well as many vertical levels.</a:t>
            </a:r>
          </a:p>
          <a:p>
            <a:endParaRPr lang="tr-TR" baseline="0" dirty="0" smtClean="0"/>
          </a:p>
          <a:p>
            <a:r>
              <a:rPr lang="tr-TR" baseline="0" dirty="0" smtClean="0"/>
              <a:t>The systematic organizations tries to hit ideal balance of vertical and horizontal breakdown of work into subunits. </a:t>
            </a:r>
          </a:p>
          <a:p>
            <a:endParaRPr lang="tr-TR" baseline="0" dirty="0" smtClean="0"/>
          </a:p>
          <a:p>
            <a:r>
              <a:rPr lang="tr-TR" baseline="0" dirty="0" smtClean="0"/>
              <a:t>The information-processing requirements of the symetric organization are very high, because the coordination demends are high both horrizontally and vertically throughout the firm.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DDB2E-DB47-419A-8CA4-1AE3041F8DD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88555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41E444-F3AE-42D1-852C-3B55A86864F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41E444-F3AE-42D1-852C-3B55A86864F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u can see on the</a:t>
            </a:r>
            <a:r>
              <a:rPr lang="en-US" baseline="0" dirty="0" smtClean="0"/>
              <a:t> Figure, The matrix configurations is high on both dimensions: product/ service / customer and functional specialization. </a:t>
            </a:r>
          </a:p>
          <a:p>
            <a:r>
              <a:rPr lang="en-US" baseline="0" dirty="0" smtClean="0"/>
              <a:t>So suggesting a need for a high information-processing capacity to achieve the twin goals of efficiency and effectiveness. 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DDB2E-DB47-419A-8CA4-1AE3041F8DD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10216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top executive</a:t>
            </a:r>
            <a:r>
              <a:rPr lang="en-US" baseline="0" dirty="0" smtClean="0"/>
              <a:t> is responsible for both the functional and divisional dimensions – to set policy, set priorities and resolve conflicts among the subunits. </a:t>
            </a:r>
          </a:p>
          <a:p>
            <a:endParaRPr lang="en-US" dirty="0" smtClean="0"/>
          </a:p>
          <a:p>
            <a:r>
              <a:rPr lang="en-US" dirty="0" smtClean="0"/>
              <a:t>The matrix</a:t>
            </a:r>
            <a:r>
              <a:rPr lang="en-US" baseline="0" dirty="0" smtClean="0"/>
              <a:t> managers can deal with most of the difficult coordination problems. They make multiple variable tradeoffs which involve both the function and the division.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DDB2E-DB47-419A-8CA4-1AE3041F8DD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4651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u can see it is a matrix and</a:t>
            </a:r>
            <a:r>
              <a:rPr lang="en-US" baseline="0" dirty="0" smtClean="0"/>
              <a:t> </a:t>
            </a:r>
            <a:r>
              <a:rPr lang="en-US" dirty="0" smtClean="0"/>
              <a:t>matrix</a:t>
            </a:r>
            <a:r>
              <a:rPr lang="en-US" baseline="0" dirty="0" smtClean="0"/>
              <a:t> configuration requires simultaneous coordination of the functional specialties across the projects, products, services or customers that the firm services.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 there is a change in the timing of an activity, it ripples across the whole of the firm and called </a:t>
            </a:r>
            <a:r>
              <a:rPr lang="en-US" i="1" baseline="0" dirty="0" err="1" smtClean="0"/>
              <a:t>jello</a:t>
            </a:r>
            <a:r>
              <a:rPr lang="en-US" i="1" baseline="0" dirty="0" smtClean="0"/>
              <a:t> effect. 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DDB2E-DB47-419A-8CA4-1AE3041F8DD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9755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The matrix</a:t>
            </a:r>
            <a:r>
              <a:rPr lang="tr-TR" baseline="0" dirty="0" smtClean="0"/>
              <a:t> can be very flexible, dealing with new information and adjusting to the new situations quickly to utilize limited resoruces to meet firm priorities. </a:t>
            </a:r>
          </a:p>
          <a:p>
            <a:r>
              <a:rPr lang="tr-TR" baseline="0" dirty="0" smtClean="0"/>
              <a:t>The advantege is that the matrix can realize both the efficiancy of the functional form and the effectiveness of the divisional form. </a:t>
            </a:r>
          </a:p>
          <a:p>
            <a:r>
              <a:rPr lang="tr-TR" baseline="0" dirty="0" smtClean="0"/>
              <a:t>When the matrix works well, both efficiancy and effectiveness result. </a:t>
            </a:r>
          </a:p>
          <a:p>
            <a:endParaRPr lang="tr-TR" baseline="0" dirty="0" smtClean="0"/>
          </a:p>
          <a:p>
            <a:r>
              <a:rPr lang="tr-TR" baseline="0" dirty="0" smtClean="0"/>
              <a:t>The challenges of managing a matrix include agreement conflicts between the latarel and vertical subunits, information overload, excessive meeting and desicion delay.</a:t>
            </a:r>
          </a:p>
          <a:p>
            <a:r>
              <a:rPr lang="tr-TR" baseline="0" dirty="0" smtClean="0"/>
              <a:t>The matrix configuration requires managerial skills.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DDB2E-DB47-419A-8CA4-1AE3041F8DD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67122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The matrix</a:t>
            </a:r>
            <a:r>
              <a:rPr lang="tr-TR" baseline="0" dirty="0" smtClean="0"/>
              <a:t> configuration has many dimensional names. </a:t>
            </a:r>
          </a:p>
          <a:p>
            <a:r>
              <a:rPr lang="tr-TR" baseline="0" dirty="0" smtClean="0"/>
              <a:t>Matrix relations go beyond setting up the matrix configuration reporting relationship.</a:t>
            </a:r>
          </a:p>
          <a:p>
            <a:r>
              <a:rPr lang="tr-TR" baseline="0" dirty="0" smtClean="0"/>
              <a:t>Management must invest in developing cross-organizational coordination.</a:t>
            </a:r>
          </a:p>
          <a:p>
            <a:endParaRPr lang="tr-TR" baseline="0" dirty="0" smtClean="0"/>
          </a:p>
          <a:p>
            <a:r>
              <a:rPr lang="tr-TR" baseline="0" dirty="0" smtClean="0"/>
              <a:t>The matrix has both a functional and divisional dimensionto manage. So the size is the number of functions multiplied by the number of divisons. Given the jello effects or more formally in NK theory. N is the number of subunits and K is the degree of interdependency. The book suggests that the matrix should include small number of subunits. Because the matrix can be too complex to manage.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DDB2E-DB47-419A-8CA4-1AE3041F8DD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9714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When both efficiency and effectiveness are needed, the matrix configuration is an appropriate choice. </a:t>
            </a:r>
          </a:p>
          <a:p>
            <a:endParaRPr lang="tr-TR" dirty="0" smtClean="0"/>
          </a:p>
          <a:p>
            <a:r>
              <a:rPr lang="tr-TR" dirty="0" smtClean="0"/>
              <a:t>The matrix is usually more</a:t>
            </a:r>
            <a:r>
              <a:rPr lang="tr-TR" baseline="0" dirty="0" smtClean="0"/>
              <a:t> costly to manage than a hierarcy.Because there are more managers, more informations, and more complicated coordinatioan to be done.  </a:t>
            </a:r>
          </a:p>
          <a:p>
            <a:endParaRPr lang="tr-TR" baseline="0" dirty="0" smtClean="0"/>
          </a:p>
          <a:p>
            <a:r>
              <a:rPr lang="tr-TR" baseline="0" dirty="0" smtClean="0"/>
              <a:t>The top management in the matrix has a focus on both e</a:t>
            </a:r>
            <a:r>
              <a:rPr lang="tr-TR" dirty="0" smtClean="0"/>
              <a:t>fficiency and effectiveness.  </a:t>
            </a:r>
          </a:p>
          <a:p>
            <a:endParaRPr lang="tr-TR" dirty="0" smtClean="0"/>
          </a:p>
          <a:p>
            <a:r>
              <a:rPr lang="tr-TR" dirty="0" smtClean="0"/>
              <a:t>It is important to emphasize that the matrix can also</a:t>
            </a:r>
            <a:r>
              <a:rPr lang="tr-TR" baseline="0" dirty="0" smtClean="0"/>
              <a:t> lead to poor performance. Since, the dual coordination acroos the functions and the divisions can lead to conflicts of priorities btw the managers of subunits. </a:t>
            </a:r>
          </a:p>
          <a:p>
            <a:endParaRPr lang="tr-T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baseline="0" dirty="0" smtClean="0"/>
              <a:t>The organizational complexity is another property of the organization to reach goals of e</a:t>
            </a:r>
            <a:r>
              <a:rPr lang="tr-TR" dirty="0" smtClean="0"/>
              <a:t>fficiency and effectiveness.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DDB2E-DB47-419A-8CA4-1AE3041F8DD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67778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1319218" y="4377194"/>
            <a:ext cx="7321906" cy="771532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000" b="1">
                <a:ln>
                  <a:noFill/>
                </a:ln>
                <a:solidFill>
                  <a:srgbClr val="5C0202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/>
              <a:t>Click to edit Master title style</a:t>
            </a:r>
            <a:endParaRPr lang="tr-TR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1319218" y="5176862"/>
            <a:ext cx="7324748" cy="895344"/>
          </a:xfrm>
        </p:spPr>
        <p:txBody>
          <a:bodyPr lIns="0" rIns="18288"/>
          <a:lstStyle>
            <a:lvl1pPr marL="0" marR="45720" indent="0" algn="l">
              <a:buNone/>
              <a:defRPr b="1">
                <a:solidFill>
                  <a:schemeClr val="bg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tr-TR" dirty="0" smtClean="0"/>
              <a:t>Click to edit Master subtitle style</a:t>
            </a:r>
            <a:endParaRPr lang="tr-TR" dirty="0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73B730-8929-4D99-93A6-1CEBA4E8ECF0}" type="datetime1">
              <a:rPr lang="tr-TR"/>
              <a:pPr>
                <a:defRPr/>
              </a:pPr>
              <a:t>27.11.2016</a:t>
            </a:fld>
            <a:endParaRPr lang="tr-TR" dirty="0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A4400C-BB19-49C2-BA70-E04B63FB4D9F}" type="slidenum">
              <a:rPr lang="tr-TR"/>
              <a:pPr>
                <a:defRPr/>
              </a:pPr>
              <a:t>‹#›</a:t>
            </a:fld>
            <a:endParaRPr lang="tr-T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4784"/>
            <a:ext cx="7400948" cy="4015918"/>
          </a:xfrm>
        </p:spPr>
        <p:txBody>
          <a:bodyPr vert="eaVert"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tr-TR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A47038-AAD8-4EF8-A3C7-B28F20087525}" type="datetime1">
              <a:rPr lang="tr-TR"/>
              <a:pPr>
                <a:defRPr/>
              </a:pPr>
              <a:t>27.11.2016</a:t>
            </a:fld>
            <a:endParaRPr lang="tr-TR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6731D-81A0-4E99-ABC8-F26863380652}" type="slidenum">
              <a:rPr lang="tr-TR"/>
              <a:pPr>
                <a:defRPr/>
              </a:pPr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1300186" cy="4514863"/>
          </a:xfrm>
        </p:spPr>
        <p:txBody>
          <a:bodyPr vert="eaVert"/>
          <a:lstStyle/>
          <a:p>
            <a:r>
              <a:rPr lang="tr-TR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4657739"/>
          </a:xfrm>
        </p:spPr>
        <p:txBody>
          <a:bodyPr vert="eaVert"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tr-TR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5212A3-28AF-436A-B74D-88B3C309C4C8}" type="datetime1">
              <a:rPr lang="tr-TR"/>
              <a:pPr>
                <a:defRPr/>
              </a:pPr>
              <a:t>27.11.2016</a:t>
            </a:fld>
            <a:endParaRPr lang="tr-TR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D13AAC-B360-41C2-920C-1B1FB253CB43}" type="slidenum">
              <a:rPr lang="tr-TR"/>
              <a:pPr>
                <a:defRPr/>
              </a:pPr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7400948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tr-TR" dirty="0" smtClean="0"/>
              <a:t>Click to edit Master title style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7400948" cy="4389120"/>
          </a:xfrm>
        </p:spPr>
        <p:txBody>
          <a:bodyPr/>
          <a:lstStyle/>
          <a:p>
            <a:pPr lvl="0"/>
            <a:r>
              <a:rPr lang="tr-TR" dirty="0" smtClean="0"/>
              <a:t>Click to edit Master text styles</a:t>
            </a:r>
          </a:p>
          <a:p>
            <a:pPr lvl="1"/>
            <a:r>
              <a:rPr lang="tr-TR" dirty="0" smtClean="0"/>
              <a:t>Second level</a:t>
            </a:r>
          </a:p>
          <a:p>
            <a:pPr lvl="2"/>
            <a:r>
              <a:rPr lang="tr-TR" dirty="0" smtClean="0"/>
              <a:t>Third level</a:t>
            </a:r>
          </a:p>
          <a:p>
            <a:pPr lvl="3"/>
            <a:r>
              <a:rPr lang="tr-TR" dirty="0" smtClean="0"/>
              <a:t>Fourth level</a:t>
            </a:r>
          </a:p>
          <a:p>
            <a:pPr lvl="4"/>
            <a:r>
              <a:rPr lang="tr-TR" dirty="0" smtClean="0"/>
              <a:t>Fifth level</a:t>
            </a:r>
            <a:endParaRPr lang="tr-TR" dirty="0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2EF824-A547-41F7-A7EF-62E20C583659}" type="datetime1">
              <a:rPr lang="tr-TR"/>
              <a:pPr>
                <a:defRPr/>
              </a:pPr>
              <a:t>27.11.2016</a:t>
            </a:fld>
            <a:endParaRPr lang="tr-TR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3A6368-8F34-47E7-A5A4-A786D77032E5}" type="slidenum">
              <a:rPr lang="tr-TR"/>
              <a:pPr>
                <a:defRPr/>
              </a:pPr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2143116"/>
            <a:ext cx="7321906" cy="771532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4000" b="1">
                <a:ln>
                  <a:noFill/>
                </a:ln>
                <a:solidFill>
                  <a:srgbClr val="5C0202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/>
              <a:t>Click to edit Master title style</a:t>
            </a:r>
            <a:endParaRPr lang="tr-TR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2942784"/>
            <a:ext cx="7324748" cy="1752600"/>
          </a:xfrm>
        </p:spPr>
        <p:txBody>
          <a:bodyPr lIns="0" rIns="18288"/>
          <a:lstStyle>
            <a:lvl1pPr marL="0" marR="45720" indent="0" algn="r">
              <a:buNone/>
              <a:defRPr b="1">
                <a:solidFill>
                  <a:srgbClr val="5C020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tr-TR" dirty="0" smtClean="0"/>
              <a:t>Click to edit Master subtitle style</a:t>
            </a:r>
            <a:endParaRPr lang="tr-TR" dirty="0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1C9DCB-966F-4423-B732-9FDB181264D1}" type="datetime1">
              <a:rPr lang="tr-TR"/>
              <a:pPr>
                <a:defRPr/>
              </a:pPr>
              <a:t>27.11.2016</a:t>
            </a:fld>
            <a:endParaRPr lang="tr-TR" dirty="0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0A5F4-432F-4F0F-975B-E7E05FF17A67}" type="slidenum">
              <a:rPr lang="tr-TR"/>
              <a:pPr>
                <a:defRPr/>
              </a:pPr>
              <a:t>‹#›</a:t>
            </a:fld>
            <a:endParaRPr lang="tr-T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7400948" cy="1143000"/>
          </a:xfrm>
        </p:spPr>
        <p:txBody>
          <a:bodyPr/>
          <a:lstStyle/>
          <a:p>
            <a:r>
              <a:rPr lang="tr-TR" dirty="0" smtClean="0"/>
              <a:t>Click to edit Master title style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4784"/>
            <a:ext cx="3757610" cy="4870141"/>
          </a:xfrm>
        </p:spPr>
        <p:txBody>
          <a:bodyPr/>
          <a:lstStyle>
            <a:lvl1pPr>
              <a:defRPr sz="2600"/>
            </a:lvl1pPr>
            <a:lvl2pPr>
              <a:buClr>
                <a:schemeClr val="bg1">
                  <a:lumMod val="65000"/>
                </a:schemeClr>
              </a:buCl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tr-TR" dirty="0" smtClean="0"/>
              <a:t>Click to edit Master text styles</a:t>
            </a:r>
          </a:p>
          <a:p>
            <a:pPr lvl="1"/>
            <a:r>
              <a:rPr lang="tr-TR" dirty="0" smtClean="0"/>
              <a:t>Second level </a:t>
            </a:r>
          </a:p>
          <a:p>
            <a:pPr lvl="2"/>
            <a:r>
              <a:rPr lang="tr-TR" dirty="0" smtClean="0"/>
              <a:t>Third level</a:t>
            </a:r>
          </a:p>
          <a:p>
            <a:pPr lvl="3"/>
            <a:r>
              <a:rPr lang="tr-TR" dirty="0" smtClean="0"/>
              <a:t>Fourth level</a:t>
            </a:r>
          </a:p>
          <a:p>
            <a:pPr lvl="4"/>
            <a:r>
              <a:rPr lang="tr-TR" dirty="0" smtClean="0"/>
              <a:t>Fifth level</a:t>
            </a:r>
            <a:endParaRPr lang="tr-T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6248" y="1484784"/>
            <a:ext cx="3500462" cy="4870141"/>
          </a:xfrm>
        </p:spPr>
        <p:txBody>
          <a:bodyPr/>
          <a:lstStyle>
            <a:lvl1pPr>
              <a:defRPr sz="2600"/>
            </a:lvl1pPr>
            <a:lvl2pPr>
              <a:buClr>
                <a:schemeClr val="bg1">
                  <a:lumMod val="65000"/>
                </a:schemeClr>
              </a:buCl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tr-TR" dirty="0" smtClean="0"/>
              <a:t>Click to edit Master text styles</a:t>
            </a:r>
          </a:p>
          <a:p>
            <a:pPr lvl="1"/>
            <a:r>
              <a:rPr lang="tr-TR" dirty="0" smtClean="0"/>
              <a:t>Second level</a:t>
            </a:r>
          </a:p>
          <a:p>
            <a:pPr lvl="2"/>
            <a:r>
              <a:rPr lang="tr-TR" dirty="0" smtClean="0"/>
              <a:t>Third level</a:t>
            </a:r>
          </a:p>
          <a:p>
            <a:pPr lvl="3"/>
            <a:r>
              <a:rPr lang="tr-TR" dirty="0" smtClean="0"/>
              <a:t>Fourth level</a:t>
            </a:r>
          </a:p>
          <a:p>
            <a:pPr lvl="4"/>
            <a:r>
              <a:rPr lang="tr-TR" dirty="0" smtClean="0"/>
              <a:t>Fifth level</a:t>
            </a:r>
            <a:endParaRPr lang="tr-TR" dirty="0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D8DA01-DAD4-44C1-8EF4-0BD7F054BB70}" type="datetime1">
              <a:rPr lang="tr-TR"/>
              <a:pPr>
                <a:defRPr/>
              </a:pPr>
              <a:t>27.11.2016</a:t>
            </a:fld>
            <a:endParaRPr lang="tr-TR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C674CD-DC7E-4719-8349-05BD8FE6603B}" type="slidenum">
              <a:rPr lang="tr-TR"/>
              <a:pPr>
                <a:defRPr/>
              </a:pPr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740094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84784"/>
            <a:ext cx="3283271" cy="1029816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tr-TR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484785"/>
            <a:ext cx="3284561" cy="1029816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tr-TR" dirty="0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3283271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tr-TR" dirty="0" smtClean="0"/>
              <a:t>Click to edit Master text styles</a:t>
            </a:r>
          </a:p>
          <a:p>
            <a:pPr lvl="1"/>
            <a:r>
              <a:rPr lang="tr-TR" dirty="0" smtClean="0"/>
              <a:t>Second level</a:t>
            </a:r>
          </a:p>
          <a:p>
            <a:pPr lvl="2"/>
            <a:r>
              <a:rPr lang="tr-TR" dirty="0" smtClean="0"/>
              <a:t>Third level</a:t>
            </a:r>
          </a:p>
          <a:p>
            <a:pPr lvl="3"/>
            <a:r>
              <a:rPr lang="tr-TR" smtClean="0"/>
              <a:t>Fourth level </a:t>
            </a:r>
          </a:p>
          <a:p>
            <a:pPr lvl="4"/>
            <a:r>
              <a:rPr lang="tr-TR" dirty="0" smtClean="0"/>
              <a:t>Fifth level</a:t>
            </a:r>
            <a:endParaRPr lang="tr-TR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3284561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tr-TR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7F05BD-CB4F-463B-809A-A166A7A13C5C}" type="datetime1">
              <a:rPr lang="tr-TR"/>
              <a:pPr>
                <a:defRPr/>
              </a:pPr>
              <a:t>27.11.2016</a:t>
            </a:fld>
            <a:endParaRPr lang="tr-TR" dirty="0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1BFF73-642D-4AA5-9ECA-707DDB90E5EC}" type="slidenum">
              <a:rPr lang="tr-TR"/>
              <a:pPr>
                <a:defRPr/>
              </a:pPr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7400948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000" b="1">
                <a:ln>
                  <a:noFill/>
                </a:ln>
                <a:solidFill>
                  <a:srgbClr val="5C020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/>
              <a:t>Click to edit Master title style</a:t>
            </a:r>
            <a:endParaRPr lang="tr-TR" dirty="0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C88704-232B-40C2-A02A-899E1645039E}" type="datetime1">
              <a:rPr lang="tr-TR"/>
              <a:pPr>
                <a:defRPr/>
              </a:pPr>
              <a:t>27.11.2016</a:t>
            </a:fld>
            <a:endParaRPr lang="tr-TR" dirty="0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2DE6F0-3A4C-4DAF-8A17-61FE39FBF1B1}" type="slidenum">
              <a:rPr lang="tr-TR"/>
              <a:pPr>
                <a:defRPr/>
              </a:pPr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A8829-3993-47B2-AB9C-543D8ACCB7D4}" type="datetime1">
              <a:rPr lang="tr-TR"/>
              <a:pPr>
                <a:defRPr/>
              </a:pPr>
              <a:t>27.11.2016</a:t>
            </a:fld>
            <a:endParaRPr lang="tr-TR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B81664-ACB1-40ED-9012-ECC19FC2455F}" type="slidenum">
              <a:rPr lang="tr-TR"/>
              <a:pPr>
                <a:defRPr/>
              </a:pPr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88640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1">
                <a:ln>
                  <a:noFill/>
                </a:ln>
                <a:solidFill>
                  <a:srgbClr val="5C020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/>
              <a:t>Click to edit Master title style</a:t>
            </a:r>
            <a:endParaRPr lang="tr-T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84784"/>
            <a:ext cx="2743200" cy="4763616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tr-TR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484784"/>
            <a:ext cx="4354536" cy="4763616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tr-TR" dirty="0" smtClean="0"/>
              <a:t>Click to edit Master text styles</a:t>
            </a:r>
          </a:p>
          <a:p>
            <a:pPr lvl="1"/>
            <a:r>
              <a:rPr lang="tr-TR" dirty="0" smtClean="0"/>
              <a:t>Second level</a:t>
            </a:r>
          </a:p>
          <a:p>
            <a:pPr lvl="2"/>
            <a:r>
              <a:rPr lang="tr-TR" dirty="0" smtClean="0"/>
              <a:t>Third level</a:t>
            </a:r>
          </a:p>
          <a:p>
            <a:pPr lvl="3"/>
            <a:r>
              <a:rPr lang="tr-TR" dirty="0" smtClean="0"/>
              <a:t>Fourth level</a:t>
            </a:r>
          </a:p>
          <a:p>
            <a:pPr lvl="4"/>
            <a:r>
              <a:rPr lang="tr-TR" dirty="0" smtClean="0"/>
              <a:t>Fifth level</a:t>
            </a:r>
            <a:endParaRPr lang="tr-TR" dirty="0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4274D8-47EF-4CCF-98EC-06E2E18EE5EB}" type="datetime1">
              <a:rPr lang="tr-TR"/>
              <a:pPr>
                <a:defRPr/>
              </a:pPr>
              <a:t>27.11.2016</a:t>
            </a:fld>
            <a:endParaRPr lang="tr-TR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1AC317-7DB8-4E48-AF60-8ECA8A25F127}" type="slidenum">
              <a:rPr lang="tr-TR"/>
              <a:pPr>
                <a:defRPr/>
              </a:pPr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rgbClr val="5C0202"/>
                </a:solidFill>
              </a:defRPr>
            </a:lvl1pPr>
          </a:lstStyle>
          <a:p>
            <a:r>
              <a:rPr lang="tr-TR" dirty="0" smtClean="0"/>
              <a:t>Click to edit Master title style</a:t>
            </a:r>
            <a:endParaRPr lang="tr-T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tr-TR" dirty="0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tr-TR" noProof="0" smtClean="0"/>
              <a:t>Click icon to add picture</a:t>
            </a:r>
            <a:endParaRPr lang="tr-TR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B4E1DB-0F6D-4F23-9533-30FB2DD87B54}" type="datetime1">
              <a:rPr lang="tr-TR"/>
              <a:pPr>
                <a:defRPr/>
              </a:pPr>
              <a:t>27.11.2016</a:t>
            </a:fld>
            <a:endParaRPr lang="tr-TR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663C16-8BCC-4A22-B325-AE9E6894EF90}" type="slidenum">
              <a:rPr lang="tr-TR"/>
              <a:pPr>
                <a:defRPr/>
              </a:pPr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188913"/>
            <a:ext cx="74009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Click to edit Master title style </a:t>
            </a:r>
          </a:p>
        </p:txBody>
      </p:sp>
      <p:sp>
        <p:nvSpPr>
          <p:cNvPr id="102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4313"/>
            <a:ext cx="7400925" cy="484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 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5F9DC23-8F19-497B-B8FE-FC38CA401796}" type="datetime1">
              <a:rPr lang="tr-TR"/>
              <a:pPr>
                <a:defRPr/>
              </a:pPr>
              <a:t>27.11.2016</a:t>
            </a:fld>
            <a:endParaRPr lang="tr-TR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90F14D5-6CC8-456A-A5D3-04EB3D36CE79}" type="slidenum">
              <a:rPr lang="tr-TR"/>
              <a:pPr>
                <a:defRPr/>
              </a:pPr>
              <a:t>‹#›</a:t>
            </a:fld>
            <a:endParaRPr lang="tr-T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8" r:id="rId1"/>
    <p:sldLayoutId id="2147484040" r:id="rId2"/>
    <p:sldLayoutId id="2147484049" r:id="rId3"/>
    <p:sldLayoutId id="2147484041" r:id="rId4"/>
    <p:sldLayoutId id="2147484042" r:id="rId5"/>
    <p:sldLayoutId id="2147484043" r:id="rId6"/>
    <p:sldLayoutId id="2147484044" r:id="rId7"/>
    <p:sldLayoutId id="2147484045" r:id="rId8"/>
    <p:sldLayoutId id="2147484050" r:id="rId9"/>
    <p:sldLayoutId id="2147484046" r:id="rId10"/>
    <p:sldLayoutId id="214748404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rgbClr val="5C020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5C020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5C020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5C020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5C020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5C020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5C020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5C020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5C020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D86B77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rgbClr val="BFBFBF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D86B77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692696"/>
            <a:ext cx="7704856" cy="4032448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tr-TR" sz="3600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tr-TR" sz="3600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tr-TR" sz="3100" dirty="0" smtClean="0">
                <a:solidFill>
                  <a:schemeClr val="accent4">
                    <a:lumMod val="50000"/>
                  </a:schemeClr>
                </a:solidFill>
              </a:rPr>
              <a:t>IS739 </a:t>
            </a:r>
            <a:r>
              <a:rPr lang="en-GB" sz="3100" dirty="0" smtClean="0"/>
              <a:t>INFORMATION SYSTEMS IN ORGANIZATIONAL DESIGN AND APPLIED SYSTEM</a:t>
            </a:r>
            <a:r>
              <a:rPr lang="tr-TR" sz="3100" dirty="0" smtClean="0"/>
              <a:t> THINKING</a:t>
            </a:r>
            <a:br>
              <a:rPr lang="tr-TR" sz="3100" dirty="0" smtClean="0"/>
            </a:br>
            <a:r>
              <a:rPr lang="tr-TR" sz="3100" dirty="0" smtClean="0"/>
              <a:t/>
            </a:r>
            <a:br>
              <a:rPr lang="tr-TR" sz="3100" dirty="0" smtClean="0"/>
            </a:br>
            <a:r>
              <a:rPr lang="tr-TR" sz="3100" dirty="0" smtClean="0"/>
              <a:t>Organizational Design: A Step-by-Step Aproach</a:t>
            </a:r>
            <a:br>
              <a:rPr lang="tr-TR" sz="3100" dirty="0" smtClean="0"/>
            </a:br>
            <a:r>
              <a:rPr lang="tr-TR" sz="3100" dirty="0" smtClean="0"/>
              <a:t>Step 3: Structure</a:t>
            </a:r>
            <a:br>
              <a:rPr lang="tr-TR" sz="3100" dirty="0" smtClean="0"/>
            </a:br>
            <a:r>
              <a:rPr lang="tr-TR" sz="3100" dirty="0" smtClean="0">
                <a:solidFill>
                  <a:srgbClr val="FF0000"/>
                </a:solidFill>
              </a:rPr>
              <a:t>The Configuration </a:t>
            </a:r>
            <a:r>
              <a:rPr lang="tr-TR" sz="3100" dirty="0" err="1" smtClean="0">
                <a:solidFill>
                  <a:srgbClr val="FF0000"/>
                </a:solidFill>
              </a:rPr>
              <a:t>and</a:t>
            </a:r>
            <a:r>
              <a:rPr lang="tr-TR" sz="3100" dirty="0" smtClean="0">
                <a:solidFill>
                  <a:srgbClr val="FF0000"/>
                </a:solidFill>
              </a:rPr>
              <a:t> </a:t>
            </a:r>
            <a:r>
              <a:rPr lang="tr-TR" sz="3100" dirty="0" err="1" smtClean="0">
                <a:solidFill>
                  <a:srgbClr val="FF0000"/>
                </a:solidFill>
              </a:rPr>
              <a:t>Complexity</a:t>
            </a:r>
            <a:r>
              <a:rPr lang="tr-TR" sz="3100" dirty="0" smtClean="0">
                <a:solidFill>
                  <a:srgbClr val="FF0000"/>
                </a:solidFill>
              </a:rPr>
              <a:t> </a:t>
            </a:r>
            <a:r>
              <a:rPr lang="tr-TR" sz="3100" dirty="0" smtClean="0">
                <a:solidFill>
                  <a:srgbClr val="FF0000"/>
                </a:solidFill>
              </a:rPr>
              <a:t>of </a:t>
            </a:r>
            <a:r>
              <a:rPr lang="tr-TR" sz="3100" dirty="0" err="1" smtClean="0">
                <a:solidFill>
                  <a:srgbClr val="FF0000"/>
                </a:solidFill>
              </a:rPr>
              <a:t>the</a:t>
            </a:r>
            <a:r>
              <a:rPr lang="tr-TR" sz="3100" dirty="0" smtClean="0">
                <a:solidFill>
                  <a:srgbClr val="FF0000"/>
                </a:solidFill>
              </a:rPr>
              <a:t> </a:t>
            </a:r>
            <a:r>
              <a:rPr lang="tr-TR" sz="3100" dirty="0" err="1" smtClean="0">
                <a:solidFill>
                  <a:srgbClr val="FF0000"/>
                </a:solidFill>
              </a:rPr>
              <a:t>Firm</a:t>
            </a:r>
            <a:r>
              <a:rPr lang="en-GB" sz="3100" dirty="0" smtClean="0"/>
              <a:t/>
            </a:r>
            <a:br>
              <a:rPr lang="en-GB" sz="3100" dirty="0" smtClean="0"/>
            </a:br>
            <a:r>
              <a:rPr lang="tr-TR" sz="3600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tr-TR" sz="3600" dirty="0" smtClean="0">
                <a:solidFill>
                  <a:schemeClr val="accent4">
                    <a:lumMod val="50000"/>
                  </a:schemeClr>
                </a:solidFill>
              </a:rPr>
            </a:br>
            <a:endParaRPr lang="en-GB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>
          <a:xfrm>
            <a:off x="919683" y="5176838"/>
            <a:ext cx="7324725" cy="895350"/>
          </a:xfrm>
        </p:spPr>
        <p:txBody>
          <a:bodyPr/>
          <a:lstStyle/>
          <a:p>
            <a:pPr marR="0" algn="r"/>
            <a:r>
              <a:rPr lang="tr-TR" dirty="0" smtClean="0">
                <a:solidFill>
                  <a:srgbClr val="0D0D0D"/>
                </a:solidFill>
              </a:rPr>
              <a:t>ANIL ARPACI</a:t>
            </a:r>
            <a:endParaRPr lang="en-GB" dirty="0" smtClean="0">
              <a:solidFill>
                <a:srgbClr val="0D0D0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F29887-3F7D-4ADD-916E-CF94002C427C}" type="slidenum">
              <a:rPr lang="tr-TR" smtClean="0"/>
              <a:pPr>
                <a:defRPr/>
              </a:pPr>
              <a:t>1</a:t>
            </a:fld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200" dirty="0" smtClean="0"/>
              <a:t>Simple configuration (cont.)</a:t>
            </a: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3A6368-8F34-47E7-A5A4-A786D77032E5}" type="slidenum">
              <a:rPr lang="tr-TR" smtClean="0"/>
              <a:pPr>
                <a:defRPr/>
              </a:pPr>
              <a:t>10</a:t>
            </a:fld>
            <a:endParaRPr lang="tr-TR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24744"/>
            <a:ext cx="7400948" cy="4389120"/>
          </a:xfrm>
        </p:spPr>
        <p:txBody>
          <a:bodyPr/>
          <a:lstStyle/>
          <a:p>
            <a:r>
              <a:rPr lang="tr-TR" dirty="0" smtClean="0"/>
              <a:t>Simple configuration is usual for small firms</a:t>
            </a:r>
          </a:p>
          <a:p>
            <a:r>
              <a:rPr lang="tr-TR" dirty="0" smtClean="0"/>
              <a:t>Simple configuration is flexible but not efficient and effective</a:t>
            </a:r>
          </a:p>
          <a:p>
            <a:pPr lvl="1"/>
            <a:r>
              <a:rPr lang="tr-TR" dirty="0" smtClean="0"/>
              <a:t>The employees are asked to do many tasks</a:t>
            </a:r>
          </a:p>
          <a:p>
            <a:r>
              <a:rPr lang="tr-TR" dirty="0" smtClean="0"/>
              <a:t>It can be difficult for the executive</a:t>
            </a:r>
          </a:p>
          <a:p>
            <a:pPr lvl="1"/>
            <a:r>
              <a:rPr lang="tr-TR" dirty="0" smtClean="0"/>
              <a:t>To adjust firms direction</a:t>
            </a:r>
          </a:p>
          <a:p>
            <a:pPr lvl="1"/>
            <a:r>
              <a:rPr lang="tr-TR" dirty="0" smtClean="0"/>
              <a:t>Seek innovative opportunities </a:t>
            </a:r>
          </a:p>
          <a:p>
            <a:r>
              <a:rPr lang="tr-TR" dirty="0" smtClean="0"/>
              <a:t>It is the executive’s show</a:t>
            </a:r>
          </a:p>
          <a:p>
            <a:r>
              <a:rPr lang="tr-TR" dirty="0" smtClean="0"/>
              <a:t>If executive uses time well, make good decisions, coordinates activities well, it leads to good performance</a:t>
            </a: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200" dirty="0" smtClean="0"/>
              <a:t>Functional configuration</a:t>
            </a: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3A6368-8F34-47E7-A5A4-A786D77032E5}" type="slidenum">
              <a:rPr lang="tr-TR" smtClean="0"/>
              <a:pPr>
                <a:defRPr/>
              </a:pPr>
              <a:t>11</a:t>
            </a:fld>
            <a:endParaRPr lang="tr-TR" dirty="0"/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Low on product/service/customer dimension</a:t>
            </a:r>
          </a:p>
          <a:p>
            <a:r>
              <a:rPr lang="tr-TR" dirty="0" smtClean="0"/>
              <a:t>High on functional specialization dimension</a:t>
            </a:r>
          </a:p>
          <a:p>
            <a:r>
              <a:rPr lang="tr-TR" dirty="0" smtClean="0"/>
              <a:t>More complex than simple configuration</a:t>
            </a:r>
          </a:p>
          <a:p>
            <a:r>
              <a:rPr lang="tr-TR" dirty="0" smtClean="0"/>
              <a:t>There are department managers and well-defined jobs</a:t>
            </a:r>
          </a:p>
          <a:p>
            <a:r>
              <a:rPr lang="tr-TR" dirty="0" smtClean="0"/>
              <a:t>The total task of the firm is broken down and assigned to subunits</a:t>
            </a:r>
          </a:p>
          <a:p>
            <a:r>
              <a:rPr lang="tr-TR" dirty="0" smtClean="0"/>
              <a:t>The executive at the center </a:t>
            </a:r>
          </a:p>
          <a:p>
            <a:pPr lvl="1"/>
            <a:r>
              <a:rPr lang="tr-TR" dirty="0" smtClean="0"/>
              <a:t>Making decisions</a:t>
            </a:r>
          </a:p>
          <a:p>
            <a:pPr lvl="1"/>
            <a:r>
              <a:rPr lang="tr-TR" dirty="0" smtClean="0"/>
              <a:t>Coordinating activities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200" dirty="0" smtClean="0"/>
              <a:t>Functional configuration (cont.)</a:t>
            </a: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980728"/>
          <a:ext cx="8219256" cy="410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3A6368-8F34-47E7-A5A4-A786D77032E5}" type="slidenum">
              <a:rPr lang="tr-TR" smtClean="0"/>
              <a:pPr>
                <a:defRPr/>
              </a:pPr>
              <a:t>12</a:t>
            </a:fld>
            <a:endParaRPr lang="tr-TR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907704" y="3429000"/>
            <a:ext cx="216024" cy="144016"/>
          </a:xfrm>
          <a:prstGeom prst="straightConnector1">
            <a:avLst/>
          </a:prstGeom>
          <a:ln w="28575">
            <a:solidFill>
              <a:srgbClr val="66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4860032" y="3429000"/>
            <a:ext cx="216024" cy="144016"/>
          </a:xfrm>
          <a:prstGeom prst="straightConnector1">
            <a:avLst/>
          </a:prstGeom>
          <a:ln w="28575">
            <a:solidFill>
              <a:srgbClr val="66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123728" y="3429000"/>
            <a:ext cx="216024" cy="144016"/>
          </a:xfrm>
          <a:prstGeom prst="straightConnector1">
            <a:avLst/>
          </a:prstGeom>
          <a:ln w="28575">
            <a:solidFill>
              <a:srgbClr val="66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076056" y="3429000"/>
            <a:ext cx="216024" cy="144016"/>
          </a:xfrm>
          <a:prstGeom prst="straightConnector1">
            <a:avLst/>
          </a:prstGeom>
          <a:ln w="28575">
            <a:solidFill>
              <a:srgbClr val="66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020272" y="3429000"/>
            <a:ext cx="216024" cy="144016"/>
          </a:xfrm>
          <a:prstGeom prst="straightConnector1">
            <a:avLst/>
          </a:prstGeom>
          <a:ln w="28575">
            <a:solidFill>
              <a:srgbClr val="66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6804248" y="3429000"/>
            <a:ext cx="216024" cy="144016"/>
          </a:xfrm>
          <a:prstGeom prst="straightConnector1">
            <a:avLst/>
          </a:prstGeom>
          <a:ln w="28575">
            <a:solidFill>
              <a:srgbClr val="66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ight Arrow 21"/>
          <p:cNvSpPr/>
          <p:nvPr/>
        </p:nvSpPr>
        <p:spPr>
          <a:xfrm>
            <a:off x="2987824" y="4221088"/>
            <a:ext cx="360040" cy="21602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Right Arrow 22"/>
          <p:cNvSpPr/>
          <p:nvPr/>
        </p:nvSpPr>
        <p:spPr>
          <a:xfrm>
            <a:off x="5868144" y="4221088"/>
            <a:ext cx="360040" cy="21602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95536" y="5517232"/>
            <a:ext cx="504056" cy="0"/>
          </a:xfrm>
          <a:prstGeom prst="straightConnector1">
            <a:avLst/>
          </a:prstGeom>
          <a:ln w="28575">
            <a:solidFill>
              <a:srgbClr val="66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Arrow 31"/>
          <p:cNvSpPr/>
          <p:nvPr/>
        </p:nvSpPr>
        <p:spPr>
          <a:xfrm>
            <a:off x="395536" y="5733256"/>
            <a:ext cx="360040" cy="21602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TextBox 32"/>
          <p:cNvSpPr txBox="1"/>
          <p:nvPr/>
        </p:nvSpPr>
        <p:spPr>
          <a:xfrm>
            <a:off x="899592" y="5301208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smtClean="0"/>
              <a:t>Information Flow</a:t>
            </a:r>
            <a:endParaRPr lang="tr-TR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899592" y="5661248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smtClean="0"/>
              <a:t>Product Flow</a:t>
            </a:r>
            <a:endParaRPr lang="tr-T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200" dirty="0" smtClean="0"/>
              <a:t>Functional configuration (cont.)</a:t>
            </a: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3A6368-8F34-47E7-A5A4-A786D77032E5}" type="slidenum">
              <a:rPr lang="tr-TR" smtClean="0"/>
              <a:pPr>
                <a:defRPr/>
              </a:pPr>
              <a:t>13</a:t>
            </a:fld>
            <a:endParaRPr lang="tr-TR" dirty="0"/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Advantage of functional configuration is  that specialization provides rationale to assign individuals and subunits to specific tasks</a:t>
            </a:r>
          </a:p>
          <a:p>
            <a:r>
              <a:rPr lang="tr-TR" dirty="0" smtClean="0"/>
              <a:t>Most common configuration</a:t>
            </a:r>
          </a:p>
          <a:p>
            <a:r>
              <a:rPr lang="tr-TR" dirty="0" smtClean="0"/>
              <a:t>The main question about functional configuration </a:t>
            </a:r>
          </a:p>
          <a:p>
            <a:pPr lvl="1"/>
            <a:r>
              <a:rPr lang="tr-TR" dirty="0" smtClean="0"/>
              <a:t>How many subunit functions should there be? (the limited time of the executive and the capacity of the subunits)</a:t>
            </a:r>
          </a:p>
          <a:p>
            <a:pPr lvl="1"/>
            <a:endParaRPr lang="tr-TR" dirty="0" smtClean="0"/>
          </a:p>
          <a:p>
            <a:pPr lvl="1"/>
            <a:endParaRPr lang="tr-TR" dirty="0" smtClean="0"/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200" dirty="0" smtClean="0"/>
              <a:t>Functional configuration (cont.)</a:t>
            </a: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3A6368-8F34-47E7-A5A4-A786D77032E5}" type="slidenum">
              <a:rPr lang="tr-TR" smtClean="0"/>
              <a:pPr>
                <a:defRPr/>
              </a:pPr>
              <a:t>14</a:t>
            </a:fld>
            <a:endParaRPr lang="tr-TR" dirty="0"/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The number of subunits  or products increase, the coordination demand increase non-linearly ( a few functional subunits are possible)</a:t>
            </a:r>
          </a:p>
          <a:p>
            <a:r>
              <a:rPr lang="tr-TR" dirty="0" smtClean="0"/>
              <a:t>NK complexity theory shows that where N is the number of subuints and K is the degree of interdependent information flow, K=N-1, the coordination demand become overwhelming quickly as the number of subunits increases</a:t>
            </a:r>
          </a:p>
          <a:p>
            <a:pPr lvl="1"/>
            <a:endParaRPr lang="tr-TR" dirty="0" smtClean="0"/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200" dirty="0" smtClean="0"/>
              <a:t>Functional configuration (cont.)</a:t>
            </a: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3A6368-8F34-47E7-A5A4-A786D77032E5}" type="slidenum">
              <a:rPr lang="tr-TR" smtClean="0"/>
              <a:pPr>
                <a:defRPr/>
              </a:pPr>
              <a:t>15</a:t>
            </a:fld>
            <a:endParaRPr lang="tr-TR" dirty="0"/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457200" y="1340768"/>
            <a:ext cx="7400948" cy="4389120"/>
          </a:xfrm>
        </p:spPr>
        <p:txBody>
          <a:bodyPr/>
          <a:lstStyle/>
          <a:p>
            <a:r>
              <a:rPr lang="tr-TR" dirty="0" smtClean="0"/>
              <a:t>Like simple configuration, the executive in the functional configuration is at the center and may be overloaded if the environment is not predictable</a:t>
            </a:r>
          </a:p>
          <a:p>
            <a:r>
              <a:rPr lang="tr-TR" dirty="0" smtClean="0"/>
              <a:t>When adjustment and change are required, the situation can be overwhelming</a:t>
            </a:r>
          </a:p>
          <a:p>
            <a:r>
              <a:rPr lang="tr-TR" dirty="0" smtClean="0"/>
              <a:t>The functional configuration is efficent for unchanging activities</a:t>
            </a:r>
          </a:p>
          <a:p>
            <a:r>
              <a:rPr lang="tr-TR" dirty="0" smtClean="0"/>
              <a:t>A good choice when you want the organization to operate with high efficiency and precision</a:t>
            </a:r>
          </a:p>
          <a:p>
            <a:r>
              <a:rPr lang="tr-TR" dirty="0" smtClean="0"/>
              <a:t>Works well for tasks repeated frequently and in high volume</a:t>
            </a:r>
          </a:p>
          <a:p>
            <a:pPr lvl="1"/>
            <a:endParaRPr lang="tr-TR" dirty="0" smtClean="0"/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200" dirty="0" smtClean="0"/>
              <a:t>Divisional configuration</a:t>
            </a: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3A6368-8F34-47E7-A5A4-A786D77032E5}" type="slidenum">
              <a:rPr lang="tr-TR" smtClean="0"/>
              <a:pPr>
                <a:defRPr/>
              </a:pPr>
              <a:t>16</a:t>
            </a:fld>
            <a:endParaRPr lang="tr-TR" dirty="0"/>
          </a:p>
        </p:txBody>
      </p:sp>
      <p:sp>
        <p:nvSpPr>
          <p:cNvPr id="37" name="Content Placeholder 3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400" dirty="0" smtClean="0"/>
              <a:t>High on product/service/customer dimension</a:t>
            </a:r>
          </a:p>
          <a:p>
            <a:r>
              <a:rPr lang="tr-TR" sz="2400" dirty="0" smtClean="0"/>
              <a:t>Low on functional specialization dimension</a:t>
            </a:r>
          </a:p>
          <a:p>
            <a:r>
              <a:rPr lang="tr-TR" sz="2400" dirty="0" smtClean="0"/>
              <a:t>Focus on the outside products, services and the customers</a:t>
            </a:r>
          </a:p>
          <a:p>
            <a:r>
              <a:rPr lang="tr-TR" sz="2400" dirty="0" smtClean="0"/>
              <a:t>There is an executive level and independent subunits (division)</a:t>
            </a:r>
          </a:p>
          <a:p>
            <a:r>
              <a:rPr lang="tr-TR" sz="2400" dirty="0" smtClean="0"/>
              <a:t>Each division has its own markets and customers</a:t>
            </a:r>
          </a:p>
          <a:p>
            <a:r>
              <a:rPr lang="tr-TR" sz="2400" dirty="0" smtClean="0"/>
              <a:t>The executive is like a bank</a:t>
            </a:r>
          </a:p>
          <a:p>
            <a:r>
              <a:rPr lang="tr-TR" sz="2400" dirty="0" smtClean="0"/>
              <a:t>Divisional configuration works best when coordination is limited, each division runs its own business</a:t>
            </a: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200" dirty="0" smtClean="0"/>
              <a:t>Divisional configuration (cont.)</a:t>
            </a: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3A6368-8F34-47E7-A5A4-A786D77032E5}" type="slidenum">
              <a:rPr lang="tr-TR" smtClean="0"/>
              <a:pPr>
                <a:defRPr/>
              </a:pPr>
              <a:t>17</a:t>
            </a:fld>
            <a:endParaRPr lang="tr-TR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557338"/>
          <a:ext cx="7400925" cy="2735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V="1">
            <a:off x="1835696" y="2996952"/>
            <a:ext cx="216024" cy="144016"/>
          </a:xfrm>
          <a:prstGeom prst="straightConnector1">
            <a:avLst/>
          </a:prstGeom>
          <a:ln w="28575">
            <a:solidFill>
              <a:srgbClr val="66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499992" y="2996952"/>
            <a:ext cx="216024" cy="144016"/>
          </a:xfrm>
          <a:prstGeom prst="straightConnector1">
            <a:avLst/>
          </a:prstGeom>
          <a:ln w="28575">
            <a:solidFill>
              <a:srgbClr val="66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2051720" y="2996952"/>
            <a:ext cx="216024" cy="144016"/>
          </a:xfrm>
          <a:prstGeom prst="straightConnector1">
            <a:avLst/>
          </a:prstGeom>
          <a:ln w="28575">
            <a:solidFill>
              <a:srgbClr val="66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716016" y="2996952"/>
            <a:ext cx="216024" cy="144016"/>
          </a:xfrm>
          <a:prstGeom prst="straightConnector1">
            <a:avLst/>
          </a:prstGeom>
          <a:ln w="28575">
            <a:solidFill>
              <a:srgbClr val="66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372200" y="2996952"/>
            <a:ext cx="216024" cy="144016"/>
          </a:xfrm>
          <a:prstGeom prst="straightConnector1">
            <a:avLst/>
          </a:prstGeom>
          <a:ln w="28575">
            <a:solidFill>
              <a:srgbClr val="66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156176" y="2996952"/>
            <a:ext cx="216024" cy="144016"/>
          </a:xfrm>
          <a:prstGeom prst="straightConnector1">
            <a:avLst/>
          </a:prstGeom>
          <a:ln w="28575">
            <a:solidFill>
              <a:srgbClr val="66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Arrow 11"/>
          <p:cNvSpPr/>
          <p:nvPr/>
        </p:nvSpPr>
        <p:spPr>
          <a:xfrm rot="3849396">
            <a:off x="2007089" y="4537302"/>
            <a:ext cx="527869" cy="23167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Right Arrow 12"/>
          <p:cNvSpPr/>
          <p:nvPr/>
        </p:nvSpPr>
        <p:spPr>
          <a:xfrm rot="14722662">
            <a:off x="2312940" y="4447343"/>
            <a:ext cx="527869" cy="23167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Right Arrow 13"/>
          <p:cNvSpPr/>
          <p:nvPr/>
        </p:nvSpPr>
        <p:spPr>
          <a:xfrm rot="3849396">
            <a:off x="4579035" y="4555417"/>
            <a:ext cx="527869" cy="23167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Right Arrow 14"/>
          <p:cNvSpPr/>
          <p:nvPr/>
        </p:nvSpPr>
        <p:spPr>
          <a:xfrm rot="14722662">
            <a:off x="4884886" y="4465458"/>
            <a:ext cx="527869" cy="23167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Right Arrow 15"/>
          <p:cNvSpPr/>
          <p:nvPr/>
        </p:nvSpPr>
        <p:spPr>
          <a:xfrm rot="3849396">
            <a:off x="7387347" y="4555417"/>
            <a:ext cx="527869" cy="23167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Right Arrow 16"/>
          <p:cNvSpPr/>
          <p:nvPr/>
        </p:nvSpPr>
        <p:spPr>
          <a:xfrm rot="14722662">
            <a:off x="7693198" y="4465458"/>
            <a:ext cx="527869" cy="23167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TextBox 17"/>
          <p:cNvSpPr txBox="1"/>
          <p:nvPr/>
        </p:nvSpPr>
        <p:spPr>
          <a:xfrm>
            <a:off x="2123728" y="486916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Market</a:t>
            </a:r>
            <a:endParaRPr lang="tr-TR" dirty="0"/>
          </a:p>
        </p:txBody>
      </p:sp>
      <p:sp>
        <p:nvSpPr>
          <p:cNvPr id="19" name="TextBox 18"/>
          <p:cNvSpPr txBox="1"/>
          <p:nvPr/>
        </p:nvSpPr>
        <p:spPr>
          <a:xfrm>
            <a:off x="4762133" y="486916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Market</a:t>
            </a:r>
            <a:endParaRPr lang="tr-TR" dirty="0"/>
          </a:p>
        </p:txBody>
      </p:sp>
      <p:sp>
        <p:nvSpPr>
          <p:cNvPr id="20" name="TextBox 19"/>
          <p:cNvSpPr txBox="1"/>
          <p:nvPr/>
        </p:nvSpPr>
        <p:spPr>
          <a:xfrm>
            <a:off x="7596336" y="486916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Market</a:t>
            </a:r>
            <a:endParaRPr lang="tr-TR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95536" y="5517232"/>
            <a:ext cx="504056" cy="0"/>
          </a:xfrm>
          <a:prstGeom prst="straightConnector1">
            <a:avLst/>
          </a:prstGeom>
          <a:ln w="28575">
            <a:solidFill>
              <a:srgbClr val="66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ight Arrow 21"/>
          <p:cNvSpPr/>
          <p:nvPr/>
        </p:nvSpPr>
        <p:spPr>
          <a:xfrm>
            <a:off x="395536" y="5733256"/>
            <a:ext cx="360040" cy="21602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TextBox 22"/>
          <p:cNvSpPr txBox="1"/>
          <p:nvPr/>
        </p:nvSpPr>
        <p:spPr>
          <a:xfrm>
            <a:off x="899592" y="5301208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smtClean="0"/>
              <a:t>Information Flow</a:t>
            </a:r>
            <a:endParaRPr lang="tr-TR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899592" y="5661248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smtClean="0"/>
              <a:t>Product Flow</a:t>
            </a:r>
            <a:endParaRPr lang="tr-T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200" dirty="0" smtClean="0"/>
              <a:t>Divisional configuration (cont.)</a:t>
            </a: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3A6368-8F34-47E7-A5A4-A786D77032E5}" type="slidenum">
              <a:rPr lang="tr-TR" smtClean="0"/>
              <a:pPr>
                <a:defRPr/>
              </a:pPr>
              <a:t>18</a:t>
            </a:fld>
            <a:endParaRPr lang="tr-TR" dirty="0"/>
          </a:p>
        </p:txBody>
      </p:sp>
      <p:sp>
        <p:nvSpPr>
          <p:cNvPr id="37" name="Content Placeholder 3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Each division, the organization can be configured as a simple or functional configuration</a:t>
            </a:r>
          </a:p>
          <a:p>
            <a:r>
              <a:rPr lang="tr-TR" dirty="0" smtClean="0"/>
              <a:t>The advantage of the rationale for the divisional configuration: to be effective with external focus on the product, customer or region</a:t>
            </a:r>
          </a:p>
          <a:p>
            <a:r>
              <a:rPr lang="tr-TR" dirty="0" smtClean="0"/>
              <a:t>More-market responsive than functional configuration</a:t>
            </a:r>
          </a:p>
          <a:p>
            <a:r>
              <a:rPr lang="tr-TR" dirty="0" smtClean="0"/>
              <a:t>New acquisitons as divisions</a:t>
            </a:r>
          </a:p>
          <a:p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200" dirty="0" smtClean="0"/>
              <a:t>Divisional configuration (cont.)</a:t>
            </a: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3A6368-8F34-47E7-A5A4-A786D77032E5}" type="slidenum">
              <a:rPr lang="tr-TR" smtClean="0"/>
              <a:pPr>
                <a:defRPr/>
              </a:pPr>
              <a:t>19</a:t>
            </a:fld>
            <a:endParaRPr lang="tr-TR" dirty="0"/>
          </a:p>
        </p:txBody>
      </p:sp>
      <p:sp>
        <p:nvSpPr>
          <p:cNvPr id="37" name="Content Placeholder 3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The disadvantage of divisional configuration is that each division is independent, does not handle </a:t>
            </a:r>
            <a:r>
              <a:rPr lang="tr-TR" dirty="0" err="1" smtClean="0"/>
              <a:t>interdivisional</a:t>
            </a:r>
            <a:r>
              <a:rPr lang="tr-TR" dirty="0" smtClean="0"/>
              <a:t> </a:t>
            </a:r>
            <a:r>
              <a:rPr lang="tr-TR" dirty="0" err="1" smtClean="0"/>
              <a:t>dependencies</a:t>
            </a:r>
            <a:endParaRPr lang="tr-TR" dirty="0" smtClean="0"/>
          </a:p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executive</a:t>
            </a:r>
            <a:r>
              <a:rPr lang="tr-TR" dirty="0" smtClean="0"/>
              <a:t> of </a:t>
            </a:r>
            <a:r>
              <a:rPr lang="tr-TR" dirty="0" err="1" smtClean="0"/>
              <a:t>divisonal</a:t>
            </a:r>
            <a:r>
              <a:rPr lang="tr-TR" dirty="0" smtClean="0"/>
              <a:t> </a:t>
            </a:r>
            <a:r>
              <a:rPr lang="tr-TR" dirty="0" err="1" smtClean="0"/>
              <a:t>configuration</a:t>
            </a:r>
            <a:r>
              <a:rPr lang="tr-TR" dirty="0" smtClean="0"/>
              <a:t> is </a:t>
            </a:r>
            <a:r>
              <a:rPr lang="tr-TR" dirty="0" err="1" smtClean="0"/>
              <a:t>responsible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</a:p>
          <a:p>
            <a:pPr lvl="1"/>
            <a:r>
              <a:rPr lang="tr-TR" dirty="0" err="1" smtClean="0"/>
              <a:t>Choice</a:t>
            </a:r>
            <a:r>
              <a:rPr lang="tr-TR" dirty="0" smtClean="0"/>
              <a:t> of </a:t>
            </a:r>
            <a:r>
              <a:rPr lang="tr-TR" dirty="0" err="1" smtClean="0"/>
              <a:t>divisons</a:t>
            </a:r>
            <a:endParaRPr lang="tr-TR" dirty="0" smtClean="0"/>
          </a:p>
          <a:p>
            <a:pPr lvl="1"/>
            <a:r>
              <a:rPr lang="tr-TR" dirty="0" err="1" smtClean="0"/>
              <a:t>Their</a:t>
            </a:r>
            <a:r>
              <a:rPr lang="tr-TR" dirty="0" smtClean="0"/>
              <a:t> </a:t>
            </a:r>
            <a:r>
              <a:rPr lang="tr-TR" dirty="0" err="1" smtClean="0"/>
              <a:t>level</a:t>
            </a:r>
            <a:r>
              <a:rPr lang="tr-TR" dirty="0" smtClean="0"/>
              <a:t> of </a:t>
            </a:r>
            <a:r>
              <a:rPr lang="tr-TR" dirty="0" err="1" smtClean="0"/>
              <a:t>activity</a:t>
            </a:r>
            <a:endParaRPr lang="tr-TR" dirty="0" smtClean="0"/>
          </a:p>
          <a:p>
            <a:pPr lvl="1"/>
            <a:r>
              <a:rPr lang="tr-TR" dirty="0" err="1" smtClean="0"/>
              <a:t>Firm</a:t>
            </a:r>
            <a:r>
              <a:rPr lang="tr-TR" dirty="0" smtClean="0"/>
              <a:t> </a:t>
            </a:r>
            <a:r>
              <a:rPr lang="tr-TR" dirty="0" err="1" smtClean="0"/>
              <a:t>performance</a:t>
            </a:r>
            <a:endParaRPr lang="tr-TR" dirty="0" smtClean="0"/>
          </a:p>
          <a:p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200" dirty="0" smtClean="0"/>
              <a:t>The step-by-step approach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Step 1: Getting started</a:t>
            </a:r>
          </a:p>
          <a:p>
            <a:r>
              <a:rPr lang="tr-TR" dirty="0" smtClean="0"/>
              <a:t>Step 2: Strategy</a:t>
            </a:r>
          </a:p>
          <a:p>
            <a:r>
              <a:rPr lang="tr-TR" b="1" dirty="0" smtClean="0">
                <a:solidFill>
                  <a:srgbClr val="FF0000"/>
                </a:solidFill>
              </a:rPr>
              <a:t>Step 3: Structure</a:t>
            </a:r>
          </a:p>
          <a:p>
            <a:pPr lvl="1"/>
            <a:r>
              <a:rPr lang="tr-TR" b="1" dirty="0" smtClean="0">
                <a:solidFill>
                  <a:srgbClr val="FF0000"/>
                </a:solidFill>
              </a:rPr>
              <a:t>The configuration and complexity of the firm</a:t>
            </a:r>
          </a:p>
          <a:p>
            <a:pPr lvl="1"/>
            <a:r>
              <a:rPr lang="tr-T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Distributed organizations</a:t>
            </a:r>
          </a:p>
          <a:p>
            <a:r>
              <a:rPr lang="tr-TR" dirty="0" smtClean="0"/>
              <a:t>Step 4: Process and people</a:t>
            </a:r>
          </a:p>
          <a:p>
            <a:r>
              <a:rPr lang="tr-TR" dirty="0" smtClean="0"/>
              <a:t>Step 5: Coordination and control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3A6368-8F34-47E7-A5A4-A786D77032E5}" type="slidenum">
              <a:rPr lang="tr-TR" smtClean="0"/>
              <a:pPr>
                <a:defRPr/>
              </a:pPr>
              <a:t>2</a:t>
            </a:fld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200" dirty="0" smtClean="0"/>
              <a:t>Divisional configuration (cont.)</a:t>
            </a: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3A6368-8F34-47E7-A5A4-A786D77032E5}" type="slidenum">
              <a:rPr lang="tr-TR" smtClean="0"/>
              <a:pPr>
                <a:defRPr/>
              </a:pPr>
              <a:t>20</a:t>
            </a:fld>
            <a:endParaRPr lang="tr-TR" dirty="0"/>
          </a:p>
        </p:txBody>
      </p:sp>
      <p:sp>
        <p:nvSpPr>
          <p:cNvPr id="37" name="Content Placeholder 3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divisions should a firm have?</a:t>
            </a:r>
          </a:p>
          <a:p>
            <a:r>
              <a:rPr lang="en-US" dirty="0" smtClean="0"/>
              <a:t>Unlike functional configuration, additional divisions do not increase coordination demand. </a:t>
            </a:r>
          </a:p>
          <a:p>
            <a:pPr lvl="1"/>
            <a:r>
              <a:rPr lang="en-US" dirty="0" smtClean="0"/>
              <a:t>It requires choosing an executive for the division and </a:t>
            </a:r>
            <a:r>
              <a:rPr lang="tr-TR" dirty="0" err="1" smtClean="0"/>
              <a:t>adding</a:t>
            </a:r>
            <a:r>
              <a:rPr lang="tr-TR" dirty="0" smtClean="0"/>
              <a:t> </a:t>
            </a:r>
            <a:r>
              <a:rPr lang="tr-TR" dirty="0" err="1" smtClean="0"/>
              <a:t>one</a:t>
            </a:r>
            <a:r>
              <a:rPr lang="tr-TR" dirty="0" smtClean="0"/>
              <a:t> </a:t>
            </a:r>
            <a:r>
              <a:rPr lang="tr-TR" dirty="0" err="1" smtClean="0"/>
              <a:t>more</a:t>
            </a:r>
            <a:r>
              <a:rPr lang="tr-TR" dirty="0" smtClean="0"/>
              <a:t> </a:t>
            </a:r>
            <a:r>
              <a:rPr lang="tr-TR" dirty="0" err="1" smtClean="0"/>
              <a:t>column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financial</a:t>
            </a:r>
            <a:r>
              <a:rPr lang="tr-TR" dirty="0" smtClean="0"/>
              <a:t> </a:t>
            </a:r>
            <a:r>
              <a:rPr lang="tr-TR" dirty="0" err="1" smtClean="0"/>
              <a:t>report</a:t>
            </a:r>
            <a:endParaRPr lang="tr-TR" dirty="0" smtClean="0"/>
          </a:p>
          <a:p>
            <a:pPr lvl="1"/>
            <a:r>
              <a:rPr lang="tr-TR" dirty="0" err="1" smtClean="0"/>
              <a:t>In</a:t>
            </a:r>
            <a:r>
              <a:rPr lang="tr-TR" dirty="0" smtClean="0"/>
              <a:t> </a:t>
            </a:r>
            <a:r>
              <a:rPr lang="tr-TR" dirty="0" err="1" smtClean="0"/>
              <a:t>term</a:t>
            </a:r>
            <a:r>
              <a:rPr lang="tr-TR" dirty="0" smtClean="0"/>
              <a:t> of NK </a:t>
            </a:r>
            <a:r>
              <a:rPr lang="tr-TR" dirty="0" err="1" smtClean="0"/>
              <a:t>complexity</a:t>
            </a:r>
            <a:r>
              <a:rPr lang="tr-TR" dirty="0" smtClean="0"/>
              <a:t> </a:t>
            </a:r>
            <a:r>
              <a:rPr lang="tr-TR" dirty="0" err="1" smtClean="0"/>
              <a:t>theory</a:t>
            </a:r>
            <a:r>
              <a:rPr lang="tr-TR" dirty="0" smtClean="0"/>
              <a:t>, K is </a:t>
            </a:r>
            <a:r>
              <a:rPr lang="tr-TR" dirty="0" err="1" smtClean="0"/>
              <a:t>very</a:t>
            </a:r>
            <a:r>
              <a:rPr lang="tr-TR" dirty="0" smtClean="0"/>
              <a:t> </a:t>
            </a:r>
            <a:r>
              <a:rPr lang="tr-TR" dirty="0" err="1" smtClean="0"/>
              <a:t>low</a:t>
            </a:r>
            <a:r>
              <a:rPr lang="tr-TR" dirty="0" smtClean="0"/>
              <a:t>.</a:t>
            </a:r>
            <a:endParaRPr lang="en-US" dirty="0" smtClean="0"/>
          </a:p>
          <a:p>
            <a:r>
              <a:rPr lang="tr-TR" dirty="0" err="1" smtClean="0"/>
              <a:t>Number</a:t>
            </a:r>
            <a:r>
              <a:rPr lang="tr-TR" dirty="0" smtClean="0"/>
              <a:t> of </a:t>
            </a:r>
            <a:r>
              <a:rPr lang="tr-TR" dirty="0" err="1" smtClean="0"/>
              <a:t>divisons</a:t>
            </a:r>
            <a:r>
              <a:rPr lang="tr-TR" dirty="0" smtClean="0"/>
              <a:t> can be </a:t>
            </a:r>
            <a:r>
              <a:rPr lang="tr-TR" dirty="0" err="1" smtClean="0"/>
              <a:t>quite</a:t>
            </a:r>
            <a:r>
              <a:rPr lang="tr-TR" dirty="0" smtClean="0"/>
              <a:t> </a:t>
            </a:r>
            <a:r>
              <a:rPr lang="tr-TR" dirty="0" err="1" smtClean="0"/>
              <a:t>large</a:t>
            </a:r>
            <a:r>
              <a:rPr lang="tr-TR" dirty="0" smtClean="0"/>
              <a:t>.</a:t>
            </a:r>
          </a:p>
          <a:p>
            <a:endParaRPr lang="tr-TR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400948" cy="792088"/>
          </a:xfrm>
        </p:spPr>
        <p:txBody>
          <a:bodyPr>
            <a:normAutofit/>
          </a:bodyPr>
          <a:lstStyle/>
          <a:p>
            <a:r>
              <a:rPr lang="en-US" dirty="0"/>
              <a:t>Matrix </a:t>
            </a:r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00200" y="1295400"/>
            <a:ext cx="457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The Basic </a:t>
            </a:r>
            <a:r>
              <a:rPr lang="en-US" sz="2400" dirty="0"/>
              <a:t>Configurations </a:t>
            </a:r>
          </a:p>
          <a:p>
            <a:pPr algn="ct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85800" y="3009900"/>
            <a:ext cx="166396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Simple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721567" y="5140390"/>
            <a:ext cx="166396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Functional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5111620" y="5190153"/>
            <a:ext cx="166396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Divisional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5111620" y="3009900"/>
            <a:ext cx="1663960" cy="6858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Matrix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803780" y="2667000"/>
            <a:ext cx="0" cy="3581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21567" y="4457700"/>
            <a:ext cx="605401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71476" y="2010757"/>
            <a:ext cx="2457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Functional Specialization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794241" y="4134534"/>
            <a:ext cx="2164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Product / service / customer orientation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6215" y="4273034"/>
            <a:ext cx="589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525215" y="6336268"/>
            <a:ext cx="589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907738" y="266700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176764" y="4596199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095241" y="2640568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Efficiency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103017" y="3722132"/>
            <a:ext cx="1650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Effectiveness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7116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top executive</a:t>
            </a:r>
          </a:p>
          <a:p>
            <a:pPr lvl="1"/>
            <a:r>
              <a:rPr lang="en-US" dirty="0"/>
              <a:t>Functional and divisional dimensions</a:t>
            </a:r>
          </a:p>
          <a:p>
            <a:pPr lvl="1"/>
            <a:r>
              <a:rPr lang="en-US" dirty="0"/>
              <a:t>Policies, priorities</a:t>
            </a:r>
          </a:p>
          <a:p>
            <a:endParaRPr lang="en-US" dirty="0" smtClean="0"/>
          </a:p>
          <a:p>
            <a:r>
              <a:rPr lang="en-US" dirty="0" smtClean="0"/>
              <a:t>Matrix managers</a:t>
            </a:r>
          </a:p>
          <a:p>
            <a:pPr lvl="1"/>
            <a:r>
              <a:rPr lang="en-US" dirty="0" smtClean="0"/>
              <a:t>Difficult coordination problems</a:t>
            </a:r>
          </a:p>
          <a:p>
            <a:pPr lvl="1"/>
            <a:r>
              <a:rPr lang="en-US" dirty="0" smtClean="0"/>
              <a:t>Multiple </a:t>
            </a:r>
            <a:r>
              <a:rPr lang="en-US" dirty="0"/>
              <a:t>variable tradeoffs </a:t>
            </a:r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50115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Configuration</a:t>
            </a:r>
          </a:p>
        </p:txBody>
      </p:sp>
      <p:pic>
        <p:nvPicPr>
          <p:cNvPr id="1026" name="Picture 2" descr="C:\Users\filiz\Desktop\New folder (2)\DSC_009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0"/>
            <a:ext cx="8153401" cy="3992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 rot="16200000">
            <a:off x="-1333500" y="3116233"/>
            <a:ext cx="3505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Functional Specialization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5638800"/>
            <a:ext cx="8077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Jello effect: </a:t>
            </a:r>
            <a:r>
              <a:rPr lang="en-US" dirty="0"/>
              <a:t>When there is a change in the timing of an activity, it ripples across the whole of the firm </a:t>
            </a:r>
          </a:p>
        </p:txBody>
      </p:sp>
    </p:spTree>
    <p:extLst>
      <p:ext uri="{BB962C8B-B14F-4D97-AF65-F5344CB8AC3E}">
        <p14:creationId xmlns:p14="http://schemas.microsoft.com/office/powerpoint/2010/main" xmlns="" val="382183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</a:t>
            </a:r>
            <a:r>
              <a:rPr lang="tr-TR" dirty="0" smtClean="0"/>
              <a:t/>
            </a:r>
            <a:br>
              <a:rPr lang="tr-TR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386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/>
          </a:p>
          <a:p>
            <a:endParaRPr lang="en-US" dirty="0" smtClean="0"/>
          </a:p>
          <a:p>
            <a:r>
              <a:rPr lang="tr-TR" dirty="0" smtClean="0"/>
              <a:t>Flexible</a:t>
            </a:r>
          </a:p>
          <a:p>
            <a:r>
              <a:rPr lang="tr-TR" dirty="0" smtClean="0"/>
              <a:t>Dealing with new info</a:t>
            </a:r>
          </a:p>
          <a:p>
            <a:r>
              <a:rPr lang="tr-TR" dirty="0" smtClean="0"/>
              <a:t>Adjusting to new situation</a:t>
            </a:r>
          </a:p>
          <a:p>
            <a:r>
              <a:rPr lang="tr-TR" dirty="0" smtClean="0"/>
              <a:t>Efficiency of the functional form</a:t>
            </a:r>
          </a:p>
          <a:p>
            <a:r>
              <a:rPr lang="tr-TR" dirty="0" smtClean="0"/>
              <a:t>Effectiveness of the divisional form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00600" y="1234440"/>
            <a:ext cx="4038600" cy="4556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/>
              <a:buNone/>
            </a:pPr>
            <a:endParaRPr lang="tr-TR" dirty="0" smtClean="0"/>
          </a:p>
          <a:p>
            <a:endParaRPr lang="en-US" dirty="0" smtClean="0"/>
          </a:p>
          <a:p>
            <a:r>
              <a:rPr lang="tr-TR" dirty="0" smtClean="0"/>
              <a:t>Lateral </a:t>
            </a:r>
            <a:r>
              <a:rPr lang="tr-TR" dirty="0"/>
              <a:t>and vertical </a:t>
            </a:r>
            <a:r>
              <a:rPr lang="tr-TR" dirty="0" smtClean="0"/>
              <a:t>subunits</a:t>
            </a:r>
          </a:p>
          <a:p>
            <a:r>
              <a:rPr lang="tr-TR" dirty="0" smtClean="0"/>
              <a:t>Information overload</a:t>
            </a:r>
          </a:p>
          <a:p>
            <a:r>
              <a:rPr lang="tr-TR" dirty="0" smtClean="0"/>
              <a:t>Excessive </a:t>
            </a:r>
            <a:r>
              <a:rPr lang="tr-TR" dirty="0"/>
              <a:t>meeting </a:t>
            </a:r>
            <a:endParaRPr lang="tr-TR" dirty="0" smtClean="0"/>
          </a:p>
          <a:p>
            <a:r>
              <a:rPr lang="tr-TR" dirty="0" smtClean="0"/>
              <a:t>Decision </a:t>
            </a:r>
            <a:r>
              <a:rPr lang="tr-TR" dirty="0"/>
              <a:t>delay.</a:t>
            </a:r>
            <a:endParaRPr lang="en-US" dirty="0"/>
          </a:p>
          <a:p>
            <a:endParaRPr lang="tr-TR" dirty="0" smtClean="0"/>
          </a:p>
        </p:txBody>
      </p:sp>
      <p:sp>
        <p:nvSpPr>
          <p:cNvPr id="7" name="Rectangle 6"/>
          <p:cNvSpPr/>
          <p:nvPr/>
        </p:nvSpPr>
        <p:spPr>
          <a:xfrm>
            <a:off x="457200" y="1234440"/>
            <a:ext cx="3505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Advantages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4876800" y="1234440"/>
            <a:ext cx="3505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Challenges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94961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7400948" cy="792088"/>
          </a:xfrm>
        </p:spPr>
        <p:txBody>
          <a:bodyPr/>
          <a:lstStyle/>
          <a:p>
            <a:r>
              <a:rPr lang="en-US" dirty="0"/>
              <a:t>Matrix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1560" y="1340768"/>
            <a:ext cx="7246588" cy="4605144"/>
          </a:xfrm>
        </p:spPr>
        <p:txBody>
          <a:bodyPr/>
          <a:lstStyle/>
          <a:p>
            <a:r>
              <a:rPr lang="tr-TR" dirty="0" err="1" smtClean="0"/>
              <a:t>Two</a:t>
            </a:r>
            <a:r>
              <a:rPr lang="tr-TR" dirty="0" smtClean="0"/>
              <a:t> </a:t>
            </a:r>
            <a:r>
              <a:rPr lang="tr-TR" dirty="0" smtClean="0"/>
              <a:t>dimensional names</a:t>
            </a:r>
          </a:p>
          <a:p>
            <a:pPr lvl="1"/>
            <a:r>
              <a:rPr lang="tr-TR" dirty="0" smtClean="0"/>
              <a:t>Product and customer</a:t>
            </a:r>
          </a:p>
          <a:p>
            <a:pPr lvl="1"/>
            <a:r>
              <a:rPr lang="tr-TR" dirty="0" smtClean="0"/>
              <a:t>Product and country so on.</a:t>
            </a:r>
          </a:p>
          <a:p>
            <a:r>
              <a:rPr lang="tr-TR" dirty="0" smtClean="0"/>
              <a:t>Three dimensional names</a:t>
            </a:r>
          </a:p>
          <a:p>
            <a:pPr lvl="1"/>
            <a:r>
              <a:rPr lang="tr-TR" dirty="0" smtClean="0"/>
              <a:t>Product,function and country. </a:t>
            </a:r>
          </a:p>
          <a:p>
            <a:r>
              <a:rPr lang="tr-TR" dirty="0" smtClean="0"/>
              <a:t>Four dimensional names</a:t>
            </a:r>
          </a:p>
          <a:p>
            <a:endParaRPr lang="tr-TR" dirty="0"/>
          </a:p>
          <a:p>
            <a:r>
              <a:rPr lang="tr-TR" dirty="0" smtClean="0"/>
              <a:t>How big can a matrix?</a:t>
            </a:r>
            <a:endParaRPr lang="en-US" dirty="0" smtClean="0"/>
          </a:p>
          <a:p>
            <a:pPr lvl="1"/>
            <a:r>
              <a:rPr lang="en-US" dirty="0" smtClean="0"/>
              <a:t>Jello effects</a:t>
            </a:r>
          </a:p>
          <a:p>
            <a:pPr lvl="1"/>
            <a:r>
              <a:rPr lang="en-US" dirty="0" smtClean="0"/>
              <a:t>NK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384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56792"/>
            <a:ext cx="7859216" cy="438912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tr-TR" dirty="0" smtClean="0"/>
              <a:t>Efficiency and </a:t>
            </a:r>
            <a:r>
              <a:rPr lang="tr-TR" dirty="0" err="1" smtClean="0"/>
              <a:t>effectiveness</a:t>
            </a:r>
            <a:r>
              <a:rPr lang="tr-TR" dirty="0" smtClean="0"/>
              <a:t> </a:t>
            </a:r>
            <a:r>
              <a:rPr lang="tr-TR" dirty="0" smtClean="0">
                <a:sym typeface="Wingdings" pitchFamily="2" charset="2"/>
              </a:rPr>
              <a:t> </a:t>
            </a:r>
            <a:r>
              <a:rPr lang="tr-TR" dirty="0" smtClean="0">
                <a:sym typeface="Wingdings" pitchFamily="2" charset="2"/>
              </a:rPr>
              <a:t>matrix configuration</a:t>
            </a:r>
          </a:p>
          <a:p>
            <a:endParaRPr lang="tr-TR" dirty="0">
              <a:sym typeface="Wingdings" pitchFamily="2" charset="2"/>
            </a:endParaRPr>
          </a:p>
          <a:p>
            <a:r>
              <a:rPr lang="tr-TR" dirty="0" smtClean="0">
                <a:sym typeface="Wingdings" pitchFamily="2" charset="2"/>
              </a:rPr>
              <a:t>Management</a:t>
            </a:r>
            <a:r>
              <a:rPr lang="tr-TR" dirty="0"/>
              <a:t> Efficiency and effectiveness </a:t>
            </a:r>
            <a:endParaRPr lang="tr-TR" dirty="0" smtClean="0"/>
          </a:p>
          <a:p>
            <a:endParaRPr lang="tr-TR" dirty="0">
              <a:sym typeface="Wingdings" pitchFamily="2" charset="2"/>
            </a:endParaRPr>
          </a:p>
          <a:p>
            <a:r>
              <a:rPr lang="tr-TR" dirty="0" smtClean="0">
                <a:sym typeface="Wingdings" pitchFamily="2" charset="2"/>
              </a:rPr>
              <a:t>Poor performance T</a:t>
            </a:r>
            <a:r>
              <a:rPr lang="tr-TR" dirty="0" smtClean="0"/>
              <a:t>he </a:t>
            </a:r>
            <a:r>
              <a:rPr lang="tr-TR" dirty="0"/>
              <a:t>dual coordination</a:t>
            </a:r>
            <a:endParaRPr lang="tr-TR" dirty="0" smtClean="0">
              <a:sym typeface="Wingdings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5518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Organizational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tr-TR" dirty="0" smtClean="0"/>
              <a:t>A property or characteristic</a:t>
            </a:r>
          </a:p>
          <a:p>
            <a:endParaRPr lang="tr-TR" dirty="0" smtClean="0"/>
          </a:p>
          <a:p>
            <a:r>
              <a:rPr lang="tr-TR" dirty="0" smtClean="0"/>
              <a:t>Vertical and horizontal differentiation (OC dimensions)</a:t>
            </a:r>
          </a:p>
          <a:p>
            <a:pPr lvl="1"/>
            <a:r>
              <a:rPr lang="tr-TR" dirty="0"/>
              <a:t>HD: the degree of task specialization or width.</a:t>
            </a:r>
          </a:p>
          <a:p>
            <a:pPr lvl="1"/>
            <a:r>
              <a:rPr lang="tr-TR" dirty="0"/>
              <a:t>VD: the depth of hierarchy or height</a:t>
            </a:r>
            <a:r>
              <a:rPr lang="tr-TR" dirty="0" smtClean="0"/>
              <a:t>.</a:t>
            </a:r>
          </a:p>
          <a:p>
            <a:pPr lvl="1"/>
            <a:endParaRPr lang="tr-TR" dirty="0" smtClean="0"/>
          </a:p>
          <a:p>
            <a:r>
              <a:rPr lang="tr-TR" dirty="0"/>
              <a:t>Efficiency and effectiveness </a:t>
            </a:r>
          </a:p>
          <a:p>
            <a:endParaRPr lang="tr-TR" dirty="0" smtClean="0"/>
          </a:p>
          <a:p>
            <a:pPr lvl="1"/>
            <a:endParaRPr lang="tr-TR" dirty="0"/>
          </a:p>
          <a:p>
            <a:pPr lvl="1"/>
            <a:endParaRPr lang="tr-TR" dirty="0" smtClean="0"/>
          </a:p>
          <a:p>
            <a:pPr lvl="1"/>
            <a:endParaRPr lang="tr-TR" dirty="0"/>
          </a:p>
          <a:p>
            <a:pPr lvl="1"/>
            <a:endParaRPr lang="tr-TR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3802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Organizational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filiz\Desktop\New folder (2)\DSC_009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93850"/>
            <a:ext cx="7643813" cy="351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20671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Blob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Firm </a:t>
            </a:r>
            <a:r>
              <a:rPr lang="tr-TR" dirty="0" smtClean="0">
                <a:sym typeface="Wingdings" pitchFamily="2" charset="2"/>
              </a:rPr>
              <a:t> not </a:t>
            </a:r>
            <a:r>
              <a:rPr lang="tr-TR" dirty="0" smtClean="0"/>
              <a:t>dividing </a:t>
            </a:r>
            <a:r>
              <a:rPr lang="tr-TR" dirty="0"/>
              <a:t>its work into </a:t>
            </a:r>
            <a:r>
              <a:rPr lang="tr-TR" dirty="0" smtClean="0"/>
              <a:t>subunits</a:t>
            </a:r>
            <a:endParaRPr lang="tr-TR" dirty="0"/>
          </a:p>
          <a:p>
            <a:r>
              <a:rPr lang="tr-TR" dirty="0" smtClean="0"/>
              <a:t>Undifferentiated</a:t>
            </a:r>
          </a:p>
          <a:p>
            <a:r>
              <a:rPr lang="tr-TR" dirty="0" smtClean="0"/>
              <a:t>Low</a:t>
            </a:r>
          </a:p>
          <a:p>
            <a:endParaRPr lang="tr-TR" dirty="0"/>
          </a:p>
          <a:p>
            <a:r>
              <a:rPr lang="tr-TR" dirty="0" smtClean="0"/>
              <a:t>Firm</a:t>
            </a:r>
            <a:r>
              <a:rPr lang="tr-TR" dirty="0" smtClean="0">
                <a:sym typeface="Wingdings" pitchFamily="2" charset="2"/>
              </a:rPr>
              <a:t> flexible and quick to respond </a:t>
            </a:r>
            <a:endParaRPr lang="tr-TR" dirty="0">
              <a:sym typeface="Wingdings" pitchFamily="2" charset="2"/>
            </a:endParaRPr>
          </a:p>
          <a:p>
            <a:r>
              <a:rPr lang="tr-TR" dirty="0" smtClean="0">
                <a:sym typeface="Wingdings" pitchFamily="2" charset="2"/>
              </a:rPr>
              <a:t>Confusing for customers because of lack of </a:t>
            </a:r>
            <a:r>
              <a:rPr lang="tr-TR" dirty="0" err="1" smtClean="0">
                <a:sym typeface="Wingdings" pitchFamily="2" charset="2"/>
              </a:rPr>
              <a:t>definitions</a:t>
            </a:r>
            <a:r>
              <a:rPr lang="tr-TR" dirty="0" smtClean="0">
                <a:sym typeface="Wingdings" pitchFamily="2" charset="2"/>
              </a:rPr>
              <a:t>. </a:t>
            </a:r>
            <a:endParaRPr lang="tr-TR" dirty="0" smtClean="0"/>
          </a:p>
          <a:p>
            <a:endParaRPr lang="tr-TR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C:\Users\filiz\Desktop\New folder (2)\DSC_009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51183" y="4572000"/>
            <a:ext cx="4485383" cy="206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4009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200" dirty="0" err="1" smtClean="0"/>
              <a:t>Introduction</a:t>
            </a: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Choice of configuration: a critical </a:t>
            </a:r>
            <a:r>
              <a:rPr lang="tr-TR" dirty="0" err="1" smtClean="0"/>
              <a:t>decision</a:t>
            </a:r>
            <a:r>
              <a:rPr lang="tr-TR" dirty="0" smtClean="0"/>
              <a:t> for the executive</a:t>
            </a:r>
          </a:p>
          <a:p>
            <a:r>
              <a:rPr lang="tr-TR" dirty="0" smtClean="0"/>
              <a:t>Poor choice of configuration: opportunity losses</a:t>
            </a:r>
          </a:p>
          <a:p>
            <a:r>
              <a:rPr lang="tr-TR" dirty="0" smtClean="0"/>
              <a:t>Configuration: pictured as organizational chart</a:t>
            </a:r>
          </a:p>
          <a:p>
            <a:r>
              <a:rPr lang="tr-TR" dirty="0" smtClean="0"/>
              <a:t>Two complementary problems of organizational design:</a:t>
            </a:r>
          </a:p>
          <a:p>
            <a:pPr lvl="1"/>
            <a:r>
              <a:rPr lang="tr-TR" dirty="0" smtClean="0"/>
              <a:t>How to partition a big task into smaller basic tasks</a:t>
            </a:r>
          </a:p>
          <a:p>
            <a:pPr lvl="1"/>
            <a:r>
              <a:rPr lang="tr-TR" dirty="0" smtClean="0"/>
              <a:t>How to coordinate these smaller tasks </a:t>
            </a:r>
          </a:p>
          <a:p>
            <a:pPr lvl="1"/>
            <a:endParaRPr lang="tr-TR" dirty="0" smtClean="0"/>
          </a:p>
          <a:p>
            <a:pPr lvl="1"/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3A6368-8F34-47E7-A5A4-A786D77032E5}" type="slidenum">
              <a:rPr lang="tr-TR" smtClean="0"/>
              <a:pPr>
                <a:defRPr/>
              </a:pPr>
              <a:t>3</a:t>
            </a:fld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Low on HD, high on VD.</a:t>
            </a:r>
          </a:p>
          <a:p>
            <a:r>
              <a:rPr lang="tr-TR" dirty="0" smtClean="0"/>
              <a:t>Middle management focusing on information processing.</a:t>
            </a:r>
          </a:p>
          <a:p>
            <a:r>
              <a:rPr lang="tr-TR" dirty="0"/>
              <a:t>The middle managements takes directions and orders from the executive and breaks them down into smaller task </a:t>
            </a:r>
            <a:r>
              <a:rPr lang="tr-TR" dirty="0" err="1"/>
              <a:t>implications</a:t>
            </a:r>
            <a:r>
              <a:rPr lang="tr-TR" dirty="0" smtClean="0"/>
              <a:t>.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/>
              <a:t>implications </a:t>
            </a:r>
            <a:r>
              <a:rPr lang="tr-TR" dirty="0" smtClean="0"/>
              <a:t>must </a:t>
            </a:r>
            <a:r>
              <a:rPr lang="tr-TR" dirty="0"/>
              <a:t>be coordinated across the subunits. </a:t>
            </a:r>
            <a:endParaRPr lang="en-US" dirty="0"/>
          </a:p>
          <a:p>
            <a:endParaRPr lang="tr-TR" dirty="0" smtClean="0"/>
          </a:p>
          <a:p>
            <a:endParaRPr lang="tr-TR" dirty="0" smtClean="0"/>
          </a:p>
          <a:p>
            <a:endParaRPr lang="en-US" dirty="0"/>
          </a:p>
        </p:txBody>
      </p:sp>
      <p:pic>
        <p:nvPicPr>
          <p:cNvPr id="4" name="Picture 2" descr="C:\Users\filiz\Desktop\New folder (2)\DSC_009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51183" y="4572000"/>
            <a:ext cx="4485383" cy="206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4244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Flat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High </a:t>
            </a:r>
            <a:r>
              <a:rPr lang="tr-TR" dirty="0"/>
              <a:t>on HD, </a:t>
            </a:r>
            <a:r>
              <a:rPr lang="tr-TR" dirty="0" smtClean="0"/>
              <a:t>Low </a:t>
            </a:r>
            <a:r>
              <a:rPr lang="tr-TR" dirty="0"/>
              <a:t>on VD</a:t>
            </a:r>
            <a:r>
              <a:rPr lang="tr-TR" dirty="0" smtClean="0"/>
              <a:t>.</a:t>
            </a:r>
          </a:p>
          <a:p>
            <a:r>
              <a:rPr lang="tr-TR" dirty="0" smtClean="0"/>
              <a:t>Fewer </a:t>
            </a:r>
            <a:r>
              <a:rPr lang="tr-TR" dirty="0"/>
              <a:t>middle </a:t>
            </a:r>
            <a:r>
              <a:rPr lang="tr-TR" dirty="0" smtClean="0"/>
              <a:t>managers coordinating between </a:t>
            </a:r>
            <a:r>
              <a:rPr lang="tr-TR" dirty="0"/>
              <a:t>the top executives and the lower levels in the organization. </a:t>
            </a:r>
            <a:endParaRPr lang="en-US" dirty="0"/>
          </a:p>
          <a:p>
            <a:r>
              <a:rPr lang="tr-TR" dirty="0" smtClean="0"/>
              <a:t>Focusing on resource allocation, general policy and finance </a:t>
            </a:r>
            <a:r>
              <a:rPr lang="tr-TR" dirty="0" smtClean="0">
                <a:sym typeface="Wingdings" pitchFamily="2" charset="2"/>
              </a:rPr>
              <a:t> Short term information</a:t>
            </a:r>
            <a:r>
              <a:rPr lang="tr-TR" dirty="0" smtClean="0"/>
              <a:t> </a:t>
            </a:r>
          </a:p>
          <a:p>
            <a:r>
              <a:rPr lang="tr-TR" dirty="0" smtClean="0"/>
              <a:t>Advantage</a:t>
            </a:r>
            <a:r>
              <a:rPr lang="tr-TR" dirty="0" smtClean="0">
                <a:sym typeface="Wingdings" pitchFamily="2" charset="2"/>
              </a:rPr>
              <a:t>A</a:t>
            </a:r>
            <a:r>
              <a:rPr lang="tr-TR" dirty="0" smtClean="0"/>
              <a:t>utonomy </a:t>
            </a:r>
            <a:r>
              <a:rPr lang="tr-TR" dirty="0"/>
              <a:t>to focus on its own work</a:t>
            </a:r>
          </a:p>
          <a:p>
            <a:endParaRPr lang="tr-TR" dirty="0"/>
          </a:p>
          <a:p>
            <a:endParaRPr lang="en-US" dirty="0"/>
          </a:p>
        </p:txBody>
      </p:sp>
      <p:pic>
        <p:nvPicPr>
          <p:cNvPr id="4" name="Picture 2" descr="C:\Users\filiz\Desktop\New folder (2)\DSC_009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51183" y="4572000"/>
            <a:ext cx="4485383" cy="206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0378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Symmetric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High on HD, high on VD. </a:t>
            </a:r>
          </a:p>
          <a:p>
            <a:endParaRPr lang="tr-TR" dirty="0"/>
          </a:p>
          <a:p>
            <a:r>
              <a:rPr lang="tr-TR" dirty="0" smtClean="0"/>
              <a:t>The </a:t>
            </a:r>
            <a:r>
              <a:rPr lang="tr-TR" dirty="0"/>
              <a:t>organization’s work is broken down into many task specialties as well as many vertical levels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r>
              <a:rPr lang="tr-TR" dirty="0"/>
              <a:t>The information-processing requirements </a:t>
            </a:r>
            <a:r>
              <a:rPr lang="tr-TR" dirty="0" smtClean="0"/>
              <a:t> are high. </a:t>
            </a:r>
            <a:endParaRPr lang="tr-TR" dirty="0"/>
          </a:p>
          <a:p>
            <a:endParaRPr lang="en-US" dirty="0"/>
          </a:p>
        </p:txBody>
      </p:sp>
      <p:pic>
        <p:nvPicPr>
          <p:cNvPr id="4" name="Picture 2" descr="C:\Users\filiz\Desktop\New folder (2)\DSC_009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51183" y="4572000"/>
            <a:ext cx="4485383" cy="206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21804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FIT &amp; </a:t>
            </a:r>
            <a:r>
              <a:rPr lang="tr-TR" dirty="0" err="1" smtClean="0"/>
              <a:t>MISFITs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Questions:</a:t>
            </a:r>
          </a:p>
          <a:p>
            <a:pPr lvl="1" algn="just"/>
            <a:r>
              <a:rPr lang="en-US" dirty="0" smtClean="0"/>
              <a:t>What is a good </a:t>
            </a:r>
            <a:r>
              <a:rPr lang="en-US" b="1" i="1" dirty="0" smtClean="0"/>
              <a:t>configuration</a:t>
            </a:r>
            <a:r>
              <a:rPr lang="en-US" dirty="0" smtClean="0"/>
              <a:t> for your firm?</a:t>
            </a:r>
          </a:p>
          <a:p>
            <a:pPr lvl="1" algn="just"/>
            <a:r>
              <a:rPr lang="en-US" dirty="0" smtClean="0"/>
              <a:t>What is an appropriate organizational </a:t>
            </a:r>
            <a:r>
              <a:rPr lang="en-US" b="1" i="1" dirty="0" smtClean="0"/>
              <a:t>complexity</a:t>
            </a:r>
            <a:r>
              <a:rPr lang="en-US" dirty="0" smtClean="0"/>
              <a:t>?</a:t>
            </a:r>
          </a:p>
          <a:p>
            <a:pPr lvl="1" algn="just"/>
            <a:endParaRPr lang="en-US" dirty="0" smtClean="0"/>
          </a:p>
          <a:p>
            <a:pPr algn="just"/>
            <a:r>
              <a:rPr lang="en-US" dirty="0" smtClean="0"/>
              <a:t>Previously goals, strategy and environment evaluated</a:t>
            </a:r>
          </a:p>
          <a:p>
            <a:pPr algn="just"/>
            <a:r>
              <a:rPr lang="en-US" dirty="0" smtClean="0"/>
              <a:t>Now, fit for </a:t>
            </a:r>
            <a:r>
              <a:rPr lang="en-US" b="1" i="1" dirty="0" smtClean="0"/>
              <a:t>Configuration</a:t>
            </a:r>
            <a:r>
              <a:rPr lang="en-US" dirty="0" smtClean="0"/>
              <a:t> and </a:t>
            </a:r>
            <a:r>
              <a:rPr lang="en-US" i="1" dirty="0" smtClean="0"/>
              <a:t>Organizational </a:t>
            </a:r>
            <a:r>
              <a:rPr lang="en-US" b="1" i="1" dirty="0" smtClean="0"/>
              <a:t>Complexity</a:t>
            </a:r>
            <a:r>
              <a:rPr lang="en-US" dirty="0" smtClean="0"/>
              <a:t> will be added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3A6368-8F34-47E7-A5A4-A786D77032E5}" type="slidenum">
              <a:rPr lang="tr-TR" smtClean="0"/>
              <a:pPr>
                <a:defRPr/>
              </a:pPr>
              <a:t>33</a:t>
            </a:fld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Important?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Misfits</a:t>
            </a:r>
          </a:p>
          <a:p>
            <a:pPr lvl="1" algn="just"/>
            <a:r>
              <a:rPr lang="en-US" dirty="0" smtClean="0"/>
              <a:t>overload the executive management</a:t>
            </a:r>
          </a:p>
          <a:p>
            <a:pPr lvl="1" algn="just"/>
            <a:r>
              <a:rPr lang="en-US" dirty="0" smtClean="0"/>
              <a:t>Decrease performance of firm</a:t>
            </a:r>
          </a:p>
          <a:p>
            <a:pPr marL="393700" lvl="1" indent="0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What is Misfit?</a:t>
            </a:r>
          </a:p>
          <a:p>
            <a:pPr lvl="1" algn="just"/>
            <a:r>
              <a:rPr lang="en-US" dirty="0" smtClean="0"/>
              <a:t>Any set of relations which do not fall within one column (in the following table)</a:t>
            </a:r>
          </a:p>
          <a:p>
            <a:pPr lvl="1" algn="just"/>
            <a:r>
              <a:rPr lang="en-US" dirty="0" smtClean="0"/>
              <a:t>There are very large number of possible misfits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3A6368-8F34-47E7-A5A4-A786D77032E5}" type="slidenum">
              <a:rPr lang="tr-TR" smtClean="0"/>
              <a:pPr>
                <a:defRPr/>
              </a:pPr>
              <a:t>34</a:t>
            </a:fld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282743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Fit </a:t>
            </a:r>
            <a:r>
              <a:rPr lang="tr-TR" dirty="0" err="1" smtClean="0"/>
              <a:t>Table</a:t>
            </a:r>
            <a:r>
              <a:rPr lang="tr-TR" dirty="0" smtClean="0"/>
              <a:t/>
            </a:r>
            <a:br>
              <a:rPr lang="tr-TR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3A6368-8F34-47E7-A5A4-A786D77032E5}" type="slidenum">
              <a:rPr lang="tr-TR" smtClean="0"/>
              <a:pPr>
                <a:defRPr/>
              </a:pPr>
              <a:t>35</a:t>
            </a:fld>
            <a:endParaRPr lang="tr-T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68" y="1628800"/>
            <a:ext cx="6661128" cy="41675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251520" y="2996952"/>
            <a:ext cx="6877152" cy="504056"/>
          </a:xfrm>
          <a:prstGeom prst="ellipse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9144" y="3501008"/>
            <a:ext cx="6877152" cy="476435"/>
          </a:xfrm>
          <a:prstGeom prst="ellipse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212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A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Fits:</a:t>
            </a:r>
          </a:p>
          <a:p>
            <a:pPr lvl="1"/>
            <a:r>
              <a:rPr lang="en-US" dirty="0" smtClean="0"/>
              <a:t>Organizational Complexity: </a:t>
            </a:r>
            <a:r>
              <a:rPr lang="en-US" b="1" i="1" dirty="0" smtClean="0"/>
              <a:t>Blob</a:t>
            </a:r>
          </a:p>
          <a:p>
            <a:pPr lvl="1"/>
            <a:r>
              <a:rPr lang="en-US" dirty="0" smtClean="0"/>
              <a:t>Configuration: </a:t>
            </a:r>
            <a:r>
              <a:rPr lang="en-US" b="1" i="1" dirty="0" smtClean="0"/>
              <a:t>Simple</a:t>
            </a:r>
          </a:p>
          <a:p>
            <a:pPr lvl="1"/>
            <a:r>
              <a:rPr lang="en-US" dirty="0" smtClean="0"/>
              <a:t>Environment: </a:t>
            </a:r>
            <a:r>
              <a:rPr lang="en-US" b="1" i="1" dirty="0" smtClean="0"/>
              <a:t>Calm</a:t>
            </a:r>
          </a:p>
          <a:p>
            <a:pPr lvl="1"/>
            <a:r>
              <a:rPr lang="en-US" dirty="0" smtClean="0"/>
              <a:t>Strategy Type: </a:t>
            </a:r>
            <a:r>
              <a:rPr lang="en-US" b="1" i="1" dirty="0" smtClean="0"/>
              <a:t>Reactor</a:t>
            </a:r>
          </a:p>
          <a:p>
            <a:pPr lvl="1"/>
            <a:r>
              <a:rPr lang="en-US" dirty="0" smtClean="0"/>
              <a:t>Organizational Goals: </a:t>
            </a:r>
            <a:r>
              <a:rPr lang="en-US" b="1" i="1" dirty="0" smtClean="0"/>
              <a:t>Neither</a:t>
            </a:r>
            <a:r>
              <a:rPr lang="en-US" dirty="0" smtClean="0"/>
              <a:t> (ill-defined goals)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3A6368-8F34-47E7-A5A4-A786D77032E5}" type="slidenum">
              <a:rPr lang="tr-TR" smtClean="0"/>
              <a:pPr>
                <a:defRPr/>
              </a:pPr>
              <a:t>36</a:t>
            </a:fld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78195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A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Executive has time and can devote attention to low information processing demands</a:t>
            </a:r>
          </a:p>
          <a:p>
            <a:pPr algn="just"/>
            <a:r>
              <a:rPr lang="en-US" dirty="0" smtClean="0"/>
              <a:t>If more information processing required, he/she becomes overloaded.</a:t>
            </a:r>
          </a:p>
          <a:p>
            <a:pPr algn="just"/>
            <a:r>
              <a:rPr lang="en-US" b="1" i="1" dirty="0" smtClean="0"/>
              <a:t>Simple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. misfits with other conditions (such as defender strategy, varied environment… )</a:t>
            </a:r>
            <a:r>
              <a:rPr lang="tr-TR" dirty="0" smtClean="0"/>
              <a:t> since </a:t>
            </a:r>
            <a:r>
              <a:rPr lang="en-US" dirty="0" smtClean="0"/>
              <a:t>they generates information processing demands</a:t>
            </a:r>
            <a:r>
              <a:rPr lang="tr-TR" dirty="0" smtClean="0"/>
              <a:t>.</a:t>
            </a:r>
            <a:endParaRPr lang="en-US" dirty="0" smtClean="0"/>
          </a:p>
          <a:p>
            <a:pPr algn="just"/>
            <a:r>
              <a:rPr lang="en-US" b="1" i="1" dirty="0" smtClean="0"/>
              <a:t>Reactor</a:t>
            </a:r>
            <a:r>
              <a:rPr lang="en-US" dirty="0" smtClean="0"/>
              <a:t> is a good fit for </a:t>
            </a:r>
            <a:r>
              <a:rPr lang="en-US" b="1" i="1" dirty="0" smtClean="0"/>
              <a:t>Blob</a:t>
            </a:r>
            <a:r>
              <a:rPr lang="en-US" dirty="0" smtClean="0"/>
              <a:t> + </a:t>
            </a:r>
            <a:r>
              <a:rPr lang="en-US" b="1" i="1" dirty="0" smtClean="0"/>
              <a:t>Simple</a:t>
            </a:r>
            <a:r>
              <a:rPr lang="en-US" dirty="0" smtClean="0"/>
              <a:t>. It lacks focus on goals and is reactive to the situation at hand.</a:t>
            </a:r>
          </a:p>
          <a:p>
            <a:pPr algn="just"/>
            <a:r>
              <a:rPr lang="en-US" b="1" i="1" dirty="0" smtClean="0"/>
              <a:t>Simple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. works well with </a:t>
            </a:r>
            <a:r>
              <a:rPr lang="en-US" b="1" i="1" dirty="0" smtClean="0"/>
              <a:t>Calm</a:t>
            </a:r>
            <a:r>
              <a:rPr lang="en-US" dirty="0" smtClean="0"/>
              <a:t> environment</a:t>
            </a:r>
            <a:r>
              <a:rPr lang="tr-TR" dirty="0" smtClean="0"/>
              <a:t> (</a:t>
            </a:r>
            <a:r>
              <a:rPr lang="en-US" dirty="0" smtClean="0"/>
              <a:t>predictable and not complex</a:t>
            </a:r>
            <a:r>
              <a:rPr lang="tr-TR" dirty="0" smtClean="0"/>
              <a:t>)</a:t>
            </a:r>
            <a:r>
              <a:rPr lang="en-US" dirty="0" smtClean="0"/>
              <a:t> since there are fewer adjustments required.</a:t>
            </a:r>
            <a:endParaRPr lang="en-US" b="1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3A6368-8F34-47E7-A5A4-A786D77032E5}" type="slidenum">
              <a:rPr lang="tr-TR" smtClean="0"/>
              <a:pPr>
                <a:defRPr/>
              </a:pPr>
              <a:t>37</a:t>
            </a:fld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29367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B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Fits:</a:t>
            </a:r>
          </a:p>
          <a:p>
            <a:pPr lvl="1" algn="just"/>
            <a:r>
              <a:rPr lang="en-US" dirty="0" smtClean="0"/>
              <a:t>Organizational Complexity: </a:t>
            </a:r>
            <a:r>
              <a:rPr lang="en-US" b="1" i="1" dirty="0" smtClean="0"/>
              <a:t>Tall</a:t>
            </a:r>
          </a:p>
          <a:p>
            <a:pPr lvl="1" algn="just"/>
            <a:r>
              <a:rPr lang="en-US" dirty="0" smtClean="0"/>
              <a:t>Configuration: </a:t>
            </a:r>
            <a:r>
              <a:rPr lang="en-US" b="1" i="1" dirty="0" smtClean="0"/>
              <a:t>Functional</a:t>
            </a:r>
          </a:p>
          <a:p>
            <a:pPr lvl="1" algn="just"/>
            <a:r>
              <a:rPr lang="en-US" dirty="0" smtClean="0"/>
              <a:t>Environment: </a:t>
            </a:r>
            <a:r>
              <a:rPr lang="en-US" b="1" i="1" dirty="0" smtClean="0"/>
              <a:t>Varied</a:t>
            </a:r>
          </a:p>
          <a:p>
            <a:pPr lvl="1" algn="just"/>
            <a:r>
              <a:rPr lang="en-US" dirty="0" smtClean="0"/>
              <a:t>Strategy Type: </a:t>
            </a:r>
            <a:r>
              <a:rPr lang="en-US" b="1" i="1" dirty="0" smtClean="0"/>
              <a:t>Defender</a:t>
            </a:r>
          </a:p>
          <a:p>
            <a:pPr lvl="1" algn="just"/>
            <a:r>
              <a:rPr lang="en-US" dirty="0" smtClean="0"/>
              <a:t>Organizational Goals: </a:t>
            </a:r>
            <a:r>
              <a:rPr lang="en-US" b="1" i="1" dirty="0" smtClean="0"/>
              <a:t>Efficiency</a:t>
            </a:r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3A6368-8F34-47E7-A5A4-A786D77032E5}" type="slidenum">
              <a:rPr lang="tr-TR" smtClean="0"/>
              <a:pPr>
                <a:defRPr/>
              </a:pPr>
              <a:t>38</a:t>
            </a:fld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360626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B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Information processing demand increased, but </a:t>
            </a:r>
            <a:r>
              <a:rPr lang="en-US" b="1" i="1" dirty="0" smtClean="0"/>
              <a:t>Tall</a:t>
            </a:r>
            <a:r>
              <a:rPr lang="en-US" dirty="0" smtClean="0"/>
              <a:t> complexity and </a:t>
            </a:r>
            <a:r>
              <a:rPr lang="en-US" b="1" i="1" dirty="0" smtClean="0"/>
              <a:t>functional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. can handle this.</a:t>
            </a:r>
          </a:p>
          <a:p>
            <a:pPr algn="just"/>
            <a:r>
              <a:rPr lang="en-US" b="1" i="1" dirty="0" smtClean="0"/>
              <a:t>Tall</a:t>
            </a:r>
            <a:r>
              <a:rPr lang="en-US" dirty="0" smtClean="0"/>
              <a:t> firm misfits with </a:t>
            </a:r>
            <a:r>
              <a:rPr lang="en-US" b="1" i="1" dirty="0" smtClean="0"/>
              <a:t>innovation</a:t>
            </a:r>
            <a:r>
              <a:rPr lang="en-US" dirty="0" smtClean="0"/>
              <a:t> </a:t>
            </a:r>
            <a:r>
              <a:rPr lang="en-US" b="1" i="1" dirty="0" smtClean="0"/>
              <a:t>focused</a:t>
            </a:r>
            <a:r>
              <a:rPr lang="en-US" dirty="0" smtClean="0"/>
              <a:t> strategies.</a:t>
            </a:r>
          </a:p>
          <a:p>
            <a:pPr algn="just"/>
            <a:r>
              <a:rPr lang="en-US" b="1" i="1" dirty="0" smtClean="0"/>
              <a:t>Defender</a:t>
            </a:r>
            <a:r>
              <a:rPr lang="en-US" dirty="0" smtClean="0"/>
              <a:t> wants to keep things as they are; </a:t>
            </a:r>
            <a:r>
              <a:rPr lang="en-US" b="1" i="1" dirty="0" smtClean="0"/>
              <a:t>functional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. fits well.</a:t>
            </a:r>
          </a:p>
          <a:p>
            <a:pPr algn="just"/>
            <a:r>
              <a:rPr lang="en-US" b="1" i="1" dirty="0" smtClean="0"/>
              <a:t>functional</a:t>
            </a:r>
            <a:r>
              <a:rPr lang="en-US" dirty="0" smtClean="0"/>
              <a:t> + </a:t>
            </a:r>
            <a:r>
              <a:rPr lang="en-US" b="1" i="1" dirty="0" smtClean="0"/>
              <a:t>tall</a:t>
            </a:r>
            <a:r>
              <a:rPr lang="en-US" dirty="0" smtClean="0"/>
              <a:t> fits well with </a:t>
            </a:r>
            <a:r>
              <a:rPr lang="en-US" b="1" i="1" dirty="0" smtClean="0"/>
              <a:t>Varied</a:t>
            </a:r>
            <a:r>
              <a:rPr lang="en-US" dirty="0" smtClean="0"/>
              <a:t> </a:t>
            </a:r>
            <a:r>
              <a:rPr lang="en-US" dirty="0" err="1" smtClean="0"/>
              <a:t>env.which</a:t>
            </a:r>
            <a:r>
              <a:rPr lang="en-US" dirty="0" smtClean="0"/>
              <a:t> is predictable and has high complexity</a:t>
            </a:r>
          </a:p>
          <a:p>
            <a:pPr algn="just"/>
            <a:r>
              <a:rPr lang="en-US" dirty="0" smtClean="0"/>
              <a:t>When the </a:t>
            </a:r>
            <a:r>
              <a:rPr lang="en-US" dirty="0" err="1" smtClean="0"/>
              <a:t>env</a:t>
            </a:r>
            <a:r>
              <a:rPr lang="en-US" dirty="0" smtClean="0"/>
              <a:t>. becomes unpredictable (</a:t>
            </a:r>
            <a:r>
              <a:rPr lang="en-US" b="1" i="1" dirty="0" smtClean="0"/>
              <a:t>turbulent</a:t>
            </a:r>
            <a:r>
              <a:rPr lang="en-US" dirty="0" smtClean="0"/>
              <a:t> or </a:t>
            </a:r>
            <a:r>
              <a:rPr lang="en-US" b="1" i="1" dirty="0" smtClean="0"/>
              <a:t>locally</a:t>
            </a:r>
            <a:r>
              <a:rPr lang="en-US" dirty="0" smtClean="0"/>
              <a:t> </a:t>
            </a:r>
            <a:r>
              <a:rPr lang="en-US" b="1" i="1" dirty="0" smtClean="0"/>
              <a:t>stormy</a:t>
            </a:r>
            <a:r>
              <a:rPr lang="en-US" dirty="0" smtClean="0"/>
              <a:t>) </a:t>
            </a:r>
            <a:r>
              <a:rPr lang="en-US" b="1" i="1" dirty="0" smtClean="0"/>
              <a:t>functional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. loses efficiency.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3A6368-8F34-47E7-A5A4-A786D77032E5}" type="slidenum">
              <a:rPr lang="tr-TR" smtClean="0"/>
              <a:pPr>
                <a:defRPr/>
              </a:pPr>
              <a:t>39</a:t>
            </a:fld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372393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200" dirty="0" smtClean="0"/>
              <a:t>Introduction (cont.)</a:t>
            </a: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Organizational complexity specifies organizational design</a:t>
            </a:r>
          </a:p>
          <a:p>
            <a:r>
              <a:rPr lang="tr-TR" dirty="0" smtClean="0"/>
              <a:t>Organizational complexity: </a:t>
            </a:r>
          </a:p>
          <a:p>
            <a:pPr lvl="1"/>
            <a:r>
              <a:rPr lang="tr-TR" dirty="0" smtClean="0"/>
              <a:t>Horizontal and vertical differentiation </a:t>
            </a:r>
          </a:p>
          <a:p>
            <a:pPr lvl="1"/>
            <a:r>
              <a:rPr lang="tr-TR" dirty="0" smtClean="0"/>
              <a:t>Number of departments</a:t>
            </a:r>
          </a:p>
          <a:p>
            <a:pPr lvl="1"/>
            <a:r>
              <a:rPr lang="tr-TR" dirty="0" smtClean="0"/>
              <a:t>Number of vertical levels</a:t>
            </a:r>
          </a:p>
          <a:p>
            <a:pPr lvl="1"/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3A6368-8F34-47E7-A5A4-A786D77032E5}" type="slidenum">
              <a:rPr lang="tr-TR" smtClean="0"/>
              <a:pPr>
                <a:defRPr/>
              </a:pPr>
              <a:t>4</a:t>
            </a:fld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C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Fits:</a:t>
            </a:r>
          </a:p>
          <a:p>
            <a:pPr lvl="1"/>
            <a:r>
              <a:rPr lang="en-US" dirty="0" smtClean="0"/>
              <a:t>Organizational Complexity: </a:t>
            </a:r>
            <a:r>
              <a:rPr lang="en-US" b="1" i="1" dirty="0" smtClean="0"/>
              <a:t>Flat</a:t>
            </a:r>
          </a:p>
          <a:p>
            <a:pPr lvl="1"/>
            <a:r>
              <a:rPr lang="en-US" dirty="0" smtClean="0"/>
              <a:t>Configuration: </a:t>
            </a:r>
            <a:r>
              <a:rPr lang="en-US" b="1" i="1" dirty="0" smtClean="0"/>
              <a:t>Divisional</a:t>
            </a:r>
          </a:p>
          <a:p>
            <a:pPr lvl="1"/>
            <a:r>
              <a:rPr lang="en-US" dirty="0" smtClean="0"/>
              <a:t>Environment: </a:t>
            </a:r>
            <a:r>
              <a:rPr lang="en-US" b="1" i="1" dirty="0" smtClean="0"/>
              <a:t>Locally</a:t>
            </a:r>
            <a:r>
              <a:rPr lang="en-US" dirty="0" smtClean="0"/>
              <a:t> </a:t>
            </a:r>
            <a:r>
              <a:rPr lang="en-US" b="1" i="1" dirty="0" smtClean="0"/>
              <a:t>Stormy</a:t>
            </a:r>
          </a:p>
          <a:p>
            <a:pPr lvl="1"/>
            <a:r>
              <a:rPr lang="en-US" dirty="0" smtClean="0"/>
              <a:t>Strategy Type: </a:t>
            </a:r>
            <a:r>
              <a:rPr lang="en-US" b="1" i="1" dirty="0" smtClean="0"/>
              <a:t>Prospector</a:t>
            </a:r>
          </a:p>
          <a:p>
            <a:pPr lvl="1"/>
            <a:r>
              <a:rPr lang="en-US" dirty="0" smtClean="0"/>
              <a:t>Organizational Goals: </a:t>
            </a:r>
            <a:r>
              <a:rPr lang="en-US" b="1" i="1" dirty="0" smtClean="0"/>
              <a:t>Effectiveness</a:t>
            </a:r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3A6368-8F34-47E7-A5A4-A786D77032E5}" type="slidenum">
              <a:rPr lang="tr-TR" smtClean="0"/>
              <a:pPr>
                <a:defRPr/>
              </a:pPr>
              <a:t>40</a:t>
            </a:fld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360626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C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Each division has its own </a:t>
            </a:r>
            <a:r>
              <a:rPr lang="en-US" dirty="0" err="1" smtClean="0"/>
              <a:t>env</a:t>
            </a:r>
            <a:r>
              <a:rPr lang="en-US" dirty="0" smtClean="0"/>
              <a:t>. which is stormy and independent.</a:t>
            </a:r>
          </a:p>
          <a:p>
            <a:pPr algn="just"/>
            <a:r>
              <a:rPr lang="en-US" dirty="0" smtClean="0"/>
              <a:t>Executive can create independent divisions to deal with local conditions.</a:t>
            </a:r>
          </a:p>
          <a:p>
            <a:pPr algn="just"/>
            <a:r>
              <a:rPr lang="en-US" dirty="0" smtClean="0"/>
              <a:t>If </a:t>
            </a:r>
            <a:r>
              <a:rPr lang="en-US" dirty="0" err="1" smtClean="0"/>
              <a:t>env</a:t>
            </a:r>
            <a:r>
              <a:rPr lang="en-US" dirty="0" smtClean="0"/>
              <a:t>. becomes interdependent (two division may compete for the same customer), executive becomes overloaded (misfit).</a:t>
            </a:r>
            <a:endParaRPr lang="tr-TR" dirty="0" smtClean="0"/>
          </a:p>
          <a:p>
            <a:pPr algn="just"/>
            <a:r>
              <a:rPr lang="en-US" b="1" i="1" dirty="0" smtClean="0"/>
              <a:t>Divisional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. fits well with </a:t>
            </a:r>
            <a:r>
              <a:rPr lang="en-US" b="1" i="1" dirty="0" smtClean="0"/>
              <a:t>prospector</a:t>
            </a:r>
            <a:r>
              <a:rPr lang="en-US" dirty="0" smtClean="0"/>
              <a:t> where each division’s strategy is not specified from top</a:t>
            </a:r>
            <a:r>
              <a:rPr lang="tr-TR" dirty="0" smtClean="0"/>
              <a:t>, but is </a:t>
            </a:r>
            <a:r>
              <a:rPr lang="en-US" dirty="0" smtClean="0"/>
              <a:t>developed within own markets and resources</a:t>
            </a:r>
          </a:p>
          <a:p>
            <a:pPr algn="just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3A6368-8F34-47E7-A5A4-A786D77032E5}" type="slidenum">
              <a:rPr lang="tr-TR" smtClean="0"/>
              <a:pPr>
                <a:defRPr/>
              </a:pPr>
              <a:t>41</a:t>
            </a:fld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4006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D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Fits:</a:t>
            </a:r>
          </a:p>
          <a:p>
            <a:pPr lvl="1"/>
            <a:r>
              <a:rPr lang="en-US" dirty="0" smtClean="0"/>
              <a:t>Organizational Complexity: </a:t>
            </a:r>
            <a:r>
              <a:rPr lang="en-US" b="1" i="1" dirty="0" smtClean="0"/>
              <a:t>Symmetric</a:t>
            </a:r>
          </a:p>
          <a:p>
            <a:pPr lvl="1"/>
            <a:r>
              <a:rPr lang="en-US" dirty="0" smtClean="0"/>
              <a:t>Configuration: </a:t>
            </a:r>
            <a:r>
              <a:rPr lang="en-US" b="1" i="1" dirty="0" smtClean="0"/>
              <a:t>Matrix</a:t>
            </a:r>
          </a:p>
          <a:p>
            <a:pPr lvl="1"/>
            <a:r>
              <a:rPr lang="en-US" dirty="0" smtClean="0"/>
              <a:t>Environment: </a:t>
            </a:r>
            <a:r>
              <a:rPr lang="en-US" b="1" i="1" dirty="0" smtClean="0"/>
              <a:t>Turbulent</a:t>
            </a:r>
          </a:p>
          <a:p>
            <a:pPr lvl="1"/>
            <a:r>
              <a:rPr lang="en-US" dirty="0" smtClean="0"/>
              <a:t>Strategy Type: </a:t>
            </a:r>
            <a:r>
              <a:rPr lang="en-US" b="1" i="1" dirty="0" smtClean="0"/>
              <a:t>Analyzer with/without innovation</a:t>
            </a:r>
          </a:p>
          <a:p>
            <a:pPr lvl="1"/>
            <a:r>
              <a:rPr lang="en-US" dirty="0" smtClean="0"/>
              <a:t>Organizational Goals: </a:t>
            </a:r>
            <a:r>
              <a:rPr lang="en-US" b="1" i="1" dirty="0" smtClean="0"/>
              <a:t>Efficiency and Effectiveness</a:t>
            </a:r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3A6368-8F34-47E7-A5A4-A786D77032E5}" type="slidenum">
              <a:rPr lang="tr-TR" smtClean="0"/>
              <a:pPr>
                <a:defRPr/>
              </a:pPr>
              <a:t>42</a:t>
            </a:fld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360626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D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Information processing demands are very large.</a:t>
            </a:r>
          </a:p>
          <a:p>
            <a:pPr algn="just"/>
            <a:r>
              <a:rPr lang="en-US" dirty="0" smtClean="0"/>
              <a:t>Detailed coordination of new situations required.</a:t>
            </a:r>
          </a:p>
          <a:p>
            <a:pPr algn="just"/>
            <a:r>
              <a:rPr lang="en-US" dirty="0" smtClean="0"/>
              <a:t>Firm can’t be broken down into independent parts.</a:t>
            </a:r>
          </a:p>
          <a:p>
            <a:pPr algn="just"/>
            <a:r>
              <a:rPr lang="en-US" b="1" i="1" dirty="0" smtClean="0"/>
              <a:t>Matrix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. is appropriate when the strategy has dual focus and </a:t>
            </a:r>
            <a:r>
              <a:rPr lang="en-US" dirty="0" err="1" smtClean="0"/>
              <a:t>env</a:t>
            </a:r>
            <a:r>
              <a:rPr lang="en-US" dirty="0" smtClean="0"/>
              <a:t>. is </a:t>
            </a:r>
            <a:r>
              <a:rPr lang="en-US" b="1" i="1" dirty="0" smtClean="0"/>
              <a:t>turbulent</a:t>
            </a:r>
            <a:r>
              <a:rPr lang="en-US" dirty="0" smtClean="0"/>
              <a:t>.</a:t>
            </a:r>
          </a:p>
          <a:p>
            <a:pPr algn="just"/>
            <a:r>
              <a:rPr lang="en-US" b="1" i="1" dirty="0" smtClean="0"/>
              <a:t>Analyzer</a:t>
            </a:r>
            <a:r>
              <a:rPr lang="en-US" dirty="0" smtClean="0"/>
              <a:t> operates in 2 domains:</a:t>
            </a:r>
          </a:p>
          <a:p>
            <a:pPr lvl="1" algn="just"/>
            <a:r>
              <a:rPr lang="en-US" dirty="0" smtClean="0"/>
              <a:t>Exploitation of existing business (efficiency important)</a:t>
            </a:r>
          </a:p>
          <a:p>
            <a:pPr lvl="1" algn="just"/>
            <a:r>
              <a:rPr lang="en-US" dirty="0" smtClean="0"/>
              <a:t>Exploration of innovation (effectiveness important)</a:t>
            </a:r>
          </a:p>
          <a:p>
            <a:pPr algn="just"/>
            <a:r>
              <a:rPr lang="en-US" b="1" i="1" dirty="0" smtClean="0"/>
              <a:t>Matrix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. brings them together to realize the needed changes in a timely manner.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3A6368-8F34-47E7-A5A4-A786D77032E5}" type="slidenum">
              <a:rPr lang="tr-TR" smtClean="0"/>
              <a:pPr>
                <a:defRPr/>
              </a:pPr>
              <a:t>43</a:t>
            </a:fld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287789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Sum Up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7400948" cy="4749160"/>
          </a:xfrm>
        </p:spPr>
        <p:txBody>
          <a:bodyPr/>
          <a:lstStyle/>
          <a:p>
            <a:pPr algn="just"/>
            <a:r>
              <a:rPr lang="en-US" dirty="0" smtClean="0"/>
              <a:t>Configuration and organizational complexity</a:t>
            </a:r>
          </a:p>
          <a:p>
            <a:pPr algn="just"/>
            <a:r>
              <a:rPr lang="en-US" dirty="0" smtClean="0"/>
              <a:t>Types and</a:t>
            </a:r>
            <a:r>
              <a:rPr lang="tr-TR" dirty="0" smtClean="0"/>
              <a:t> </a:t>
            </a:r>
            <a:r>
              <a:rPr lang="en-US" dirty="0" smtClean="0"/>
              <a:t>Importance</a:t>
            </a:r>
          </a:p>
          <a:p>
            <a:pPr algn="just"/>
            <a:r>
              <a:rPr lang="en-US" dirty="0" smtClean="0"/>
              <a:t>Relations with strategy, environment and goals</a:t>
            </a:r>
          </a:p>
          <a:p>
            <a:pPr algn="just"/>
            <a:r>
              <a:rPr lang="en-US" dirty="0" smtClean="0"/>
              <a:t>Fit and Misfit </a:t>
            </a:r>
            <a:r>
              <a:rPr lang="en-US" dirty="0" smtClean="0"/>
              <a:t>situations</a:t>
            </a:r>
            <a:endParaRPr lang="tr-TR" dirty="0" smtClean="0"/>
          </a:p>
          <a:p>
            <a:pPr algn="just"/>
            <a:endParaRPr lang="en-US" dirty="0" smtClean="0"/>
          </a:p>
          <a:p>
            <a:pPr marL="0" indent="0" algn="just">
              <a:buNone/>
            </a:pPr>
            <a:r>
              <a:rPr lang="en-US" i="1" u="sng" dirty="0" smtClean="0"/>
              <a:t>One final </a:t>
            </a:r>
            <a:r>
              <a:rPr lang="en-US" i="1" u="sng" dirty="0" smtClean="0"/>
              <a:t>question:</a:t>
            </a:r>
            <a:r>
              <a:rPr lang="tr-TR" i="1" u="sng" dirty="0" smtClean="0"/>
              <a:t> </a:t>
            </a:r>
            <a:r>
              <a:rPr lang="en-US" dirty="0" smtClean="0"/>
              <a:t>If </a:t>
            </a:r>
            <a:r>
              <a:rPr lang="en-US" dirty="0" smtClean="0"/>
              <a:t>there are misfits, what to do?</a:t>
            </a:r>
          </a:p>
          <a:p>
            <a:pPr marL="0" indent="0" algn="just">
              <a:buNone/>
            </a:pPr>
            <a:r>
              <a:rPr lang="en-US" dirty="0" smtClean="0"/>
              <a:t>Consider how these might be changed in order to bring them into alignment</a:t>
            </a:r>
            <a:r>
              <a:rPr lang="tr-TR" dirty="0" smtClean="0"/>
              <a:t> (fit). Do not </a:t>
            </a:r>
            <a:r>
              <a:rPr lang="en-US" dirty="0" smtClean="0"/>
              <a:t>ignore what is involved to move to a different column</a:t>
            </a:r>
            <a:r>
              <a:rPr lang="tr-TR" dirty="0" smtClean="0"/>
              <a:t>.</a:t>
            </a: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  <a:p>
            <a:pPr algn="just"/>
            <a:endParaRPr lang="en-US" dirty="0" smtClean="0"/>
          </a:p>
          <a:p>
            <a:pPr lvl="1"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3A6368-8F34-47E7-A5A4-A786D77032E5}" type="slidenum">
              <a:rPr lang="tr-TR" smtClean="0"/>
              <a:pPr>
                <a:defRPr/>
              </a:pPr>
              <a:t>44</a:t>
            </a:fld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3232075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7544" y="332656"/>
            <a:ext cx="7400948" cy="720080"/>
          </a:xfrm>
        </p:spPr>
        <p:txBody>
          <a:bodyPr/>
          <a:lstStyle/>
          <a:p>
            <a:r>
              <a:rPr lang="tr-TR" dirty="0" smtClean="0"/>
              <a:t>References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700808"/>
            <a:ext cx="7400948" cy="4245104"/>
          </a:xfrm>
        </p:spPr>
        <p:txBody>
          <a:bodyPr/>
          <a:lstStyle/>
          <a:p>
            <a:r>
              <a:rPr lang="en-US" dirty="0" smtClean="0"/>
              <a:t>Burton, R. M., </a:t>
            </a:r>
            <a:r>
              <a:rPr lang="en-US" dirty="0" err="1" smtClean="0"/>
              <a:t>Obel</a:t>
            </a:r>
            <a:r>
              <a:rPr lang="en-US" dirty="0" smtClean="0"/>
              <a:t>, B., &amp; </a:t>
            </a:r>
            <a:r>
              <a:rPr lang="en-US" dirty="0" err="1" smtClean="0"/>
              <a:t>Håkonsson</a:t>
            </a:r>
            <a:r>
              <a:rPr lang="en-US" dirty="0" smtClean="0"/>
              <a:t>, D. D. (2015). </a:t>
            </a:r>
            <a:r>
              <a:rPr lang="en-US" i="1" dirty="0" smtClean="0"/>
              <a:t>Organizational design: A step-by-step approach</a:t>
            </a:r>
            <a:r>
              <a:rPr lang="en-US" dirty="0" smtClean="0"/>
              <a:t>. Cambridge University </a:t>
            </a:r>
            <a:r>
              <a:rPr lang="en-US" dirty="0" smtClean="0"/>
              <a:t>Press</a:t>
            </a:r>
            <a:r>
              <a:rPr lang="tr-TR" dirty="0" smtClean="0"/>
              <a:t>.</a:t>
            </a:r>
          </a:p>
          <a:p>
            <a:endParaRPr lang="tr-TR" dirty="0" smtClean="0"/>
          </a:p>
          <a:p>
            <a:r>
              <a:rPr lang="en-US" dirty="0" err="1" smtClean="0"/>
              <a:t>Siggelkow</a:t>
            </a:r>
            <a:r>
              <a:rPr lang="en-US" dirty="0" smtClean="0"/>
              <a:t>, N., &amp; </a:t>
            </a:r>
            <a:r>
              <a:rPr lang="en-US" dirty="0" err="1" smtClean="0"/>
              <a:t>Rivkin</a:t>
            </a:r>
            <a:r>
              <a:rPr lang="en-US" dirty="0" smtClean="0"/>
              <a:t>, J. W. (2005). Speed and search: Designing organizations for turbulence and complexity. </a:t>
            </a:r>
            <a:r>
              <a:rPr lang="en-US" i="1" dirty="0" smtClean="0"/>
              <a:t>Organization Science</a:t>
            </a:r>
            <a:r>
              <a:rPr lang="en-US" dirty="0" smtClean="0"/>
              <a:t>, </a:t>
            </a:r>
            <a:r>
              <a:rPr lang="en-US" i="1" dirty="0" smtClean="0"/>
              <a:t>16</a:t>
            </a:r>
            <a:r>
              <a:rPr lang="en-US" dirty="0" smtClean="0"/>
              <a:t>(2), 101-122.</a:t>
            </a:r>
          </a:p>
          <a:p>
            <a:endParaRPr lang="en-US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3A6368-8F34-47E7-A5A4-A786D77032E5}" type="slidenum">
              <a:rPr lang="tr-TR" smtClean="0"/>
              <a:pPr>
                <a:defRPr/>
              </a:pPr>
              <a:t>45</a:t>
            </a:fld>
            <a:endParaRPr lang="tr-TR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539552" y="1124744"/>
            <a:ext cx="7632848" cy="5112568"/>
          </a:xfrm>
        </p:spPr>
        <p:txBody>
          <a:bodyPr/>
          <a:lstStyle/>
          <a:p>
            <a:pPr algn="ctr">
              <a:buNone/>
            </a:pPr>
            <a:r>
              <a:rPr lang="tr-TR" sz="5400" i="1" dirty="0" err="1" smtClean="0">
                <a:latin typeface="+mj-lt"/>
              </a:rPr>
              <a:t>Thank</a:t>
            </a:r>
            <a:r>
              <a:rPr lang="tr-TR" sz="5400" i="1" dirty="0" smtClean="0">
                <a:latin typeface="+mj-lt"/>
              </a:rPr>
              <a:t> </a:t>
            </a:r>
            <a:r>
              <a:rPr lang="tr-TR" sz="5400" i="1" dirty="0" err="1" smtClean="0">
                <a:latin typeface="+mj-lt"/>
              </a:rPr>
              <a:t>you</a:t>
            </a:r>
            <a:r>
              <a:rPr lang="tr-TR" sz="5400" i="1" dirty="0" smtClean="0">
                <a:latin typeface="+mj-lt"/>
              </a:rPr>
              <a:t> </a:t>
            </a:r>
            <a:r>
              <a:rPr lang="tr-TR" sz="5400" i="1" dirty="0" err="1" smtClean="0">
                <a:latin typeface="+mj-lt"/>
              </a:rPr>
              <a:t>for</a:t>
            </a:r>
            <a:r>
              <a:rPr lang="tr-TR" sz="5400" i="1" dirty="0" smtClean="0">
                <a:latin typeface="+mj-lt"/>
              </a:rPr>
              <a:t> </a:t>
            </a:r>
            <a:r>
              <a:rPr lang="tr-TR" sz="5400" i="1" dirty="0" err="1" smtClean="0">
                <a:latin typeface="+mj-lt"/>
              </a:rPr>
              <a:t>listening</a:t>
            </a:r>
            <a:r>
              <a:rPr lang="tr-TR" sz="5400" i="1" dirty="0" smtClean="0">
                <a:latin typeface="+mj-lt"/>
              </a:rPr>
              <a:t> </a:t>
            </a:r>
            <a:r>
              <a:rPr lang="tr-TR" sz="5400" dirty="0" smtClean="0">
                <a:latin typeface="+mj-lt"/>
                <a:sym typeface="Wingdings" pitchFamily="2" charset="2"/>
              </a:rPr>
              <a:t></a:t>
            </a:r>
          </a:p>
          <a:p>
            <a:pPr algn="ctr">
              <a:buNone/>
            </a:pPr>
            <a:endParaRPr lang="tr-TR" sz="5400" i="1" dirty="0" smtClean="0">
              <a:latin typeface="+mj-lt"/>
              <a:sym typeface="Wingdings" pitchFamily="2" charset="2"/>
            </a:endParaRPr>
          </a:p>
          <a:p>
            <a:pPr algn="ctr">
              <a:buNone/>
            </a:pPr>
            <a:endParaRPr lang="tr-TR" sz="5400" i="1" dirty="0" smtClean="0">
              <a:latin typeface="+mj-lt"/>
              <a:sym typeface="Wingdings" pitchFamily="2" charset="2"/>
            </a:endParaRPr>
          </a:p>
          <a:p>
            <a:pPr algn="ctr">
              <a:buNone/>
            </a:pPr>
            <a:r>
              <a:rPr lang="tr-TR" sz="6000" i="1" dirty="0" err="1" smtClean="0">
                <a:latin typeface="+mj-lt"/>
              </a:rPr>
              <a:t>Question</a:t>
            </a:r>
            <a:r>
              <a:rPr lang="tr-TR" sz="6000" i="1" dirty="0" smtClean="0">
                <a:latin typeface="+mj-lt"/>
              </a:rPr>
              <a:t>?</a:t>
            </a:r>
            <a:endParaRPr lang="en-US" sz="6000" i="1" dirty="0">
              <a:latin typeface="+mj-lt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3A6368-8F34-47E7-A5A4-A786D77032E5}" type="slidenum">
              <a:rPr lang="tr-TR" smtClean="0"/>
              <a:pPr>
                <a:defRPr/>
              </a:pPr>
              <a:t>46</a:t>
            </a:fld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200" dirty="0" smtClean="0"/>
              <a:t>Configuration</a:t>
            </a: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smtClean="0"/>
              <a:t>Two fundamental dimensions to distinguish the basic configurations</a:t>
            </a:r>
          </a:p>
          <a:p>
            <a:r>
              <a:rPr lang="tr-TR" dirty="0" smtClean="0"/>
              <a:t>Product/service/customer orientation: </a:t>
            </a:r>
          </a:p>
          <a:p>
            <a:pPr lvl="1"/>
            <a:r>
              <a:rPr lang="tr-TR" dirty="0" smtClean="0"/>
              <a:t>Task will be partitioned by output of the firm. </a:t>
            </a:r>
          </a:p>
          <a:p>
            <a:pPr lvl="1"/>
            <a:r>
              <a:rPr lang="tr-TR" dirty="0" smtClean="0"/>
              <a:t>External focus. </a:t>
            </a:r>
          </a:p>
          <a:p>
            <a:pPr lvl="1"/>
            <a:r>
              <a:rPr lang="tr-TR" dirty="0" smtClean="0"/>
              <a:t>Departments with products and customer names</a:t>
            </a:r>
          </a:p>
          <a:p>
            <a:r>
              <a:rPr lang="tr-TR" dirty="0" smtClean="0"/>
              <a:t>Functional specialization</a:t>
            </a:r>
          </a:p>
          <a:p>
            <a:pPr lvl="1"/>
            <a:r>
              <a:rPr lang="tr-TR" dirty="0" smtClean="0"/>
              <a:t>Work will be divided by specialized activities</a:t>
            </a:r>
          </a:p>
          <a:p>
            <a:pPr lvl="1"/>
            <a:r>
              <a:rPr lang="tr-TR" dirty="0" smtClean="0"/>
              <a:t>Internal focus</a:t>
            </a:r>
          </a:p>
          <a:p>
            <a:pPr lvl="1"/>
            <a:r>
              <a:rPr lang="tr-TR" dirty="0" smtClean="0"/>
              <a:t>Departments with function names</a:t>
            </a:r>
          </a:p>
          <a:p>
            <a:pPr lvl="1"/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3A6368-8F34-47E7-A5A4-A786D77032E5}" type="slidenum">
              <a:rPr lang="tr-TR" smtClean="0"/>
              <a:pPr>
                <a:defRPr/>
              </a:pPr>
              <a:t>5</a:t>
            </a:fld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200" dirty="0" smtClean="0"/>
              <a:t>Configuration (cont.)</a:t>
            </a: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Product/service/customer and functional dimension indicate how the work will be divided</a:t>
            </a:r>
          </a:p>
          <a:p>
            <a:r>
              <a:rPr lang="tr-TR" dirty="0" smtClean="0"/>
              <a:t>These two dimension of configuration generate four </a:t>
            </a:r>
            <a:r>
              <a:rPr lang="tr-TR" dirty="0" err="1" smtClean="0"/>
              <a:t>basic</a:t>
            </a:r>
            <a:r>
              <a:rPr lang="tr-TR" dirty="0" smtClean="0"/>
              <a:t> </a:t>
            </a:r>
            <a:r>
              <a:rPr lang="tr-TR" dirty="0" err="1" smtClean="0"/>
              <a:t>configurations</a:t>
            </a:r>
            <a:r>
              <a:rPr lang="tr-TR" dirty="0" smtClean="0"/>
              <a:t>:</a:t>
            </a:r>
          </a:p>
          <a:p>
            <a:pPr lvl="1"/>
            <a:r>
              <a:rPr lang="tr-TR" dirty="0" smtClean="0"/>
              <a:t>Simple</a:t>
            </a:r>
          </a:p>
          <a:p>
            <a:pPr lvl="1"/>
            <a:r>
              <a:rPr lang="tr-TR" dirty="0" smtClean="0"/>
              <a:t>Functional </a:t>
            </a:r>
          </a:p>
          <a:p>
            <a:pPr lvl="1"/>
            <a:r>
              <a:rPr lang="tr-TR" dirty="0" smtClean="0"/>
              <a:t>Divisional </a:t>
            </a:r>
          </a:p>
          <a:p>
            <a:pPr lvl="1"/>
            <a:r>
              <a:rPr lang="tr-TR" dirty="0" smtClean="0"/>
              <a:t>Matrix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3A6368-8F34-47E7-A5A4-A786D77032E5}" type="slidenum">
              <a:rPr lang="tr-TR" smtClean="0"/>
              <a:pPr>
                <a:defRPr/>
              </a:pPr>
              <a:t>6</a:t>
            </a:fld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200" dirty="0" smtClean="0"/>
              <a:t>Configuration (cont.)</a:t>
            </a: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3A6368-8F34-47E7-A5A4-A786D77032E5}" type="slidenum">
              <a:rPr lang="tr-TR" smtClean="0"/>
              <a:pPr>
                <a:defRPr/>
              </a:pPr>
              <a:t>7</a:t>
            </a:fld>
            <a:endParaRPr lang="tr-TR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71600" y="3789040"/>
            <a:ext cx="4320480" cy="0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131840" y="1988840"/>
            <a:ext cx="0" cy="360040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0040" y="356372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Low</a:t>
            </a:r>
            <a:endParaRPr lang="tr-TR" dirty="0"/>
          </a:p>
        </p:txBody>
      </p:sp>
      <p:sp>
        <p:nvSpPr>
          <p:cNvPr id="13" name="TextBox 12"/>
          <p:cNvSpPr txBox="1"/>
          <p:nvPr/>
        </p:nvSpPr>
        <p:spPr>
          <a:xfrm>
            <a:off x="1907704" y="1340768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Functional specialization</a:t>
            </a:r>
          </a:p>
          <a:p>
            <a:r>
              <a:rPr lang="tr-TR" dirty="0" smtClean="0"/>
              <a:t>	High</a:t>
            </a:r>
            <a:endParaRPr lang="tr-TR" dirty="0"/>
          </a:p>
        </p:txBody>
      </p:sp>
      <p:sp>
        <p:nvSpPr>
          <p:cNvPr id="15" name="TextBox 14"/>
          <p:cNvSpPr txBox="1"/>
          <p:nvPr/>
        </p:nvSpPr>
        <p:spPr>
          <a:xfrm>
            <a:off x="5292080" y="3501008"/>
            <a:ext cx="4139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smtClean="0"/>
              <a:t>Product/service/customer orientation</a:t>
            </a:r>
          </a:p>
          <a:p>
            <a:r>
              <a:rPr lang="tr-TR" sz="1600" dirty="0" smtClean="0"/>
              <a:t>High</a:t>
            </a:r>
            <a:endParaRPr lang="tr-TR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2843808" y="558924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Low</a:t>
            </a:r>
            <a:endParaRPr lang="tr-TR" dirty="0"/>
          </a:p>
        </p:txBody>
      </p:sp>
      <p:sp>
        <p:nvSpPr>
          <p:cNvPr id="17" name="TextBox 16"/>
          <p:cNvSpPr txBox="1"/>
          <p:nvPr/>
        </p:nvSpPr>
        <p:spPr>
          <a:xfrm>
            <a:off x="1331640" y="256490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Functional </a:t>
            </a: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23928" y="256490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Matrix</a:t>
            </a: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47664" y="443711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Simple </a:t>
            </a: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07904" y="443711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Divisional</a:t>
            </a:r>
            <a:endParaRPr lang="tr-T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200" dirty="0" smtClean="0"/>
              <a:t>Simple configuration</a:t>
            </a: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3A6368-8F34-47E7-A5A4-A786D77032E5}" type="slidenum">
              <a:rPr lang="tr-TR" smtClean="0"/>
              <a:pPr>
                <a:defRPr/>
              </a:pPr>
              <a:t>8</a:t>
            </a:fld>
            <a:endParaRPr lang="tr-TR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Low on product/service/customer dimension</a:t>
            </a:r>
          </a:p>
          <a:p>
            <a:r>
              <a:rPr lang="tr-TR" dirty="0" smtClean="0"/>
              <a:t>Low on functional specialization dimension</a:t>
            </a:r>
          </a:p>
          <a:p>
            <a:r>
              <a:rPr lang="tr-TR" dirty="0" smtClean="0"/>
              <a:t>A small organization: an executive and a few individuals</a:t>
            </a:r>
          </a:p>
          <a:p>
            <a:r>
              <a:rPr lang="tr-TR" dirty="0" smtClean="0"/>
              <a:t>The executive assigns the tasks and coordinates. </a:t>
            </a:r>
          </a:p>
          <a:p>
            <a:r>
              <a:rPr lang="tr-TR" dirty="0" smtClean="0"/>
              <a:t>The executive is at the center of information flow</a:t>
            </a: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200" dirty="0" smtClean="0"/>
              <a:t>Simple configuration (cont.)</a:t>
            </a: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557338"/>
          <a:ext cx="7400925" cy="4387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3A6368-8F34-47E7-A5A4-A786D77032E5}" type="slidenum">
              <a:rPr lang="tr-TR" smtClean="0"/>
              <a:pPr>
                <a:defRPr/>
              </a:pPr>
              <a:t>9</a:t>
            </a:fld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IS ONE 2.0">
  <a:themeElements>
    <a:clrScheme name="Custom 1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C00000"/>
      </a:accent2>
      <a:accent3>
        <a:srgbClr val="D86B77"/>
      </a:accent3>
      <a:accent4>
        <a:srgbClr val="C00000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323232"/>
    </a:dk2>
    <a:lt2>
      <a:srgbClr val="E3DED1"/>
    </a:lt2>
    <a:accent1>
      <a:srgbClr val="F07F09"/>
    </a:accent1>
    <a:accent2>
      <a:srgbClr val="C00000"/>
    </a:accent2>
    <a:accent3>
      <a:srgbClr val="D86B77"/>
    </a:accent3>
    <a:accent4>
      <a:srgbClr val="C00000"/>
    </a:accent4>
    <a:accent5>
      <a:srgbClr val="604878"/>
    </a:accent5>
    <a:accent6>
      <a:srgbClr val="C19859"/>
    </a:accent6>
    <a:hlink>
      <a:srgbClr val="6B9F25"/>
    </a:hlink>
    <a:folHlink>
      <a:srgbClr val="B26B02"/>
    </a:folHlink>
  </a:clrScheme>
</a:themeOverride>
</file>

<file path=ppt/theme/themeOverride2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323232"/>
    </a:dk2>
    <a:lt2>
      <a:srgbClr val="E3DED1"/>
    </a:lt2>
    <a:accent1>
      <a:srgbClr val="F07F09"/>
    </a:accent1>
    <a:accent2>
      <a:srgbClr val="C00000"/>
    </a:accent2>
    <a:accent3>
      <a:srgbClr val="D86B77"/>
    </a:accent3>
    <a:accent4>
      <a:srgbClr val="C00000"/>
    </a:accent4>
    <a:accent5>
      <a:srgbClr val="604878"/>
    </a:accent5>
    <a:accent6>
      <a:srgbClr val="C19859"/>
    </a:accent6>
    <a:hlink>
      <a:srgbClr val="6B9F25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5154</TotalTime>
  <Words>2643</Words>
  <Application>Microsoft Office PowerPoint</Application>
  <PresentationFormat>Ekran Gösterisi (4:3)</PresentationFormat>
  <Paragraphs>430</Paragraphs>
  <Slides>46</Slides>
  <Notes>15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46</vt:i4>
      </vt:variant>
    </vt:vector>
  </HeadingPairs>
  <TitlesOfParts>
    <vt:vector size="47" baseType="lpstr">
      <vt:lpstr>THIS ONE 2.0</vt:lpstr>
      <vt:lpstr> IS739 INFORMATION SYSTEMS IN ORGANIZATIONAL DESIGN AND APPLIED SYSTEM THINKING  Organizational Design: A Step-by-Step Aproach Step 3: Structure The Configuration and Complexity of the Firm  </vt:lpstr>
      <vt:lpstr>The step-by-step approach  </vt:lpstr>
      <vt:lpstr>Introduction </vt:lpstr>
      <vt:lpstr>Introduction (cont.) </vt:lpstr>
      <vt:lpstr>Configuration </vt:lpstr>
      <vt:lpstr>Configuration (cont.) </vt:lpstr>
      <vt:lpstr>Configuration (cont.) </vt:lpstr>
      <vt:lpstr>Simple configuration </vt:lpstr>
      <vt:lpstr>Simple configuration (cont.) </vt:lpstr>
      <vt:lpstr>Simple configuration (cont.) </vt:lpstr>
      <vt:lpstr>Functional configuration </vt:lpstr>
      <vt:lpstr>Functional configuration (cont.) </vt:lpstr>
      <vt:lpstr>Functional configuration (cont.) </vt:lpstr>
      <vt:lpstr>Functional configuration (cont.) </vt:lpstr>
      <vt:lpstr>Functional configuration (cont.) </vt:lpstr>
      <vt:lpstr>Divisional configuration </vt:lpstr>
      <vt:lpstr>Divisional configuration (cont.) </vt:lpstr>
      <vt:lpstr>Divisional configuration (cont.) </vt:lpstr>
      <vt:lpstr>Divisional configuration (cont.) </vt:lpstr>
      <vt:lpstr>Divisional configuration (cont.) </vt:lpstr>
      <vt:lpstr>Matrix Configuration</vt:lpstr>
      <vt:lpstr>Matrix Configuration</vt:lpstr>
      <vt:lpstr>Matrix Configuration</vt:lpstr>
      <vt:lpstr>Matrix </vt:lpstr>
      <vt:lpstr>Matrix Configuration</vt:lpstr>
      <vt:lpstr>Matrix Configuration</vt:lpstr>
      <vt:lpstr>Organizational Complexity</vt:lpstr>
      <vt:lpstr>Organizational Complexity</vt:lpstr>
      <vt:lpstr>Blob</vt:lpstr>
      <vt:lpstr>Tall</vt:lpstr>
      <vt:lpstr>Flat</vt:lpstr>
      <vt:lpstr>Symmetric</vt:lpstr>
      <vt:lpstr>FIT &amp; MISFITs</vt:lpstr>
      <vt:lpstr>Why Important? </vt:lpstr>
      <vt:lpstr>Fit Table </vt:lpstr>
      <vt:lpstr>Column A </vt:lpstr>
      <vt:lpstr>Column A </vt:lpstr>
      <vt:lpstr>Column B </vt:lpstr>
      <vt:lpstr>Column B </vt:lpstr>
      <vt:lpstr>Column C </vt:lpstr>
      <vt:lpstr>Column C </vt:lpstr>
      <vt:lpstr>Column D </vt:lpstr>
      <vt:lpstr>Column D </vt:lpstr>
      <vt:lpstr>To Sum Up </vt:lpstr>
      <vt:lpstr>References</vt:lpstr>
      <vt:lpstr>Slayt 46</vt:lpstr>
    </vt:vector>
  </TitlesOfParts>
  <Company>METU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Systems_Failures_Methodology.ppt</dc:title>
  <dc:creator>Nurcan</dc:creator>
  <cp:lastModifiedBy>TOSHİBA</cp:lastModifiedBy>
  <cp:revision>371</cp:revision>
  <dcterms:created xsi:type="dcterms:W3CDTF">2010-01-15T09:55:40Z</dcterms:created>
  <dcterms:modified xsi:type="dcterms:W3CDTF">2016-11-27T22:50:24Z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TC300058121033</vt:lpwstr>
  </property>
</Properties>
</file>