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6" r:id="rId1"/>
    <p:sldMasterId id="2147484418" r:id="rId2"/>
  </p:sldMasterIdLst>
  <p:notesMasterIdLst>
    <p:notesMasterId r:id="rId43"/>
  </p:notesMasterIdLst>
  <p:handoutMasterIdLst>
    <p:handoutMasterId r:id="rId44"/>
  </p:handoutMasterIdLst>
  <p:sldIdLst>
    <p:sldId id="256" r:id="rId3"/>
    <p:sldId id="260" r:id="rId4"/>
    <p:sldId id="258" r:id="rId5"/>
    <p:sldId id="262" r:id="rId6"/>
    <p:sldId id="259" r:id="rId7"/>
    <p:sldId id="261" r:id="rId8"/>
    <p:sldId id="264" r:id="rId9"/>
    <p:sldId id="284" r:id="rId10"/>
    <p:sldId id="266" r:id="rId11"/>
    <p:sldId id="268" r:id="rId12"/>
    <p:sldId id="270" r:id="rId13"/>
    <p:sldId id="286" r:id="rId14"/>
    <p:sldId id="272" r:id="rId15"/>
    <p:sldId id="273" r:id="rId16"/>
    <p:sldId id="285" r:id="rId17"/>
    <p:sldId id="282" r:id="rId18"/>
    <p:sldId id="283" r:id="rId19"/>
    <p:sldId id="276" r:id="rId20"/>
    <p:sldId id="277" r:id="rId21"/>
    <p:sldId id="280" r:id="rId22"/>
    <p:sldId id="287" r:id="rId23"/>
    <p:sldId id="278" r:id="rId24"/>
    <p:sldId id="279" r:id="rId25"/>
    <p:sldId id="288" r:id="rId26"/>
    <p:sldId id="309" r:id="rId27"/>
    <p:sldId id="335" r:id="rId28"/>
    <p:sldId id="312" r:id="rId29"/>
    <p:sldId id="313" r:id="rId30"/>
    <p:sldId id="315" r:id="rId31"/>
    <p:sldId id="316" r:id="rId32"/>
    <p:sldId id="318" r:id="rId33"/>
    <p:sldId id="321" r:id="rId34"/>
    <p:sldId id="324" r:id="rId35"/>
    <p:sldId id="326" r:id="rId36"/>
    <p:sldId id="327" r:id="rId37"/>
    <p:sldId id="329" r:id="rId38"/>
    <p:sldId id="331" r:id="rId39"/>
    <p:sldId id="332" r:id="rId40"/>
    <p:sldId id="333" r:id="rId41"/>
    <p:sldId id="33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8612" autoAdjust="0"/>
  </p:normalViewPr>
  <p:slideViewPr>
    <p:cSldViewPr snapToGrid="0" snapToObjects="1">
      <p:cViewPr>
        <p:scale>
          <a:sx n="72" d="100"/>
          <a:sy n="72" d="100"/>
        </p:scale>
        <p:origin x="-129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9" d="100"/>
          <a:sy n="69" d="100"/>
        </p:scale>
        <p:origin x="-356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49175B-912C-4AA7-801C-78DF786C3157}" type="datetimeFigureOut">
              <a:rPr lang="tr-TR" smtClean="0"/>
              <a:t>11.12.2016</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7CBE47-87B5-42EF-B426-9FDFEF81B7CD}" type="slidenum">
              <a:rPr lang="tr-TR" smtClean="0"/>
              <a:t>‹#›</a:t>
            </a:fld>
            <a:endParaRPr lang="tr-TR"/>
          </a:p>
        </p:txBody>
      </p:sp>
    </p:spTree>
    <p:extLst>
      <p:ext uri="{BB962C8B-B14F-4D97-AF65-F5344CB8AC3E}">
        <p14:creationId xmlns:p14="http://schemas.microsoft.com/office/powerpoint/2010/main" val="25157999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1481C1-33CB-AE40-A23A-5513D95EB0B6}" type="datetimeFigureOut">
              <a:rPr lang="en-US" smtClean="0"/>
              <a:pPr/>
              <a:t>12/11/2016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ADF600-179B-FC4C-B46A-DF57A5D66C8C}" type="slidenum">
              <a:rPr lang="en-US" smtClean="0"/>
              <a:pPr/>
              <a:t>‹#›</a:t>
            </a:fld>
            <a:endParaRPr lang="en-US"/>
          </a:p>
        </p:txBody>
      </p:sp>
    </p:spTree>
    <p:extLst>
      <p:ext uri="{BB962C8B-B14F-4D97-AF65-F5344CB8AC3E}">
        <p14:creationId xmlns:p14="http://schemas.microsoft.com/office/powerpoint/2010/main" val="24018532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tr-TR" dirty="0" smtClean="0"/>
              <a:t>In the previous chapter, we described the organization in terms of its basic structure. Today,</a:t>
            </a:r>
            <a:r>
              <a:rPr lang="tr-TR" baseline="0" dirty="0" smtClean="0"/>
              <a:t> many organizations operate in multiple locations.</a:t>
            </a:r>
          </a:p>
          <a:p>
            <a:endParaRPr lang="tr-TR" dirty="0" smtClean="0"/>
          </a:p>
          <a:p>
            <a:pPr marL="171450" indent="-171450">
              <a:buFont typeface="Arial" pitchFamily="34" charset="0"/>
              <a:buChar char="•"/>
            </a:pPr>
            <a:r>
              <a:rPr lang="tr-TR" dirty="0" smtClean="0"/>
              <a:t>So,</a:t>
            </a:r>
            <a:r>
              <a:rPr lang="tr-TR" baseline="0" dirty="0" smtClean="0"/>
              <a:t> </a:t>
            </a:r>
            <a:r>
              <a:rPr lang="tr-TR" dirty="0" smtClean="0"/>
              <a:t>In this chapter we will review the design alternatives for geographic distribution and</a:t>
            </a:r>
            <a:endParaRPr lang="tr-TR" baseline="0" dirty="0" smtClean="0"/>
          </a:p>
          <a:p>
            <a:r>
              <a:rPr lang="tr-TR" baseline="0" dirty="0" smtClean="0"/>
              <a:t>we will describe how organization structure can be used to support different forms of knowledge exchange.</a:t>
            </a:r>
          </a:p>
        </p:txBody>
      </p:sp>
      <p:sp>
        <p:nvSpPr>
          <p:cNvPr id="4" name="Slide Number Placeholder 3"/>
          <p:cNvSpPr>
            <a:spLocks noGrp="1"/>
          </p:cNvSpPr>
          <p:nvPr>
            <p:ph type="sldNum" sz="quarter" idx="10"/>
          </p:nvPr>
        </p:nvSpPr>
        <p:spPr/>
        <p:txBody>
          <a:bodyPr/>
          <a:lstStyle/>
          <a:p>
            <a:fld id="{41ADF600-179B-FC4C-B46A-DF57A5D66C8C}" type="slidenum">
              <a:rPr lang="en-US" smtClean="0"/>
              <a:pPr/>
              <a:t>1</a:t>
            </a:fld>
            <a:endParaRPr lang="en-US" dirty="0"/>
          </a:p>
        </p:txBody>
      </p:sp>
    </p:spTree>
    <p:extLst>
      <p:ext uri="{BB962C8B-B14F-4D97-AF65-F5344CB8AC3E}">
        <p14:creationId xmlns:p14="http://schemas.microsoft.com/office/powerpoint/2010/main" val="2645678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dirty="0" smtClean="0"/>
              <a:t>A distributed organizational design</a:t>
            </a:r>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11</a:t>
            </a:fld>
            <a:endParaRPr lang="en-US"/>
          </a:p>
        </p:txBody>
      </p:sp>
    </p:spTree>
    <p:extLst>
      <p:ext uri="{BB962C8B-B14F-4D97-AF65-F5344CB8AC3E}">
        <p14:creationId xmlns:p14="http://schemas.microsoft.com/office/powerpoint/2010/main" val="2106675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13</a:t>
            </a:fld>
            <a:endParaRPr lang="en-US"/>
          </a:p>
        </p:txBody>
      </p:sp>
    </p:spTree>
    <p:extLst>
      <p:ext uri="{BB962C8B-B14F-4D97-AF65-F5344CB8AC3E}">
        <p14:creationId xmlns:p14="http://schemas.microsoft.com/office/powerpoint/2010/main" val="7675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14</a:t>
            </a:fld>
            <a:endParaRPr lang="en-US"/>
          </a:p>
        </p:txBody>
      </p:sp>
    </p:spTree>
    <p:extLst>
      <p:ext uri="{BB962C8B-B14F-4D97-AF65-F5344CB8AC3E}">
        <p14:creationId xmlns:p14="http://schemas.microsoft.com/office/powerpoint/2010/main" val="3668886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18</a:t>
            </a:fld>
            <a:endParaRPr lang="en-US"/>
          </a:p>
        </p:txBody>
      </p:sp>
    </p:spTree>
    <p:extLst>
      <p:ext uri="{BB962C8B-B14F-4D97-AF65-F5344CB8AC3E}">
        <p14:creationId xmlns:p14="http://schemas.microsoft.com/office/powerpoint/2010/main" val="76757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ADF600-179B-FC4C-B46A-DF57A5D66C8C}" type="slidenum">
              <a:rPr lang="en-US" smtClean="0"/>
              <a:pPr/>
              <a:t>19</a:t>
            </a:fld>
            <a:endParaRPr lang="en-US"/>
          </a:p>
        </p:txBody>
      </p:sp>
    </p:spTree>
    <p:extLst>
      <p:ext uri="{BB962C8B-B14F-4D97-AF65-F5344CB8AC3E}">
        <p14:creationId xmlns:p14="http://schemas.microsoft.com/office/powerpoint/2010/main" val="366888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Supports growth via exploration of new products and services</a:t>
            </a:r>
          </a:p>
          <a:p>
            <a:r>
              <a:rPr lang="tr-TR" dirty="0" smtClean="0"/>
              <a:t>A good choice if</a:t>
            </a:r>
            <a:r>
              <a:rPr lang="tr-TR" baseline="0" dirty="0" smtClean="0"/>
              <a:t> the source of growth is geographically based.</a:t>
            </a:r>
          </a:p>
          <a:p>
            <a:r>
              <a:rPr lang="tr-TR" baseline="0" dirty="0" smtClean="0"/>
              <a:t>However requires more investment</a:t>
            </a:r>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20</a:t>
            </a:fld>
            <a:endParaRPr lang="en-US"/>
          </a:p>
        </p:txBody>
      </p:sp>
    </p:spTree>
    <p:extLst>
      <p:ext uri="{BB962C8B-B14F-4D97-AF65-F5344CB8AC3E}">
        <p14:creationId xmlns:p14="http://schemas.microsoft.com/office/powerpoint/2010/main" val="3668886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21</a:t>
            </a:fld>
            <a:endParaRPr lang="en-US"/>
          </a:p>
        </p:txBody>
      </p:sp>
    </p:spTree>
    <p:extLst>
      <p:ext uri="{BB962C8B-B14F-4D97-AF65-F5344CB8AC3E}">
        <p14:creationId xmlns:p14="http://schemas.microsoft.com/office/powerpoint/2010/main" val="4277675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22</a:t>
            </a:fld>
            <a:endParaRPr lang="en-US"/>
          </a:p>
        </p:txBody>
      </p:sp>
    </p:spTree>
    <p:extLst>
      <p:ext uri="{BB962C8B-B14F-4D97-AF65-F5344CB8AC3E}">
        <p14:creationId xmlns:p14="http://schemas.microsoft.com/office/powerpoint/2010/main" val="76757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ADF600-179B-FC4C-B46A-DF57A5D66C8C}" type="slidenum">
              <a:rPr lang="en-US" smtClean="0"/>
              <a:pPr/>
              <a:t>23</a:t>
            </a:fld>
            <a:endParaRPr lang="en-US"/>
          </a:p>
        </p:txBody>
      </p:sp>
    </p:spTree>
    <p:extLst>
      <p:ext uri="{BB962C8B-B14F-4D97-AF65-F5344CB8AC3E}">
        <p14:creationId xmlns:p14="http://schemas.microsoft.com/office/powerpoint/2010/main" val="366888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This chapter</a:t>
            </a:r>
            <a:r>
              <a:rPr lang="tr-TR" baseline="0" dirty="0" smtClean="0"/>
              <a:t> </a:t>
            </a:r>
            <a:r>
              <a:rPr lang="tr-TR" dirty="0" smtClean="0"/>
              <a:t>consists of two analyses.</a:t>
            </a:r>
          </a:p>
          <a:p>
            <a:pPr marL="171450" indent="-171450" algn="just">
              <a:buFont typeface="Arial" pitchFamily="34" charset="0"/>
              <a:buChar char="•"/>
            </a:pPr>
            <a:r>
              <a:rPr lang="tr-TR" sz="1200" dirty="0" err="1" smtClean="0"/>
              <a:t>First</a:t>
            </a:r>
            <a:r>
              <a:rPr lang="tr-TR" sz="1200" dirty="0" smtClean="0"/>
              <a:t>, </a:t>
            </a:r>
            <a:r>
              <a:rPr lang="tr-TR" sz="1200" dirty="0" err="1" smtClean="0"/>
              <a:t>structures</a:t>
            </a:r>
            <a:r>
              <a:rPr lang="tr-TR" sz="1200" dirty="0" smtClean="0"/>
              <a:t> </a:t>
            </a:r>
            <a:r>
              <a:rPr lang="tr-TR" sz="1200" dirty="0" err="1" smtClean="0"/>
              <a:t>for</a:t>
            </a:r>
            <a:r>
              <a:rPr lang="tr-TR" sz="1200" dirty="0" smtClean="0"/>
              <a:t> </a:t>
            </a:r>
            <a:r>
              <a:rPr lang="tr-TR" sz="1200" dirty="0" err="1" smtClean="0"/>
              <a:t>spanning</a:t>
            </a:r>
            <a:r>
              <a:rPr lang="tr-TR" sz="1200" dirty="0" smtClean="0"/>
              <a:t> </a:t>
            </a:r>
            <a:r>
              <a:rPr lang="tr-TR" sz="1200" dirty="0" err="1" smtClean="0"/>
              <a:t>geography</a:t>
            </a:r>
            <a:endParaRPr lang="tr-TR" sz="1200" dirty="0" smtClean="0"/>
          </a:p>
          <a:p>
            <a:pPr marL="171450" indent="-171450" algn="just">
              <a:buFont typeface="Arial" pitchFamily="34" charset="0"/>
              <a:buChar char="•"/>
            </a:pPr>
            <a:r>
              <a:rPr lang="tr-TR" sz="1200" dirty="0" smtClean="0"/>
              <a:t>Second, structures for managing knowledge exchange</a:t>
            </a:r>
            <a:endParaRPr lang="en-US" sz="1200"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2</a:t>
            </a:fld>
            <a:endParaRPr lang="en-US"/>
          </a:p>
        </p:txBody>
      </p:sp>
    </p:spTree>
    <p:extLst>
      <p:ext uri="{BB962C8B-B14F-4D97-AF65-F5344CB8AC3E}">
        <p14:creationId xmlns:p14="http://schemas.microsoft.com/office/powerpoint/2010/main" val="2642656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tr-TR" sz="1200" b="0" dirty="0" smtClean="0"/>
              <a:t>When a organization is founded it typically</a:t>
            </a:r>
            <a:r>
              <a:rPr lang="tr-TR" sz="1200" b="0" baseline="0" dirty="0" smtClean="0"/>
              <a:t> starts by doing business in one location.</a:t>
            </a:r>
          </a:p>
          <a:p>
            <a:pPr>
              <a:buFont typeface="Arial"/>
              <a:buChar char="•"/>
            </a:pPr>
            <a:r>
              <a:rPr lang="tr-TR" sz="1200" b="0" baseline="0" dirty="0" smtClean="0"/>
              <a:t>As the executive managing a business centered in one location, </a:t>
            </a:r>
          </a:p>
          <a:p>
            <a:pPr>
              <a:buFont typeface="Arial"/>
              <a:buChar char="•"/>
            </a:pPr>
            <a:r>
              <a:rPr lang="tr-TR" sz="1200" b="0" baseline="0" dirty="0" smtClean="0"/>
              <a:t>you become an expert doing business in that environment.</a:t>
            </a:r>
          </a:p>
          <a:p>
            <a:pPr>
              <a:buFont typeface="Arial"/>
              <a:buChar char="•"/>
            </a:pPr>
            <a:r>
              <a:rPr lang="tr-TR" sz="1200" b="0" baseline="0" dirty="0" err="1" smtClean="0"/>
              <a:t>You</a:t>
            </a:r>
            <a:r>
              <a:rPr lang="tr-TR" sz="1200" b="0" baseline="0" dirty="0" smtClean="0"/>
              <a:t> </a:t>
            </a:r>
            <a:r>
              <a:rPr lang="tr-TR" sz="1200" b="0" baseline="0" dirty="0" err="1" smtClean="0"/>
              <a:t>know</a:t>
            </a:r>
            <a:r>
              <a:rPr lang="tr-TR" sz="1200" b="0" baseline="0" dirty="0" smtClean="0"/>
              <a:t> </a:t>
            </a:r>
            <a:r>
              <a:rPr lang="tr-TR" sz="1200" b="0" baseline="0" dirty="0" err="1" smtClean="0"/>
              <a:t>the</a:t>
            </a:r>
            <a:r>
              <a:rPr lang="tr-TR" sz="1200" b="0" baseline="0" dirty="0" smtClean="0"/>
              <a:t> </a:t>
            </a:r>
            <a:r>
              <a:rPr lang="tr-TR" sz="1200" b="0" baseline="0" dirty="0" err="1" smtClean="0"/>
              <a:t>people</a:t>
            </a:r>
            <a:r>
              <a:rPr lang="tr-TR" sz="1200" b="0" baseline="0" dirty="0" smtClean="0"/>
              <a:t>, </a:t>
            </a:r>
            <a:r>
              <a:rPr lang="tr-TR" sz="1200" b="0" baseline="0" dirty="0" err="1" smtClean="0"/>
              <a:t>the</a:t>
            </a:r>
            <a:r>
              <a:rPr lang="tr-TR" sz="1200" b="0" baseline="0" dirty="0" smtClean="0"/>
              <a:t> </a:t>
            </a:r>
            <a:r>
              <a:rPr lang="tr-TR" sz="1200" b="0" baseline="0" dirty="0" err="1" smtClean="0"/>
              <a:t>culture</a:t>
            </a:r>
            <a:r>
              <a:rPr lang="tr-TR" sz="1200" b="0" baseline="0" dirty="0" smtClean="0"/>
              <a:t> </a:t>
            </a:r>
            <a:r>
              <a:rPr lang="tr-TR" sz="1200" b="0" baseline="0" dirty="0" err="1" smtClean="0"/>
              <a:t>and</a:t>
            </a:r>
            <a:r>
              <a:rPr lang="tr-TR" sz="1200" b="0" baseline="0" dirty="0" smtClean="0"/>
              <a:t> </a:t>
            </a:r>
            <a:r>
              <a:rPr lang="tr-TR" sz="1200" b="0" baseline="0" dirty="0" err="1" smtClean="0"/>
              <a:t>the</a:t>
            </a:r>
            <a:r>
              <a:rPr lang="tr-TR" sz="1200" b="0" baseline="0" dirty="0" smtClean="0"/>
              <a:t> general </a:t>
            </a:r>
            <a:r>
              <a:rPr lang="tr-TR" sz="1200" b="0" baseline="0" dirty="0" err="1" smtClean="0"/>
              <a:t>settings</a:t>
            </a:r>
            <a:r>
              <a:rPr lang="tr-TR" sz="1200" b="0" baseline="0" dirty="0" smtClean="0"/>
              <a:t> in </a:t>
            </a:r>
            <a:r>
              <a:rPr lang="tr-TR" sz="1200" b="0" baseline="0" dirty="0" err="1" smtClean="0"/>
              <a:t>which</a:t>
            </a:r>
            <a:r>
              <a:rPr lang="tr-TR" sz="1200" b="0" baseline="0" dirty="0" smtClean="0"/>
              <a:t> </a:t>
            </a:r>
            <a:r>
              <a:rPr lang="tr-TR" sz="1200" b="0" baseline="0" dirty="0" err="1" smtClean="0"/>
              <a:t>your</a:t>
            </a:r>
            <a:r>
              <a:rPr lang="tr-TR" sz="1200" b="0" baseline="0" dirty="0" smtClean="0"/>
              <a:t> </a:t>
            </a:r>
            <a:r>
              <a:rPr lang="tr-TR" sz="1200" b="0" baseline="0" dirty="0" err="1" smtClean="0"/>
              <a:t>firm</a:t>
            </a:r>
            <a:r>
              <a:rPr lang="tr-TR" sz="1200" b="0" baseline="0" dirty="0" smtClean="0"/>
              <a:t> </a:t>
            </a:r>
            <a:r>
              <a:rPr lang="tr-TR" sz="1200" b="0" baseline="0" dirty="0" err="1" smtClean="0"/>
              <a:t>operates</a:t>
            </a:r>
            <a:r>
              <a:rPr lang="tr-TR" sz="1200" b="0" baseline="0" dirty="0" smtClean="0"/>
              <a:t>.</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tr-TR" sz="1200" dirty="0" err="1" smtClean="0"/>
              <a:t>Your</a:t>
            </a:r>
            <a:r>
              <a:rPr lang="tr-TR" sz="1200" dirty="0" smtClean="0"/>
              <a:t> </a:t>
            </a:r>
            <a:r>
              <a:rPr lang="tr-TR" sz="1200" dirty="0" err="1" smtClean="0"/>
              <a:t>firms</a:t>
            </a:r>
            <a:r>
              <a:rPr lang="tr-TR" sz="1200" dirty="0" smtClean="0"/>
              <a:t> </a:t>
            </a:r>
            <a:r>
              <a:rPr lang="tr-TR" sz="1200" dirty="0" err="1" smtClean="0"/>
              <a:t>becomes</a:t>
            </a:r>
            <a:r>
              <a:rPr lang="tr-TR" sz="1200" dirty="0" smtClean="0"/>
              <a:t> </a:t>
            </a:r>
            <a:r>
              <a:rPr lang="tr-TR" sz="1200" dirty="0" err="1" smtClean="0"/>
              <a:t>highly</a:t>
            </a:r>
            <a:r>
              <a:rPr lang="tr-TR" sz="1200" dirty="0" smtClean="0"/>
              <a:t> </a:t>
            </a:r>
            <a:r>
              <a:rPr lang="tr-TR" sz="1200" dirty="0" err="1" smtClean="0"/>
              <a:t>knowlegeable</a:t>
            </a:r>
            <a:r>
              <a:rPr lang="tr-TR" sz="1200" dirty="0" smtClean="0"/>
              <a:t> in </a:t>
            </a:r>
            <a:r>
              <a:rPr lang="tr-TR" sz="1200" dirty="0" err="1" smtClean="0"/>
              <a:t>that</a:t>
            </a:r>
            <a:r>
              <a:rPr lang="tr-TR" sz="1200" dirty="0" smtClean="0"/>
              <a:t> </a:t>
            </a:r>
            <a:r>
              <a:rPr lang="tr-TR" sz="1200" dirty="0" err="1" smtClean="0"/>
              <a:t>environment</a:t>
            </a:r>
            <a:r>
              <a:rPr lang="tr-TR" sz="1200" dirty="0" smtClean="0"/>
              <a:t>.</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tr-TR" sz="1200" dirty="0" err="1" smtClean="0"/>
              <a:t>This</a:t>
            </a:r>
            <a:r>
              <a:rPr lang="tr-TR" sz="1200" dirty="0" smtClean="0"/>
              <a:t> </a:t>
            </a:r>
            <a:r>
              <a:rPr lang="tr-TR" sz="1200" dirty="0" err="1" smtClean="0"/>
              <a:t>allows</a:t>
            </a:r>
            <a:r>
              <a:rPr lang="tr-TR" sz="1200" baseline="0" dirty="0" smtClean="0"/>
              <a:t> </a:t>
            </a:r>
            <a:r>
              <a:rPr lang="tr-TR" sz="1200" baseline="0" dirty="0" err="1" smtClean="0"/>
              <a:t>you</a:t>
            </a:r>
            <a:r>
              <a:rPr lang="tr-TR" sz="1200" baseline="0" dirty="0" smtClean="0"/>
              <a:t> </a:t>
            </a:r>
            <a:r>
              <a:rPr lang="tr-TR" sz="1200" baseline="0" dirty="0" err="1" smtClean="0"/>
              <a:t>to</a:t>
            </a:r>
            <a:r>
              <a:rPr lang="tr-TR" sz="1200" baseline="0" dirty="0" smtClean="0"/>
              <a:t> </a:t>
            </a:r>
            <a:r>
              <a:rPr lang="tr-TR" sz="1200" baseline="0" dirty="0" err="1" smtClean="0"/>
              <a:t>b</a:t>
            </a:r>
            <a:r>
              <a:rPr lang="tr-TR" sz="1200" dirty="0" err="1" smtClean="0"/>
              <a:t>uild</a:t>
            </a:r>
            <a:r>
              <a:rPr lang="tr-TR" sz="1200" dirty="0" smtClean="0"/>
              <a:t> </a:t>
            </a:r>
            <a:r>
              <a:rPr lang="tr-TR" sz="1200" dirty="0" err="1" smtClean="0"/>
              <a:t>efficieny</a:t>
            </a:r>
            <a:r>
              <a:rPr lang="tr-TR" sz="1200" dirty="0" smtClean="0"/>
              <a:t> </a:t>
            </a:r>
            <a:r>
              <a:rPr lang="tr-TR" sz="1200" dirty="0" err="1" smtClean="0"/>
              <a:t>and</a:t>
            </a:r>
            <a:r>
              <a:rPr lang="tr-TR" sz="1200" dirty="0" smtClean="0"/>
              <a:t> </a:t>
            </a:r>
            <a:r>
              <a:rPr lang="tr-TR" sz="1200" dirty="0" err="1" smtClean="0"/>
              <a:t>effectivenes</a:t>
            </a:r>
            <a:r>
              <a:rPr lang="tr-TR" sz="1200" dirty="0" smtClean="0"/>
              <a:t> </a:t>
            </a:r>
            <a:r>
              <a:rPr lang="tr-TR" sz="1200" dirty="0" err="1" smtClean="0"/>
              <a:t>based</a:t>
            </a:r>
            <a:r>
              <a:rPr lang="tr-TR" sz="1200" dirty="0" smtClean="0"/>
              <a:t> on </a:t>
            </a:r>
            <a:r>
              <a:rPr lang="tr-TR" sz="1200" dirty="0" err="1" smtClean="0"/>
              <a:t>local</a:t>
            </a:r>
            <a:r>
              <a:rPr lang="tr-TR" sz="1200" dirty="0" smtClean="0"/>
              <a:t> </a:t>
            </a:r>
            <a:r>
              <a:rPr lang="tr-TR" sz="1200" dirty="0" err="1" smtClean="0"/>
              <a:t>knowledge</a:t>
            </a:r>
            <a:r>
              <a:rPr lang="tr-TR" sz="1200" dirty="0" smtClean="0"/>
              <a:t>.</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tr-TR" sz="1200" dirty="0" err="1" smtClean="0"/>
              <a:t>Managing</a:t>
            </a:r>
            <a:r>
              <a:rPr lang="tr-TR" sz="1200" dirty="0" smtClean="0"/>
              <a:t> </a:t>
            </a:r>
            <a:r>
              <a:rPr lang="tr-TR" sz="1200" dirty="0" err="1" smtClean="0"/>
              <a:t>relationships</a:t>
            </a:r>
            <a:r>
              <a:rPr lang="tr-TR" sz="1200" dirty="0" smtClean="0"/>
              <a:t> </a:t>
            </a:r>
            <a:r>
              <a:rPr lang="tr-TR" sz="1200" dirty="0" err="1" smtClean="0"/>
              <a:t>with</a:t>
            </a:r>
            <a:r>
              <a:rPr lang="tr-TR" sz="1200" dirty="0" smtClean="0"/>
              <a:t> </a:t>
            </a:r>
            <a:r>
              <a:rPr lang="tr-TR" sz="1200" dirty="0" err="1" smtClean="0"/>
              <a:t>suppliers</a:t>
            </a:r>
            <a:r>
              <a:rPr lang="tr-TR" sz="1200" dirty="0" smtClean="0"/>
              <a:t>, </a:t>
            </a:r>
            <a:r>
              <a:rPr lang="tr-TR" sz="1200" dirty="0" err="1" smtClean="0"/>
              <a:t>distributors</a:t>
            </a:r>
            <a:r>
              <a:rPr lang="tr-TR" sz="1200" dirty="0" smtClean="0"/>
              <a:t>, </a:t>
            </a:r>
            <a:r>
              <a:rPr lang="tr-TR" sz="1200" dirty="0" err="1" smtClean="0"/>
              <a:t>goverment</a:t>
            </a:r>
            <a:r>
              <a:rPr lang="tr-TR" sz="1200" dirty="0" smtClean="0"/>
              <a:t> </a:t>
            </a:r>
            <a:r>
              <a:rPr lang="tr-TR" sz="1200" dirty="0" err="1" smtClean="0"/>
              <a:t>regulators</a:t>
            </a:r>
            <a:r>
              <a:rPr lang="tr-TR" sz="1200" baseline="0" dirty="0" smtClean="0"/>
              <a:t> is </a:t>
            </a:r>
            <a:r>
              <a:rPr lang="tr-TR" sz="1200" baseline="0" dirty="0" err="1" smtClean="0"/>
              <a:t>straight</a:t>
            </a:r>
            <a:r>
              <a:rPr lang="tr-TR" sz="1200" baseline="0" dirty="0" smtClean="0"/>
              <a:t> </a:t>
            </a:r>
            <a:r>
              <a:rPr lang="tr-TR" sz="1200" baseline="0" dirty="0" err="1" smtClean="0"/>
              <a:t>forward</a:t>
            </a:r>
            <a:r>
              <a:rPr lang="tr-TR" sz="1200" baseline="0" dirty="0" smtClean="0"/>
              <a:t> </a:t>
            </a:r>
            <a:r>
              <a:rPr lang="tr-TR" sz="1200" baseline="0" dirty="0" err="1" smtClean="0"/>
              <a:t>when</a:t>
            </a:r>
            <a:r>
              <a:rPr lang="tr-TR" sz="1200" baseline="0" dirty="0" smtClean="0"/>
              <a:t> </a:t>
            </a:r>
            <a:r>
              <a:rPr lang="tr-TR" sz="1200" baseline="0" dirty="0" err="1" smtClean="0"/>
              <a:t>all</a:t>
            </a:r>
            <a:r>
              <a:rPr lang="tr-TR" sz="1200" baseline="0" dirty="0" smtClean="0"/>
              <a:t> </a:t>
            </a:r>
            <a:r>
              <a:rPr lang="tr-TR" sz="1200" baseline="0" dirty="0" err="1" smtClean="0"/>
              <a:t>are</a:t>
            </a:r>
            <a:r>
              <a:rPr lang="tr-TR" sz="1200" baseline="0" dirty="0" smtClean="0"/>
              <a:t> </a:t>
            </a:r>
            <a:r>
              <a:rPr lang="tr-TR" sz="1200" baseline="0" dirty="0" err="1" smtClean="0"/>
              <a:t>co</a:t>
            </a:r>
            <a:r>
              <a:rPr lang="tr-TR" sz="1200" baseline="0" dirty="0" smtClean="0"/>
              <a:t>-</a:t>
            </a:r>
            <a:r>
              <a:rPr lang="tr-TR" sz="1200" baseline="0" dirty="0" err="1" smtClean="0"/>
              <a:t>located</a:t>
            </a:r>
            <a:r>
              <a:rPr lang="tr-TR" sz="1200" baseline="0" dirty="0" smtClean="0"/>
              <a:t>.</a:t>
            </a:r>
          </a:p>
          <a:p>
            <a:pPr marL="0" marR="0" indent="0" algn="l" defTabSz="457200" rtl="0" eaLnBrk="1" fontAlgn="auto" latinLnBrk="0" hangingPunct="1">
              <a:lnSpc>
                <a:spcPct val="100000"/>
              </a:lnSpc>
              <a:spcBef>
                <a:spcPts val="0"/>
              </a:spcBef>
              <a:spcAft>
                <a:spcPts val="0"/>
              </a:spcAft>
              <a:buClrTx/>
              <a:buSzTx/>
              <a:buFont typeface="Arial"/>
              <a:buChar char="•"/>
              <a:tabLst/>
              <a:defRPr/>
            </a:pPr>
            <a:r>
              <a:rPr lang="tr-TR" sz="1200" baseline="0" dirty="0" smtClean="0"/>
              <a:t>You share </a:t>
            </a:r>
            <a:r>
              <a:rPr lang="tr-TR" sz="1200" dirty="0" smtClean="0"/>
              <a:t>a common language, laws, customs, and ways doing business.</a:t>
            </a:r>
          </a:p>
          <a:p>
            <a:pPr marL="0" marR="0" indent="0" algn="l" defTabSz="457200" rtl="0" eaLnBrk="1" fontAlgn="auto" latinLnBrk="0" hangingPunct="1">
              <a:lnSpc>
                <a:spcPct val="100000"/>
              </a:lnSpc>
              <a:spcBef>
                <a:spcPts val="0"/>
              </a:spcBef>
              <a:spcAft>
                <a:spcPts val="0"/>
              </a:spcAft>
              <a:buClrTx/>
              <a:buSzTx/>
              <a:buFont typeface="Arial"/>
              <a:buChar char="•"/>
              <a:tabLst/>
              <a:defRPr/>
            </a:pPr>
            <a:endParaRPr lang="tr-TR" sz="1200" dirty="0" smtClean="0"/>
          </a:p>
          <a:p>
            <a:pPr marL="0" marR="0" indent="0" algn="l" defTabSz="457200" rtl="0" eaLnBrk="1" fontAlgn="auto" latinLnBrk="0" hangingPunct="1">
              <a:lnSpc>
                <a:spcPct val="100000"/>
              </a:lnSpc>
              <a:spcBef>
                <a:spcPts val="0"/>
              </a:spcBef>
              <a:spcAft>
                <a:spcPts val="0"/>
              </a:spcAft>
              <a:buClrTx/>
              <a:buSzTx/>
              <a:buFont typeface="Arial"/>
              <a:buChar char="•"/>
              <a:tabLst/>
              <a:defRPr/>
            </a:pPr>
            <a:endParaRPr lang="tr-TR" sz="1200" dirty="0" smtClean="0"/>
          </a:p>
          <a:p>
            <a:pPr>
              <a:buFont typeface="Arial"/>
              <a:buChar char="•"/>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3</a:t>
            </a:fld>
            <a:endParaRPr lang="en-US"/>
          </a:p>
        </p:txBody>
      </p:sp>
    </p:spTree>
    <p:extLst>
      <p:ext uri="{BB962C8B-B14F-4D97-AF65-F5344CB8AC3E}">
        <p14:creationId xmlns:p14="http://schemas.microsoft.com/office/powerpoint/2010/main" val="364131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tr-TR" sz="1200" dirty="0" smtClean="0"/>
              <a:t>There are some questions to be answered.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tr-TR" sz="120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4</a:t>
            </a:fld>
            <a:endParaRPr lang="en-US"/>
          </a:p>
        </p:txBody>
      </p:sp>
    </p:spTree>
    <p:extLst>
      <p:ext uri="{BB962C8B-B14F-4D97-AF65-F5344CB8AC3E}">
        <p14:creationId xmlns:p14="http://schemas.microsoft.com/office/powerpoint/2010/main" val="1613724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ADF600-179B-FC4C-B46A-DF57A5D66C8C}" type="slidenum">
              <a:rPr lang="en-US" smtClean="0"/>
              <a:pPr/>
              <a:t>5</a:t>
            </a:fld>
            <a:endParaRPr lang="en-US"/>
          </a:p>
        </p:txBody>
      </p:sp>
    </p:spTree>
    <p:extLst>
      <p:ext uri="{BB962C8B-B14F-4D97-AF65-F5344CB8AC3E}">
        <p14:creationId xmlns:p14="http://schemas.microsoft.com/office/powerpoint/2010/main" val="81647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dirty="0" smtClean="0"/>
              <a:t>All</a:t>
            </a:r>
            <a:r>
              <a:rPr lang="tr-TR" sz="1200" baseline="0" dirty="0" smtClean="0"/>
              <a:t> these can be challanges you face in a distributed organization</a:t>
            </a:r>
            <a:endParaRPr lang="tr-TR" sz="1200" dirty="0" smtClean="0"/>
          </a:p>
        </p:txBody>
      </p:sp>
      <p:sp>
        <p:nvSpPr>
          <p:cNvPr id="4" name="Slide Number Placeholder 3"/>
          <p:cNvSpPr>
            <a:spLocks noGrp="1"/>
          </p:cNvSpPr>
          <p:nvPr>
            <p:ph type="sldNum" sz="quarter" idx="10"/>
          </p:nvPr>
        </p:nvSpPr>
        <p:spPr/>
        <p:txBody>
          <a:bodyPr/>
          <a:lstStyle/>
          <a:p>
            <a:fld id="{41ADF600-179B-FC4C-B46A-DF57A5D66C8C}" type="slidenum">
              <a:rPr lang="en-US" smtClean="0"/>
              <a:pPr/>
              <a:t>6</a:t>
            </a:fld>
            <a:endParaRPr lang="en-US"/>
          </a:p>
        </p:txBody>
      </p:sp>
    </p:spTree>
    <p:extLst>
      <p:ext uri="{BB962C8B-B14F-4D97-AF65-F5344CB8AC3E}">
        <p14:creationId xmlns:p14="http://schemas.microsoft.com/office/powerpoint/2010/main" val="328409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DF600-179B-FC4C-B46A-DF57A5D66C8C}" type="slidenum">
              <a:rPr lang="en-US" smtClean="0"/>
              <a:pPr/>
              <a:t>7</a:t>
            </a:fld>
            <a:endParaRPr lang="en-US"/>
          </a:p>
        </p:txBody>
      </p:sp>
    </p:spTree>
    <p:extLst>
      <p:ext uri="{BB962C8B-B14F-4D97-AF65-F5344CB8AC3E}">
        <p14:creationId xmlns:p14="http://schemas.microsoft.com/office/powerpoint/2010/main" val="192437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ADF600-179B-FC4C-B46A-DF57A5D66C8C}" type="slidenum">
              <a:rPr lang="en-US" smtClean="0"/>
              <a:pPr/>
              <a:t>9</a:t>
            </a:fld>
            <a:endParaRPr lang="en-US"/>
          </a:p>
        </p:txBody>
      </p:sp>
    </p:spTree>
    <p:extLst>
      <p:ext uri="{BB962C8B-B14F-4D97-AF65-F5344CB8AC3E}">
        <p14:creationId xmlns:p14="http://schemas.microsoft.com/office/powerpoint/2010/main" val="92580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This</a:t>
            </a:r>
            <a:r>
              <a:rPr lang="tr-TR" dirty="0" smtClean="0"/>
              <a:t> </a:t>
            </a:r>
            <a:r>
              <a:rPr lang="tr-TR" dirty="0" err="1" smtClean="0"/>
              <a:t>figure</a:t>
            </a:r>
            <a:r>
              <a:rPr lang="tr-TR" dirty="0" smtClean="0"/>
              <a:t> </a:t>
            </a:r>
            <a:r>
              <a:rPr lang="tr-TR" dirty="0" err="1" smtClean="0"/>
              <a:t>displays</a:t>
            </a:r>
            <a:r>
              <a:rPr lang="tr-TR" dirty="0" smtClean="0"/>
              <a:t> </a:t>
            </a:r>
            <a:r>
              <a:rPr lang="tr-TR" dirty="0" err="1" smtClean="0"/>
              <a:t>the</a:t>
            </a:r>
            <a:r>
              <a:rPr lang="tr-TR" dirty="0" smtClean="0"/>
              <a:t> </a:t>
            </a:r>
            <a:r>
              <a:rPr lang="tr-TR" dirty="0" err="1" smtClean="0"/>
              <a:t>organizational</a:t>
            </a:r>
            <a:r>
              <a:rPr lang="tr-TR" baseline="0" dirty="0" smtClean="0"/>
              <a:t> </a:t>
            </a:r>
            <a:r>
              <a:rPr lang="tr-TR" baseline="0" dirty="0" err="1" smtClean="0"/>
              <a:t>design</a:t>
            </a:r>
            <a:r>
              <a:rPr lang="tr-TR" baseline="0" dirty="0" smtClean="0"/>
              <a:t> </a:t>
            </a:r>
            <a:r>
              <a:rPr lang="tr-TR" baseline="0" dirty="0" err="1" smtClean="0"/>
              <a:t>space</a:t>
            </a:r>
            <a:r>
              <a:rPr lang="tr-TR" baseline="0" dirty="0" smtClean="0"/>
              <a:t> of optimal </a:t>
            </a:r>
            <a:r>
              <a:rPr lang="tr-TR" baseline="0" dirty="0" err="1" smtClean="0"/>
              <a:t>sourcing</a:t>
            </a:r>
            <a:r>
              <a:rPr lang="tr-TR" baseline="0" dirty="0" smtClean="0"/>
              <a:t> </a:t>
            </a:r>
            <a:r>
              <a:rPr lang="tr-TR" baseline="0" dirty="0" err="1" smtClean="0"/>
              <a:t>and</a:t>
            </a:r>
            <a:r>
              <a:rPr lang="tr-TR" baseline="0" dirty="0" smtClean="0"/>
              <a:t> </a:t>
            </a:r>
            <a:r>
              <a:rPr lang="tr-TR" baseline="0" dirty="0" err="1" smtClean="0"/>
              <a:t>local</a:t>
            </a:r>
            <a:r>
              <a:rPr lang="tr-TR" baseline="0" dirty="0" smtClean="0"/>
              <a:t> </a:t>
            </a:r>
            <a:r>
              <a:rPr lang="tr-TR" baseline="0" dirty="0" err="1" smtClean="0"/>
              <a:t>responsiveness</a:t>
            </a:r>
            <a:r>
              <a:rPr lang="tr-TR" baseline="0" dirty="0" smtClean="0"/>
              <a:t> </a:t>
            </a:r>
            <a:r>
              <a:rPr lang="tr-TR" baseline="0" dirty="0" err="1" smtClean="0"/>
              <a:t>along</a:t>
            </a:r>
            <a:r>
              <a:rPr lang="tr-TR" baseline="0" dirty="0" smtClean="0"/>
              <a:t> </a:t>
            </a:r>
            <a:r>
              <a:rPr lang="tr-TR" baseline="0" dirty="0" err="1" smtClean="0"/>
              <a:t>with</a:t>
            </a:r>
            <a:r>
              <a:rPr lang="tr-TR" baseline="0" dirty="0" smtClean="0"/>
              <a:t> </a:t>
            </a:r>
            <a:r>
              <a:rPr lang="tr-TR" baseline="0" dirty="0" err="1" smtClean="0"/>
              <a:t>the</a:t>
            </a:r>
            <a:r>
              <a:rPr lang="tr-TR" baseline="0" dirty="0" smtClean="0"/>
              <a:t> </a:t>
            </a:r>
            <a:r>
              <a:rPr lang="tr-TR" baseline="0" dirty="0" err="1" smtClean="0"/>
              <a:t>four</a:t>
            </a:r>
            <a:r>
              <a:rPr lang="tr-TR" baseline="0" dirty="0" smtClean="0"/>
              <a:t> </a:t>
            </a:r>
            <a:r>
              <a:rPr lang="tr-TR" baseline="0" dirty="0" err="1" smtClean="0"/>
              <a:t>types</a:t>
            </a:r>
            <a:r>
              <a:rPr lang="tr-TR" baseline="0" dirty="0" smtClean="0"/>
              <a:t> of </a:t>
            </a:r>
            <a:r>
              <a:rPr lang="tr-TR" baseline="0" dirty="0" err="1" smtClean="0"/>
              <a:t>distributed</a:t>
            </a:r>
            <a:r>
              <a:rPr lang="tr-TR" baseline="0" dirty="0" smtClean="0"/>
              <a:t> </a:t>
            </a:r>
            <a:r>
              <a:rPr lang="tr-TR" baseline="0" dirty="0" err="1" smtClean="0"/>
              <a:t>organizational</a:t>
            </a:r>
            <a:r>
              <a:rPr lang="tr-TR" baseline="0" dirty="0" smtClean="0"/>
              <a:t> </a:t>
            </a:r>
            <a:r>
              <a:rPr lang="tr-TR" baseline="0" dirty="0" err="1" smtClean="0"/>
              <a:t>design</a:t>
            </a:r>
            <a:r>
              <a:rPr lang="tr-TR" baseline="0" dirty="0" smtClean="0"/>
              <a:t> </a:t>
            </a:r>
            <a:r>
              <a:rPr lang="tr-TR" baseline="0" dirty="0" err="1" smtClean="0"/>
              <a:t>relate</a:t>
            </a:r>
            <a:r>
              <a:rPr lang="tr-TR" baseline="0" dirty="0" smtClean="0"/>
              <a:t> </a:t>
            </a:r>
            <a:r>
              <a:rPr lang="tr-TR" baseline="0" dirty="0" err="1" smtClean="0"/>
              <a:t>to</a:t>
            </a:r>
            <a:r>
              <a:rPr lang="tr-TR" baseline="0" dirty="0" smtClean="0"/>
              <a:t> </a:t>
            </a:r>
            <a:r>
              <a:rPr lang="tr-TR" baseline="0" dirty="0" err="1" smtClean="0"/>
              <a:t>these</a:t>
            </a:r>
            <a:r>
              <a:rPr lang="tr-TR" baseline="0" dirty="0" smtClean="0"/>
              <a:t> </a:t>
            </a:r>
            <a:r>
              <a:rPr lang="tr-TR" baseline="0" dirty="0" err="1" smtClean="0"/>
              <a:t>dimensions</a:t>
            </a:r>
            <a:r>
              <a:rPr lang="tr-TR" baseline="0" dirty="0" smtClean="0"/>
              <a:t>: </a:t>
            </a:r>
          </a:p>
          <a:p>
            <a:r>
              <a:rPr lang="tr-TR" baseline="0" dirty="0" smtClean="0"/>
              <a:t>1 global</a:t>
            </a:r>
          </a:p>
          <a:p>
            <a:r>
              <a:rPr lang="tr-TR" baseline="0" dirty="0" smtClean="0"/>
              <a:t>2 </a:t>
            </a:r>
            <a:r>
              <a:rPr lang="tr-TR" baseline="0" dirty="0" err="1" smtClean="0"/>
              <a:t>international</a:t>
            </a:r>
            <a:endParaRPr lang="tr-TR" baseline="0" dirty="0" smtClean="0"/>
          </a:p>
          <a:p>
            <a:r>
              <a:rPr lang="tr-TR" baseline="0" dirty="0" smtClean="0"/>
              <a:t>3 </a:t>
            </a:r>
            <a:r>
              <a:rPr lang="tr-TR" baseline="0" dirty="0" err="1" smtClean="0"/>
              <a:t>multidomesctic</a:t>
            </a:r>
            <a:endParaRPr lang="tr-TR" baseline="0" dirty="0" smtClean="0"/>
          </a:p>
          <a:p>
            <a:r>
              <a:rPr lang="tr-TR" baseline="0" dirty="0" smtClean="0"/>
              <a:t>4 </a:t>
            </a:r>
            <a:r>
              <a:rPr lang="tr-TR" baseline="0" dirty="0" err="1" smtClean="0"/>
              <a:t>transnational</a:t>
            </a:r>
            <a:endParaRPr lang="tr-TR" baseline="0" dirty="0" smtClean="0"/>
          </a:p>
        </p:txBody>
      </p:sp>
      <p:sp>
        <p:nvSpPr>
          <p:cNvPr id="4" name="Slide Number Placeholder 3"/>
          <p:cNvSpPr>
            <a:spLocks noGrp="1"/>
          </p:cNvSpPr>
          <p:nvPr>
            <p:ph type="sldNum" sz="quarter" idx="10"/>
          </p:nvPr>
        </p:nvSpPr>
        <p:spPr/>
        <p:txBody>
          <a:bodyPr/>
          <a:lstStyle/>
          <a:p>
            <a:fld id="{41ADF600-179B-FC4C-B46A-DF57A5D66C8C}" type="slidenum">
              <a:rPr lang="en-US" smtClean="0"/>
              <a:pPr/>
              <a:t>10</a:t>
            </a:fld>
            <a:endParaRPr lang="en-US"/>
          </a:p>
        </p:txBody>
      </p:sp>
    </p:spTree>
    <p:extLst>
      <p:ext uri="{BB962C8B-B14F-4D97-AF65-F5344CB8AC3E}">
        <p14:creationId xmlns:p14="http://schemas.microsoft.com/office/powerpoint/2010/main" val="231116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tr-TR"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tr-TR" smtClean="0"/>
              <a:t>Click to edit Master subtitle style</a:t>
            </a:r>
            <a:endParaRPr lang="en-US" dirty="0"/>
          </a:p>
        </p:txBody>
      </p:sp>
      <p:sp>
        <p:nvSpPr>
          <p:cNvPr id="4" name="Date Placeholder 3"/>
          <p:cNvSpPr>
            <a:spLocks noGrp="1"/>
          </p:cNvSpPr>
          <p:nvPr>
            <p:ph type="dt" sz="half" idx="10"/>
          </p:nvPr>
        </p:nvSpPr>
        <p:spPr/>
        <p:txBody>
          <a:bodyPr/>
          <a:lstStyle/>
          <a:p>
            <a:fld id="{D04A133F-32DE-4096-B52B-DDDEA8BDD0AC}" type="datetime1">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DF3583DD-233F-41D7-A119-F5DA9E69861B}" type="datetime1">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tr-TR"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0AB165CD-B16E-48A4-9C61-C5208D4D7A2E}" type="datetime1">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en-US"/>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3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en-US"/>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10"/>
          </p:nvPr>
        </p:nvSpPr>
        <p:spPr/>
        <p:txBody>
          <a:bodyPr/>
          <a:lstStyle/>
          <a:p>
            <a:fld id="{725E36F9-B19B-4E82-B433-32351ABCD12F}" type="datetime1">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en-US"/>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968FC635-32F6-4DB0-80C2-4F069F55B4ED}" type="datetime1">
              <a:rPr lang="en-US" smtClean="0"/>
              <a:pPr/>
              <a:t>12/11/2016</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tr-TR"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tr-TR" smtClean="0"/>
              <a:t>Click to edit Master text styles</a:t>
            </a:r>
          </a:p>
        </p:txBody>
      </p:sp>
      <p:sp>
        <p:nvSpPr>
          <p:cNvPr id="4" name="Date Placeholder 3"/>
          <p:cNvSpPr>
            <a:spLocks noGrp="1"/>
          </p:cNvSpPr>
          <p:nvPr>
            <p:ph type="dt" sz="half" idx="10"/>
          </p:nvPr>
        </p:nvSpPr>
        <p:spPr/>
        <p:txBody>
          <a:bodyPr/>
          <a:lstStyle/>
          <a:p>
            <a:fld id="{3771197E-C138-46D5-BED7-7439D9063EAF}" type="datetime1">
              <a:rPr lang="en-US" smtClean="0"/>
              <a:pPr/>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Date Placeholder 4"/>
          <p:cNvSpPr>
            <a:spLocks noGrp="1"/>
          </p:cNvSpPr>
          <p:nvPr>
            <p:ph type="dt" sz="half" idx="10"/>
          </p:nvPr>
        </p:nvSpPr>
        <p:spPr/>
        <p:txBody>
          <a:bodyPr/>
          <a:lstStyle/>
          <a:p>
            <a:fld id="{CFC4B35B-CC3C-4B31-8357-301D286F2BD1}" type="datetime1">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pPr/>
              <a:t>‹#›</a:t>
            </a:fld>
            <a:endParaRPr lang="en-US"/>
          </a:p>
        </p:txBody>
      </p:sp>
      <p:sp>
        <p:nvSpPr>
          <p:cNvPr id="8" name="Title 7"/>
          <p:cNvSpPr>
            <a:spLocks noGrp="1"/>
          </p:cNvSpPr>
          <p:nvPr>
            <p:ph type="title"/>
          </p:nvPr>
        </p:nvSpPr>
        <p:spPr/>
        <p:txBody>
          <a:bodyPr/>
          <a:lstStyle/>
          <a:p>
            <a:r>
              <a:rPr lang="tr-TR" smtClean="0"/>
              <a:t>Click to edit Master title style</a:t>
            </a:r>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tr-TR"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tr-TR"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7" name="Date Placeholder 6"/>
          <p:cNvSpPr>
            <a:spLocks noGrp="1"/>
          </p:cNvSpPr>
          <p:nvPr>
            <p:ph type="dt" sz="half" idx="10"/>
          </p:nvPr>
        </p:nvSpPr>
        <p:spPr/>
        <p:txBody>
          <a:bodyPr/>
          <a:lstStyle/>
          <a:p>
            <a:fld id="{B0AD5AF2-3D3D-4502-8814-EA95348CA55C}" type="datetime1">
              <a:rPr lang="en-US" smtClean="0"/>
              <a:pPr/>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Date Placeholder 2"/>
          <p:cNvSpPr>
            <a:spLocks noGrp="1"/>
          </p:cNvSpPr>
          <p:nvPr>
            <p:ph type="dt" sz="half" idx="10"/>
          </p:nvPr>
        </p:nvSpPr>
        <p:spPr/>
        <p:txBody>
          <a:bodyPr/>
          <a:lstStyle/>
          <a:p>
            <a:fld id="{3A52A584-BAC9-40EC-9217-E2AFB53CC92D}" type="datetime1">
              <a:rPr lang="en-US" smtClean="0"/>
              <a:pPr/>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49092-7B1D-4FD1-8342-D399E6BDB238}" type="datetime1">
              <a:rPr lang="en-US" smtClean="0"/>
              <a:pPr/>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tr-TR"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tr-TR" smtClean="0"/>
              <a:t>Click to edit Master text styles</a:t>
            </a:r>
          </a:p>
        </p:txBody>
      </p:sp>
      <p:sp>
        <p:nvSpPr>
          <p:cNvPr id="5" name="Date Placeholder 4"/>
          <p:cNvSpPr>
            <a:spLocks noGrp="1"/>
          </p:cNvSpPr>
          <p:nvPr>
            <p:ph type="dt" sz="half" idx="10"/>
          </p:nvPr>
        </p:nvSpPr>
        <p:spPr/>
        <p:txBody>
          <a:bodyPr/>
          <a:lstStyle/>
          <a:p>
            <a:fld id="{041AF549-D4F4-4D41-9143-799016BB535E}" type="datetime1">
              <a:rPr lang="en-US" smtClean="0"/>
              <a:pPr/>
              <a:t>12/11/2016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tr-TR" smtClean="0"/>
              <a:t>Drag picture to placeholder or click icon to add</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tr-TR"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E8C2A84D-ED87-4CCF-AE87-20FE78ABED6F}" type="datetime1">
              <a:rPr lang="en-US" smtClean="0"/>
              <a:pPr/>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tr-TR"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68FC635-32F6-4DB0-80C2-4F069F55B4ED}" type="datetime1">
              <a:rPr lang="en-US" smtClean="0"/>
              <a:pPr/>
              <a:t>12/11/2016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6CC888B-D9F9-4E54-B722-F151A9F45E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Lst>
  <p:transition spd="slow">
    <p:fade/>
  </p:transition>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FC635-32F6-4DB0-80C2-4F069F55B4ED}" type="datetime1">
              <a:rPr lang="en-US" smtClean="0"/>
              <a:pPr/>
              <a:t>12/11/2016</a:t>
            </a:fld>
            <a:endParaRPr 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C888B-D9F9-4E54-B722-F151A9F45E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transition spd="slow">
    <p:fade/>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503725" y="1235546"/>
            <a:ext cx="5648623" cy="1204306"/>
          </a:xfrm>
        </p:spPr>
        <p:txBody>
          <a:bodyPr/>
          <a:lstStyle/>
          <a:p>
            <a:r>
              <a:rPr lang="tr-TR" sz="3600" dirty="0" smtClean="0"/>
              <a:t>DISTRIBUTED ORGANIZATIONS</a:t>
            </a:r>
            <a:endParaRPr lang="en-US" sz="3600" dirty="0"/>
          </a:p>
        </p:txBody>
      </p:sp>
      <p:sp>
        <p:nvSpPr>
          <p:cNvPr id="3" name="Subtitle 2"/>
          <p:cNvSpPr>
            <a:spLocks noGrp="1"/>
          </p:cNvSpPr>
          <p:nvPr>
            <p:ph type="subTitle" idx="1"/>
          </p:nvPr>
        </p:nvSpPr>
        <p:spPr>
          <a:xfrm rot="19140000">
            <a:off x="1113312" y="2128451"/>
            <a:ext cx="6511131" cy="329259"/>
          </a:xfrm>
        </p:spPr>
        <p:txBody>
          <a:bodyPr>
            <a:noAutofit/>
          </a:bodyPr>
          <a:lstStyle/>
          <a:p>
            <a:r>
              <a:rPr lang="tr-TR" sz="2000" b="1" dirty="0" smtClean="0"/>
              <a:t>BENGÜL BAYRAKTAROĞLU</a:t>
            </a:r>
            <a:endParaRPr lang="en-US" sz="2000" b="1" dirty="0"/>
          </a:p>
        </p:txBody>
      </p:sp>
      <p:sp>
        <p:nvSpPr>
          <p:cNvPr id="5" name="4 Slayt Numarası Yer Tutucusu"/>
          <p:cNvSpPr>
            <a:spLocks noGrp="1"/>
          </p:cNvSpPr>
          <p:nvPr>
            <p:ph type="sldNum" sz="quarter" idx="12"/>
          </p:nvPr>
        </p:nvSpPr>
        <p:spPr/>
        <p:txBody>
          <a:bodyPr/>
          <a:lstStyle/>
          <a:p>
            <a:fld id="{DF28FB93-0A08-4E7D-8E63-9EFA29F1E093}" type="slidenum">
              <a:rPr lang="en-US" smtClean="0"/>
              <a:pPr/>
              <a:t>1</a:t>
            </a:fld>
            <a:endParaRPr lang="en-US" dirty="0"/>
          </a:p>
        </p:txBody>
      </p:sp>
      <p:pic>
        <p:nvPicPr>
          <p:cNvPr id="8" name="7 Resim" descr="untitled.bmp"/>
          <p:cNvPicPr>
            <a:picLocks noChangeAspect="1"/>
          </p:cNvPicPr>
          <p:nvPr/>
        </p:nvPicPr>
        <p:blipFill>
          <a:blip r:embed="rId3" cstate="print"/>
          <a:stretch>
            <a:fillRect/>
          </a:stretch>
        </p:blipFill>
        <p:spPr>
          <a:xfrm>
            <a:off x="3737112" y="3894584"/>
            <a:ext cx="5332879" cy="28851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254709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6CC888B-D9F9-4E54-B722-F151A9F45E95}" type="slidenum">
              <a:rPr lang="en-US" smtClean="0"/>
              <a:pPr/>
              <a:t>10</a:t>
            </a:fld>
            <a:endParaRPr lang="en-US"/>
          </a:p>
        </p:txBody>
      </p:sp>
      <p:sp>
        <p:nvSpPr>
          <p:cNvPr id="5" name="4 Sol Sağ Ok"/>
          <p:cNvSpPr/>
          <p:nvPr/>
        </p:nvSpPr>
        <p:spPr>
          <a:xfrm>
            <a:off x="1855314" y="2670312"/>
            <a:ext cx="4267200" cy="165653"/>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5 Yukarı Aşağı Ok"/>
          <p:cNvSpPr/>
          <p:nvPr/>
        </p:nvSpPr>
        <p:spPr>
          <a:xfrm>
            <a:off x="3829888" y="1139689"/>
            <a:ext cx="185531" cy="3445566"/>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6 Metin kutusu"/>
          <p:cNvSpPr txBox="1"/>
          <p:nvPr/>
        </p:nvSpPr>
        <p:spPr>
          <a:xfrm>
            <a:off x="2531177" y="493358"/>
            <a:ext cx="2729948" cy="646331"/>
          </a:xfrm>
          <a:prstGeom prst="rect">
            <a:avLst/>
          </a:prstGeom>
          <a:noFill/>
        </p:spPr>
        <p:txBody>
          <a:bodyPr wrap="square" rtlCol="0">
            <a:spAutoFit/>
          </a:bodyPr>
          <a:lstStyle/>
          <a:p>
            <a:pPr algn="ctr"/>
            <a:r>
              <a:rPr lang="tr-TR" b="1" dirty="0" smtClean="0">
                <a:solidFill>
                  <a:schemeClr val="accent2"/>
                </a:solidFill>
              </a:rPr>
              <a:t>Optimal </a:t>
            </a:r>
            <a:r>
              <a:rPr lang="tr-TR" b="1" dirty="0" err="1" smtClean="0">
                <a:solidFill>
                  <a:schemeClr val="accent2"/>
                </a:solidFill>
              </a:rPr>
              <a:t>Sourcing</a:t>
            </a:r>
            <a:endParaRPr lang="tr-TR" b="1" dirty="0" smtClean="0">
              <a:solidFill>
                <a:schemeClr val="accent2"/>
              </a:solidFill>
            </a:endParaRPr>
          </a:p>
          <a:p>
            <a:pPr algn="ctr"/>
            <a:r>
              <a:rPr lang="tr-TR" b="1" dirty="0" err="1" smtClean="0"/>
              <a:t>High</a:t>
            </a:r>
            <a:endParaRPr lang="en-US" b="1" dirty="0"/>
          </a:p>
        </p:txBody>
      </p:sp>
      <p:sp>
        <p:nvSpPr>
          <p:cNvPr id="8" name="7 Metin kutusu"/>
          <p:cNvSpPr txBox="1"/>
          <p:nvPr/>
        </p:nvSpPr>
        <p:spPr>
          <a:xfrm>
            <a:off x="3326304" y="4585255"/>
            <a:ext cx="1232452" cy="377479"/>
          </a:xfrm>
          <a:prstGeom prst="rect">
            <a:avLst/>
          </a:prstGeom>
          <a:noFill/>
        </p:spPr>
        <p:txBody>
          <a:bodyPr wrap="square" rtlCol="0">
            <a:spAutoFit/>
          </a:bodyPr>
          <a:lstStyle/>
          <a:p>
            <a:pPr algn="ctr"/>
            <a:r>
              <a:rPr lang="tr-TR" b="1" dirty="0" err="1" smtClean="0"/>
              <a:t>Low</a:t>
            </a:r>
            <a:endParaRPr lang="en-US" b="1" dirty="0"/>
          </a:p>
        </p:txBody>
      </p:sp>
      <p:sp>
        <p:nvSpPr>
          <p:cNvPr id="9" name="8 Metin kutusu"/>
          <p:cNvSpPr txBox="1"/>
          <p:nvPr/>
        </p:nvSpPr>
        <p:spPr>
          <a:xfrm>
            <a:off x="1192706" y="2551906"/>
            <a:ext cx="662608" cy="369332"/>
          </a:xfrm>
          <a:prstGeom prst="rect">
            <a:avLst/>
          </a:prstGeom>
          <a:noFill/>
        </p:spPr>
        <p:txBody>
          <a:bodyPr wrap="square" rtlCol="0">
            <a:spAutoFit/>
          </a:bodyPr>
          <a:lstStyle/>
          <a:p>
            <a:pPr algn="ctr"/>
            <a:r>
              <a:rPr lang="tr-TR" b="1" dirty="0" err="1" smtClean="0"/>
              <a:t>Low</a:t>
            </a:r>
            <a:endParaRPr lang="en-US" b="1" dirty="0"/>
          </a:p>
        </p:txBody>
      </p:sp>
      <p:sp>
        <p:nvSpPr>
          <p:cNvPr id="10" name="9 Metin kutusu"/>
          <p:cNvSpPr txBox="1"/>
          <p:nvPr/>
        </p:nvSpPr>
        <p:spPr>
          <a:xfrm>
            <a:off x="6228354" y="2499462"/>
            <a:ext cx="2022284" cy="646331"/>
          </a:xfrm>
          <a:prstGeom prst="rect">
            <a:avLst/>
          </a:prstGeom>
          <a:noFill/>
        </p:spPr>
        <p:txBody>
          <a:bodyPr wrap="none" rtlCol="0">
            <a:spAutoFit/>
          </a:bodyPr>
          <a:lstStyle/>
          <a:p>
            <a:pPr algn="ctr"/>
            <a:r>
              <a:rPr lang="tr-TR" b="1" dirty="0" smtClean="0">
                <a:solidFill>
                  <a:schemeClr val="accent4"/>
                </a:solidFill>
              </a:rPr>
              <a:t>Locally Responsive</a:t>
            </a:r>
          </a:p>
          <a:p>
            <a:pPr algn="ctr"/>
            <a:r>
              <a:rPr lang="tr-TR" b="1" dirty="0" err="1" smtClean="0"/>
              <a:t>High</a:t>
            </a:r>
            <a:endParaRPr lang="en-US" b="1" dirty="0"/>
          </a:p>
        </p:txBody>
      </p:sp>
      <p:sp>
        <p:nvSpPr>
          <p:cNvPr id="11" name="10 Metin kutusu"/>
          <p:cNvSpPr txBox="1"/>
          <p:nvPr/>
        </p:nvSpPr>
        <p:spPr>
          <a:xfrm>
            <a:off x="1974582" y="1895061"/>
            <a:ext cx="1789052" cy="369332"/>
          </a:xfrm>
          <a:prstGeom prst="rect">
            <a:avLst/>
          </a:prstGeom>
          <a:noFill/>
        </p:spPr>
        <p:txBody>
          <a:bodyPr wrap="square" rtlCol="0">
            <a:spAutoFit/>
          </a:bodyPr>
          <a:lstStyle/>
          <a:p>
            <a:r>
              <a:rPr lang="tr-TR" b="1" dirty="0" err="1" smtClean="0"/>
              <a:t>International</a:t>
            </a:r>
            <a:endParaRPr lang="en-US" b="1" dirty="0"/>
          </a:p>
        </p:txBody>
      </p:sp>
      <p:sp>
        <p:nvSpPr>
          <p:cNvPr id="12" name="11 Metin kutusu"/>
          <p:cNvSpPr txBox="1"/>
          <p:nvPr/>
        </p:nvSpPr>
        <p:spPr>
          <a:xfrm>
            <a:off x="4483952" y="1895061"/>
            <a:ext cx="1501308" cy="369332"/>
          </a:xfrm>
          <a:prstGeom prst="rect">
            <a:avLst/>
          </a:prstGeom>
          <a:noFill/>
        </p:spPr>
        <p:txBody>
          <a:bodyPr wrap="none" rtlCol="0">
            <a:spAutoFit/>
          </a:bodyPr>
          <a:lstStyle/>
          <a:p>
            <a:r>
              <a:rPr lang="tr-TR" b="1" dirty="0" err="1" smtClean="0"/>
              <a:t>Transnational</a:t>
            </a:r>
            <a:endParaRPr lang="en-US" b="1" dirty="0"/>
          </a:p>
        </p:txBody>
      </p:sp>
      <p:sp>
        <p:nvSpPr>
          <p:cNvPr id="13" name="12 Metin kutusu"/>
          <p:cNvSpPr txBox="1"/>
          <p:nvPr/>
        </p:nvSpPr>
        <p:spPr>
          <a:xfrm>
            <a:off x="2014339" y="3299793"/>
            <a:ext cx="1311965" cy="369332"/>
          </a:xfrm>
          <a:prstGeom prst="rect">
            <a:avLst/>
          </a:prstGeom>
          <a:noFill/>
        </p:spPr>
        <p:txBody>
          <a:bodyPr wrap="square" rtlCol="0">
            <a:spAutoFit/>
          </a:bodyPr>
          <a:lstStyle/>
          <a:p>
            <a:r>
              <a:rPr lang="tr-TR" b="1" dirty="0" smtClean="0"/>
              <a:t>Global</a:t>
            </a:r>
            <a:endParaRPr lang="en-US" b="1" dirty="0"/>
          </a:p>
        </p:txBody>
      </p:sp>
      <p:sp>
        <p:nvSpPr>
          <p:cNvPr id="14" name="13 Metin kutusu"/>
          <p:cNvSpPr txBox="1"/>
          <p:nvPr/>
        </p:nvSpPr>
        <p:spPr>
          <a:xfrm>
            <a:off x="4479244" y="3326297"/>
            <a:ext cx="1921566" cy="369332"/>
          </a:xfrm>
          <a:prstGeom prst="rect">
            <a:avLst/>
          </a:prstGeom>
          <a:noFill/>
        </p:spPr>
        <p:txBody>
          <a:bodyPr wrap="square" rtlCol="0">
            <a:spAutoFit/>
          </a:bodyPr>
          <a:lstStyle/>
          <a:p>
            <a:r>
              <a:rPr lang="tr-TR" b="1" dirty="0" err="1" smtClean="0"/>
              <a:t>Multi</a:t>
            </a:r>
            <a:r>
              <a:rPr lang="tr-TR" b="1" dirty="0" smtClean="0"/>
              <a:t>-</a:t>
            </a:r>
            <a:r>
              <a:rPr lang="tr-TR" b="1" dirty="0" err="1" smtClean="0"/>
              <a:t>domestic</a:t>
            </a:r>
            <a:endParaRPr lang="en-US" b="1" dirty="0"/>
          </a:p>
        </p:txBody>
      </p:sp>
      <p:pic>
        <p:nvPicPr>
          <p:cNvPr id="17" name="16 İçerik Yer Tutucusu" descr="grafik2.jpg"/>
          <p:cNvPicPr>
            <a:picLocks noGrp="1" noChangeAspect="1"/>
          </p:cNvPicPr>
          <p:nvPr>
            <p:ph idx="1"/>
          </p:nvPr>
        </p:nvPicPr>
        <p:blipFill>
          <a:blip r:embed="rId3" cstate="print"/>
          <a:stretch>
            <a:fillRect/>
          </a:stretch>
        </p:blipFill>
        <p:spPr>
          <a:xfrm>
            <a:off x="6862121" y="202582"/>
            <a:ext cx="2077734" cy="2061812"/>
          </a:xfrm>
        </p:spPr>
      </p:pic>
      <p:sp>
        <p:nvSpPr>
          <p:cNvPr id="15" name="11 Metin kutusu"/>
          <p:cNvSpPr txBox="1"/>
          <p:nvPr/>
        </p:nvSpPr>
        <p:spPr>
          <a:xfrm>
            <a:off x="5633299" y="4578147"/>
            <a:ext cx="3313728" cy="369332"/>
          </a:xfrm>
          <a:prstGeom prst="rect">
            <a:avLst/>
          </a:prstGeom>
          <a:noFill/>
        </p:spPr>
        <p:txBody>
          <a:bodyPr wrap="none" rtlCol="0">
            <a:spAutoFit/>
          </a:bodyPr>
          <a:lstStyle/>
          <a:p>
            <a:r>
              <a:rPr lang="tr-TR" b="1" dirty="0" smtClean="0"/>
              <a:t>The organizational design space</a:t>
            </a:r>
            <a:endParaRPr lang="en-US" b="1" dirty="0"/>
          </a:p>
        </p:txBody>
      </p:sp>
    </p:spTree>
    <p:extLst>
      <p:ext uri="{BB962C8B-B14F-4D97-AF65-F5344CB8AC3E}">
        <p14:creationId xmlns:p14="http://schemas.microsoft.com/office/powerpoint/2010/main" val="4057568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solidFill>
                  <a:srgbClr val="0679A3"/>
                </a:solidFill>
              </a:rPr>
              <a:t>global</a:t>
            </a:r>
            <a:endParaRPr lang="en-US" dirty="0">
              <a:solidFill>
                <a:srgbClr val="0679A3"/>
              </a:solidFill>
            </a:endParaRPr>
          </a:p>
        </p:txBody>
      </p:sp>
      <p:sp>
        <p:nvSpPr>
          <p:cNvPr id="3" name="Content Placeholder 2"/>
          <p:cNvSpPr>
            <a:spLocks noGrp="1"/>
          </p:cNvSpPr>
          <p:nvPr>
            <p:ph idx="1"/>
          </p:nvPr>
        </p:nvSpPr>
        <p:spPr/>
        <p:txBody>
          <a:bodyPr>
            <a:normAutofit/>
          </a:bodyPr>
          <a:lstStyle/>
          <a:p>
            <a:pPr>
              <a:buClr>
                <a:schemeClr val="accent3"/>
              </a:buClr>
              <a:buFont typeface="Arial" pitchFamily="34" charset="0"/>
              <a:buChar char="•"/>
            </a:pPr>
            <a:r>
              <a:rPr lang="tr-TR" sz="2400" dirty="0" smtClean="0"/>
              <a:t>Centralized approach to organizing and thus yields the advantage of high centralization of decision making.</a:t>
            </a:r>
          </a:p>
          <a:p>
            <a:pPr>
              <a:buClr>
                <a:schemeClr val="accent3"/>
              </a:buClr>
              <a:buFont typeface="Arial" pitchFamily="34" charset="0"/>
              <a:buChar char="•"/>
            </a:pPr>
            <a:r>
              <a:rPr lang="tr-TR" sz="2400" dirty="0"/>
              <a:t>O</a:t>
            </a:r>
            <a:r>
              <a:rPr lang="tr-TR" sz="2400" dirty="0" smtClean="0"/>
              <a:t>rganization </a:t>
            </a:r>
            <a:r>
              <a:rPr lang="tr-TR" sz="2400" dirty="0"/>
              <a:t>is not organized to be locally responsive or to yield optimal </a:t>
            </a:r>
            <a:r>
              <a:rPr lang="tr-TR" sz="2400" dirty="0" smtClean="0"/>
              <a:t>sourcing</a:t>
            </a:r>
          </a:p>
          <a:p>
            <a:pPr>
              <a:buClr>
                <a:schemeClr val="accent3"/>
              </a:buClr>
              <a:buFont typeface="Arial" pitchFamily="34" charset="0"/>
              <a:buChar char="•"/>
            </a:pPr>
            <a:r>
              <a:rPr lang="tr-TR" sz="2400" dirty="0" smtClean="0"/>
              <a:t>Organization concentrates its work activities in one locale, «home base»</a:t>
            </a:r>
          </a:p>
          <a:p>
            <a:pPr>
              <a:buClr>
                <a:schemeClr val="accent3"/>
              </a:buClr>
              <a:buFont typeface="Arial" pitchFamily="34" charset="0"/>
              <a:buChar char="•"/>
            </a:pPr>
            <a:r>
              <a:rPr lang="tr-TR" sz="2400" dirty="0" smtClean="0"/>
              <a:t>Consistent with a strategy of offering similar products or services worldwide.</a:t>
            </a:r>
          </a:p>
          <a:p>
            <a:pPr>
              <a:buClr>
                <a:schemeClr val="accent3"/>
              </a:buClr>
              <a:buFont typeface="Arial" pitchFamily="34" charset="0"/>
              <a:buChar char="•"/>
            </a:pPr>
            <a:endParaRPr lang="tr-TR" sz="2400" dirty="0" smtClean="0"/>
          </a:p>
          <a:p>
            <a:pPr algn="just"/>
            <a:endParaRPr lang="tr-TR" sz="2400" dirty="0" smtClean="0"/>
          </a:p>
          <a:p>
            <a:pPr algn="just"/>
            <a:endParaRPr lang="en-US" sz="2400" dirty="0" smtClean="0"/>
          </a:p>
          <a:p>
            <a:pPr algn="just"/>
            <a:endParaRPr lang="tr-TR" sz="2400" dirty="0" smtClean="0"/>
          </a:p>
          <a:p>
            <a:endParaRPr lang="en-US"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11</a:t>
            </a:fld>
            <a:endParaRPr lang="en-US"/>
          </a:p>
        </p:txBody>
      </p:sp>
    </p:spTree>
    <p:extLst>
      <p:ext uri="{BB962C8B-B14F-4D97-AF65-F5344CB8AC3E}">
        <p14:creationId xmlns:p14="http://schemas.microsoft.com/office/powerpoint/2010/main" val="195122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2960" y="915099"/>
            <a:ext cx="7520940" cy="4135365"/>
          </a:xfrm>
        </p:spPr>
        <p:txBody>
          <a:bodyPr>
            <a:noAutofit/>
          </a:bodyPr>
          <a:lstStyle/>
          <a:p>
            <a:pPr>
              <a:buFont typeface="Wingdings"/>
              <a:buChar char="à"/>
            </a:pPr>
            <a:r>
              <a:rPr lang="tr-TR" sz="1900" dirty="0" err="1" smtClean="0"/>
              <a:t>Consider</a:t>
            </a:r>
            <a:r>
              <a:rPr lang="tr-TR" sz="1900" dirty="0" smtClean="0"/>
              <a:t> </a:t>
            </a:r>
            <a:r>
              <a:rPr lang="tr-TR" sz="1900" dirty="0" err="1" smtClean="0"/>
              <a:t>the</a:t>
            </a:r>
            <a:r>
              <a:rPr lang="tr-TR" sz="1900" dirty="0" smtClean="0"/>
              <a:t> </a:t>
            </a:r>
            <a:r>
              <a:rPr lang="tr-TR" sz="1900" dirty="0" err="1" smtClean="0"/>
              <a:t>case</a:t>
            </a:r>
            <a:r>
              <a:rPr lang="tr-TR" sz="1900" dirty="0" smtClean="0"/>
              <a:t> of software </a:t>
            </a:r>
            <a:r>
              <a:rPr lang="tr-TR" sz="1900" dirty="0" err="1" smtClean="0"/>
              <a:t>company</a:t>
            </a:r>
            <a:r>
              <a:rPr lang="tr-TR" sz="1900" dirty="0" smtClean="0"/>
              <a:t> </a:t>
            </a:r>
            <a:r>
              <a:rPr lang="tr-TR" sz="1900" dirty="0" err="1" smtClean="0"/>
              <a:t>that</a:t>
            </a:r>
            <a:r>
              <a:rPr lang="tr-TR" sz="1900" dirty="0" smtClean="0"/>
              <a:t> </a:t>
            </a:r>
            <a:r>
              <a:rPr lang="tr-TR" sz="1900" dirty="0" err="1" smtClean="0"/>
              <a:t>offers</a:t>
            </a:r>
            <a:r>
              <a:rPr lang="tr-TR" sz="1900" dirty="0" smtClean="0"/>
              <a:t> </a:t>
            </a:r>
            <a:r>
              <a:rPr lang="tr-TR" sz="1900" dirty="0" err="1" smtClean="0"/>
              <a:t>project</a:t>
            </a:r>
            <a:r>
              <a:rPr lang="tr-TR" sz="1900" dirty="0" smtClean="0"/>
              <a:t> </a:t>
            </a:r>
            <a:r>
              <a:rPr lang="tr-TR" sz="1900" dirty="0" err="1" smtClean="0"/>
              <a:t>management</a:t>
            </a:r>
            <a:r>
              <a:rPr lang="tr-TR" sz="1900" dirty="0" smtClean="0"/>
              <a:t> software </a:t>
            </a:r>
            <a:r>
              <a:rPr lang="tr-TR" sz="1900" dirty="0" err="1" smtClean="0"/>
              <a:t>solutions</a:t>
            </a:r>
            <a:r>
              <a:rPr lang="tr-TR" sz="1900" dirty="0" smtClean="0"/>
              <a:t> </a:t>
            </a:r>
            <a:r>
              <a:rPr lang="tr-TR" sz="1900" dirty="0" err="1" smtClean="0"/>
              <a:t>to</a:t>
            </a:r>
            <a:r>
              <a:rPr lang="tr-TR" sz="1900" dirty="0" smtClean="0"/>
              <a:t> </a:t>
            </a:r>
            <a:r>
              <a:rPr lang="tr-TR" sz="1900" dirty="0" err="1" smtClean="0"/>
              <a:t>customers</a:t>
            </a:r>
            <a:r>
              <a:rPr lang="tr-TR" sz="1900" dirty="0" smtClean="0"/>
              <a:t> </a:t>
            </a:r>
            <a:r>
              <a:rPr lang="tr-TR" sz="1900" dirty="0" err="1" smtClean="0"/>
              <a:t>all</a:t>
            </a:r>
            <a:r>
              <a:rPr lang="tr-TR" sz="1900" dirty="0" smtClean="0"/>
              <a:t> </a:t>
            </a:r>
            <a:r>
              <a:rPr lang="tr-TR" sz="1900" dirty="0" err="1" smtClean="0"/>
              <a:t>over</a:t>
            </a:r>
            <a:r>
              <a:rPr lang="tr-TR" sz="1900" dirty="0" smtClean="0"/>
              <a:t> </a:t>
            </a:r>
            <a:r>
              <a:rPr lang="tr-TR" sz="1900" dirty="0" err="1" smtClean="0"/>
              <a:t>the</a:t>
            </a:r>
            <a:r>
              <a:rPr lang="tr-TR" sz="1900" dirty="0" smtClean="0"/>
              <a:t> </a:t>
            </a:r>
            <a:r>
              <a:rPr lang="tr-TR" sz="1900" dirty="0" err="1" smtClean="0"/>
              <a:t>world</a:t>
            </a:r>
            <a:r>
              <a:rPr lang="tr-TR" sz="1900" dirty="0" smtClean="0"/>
              <a:t>. </a:t>
            </a:r>
          </a:p>
          <a:p>
            <a:pPr>
              <a:buFont typeface="Arial" panose="020B0604020202020204" pitchFamily="34" charset="0"/>
              <a:buChar char="•"/>
            </a:pPr>
            <a:r>
              <a:rPr lang="tr-TR" sz="1900" dirty="0" err="1" smtClean="0"/>
              <a:t>The</a:t>
            </a:r>
            <a:r>
              <a:rPr lang="tr-TR" sz="1900" dirty="0" smtClean="0"/>
              <a:t> </a:t>
            </a:r>
            <a:r>
              <a:rPr lang="tr-TR" sz="1900" dirty="0" err="1" smtClean="0"/>
              <a:t>company</a:t>
            </a:r>
            <a:r>
              <a:rPr lang="tr-TR" sz="1900" dirty="0" smtClean="0"/>
              <a:t> is </a:t>
            </a:r>
            <a:r>
              <a:rPr lang="tr-TR" sz="1900" dirty="0" err="1" smtClean="0"/>
              <a:t>head-quarted</a:t>
            </a:r>
            <a:r>
              <a:rPr lang="tr-TR" sz="1900" dirty="0" smtClean="0"/>
              <a:t> in </a:t>
            </a:r>
            <a:r>
              <a:rPr lang="tr-TR" sz="1900" dirty="0" err="1" smtClean="0"/>
              <a:t>the</a:t>
            </a:r>
            <a:r>
              <a:rPr lang="tr-TR" sz="1900" dirty="0" smtClean="0"/>
              <a:t> US, in </a:t>
            </a:r>
            <a:r>
              <a:rPr lang="tr-TR" sz="1900" dirty="0" err="1" smtClean="0"/>
              <a:t>Arlington</a:t>
            </a:r>
            <a:r>
              <a:rPr lang="tr-TR" sz="1900" dirty="0" smtClean="0"/>
              <a:t>, Virginia. </a:t>
            </a:r>
          </a:p>
          <a:p>
            <a:pPr>
              <a:buFont typeface="Arial" panose="020B0604020202020204" pitchFamily="34" charset="0"/>
              <a:buChar char="•"/>
            </a:pPr>
            <a:r>
              <a:rPr lang="tr-TR" sz="1900" dirty="0" err="1" smtClean="0"/>
              <a:t>The</a:t>
            </a:r>
            <a:r>
              <a:rPr lang="tr-TR" sz="1900" dirty="0" smtClean="0"/>
              <a:t> </a:t>
            </a:r>
            <a:r>
              <a:rPr lang="tr-TR" sz="1900" dirty="0" err="1" smtClean="0"/>
              <a:t>management</a:t>
            </a:r>
            <a:r>
              <a:rPr lang="tr-TR" sz="1900" dirty="0" smtClean="0"/>
              <a:t>, </a:t>
            </a:r>
            <a:r>
              <a:rPr lang="tr-TR" sz="1900" dirty="0" err="1" smtClean="0"/>
              <a:t>developers</a:t>
            </a:r>
            <a:r>
              <a:rPr lang="tr-TR" sz="1900" dirty="0" smtClean="0"/>
              <a:t>, </a:t>
            </a:r>
            <a:r>
              <a:rPr lang="tr-TR" sz="1900" dirty="0" err="1" smtClean="0"/>
              <a:t>and</a:t>
            </a:r>
            <a:r>
              <a:rPr lang="tr-TR" sz="1900" dirty="0" smtClean="0"/>
              <a:t> </a:t>
            </a:r>
            <a:r>
              <a:rPr lang="tr-TR" sz="1900" dirty="0" err="1" smtClean="0"/>
              <a:t>support</a:t>
            </a:r>
            <a:r>
              <a:rPr lang="tr-TR" sz="1900" dirty="0" smtClean="0"/>
              <a:t> </a:t>
            </a:r>
            <a:r>
              <a:rPr lang="tr-TR" sz="1900" dirty="0" err="1" smtClean="0"/>
              <a:t>staff</a:t>
            </a:r>
            <a:r>
              <a:rPr lang="tr-TR" sz="1900" dirty="0" smtClean="0"/>
              <a:t> </a:t>
            </a:r>
            <a:r>
              <a:rPr lang="tr-TR" sz="1900" dirty="0" err="1" smtClean="0"/>
              <a:t>are</a:t>
            </a:r>
            <a:r>
              <a:rPr lang="tr-TR" sz="1900" dirty="0" smtClean="0"/>
              <a:t> </a:t>
            </a:r>
            <a:r>
              <a:rPr lang="tr-TR" sz="1900" dirty="0" err="1" smtClean="0"/>
              <a:t>located</a:t>
            </a:r>
            <a:r>
              <a:rPr lang="tr-TR" sz="1900" dirty="0" smtClean="0"/>
              <a:t> </a:t>
            </a:r>
            <a:r>
              <a:rPr lang="tr-TR" sz="1900" dirty="0" err="1" smtClean="0"/>
              <a:t>there</a:t>
            </a:r>
            <a:r>
              <a:rPr lang="tr-TR" sz="1900" dirty="0" smtClean="0"/>
              <a:t>. </a:t>
            </a:r>
          </a:p>
          <a:p>
            <a:pPr>
              <a:buFont typeface="Arial" panose="020B0604020202020204" pitchFamily="34" charset="0"/>
              <a:buChar char="•"/>
            </a:pPr>
            <a:r>
              <a:rPr lang="tr-TR" sz="1900" dirty="0" err="1" smtClean="0"/>
              <a:t>Sales</a:t>
            </a:r>
            <a:r>
              <a:rPr lang="tr-TR" sz="1900" dirty="0" smtClean="0"/>
              <a:t> </a:t>
            </a:r>
            <a:r>
              <a:rPr lang="tr-TR" sz="1900" dirty="0" err="1" smtClean="0"/>
              <a:t>representatives</a:t>
            </a:r>
            <a:r>
              <a:rPr lang="tr-TR" sz="1900" dirty="0" smtClean="0"/>
              <a:t> </a:t>
            </a:r>
            <a:r>
              <a:rPr lang="tr-TR" sz="1900" dirty="0" err="1" smtClean="0"/>
              <a:t>may</a:t>
            </a:r>
            <a:r>
              <a:rPr lang="tr-TR" sz="1900" dirty="0" smtClean="0"/>
              <a:t> </a:t>
            </a:r>
            <a:r>
              <a:rPr lang="tr-TR" sz="1900" dirty="0" err="1" smtClean="0"/>
              <a:t>call</a:t>
            </a:r>
            <a:r>
              <a:rPr lang="tr-TR" sz="1900" dirty="0" smtClean="0"/>
              <a:t> on </a:t>
            </a:r>
            <a:r>
              <a:rPr lang="tr-TR" sz="1900" dirty="0" err="1" smtClean="0"/>
              <a:t>customers</a:t>
            </a:r>
            <a:r>
              <a:rPr lang="tr-TR" sz="1900" dirty="0" smtClean="0"/>
              <a:t> </a:t>
            </a:r>
            <a:r>
              <a:rPr lang="tr-TR" sz="1900" dirty="0" err="1" smtClean="0"/>
              <a:t>throughout</a:t>
            </a:r>
            <a:r>
              <a:rPr lang="tr-TR" sz="1900" dirty="0" smtClean="0"/>
              <a:t> </a:t>
            </a:r>
            <a:r>
              <a:rPr lang="tr-TR" sz="1900" dirty="0" err="1" smtClean="0"/>
              <a:t>the</a:t>
            </a:r>
            <a:r>
              <a:rPr lang="tr-TR" sz="1900" dirty="0" smtClean="0"/>
              <a:t> </a:t>
            </a:r>
            <a:r>
              <a:rPr lang="tr-TR" sz="1900" dirty="0" err="1" smtClean="0"/>
              <a:t>world</a:t>
            </a:r>
            <a:r>
              <a:rPr lang="tr-TR" sz="1900" dirty="0" smtClean="0"/>
              <a:t>, </a:t>
            </a:r>
            <a:r>
              <a:rPr lang="tr-TR" sz="1900" dirty="0" err="1" smtClean="0"/>
              <a:t>and</a:t>
            </a:r>
            <a:r>
              <a:rPr lang="tr-TR" sz="1900" dirty="0" smtClean="0"/>
              <a:t> </a:t>
            </a:r>
            <a:r>
              <a:rPr lang="tr-TR" sz="1900" dirty="0" err="1" smtClean="0"/>
              <a:t>contract</a:t>
            </a:r>
            <a:r>
              <a:rPr lang="tr-TR" sz="1900" dirty="0" smtClean="0"/>
              <a:t> </a:t>
            </a:r>
            <a:r>
              <a:rPr lang="tr-TR" sz="1900" dirty="0" err="1" smtClean="0"/>
              <a:t>workers</a:t>
            </a:r>
            <a:r>
              <a:rPr lang="tr-TR" sz="1900" dirty="0" smtClean="0"/>
              <a:t> </a:t>
            </a:r>
            <a:r>
              <a:rPr lang="tr-TR" sz="1900" dirty="0" err="1" smtClean="0"/>
              <a:t>from</a:t>
            </a:r>
            <a:r>
              <a:rPr lang="tr-TR" sz="1900" dirty="0" smtClean="0"/>
              <a:t> </a:t>
            </a:r>
            <a:r>
              <a:rPr lang="tr-TR" sz="1900" dirty="0" err="1" smtClean="0"/>
              <a:t>locales</a:t>
            </a:r>
            <a:r>
              <a:rPr lang="tr-TR" sz="1900" dirty="0" smtClean="0"/>
              <a:t> </a:t>
            </a:r>
            <a:r>
              <a:rPr lang="tr-TR" sz="1900" dirty="0" err="1" smtClean="0"/>
              <a:t>other</a:t>
            </a:r>
            <a:r>
              <a:rPr lang="tr-TR" sz="1900" dirty="0" smtClean="0"/>
              <a:t> </a:t>
            </a:r>
            <a:r>
              <a:rPr lang="tr-TR" sz="1900" dirty="0" err="1" smtClean="0"/>
              <a:t>than</a:t>
            </a:r>
            <a:r>
              <a:rPr lang="tr-TR" sz="1900" dirty="0" smtClean="0"/>
              <a:t> Virginia </a:t>
            </a:r>
            <a:r>
              <a:rPr lang="tr-TR" sz="1900" dirty="0" err="1" smtClean="0"/>
              <a:t>may</a:t>
            </a:r>
            <a:r>
              <a:rPr lang="tr-TR" sz="1900" dirty="0" smtClean="0"/>
              <a:t> be </a:t>
            </a:r>
            <a:r>
              <a:rPr lang="tr-TR" sz="1900" dirty="0" err="1" smtClean="0"/>
              <a:t>hired</a:t>
            </a:r>
            <a:r>
              <a:rPr lang="tr-TR" sz="1900" dirty="0" smtClean="0"/>
              <a:t> </a:t>
            </a:r>
            <a:r>
              <a:rPr lang="tr-TR" sz="1900" dirty="0" err="1" smtClean="0"/>
              <a:t>to</a:t>
            </a:r>
            <a:r>
              <a:rPr lang="tr-TR" sz="1900" dirty="0" smtClean="0"/>
              <a:t> </a:t>
            </a:r>
            <a:r>
              <a:rPr lang="tr-TR" sz="1900" dirty="0" err="1" smtClean="0"/>
              <a:t>complete</a:t>
            </a:r>
            <a:r>
              <a:rPr lang="tr-TR" sz="1900" dirty="0" smtClean="0"/>
              <a:t> </a:t>
            </a:r>
            <a:r>
              <a:rPr lang="tr-TR" sz="1900" dirty="0" err="1" smtClean="0"/>
              <a:t>specific</a:t>
            </a:r>
            <a:r>
              <a:rPr lang="tr-TR" sz="1900" dirty="0" smtClean="0"/>
              <a:t> </a:t>
            </a:r>
            <a:r>
              <a:rPr lang="tr-TR" sz="1900" dirty="0" err="1" smtClean="0"/>
              <a:t>tasks</a:t>
            </a:r>
            <a:r>
              <a:rPr lang="tr-TR" sz="1900" dirty="0" smtClean="0"/>
              <a:t>. </a:t>
            </a:r>
          </a:p>
          <a:p>
            <a:pPr>
              <a:buFont typeface="Arial" panose="020B0604020202020204" pitchFamily="34" charset="0"/>
              <a:buChar char="•"/>
            </a:pPr>
            <a:r>
              <a:rPr lang="tr-TR" sz="1900" dirty="0" err="1" smtClean="0"/>
              <a:t>Support</a:t>
            </a:r>
            <a:r>
              <a:rPr lang="tr-TR" sz="1900" dirty="0" smtClean="0"/>
              <a:t> </a:t>
            </a:r>
            <a:r>
              <a:rPr lang="tr-TR" sz="1900" dirty="0" err="1" smtClean="0"/>
              <a:t>staff</a:t>
            </a:r>
            <a:r>
              <a:rPr lang="tr-TR" sz="1900" dirty="0" smtClean="0"/>
              <a:t> </a:t>
            </a:r>
            <a:r>
              <a:rPr lang="tr-TR" sz="1900" dirty="0" err="1" smtClean="0"/>
              <a:t>may</a:t>
            </a:r>
            <a:r>
              <a:rPr lang="tr-TR" sz="1900" dirty="0" smtClean="0"/>
              <a:t> </a:t>
            </a:r>
            <a:r>
              <a:rPr lang="tr-TR" sz="1900" dirty="0" err="1" smtClean="0"/>
              <a:t>make</a:t>
            </a:r>
            <a:r>
              <a:rPr lang="tr-TR" sz="1900" dirty="0" smtClean="0"/>
              <a:t> site </a:t>
            </a:r>
            <a:r>
              <a:rPr lang="tr-TR" sz="1900" dirty="0" err="1" smtClean="0"/>
              <a:t>visits</a:t>
            </a:r>
            <a:r>
              <a:rPr lang="tr-TR" sz="1900" dirty="0" smtClean="0"/>
              <a:t> </a:t>
            </a:r>
            <a:r>
              <a:rPr lang="tr-TR" sz="1900" dirty="0" err="1" smtClean="0"/>
              <a:t>to</a:t>
            </a:r>
            <a:r>
              <a:rPr lang="tr-TR" sz="1900" dirty="0" smtClean="0"/>
              <a:t> </a:t>
            </a:r>
            <a:r>
              <a:rPr lang="tr-TR" sz="1900" dirty="0" err="1" smtClean="0"/>
              <a:t>customers</a:t>
            </a:r>
            <a:r>
              <a:rPr lang="tr-TR" sz="1900" dirty="0" smtClean="0"/>
              <a:t> </a:t>
            </a:r>
            <a:r>
              <a:rPr lang="tr-TR" sz="1900" dirty="0" err="1" smtClean="0"/>
              <a:t>throughout</a:t>
            </a:r>
            <a:r>
              <a:rPr lang="tr-TR" sz="1900" dirty="0" smtClean="0"/>
              <a:t> </a:t>
            </a:r>
            <a:r>
              <a:rPr lang="tr-TR" sz="1900" dirty="0" err="1" smtClean="0"/>
              <a:t>the</a:t>
            </a:r>
            <a:r>
              <a:rPr lang="tr-TR" sz="1900" dirty="0" smtClean="0"/>
              <a:t> </a:t>
            </a:r>
            <a:r>
              <a:rPr lang="tr-TR" sz="1900" dirty="0" err="1" smtClean="0"/>
              <a:t>world</a:t>
            </a:r>
            <a:r>
              <a:rPr lang="tr-TR" sz="1900" dirty="0" smtClean="0"/>
              <a:t>. </a:t>
            </a:r>
          </a:p>
          <a:p>
            <a:pPr>
              <a:buFont typeface="Arial" panose="020B0604020202020204" pitchFamily="34" charset="0"/>
              <a:buChar char="•"/>
            </a:pPr>
            <a:r>
              <a:rPr lang="tr-TR" sz="1900" dirty="0" smtClean="0"/>
              <a:t>But the management of all these work activities is centered at the Virginia headquarters. </a:t>
            </a:r>
          </a:p>
          <a:p>
            <a:pPr>
              <a:buFont typeface="Arial" panose="020B0604020202020204" pitchFamily="34" charset="0"/>
              <a:buChar char="•"/>
            </a:pPr>
            <a:r>
              <a:rPr lang="tr-TR" sz="1900" dirty="0" err="1" smtClean="0"/>
              <a:t>There</a:t>
            </a:r>
            <a:r>
              <a:rPr lang="tr-TR" sz="1900" dirty="0" smtClean="0"/>
              <a:t> is little customization of work as a function of geography. </a:t>
            </a:r>
            <a:r>
              <a:rPr lang="tr-TR" sz="1900" dirty="0" err="1" smtClean="0"/>
              <a:t>Instead</a:t>
            </a:r>
            <a:r>
              <a:rPr lang="tr-TR" sz="1900" dirty="0" smtClean="0"/>
              <a:t>, </a:t>
            </a:r>
            <a:r>
              <a:rPr lang="tr-TR" sz="1900" dirty="0" err="1" smtClean="0"/>
              <a:t>work</a:t>
            </a:r>
            <a:r>
              <a:rPr lang="tr-TR" sz="1900" dirty="0" smtClean="0"/>
              <a:t> is </a:t>
            </a:r>
            <a:r>
              <a:rPr lang="tr-TR" sz="1900" dirty="0" err="1" smtClean="0"/>
              <a:t>managed</a:t>
            </a:r>
            <a:r>
              <a:rPr lang="tr-TR" sz="1900" dirty="0" smtClean="0"/>
              <a:t> </a:t>
            </a:r>
            <a:r>
              <a:rPr lang="tr-TR" sz="1900" dirty="0" err="1" smtClean="0"/>
              <a:t>from</a:t>
            </a:r>
            <a:r>
              <a:rPr lang="tr-TR" sz="1900" dirty="0" smtClean="0"/>
              <a:t> </a:t>
            </a:r>
            <a:r>
              <a:rPr lang="tr-TR" sz="1900" dirty="0" err="1" smtClean="0"/>
              <a:t>the</a:t>
            </a:r>
            <a:r>
              <a:rPr lang="tr-TR" sz="1900" dirty="0" smtClean="0"/>
              <a:t> </a:t>
            </a:r>
            <a:r>
              <a:rPr lang="tr-TR" sz="1900" dirty="0" err="1" smtClean="0"/>
              <a:t>corporate</a:t>
            </a:r>
            <a:r>
              <a:rPr lang="tr-TR" sz="1900" dirty="0" smtClean="0"/>
              <a:t> </a:t>
            </a:r>
            <a:r>
              <a:rPr lang="tr-TR" sz="1900" dirty="0" err="1" smtClean="0"/>
              <a:t>center</a:t>
            </a:r>
            <a:r>
              <a:rPr lang="tr-TR" sz="1900" dirty="0" smtClean="0"/>
              <a:t>, </a:t>
            </a:r>
            <a:r>
              <a:rPr lang="tr-TR" sz="1900" dirty="0" err="1" smtClean="0"/>
              <a:t>the</a:t>
            </a:r>
            <a:r>
              <a:rPr lang="tr-TR" sz="1900" dirty="0" smtClean="0"/>
              <a:t> </a:t>
            </a:r>
            <a:r>
              <a:rPr lang="tr-TR" sz="1900" dirty="0" err="1" smtClean="0"/>
              <a:t>arrangement</a:t>
            </a:r>
            <a:r>
              <a:rPr lang="tr-TR" sz="1900" dirty="0" smtClean="0"/>
              <a:t> of </a:t>
            </a:r>
            <a:r>
              <a:rPr lang="tr-TR" sz="1900" dirty="0" err="1" smtClean="0"/>
              <a:t>this</a:t>
            </a:r>
            <a:r>
              <a:rPr lang="tr-TR" sz="1900" dirty="0" smtClean="0"/>
              <a:t> </a:t>
            </a:r>
            <a:r>
              <a:rPr lang="tr-TR" sz="1900" dirty="0" err="1" smtClean="0"/>
              <a:t>work</a:t>
            </a:r>
            <a:r>
              <a:rPr lang="tr-TR" sz="1900" dirty="0" smtClean="0"/>
              <a:t> is </a:t>
            </a:r>
            <a:r>
              <a:rPr lang="tr-TR" sz="1900" dirty="0" err="1" smtClean="0"/>
              <a:t>controlled</a:t>
            </a:r>
            <a:r>
              <a:rPr lang="tr-TR" sz="1900" dirty="0" smtClean="0"/>
              <a:t> at </a:t>
            </a:r>
            <a:r>
              <a:rPr lang="tr-TR" sz="1900" dirty="0" err="1" smtClean="0"/>
              <a:t>the</a:t>
            </a:r>
            <a:r>
              <a:rPr lang="tr-TR" sz="1900" dirty="0" smtClean="0"/>
              <a:t> </a:t>
            </a:r>
            <a:r>
              <a:rPr lang="tr-TR" sz="1900" dirty="0" err="1" smtClean="0"/>
              <a:t>center</a:t>
            </a:r>
            <a:r>
              <a:rPr lang="tr-TR" sz="1900" dirty="0" smtClean="0"/>
              <a:t>(US </a:t>
            </a:r>
            <a:r>
              <a:rPr lang="tr-TR" sz="1900" dirty="0" err="1" smtClean="0"/>
              <a:t>locale</a:t>
            </a:r>
            <a:r>
              <a:rPr lang="tr-TR" sz="1900" dirty="0" smtClean="0"/>
              <a:t>). </a:t>
            </a:r>
            <a:endParaRPr lang="en-US" sz="1900"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6CC888B-D9F9-4E54-B722-F151A9F45E95}" type="slidenum">
              <a:rPr lang="en-US" smtClean="0"/>
              <a:pPr/>
              <a:t>13</a:t>
            </a:fld>
            <a:endParaRPr lang="en-US"/>
          </a:p>
        </p:txBody>
      </p:sp>
      <p:sp>
        <p:nvSpPr>
          <p:cNvPr id="6" name="Title 1"/>
          <p:cNvSpPr>
            <a:spLocks noGrp="1"/>
          </p:cNvSpPr>
          <p:nvPr>
            <p:ph type="title"/>
          </p:nvPr>
        </p:nvSpPr>
        <p:spPr>
          <a:xfrm>
            <a:off x="822960" y="365760"/>
            <a:ext cx="7520940" cy="548640"/>
          </a:xfrm>
        </p:spPr>
        <p:txBody>
          <a:bodyPr/>
          <a:lstStyle/>
          <a:p>
            <a:r>
              <a:rPr lang="tr-TR" dirty="0" smtClean="0">
                <a:solidFill>
                  <a:srgbClr val="0679A3"/>
                </a:solidFill>
              </a:rPr>
              <a:t>International</a:t>
            </a:r>
            <a:endParaRPr lang="en-US" dirty="0">
              <a:solidFill>
                <a:srgbClr val="0679A3"/>
              </a:solidFill>
            </a:endParaRPr>
          </a:p>
        </p:txBody>
      </p:sp>
      <p:sp>
        <p:nvSpPr>
          <p:cNvPr id="7" name="Content Placeholder 2"/>
          <p:cNvSpPr>
            <a:spLocks noGrp="1"/>
          </p:cNvSpPr>
          <p:nvPr>
            <p:ph idx="1"/>
          </p:nvPr>
        </p:nvSpPr>
        <p:spPr>
          <a:xfrm>
            <a:off x="822960" y="1100628"/>
            <a:ext cx="7520940" cy="3579849"/>
          </a:xfrm>
        </p:spPr>
        <p:txBody>
          <a:bodyPr>
            <a:normAutofit fontScale="92500" lnSpcReduction="10000"/>
          </a:bodyPr>
          <a:lstStyle/>
          <a:p>
            <a:pPr>
              <a:buFont typeface="Wingdings" panose="05000000000000000000" pitchFamily="2" charset="2"/>
              <a:buChar char="Ø"/>
            </a:pPr>
            <a:r>
              <a:rPr lang="tr-TR" sz="2400" b="0" dirty="0" smtClean="0"/>
              <a:t>A </a:t>
            </a:r>
            <a:r>
              <a:rPr lang="tr-TR" sz="2400" b="0" dirty="0" err="1" smtClean="0"/>
              <a:t>distributed</a:t>
            </a:r>
            <a:r>
              <a:rPr lang="tr-TR" sz="2400" b="0" dirty="0" smtClean="0"/>
              <a:t> </a:t>
            </a:r>
            <a:r>
              <a:rPr lang="tr-TR" sz="2400" b="0" dirty="0" err="1" smtClean="0"/>
              <a:t>organizations</a:t>
            </a:r>
            <a:r>
              <a:rPr lang="tr-TR" sz="2400" b="0" dirty="0" smtClean="0"/>
              <a:t> </a:t>
            </a:r>
            <a:r>
              <a:rPr lang="tr-TR" sz="2400" b="0" dirty="0" err="1" smtClean="0"/>
              <a:t>design</a:t>
            </a:r>
            <a:r>
              <a:rPr lang="tr-TR" sz="2400" b="0" dirty="0" smtClean="0"/>
              <a:t> in </a:t>
            </a:r>
            <a:r>
              <a:rPr lang="tr-TR" sz="2400" b="0" dirty="0" err="1" smtClean="0"/>
              <a:t>which</a:t>
            </a:r>
            <a:r>
              <a:rPr lang="tr-TR" sz="2400" b="0" dirty="0" smtClean="0"/>
              <a:t> </a:t>
            </a:r>
            <a:r>
              <a:rPr lang="tr-TR" sz="2400" b="0" dirty="0" err="1" smtClean="0"/>
              <a:t>work</a:t>
            </a:r>
            <a:r>
              <a:rPr lang="tr-TR" sz="2400" b="0" dirty="0" smtClean="0"/>
              <a:t> is </a:t>
            </a:r>
            <a:r>
              <a:rPr lang="tr-TR" sz="2400" b="0" dirty="0" err="1" smtClean="0"/>
              <a:t>located</a:t>
            </a:r>
            <a:r>
              <a:rPr lang="tr-TR" sz="2400" b="0" dirty="0" smtClean="0"/>
              <a:t> as </a:t>
            </a:r>
            <a:r>
              <a:rPr lang="tr-TR" sz="2400" b="0" dirty="0" err="1" smtClean="0"/>
              <a:t>close</a:t>
            </a:r>
            <a:r>
              <a:rPr lang="tr-TR" sz="2400" b="0" dirty="0" smtClean="0"/>
              <a:t> as </a:t>
            </a:r>
            <a:r>
              <a:rPr lang="tr-TR" sz="2400" b="0" dirty="0" err="1" smtClean="0"/>
              <a:t>possible</a:t>
            </a:r>
            <a:r>
              <a:rPr lang="tr-TR" sz="2400" b="0" dirty="0" smtClean="0"/>
              <a:t> </a:t>
            </a:r>
            <a:r>
              <a:rPr lang="tr-TR" sz="2400" b="0" dirty="0" err="1" smtClean="0"/>
              <a:t>to</a:t>
            </a:r>
            <a:r>
              <a:rPr lang="tr-TR" sz="2400" b="0" dirty="0" smtClean="0"/>
              <a:t> </a:t>
            </a:r>
            <a:r>
              <a:rPr lang="tr-TR" sz="2400" b="0" dirty="0" err="1" smtClean="0"/>
              <a:t>the</a:t>
            </a:r>
            <a:r>
              <a:rPr lang="tr-TR" sz="2400" b="0" dirty="0" smtClean="0"/>
              <a:t> </a:t>
            </a:r>
            <a:r>
              <a:rPr lang="tr-TR" sz="2400" b="0" dirty="0" err="1" smtClean="0"/>
              <a:t>resources</a:t>
            </a:r>
            <a:r>
              <a:rPr lang="tr-TR" sz="2400" b="0" dirty="0" smtClean="0"/>
              <a:t> </a:t>
            </a:r>
            <a:r>
              <a:rPr lang="tr-TR" sz="2400" b="0" dirty="0" err="1" smtClean="0"/>
              <a:t>the</a:t>
            </a:r>
            <a:r>
              <a:rPr lang="tr-TR" sz="2400" b="0" dirty="0" smtClean="0"/>
              <a:t> </a:t>
            </a:r>
            <a:r>
              <a:rPr lang="tr-TR" sz="2400" b="0" dirty="0" err="1" smtClean="0"/>
              <a:t>organization</a:t>
            </a:r>
            <a:r>
              <a:rPr lang="tr-TR" sz="2400" b="0" dirty="0" smtClean="0"/>
              <a:t> </a:t>
            </a:r>
            <a:r>
              <a:rPr lang="tr-TR" sz="2400" b="0" dirty="0" err="1" smtClean="0"/>
              <a:t>needs</a:t>
            </a:r>
            <a:r>
              <a:rPr lang="tr-TR" sz="2400" b="0" dirty="0" smtClean="0"/>
              <a:t> </a:t>
            </a:r>
            <a:r>
              <a:rPr lang="tr-TR" sz="2400" b="0" dirty="0" err="1" smtClean="0"/>
              <a:t>to</a:t>
            </a:r>
            <a:r>
              <a:rPr lang="tr-TR" sz="2400" b="0" dirty="0" smtClean="0"/>
              <a:t> do </a:t>
            </a:r>
            <a:r>
              <a:rPr lang="tr-TR" sz="2400" b="0" dirty="0" err="1" smtClean="0"/>
              <a:t>work</a:t>
            </a:r>
            <a:r>
              <a:rPr lang="tr-TR" sz="2400" b="0" dirty="0" smtClean="0"/>
              <a:t>, </a:t>
            </a:r>
            <a:r>
              <a:rPr lang="tr-TR" sz="2400" b="0" dirty="0" err="1" smtClean="0"/>
              <a:t>wherever</a:t>
            </a:r>
            <a:r>
              <a:rPr lang="tr-TR" sz="2400" b="0" dirty="0" smtClean="0"/>
              <a:t> </a:t>
            </a:r>
            <a:r>
              <a:rPr lang="tr-TR" sz="2400" b="0" dirty="0" err="1" smtClean="0"/>
              <a:t>they</a:t>
            </a:r>
            <a:r>
              <a:rPr lang="tr-TR" sz="2400" b="0" dirty="0" smtClean="0"/>
              <a:t> </a:t>
            </a:r>
            <a:r>
              <a:rPr lang="tr-TR" sz="2400" b="0" dirty="0" err="1" smtClean="0"/>
              <a:t>may</a:t>
            </a:r>
            <a:r>
              <a:rPr lang="tr-TR" sz="2400" b="0" dirty="0" smtClean="0"/>
              <a:t> be in </a:t>
            </a:r>
            <a:r>
              <a:rPr lang="tr-TR" sz="2400" b="0" dirty="0" err="1" smtClean="0"/>
              <a:t>the</a:t>
            </a:r>
            <a:r>
              <a:rPr lang="tr-TR" sz="2400" b="0" dirty="0" smtClean="0"/>
              <a:t> </a:t>
            </a:r>
            <a:r>
              <a:rPr lang="tr-TR" sz="2400" b="0" dirty="0" err="1" smtClean="0"/>
              <a:t>world</a:t>
            </a:r>
            <a:r>
              <a:rPr lang="tr-TR" sz="2400" b="0" dirty="0" smtClean="0"/>
              <a:t>.</a:t>
            </a:r>
          </a:p>
          <a:p>
            <a:pPr>
              <a:buFont typeface="Wingdings" panose="05000000000000000000" pitchFamily="2" charset="2"/>
              <a:buChar char="Ø"/>
            </a:pPr>
            <a:r>
              <a:rPr lang="tr-TR" sz="2400" b="0" dirty="0" err="1" smtClean="0"/>
              <a:t>Work</a:t>
            </a:r>
            <a:r>
              <a:rPr lang="tr-TR" sz="2400" b="0" dirty="0" smtClean="0"/>
              <a:t> is </a:t>
            </a:r>
            <a:r>
              <a:rPr lang="tr-TR" sz="2400" b="0" dirty="0" err="1" smtClean="0"/>
              <a:t>located</a:t>
            </a:r>
            <a:r>
              <a:rPr lang="tr-TR" sz="2400" b="0" dirty="0" smtClean="0"/>
              <a:t> </a:t>
            </a:r>
            <a:r>
              <a:rPr lang="tr-TR" sz="2400" b="0" dirty="0" err="1" smtClean="0"/>
              <a:t>close</a:t>
            </a:r>
            <a:r>
              <a:rPr lang="tr-TR" sz="2400" b="0" dirty="0" smtClean="0"/>
              <a:t> </a:t>
            </a:r>
            <a:r>
              <a:rPr lang="tr-TR" sz="2400" b="0" dirty="0" err="1" smtClean="0"/>
              <a:t>to</a:t>
            </a:r>
            <a:r>
              <a:rPr lang="tr-TR" sz="2400" b="0" dirty="0" smtClean="0"/>
              <a:t> </a:t>
            </a:r>
            <a:r>
              <a:rPr lang="tr-TR" sz="2400" b="0" dirty="0" err="1" smtClean="0"/>
              <a:t>resource</a:t>
            </a:r>
            <a:r>
              <a:rPr lang="tr-TR" sz="2400" b="0" dirty="0" smtClean="0"/>
              <a:t> </a:t>
            </a:r>
            <a:r>
              <a:rPr lang="tr-TR" sz="2400" b="0" dirty="0" err="1" smtClean="0"/>
              <a:t>inputs</a:t>
            </a:r>
            <a:r>
              <a:rPr lang="tr-TR" sz="2400" b="0" dirty="0" smtClean="0"/>
              <a:t>, not as a </a:t>
            </a:r>
            <a:r>
              <a:rPr lang="tr-TR" sz="2400" b="0" dirty="0" err="1" smtClean="0"/>
              <a:t>function</a:t>
            </a:r>
            <a:r>
              <a:rPr lang="tr-TR" sz="2400" b="0" dirty="0" smtClean="0"/>
              <a:t> </a:t>
            </a:r>
            <a:r>
              <a:rPr lang="tr-TR" sz="2400" b="0" dirty="0" err="1" smtClean="0"/>
              <a:t>or</a:t>
            </a:r>
            <a:r>
              <a:rPr lang="tr-TR" sz="2400" b="0" dirty="0" smtClean="0"/>
              <a:t> </a:t>
            </a:r>
            <a:r>
              <a:rPr lang="tr-TR" sz="2400" b="0" dirty="0" err="1" smtClean="0"/>
              <a:t>customer</a:t>
            </a:r>
            <a:r>
              <a:rPr lang="tr-TR" sz="2400" b="0" dirty="0" smtClean="0"/>
              <a:t> </a:t>
            </a:r>
            <a:r>
              <a:rPr lang="tr-TR" sz="2400" b="0" dirty="0" err="1" smtClean="0"/>
              <a:t>location</a:t>
            </a:r>
            <a:r>
              <a:rPr lang="tr-TR" sz="2400" b="0" dirty="0" smtClean="0"/>
              <a:t> </a:t>
            </a:r>
            <a:r>
              <a:rPr lang="tr-TR" sz="2400" b="0" dirty="0" err="1" smtClean="0"/>
              <a:t>or</a:t>
            </a:r>
            <a:r>
              <a:rPr lang="tr-TR" sz="2400" b="0" dirty="0" smtClean="0"/>
              <a:t> </a:t>
            </a:r>
            <a:r>
              <a:rPr lang="tr-TR" sz="2400" b="0" dirty="0" err="1" smtClean="0"/>
              <a:t>to</a:t>
            </a:r>
            <a:r>
              <a:rPr lang="tr-TR" sz="2400" b="0" dirty="0" smtClean="0"/>
              <a:t> spread </a:t>
            </a:r>
            <a:r>
              <a:rPr lang="tr-TR" sz="2400" b="0" dirty="0" err="1" smtClean="0"/>
              <a:t>operations</a:t>
            </a:r>
            <a:r>
              <a:rPr lang="tr-TR" sz="2400" b="0" dirty="0" smtClean="0"/>
              <a:t> </a:t>
            </a:r>
            <a:r>
              <a:rPr lang="tr-TR" sz="2400" b="0" dirty="0" err="1" smtClean="0"/>
              <a:t>across</a:t>
            </a:r>
            <a:r>
              <a:rPr lang="tr-TR" sz="2400" b="0" dirty="0" smtClean="0"/>
              <a:t> </a:t>
            </a:r>
            <a:r>
              <a:rPr lang="tr-TR" sz="2400" b="0" dirty="0" err="1" smtClean="0"/>
              <a:t>locales</a:t>
            </a:r>
            <a:r>
              <a:rPr lang="tr-TR" sz="2400" b="0" dirty="0" smtClean="0"/>
              <a:t> </a:t>
            </a:r>
            <a:r>
              <a:rPr lang="tr-TR" sz="2400" b="0" dirty="0" err="1" smtClean="0"/>
              <a:t>or</a:t>
            </a:r>
            <a:r>
              <a:rPr lang="tr-TR" sz="2400" b="0" dirty="0" smtClean="0"/>
              <a:t> </a:t>
            </a:r>
            <a:r>
              <a:rPr lang="tr-TR" sz="2400" b="0" dirty="0" err="1" smtClean="0"/>
              <a:t>regions</a:t>
            </a:r>
            <a:r>
              <a:rPr lang="tr-TR" sz="2400" b="0" dirty="0" smtClean="0"/>
              <a:t> of </a:t>
            </a:r>
            <a:r>
              <a:rPr lang="tr-TR" sz="2400" b="0" dirty="0" err="1" smtClean="0"/>
              <a:t>the</a:t>
            </a:r>
            <a:r>
              <a:rPr lang="tr-TR" sz="2400" b="0" dirty="0" smtClean="0"/>
              <a:t> </a:t>
            </a:r>
            <a:r>
              <a:rPr lang="tr-TR" sz="2400" b="0" dirty="0" err="1" smtClean="0"/>
              <a:t>world</a:t>
            </a:r>
            <a:r>
              <a:rPr lang="tr-TR" sz="2400" b="0" dirty="0" smtClean="0"/>
              <a:t>.</a:t>
            </a:r>
          </a:p>
          <a:p>
            <a:pPr>
              <a:buFont typeface="Wingdings" panose="05000000000000000000" pitchFamily="2" charset="2"/>
              <a:buChar char="Ø"/>
            </a:pPr>
            <a:r>
              <a:rPr lang="en-US" sz="2400" b="0" dirty="0" smtClean="0"/>
              <a:t>Products are designed with domestic customers in mind, and international business is sought as a way of extending the product lifecycle and replicating its home market success. </a:t>
            </a:r>
          </a:p>
          <a:p>
            <a:pPr algn="just"/>
            <a:endParaRPr lang="tr-TR" sz="2400" dirty="0" smtClean="0"/>
          </a:p>
          <a:p>
            <a:pPr algn="just"/>
            <a:endParaRPr lang="en-US" sz="2400" dirty="0" smtClean="0"/>
          </a:p>
          <a:p>
            <a:pPr algn="just"/>
            <a:endParaRPr lang="tr-TR" sz="2400" dirty="0" smtClean="0"/>
          </a:p>
          <a:p>
            <a:endParaRPr lang="en-US" dirty="0"/>
          </a:p>
        </p:txBody>
      </p:sp>
    </p:spTree>
    <p:extLst>
      <p:ext uri="{BB962C8B-B14F-4D97-AF65-F5344CB8AC3E}">
        <p14:creationId xmlns:p14="http://schemas.microsoft.com/office/powerpoint/2010/main" val="3511532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6CC888B-D9F9-4E54-B722-F151A9F45E95}" type="slidenum">
              <a:rPr lang="en-US" smtClean="0"/>
              <a:pPr/>
              <a:t>14</a:t>
            </a:fld>
            <a:endParaRPr lang="en-US"/>
          </a:p>
        </p:txBody>
      </p:sp>
      <p:sp>
        <p:nvSpPr>
          <p:cNvPr id="6" name="Content Placeholder 2"/>
          <p:cNvSpPr>
            <a:spLocks noGrp="1"/>
          </p:cNvSpPr>
          <p:nvPr>
            <p:ph idx="1"/>
          </p:nvPr>
        </p:nvSpPr>
        <p:spPr>
          <a:xfrm>
            <a:off x="822960" y="961822"/>
            <a:ext cx="7520940" cy="3689688"/>
          </a:xfrm>
        </p:spPr>
        <p:txBody>
          <a:bodyPr>
            <a:normAutofit/>
          </a:bodyPr>
          <a:lstStyle/>
          <a:p>
            <a:pPr>
              <a:lnSpc>
                <a:spcPct val="90000"/>
              </a:lnSpc>
              <a:buClr>
                <a:schemeClr val="accent3"/>
              </a:buClr>
              <a:buFont typeface="Arial" pitchFamily="34" charset="0"/>
              <a:buChar char="•"/>
            </a:pPr>
            <a:endParaRPr lang="tr-TR" sz="2000" b="0" dirty="0" smtClean="0"/>
          </a:p>
          <a:p>
            <a:pPr>
              <a:lnSpc>
                <a:spcPct val="90000"/>
              </a:lnSpc>
              <a:buClr>
                <a:schemeClr val="accent3"/>
              </a:buClr>
              <a:buFont typeface="Arial" pitchFamily="34" charset="0"/>
              <a:buChar char="•"/>
            </a:pPr>
            <a:endParaRPr lang="tr-TR" sz="2000" b="0" dirty="0"/>
          </a:p>
          <a:p>
            <a:pPr>
              <a:lnSpc>
                <a:spcPct val="90000"/>
              </a:lnSpc>
              <a:buClr>
                <a:schemeClr val="accent3"/>
              </a:buClr>
              <a:buFont typeface="Arial" pitchFamily="34" charset="0"/>
              <a:buChar char="•"/>
            </a:pPr>
            <a:r>
              <a:rPr lang="en-US" sz="2000" b="0" dirty="0" smtClean="0"/>
              <a:t>The </a:t>
            </a:r>
            <a:r>
              <a:rPr lang="en-US" sz="2000" b="0" dirty="0" smtClean="0"/>
              <a:t>firm expects little knowledge flows from foreign operations. </a:t>
            </a:r>
          </a:p>
          <a:p>
            <a:pPr>
              <a:buClr>
                <a:schemeClr val="accent3"/>
              </a:buClr>
              <a:buFont typeface="Arial" pitchFamily="34" charset="0"/>
              <a:buChar char="•"/>
            </a:pPr>
            <a:r>
              <a:rPr lang="tr-TR" sz="2000" b="0" dirty="0" smtClean="0"/>
              <a:t>Local responsiveness is low because the products and services tend to be standardized rather than customized to location.</a:t>
            </a:r>
          </a:p>
          <a:p>
            <a:pPr>
              <a:buClr>
                <a:schemeClr val="accent3"/>
              </a:buClr>
              <a:buFont typeface="Arial" pitchFamily="34" charset="0"/>
              <a:buChar char="•"/>
            </a:pPr>
            <a:r>
              <a:rPr lang="tr-TR" sz="2000" b="0" dirty="0" smtClean="0"/>
              <a:t>The organization is “tall” rather than flat; that is the vertical differentiation is high.</a:t>
            </a:r>
          </a:p>
        </p:txBody>
      </p:sp>
    </p:spTree>
    <p:extLst>
      <p:ext uri="{BB962C8B-B14F-4D97-AF65-F5344CB8AC3E}">
        <p14:creationId xmlns:p14="http://schemas.microsoft.com/office/powerpoint/2010/main" val="2483196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2960" y="368374"/>
            <a:ext cx="7520940" cy="4692724"/>
          </a:xfrm>
        </p:spPr>
        <p:txBody>
          <a:bodyPr>
            <a:noAutofit/>
          </a:bodyPr>
          <a:lstStyle/>
          <a:p>
            <a:pPr>
              <a:buFont typeface="Wingdings"/>
              <a:buChar char="à"/>
            </a:pPr>
            <a:r>
              <a:rPr lang="tr-TR" sz="1900" b="0" dirty="0" err="1" smtClean="0"/>
              <a:t>Suppose</a:t>
            </a:r>
            <a:r>
              <a:rPr lang="tr-TR" sz="1900" b="0" dirty="0" smtClean="0"/>
              <a:t> our software development firm, located in Arlington, Virginia, has grown such that its project management software products have sold to customers throughout the US, Western Europe, Japan, Taiwan, and Australia. </a:t>
            </a:r>
          </a:p>
          <a:p>
            <a:pPr>
              <a:buFont typeface="Wingdings"/>
              <a:buChar char="à"/>
            </a:pPr>
            <a:r>
              <a:rPr lang="tr-TR" sz="1900" b="0" dirty="0" err="1" smtClean="0"/>
              <a:t>The</a:t>
            </a:r>
            <a:r>
              <a:rPr lang="tr-TR" sz="1900" b="0" dirty="0" smtClean="0"/>
              <a:t> </a:t>
            </a:r>
            <a:r>
              <a:rPr lang="tr-TR" sz="1900" b="0" dirty="0" err="1" smtClean="0"/>
              <a:t>company</a:t>
            </a:r>
            <a:r>
              <a:rPr lang="tr-TR" sz="1900" b="0" dirty="0" smtClean="0"/>
              <a:t> </a:t>
            </a:r>
            <a:r>
              <a:rPr lang="tr-TR" sz="1900" b="0" dirty="0" err="1" smtClean="0"/>
              <a:t>now</a:t>
            </a:r>
            <a:r>
              <a:rPr lang="tr-TR" sz="1900" b="0" dirty="0" smtClean="0"/>
              <a:t> </a:t>
            </a:r>
            <a:r>
              <a:rPr lang="tr-TR" sz="1900" b="0" dirty="0" err="1" smtClean="0"/>
              <a:t>services</a:t>
            </a:r>
            <a:r>
              <a:rPr lang="tr-TR" sz="1900" b="0" dirty="0" smtClean="0"/>
              <a:t> </a:t>
            </a:r>
            <a:r>
              <a:rPr lang="tr-TR" sz="1900" b="0" dirty="0" err="1" smtClean="0"/>
              <a:t>thousands</a:t>
            </a:r>
            <a:r>
              <a:rPr lang="tr-TR" sz="1900" b="0" dirty="0" smtClean="0"/>
              <a:t> of </a:t>
            </a:r>
            <a:r>
              <a:rPr lang="tr-TR" sz="1900" b="0" dirty="0" err="1" smtClean="0"/>
              <a:t>customers</a:t>
            </a:r>
            <a:r>
              <a:rPr lang="tr-TR" sz="1900" b="0" dirty="0" smtClean="0"/>
              <a:t> in </a:t>
            </a:r>
            <a:r>
              <a:rPr lang="tr-TR" sz="1900" b="0" dirty="0" err="1" smtClean="0"/>
              <a:t>these</a:t>
            </a:r>
            <a:r>
              <a:rPr lang="tr-TR" sz="1900" b="0" dirty="0" smtClean="0"/>
              <a:t> </a:t>
            </a:r>
            <a:r>
              <a:rPr lang="tr-TR" sz="1900" b="0" dirty="0" err="1" smtClean="0"/>
              <a:t>locales</a:t>
            </a:r>
            <a:r>
              <a:rPr lang="tr-TR" sz="1900" b="0" dirty="0" smtClean="0"/>
              <a:t>. This has created a huge workload for corporate operations; further, the company cannot find enough programmers in </a:t>
            </a:r>
            <a:r>
              <a:rPr lang="tr-TR" sz="1900" b="0" dirty="0" smtClean="0"/>
              <a:t>Virginia </a:t>
            </a:r>
            <a:r>
              <a:rPr lang="tr-TR" sz="1900" b="0" dirty="0" err="1" smtClean="0"/>
              <a:t>to</a:t>
            </a:r>
            <a:r>
              <a:rPr lang="tr-TR" sz="1900" b="0" dirty="0" smtClean="0"/>
              <a:t> </a:t>
            </a:r>
            <a:r>
              <a:rPr lang="tr-TR" sz="1900" b="0" dirty="0" smtClean="0"/>
              <a:t>meet software support needs of customers. The company may open two operations in India, perhaps one in New Delphi and one in Hyderabad, where high-quality customer relations and technical skills are available at a relatively low cost of labor. The New Delphi operation serves as a customer call center. The Hyderabad operation serves as a technical support center where programmers work on software fixes and upgrades. This is an international type of organizational design.</a:t>
            </a:r>
            <a:endParaRPr lang="en-US" sz="1900" b="0"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4" name="Picture 4"/>
          <p:cNvPicPr>
            <a:picLocks noChangeAspect="1" noChangeArrowheads="1"/>
          </p:cNvPicPr>
          <p:nvPr/>
        </p:nvPicPr>
        <p:blipFill>
          <a:blip r:embed="rId2" cstate="print"/>
          <a:srcRect/>
          <a:stretch>
            <a:fillRect/>
          </a:stretch>
        </p:blipFill>
        <p:spPr bwMode="auto">
          <a:xfrm>
            <a:off x="1339850" y="165100"/>
            <a:ext cx="6384925" cy="64516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8" name="Picture 4"/>
          <p:cNvPicPr>
            <a:picLocks noChangeAspect="1" noChangeArrowheads="1"/>
          </p:cNvPicPr>
          <p:nvPr/>
        </p:nvPicPr>
        <p:blipFill>
          <a:blip r:embed="rId2" cstate="print"/>
          <a:srcRect/>
          <a:stretch>
            <a:fillRect/>
          </a:stretch>
        </p:blipFill>
        <p:spPr bwMode="auto">
          <a:xfrm>
            <a:off x="1365250" y="165100"/>
            <a:ext cx="6408738" cy="6527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6CC888B-D9F9-4E54-B722-F151A9F45E95}" type="slidenum">
              <a:rPr lang="en-US" smtClean="0"/>
              <a:pPr/>
              <a:t>18</a:t>
            </a:fld>
            <a:endParaRPr lang="en-US"/>
          </a:p>
        </p:txBody>
      </p:sp>
      <p:sp>
        <p:nvSpPr>
          <p:cNvPr id="6" name="Title 1"/>
          <p:cNvSpPr>
            <a:spLocks noGrp="1"/>
          </p:cNvSpPr>
          <p:nvPr>
            <p:ph type="title"/>
          </p:nvPr>
        </p:nvSpPr>
        <p:spPr>
          <a:xfrm>
            <a:off x="822960" y="365760"/>
            <a:ext cx="7520940" cy="548640"/>
          </a:xfrm>
        </p:spPr>
        <p:txBody>
          <a:bodyPr/>
          <a:lstStyle/>
          <a:p>
            <a:r>
              <a:rPr lang="tr-TR" dirty="0" err="1" smtClean="0">
                <a:solidFill>
                  <a:srgbClr val="0679A3"/>
                </a:solidFill>
              </a:rPr>
              <a:t>Multi</a:t>
            </a:r>
            <a:r>
              <a:rPr lang="tr-TR" dirty="0" smtClean="0">
                <a:solidFill>
                  <a:srgbClr val="0679A3"/>
                </a:solidFill>
              </a:rPr>
              <a:t>-</a:t>
            </a:r>
            <a:r>
              <a:rPr lang="tr-TR" dirty="0" err="1" smtClean="0">
                <a:solidFill>
                  <a:srgbClr val="0679A3"/>
                </a:solidFill>
              </a:rPr>
              <a:t>domestic</a:t>
            </a:r>
            <a:endParaRPr lang="en-US" dirty="0">
              <a:solidFill>
                <a:srgbClr val="0679A3"/>
              </a:solidFill>
            </a:endParaRPr>
          </a:p>
        </p:txBody>
      </p:sp>
      <p:sp>
        <p:nvSpPr>
          <p:cNvPr id="7" name="Content Placeholder 2"/>
          <p:cNvSpPr>
            <a:spLocks noGrp="1"/>
          </p:cNvSpPr>
          <p:nvPr>
            <p:ph idx="1"/>
          </p:nvPr>
        </p:nvSpPr>
        <p:spPr>
          <a:xfrm>
            <a:off x="822960" y="1100628"/>
            <a:ext cx="7520940" cy="3579849"/>
          </a:xfrm>
        </p:spPr>
        <p:txBody>
          <a:bodyPr>
            <a:normAutofit fontScale="92500" lnSpcReduction="20000"/>
          </a:bodyPr>
          <a:lstStyle/>
          <a:p>
            <a:pPr>
              <a:buClr>
                <a:schemeClr val="accent3"/>
              </a:buClr>
              <a:buFont typeface="Arial" pitchFamily="34" charset="0"/>
              <a:buChar char="•"/>
            </a:pPr>
            <a:r>
              <a:rPr lang="tr-TR" sz="2400" b="0" dirty="0" smtClean="0">
                <a:latin typeface="Times New Roman" panose="02020603050405020304" pitchFamily="18" charset="0"/>
                <a:cs typeface="Times New Roman" panose="02020603050405020304" pitchFamily="18" charset="0"/>
              </a:rPr>
              <a:t>A decentralized, geography based approach to organizing in which operations are customized to specific countries or regions, offering unique products or services to meet local preferences.</a:t>
            </a:r>
          </a:p>
          <a:p>
            <a:pPr>
              <a:buClr>
                <a:schemeClr val="accent3"/>
              </a:buClr>
              <a:buFont typeface="Arial" pitchFamily="34" charset="0"/>
              <a:buChar char="•"/>
            </a:pPr>
            <a:r>
              <a:rPr lang="tr-TR" sz="2400" b="0" dirty="0" err="1" smtClean="0">
                <a:latin typeface="Times New Roman" panose="02020603050405020304" pitchFamily="18" charset="0"/>
                <a:cs typeface="Times New Roman" panose="02020603050405020304" pitchFamily="18" charset="0"/>
              </a:rPr>
              <a:t>Divisions</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or</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other</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operations</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are</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located</a:t>
            </a:r>
            <a:r>
              <a:rPr lang="tr-TR" sz="2400" b="0" dirty="0" smtClean="0">
                <a:latin typeface="Times New Roman" panose="02020603050405020304" pitchFamily="18" charset="0"/>
                <a:cs typeface="Times New Roman" panose="02020603050405020304" pitchFamily="18" charset="0"/>
              </a:rPr>
              <a:t> in </a:t>
            </a:r>
            <a:r>
              <a:rPr lang="tr-TR" sz="2400" b="0" dirty="0" err="1" smtClean="0">
                <a:latin typeface="Times New Roman" panose="02020603050405020304" pitchFamily="18" charset="0"/>
                <a:cs typeface="Times New Roman" panose="02020603050405020304" pitchFamily="18" charset="0"/>
              </a:rPr>
              <a:t>different</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locales</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to</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yield</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local</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responsiveness</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to</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customers</a:t>
            </a:r>
            <a:r>
              <a:rPr lang="tr-TR" sz="2400" b="0" dirty="0" smtClean="0">
                <a:latin typeface="Times New Roman" panose="02020603050405020304" pitchFamily="18" charset="0"/>
                <a:cs typeface="Times New Roman" panose="02020603050405020304" pitchFamily="18" charset="0"/>
              </a:rPr>
              <a:t>, not </a:t>
            </a:r>
            <a:r>
              <a:rPr lang="tr-TR" sz="2400" b="0" dirty="0" err="1" smtClean="0">
                <a:latin typeface="Times New Roman" panose="02020603050405020304" pitchFamily="18" charset="0"/>
                <a:cs typeface="Times New Roman" panose="02020603050405020304" pitchFamily="18" charset="0"/>
              </a:rPr>
              <a:t>to</a:t>
            </a:r>
            <a:r>
              <a:rPr lang="tr-TR" sz="2400" b="0" dirty="0" smtClean="0">
                <a:latin typeface="Times New Roman" panose="02020603050405020304" pitchFamily="18" charset="0"/>
                <a:cs typeface="Times New Roman" panose="02020603050405020304" pitchFamily="18" charset="0"/>
              </a:rPr>
              <a:t> </a:t>
            </a:r>
            <a:r>
              <a:rPr lang="tr-TR" sz="2400" b="0" dirty="0" err="1" smtClean="0">
                <a:latin typeface="Times New Roman" panose="02020603050405020304" pitchFamily="18" charset="0"/>
                <a:cs typeface="Times New Roman" panose="02020603050405020304" pitchFamily="18" charset="0"/>
              </a:rPr>
              <a:t>yield</a:t>
            </a:r>
            <a:r>
              <a:rPr lang="tr-TR" sz="2400" b="0" dirty="0" smtClean="0">
                <a:latin typeface="Times New Roman" panose="02020603050405020304" pitchFamily="18" charset="0"/>
                <a:cs typeface="Times New Roman" panose="02020603050405020304" pitchFamily="18" charset="0"/>
              </a:rPr>
              <a:t> optimal </a:t>
            </a:r>
            <a:r>
              <a:rPr lang="tr-TR" sz="2400" b="0" dirty="0" err="1" smtClean="0">
                <a:latin typeface="Times New Roman" panose="02020603050405020304" pitchFamily="18" charset="0"/>
                <a:cs typeface="Times New Roman" panose="02020603050405020304" pitchFamily="18" charset="0"/>
              </a:rPr>
              <a:t>sourcing</a:t>
            </a:r>
            <a:r>
              <a:rPr lang="tr-TR" sz="2400" b="0" dirty="0" smtClean="0">
                <a:latin typeface="Times New Roman" panose="02020603050405020304" pitchFamily="18" charset="0"/>
                <a:cs typeface="Times New Roman" panose="02020603050405020304" pitchFamily="18" charset="0"/>
              </a:rPr>
              <a:t>.</a:t>
            </a:r>
          </a:p>
          <a:p>
            <a:pPr>
              <a:lnSpc>
                <a:spcPct val="90000"/>
              </a:lnSpc>
              <a:buClr>
                <a:schemeClr val="accent3"/>
              </a:buClr>
              <a:buFont typeface="Arial" pitchFamily="34" charset="0"/>
              <a:buChar char="•"/>
            </a:pPr>
            <a:r>
              <a:rPr lang="en-US" sz="2400" b="0" dirty="0" smtClean="0">
                <a:latin typeface="Times New Roman" panose="02020603050405020304" pitchFamily="18" charset="0"/>
                <a:cs typeface="Times New Roman" panose="02020603050405020304" pitchFamily="18" charset="0"/>
              </a:rPr>
              <a:t>Headquarters </a:t>
            </a:r>
            <a:r>
              <a:rPr lang="tr-TR" sz="2400" b="0" dirty="0" smtClean="0">
                <a:latin typeface="Times New Roman" panose="02020603050405020304" pitchFamily="18" charset="0"/>
                <a:cs typeface="Times New Roman" panose="02020603050405020304" pitchFamily="18" charset="0"/>
              </a:rPr>
              <a:t>allows</a:t>
            </a:r>
            <a:r>
              <a:rPr lang="en-US" sz="2400" b="0" dirty="0" smtClean="0">
                <a:latin typeface="Times New Roman" panose="02020603050405020304" pitchFamily="18" charset="0"/>
                <a:cs typeface="Times New Roman" panose="02020603050405020304" pitchFamily="18" charset="0"/>
              </a:rPr>
              <a:t> each country manager to operate independently and pursue local responsiveness. </a:t>
            </a:r>
            <a:endParaRPr lang="tr-TR" sz="2400" b="0" dirty="0" smtClean="0">
              <a:latin typeface="Times New Roman" panose="02020603050405020304" pitchFamily="18" charset="0"/>
              <a:cs typeface="Times New Roman" panose="02020603050405020304" pitchFamily="18" charset="0"/>
            </a:endParaRPr>
          </a:p>
          <a:p>
            <a:pPr>
              <a:lnSpc>
                <a:spcPct val="90000"/>
              </a:lnSpc>
              <a:buClr>
                <a:schemeClr val="accent3"/>
              </a:buClr>
              <a:buFont typeface="Arial" pitchFamily="34" charset="0"/>
              <a:buChar char="•"/>
            </a:pPr>
            <a:r>
              <a:rPr lang="tr-TR" sz="2400" b="0" dirty="0" smtClean="0">
                <a:latin typeface="Times New Roman" panose="02020603050405020304" pitchFamily="18" charset="0"/>
                <a:cs typeface="Times New Roman" panose="02020603050405020304" pitchFamily="18" charset="0"/>
              </a:rPr>
              <a:t>This type of organizational design is flat in shape rather than tall, meaning that work practices will vary as function of locale.</a:t>
            </a:r>
            <a:endParaRPr lang="en-US" sz="2400" b="0" dirty="0" smtClean="0">
              <a:latin typeface="Times New Roman" panose="02020603050405020304" pitchFamily="18" charset="0"/>
              <a:cs typeface="Times New Roman" panose="02020603050405020304" pitchFamily="18" charset="0"/>
            </a:endParaRPr>
          </a:p>
          <a:p>
            <a:pPr algn="just"/>
            <a:endParaRPr lang="tr-TR" sz="2400" dirty="0" smtClean="0"/>
          </a:p>
          <a:p>
            <a:pPr algn="just"/>
            <a:endParaRPr lang="en-US" sz="2400" dirty="0" smtClean="0"/>
          </a:p>
          <a:p>
            <a:pPr algn="just"/>
            <a:endParaRPr lang="tr-TR" sz="2400" dirty="0" smtClean="0"/>
          </a:p>
          <a:p>
            <a:endParaRPr lang="en-US" dirty="0"/>
          </a:p>
        </p:txBody>
      </p:sp>
    </p:spTree>
    <p:extLst>
      <p:ext uri="{BB962C8B-B14F-4D97-AF65-F5344CB8AC3E}">
        <p14:creationId xmlns:p14="http://schemas.microsoft.com/office/powerpoint/2010/main" val="3511532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6CC888B-D9F9-4E54-B722-F151A9F45E95}" type="slidenum">
              <a:rPr lang="en-US" smtClean="0"/>
              <a:pPr/>
              <a:t>19</a:t>
            </a:fld>
            <a:endParaRPr lang="en-US"/>
          </a:p>
        </p:txBody>
      </p:sp>
      <p:sp>
        <p:nvSpPr>
          <p:cNvPr id="6" name="Content Placeholder 2"/>
          <p:cNvSpPr>
            <a:spLocks noGrp="1"/>
          </p:cNvSpPr>
          <p:nvPr>
            <p:ph idx="1"/>
          </p:nvPr>
        </p:nvSpPr>
        <p:spPr>
          <a:xfrm>
            <a:off x="822960" y="723286"/>
            <a:ext cx="7520940" cy="4204166"/>
          </a:xfrm>
        </p:spPr>
        <p:txBody>
          <a:bodyPr>
            <a:normAutofit/>
          </a:bodyPr>
          <a:lstStyle/>
          <a:p>
            <a:pPr>
              <a:lnSpc>
                <a:spcPct val="90000"/>
              </a:lnSpc>
              <a:buClr>
                <a:schemeClr val="accent3"/>
              </a:buClr>
              <a:buFont typeface="Arial" pitchFamily="34" charset="0"/>
              <a:buChar char="•"/>
            </a:pPr>
            <a:r>
              <a:rPr lang="en-US" sz="2000" dirty="0" smtClean="0"/>
              <a:t>With this strategy, managers recognize and emphasize differences among national markets.</a:t>
            </a:r>
            <a:endParaRPr lang="tr-TR" sz="2000" dirty="0" smtClean="0"/>
          </a:p>
          <a:p>
            <a:pPr>
              <a:lnSpc>
                <a:spcPct val="90000"/>
              </a:lnSpc>
              <a:buClr>
                <a:schemeClr val="accent3"/>
              </a:buClr>
              <a:buFont typeface="Arial" pitchFamily="34" charset="0"/>
              <a:buChar char="•"/>
            </a:pPr>
            <a:endParaRPr lang="tr-TR" sz="2000" dirty="0"/>
          </a:p>
          <a:p>
            <a:pPr>
              <a:lnSpc>
                <a:spcPct val="90000"/>
              </a:lnSpc>
              <a:buClr>
                <a:schemeClr val="accent3"/>
              </a:buClr>
              <a:buFont typeface="Arial" pitchFamily="34" charset="0"/>
              <a:buChar char="•"/>
            </a:pPr>
            <a:r>
              <a:rPr lang="en-US" sz="2000" dirty="0" smtClean="0"/>
              <a:t>Firms with limited international experience often find multi-domestic strategy an easy option as they can delegate many tasks to their country managers (or foreign distributors, franchisees, or licensees, where they are used).</a:t>
            </a:r>
          </a:p>
          <a:p>
            <a:pPr>
              <a:buClr>
                <a:schemeClr val="accent3"/>
              </a:buClr>
              <a:buFont typeface="Arial" pitchFamily="34" charset="0"/>
              <a:buChar char="•"/>
            </a:pPr>
            <a:endParaRPr lang="tr-TR" sz="2000" dirty="0" smtClean="0"/>
          </a:p>
        </p:txBody>
      </p:sp>
    </p:spTree>
    <p:extLst>
      <p:ext uri="{BB962C8B-B14F-4D97-AF65-F5344CB8AC3E}">
        <p14:creationId xmlns:p14="http://schemas.microsoft.com/office/powerpoint/2010/main" val="2483196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solidFill>
                  <a:srgbClr val="0679A3"/>
                </a:solidFill>
              </a:rPr>
              <a:t>Introduction</a:t>
            </a:r>
            <a:endParaRPr lang="en-US">
              <a:solidFill>
                <a:srgbClr val="0679A3"/>
              </a:solidFill>
            </a:endParaRPr>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tr-TR" sz="2800" dirty="0" smtClean="0">
                <a:solidFill>
                  <a:schemeClr val="accent2"/>
                </a:solidFill>
              </a:rPr>
              <a:t>Distributed organizational designs</a:t>
            </a:r>
          </a:p>
          <a:p>
            <a:pPr>
              <a:buFont typeface="Franklin Gothic Book" pitchFamily="34" charset="0"/>
              <a:buChar char="–"/>
            </a:pPr>
            <a:r>
              <a:rPr lang="tr-TR" sz="2800" dirty="0" smtClean="0"/>
              <a:t>enable firms  to coordinate work across national and other  geographic boundaries </a:t>
            </a:r>
          </a:p>
          <a:p>
            <a:pPr>
              <a:buFont typeface="Franklin Gothic Book" pitchFamily="34" charset="0"/>
              <a:buChar char="–"/>
            </a:pPr>
            <a:r>
              <a:rPr lang="tr-TR" sz="2800" dirty="0" smtClean="0"/>
              <a:t>meet the knowledge needs of our increasingly service-oriented economy</a:t>
            </a:r>
          </a:p>
          <a:p>
            <a:pPr marL="0" indent="0"/>
            <a:endParaRPr lang="tr-TR" sz="2800" dirty="0" smtClean="0"/>
          </a:p>
          <a:p>
            <a:pPr marL="457200" indent="-457200">
              <a:buFont typeface="Arial" pitchFamily="34" charset="0"/>
              <a:buChar char="•"/>
            </a:pPr>
            <a:r>
              <a:rPr lang="tr-TR" sz="2800" dirty="0" err="1" smtClean="0"/>
              <a:t>First</a:t>
            </a:r>
            <a:r>
              <a:rPr lang="tr-TR" sz="2800" dirty="0" smtClean="0"/>
              <a:t>, </a:t>
            </a:r>
            <a:r>
              <a:rPr lang="tr-TR" sz="2800" dirty="0" err="1" smtClean="0"/>
              <a:t>structures</a:t>
            </a:r>
            <a:r>
              <a:rPr lang="tr-TR" sz="2800" dirty="0" smtClean="0"/>
              <a:t> </a:t>
            </a:r>
            <a:r>
              <a:rPr lang="tr-TR" sz="2800" dirty="0" err="1" smtClean="0"/>
              <a:t>for</a:t>
            </a:r>
            <a:r>
              <a:rPr lang="tr-TR" sz="2800" dirty="0" smtClean="0"/>
              <a:t> </a:t>
            </a:r>
            <a:r>
              <a:rPr lang="tr-TR" sz="2800" dirty="0" err="1" smtClean="0"/>
              <a:t>spanning</a:t>
            </a:r>
            <a:r>
              <a:rPr lang="tr-TR" sz="2800" dirty="0" smtClean="0"/>
              <a:t> </a:t>
            </a:r>
            <a:r>
              <a:rPr lang="tr-TR" sz="2800" dirty="0" err="1" smtClean="0"/>
              <a:t>geography</a:t>
            </a:r>
            <a:endParaRPr lang="tr-TR" sz="2800" dirty="0" smtClean="0"/>
          </a:p>
          <a:p>
            <a:pPr marL="457200" indent="-457200">
              <a:buFont typeface="Arial" pitchFamily="34" charset="0"/>
              <a:buChar char="•"/>
            </a:pPr>
            <a:r>
              <a:rPr lang="tr-TR" sz="2800" dirty="0" smtClean="0"/>
              <a:t>Second, structures for managing knowledge exchange</a:t>
            </a:r>
            <a:endParaRPr lang="en-US" sz="2800"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2</a:t>
            </a:fld>
            <a:endParaRPr lang="en-US"/>
          </a:p>
        </p:txBody>
      </p:sp>
    </p:spTree>
    <p:extLst>
      <p:ext uri="{BB962C8B-B14F-4D97-AF65-F5344CB8AC3E}">
        <p14:creationId xmlns:p14="http://schemas.microsoft.com/office/powerpoint/2010/main" val="1177519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6CC888B-D9F9-4E54-B722-F151A9F45E95}" type="slidenum">
              <a:rPr lang="en-US" smtClean="0"/>
              <a:pPr/>
              <a:t>20</a:t>
            </a:fld>
            <a:endParaRPr lang="en-US"/>
          </a:p>
        </p:txBody>
      </p:sp>
      <p:sp>
        <p:nvSpPr>
          <p:cNvPr id="6" name="Content Placeholder 2"/>
          <p:cNvSpPr>
            <a:spLocks noGrp="1"/>
          </p:cNvSpPr>
          <p:nvPr>
            <p:ph idx="1"/>
          </p:nvPr>
        </p:nvSpPr>
        <p:spPr>
          <a:xfrm>
            <a:off x="822960" y="670363"/>
            <a:ext cx="7520940" cy="4204166"/>
          </a:xfrm>
        </p:spPr>
        <p:txBody>
          <a:bodyPr>
            <a:normAutofit/>
          </a:bodyPr>
          <a:lstStyle/>
          <a:p>
            <a:pPr marL="0" indent="0">
              <a:buClr>
                <a:schemeClr val="accent3"/>
              </a:buClr>
            </a:pPr>
            <a:endParaRPr lang="tr-TR" sz="2000" dirty="0" smtClean="0"/>
          </a:p>
          <a:p>
            <a:pPr>
              <a:buClr>
                <a:schemeClr val="accent3"/>
              </a:buClr>
              <a:buFont typeface="Arial" pitchFamily="34" charset="0"/>
              <a:buChar char="•"/>
            </a:pPr>
            <a:r>
              <a:rPr lang="en-US" sz="2000" dirty="0" smtClean="0"/>
              <a:t>Managers have little incentive to share knowledge and experience with those in other countries, leading to duplication of activities and reduced economies of scale.  </a:t>
            </a:r>
          </a:p>
          <a:p>
            <a:pPr>
              <a:buClr>
                <a:schemeClr val="accent3"/>
              </a:buClr>
              <a:buFont typeface="Arial" pitchFamily="34" charset="0"/>
              <a:buChar char="•"/>
            </a:pPr>
            <a:r>
              <a:rPr lang="en-US" sz="2000" dirty="0" smtClean="0"/>
              <a:t>Limited information sharing also reduces the possibility of developing knowledge-based competitive advantage. </a:t>
            </a:r>
          </a:p>
          <a:p>
            <a:pPr>
              <a:buClr>
                <a:schemeClr val="accent3"/>
              </a:buClr>
              <a:buFont typeface="Arial" pitchFamily="34" charset="0"/>
              <a:buChar char="•"/>
            </a:pPr>
            <a:r>
              <a:rPr lang="en-US" sz="2000" dirty="0" smtClean="0"/>
              <a:t>Focus on competition in each market</a:t>
            </a:r>
            <a:endParaRPr lang="tr-TR" sz="2000" dirty="0" smtClean="0"/>
          </a:p>
          <a:p>
            <a:pPr>
              <a:buClr>
                <a:schemeClr val="accent3"/>
              </a:buClr>
              <a:buFont typeface="Arial" pitchFamily="34" charset="0"/>
              <a:buChar char="•"/>
            </a:pPr>
            <a:r>
              <a:rPr lang="en-US" sz="2000" dirty="0" smtClean="0"/>
              <a:t>It leads to inefficient manufacturing, redundant operations, a proliferation of products designed to meet local needs, and generally higher costs of international operations than other designs.</a:t>
            </a:r>
            <a:endParaRPr lang="tr-TR" sz="2000" dirty="0" smtClean="0"/>
          </a:p>
          <a:p>
            <a:pPr>
              <a:buClr>
                <a:schemeClr val="accent3"/>
              </a:buClr>
              <a:buFont typeface="Arial" pitchFamily="34" charset="0"/>
              <a:buChar char="•"/>
            </a:pPr>
            <a:endParaRPr lang="en-US" sz="2000" dirty="0" smtClean="0"/>
          </a:p>
          <a:p>
            <a:pPr>
              <a:buClr>
                <a:schemeClr val="accent3"/>
              </a:buClr>
              <a:buFont typeface="Arial" pitchFamily="34" charset="0"/>
              <a:buChar char="•"/>
            </a:pPr>
            <a:endParaRPr lang="tr-TR" sz="2000" dirty="0" smtClean="0"/>
          </a:p>
        </p:txBody>
      </p:sp>
    </p:spTree>
    <p:extLst>
      <p:ext uri="{BB962C8B-B14F-4D97-AF65-F5344CB8AC3E}">
        <p14:creationId xmlns:p14="http://schemas.microsoft.com/office/powerpoint/2010/main" val="2483196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2960" y="994612"/>
            <a:ext cx="7520940" cy="3961701"/>
          </a:xfrm>
        </p:spPr>
        <p:txBody>
          <a:bodyPr>
            <a:normAutofit lnSpcReduction="10000"/>
          </a:bodyPr>
          <a:lstStyle/>
          <a:p>
            <a:pPr>
              <a:buFont typeface="Wingdings"/>
              <a:buChar char="à"/>
            </a:pPr>
            <a:r>
              <a:rPr lang="tr-TR" dirty="0" err="1" smtClean="0">
                <a:latin typeface="Times New Roman" panose="02020603050405020304" pitchFamily="18" charset="0"/>
                <a:cs typeface="Times New Roman" panose="02020603050405020304" pitchFamily="18" charset="0"/>
              </a:rPr>
              <a:t>Consider</a:t>
            </a:r>
            <a:r>
              <a:rPr lang="tr-TR" dirty="0" smtClean="0">
                <a:latin typeface="Times New Roman" panose="02020603050405020304" pitchFamily="18" charset="0"/>
                <a:cs typeface="Times New Roman" panose="02020603050405020304" pitchFamily="18" charset="0"/>
              </a:rPr>
              <a:t> our example of the software development firm, headquarted in Arlinton, Virginia. </a:t>
            </a:r>
          </a:p>
          <a:p>
            <a:pPr>
              <a:buFont typeface="Wingdings"/>
              <a:buChar char="à"/>
            </a:pPr>
            <a:r>
              <a:rPr lang="tr-TR" dirty="0" err="1" smtClean="0">
                <a:latin typeface="Times New Roman" panose="02020603050405020304" pitchFamily="18" charset="0"/>
                <a:cs typeface="Times New Roman" panose="02020603050405020304" pitchFamily="18" charset="0"/>
              </a:rPr>
              <a:t>Suppose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firm</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seeks</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to</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grow</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service </a:t>
            </a:r>
            <a:r>
              <a:rPr lang="tr-TR" dirty="0" err="1" smtClean="0">
                <a:latin typeface="Times New Roman" panose="02020603050405020304" pitchFamily="18" charset="0"/>
                <a:cs typeface="Times New Roman" panose="02020603050405020304" pitchFamily="18" charset="0"/>
              </a:rPr>
              <a:t>side</a:t>
            </a:r>
            <a:r>
              <a:rPr lang="tr-TR" dirty="0" smtClean="0">
                <a:latin typeface="Times New Roman" panose="02020603050405020304" pitchFamily="18" charset="0"/>
                <a:cs typeface="Times New Roman" panose="02020603050405020304" pitchFamily="18" charset="0"/>
              </a:rPr>
              <a:t> of </a:t>
            </a:r>
            <a:r>
              <a:rPr lang="tr-TR" dirty="0" err="1" smtClean="0">
                <a:latin typeface="Times New Roman" panose="02020603050405020304" pitchFamily="18" charset="0"/>
                <a:cs typeface="Times New Roman" panose="02020603050405020304" pitchFamily="18" charset="0"/>
              </a:rPr>
              <a:t>its</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business</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offering</a:t>
            </a:r>
            <a:r>
              <a:rPr lang="tr-TR" dirty="0" smtClean="0">
                <a:latin typeface="Times New Roman" panose="02020603050405020304" pitchFamily="18" charset="0"/>
                <a:cs typeface="Times New Roman" panose="02020603050405020304" pitchFamily="18" charset="0"/>
              </a:rPr>
              <a:t> a </a:t>
            </a:r>
            <a:r>
              <a:rPr lang="tr-TR" dirty="0" err="1" smtClean="0">
                <a:latin typeface="Times New Roman" panose="02020603050405020304" pitchFamily="18" charset="0"/>
                <a:cs typeface="Times New Roman" panose="02020603050405020304" pitchFamily="18" charset="0"/>
              </a:rPr>
              <a:t>variety</a:t>
            </a:r>
            <a:r>
              <a:rPr lang="tr-TR" dirty="0" smtClean="0">
                <a:latin typeface="Times New Roman" panose="02020603050405020304" pitchFamily="18" charset="0"/>
                <a:cs typeface="Times New Roman" panose="02020603050405020304" pitchFamily="18" charset="0"/>
              </a:rPr>
              <a:t> of </a:t>
            </a:r>
            <a:r>
              <a:rPr lang="tr-TR" dirty="0" err="1" smtClean="0">
                <a:latin typeface="Times New Roman" panose="02020603050405020304" pitchFamily="18" charset="0"/>
                <a:cs typeface="Times New Roman" panose="02020603050405020304" pitchFamily="18" charset="0"/>
              </a:rPr>
              <a:t>project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management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services</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to</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customers</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that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use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its</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project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management</a:t>
            </a:r>
            <a:r>
              <a:rPr lang="tr-TR" dirty="0" smtClean="0">
                <a:latin typeface="Times New Roman" panose="02020603050405020304" pitchFamily="18" charset="0"/>
                <a:cs typeface="Times New Roman" panose="02020603050405020304" pitchFamily="18" charset="0"/>
              </a:rPr>
              <a:t> software. </a:t>
            </a:r>
          </a:p>
          <a:p>
            <a:pPr>
              <a:buFont typeface="Wingdings"/>
              <a:buChar char="à"/>
            </a:pPr>
            <a:r>
              <a:rPr lang="tr-TR" dirty="0" err="1" smtClean="0">
                <a:latin typeface="Times New Roman" panose="02020603050405020304" pitchFamily="18" charset="0"/>
                <a:cs typeface="Times New Roman" panose="02020603050405020304" pitchFamily="18" charset="0"/>
              </a:rPr>
              <a:t>If</a:t>
            </a:r>
            <a:r>
              <a:rPr lang="tr-TR" dirty="0" smtClean="0">
                <a:latin typeface="Times New Roman" panose="02020603050405020304" pitchFamily="18" charset="0"/>
                <a:cs typeface="Times New Roman" panose="02020603050405020304" pitchFamily="18" charset="0"/>
              </a:rPr>
              <a:t> the firm assesses the environment and determines that service needs are quite </a:t>
            </a:r>
            <a:r>
              <a:rPr lang="tr-TR" dirty="0" err="1" smtClean="0">
                <a:latin typeface="Times New Roman" panose="02020603050405020304" pitchFamily="18" charset="0"/>
                <a:cs typeface="Times New Roman" panose="02020603050405020304" pitchFamily="18" charset="0"/>
              </a:rPr>
              <a:t>different</a:t>
            </a:r>
            <a:r>
              <a:rPr lang="tr-TR" dirty="0" smtClean="0">
                <a:latin typeface="Times New Roman" panose="02020603050405020304" pitchFamily="18" charset="0"/>
                <a:cs typeface="Times New Roman" panose="02020603050405020304" pitchFamily="18" charset="0"/>
              </a:rPr>
              <a:t> in developed countries vs. developing countries, and, further, that there are major differences in service needs in Asian countries vs. Western countries, the firm could adopt a multi-domestic organizational design for management of its service business. </a:t>
            </a:r>
          </a:p>
          <a:p>
            <a:pPr>
              <a:buFont typeface="Wingdings"/>
              <a:buChar char="à"/>
            </a:pP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firm</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might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establish</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regional</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operations</a:t>
            </a:r>
            <a:r>
              <a:rPr lang="tr-TR" dirty="0" smtClean="0">
                <a:latin typeface="Times New Roman" panose="02020603050405020304" pitchFamily="18" charset="0"/>
                <a:cs typeface="Times New Roman" panose="02020603050405020304" pitchFamily="18" charset="0"/>
              </a:rPr>
              <a:t> in Japan </a:t>
            </a:r>
            <a:r>
              <a:rPr lang="tr-TR" dirty="0" err="1" smtClean="0">
                <a:latin typeface="Times New Roman" panose="02020603050405020304" pitchFamily="18" charset="0"/>
                <a:cs typeface="Times New Roman" panose="02020603050405020304" pitchFamily="18" charset="0"/>
              </a:rPr>
              <a:t>or</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Singapore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to</a:t>
            </a:r>
            <a:r>
              <a:rPr lang="tr-TR" dirty="0" smtClean="0">
                <a:latin typeface="Times New Roman" panose="02020603050405020304" pitchFamily="18" charset="0"/>
                <a:cs typeface="Times New Roman" panose="02020603050405020304" pitchFamily="18" charset="0"/>
              </a:rPr>
              <a:t> service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many</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developed</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economies</a:t>
            </a:r>
            <a:r>
              <a:rPr lang="tr-TR" dirty="0" smtClean="0">
                <a:latin typeface="Times New Roman" panose="02020603050405020304" pitchFamily="18" charset="0"/>
                <a:cs typeface="Times New Roman" panose="02020603050405020304" pitchFamily="18" charset="0"/>
              </a:rPr>
              <a:t> of </a:t>
            </a:r>
            <a:r>
              <a:rPr lang="tr-TR" dirty="0" err="1" smtClean="0">
                <a:latin typeface="Times New Roman" panose="02020603050405020304" pitchFamily="18" charset="0"/>
                <a:cs typeface="Times New Roman" panose="02020603050405020304" pitchFamily="18" charset="0"/>
              </a:rPr>
              <a:t>Asia</a:t>
            </a:r>
            <a:r>
              <a:rPr lang="tr-TR" dirty="0" smtClean="0">
                <a:latin typeface="Times New Roman" panose="02020603050405020304" pitchFamily="18" charset="0"/>
                <a:cs typeface="Times New Roman" panose="02020603050405020304" pitchFamily="18" charset="0"/>
              </a:rPr>
              <a:t>. It might then establish a country-based operation in mainland China to explore the unique needs of that market. Similary, it might locate an operation in London from which it would service the Western European market, with additional officies in Moscow and Budapest, to service the unique needs of these more volatile, growing economies.</a:t>
            </a:r>
            <a:endParaRPr lang="en-US" dirty="0">
              <a:latin typeface="Times New Roman" panose="02020603050405020304" pitchFamily="18" charset="0"/>
              <a:cs typeface="Times New Roman" panose="02020603050405020304" pitchFamily="18" charset="0"/>
            </a:endParaRPr>
          </a:p>
        </p:txBody>
      </p:sp>
      <p:sp>
        <p:nvSpPr>
          <p:cNvPr id="4" name="3 Slayt Numarası Yer Tutucusu"/>
          <p:cNvSpPr>
            <a:spLocks noGrp="1"/>
          </p:cNvSpPr>
          <p:nvPr>
            <p:ph type="sldNum" sz="quarter" idx="12"/>
          </p:nvPr>
        </p:nvSpPr>
        <p:spPr/>
        <p:txBody>
          <a:bodyPr/>
          <a:lstStyle/>
          <a:p>
            <a:fld id="{D6CC888B-D9F9-4E54-B722-F151A9F45E95}"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6CC888B-D9F9-4E54-B722-F151A9F45E95}" type="slidenum">
              <a:rPr lang="en-US" smtClean="0"/>
              <a:pPr/>
              <a:t>22</a:t>
            </a:fld>
            <a:endParaRPr lang="en-US"/>
          </a:p>
        </p:txBody>
      </p:sp>
      <p:sp>
        <p:nvSpPr>
          <p:cNvPr id="6" name="Title 1"/>
          <p:cNvSpPr>
            <a:spLocks noGrp="1"/>
          </p:cNvSpPr>
          <p:nvPr>
            <p:ph type="title"/>
          </p:nvPr>
        </p:nvSpPr>
        <p:spPr>
          <a:xfrm>
            <a:off x="822960" y="365760"/>
            <a:ext cx="7520940" cy="548640"/>
          </a:xfrm>
        </p:spPr>
        <p:txBody>
          <a:bodyPr/>
          <a:lstStyle/>
          <a:p>
            <a:r>
              <a:rPr lang="tr-TR" dirty="0" smtClean="0">
                <a:solidFill>
                  <a:srgbClr val="0679A3"/>
                </a:solidFill>
              </a:rPr>
              <a:t>transnational</a:t>
            </a:r>
            <a:endParaRPr lang="en-US" dirty="0">
              <a:solidFill>
                <a:srgbClr val="0679A3"/>
              </a:solidFill>
            </a:endParaRPr>
          </a:p>
        </p:txBody>
      </p:sp>
      <p:sp>
        <p:nvSpPr>
          <p:cNvPr id="7" name="Content Placeholder 2"/>
          <p:cNvSpPr>
            <a:spLocks noGrp="1"/>
          </p:cNvSpPr>
          <p:nvPr>
            <p:ph idx="1"/>
          </p:nvPr>
        </p:nvSpPr>
        <p:spPr>
          <a:xfrm>
            <a:off x="822960" y="1100628"/>
            <a:ext cx="7520940" cy="3579849"/>
          </a:xfrm>
        </p:spPr>
        <p:txBody>
          <a:bodyPr>
            <a:normAutofit/>
          </a:bodyPr>
          <a:lstStyle/>
          <a:p>
            <a:pPr>
              <a:buClr>
                <a:schemeClr val="accent3"/>
              </a:buClr>
              <a:buFont typeface="Arial" pitchFamily="34" charset="0"/>
              <a:buChar char="•"/>
            </a:pPr>
            <a:r>
              <a:rPr lang="tr-TR" sz="2400" dirty="0" smtClean="0"/>
              <a:t>A distributed organizations design that blends the international and multi-domectic structures to yield both the location advantages of regional or country-based design and economic efficiencies of optimal sourcing.</a:t>
            </a:r>
          </a:p>
          <a:p>
            <a:pPr>
              <a:buClr>
                <a:schemeClr val="accent3"/>
              </a:buClr>
              <a:buFont typeface="Arial" pitchFamily="34" charset="0"/>
              <a:buChar char="•"/>
            </a:pPr>
            <a:r>
              <a:rPr lang="tr-TR" sz="2400" dirty="0" smtClean="0"/>
              <a:t>Organization develops customized offerings by region while at the same time gaining efficiencies through worldwide centers of operations.</a:t>
            </a:r>
          </a:p>
          <a:p>
            <a:pPr algn="just"/>
            <a:endParaRPr lang="en-US" sz="2400" dirty="0" smtClean="0"/>
          </a:p>
          <a:p>
            <a:pPr algn="just"/>
            <a:endParaRPr lang="tr-TR" sz="2400" dirty="0" smtClean="0"/>
          </a:p>
          <a:p>
            <a:endParaRPr lang="en-US" dirty="0"/>
          </a:p>
        </p:txBody>
      </p:sp>
    </p:spTree>
    <p:extLst>
      <p:ext uri="{BB962C8B-B14F-4D97-AF65-F5344CB8AC3E}">
        <p14:creationId xmlns:p14="http://schemas.microsoft.com/office/powerpoint/2010/main" val="3511532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D6CC888B-D9F9-4E54-B722-F151A9F45E95}" type="slidenum">
              <a:rPr lang="en-US" smtClean="0"/>
              <a:pPr/>
              <a:t>23</a:t>
            </a:fld>
            <a:endParaRPr lang="en-US"/>
          </a:p>
        </p:txBody>
      </p:sp>
      <p:sp>
        <p:nvSpPr>
          <p:cNvPr id="6" name="Content Placeholder 2"/>
          <p:cNvSpPr>
            <a:spLocks noGrp="1"/>
          </p:cNvSpPr>
          <p:nvPr>
            <p:ph idx="1"/>
          </p:nvPr>
        </p:nvSpPr>
        <p:spPr>
          <a:xfrm>
            <a:off x="822960" y="917337"/>
            <a:ext cx="7520940" cy="4204166"/>
          </a:xfrm>
        </p:spPr>
        <p:txBody>
          <a:bodyPr>
            <a:normAutofit/>
          </a:bodyPr>
          <a:lstStyle/>
          <a:p>
            <a:pPr>
              <a:lnSpc>
                <a:spcPct val="80000"/>
              </a:lnSpc>
              <a:buClr>
                <a:schemeClr val="accent3"/>
              </a:buClr>
              <a:buFont typeface="Arial" pitchFamily="34" charset="0"/>
              <a:buChar char="•"/>
            </a:pPr>
            <a:r>
              <a:rPr lang="tr-TR" sz="2000" dirty="0" err="1" smtClean="0"/>
              <a:t>Managed</a:t>
            </a:r>
            <a:r>
              <a:rPr lang="tr-TR" sz="2000" dirty="0" smtClean="0"/>
              <a:t> </a:t>
            </a:r>
            <a:r>
              <a:rPr lang="tr-TR" sz="2000" dirty="0" err="1" smtClean="0"/>
              <a:t>well</a:t>
            </a:r>
            <a:r>
              <a:rPr lang="tr-TR" sz="2000" dirty="0" smtClean="0"/>
              <a:t>, </a:t>
            </a:r>
            <a:r>
              <a:rPr lang="tr-TR" sz="2000" dirty="0" err="1" smtClean="0"/>
              <a:t>the</a:t>
            </a:r>
            <a:r>
              <a:rPr lang="tr-TR" sz="2000" dirty="0" smtClean="0"/>
              <a:t> </a:t>
            </a:r>
            <a:r>
              <a:rPr lang="tr-TR" sz="2000" dirty="0" err="1" smtClean="0"/>
              <a:t>transnational</a:t>
            </a:r>
            <a:r>
              <a:rPr lang="tr-TR" sz="2000" dirty="0" smtClean="0"/>
              <a:t> </a:t>
            </a:r>
            <a:r>
              <a:rPr lang="tr-TR" sz="2000" dirty="0" err="1" smtClean="0"/>
              <a:t>design</a:t>
            </a:r>
            <a:r>
              <a:rPr lang="tr-TR" sz="2000" dirty="0" smtClean="0"/>
              <a:t> can </a:t>
            </a:r>
            <a:r>
              <a:rPr lang="tr-TR" sz="2000" dirty="0" err="1" smtClean="0"/>
              <a:t>bring</a:t>
            </a:r>
            <a:r>
              <a:rPr lang="tr-TR" sz="2000" dirty="0" smtClean="0"/>
              <a:t> </a:t>
            </a:r>
            <a:r>
              <a:rPr lang="tr-TR" sz="2000" dirty="0" err="1" smtClean="0"/>
              <a:t>the</a:t>
            </a:r>
            <a:r>
              <a:rPr lang="tr-TR" sz="2000" dirty="0" smtClean="0"/>
              <a:t> </a:t>
            </a:r>
            <a:r>
              <a:rPr lang="tr-TR" sz="2000" dirty="0" err="1" smtClean="0"/>
              <a:t>benefits</a:t>
            </a:r>
            <a:r>
              <a:rPr lang="tr-TR" sz="2000" dirty="0" smtClean="0"/>
              <a:t> of </a:t>
            </a:r>
            <a:r>
              <a:rPr lang="tr-TR" sz="2000" dirty="0" err="1" smtClean="0"/>
              <a:t>high</a:t>
            </a:r>
            <a:r>
              <a:rPr lang="tr-TR" sz="2000" dirty="0" smtClean="0"/>
              <a:t> </a:t>
            </a:r>
            <a:r>
              <a:rPr lang="tr-TR" sz="2000" dirty="0" err="1" smtClean="0"/>
              <a:t>efficiency</a:t>
            </a:r>
            <a:r>
              <a:rPr lang="tr-TR" sz="2000" dirty="0" smtClean="0"/>
              <a:t> </a:t>
            </a:r>
            <a:r>
              <a:rPr lang="tr-TR" sz="2000" dirty="0" err="1" smtClean="0"/>
              <a:t>and</a:t>
            </a:r>
            <a:r>
              <a:rPr lang="tr-TR" sz="2000" dirty="0" smtClean="0"/>
              <a:t> </a:t>
            </a:r>
            <a:r>
              <a:rPr lang="tr-TR" sz="2000" dirty="0" err="1" smtClean="0"/>
              <a:t>effectiveness</a:t>
            </a:r>
            <a:r>
              <a:rPr lang="tr-TR" sz="2000" dirty="0" smtClean="0"/>
              <a:t>.</a:t>
            </a:r>
          </a:p>
          <a:p>
            <a:pPr>
              <a:lnSpc>
                <a:spcPct val="80000"/>
              </a:lnSpc>
              <a:buClr>
                <a:schemeClr val="accent3"/>
              </a:buClr>
              <a:buFont typeface="Arial" pitchFamily="34" charset="0"/>
              <a:buChar char="•"/>
            </a:pPr>
            <a:r>
              <a:rPr lang="en-US" sz="2000" dirty="0" smtClean="0"/>
              <a:t>Organizing production, marketing, and other value-chain activities on a global scale.</a:t>
            </a:r>
          </a:p>
          <a:p>
            <a:pPr>
              <a:lnSpc>
                <a:spcPct val="80000"/>
              </a:lnSpc>
              <a:buClr>
                <a:schemeClr val="accent3"/>
              </a:buClr>
              <a:buFont typeface="Arial" pitchFamily="34" charset="0"/>
              <a:buChar char="•"/>
            </a:pPr>
            <a:r>
              <a:rPr lang="en-US" sz="2000" dirty="0" smtClean="0"/>
              <a:t>Optimizing local responsiveness and flexibility.</a:t>
            </a:r>
          </a:p>
          <a:p>
            <a:pPr>
              <a:lnSpc>
                <a:spcPct val="80000"/>
              </a:lnSpc>
              <a:buClr>
                <a:schemeClr val="accent3"/>
              </a:buClr>
              <a:buFont typeface="Arial" pitchFamily="34" charset="0"/>
              <a:buChar char="•"/>
            </a:pPr>
            <a:r>
              <a:rPr lang="en-US" sz="2000" dirty="0" smtClean="0"/>
              <a:t>Facilitating global learning and knowledge transfer. </a:t>
            </a:r>
          </a:p>
          <a:p>
            <a:pPr>
              <a:lnSpc>
                <a:spcPct val="80000"/>
              </a:lnSpc>
              <a:buClr>
                <a:schemeClr val="accent3"/>
              </a:buClr>
              <a:buFont typeface="Arial" pitchFamily="34" charset="0"/>
              <a:buChar char="•"/>
            </a:pPr>
            <a:r>
              <a:rPr lang="en-US" sz="2000" dirty="0" smtClean="0"/>
              <a:t>Coordinating </a:t>
            </a:r>
            <a:r>
              <a:rPr lang="en-US" sz="2000" i="1" dirty="0" smtClean="0"/>
              <a:t>competitive moves</a:t>
            </a:r>
            <a:r>
              <a:rPr lang="en-US" sz="2000" dirty="0" smtClean="0"/>
              <a:t> --how the firm deals with its competitors, on a global, integrated basis.</a:t>
            </a:r>
            <a:endParaRPr lang="tr-TR" sz="2000" dirty="0" smtClean="0"/>
          </a:p>
          <a:p>
            <a:pPr>
              <a:lnSpc>
                <a:spcPct val="80000"/>
              </a:lnSpc>
              <a:buClr>
                <a:schemeClr val="accent3"/>
              </a:buClr>
              <a:buFont typeface="Arial" pitchFamily="34" charset="0"/>
              <a:buChar char="•"/>
            </a:pPr>
            <a:r>
              <a:rPr lang="en-US" sz="2000" dirty="0" smtClean="0"/>
              <a:t>Difficult to achieve because of simultaneous requirements for strong central control and coordination to achieve efficiency and local flexibility and decentralization to achieve local market responsiveness</a:t>
            </a:r>
          </a:p>
          <a:p>
            <a:pPr marL="0" indent="0">
              <a:lnSpc>
                <a:spcPct val="80000"/>
              </a:lnSpc>
              <a:buClr>
                <a:schemeClr val="accent3"/>
              </a:buClr>
            </a:pPr>
            <a:endParaRPr lang="en-US" sz="2000" dirty="0" smtClean="0"/>
          </a:p>
          <a:p>
            <a:pPr>
              <a:lnSpc>
                <a:spcPct val="80000"/>
              </a:lnSpc>
            </a:pPr>
            <a:endParaRPr lang="tr-TR" sz="2000" dirty="0" smtClean="0"/>
          </a:p>
        </p:txBody>
      </p:sp>
    </p:spTree>
    <p:extLst>
      <p:ext uri="{BB962C8B-B14F-4D97-AF65-F5344CB8AC3E}">
        <p14:creationId xmlns:p14="http://schemas.microsoft.com/office/powerpoint/2010/main" val="2483196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fontScale="92500"/>
          </a:bodyPr>
          <a:lstStyle/>
          <a:p>
            <a:pPr>
              <a:buFont typeface="Wingdings"/>
              <a:buChar char="à"/>
            </a:pPr>
            <a:r>
              <a:rPr lang="tr-TR" sz="2000" dirty="0" err="1" smtClean="0"/>
              <a:t>Suppose</a:t>
            </a:r>
            <a:r>
              <a:rPr lang="tr-TR" sz="2000" dirty="0" smtClean="0"/>
              <a:t> </a:t>
            </a:r>
            <a:r>
              <a:rPr lang="tr-TR" sz="2000" dirty="0" err="1" smtClean="0"/>
              <a:t>you</a:t>
            </a:r>
            <a:r>
              <a:rPr lang="tr-TR" sz="2000" dirty="0" smtClean="0"/>
              <a:t> </a:t>
            </a:r>
            <a:r>
              <a:rPr lang="tr-TR" sz="2000" dirty="0" err="1" smtClean="0"/>
              <a:t>managed</a:t>
            </a:r>
            <a:r>
              <a:rPr lang="tr-TR" sz="2000" dirty="0" smtClean="0"/>
              <a:t> </a:t>
            </a:r>
            <a:r>
              <a:rPr lang="tr-TR" sz="2000" dirty="0" err="1" smtClean="0"/>
              <a:t>the</a:t>
            </a:r>
            <a:r>
              <a:rPr lang="tr-TR" sz="2000" dirty="0" smtClean="0"/>
              <a:t> software </a:t>
            </a:r>
            <a:r>
              <a:rPr lang="tr-TR" sz="2000" dirty="0" err="1" smtClean="0"/>
              <a:t>company</a:t>
            </a:r>
            <a:r>
              <a:rPr lang="tr-TR" sz="2000" dirty="0" smtClean="0"/>
              <a:t> </a:t>
            </a:r>
            <a:r>
              <a:rPr lang="tr-TR" sz="2000" dirty="0" err="1" smtClean="0"/>
              <a:t>decribed</a:t>
            </a:r>
            <a:r>
              <a:rPr lang="tr-TR" sz="2000" dirty="0" smtClean="0"/>
              <a:t> </a:t>
            </a:r>
            <a:r>
              <a:rPr lang="tr-TR" sz="2000" dirty="0" err="1" smtClean="0"/>
              <a:t>earlier</a:t>
            </a:r>
            <a:r>
              <a:rPr lang="tr-TR" sz="2000" dirty="0" smtClean="0"/>
              <a:t>, </a:t>
            </a:r>
            <a:r>
              <a:rPr lang="tr-TR" sz="2000" dirty="0" err="1" smtClean="0"/>
              <a:t>with</a:t>
            </a:r>
            <a:r>
              <a:rPr lang="tr-TR" sz="2000" dirty="0" smtClean="0"/>
              <a:t> </a:t>
            </a:r>
            <a:r>
              <a:rPr lang="tr-TR" sz="2000" dirty="0" err="1" smtClean="0"/>
              <a:t>corporate</a:t>
            </a:r>
            <a:r>
              <a:rPr lang="tr-TR" sz="2000" dirty="0" smtClean="0"/>
              <a:t> </a:t>
            </a:r>
            <a:r>
              <a:rPr lang="tr-TR" sz="2000" dirty="0" err="1" smtClean="0"/>
              <a:t>headquarters</a:t>
            </a:r>
            <a:r>
              <a:rPr lang="tr-TR" sz="2000" dirty="0" smtClean="0"/>
              <a:t> in </a:t>
            </a:r>
            <a:r>
              <a:rPr lang="tr-TR" sz="2000" dirty="0" err="1" smtClean="0"/>
              <a:t>Arlington</a:t>
            </a:r>
            <a:r>
              <a:rPr lang="tr-TR" sz="2000" dirty="0" smtClean="0"/>
              <a:t>, Virginia. </a:t>
            </a:r>
          </a:p>
          <a:p>
            <a:pPr>
              <a:buFont typeface="Wingdings"/>
              <a:buChar char="à"/>
            </a:pPr>
            <a:r>
              <a:rPr lang="tr-TR" sz="2000" dirty="0" err="1" smtClean="0"/>
              <a:t>You</a:t>
            </a:r>
            <a:r>
              <a:rPr lang="tr-TR" sz="2000" dirty="0" smtClean="0"/>
              <a:t> might take an optimal sourcing approach to locating a technical support or call center, perhaps placing both facilities in India despite low presence of customers in that country. </a:t>
            </a:r>
          </a:p>
          <a:p>
            <a:pPr>
              <a:buFont typeface="Wingdings"/>
              <a:buChar char="à"/>
            </a:pPr>
            <a:r>
              <a:rPr lang="tr-TR" sz="2000" dirty="0" smtClean="0"/>
              <a:t>At </a:t>
            </a:r>
            <a:r>
              <a:rPr lang="tr-TR" sz="2000" dirty="0" err="1" smtClean="0"/>
              <a:t>the</a:t>
            </a:r>
            <a:r>
              <a:rPr lang="tr-TR" sz="2000" dirty="0" smtClean="0"/>
              <a:t> </a:t>
            </a:r>
            <a:r>
              <a:rPr lang="tr-TR" sz="2000" dirty="0" err="1" smtClean="0"/>
              <a:t>same</a:t>
            </a:r>
            <a:r>
              <a:rPr lang="tr-TR" sz="2000" dirty="0" smtClean="0"/>
              <a:t> time </a:t>
            </a:r>
            <a:r>
              <a:rPr lang="tr-TR" sz="2000" dirty="0" err="1" smtClean="0"/>
              <a:t>you</a:t>
            </a:r>
            <a:r>
              <a:rPr lang="tr-TR" sz="2000" dirty="0" smtClean="0"/>
              <a:t> </a:t>
            </a:r>
            <a:r>
              <a:rPr lang="tr-TR" sz="2000" dirty="0" err="1" smtClean="0"/>
              <a:t>might</a:t>
            </a:r>
            <a:r>
              <a:rPr lang="tr-TR" sz="2000" dirty="0" smtClean="0"/>
              <a:t> </a:t>
            </a:r>
            <a:r>
              <a:rPr lang="tr-TR" sz="2000" dirty="0" err="1" smtClean="0"/>
              <a:t>locate</a:t>
            </a:r>
            <a:r>
              <a:rPr lang="tr-TR" sz="2000" dirty="0" smtClean="0"/>
              <a:t> </a:t>
            </a:r>
            <a:r>
              <a:rPr lang="tr-TR" sz="2000" dirty="0" err="1" smtClean="0"/>
              <a:t>sales</a:t>
            </a:r>
            <a:r>
              <a:rPr lang="tr-TR" sz="2000" dirty="0" smtClean="0"/>
              <a:t> </a:t>
            </a:r>
            <a:r>
              <a:rPr lang="tr-TR" sz="2000" dirty="0" err="1" smtClean="0"/>
              <a:t>and</a:t>
            </a:r>
            <a:r>
              <a:rPr lang="tr-TR" sz="2000" dirty="0" smtClean="0"/>
              <a:t> service </a:t>
            </a:r>
            <a:r>
              <a:rPr lang="tr-TR" sz="2000" dirty="0" err="1" smtClean="0"/>
              <a:t>operations</a:t>
            </a:r>
            <a:r>
              <a:rPr lang="tr-TR" sz="2000" dirty="0" smtClean="0"/>
              <a:t> in </a:t>
            </a:r>
            <a:r>
              <a:rPr lang="tr-TR" sz="2000" dirty="0" err="1" smtClean="0"/>
              <a:t>London</a:t>
            </a:r>
            <a:r>
              <a:rPr lang="tr-TR" sz="2000" dirty="0" smtClean="0"/>
              <a:t>, </a:t>
            </a:r>
            <a:r>
              <a:rPr lang="tr-TR" sz="2000" dirty="0" err="1" smtClean="0"/>
              <a:t>Moscow</a:t>
            </a:r>
            <a:r>
              <a:rPr lang="tr-TR" sz="2000" dirty="0" smtClean="0"/>
              <a:t>, </a:t>
            </a:r>
            <a:r>
              <a:rPr lang="tr-TR" sz="2000" dirty="0" err="1" smtClean="0"/>
              <a:t>Budapest</a:t>
            </a:r>
            <a:r>
              <a:rPr lang="tr-TR" sz="2000" dirty="0" smtClean="0"/>
              <a:t>, Japan, </a:t>
            </a:r>
            <a:r>
              <a:rPr lang="tr-TR" sz="2000" dirty="0" err="1" smtClean="0"/>
              <a:t>and</a:t>
            </a:r>
            <a:r>
              <a:rPr lang="tr-TR" sz="2000" dirty="0" smtClean="0"/>
              <a:t> </a:t>
            </a:r>
            <a:r>
              <a:rPr lang="tr-TR" sz="2000" dirty="0" err="1" smtClean="0"/>
              <a:t>China</a:t>
            </a:r>
            <a:r>
              <a:rPr lang="tr-TR" sz="2000" dirty="0" smtClean="0"/>
              <a:t>, </a:t>
            </a:r>
            <a:r>
              <a:rPr lang="tr-TR" sz="2000" dirty="0" err="1" smtClean="0"/>
              <a:t>so</a:t>
            </a:r>
            <a:r>
              <a:rPr lang="tr-TR" sz="2000" dirty="0" smtClean="0"/>
              <a:t> </a:t>
            </a:r>
            <a:r>
              <a:rPr lang="tr-TR" sz="2000" dirty="0" err="1" smtClean="0"/>
              <a:t>that</a:t>
            </a:r>
            <a:r>
              <a:rPr lang="tr-TR" sz="2000" dirty="0" smtClean="0"/>
              <a:t> </a:t>
            </a:r>
            <a:r>
              <a:rPr lang="tr-TR" sz="2000" dirty="0" err="1" smtClean="0"/>
              <a:t>you</a:t>
            </a:r>
            <a:r>
              <a:rPr lang="tr-TR" sz="2000" dirty="0" smtClean="0"/>
              <a:t> </a:t>
            </a:r>
            <a:r>
              <a:rPr lang="tr-TR" sz="2000" dirty="0" err="1" smtClean="0"/>
              <a:t>reach</a:t>
            </a:r>
            <a:r>
              <a:rPr lang="tr-TR" sz="2000" dirty="0" smtClean="0"/>
              <a:t> </a:t>
            </a:r>
            <a:r>
              <a:rPr lang="tr-TR" sz="2000" dirty="0" err="1" smtClean="0"/>
              <a:t>your</a:t>
            </a:r>
            <a:r>
              <a:rPr lang="tr-TR" sz="2000" dirty="0" smtClean="0"/>
              <a:t> </a:t>
            </a:r>
            <a:r>
              <a:rPr lang="tr-TR" sz="2000" dirty="0" err="1" smtClean="0"/>
              <a:t>major</a:t>
            </a:r>
            <a:r>
              <a:rPr lang="tr-TR" sz="2000" dirty="0" smtClean="0"/>
              <a:t> </a:t>
            </a:r>
            <a:r>
              <a:rPr lang="tr-TR" sz="2000" dirty="0" err="1" smtClean="0"/>
              <a:t>strategic</a:t>
            </a:r>
            <a:r>
              <a:rPr lang="tr-TR" sz="2000" dirty="0" smtClean="0"/>
              <a:t> </a:t>
            </a:r>
            <a:r>
              <a:rPr lang="tr-TR" sz="2000" dirty="0" err="1" smtClean="0"/>
              <a:t>markets</a:t>
            </a:r>
            <a:r>
              <a:rPr lang="tr-TR" sz="2000" dirty="0" smtClean="0"/>
              <a:t>. These facilities might operate some-what differently, depending on the needs of customer in the regions they have serve and the degree of investment your company intends to make in the particular region.</a:t>
            </a:r>
            <a:endParaRPr lang="en-US" sz="2000"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24</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solidFill>
                  <a:srgbClr val="0679A3"/>
                </a:solidFill>
              </a:rPr>
              <a:t>NEED FOR KNOWLEDGE EXCHANGE</a:t>
            </a:r>
          </a:p>
        </p:txBody>
      </p:sp>
      <p:sp>
        <p:nvSpPr>
          <p:cNvPr id="3" name="Content Placeholder 2"/>
          <p:cNvSpPr>
            <a:spLocks noGrp="1"/>
          </p:cNvSpPr>
          <p:nvPr>
            <p:ph idx="1"/>
          </p:nvPr>
        </p:nvSpPr>
        <p:spPr/>
        <p:txBody>
          <a:bodyPr/>
          <a:lstStyle/>
          <a:p>
            <a:endParaRPr lang="tr-TR" sz="1900" dirty="0" smtClean="0"/>
          </a:p>
          <a:p>
            <a:pPr>
              <a:buFont typeface="Wingdings" panose="05000000000000000000" pitchFamily="2" charset="2"/>
              <a:buChar char="Ø"/>
            </a:pPr>
            <a:r>
              <a:rPr lang="tr-TR" sz="1900" dirty="0" err="1" smtClean="0"/>
              <a:t>Once</a:t>
            </a:r>
            <a:r>
              <a:rPr lang="tr-TR" sz="1900" dirty="0" smtClean="0"/>
              <a:t> </a:t>
            </a:r>
            <a:r>
              <a:rPr lang="tr-TR" sz="1900" dirty="0"/>
              <a:t>the location decisions have been made, management must be adept at coordinating among the firm’s distributed operations. </a:t>
            </a:r>
            <a:endParaRPr lang="tr-TR" sz="1900" dirty="0" smtClean="0"/>
          </a:p>
          <a:p>
            <a:pPr>
              <a:buFont typeface="Wingdings" panose="05000000000000000000" pitchFamily="2" charset="2"/>
              <a:buChar char="Ø"/>
            </a:pPr>
            <a:r>
              <a:rPr lang="tr-TR" sz="1900" dirty="0" err="1" smtClean="0"/>
              <a:t>This</a:t>
            </a:r>
            <a:r>
              <a:rPr lang="tr-TR" sz="1900" dirty="0" smtClean="0"/>
              <a:t> </a:t>
            </a:r>
            <a:r>
              <a:rPr lang="tr-TR" sz="1900" dirty="0"/>
              <a:t>means that there must be a knowledge exchange support among various geographic locales.</a:t>
            </a:r>
          </a:p>
          <a:p>
            <a:endParaRPr lang="tr-TR" dirty="0"/>
          </a:p>
        </p:txBody>
      </p:sp>
      <p:sp>
        <p:nvSpPr>
          <p:cNvPr id="4" name="Slide Number Placeholder 3"/>
          <p:cNvSpPr>
            <a:spLocks noGrp="1"/>
          </p:cNvSpPr>
          <p:nvPr>
            <p:ph type="sldNum" sz="quarter" idx="12"/>
          </p:nvPr>
        </p:nvSpPr>
        <p:spPr/>
        <p:txBody>
          <a:bodyPr/>
          <a:lstStyle/>
          <a:p>
            <a:fld id="{D6CC888B-D9F9-4E54-B722-F151A9F45E95}" type="slidenum">
              <a:rPr lang="en-US" smtClean="0"/>
              <a:pPr/>
              <a:t>25</a:t>
            </a:fld>
            <a:endParaRPr lang="en-US"/>
          </a:p>
        </p:txBody>
      </p:sp>
    </p:spTree>
    <p:extLst>
      <p:ext uri="{BB962C8B-B14F-4D97-AF65-F5344CB8AC3E}">
        <p14:creationId xmlns:p14="http://schemas.microsoft.com/office/powerpoint/2010/main" val="3675330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Structures for managing knowledge exchange</a:t>
            </a:r>
          </a:p>
        </p:txBody>
      </p:sp>
      <p:sp>
        <p:nvSpPr>
          <p:cNvPr id="3" name="Content Placeholder 2"/>
          <p:cNvSpPr>
            <a:spLocks noGrp="1"/>
          </p:cNvSpPr>
          <p:nvPr>
            <p:ph idx="1"/>
          </p:nvPr>
        </p:nvSpPr>
        <p:spPr/>
        <p:txBody>
          <a:bodyPr/>
          <a:lstStyle/>
          <a:p>
            <a:pPr>
              <a:buFont typeface="Arial" pitchFamily="34" charset="0"/>
              <a:buChar char="•"/>
            </a:pPr>
            <a:r>
              <a:rPr lang="tr-TR" dirty="0"/>
              <a:t>Knowledge: information that corresponds to a particular content.</a:t>
            </a:r>
          </a:p>
          <a:p>
            <a:pPr>
              <a:buFont typeface="Arial" pitchFamily="34" charset="0"/>
              <a:buChar char="•"/>
            </a:pPr>
            <a:r>
              <a:rPr lang="tr-TR" dirty="0"/>
              <a:t>Knowledge exchange: sharing of information that requires interpretation, or intelligence, to fully understand and apply.</a:t>
            </a:r>
          </a:p>
          <a:p>
            <a:pPr>
              <a:buFont typeface="Arial" pitchFamily="34" charset="0"/>
              <a:buChar char="•"/>
            </a:pPr>
            <a:r>
              <a:rPr lang="tr-TR" dirty="0"/>
              <a:t> To structure in order to maximize efficiency and effectiveness of knowledge exchange is a major challenge for the distributed </a:t>
            </a:r>
            <a:r>
              <a:rPr lang="tr-TR" dirty="0" err="1"/>
              <a:t>organization</a:t>
            </a:r>
            <a:r>
              <a:rPr lang="tr-TR" dirty="0" smtClean="0"/>
              <a:t>.</a:t>
            </a:r>
          </a:p>
          <a:p>
            <a:pPr>
              <a:buFont typeface="Arial" pitchFamily="34" charset="0"/>
              <a:buChar char="•"/>
            </a:pPr>
            <a:r>
              <a:rPr lang="tr-TR" dirty="0"/>
              <a:t>Knowledge </a:t>
            </a:r>
            <a:r>
              <a:rPr lang="tr-TR" dirty="0" err="1"/>
              <a:t>exchange</a:t>
            </a:r>
            <a:r>
              <a:rPr lang="tr-TR" dirty="0"/>
              <a:t> can </a:t>
            </a:r>
            <a:r>
              <a:rPr lang="tr-TR" dirty="0" err="1"/>
              <a:t>help</a:t>
            </a:r>
            <a:r>
              <a:rPr lang="tr-TR" dirty="0"/>
              <a:t> </a:t>
            </a:r>
            <a:r>
              <a:rPr lang="tr-TR" dirty="0" err="1"/>
              <a:t>the</a:t>
            </a:r>
            <a:r>
              <a:rPr lang="tr-TR" dirty="0"/>
              <a:t> </a:t>
            </a:r>
            <a:r>
              <a:rPr lang="tr-TR" dirty="0" err="1"/>
              <a:t>organization</a:t>
            </a:r>
            <a:r>
              <a:rPr lang="tr-TR" dirty="0"/>
              <a:t> </a:t>
            </a:r>
            <a:r>
              <a:rPr lang="tr-TR" dirty="0" err="1"/>
              <a:t>to</a:t>
            </a:r>
            <a:r>
              <a:rPr lang="tr-TR" dirty="0"/>
              <a:t> </a:t>
            </a:r>
            <a:r>
              <a:rPr lang="tr-TR" dirty="0" err="1"/>
              <a:t>increase</a:t>
            </a:r>
            <a:r>
              <a:rPr lang="tr-TR" dirty="0"/>
              <a:t> </a:t>
            </a:r>
            <a:r>
              <a:rPr lang="tr-TR" dirty="0" err="1"/>
              <a:t>its</a:t>
            </a:r>
            <a:r>
              <a:rPr lang="tr-TR" dirty="0"/>
              <a:t> </a:t>
            </a:r>
            <a:r>
              <a:rPr lang="tr-TR" dirty="0" err="1"/>
              <a:t>information</a:t>
            </a:r>
            <a:r>
              <a:rPr lang="tr-TR" dirty="0"/>
              <a:t> </a:t>
            </a:r>
            <a:r>
              <a:rPr lang="tr-TR" dirty="0" err="1"/>
              <a:t>capacity</a:t>
            </a:r>
            <a:r>
              <a:rPr lang="tr-TR" dirty="0"/>
              <a:t>, </a:t>
            </a:r>
            <a:r>
              <a:rPr lang="tr-TR" dirty="0" err="1"/>
              <a:t>that</a:t>
            </a:r>
            <a:r>
              <a:rPr lang="tr-TR" dirty="0"/>
              <a:t> is, </a:t>
            </a:r>
            <a:r>
              <a:rPr lang="tr-TR" dirty="0" err="1"/>
              <a:t>the</a:t>
            </a:r>
            <a:r>
              <a:rPr lang="tr-TR" dirty="0"/>
              <a:t> </a:t>
            </a:r>
            <a:r>
              <a:rPr lang="tr-TR" dirty="0" err="1"/>
              <a:t>amount</a:t>
            </a:r>
            <a:r>
              <a:rPr lang="tr-TR" dirty="0"/>
              <a:t> of </a:t>
            </a:r>
            <a:r>
              <a:rPr lang="tr-TR" dirty="0" err="1"/>
              <a:t>information</a:t>
            </a:r>
            <a:r>
              <a:rPr lang="tr-TR" dirty="0"/>
              <a:t> </a:t>
            </a:r>
            <a:r>
              <a:rPr lang="tr-TR" dirty="0" err="1"/>
              <a:t>that</a:t>
            </a:r>
            <a:r>
              <a:rPr lang="tr-TR" dirty="0"/>
              <a:t> </a:t>
            </a:r>
            <a:r>
              <a:rPr lang="tr-TR" dirty="0" err="1"/>
              <a:t>the</a:t>
            </a:r>
            <a:r>
              <a:rPr lang="tr-TR" dirty="0"/>
              <a:t> </a:t>
            </a:r>
            <a:r>
              <a:rPr lang="tr-TR" dirty="0" err="1"/>
              <a:t>organization</a:t>
            </a:r>
            <a:r>
              <a:rPr lang="tr-TR" dirty="0"/>
              <a:t> can </a:t>
            </a:r>
            <a:r>
              <a:rPr lang="tr-TR" dirty="0" err="1"/>
              <a:t>process</a:t>
            </a:r>
            <a:r>
              <a:rPr lang="tr-TR" dirty="0"/>
              <a:t>. </a:t>
            </a:r>
          </a:p>
          <a:p>
            <a:pPr>
              <a:buFont typeface="Arial" pitchFamily="34" charset="0"/>
              <a:buChar char="•"/>
            </a:pPr>
            <a:r>
              <a:rPr lang="tr-TR" dirty="0"/>
              <a:t>A </a:t>
            </a:r>
            <a:r>
              <a:rPr lang="tr-TR" dirty="0" err="1"/>
              <a:t>company</a:t>
            </a:r>
            <a:r>
              <a:rPr lang="tr-TR" dirty="0"/>
              <a:t> </a:t>
            </a:r>
            <a:r>
              <a:rPr lang="tr-TR" dirty="0" err="1"/>
              <a:t>which</a:t>
            </a:r>
            <a:r>
              <a:rPr lang="tr-TR" dirty="0"/>
              <a:t> has </a:t>
            </a:r>
            <a:r>
              <a:rPr lang="tr-TR" dirty="0" err="1"/>
              <a:t>different</a:t>
            </a:r>
            <a:r>
              <a:rPr lang="tr-TR" dirty="0"/>
              <a:t> </a:t>
            </a:r>
            <a:r>
              <a:rPr lang="tr-TR" dirty="0" err="1"/>
              <a:t>groups</a:t>
            </a:r>
            <a:r>
              <a:rPr lang="tr-TR" dirty="0"/>
              <a:t> </a:t>
            </a:r>
            <a:r>
              <a:rPr lang="tr-TR" dirty="0" err="1"/>
              <a:t>producing</a:t>
            </a:r>
            <a:r>
              <a:rPr lang="tr-TR" dirty="0"/>
              <a:t> </a:t>
            </a:r>
            <a:r>
              <a:rPr lang="tr-TR" dirty="0" err="1"/>
              <a:t>different</a:t>
            </a:r>
            <a:r>
              <a:rPr lang="tr-TR" dirty="0"/>
              <a:t> </a:t>
            </a:r>
            <a:r>
              <a:rPr lang="tr-TR" dirty="0" err="1"/>
              <a:t>types</a:t>
            </a:r>
            <a:r>
              <a:rPr lang="tr-TR" dirty="0"/>
              <a:t> of </a:t>
            </a:r>
            <a:r>
              <a:rPr lang="tr-TR" dirty="0" err="1"/>
              <a:t>products</a:t>
            </a:r>
            <a:r>
              <a:rPr lang="tr-TR" dirty="0"/>
              <a:t> can </a:t>
            </a:r>
            <a:r>
              <a:rPr lang="tr-TR" dirty="0" err="1"/>
              <a:t>still</a:t>
            </a:r>
            <a:r>
              <a:rPr lang="tr-TR" dirty="0"/>
              <a:t> </a:t>
            </a:r>
            <a:r>
              <a:rPr lang="tr-TR" dirty="0" err="1"/>
              <a:t>benefit</a:t>
            </a:r>
            <a:r>
              <a:rPr lang="tr-TR" dirty="0"/>
              <a:t> </a:t>
            </a:r>
            <a:r>
              <a:rPr lang="tr-TR" dirty="0" err="1"/>
              <a:t>from</a:t>
            </a:r>
            <a:r>
              <a:rPr lang="tr-TR" dirty="0"/>
              <a:t> </a:t>
            </a:r>
            <a:r>
              <a:rPr lang="tr-TR" dirty="0" err="1"/>
              <a:t>knowledge</a:t>
            </a:r>
            <a:r>
              <a:rPr lang="tr-TR" dirty="0"/>
              <a:t> </a:t>
            </a:r>
            <a:r>
              <a:rPr lang="tr-TR" dirty="0" err="1"/>
              <a:t>processed</a:t>
            </a:r>
            <a:r>
              <a:rPr lang="tr-TR" dirty="0"/>
              <a:t> </a:t>
            </a:r>
            <a:r>
              <a:rPr lang="tr-TR" dirty="0" err="1"/>
              <a:t>by</a:t>
            </a:r>
            <a:r>
              <a:rPr lang="tr-TR" dirty="0"/>
              <a:t> </a:t>
            </a:r>
            <a:r>
              <a:rPr lang="tr-TR" dirty="0" err="1"/>
              <a:t>other</a:t>
            </a:r>
            <a:r>
              <a:rPr lang="tr-TR" dirty="0"/>
              <a:t> </a:t>
            </a:r>
            <a:r>
              <a:rPr lang="tr-TR" dirty="0" err="1"/>
              <a:t>groups</a:t>
            </a:r>
            <a:r>
              <a:rPr lang="tr-TR" dirty="0"/>
              <a:t> </a:t>
            </a:r>
            <a:r>
              <a:rPr lang="tr-TR" dirty="0" err="1"/>
              <a:t>such</a:t>
            </a:r>
            <a:r>
              <a:rPr lang="tr-TR" dirty="0"/>
              <a:t> as </a:t>
            </a:r>
            <a:r>
              <a:rPr lang="tr-TR" dirty="0" err="1"/>
              <a:t>development</a:t>
            </a:r>
            <a:r>
              <a:rPr lang="tr-TR" dirty="0"/>
              <a:t> of </a:t>
            </a:r>
            <a:r>
              <a:rPr lang="tr-TR" dirty="0" err="1"/>
              <a:t>research</a:t>
            </a:r>
            <a:r>
              <a:rPr lang="tr-TR" dirty="0"/>
              <a:t> </a:t>
            </a:r>
            <a:r>
              <a:rPr lang="tr-TR" dirty="0" err="1"/>
              <a:t>platforms</a:t>
            </a:r>
            <a:r>
              <a:rPr lang="tr-TR" dirty="0"/>
              <a:t>, </a:t>
            </a:r>
            <a:r>
              <a:rPr lang="tr-TR" dirty="0" err="1"/>
              <a:t>testing</a:t>
            </a:r>
            <a:r>
              <a:rPr lang="tr-TR" dirty="0"/>
              <a:t> </a:t>
            </a:r>
            <a:r>
              <a:rPr lang="tr-TR" dirty="0" err="1"/>
              <a:t>methods</a:t>
            </a:r>
            <a:r>
              <a:rPr lang="tr-TR" dirty="0"/>
              <a:t>, </a:t>
            </a:r>
            <a:r>
              <a:rPr lang="tr-TR" dirty="0" err="1"/>
              <a:t>statistical</a:t>
            </a:r>
            <a:r>
              <a:rPr lang="tr-TR" dirty="0"/>
              <a:t> </a:t>
            </a:r>
            <a:r>
              <a:rPr lang="tr-TR" dirty="0" err="1"/>
              <a:t>analyses</a:t>
            </a:r>
            <a:r>
              <a:rPr lang="tr-TR" dirty="0"/>
              <a:t>, </a:t>
            </a:r>
            <a:r>
              <a:rPr lang="tr-TR" dirty="0" err="1"/>
              <a:t>production</a:t>
            </a:r>
            <a:r>
              <a:rPr lang="tr-TR" dirty="0"/>
              <a:t> </a:t>
            </a:r>
            <a:r>
              <a:rPr lang="tr-TR" dirty="0" err="1"/>
              <a:t>methods</a:t>
            </a:r>
            <a:r>
              <a:rPr lang="tr-TR" dirty="0"/>
              <a:t>, </a:t>
            </a:r>
            <a:r>
              <a:rPr lang="tr-TR" dirty="0" err="1"/>
              <a:t>sales</a:t>
            </a:r>
            <a:r>
              <a:rPr lang="tr-TR" dirty="0"/>
              <a:t> </a:t>
            </a:r>
            <a:r>
              <a:rPr lang="tr-TR" dirty="0" err="1"/>
              <a:t>opportunities</a:t>
            </a:r>
            <a:r>
              <a:rPr lang="tr-TR" dirty="0"/>
              <a:t>, </a:t>
            </a:r>
            <a:r>
              <a:rPr lang="tr-TR" dirty="0" err="1"/>
              <a:t>etc</a:t>
            </a:r>
            <a:r>
              <a:rPr lang="tr-TR" dirty="0"/>
              <a:t>.</a:t>
            </a:r>
          </a:p>
          <a:p>
            <a:pPr>
              <a:buFont typeface="Arial" pitchFamily="34" charset="0"/>
              <a:buChar char="•"/>
            </a:pPr>
            <a:endParaRPr lang="tr-TR" dirty="0"/>
          </a:p>
          <a:p>
            <a:endParaRPr lang="tr-TR" dirty="0"/>
          </a:p>
        </p:txBody>
      </p:sp>
      <p:sp>
        <p:nvSpPr>
          <p:cNvPr id="4" name="Slide Number Placeholder 3"/>
          <p:cNvSpPr>
            <a:spLocks noGrp="1"/>
          </p:cNvSpPr>
          <p:nvPr>
            <p:ph type="sldNum" sz="quarter" idx="12"/>
          </p:nvPr>
        </p:nvSpPr>
        <p:spPr/>
        <p:txBody>
          <a:bodyPr/>
          <a:lstStyle/>
          <a:p>
            <a:fld id="{D6CC888B-D9F9-4E54-B722-F151A9F45E95}" type="slidenum">
              <a:rPr lang="en-US" smtClean="0"/>
              <a:pPr/>
              <a:t>26</a:t>
            </a:fld>
            <a:endParaRPr lang="en-US" dirty="0"/>
          </a:p>
        </p:txBody>
      </p:sp>
    </p:spTree>
    <p:extLst>
      <p:ext uri="{BB962C8B-B14F-4D97-AF65-F5344CB8AC3E}">
        <p14:creationId xmlns:p14="http://schemas.microsoft.com/office/powerpoint/2010/main" val="2683293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Structures</a:t>
            </a:r>
            <a:r>
              <a:rPr lang="tr-TR" dirty="0" smtClean="0"/>
              <a:t> </a:t>
            </a:r>
            <a:r>
              <a:rPr lang="tr-TR" dirty="0" err="1" smtClean="0"/>
              <a:t>for</a:t>
            </a:r>
            <a:r>
              <a:rPr lang="tr-TR" dirty="0" smtClean="0"/>
              <a:t> </a:t>
            </a:r>
            <a:r>
              <a:rPr lang="tr-TR" dirty="0" err="1" smtClean="0"/>
              <a:t>managing</a:t>
            </a:r>
            <a:r>
              <a:rPr lang="tr-TR" dirty="0" smtClean="0"/>
              <a:t> </a:t>
            </a:r>
            <a:r>
              <a:rPr lang="tr-TR" dirty="0" err="1" smtClean="0"/>
              <a:t>knowledge</a:t>
            </a:r>
            <a:r>
              <a:rPr lang="tr-TR" dirty="0" smtClean="0"/>
              <a:t> </a:t>
            </a:r>
            <a:r>
              <a:rPr lang="tr-TR" dirty="0" err="1" smtClean="0"/>
              <a:t>exchange</a:t>
            </a:r>
            <a:endParaRPr lang="tr-TR" dirty="0"/>
          </a:p>
        </p:txBody>
      </p:sp>
      <p:sp>
        <p:nvSpPr>
          <p:cNvPr id="3" name="Content Placeholder 2"/>
          <p:cNvSpPr>
            <a:spLocks noGrp="1"/>
          </p:cNvSpPr>
          <p:nvPr>
            <p:ph idx="1"/>
          </p:nvPr>
        </p:nvSpPr>
        <p:spPr/>
        <p:txBody>
          <a:bodyPr>
            <a:normAutofit/>
          </a:bodyPr>
          <a:lstStyle/>
          <a:p>
            <a:pPr>
              <a:buNone/>
            </a:pPr>
            <a:r>
              <a:rPr lang="tr-TR" dirty="0" err="1" smtClean="0"/>
              <a:t>Two</a:t>
            </a:r>
            <a:r>
              <a:rPr lang="tr-TR" dirty="0" smtClean="0"/>
              <a:t> </a:t>
            </a:r>
            <a:r>
              <a:rPr lang="tr-TR" dirty="0" err="1" smtClean="0"/>
              <a:t>reliable</a:t>
            </a:r>
            <a:r>
              <a:rPr lang="tr-TR" dirty="0" smtClean="0"/>
              <a:t> </a:t>
            </a:r>
            <a:r>
              <a:rPr lang="tr-TR" dirty="0" err="1" smtClean="0"/>
              <a:t>mechanisms</a:t>
            </a:r>
            <a:r>
              <a:rPr lang="tr-TR" dirty="0" smtClean="0"/>
              <a:t> in </a:t>
            </a:r>
            <a:r>
              <a:rPr lang="tr-TR" dirty="0" err="1" smtClean="0"/>
              <a:t>order</a:t>
            </a:r>
            <a:r>
              <a:rPr lang="tr-TR" dirty="0" smtClean="0"/>
              <a:t> </a:t>
            </a:r>
            <a:r>
              <a:rPr lang="tr-TR" dirty="0" err="1" smtClean="0"/>
              <a:t>to</a:t>
            </a:r>
            <a:r>
              <a:rPr lang="tr-TR" dirty="0"/>
              <a:t> </a:t>
            </a:r>
            <a:r>
              <a:rPr lang="tr-TR" dirty="0" err="1" smtClean="0"/>
              <a:t>manage</a:t>
            </a:r>
            <a:r>
              <a:rPr lang="tr-TR" dirty="0" smtClean="0"/>
              <a:t> </a:t>
            </a:r>
            <a:r>
              <a:rPr lang="tr-TR" dirty="0" err="1" smtClean="0"/>
              <a:t>knowledge</a:t>
            </a:r>
            <a:r>
              <a:rPr lang="tr-TR" dirty="0" smtClean="0"/>
              <a:t> </a:t>
            </a:r>
            <a:r>
              <a:rPr lang="tr-TR" dirty="0" err="1" smtClean="0"/>
              <a:t>exchanges</a:t>
            </a:r>
            <a:r>
              <a:rPr lang="tr-TR" dirty="0" smtClean="0"/>
              <a:t>: </a:t>
            </a:r>
          </a:p>
          <a:p>
            <a:pPr lvl="1">
              <a:lnSpc>
                <a:spcPct val="150000"/>
              </a:lnSpc>
              <a:buFont typeface="Wingdings" pitchFamily="2" charset="2"/>
              <a:buChar char="Ø"/>
            </a:pPr>
            <a:r>
              <a:rPr lang="tr-TR" b="1" i="1" dirty="0" err="1" smtClean="0"/>
              <a:t>Virtualization</a:t>
            </a:r>
            <a:r>
              <a:rPr lang="tr-TR" b="1" i="1" dirty="0" smtClean="0"/>
              <a:t>:  </a:t>
            </a:r>
            <a:r>
              <a:rPr lang="tr-TR" dirty="0" err="1" smtClean="0"/>
              <a:t>degree</a:t>
            </a:r>
            <a:r>
              <a:rPr lang="tr-TR" dirty="0" smtClean="0"/>
              <a:t> of </a:t>
            </a:r>
            <a:r>
              <a:rPr lang="tr-TR" dirty="0" err="1" smtClean="0"/>
              <a:t>boundary-spanning</a:t>
            </a:r>
            <a:r>
              <a:rPr lang="tr-TR" dirty="0" smtClean="0"/>
              <a:t> </a:t>
            </a:r>
            <a:r>
              <a:rPr lang="tr-TR" dirty="0" err="1" smtClean="0"/>
              <a:t>or</a:t>
            </a:r>
            <a:r>
              <a:rPr lang="tr-TR" dirty="0" smtClean="0"/>
              <a:t> </a:t>
            </a:r>
            <a:r>
              <a:rPr lang="tr-TR" dirty="0" err="1" smtClean="0"/>
              <a:t>organizational</a:t>
            </a:r>
            <a:r>
              <a:rPr lang="tr-TR" dirty="0" smtClean="0"/>
              <a:t> </a:t>
            </a:r>
            <a:r>
              <a:rPr lang="tr-TR" dirty="0" err="1" smtClean="0"/>
              <a:t>reach</a:t>
            </a:r>
            <a:r>
              <a:rPr lang="tr-TR" dirty="0" smtClean="0"/>
              <a:t> </a:t>
            </a:r>
            <a:r>
              <a:rPr lang="tr-TR" dirty="0" err="1" smtClean="0"/>
              <a:t>that</a:t>
            </a:r>
            <a:r>
              <a:rPr lang="tr-TR" dirty="0" smtClean="0"/>
              <a:t> a </a:t>
            </a:r>
            <a:r>
              <a:rPr lang="tr-TR" dirty="0" err="1" smtClean="0"/>
              <a:t>company</a:t>
            </a:r>
            <a:r>
              <a:rPr lang="tr-TR" dirty="0" smtClean="0"/>
              <a:t> </a:t>
            </a:r>
            <a:r>
              <a:rPr lang="tr-TR" dirty="0" err="1" smtClean="0"/>
              <a:t>uses</a:t>
            </a:r>
            <a:r>
              <a:rPr lang="tr-TR" dirty="0" smtClean="0"/>
              <a:t> as </a:t>
            </a:r>
            <a:r>
              <a:rPr lang="tr-TR" dirty="0" err="1" smtClean="0"/>
              <a:t>the</a:t>
            </a:r>
            <a:r>
              <a:rPr lang="tr-TR" dirty="0" smtClean="0"/>
              <a:t> </a:t>
            </a:r>
            <a:r>
              <a:rPr lang="tr-TR" dirty="0" err="1" smtClean="0"/>
              <a:t>basis</a:t>
            </a:r>
            <a:r>
              <a:rPr lang="tr-TR" dirty="0" smtClean="0"/>
              <a:t> </a:t>
            </a:r>
            <a:r>
              <a:rPr lang="tr-TR" dirty="0" err="1" smtClean="0"/>
              <a:t>for</a:t>
            </a:r>
            <a:r>
              <a:rPr lang="tr-TR" dirty="0" smtClean="0"/>
              <a:t> </a:t>
            </a:r>
            <a:r>
              <a:rPr lang="tr-TR" dirty="0" err="1" smtClean="0"/>
              <a:t>knowledge</a:t>
            </a:r>
            <a:r>
              <a:rPr lang="tr-TR" dirty="0" smtClean="0"/>
              <a:t> </a:t>
            </a:r>
            <a:r>
              <a:rPr lang="tr-TR" dirty="0" err="1" smtClean="0"/>
              <a:t>exchange</a:t>
            </a:r>
            <a:r>
              <a:rPr lang="tr-TR" dirty="0" smtClean="0"/>
              <a:t>.</a:t>
            </a:r>
          </a:p>
          <a:p>
            <a:pPr lvl="1">
              <a:lnSpc>
                <a:spcPct val="150000"/>
              </a:lnSpc>
              <a:buFont typeface="Wingdings" pitchFamily="2" charset="2"/>
              <a:buChar char="Ø"/>
            </a:pPr>
            <a:r>
              <a:rPr lang="tr-TR" b="1" i="1" dirty="0"/>
              <a:t>IT </a:t>
            </a:r>
            <a:r>
              <a:rPr lang="tr-TR" b="1" i="1" dirty="0" err="1"/>
              <a:t>infusion</a:t>
            </a:r>
            <a:r>
              <a:rPr lang="tr-TR" b="1" i="1" dirty="0"/>
              <a:t>:  </a:t>
            </a:r>
            <a:r>
              <a:rPr lang="tr-TR" dirty="0" err="1"/>
              <a:t>extent</a:t>
            </a:r>
            <a:r>
              <a:rPr lang="tr-TR" dirty="0"/>
              <a:t> </a:t>
            </a:r>
            <a:r>
              <a:rPr lang="tr-TR" dirty="0" err="1"/>
              <a:t>to</a:t>
            </a:r>
            <a:r>
              <a:rPr lang="tr-TR" dirty="0"/>
              <a:t> </a:t>
            </a:r>
            <a:r>
              <a:rPr lang="tr-TR" dirty="0" err="1"/>
              <a:t>which</a:t>
            </a:r>
            <a:r>
              <a:rPr lang="tr-TR" dirty="0"/>
              <a:t> a </a:t>
            </a:r>
            <a:r>
              <a:rPr lang="tr-TR" dirty="0" err="1"/>
              <a:t>firm</a:t>
            </a:r>
            <a:r>
              <a:rPr lang="tr-TR" dirty="0"/>
              <a:t> </a:t>
            </a:r>
            <a:r>
              <a:rPr lang="tr-TR" dirty="0" err="1"/>
              <a:t>relies</a:t>
            </a:r>
            <a:r>
              <a:rPr lang="tr-TR" dirty="0"/>
              <a:t> on </a:t>
            </a:r>
            <a:r>
              <a:rPr lang="tr-TR" dirty="0" err="1"/>
              <a:t>information</a:t>
            </a:r>
            <a:r>
              <a:rPr lang="tr-TR" dirty="0"/>
              <a:t> </a:t>
            </a:r>
            <a:r>
              <a:rPr lang="tr-TR" dirty="0" err="1"/>
              <a:t>technology-based</a:t>
            </a:r>
            <a:r>
              <a:rPr lang="tr-TR" dirty="0"/>
              <a:t> </a:t>
            </a:r>
            <a:r>
              <a:rPr lang="tr-TR" dirty="0" err="1"/>
              <a:t>systems</a:t>
            </a:r>
            <a:r>
              <a:rPr lang="tr-TR" dirty="0"/>
              <a:t>, </a:t>
            </a:r>
            <a:r>
              <a:rPr lang="tr-TR" dirty="0" err="1"/>
              <a:t>including</a:t>
            </a:r>
            <a:r>
              <a:rPr lang="tr-TR" dirty="0"/>
              <a:t> data </a:t>
            </a:r>
            <a:r>
              <a:rPr lang="tr-TR" dirty="0" err="1"/>
              <a:t>processing</a:t>
            </a:r>
            <a:r>
              <a:rPr lang="tr-TR" dirty="0"/>
              <a:t> </a:t>
            </a:r>
            <a:r>
              <a:rPr lang="tr-TR" dirty="0" err="1"/>
              <a:t>and</a:t>
            </a:r>
            <a:r>
              <a:rPr lang="tr-TR" dirty="0"/>
              <a:t> </a:t>
            </a:r>
            <a:r>
              <a:rPr lang="tr-TR" dirty="0" err="1"/>
              <a:t>computer-based</a:t>
            </a:r>
            <a:r>
              <a:rPr lang="tr-TR" dirty="0"/>
              <a:t> </a:t>
            </a:r>
            <a:r>
              <a:rPr lang="tr-TR" dirty="0" err="1"/>
              <a:t>communication</a:t>
            </a:r>
            <a:r>
              <a:rPr lang="tr-TR" dirty="0"/>
              <a:t> </a:t>
            </a:r>
            <a:r>
              <a:rPr lang="tr-TR" dirty="0" err="1"/>
              <a:t>systems</a:t>
            </a:r>
            <a:r>
              <a:rPr lang="tr-TR" dirty="0"/>
              <a:t>, </a:t>
            </a:r>
            <a:r>
              <a:rPr lang="tr-TR" dirty="0" err="1"/>
              <a:t>to</a:t>
            </a:r>
            <a:r>
              <a:rPr lang="tr-TR" dirty="0"/>
              <a:t> </a:t>
            </a:r>
            <a:r>
              <a:rPr lang="tr-TR" dirty="0" err="1"/>
              <a:t>manage</a:t>
            </a:r>
            <a:r>
              <a:rPr lang="tr-TR" dirty="0"/>
              <a:t> </a:t>
            </a:r>
            <a:r>
              <a:rPr lang="tr-TR" dirty="0" err="1"/>
              <a:t>knowledge</a:t>
            </a:r>
            <a:r>
              <a:rPr lang="tr-TR" dirty="0"/>
              <a:t> </a:t>
            </a:r>
            <a:r>
              <a:rPr lang="tr-TR" dirty="0" err="1" smtClean="0"/>
              <a:t>exchange</a:t>
            </a:r>
            <a:endParaRPr lang="tr-TR" dirty="0" smtClean="0"/>
          </a:p>
          <a:p>
            <a:pPr lvl="1">
              <a:lnSpc>
                <a:spcPct val="150000"/>
              </a:lnSpc>
              <a:buFont typeface="Wingdings" pitchFamily="2" charset="2"/>
              <a:buChar char="Ø"/>
            </a:pPr>
            <a:r>
              <a:rPr lang="tr-TR" dirty="0" err="1"/>
              <a:t>Nearly</a:t>
            </a:r>
            <a:r>
              <a:rPr lang="tr-TR" dirty="0"/>
              <a:t> </a:t>
            </a:r>
            <a:r>
              <a:rPr lang="tr-TR" dirty="0" err="1"/>
              <a:t>all</a:t>
            </a:r>
            <a:r>
              <a:rPr lang="tr-TR" dirty="0"/>
              <a:t> </a:t>
            </a:r>
            <a:r>
              <a:rPr lang="tr-TR" dirty="0" err="1"/>
              <a:t>organizations</a:t>
            </a:r>
            <a:r>
              <a:rPr lang="tr-TR" dirty="0"/>
              <a:t> </a:t>
            </a:r>
            <a:r>
              <a:rPr lang="tr-TR" dirty="0" err="1"/>
              <a:t>today</a:t>
            </a:r>
            <a:r>
              <a:rPr lang="tr-TR" dirty="0"/>
              <a:t> </a:t>
            </a:r>
            <a:r>
              <a:rPr lang="tr-TR" dirty="0" err="1"/>
              <a:t>rely</a:t>
            </a:r>
            <a:r>
              <a:rPr lang="tr-TR" dirty="0"/>
              <a:t> on IT, but </a:t>
            </a:r>
            <a:r>
              <a:rPr lang="tr-TR" dirty="0" err="1"/>
              <a:t>some</a:t>
            </a:r>
            <a:r>
              <a:rPr lang="tr-TR" dirty="0"/>
              <a:t> </a:t>
            </a:r>
            <a:r>
              <a:rPr lang="tr-TR" dirty="0" err="1" smtClean="0"/>
              <a:t>are</a:t>
            </a:r>
            <a:r>
              <a:rPr lang="tr-TR" dirty="0" smtClean="0"/>
              <a:t> </a:t>
            </a:r>
            <a:r>
              <a:rPr lang="tr-TR" dirty="0" err="1" smtClean="0"/>
              <a:t>rely</a:t>
            </a:r>
            <a:r>
              <a:rPr lang="tr-TR" dirty="0" smtClean="0"/>
              <a:t> </a:t>
            </a:r>
            <a:r>
              <a:rPr lang="tr-TR" dirty="0" err="1"/>
              <a:t>more</a:t>
            </a:r>
            <a:r>
              <a:rPr lang="tr-TR" dirty="0"/>
              <a:t> </a:t>
            </a:r>
            <a:r>
              <a:rPr lang="tr-TR" dirty="0" err="1"/>
              <a:t>heavily</a:t>
            </a:r>
            <a:r>
              <a:rPr lang="tr-TR" dirty="0"/>
              <a:t> on IT-</a:t>
            </a:r>
            <a:r>
              <a:rPr lang="tr-TR" dirty="0" err="1"/>
              <a:t>based</a:t>
            </a:r>
            <a:r>
              <a:rPr lang="tr-TR" dirty="0"/>
              <a:t> </a:t>
            </a:r>
            <a:r>
              <a:rPr lang="tr-TR" dirty="0" err="1" smtClean="0"/>
              <a:t>systems</a:t>
            </a:r>
            <a:r>
              <a:rPr lang="tr-TR" dirty="0" smtClean="0"/>
              <a:t>, </a:t>
            </a:r>
            <a:r>
              <a:rPr lang="tr-TR" dirty="0" err="1"/>
              <a:t>whereas</a:t>
            </a:r>
            <a:r>
              <a:rPr lang="tr-TR" dirty="0"/>
              <a:t> </a:t>
            </a:r>
            <a:r>
              <a:rPr lang="tr-TR" dirty="0" err="1"/>
              <a:t>others</a:t>
            </a:r>
            <a:r>
              <a:rPr lang="tr-TR" dirty="0"/>
              <a:t> </a:t>
            </a:r>
            <a:r>
              <a:rPr lang="tr-TR" dirty="0" err="1"/>
              <a:t>rely</a:t>
            </a:r>
            <a:r>
              <a:rPr lang="tr-TR" dirty="0"/>
              <a:t> </a:t>
            </a:r>
            <a:r>
              <a:rPr lang="tr-TR" dirty="0" err="1"/>
              <a:t>more</a:t>
            </a:r>
            <a:r>
              <a:rPr lang="tr-TR" dirty="0"/>
              <a:t> </a:t>
            </a:r>
            <a:r>
              <a:rPr lang="tr-TR" dirty="0" err="1"/>
              <a:t>heavily</a:t>
            </a:r>
            <a:r>
              <a:rPr lang="tr-TR" dirty="0"/>
              <a:t> on </a:t>
            </a:r>
            <a:r>
              <a:rPr lang="tr-TR" dirty="0" err="1"/>
              <a:t>face-to-face</a:t>
            </a:r>
            <a:r>
              <a:rPr lang="tr-TR" dirty="0"/>
              <a:t> </a:t>
            </a:r>
            <a:r>
              <a:rPr lang="tr-TR" dirty="0" err="1"/>
              <a:t>or</a:t>
            </a:r>
            <a:r>
              <a:rPr lang="tr-TR" dirty="0"/>
              <a:t> </a:t>
            </a:r>
            <a:r>
              <a:rPr lang="tr-TR" dirty="0" err="1"/>
              <a:t>manual</a:t>
            </a:r>
            <a:r>
              <a:rPr lang="tr-TR" dirty="0"/>
              <a:t> </a:t>
            </a:r>
            <a:r>
              <a:rPr lang="tr-TR" dirty="0" err="1"/>
              <a:t>systems</a:t>
            </a:r>
            <a:r>
              <a:rPr lang="tr-TR" dirty="0" smtClean="0"/>
              <a:t>.</a:t>
            </a:r>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27</a:t>
            </a:fld>
            <a:endParaRPr lang="en-US" dirty="0"/>
          </a:p>
        </p:txBody>
      </p:sp>
    </p:spTree>
    <p:extLst>
      <p:ext uri="{BB962C8B-B14F-4D97-AF65-F5344CB8AC3E}">
        <p14:creationId xmlns:p14="http://schemas.microsoft.com/office/powerpoint/2010/main" val="919928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Structures</a:t>
            </a:r>
            <a:r>
              <a:rPr lang="tr-TR" dirty="0" smtClean="0"/>
              <a:t> </a:t>
            </a:r>
            <a:r>
              <a:rPr lang="tr-TR" dirty="0" err="1" smtClean="0"/>
              <a:t>for</a:t>
            </a:r>
            <a:r>
              <a:rPr lang="tr-TR" dirty="0" smtClean="0"/>
              <a:t> </a:t>
            </a:r>
            <a:r>
              <a:rPr lang="tr-TR" dirty="0" err="1" smtClean="0"/>
              <a:t>managing</a:t>
            </a:r>
            <a:r>
              <a:rPr lang="tr-TR" dirty="0" smtClean="0"/>
              <a:t> </a:t>
            </a:r>
            <a:r>
              <a:rPr lang="tr-TR" dirty="0" err="1" smtClean="0"/>
              <a:t>knowledge</a:t>
            </a:r>
            <a:r>
              <a:rPr lang="tr-TR" dirty="0" smtClean="0"/>
              <a:t> </a:t>
            </a:r>
            <a:r>
              <a:rPr lang="tr-TR" dirty="0" err="1" smtClean="0"/>
              <a:t>exchange</a:t>
            </a:r>
            <a:endParaRPr lang="tr-TR" dirty="0"/>
          </a:p>
        </p:txBody>
      </p:sp>
      <p:sp>
        <p:nvSpPr>
          <p:cNvPr id="3" name="Content Placeholder 2"/>
          <p:cNvSpPr>
            <a:spLocks noGrp="1"/>
          </p:cNvSpPr>
          <p:nvPr>
            <p:ph idx="1"/>
          </p:nvPr>
        </p:nvSpPr>
        <p:spPr/>
        <p:txBody>
          <a:bodyPr>
            <a:normAutofit lnSpcReduction="10000"/>
          </a:bodyPr>
          <a:lstStyle/>
          <a:p>
            <a:pPr>
              <a:buNone/>
            </a:pPr>
            <a:r>
              <a:rPr lang="tr-TR" sz="3000" dirty="0" err="1" smtClean="0"/>
              <a:t>Organizations</a:t>
            </a:r>
            <a:r>
              <a:rPr lang="tr-TR" sz="3000" dirty="0" smtClean="0"/>
              <a:t> </a:t>
            </a:r>
            <a:r>
              <a:rPr lang="tr-TR" sz="3000" dirty="0" err="1" smtClean="0"/>
              <a:t>that</a:t>
            </a:r>
            <a:r>
              <a:rPr lang="tr-TR" sz="3000" dirty="0" smtClean="0"/>
              <a:t> </a:t>
            </a:r>
            <a:r>
              <a:rPr lang="tr-TR" sz="3000" dirty="0" err="1" smtClean="0"/>
              <a:t>are</a:t>
            </a:r>
            <a:r>
              <a:rPr lang="tr-TR" sz="3000" dirty="0" smtClean="0"/>
              <a:t> </a:t>
            </a:r>
            <a:r>
              <a:rPr lang="tr-TR" sz="3000" dirty="0" err="1" smtClean="0"/>
              <a:t>high</a:t>
            </a:r>
            <a:r>
              <a:rPr lang="tr-TR" sz="3000" dirty="0" smtClean="0"/>
              <a:t> in </a:t>
            </a:r>
            <a:r>
              <a:rPr lang="tr-TR" sz="3000" dirty="0" err="1" smtClean="0"/>
              <a:t>virtualization</a:t>
            </a:r>
            <a:r>
              <a:rPr lang="tr-TR" sz="3000" dirty="0" smtClean="0"/>
              <a:t>:</a:t>
            </a:r>
          </a:p>
          <a:p>
            <a:pPr lvl="3">
              <a:buFont typeface="Arial" pitchFamily="34" charset="0"/>
              <a:buChar char="•"/>
            </a:pPr>
            <a:r>
              <a:rPr lang="tr-TR" dirty="0" err="1" smtClean="0"/>
              <a:t>look</a:t>
            </a:r>
            <a:r>
              <a:rPr lang="tr-TR" dirty="0" smtClean="0"/>
              <a:t> </a:t>
            </a:r>
            <a:r>
              <a:rPr lang="tr-TR" dirty="0" err="1" smtClean="0"/>
              <a:t>outward</a:t>
            </a:r>
            <a:r>
              <a:rPr lang="tr-TR" dirty="0" smtClean="0"/>
              <a:t>, </a:t>
            </a:r>
          </a:p>
          <a:p>
            <a:pPr lvl="3">
              <a:buFont typeface="Arial" pitchFamily="34" charset="0"/>
              <a:buChar char="•"/>
            </a:pPr>
            <a:r>
              <a:rPr lang="tr-TR" dirty="0" smtClean="0"/>
              <a:t>link </a:t>
            </a:r>
            <a:r>
              <a:rPr lang="tr-TR" dirty="0" err="1" smtClean="0"/>
              <a:t>teams</a:t>
            </a:r>
            <a:r>
              <a:rPr lang="tr-TR" dirty="0" smtClean="0"/>
              <a:t> </a:t>
            </a:r>
            <a:r>
              <a:rPr lang="tr-TR" dirty="0" err="1" smtClean="0"/>
              <a:t>or</a:t>
            </a:r>
            <a:r>
              <a:rPr lang="tr-TR" dirty="0" smtClean="0"/>
              <a:t> </a:t>
            </a:r>
            <a:r>
              <a:rPr lang="tr-TR" dirty="0" err="1" smtClean="0"/>
              <a:t>business</a:t>
            </a:r>
            <a:r>
              <a:rPr lang="tr-TR" dirty="0" smtClean="0"/>
              <a:t> </a:t>
            </a:r>
            <a:r>
              <a:rPr lang="tr-TR" dirty="0" err="1" smtClean="0"/>
              <a:t>units</a:t>
            </a:r>
            <a:r>
              <a:rPr lang="tr-TR" dirty="0" smtClean="0"/>
              <a:t>,</a:t>
            </a:r>
          </a:p>
          <a:p>
            <a:pPr lvl="3">
              <a:buFont typeface="Arial" pitchFamily="34" charset="0"/>
              <a:buChar char="•"/>
            </a:pPr>
            <a:r>
              <a:rPr lang="tr-TR" dirty="0" err="1" smtClean="0"/>
              <a:t>have</a:t>
            </a:r>
            <a:r>
              <a:rPr lang="tr-TR" dirty="0" smtClean="0"/>
              <a:t> </a:t>
            </a:r>
            <a:r>
              <a:rPr lang="tr-TR" dirty="0" err="1" smtClean="0"/>
              <a:t>connected</a:t>
            </a:r>
            <a:r>
              <a:rPr lang="tr-TR" dirty="0" smtClean="0"/>
              <a:t> </a:t>
            </a:r>
            <a:r>
              <a:rPr lang="tr-TR" dirty="0" err="1" smtClean="0"/>
              <a:t>parties</a:t>
            </a:r>
            <a:r>
              <a:rPr lang="tr-TR" dirty="0" smtClean="0"/>
              <a:t> </a:t>
            </a:r>
            <a:r>
              <a:rPr lang="tr-TR" dirty="0" err="1" smtClean="0"/>
              <a:t>outside</a:t>
            </a:r>
            <a:r>
              <a:rPr lang="tr-TR" dirty="0" smtClean="0"/>
              <a:t> </a:t>
            </a:r>
            <a:r>
              <a:rPr lang="tr-TR" dirty="0" err="1" smtClean="0"/>
              <a:t>the</a:t>
            </a:r>
            <a:r>
              <a:rPr lang="tr-TR" dirty="0" smtClean="0"/>
              <a:t> </a:t>
            </a:r>
            <a:r>
              <a:rPr lang="tr-TR" dirty="0" err="1" smtClean="0"/>
              <a:t>organizational</a:t>
            </a:r>
            <a:r>
              <a:rPr lang="tr-TR" dirty="0" smtClean="0"/>
              <a:t> </a:t>
            </a:r>
            <a:r>
              <a:rPr lang="tr-TR" dirty="0" err="1" smtClean="0"/>
              <a:t>boundary</a:t>
            </a:r>
            <a:r>
              <a:rPr lang="tr-TR" dirty="0" smtClean="0"/>
              <a:t> in </a:t>
            </a:r>
            <a:r>
              <a:rPr lang="tr-TR" dirty="0" err="1" smtClean="0"/>
              <a:t>order</a:t>
            </a:r>
            <a:r>
              <a:rPr lang="tr-TR" dirty="0" smtClean="0"/>
              <a:t> </a:t>
            </a:r>
            <a:r>
              <a:rPr lang="tr-TR" dirty="0" err="1" smtClean="0"/>
              <a:t>to</a:t>
            </a:r>
            <a:r>
              <a:rPr lang="tr-TR" dirty="0" smtClean="0"/>
              <a:t> </a:t>
            </a:r>
            <a:r>
              <a:rPr lang="tr-TR" dirty="0" err="1" smtClean="0"/>
              <a:t>gain</a:t>
            </a:r>
            <a:r>
              <a:rPr lang="tr-TR" dirty="0" smtClean="0"/>
              <a:t> </a:t>
            </a:r>
            <a:r>
              <a:rPr lang="tr-TR" dirty="0" err="1" smtClean="0"/>
              <a:t>knowledge</a:t>
            </a:r>
            <a:r>
              <a:rPr lang="tr-TR" dirty="0" smtClean="0"/>
              <a:t>.</a:t>
            </a:r>
          </a:p>
          <a:p>
            <a:pPr>
              <a:buNone/>
            </a:pPr>
            <a:r>
              <a:rPr lang="tr-TR" sz="3000" dirty="0" err="1" smtClean="0"/>
              <a:t>Organizations</a:t>
            </a:r>
            <a:r>
              <a:rPr lang="tr-TR" sz="3000" dirty="0" smtClean="0"/>
              <a:t> </a:t>
            </a:r>
            <a:r>
              <a:rPr lang="tr-TR" sz="3000" dirty="0" err="1" smtClean="0"/>
              <a:t>that</a:t>
            </a:r>
            <a:r>
              <a:rPr lang="tr-TR" sz="3000" dirty="0" smtClean="0"/>
              <a:t> </a:t>
            </a:r>
            <a:r>
              <a:rPr lang="tr-TR" sz="3000" dirty="0" err="1" smtClean="0"/>
              <a:t>are</a:t>
            </a:r>
            <a:r>
              <a:rPr lang="tr-TR" sz="3000" dirty="0" smtClean="0"/>
              <a:t> </a:t>
            </a:r>
            <a:r>
              <a:rPr lang="tr-TR" sz="3000" dirty="0" err="1" smtClean="0"/>
              <a:t>low</a:t>
            </a:r>
            <a:r>
              <a:rPr lang="tr-TR" sz="3000" dirty="0" smtClean="0"/>
              <a:t> in </a:t>
            </a:r>
            <a:r>
              <a:rPr lang="tr-TR" sz="3000" dirty="0" err="1" smtClean="0"/>
              <a:t>virtualization</a:t>
            </a:r>
            <a:r>
              <a:rPr lang="tr-TR" sz="3000" dirty="0" smtClean="0"/>
              <a:t>:</a:t>
            </a:r>
          </a:p>
          <a:p>
            <a:pPr lvl="3">
              <a:buFont typeface="Arial" pitchFamily="34" charset="0"/>
              <a:buChar char="•"/>
            </a:pPr>
            <a:r>
              <a:rPr lang="tr-TR" dirty="0" err="1" smtClean="0"/>
              <a:t>Take</a:t>
            </a:r>
            <a:r>
              <a:rPr lang="tr-TR" dirty="0" smtClean="0"/>
              <a:t> a </a:t>
            </a:r>
            <a:r>
              <a:rPr lang="tr-TR" dirty="0" err="1" smtClean="0"/>
              <a:t>more</a:t>
            </a:r>
            <a:r>
              <a:rPr lang="tr-TR" dirty="0" smtClean="0"/>
              <a:t> </a:t>
            </a:r>
            <a:r>
              <a:rPr lang="tr-TR" dirty="0" err="1" smtClean="0"/>
              <a:t>inward</a:t>
            </a:r>
            <a:r>
              <a:rPr lang="tr-TR" dirty="0" smtClean="0"/>
              <a:t> </a:t>
            </a:r>
            <a:r>
              <a:rPr lang="tr-TR" dirty="0" err="1" smtClean="0"/>
              <a:t>focus</a:t>
            </a:r>
            <a:r>
              <a:rPr lang="tr-TR" dirty="0" smtClean="0"/>
              <a:t>,</a:t>
            </a:r>
          </a:p>
          <a:p>
            <a:pPr lvl="3">
              <a:buFont typeface="Arial" pitchFamily="34" charset="0"/>
              <a:buChar char="•"/>
            </a:pPr>
            <a:r>
              <a:rPr lang="tr-TR" dirty="0" err="1" smtClean="0"/>
              <a:t>Gain</a:t>
            </a:r>
            <a:r>
              <a:rPr lang="tr-TR" dirty="0" smtClean="0"/>
              <a:t> </a:t>
            </a:r>
            <a:r>
              <a:rPr lang="tr-TR" dirty="0" err="1" smtClean="0"/>
              <a:t>knowledge</a:t>
            </a:r>
            <a:r>
              <a:rPr lang="tr-TR" dirty="0" smtClean="0"/>
              <a:t> </a:t>
            </a:r>
            <a:r>
              <a:rPr lang="tr-TR" dirty="0" err="1" smtClean="0"/>
              <a:t>by</a:t>
            </a:r>
            <a:r>
              <a:rPr lang="tr-TR" dirty="0" smtClean="0"/>
              <a:t> </a:t>
            </a:r>
            <a:r>
              <a:rPr lang="tr-TR" dirty="0" err="1" smtClean="0"/>
              <a:t>developing</a:t>
            </a:r>
            <a:r>
              <a:rPr lang="tr-TR" dirty="0" smtClean="0"/>
              <a:t> it inside </a:t>
            </a:r>
            <a:r>
              <a:rPr lang="tr-TR" dirty="0" err="1" smtClean="0"/>
              <a:t>corporate</a:t>
            </a:r>
            <a:r>
              <a:rPr lang="tr-TR" dirty="0" smtClean="0"/>
              <a:t> </a:t>
            </a:r>
            <a:r>
              <a:rPr lang="tr-TR" dirty="0" err="1" smtClean="0"/>
              <a:t>boundaries</a:t>
            </a:r>
            <a:r>
              <a:rPr lang="tr-TR" dirty="0" smtClean="0"/>
              <a:t>, inside </a:t>
            </a:r>
            <a:r>
              <a:rPr lang="tr-TR" dirty="0" err="1" smtClean="0"/>
              <a:t>specialized</a:t>
            </a:r>
            <a:r>
              <a:rPr lang="tr-TR" dirty="0" smtClean="0"/>
              <a:t> </a:t>
            </a:r>
            <a:r>
              <a:rPr lang="tr-TR" dirty="0" err="1" smtClean="0"/>
              <a:t>groups</a:t>
            </a:r>
            <a:r>
              <a:rPr lang="tr-TR" dirty="0" smtClean="0"/>
              <a:t>, </a:t>
            </a:r>
            <a:r>
              <a:rPr lang="tr-TR" dirty="0" err="1" smtClean="0"/>
              <a:t>or</a:t>
            </a:r>
            <a:r>
              <a:rPr lang="tr-TR" dirty="0" smtClean="0"/>
              <a:t> </a:t>
            </a:r>
            <a:r>
              <a:rPr lang="tr-TR" dirty="0" err="1" smtClean="0"/>
              <a:t>by</a:t>
            </a:r>
            <a:r>
              <a:rPr lang="tr-TR" dirty="0" smtClean="0"/>
              <a:t> </a:t>
            </a:r>
            <a:r>
              <a:rPr lang="tr-TR" dirty="0" err="1" smtClean="0"/>
              <a:t>acquiring</a:t>
            </a:r>
            <a:r>
              <a:rPr lang="tr-TR" dirty="0" smtClean="0"/>
              <a:t> </a:t>
            </a:r>
            <a:r>
              <a:rPr lang="tr-TR" dirty="0" err="1" smtClean="0"/>
              <a:t>knowledge</a:t>
            </a:r>
            <a:r>
              <a:rPr lang="tr-TR" dirty="0" smtClean="0"/>
              <a:t> </a:t>
            </a:r>
            <a:r>
              <a:rPr lang="tr-TR" dirty="0" err="1" smtClean="0"/>
              <a:t>externally</a:t>
            </a:r>
            <a:r>
              <a:rPr lang="tr-TR" dirty="0" smtClean="0"/>
              <a:t> </a:t>
            </a:r>
            <a:r>
              <a:rPr lang="tr-TR" dirty="0" err="1" smtClean="0"/>
              <a:t>and</a:t>
            </a:r>
            <a:r>
              <a:rPr lang="tr-TR" dirty="0" smtClean="0"/>
              <a:t> </a:t>
            </a:r>
            <a:r>
              <a:rPr lang="tr-TR" dirty="0" err="1" smtClean="0"/>
              <a:t>then</a:t>
            </a:r>
            <a:r>
              <a:rPr lang="tr-TR" dirty="0" smtClean="0"/>
              <a:t> </a:t>
            </a:r>
            <a:r>
              <a:rPr lang="tr-TR" dirty="0" err="1" smtClean="0"/>
              <a:t>improving</a:t>
            </a:r>
            <a:r>
              <a:rPr lang="tr-TR" dirty="0" smtClean="0"/>
              <a:t> it inside </a:t>
            </a:r>
            <a:r>
              <a:rPr lang="tr-TR" dirty="0" err="1" smtClean="0"/>
              <a:t>the</a:t>
            </a:r>
            <a:r>
              <a:rPr lang="tr-TR" dirty="0" smtClean="0"/>
              <a:t> </a:t>
            </a:r>
            <a:r>
              <a:rPr lang="tr-TR" dirty="0" err="1" smtClean="0"/>
              <a:t>firm</a:t>
            </a:r>
            <a:r>
              <a:rPr lang="tr-TR" dirty="0" smtClean="0"/>
              <a:t>.</a:t>
            </a:r>
          </a:p>
          <a:p>
            <a:pPr lvl="3">
              <a:buFont typeface="Arial" pitchFamily="34" charset="0"/>
              <a:buChar char="•"/>
            </a:pPr>
            <a:r>
              <a:rPr lang="tr-TR" dirty="0" smtClean="0"/>
              <a:t>A </a:t>
            </a:r>
            <a:r>
              <a:rPr lang="tr-TR" dirty="0" err="1" smtClean="0"/>
              <a:t>company</a:t>
            </a:r>
            <a:r>
              <a:rPr lang="tr-TR" dirty="0" smtClean="0"/>
              <a:t> </a:t>
            </a:r>
            <a:r>
              <a:rPr lang="tr-TR" dirty="0" err="1" smtClean="0"/>
              <a:t>acquiring</a:t>
            </a:r>
            <a:r>
              <a:rPr lang="tr-TR" dirty="0" smtClean="0"/>
              <a:t> </a:t>
            </a:r>
            <a:r>
              <a:rPr lang="tr-TR" dirty="0" err="1" smtClean="0"/>
              <a:t>another</a:t>
            </a:r>
            <a:r>
              <a:rPr lang="tr-TR" dirty="0" smtClean="0"/>
              <a:t> </a:t>
            </a:r>
            <a:r>
              <a:rPr lang="tr-TR" dirty="0" err="1" smtClean="0"/>
              <a:t>one</a:t>
            </a:r>
            <a:r>
              <a:rPr lang="tr-TR" dirty="0" smtClean="0"/>
              <a:t> in </a:t>
            </a:r>
            <a:r>
              <a:rPr lang="tr-TR" dirty="0" err="1" smtClean="0"/>
              <a:t>order</a:t>
            </a:r>
            <a:r>
              <a:rPr lang="tr-TR" dirty="0" smtClean="0"/>
              <a:t> </a:t>
            </a:r>
            <a:r>
              <a:rPr lang="tr-TR" dirty="0" err="1" smtClean="0"/>
              <a:t>to</a:t>
            </a:r>
            <a:r>
              <a:rPr lang="tr-TR" dirty="0" smtClean="0"/>
              <a:t> </a:t>
            </a:r>
            <a:r>
              <a:rPr lang="tr-TR" dirty="0" err="1" smtClean="0"/>
              <a:t>capture</a:t>
            </a:r>
            <a:r>
              <a:rPr lang="tr-TR" dirty="0" smtClean="0"/>
              <a:t> </a:t>
            </a:r>
            <a:r>
              <a:rPr lang="tr-TR" dirty="0" err="1" smtClean="0"/>
              <a:t>new</a:t>
            </a:r>
            <a:r>
              <a:rPr lang="tr-TR" dirty="0" smtClean="0"/>
              <a:t> </a:t>
            </a:r>
            <a:r>
              <a:rPr lang="tr-TR" dirty="0" err="1" smtClean="0"/>
              <a:t>capabilities</a:t>
            </a:r>
            <a:r>
              <a:rPr lang="tr-TR" dirty="0" smtClean="0"/>
              <a:t> </a:t>
            </a:r>
            <a:r>
              <a:rPr lang="tr-TR" dirty="0" err="1" smtClean="0"/>
              <a:t>from</a:t>
            </a:r>
            <a:r>
              <a:rPr lang="tr-TR" dirty="0" smtClean="0"/>
              <a:t> </a:t>
            </a:r>
            <a:r>
              <a:rPr lang="tr-TR" dirty="0" err="1" smtClean="0"/>
              <a:t>the</a:t>
            </a:r>
            <a:r>
              <a:rPr lang="tr-TR" dirty="0" smtClean="0"/>
              <a:t> </a:t>
            </a:r>
            <a:r>
              <a:rPr lang="tr-TR" dirty="0" err="1" smtClean="0"/>
              <a:t>marketplace</a:t>
            </a:r>
            <a:r>
              <a:rPr lang="tr-TR" dirty="0" smtClean="0"/>
              <a:t> is an </a:t>
            </a:r>
            <a:r>
              <a:rPr lang="tr-TR" dirty="0" err="1" smtClean="0"/>
              <a:t>example</a:t>
            </a:r>
            <a:r>
              <a:rPr lang="tr-TR" dirty="0" smtClean="0"/>
              <a:t> of </a:t>
            </a:r>
            <a:r>
              <a:rPr lang="tr-TR" dirty="0" err="1" smtClean="0"/>
              <a:t>these</a:t>
            </a:r>
            <a:r>
              <a:rPr lang="tr-TR" dirty="0" smtClean="0"/>
              <a:t> </a:t>
            </a:r>
            <a:r>
              <a:rPr lang="tr-TR" dirty="0" err="1" smtClean="0"/>
              <a:t>companies</a:t>
            </a:r>
            <a:r>
              <a:rPr lang="tr-TR" dirty="0" smtClean="0"/>
              <a:t>.</a:t>
            </a:r>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28</a:t>
            </a:fld>
            <a:endParaRPr lang="en-US" dirty="0"/>
          </a:p>
        </p:txBody>
      </p:sp>
    </p:spTree>
    <p:extLst>
      <p:ext uri="{BB962C8B-B14F-4D97-AF65-F5344CB8AC3E}">
        <p14:creationId xmlns:p14="http://schemas.microsoft.com/office/powerpoint/2010/main" val="2507787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481454" y="1069868"/>
            <a:ext cx="5846998" cy="3789720"/>
          </a:xfrm>
        </p:spPr>
      </p:pic>
      <p:sp>
        <p:nvSpPr>
          <p:cNvPr id="5"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29</a:t>
            </a:fld>
            <a:endParaRPr lang="en-US" dirty="0"/>
          </a:p>
        </p:txBody>
      </p:sp>
    </p:spTree>
    <p:extLst>
      <p:ext uri="{BB962C8B-B14F-4D97-AF65-F5344CB8AC3E}">
        <p14:creationId xmlns:p14="http://schemas.microsoft.com/office/powerpoint/2010/main" val="3118039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494866"/>
            <a:ext cx="7520940" cy="4185612"/>
          </a:xfrm>
        </p:spPr>
        <p:txBody>
          <a:bodyPr>
            <a:normAutofit fontScale="77500" lnSpcReduction="20000"/>
          </a:bodyPr>
          <a:lstStyle/>
          <a:p>
            <a:r>
              <a:rPr lang="tr-TR" sz="3100" dirty="0" smtClean="0">
                <a:solidFill>
                  <a:schemeClr val="accent3">
                    <a:lumMod val="75000"/>
                  </a:schemeClr>
                </a:solidFill>
              </a:rPr>
              <a:t>Managing a business centered in one location</a:t>
            </a:r>
          </a:p>
          <a:p>
            <a:endParaRPr lang="en-US" sz="3100" dirty="0" smtClean="0">
              <a:solidFill>
                <a:schemeClr val="accent3">
                  <a:lumMod val="75000"/>
                </a:schemeClr>
              </a:solidFill>
            </a:endParaRPr>
          </a:p>
          <a:p>
            <a:pPr marL="571500" indent="-571500">
              <a:buClr>
                <a:schemeClr val="accent3"/>
              </a:buClr>
              <a:buFont typeface="Arial" pitchFamily="34" charset="0"/>
              <a:buChar char="•"/>
            </a:pPr>
            <a:r>
              <a:rPr lang="tr-TR" sz="3100" dirty="0" err="1" smtClean="0"/>
              <a:t>Become</a:t>
            </a:r>
            <a:r>
              <a:rPr lang="tr-TR" sz="3100" dirty="0" smtClean="0"/>
              <a:t> an </a:t>
            </a:r>
            <a:r>
              <a:rPr lang="tr-TR" sz="3100" dirty="0" err="1" smtClean="0"/>
              <a:t>expert</a:t>
            </a:r>
            <a:endParaRPr lang="tr-TR" sz="3100" dirty="0" smtClean="0"/>
          </a:p>
          <a:p>
            <a:pPr marL="571500" indent="-571500">
              <a:buClr>
                <a:schemeClr val="accent3"/>
              </a:buClr>
              <a:buFont typeface="Arial" pitchFamily="34" charset="0"/>
              <a:buChar char="•"/>
            </a:pPr>
            <a:r>
              <a:rPr lang="tr-TR" sz="3100" dirty="0" err="1" smtClean="0"/>
              <a:t>Know</a:t>
            </a:r>
            <a:r>
              <a:rPr lang="tr-TR" sz="3100" dirty="0" smtClean="0"/>
              <a:t> </a:t>
            </a:r>
            <a:r>
              <a:rPr lang="tr-TR" sz="3100" dirty="0" err="1" smtClean="0"/>
              <a:t>the</a:t>
            </a:r>
            <a:r>
              <a:rPr lang="tr-TR" sz="3100" dirty="0" smtClean="0"/>
              <a:t> </a:t>
            </a:r>
            <a:r>
              <a:rPr lang="tr-TR" sz="3100" dirty="0" err="1" smtClean="0"/>
              <a:t>people</a:t>
            </a:r>
            <a:r>
              <a:rPr lang="tr-TR" sz="3100" dirty="0" smtClean="0"/>
              <a:t>, </a:t>
            </a:r>
            <a:r>
              <a:rPr lang="tr-TR" sz="3100" dirty="0" err="1" smtClean="0"/>
              <a:t>the</a:t>
            </a:r>
            <a:r>
              <a:rPr lang="tr-TR" sz="3100" dirty="0" smtClean="0"/>
              <a:t> </a:t>
            </a:r>
            <a:r>
              <a:rPr lang="tr-TR" sz="3100" dirty="0" err="1" smtClean="0"/>
              <a:t>culture</a:t>
            </a:r>
            <a:r>
              <a:rPr lang="tr-TR" sz="3100" dirty="0" smtClean="0"/>
              <a:t> </a:t>
            </a:r>
            <a:r>
              <a:rPr lang="tr-TR" sz="3100" dirty="0" err="1" smtClean="0"/>
              <a:t>and</a:t>
            </a:r>
            <a:r>
              <a:rPr lang="tr-TR" sz="3100" dirty="0" smtClean="0"/>
              <a:t> </a:t>
            </a:r>
            <a:r>
              <a:rPr lang="tr-TR" sz="3100" dirty="0" err="1" smtClean="0"/>
              <a:t>the</a:t>
            </a:r>
            <a:r>
              <a:rPr lang="tr-TR" sz="3100" dirty="0" smtClean="0"/>
              <a:t> general </a:t>
            </a:r>
            <a:r>
              <a:rPr lang="tr-TR" sz="3100" dirty="0" err="1" smtClean="0"/>
              <a:t>settings</a:t>
            </a:r>
            <a:endParaRPr lang="tr-TR" sz="3100" dirty="0" smtClean="0"/>
          </a:p>
          <a:p>
            <a:pPr marL="571500" indent="-571500">
              <a:buClr>
                <a:schemeClr val="accent3"/>
              </a:buClr>
              <a:buFont typeface="Arial" pitchFamily="34" charset="0"/>
              <a:buChar char="•"/>
            </a:pPr>
            <a:r>
              <a:rPr lang="tr-TR" sz="3100" dirty="0" err="1" smtClean="0"/>
              <a:t>Your</a:t>
            </a:r>
            <a:r>
              <a:rPr lang="tr-TR" sz="3100" dirty="0" smtClean="0"/>
              <a:t> </a:t>
            </a:r>
            <a:r>
              <a:rPr lang="tr-TR" sz="3100" dirty="0" err="1" smtClean="0"/>
              <a:t>firm</a:t>
            </a:r>
            <a:r>
              <a:rPr lang="tr-TR" sz="3100" dirty="0" smtClean="0"/>
              <a:t> </a:t>
            </a:r>
            <a:r>
              <a:rPr lang="tr-TR" sz="3100" dirty="0" err="1" smtClean="0"/>
              <a:t>becomes</a:t>
            </a:r>
            <a:r>
              <a:rPr lang="tr-TR" sz="3100" dirty="0" smtClean="0"/>
              <a:t> </a:t>
            </a:r>
            <a:r>
              <a:rPr lang="tr-TR" sz="3100" dirty="0" err="1" smtClean="0"/>
              <a:t>highly</a:t>
            </a:r>
            <a:r>
              <a:rPr lang="tr-TR" sz="3100" dirty="0" smtClean="0"/>
              <a:t> </a:t>
            </a:r>
            <a:r>
              <a:rPr lang="tr-TR" sz="3100" dirty="0" err="1" smtClean="0"/>
              <a:t>knowlegeable</a:t>
            </a:r>
            <a:endParaRPr lang="tr-TR" sz="3100" dirty="0" smtClean="0"/>
          </a:p>
          <a:p>
            <a:pPr marL="571500" indent="-571500">
              <a:buClr>
                <a:schemeClr val="accent3"/>
              </a:buClr>
              <a:buFont typeface="Arial" pitchFamily="34" charset="0"/>
              <a:buChar char="•"/>
            </a:pPr>
            <a:r>
              <a:rPr lang="tr-TR" sz="3100" dirty="0" smtClean="0"/>
              <a:t>Build efficiency and effectiveness</a:t>
            </a:r>
          </a:p>
          <a:p>
            <a:pPr marL="571500" indent="-571500">
              <a:buClr>
                <a:schemeClr val="accent3"/>
              </a:buClr>
              <a:buFont typeface="Arial" pitchFamily="34" charset="0"/>
              <a:buChar char="•"/>
            </a:pPr>
            <a:r>
              <a:rPr lang="tr-TR" sz="3100" dirty="0" smtClean="0"/>
              <a:t>Managing relationships with suppliers, distributors, government regulators, and other entities</a:t>
            </a:r>
          </a:p>
          <a:p>
            <a:pPr marL="571500" indent="-571500">
              <a:buClr>
                <a:schemeClr val="accent3"/>
              </a:buClr>
              <a:buFont typeface="Arial" pitchFamily="34" charset="0"/>
              <a:buChar char="•"/>
            </a:pPr>
            <a:r>
              <a:rPr lang="tr-TR" sz="3100" dirty="0" smtClean="0"/>
              <a:t>Share a common language, laws, customs, and ways of doing business </a:t>
            </a:r>
            <a:r>
              <a:rPr lang="en-US" sz="3100" dirty="0" smtClean="0"/>
              <a:t>	</a:t>
            </a:r>
            <a:endParaRPr lang="en-US" sz="3100" b="0" dirty="0"/>
          </a:p>
          <a:p>
            <a:pPr marL="457200" indent="-457200">
              <a:buFont typeface="Arial"/>
              <a:buChar char="•"/>
            </a:pPr>
            <a:endParaRPr lang="en-US" sz="7000" b="0" dirty="0" smtClean="0">
              <a:solidFill>
                <a:schemeClr val="accent3">
                  <a:lumMod val="75000"/>
                </a:schemeClr>
              </a:solidFill>
            </a:endParaRPr>
          </a:p>
          <a:p>
            <a:endParaRPr lang="en-US" sz="7000" dirty="0" smtClean="0">
              <a:solidFill>
                <a:schemeClr val="accent3">
                  <a:lumMod val="75000"/>
                </a:schemeClr>
              </a:solidFill>
            </a:endParaRPr>
          </a:p>
          <a:p>
            <a:endParaRPr lang="en-US" sz="7000" dirty="0" smtClean="0">
              <a:solidFill>
                <a:schemeClr val="accent3">
                  <a:lumMod val="75000"/>
                </a:schemeClr>
              </a:solidFill>
            </a:endParaRPr>
          </a:p>
          <a:p>
            <a:endParaRPr lang="en-US" sz="7000" i="1" dirty="0" smtClean="0">
              <a:solidFill>
                <a:schemeClr val="accent3">
                  <a:lumMod val="75000"/>
                </a:schemeClr>
              </a:solidFill>
            </a:endParaRPr>
          </a:p>
          <a:p>
            <a:endParaRPr lang="en-US"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3</a:t>
            </a:fld>
            <a:endParaRPr lang="en-US"/>
          </a:p>
        </p:txBody>
      </p:sp>
    </p:spTree>
    <p:extLst>
      <p:ext uri="{BB962C8B-B14F-4D97-AF65-F5344CB8AC3E}">
        <p14:creationId xmlns:p14="http://schemas.microsoft.com/office/powerpoint/2010/main" val="1968723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Ad hoc </a:t>
            </a:r>
            <a:r>
              <a:rPr lang="tr-TR" dirty="0" err="1" smtClean="0"/>
              <a:t>communications</a:t>
            </a:r>
            <a:endParaRPr lang="tr-TR" dirty="0"/>
          </a:p>
        </p:txBody>
      </p:sp>
      <p:sp>
        <p:nvSpPr>
          <p:cNvPr id="3" name="Content Placeholder 2"/>
          <p:cNvSpPr>
            <a:spLocks noGrp="1"/>
          </p:cNvSpPr>
          <p:nvPr>
            <p:ph idx="1"/>
          </p:nvPr>
        </p:nvSpPr>
        <p:spPr/>
        <p:txBody>
          <a:bodyPr>
            <a:normAutofit/>
          </a:bodyPr>
          <a:lstStyle/>
          <a:p>
            <a:r>
              <a:rPr lang="tr-TR" dirty="0" smtClean="0">
                <a:sym typeface="Wingdings" panose="05000000000000000000" pitchFamily="2" charset="2"/>
              </a:rPr>
              <a:t>	</a:t>
            </a:r>
            <a:r>
              <a:rPr lang="tr-TR" dirty="0" err="1" smtClean="0"/>
              <a:t>Primary</a:t>
            </a:r>
            <a:r>
              <a:rPr lang="tr-TR" dirty="0" smtClean="0"/>
              <a:t> </a:t>
            </a:r>
            <a:r>
              <a:rPr lang="tr-TR" dirty="0" err="1" smtClean="0"/>
              <a:t>knowledge</a:t>
            </a:r>
            <a:r>
              <a:rPr lang="tr-TR" dirty="0" smtClean="0"/>
              <a:t> </a:t>
            </a:r>
            <a:r>
              <a:rPr lang="tr-TR" dirty="0" err="1" smtClean="0"/>
              <a:t>exchange</a:t>
            </a:r>
            <a:r>
              <a:rPr lang="tr-TR" dirty="0" smtClean="0"/>
              <a:t> </a:t>
            </a:r>
            <a:r>
              <a:rPr lang="tr-TR" dirty="0" err="1" smtClean="0"/>
              <a:t>approach</a:t>
            </a:r>
            <a:r>
              <a:rPr lang="tr-TR" dirty="0" smtClean="0"/>
              <a:t> </a:t>
            </a:r>
            <a:r>
              <a:rPr lang="tr-TR" dirty="0" err="1" smtClean="0"/>
              <a:t>used</a:t>
            </a:r>
            <a:r>
              <a:rPr lang="tr-TR" dirty="0" smtClean="0"/>
              <a:t> </a:t>
            </a:r>
            <a:r>
              <a:rPr lang="tr-TR" dirty="0" err="1" smtClean="0"/>
              <a:t>by</a:t>
            </a:r>
            <a:r>
              <a:rPr lang="tr-TR" dirty="0" smtClean="0"/>
              <a:t> </a:t>
            </a:r>
            <a:r>
              <a:rPr lang="tr-TR" dirty="0" err="1" smtClean="0"/>
              <a:t>firms</a:t>
            </a:r>
            <a:r>
              <a:rPr lang="tr-TR" dirty="0" smtClean="0"/>
              <a:t> </a:t>
            </a:r>
            <a:r>
              <a:rPr lang="tr-TR" dirty="0" err="1" smtClean="0"/>
              <a:t>that</a:t>
            </a:r>
            <a:r>
              <a:rPr lang="tr-TR" dirty="0" smtClean="0"/>
              <a:t> </a:t>
            </a:r>
            <a:r>
              <a:rPr lang="tr-TR" dirty="0" err="1" smtClean="0"/>
              <a:t>score</a:t>
            </a:r>
            <a:r>
              <a:rPr lang="tr-TR" dirty="0" smtClean="0"/>
              <a:t> </a:t>
            </a:r>
            <a:r>
              <a:rPr lang="tr-TR" dirty="0" err="1" smtClean="0"/>
              <a:t>low</a:t>
            </a:r>
            <a:r>
              <a:rPr lang="tr-TR" dirty="0" smtClean="0"/>
              <a:t> </a:t>
            </a:r>
            <a:r>
              <a:rPr lang="tr-TR" dirty="0" err="1" smtClean="0"/>
              <a:t>both</a:t>
            </a:r>
            <a:r>
              <a:rPr lang="tr-TR" dirty="0" smtClean="0"/>
              <a:t> on </a:t>
            </a:r>
            <a:r>
              <a:rPr lang="tr-TR" dirty="0" err="1" smtClean="0"/>
              <a:t>virtualization</a:t>
            </a:r>
            <a:r>
              <a:rPr lang="tr-TR" dirty="0" smtClean="0"/>
              <a:t> </a:t>
            </a:r>
            <a:r>
              <a:rPr lang="tr-TR" dirty="0" err="1" smtClean="0"/>
              <a:t>and</a:t>
            </a:r>
            <a:r>
              <a:rPr lang="tr-TR" dirty="0" smtClean="0"/>
              <a:t> IT-</a:t>
            </a:r>
            <a:r>
              <a:rPr lang="tr-TR" dirty="0" err="1" smtClean="0"/>
              <a:t>infusion</a:t>
            </a:r>
            <a:r>
              <a:rPr lang="tr-TR" dirty="0" smtClean="0"/>
              <a:t>.</a:t>
            </a:r>
          </a:p>
          <a:p>
            <a:r>
              <a:rPr lang="tr-TR" dirty="0" smtClean="0">
                <a:sym typeface="Wingdings" panose="05000000000000000000" pitchFamily="2" charset="2"/>
              </a:rPr>
              <a:t>	</a:t>
            </a:r>
            <a:r>
              <a:rPr lang="tr-TR" dirty="0" err="1" smtClean="0"/>
              <a:t>Person-to-person</a:t>
            </a:r>
            <a:r>
              <a:rPr lang="tr-TR" dirty="0" smtClean="0"/>
              <a:t> </a:t>
            </a:r>
            <a:r>
              <a:rPr lang="tr-TR" dirty="0" err="1" smtClean="0"/>
              <a:t>contacts</a:t>
            </a:r>
            <a:r>
              <a:rPr lang="tr-TR" dirty="0" smtClean="0"/>
              <a:t> </a:t>
            </a:r>
            <a:r>
              <a:rPr lang="tr-TR" dirty="0" err="1" smtClean="0"/>
              <a:t>or</a:t>
            </a:r>
            <a:r>
              <a:rPr lang="tr-TR" dirty="0" smtClean="0"/>
              <a:t> </a:t>
            </a:r>
            <a:r>
              <a:rPr lang="tr-TR" dirty="0" err="1" smtClean="0"/>
              <a:t>small</a:t>
            </a:r>
            <a:r>
              <a:rPr lang="tr-TR" dirty="0" smtClean="0"/>
              <a:t> </a:t>
            </a:r>
            <a:r>
              <a:rPr lang="tr-TR" dirty="0" err="1" smtClean="0"/>
              <a:t>groups</a:t>
            </a:r>
            <a:r>
              <a:rPr lang="tr-TR" dirty="0" smtClean="0"/>
              <a:t> (2-10 </a:t>
            </a:r>
            <a:r>
              <a:rPr lang="tr-TR" dirty="0" err="1" smtClean="0"/>
              <a:t>people</a:t>
            </a:r>
            <a:r>
              <a:rPr lang="tr-TR" dirty="0" smtClean="0"/>
              <a:t>) </a:t>
            </a:r>
            <a:r>
              <a:rPr lang="tr-TR" dirty="0" err="1" smtClean="0"/>
              <a:t>whose</a:t>
            </a:r>
            <a:r>
              <a:rPr lang="tr-TR" dirty="0" smtClean="0"/>
              <a:t> </a:t>
            </a:r>
            <a:r>
              <a:rPr lang="tr-TR" dirty="0" err="1" smtClean="0"/>
              <a:t>members</a:t>
            </a:r>
            <a:r>
              <a:rPr lang="tr-TR" dirty="0" smtClean="0"/>
              <a:t> </a:t>
            </a:r>
            <a:r>
              <a:rPr lang="tr-TR" dirty="0" err="1" smtClean="0"/>
              <a:t>are</a:t>
            </a:r>
            <a:r>
              <a:rPr lang="tr-TR" dirty="0" smtClean="0"/>
              <a:t> </a:t>
            </a:r>
            <a:r>
              <a:rPr lang="tr-TR" dirty="0" err="1" smtClean="0"/>
              <a:t>all</a:t>
            </a:r>
            <a:r>
              <a:rPr lang="tr-TR" dirty="0" smtClean="0"/>
              <a:t> </a:t>
            </a:r>
            <a:r>
              <a:rPr lang="tr-TR" dirty="0" err="1" smtClean="0"/>
              <a:t>from</a:t>
            </a:r>
            <a:r>
              <a:rPr lang="tr-TR" dirty="0" smtClean="0"/>
              <a:t> inside </a:t>
            </a:r>
            <a:r>
              <a:rPr lang="tr-TR" dirty="0" err="1" smtClean="0"/>
              <a:t>the</a:t>
            </a:r>
            <a:r>
              <a:rPr lang="tr-TR" dirty="0" smtClean="0"/>
              <a:t> </a:t>
            </a:r>
            <a:r>
              <a:rPr lang="tr-TR" dirty="0" err="1" smtClean="0"/>
              <a:t>organization</a:t>
            </a:r>
            <a:r>
              <a:rPr lang="tr-TR" dirty="0" smtClean="0"/>
              <a:t> </a:t>
            </a:r>
            <a:r>
              <a:rPr lang="tr-TR" dirty="0" err="1" smtClean="0"/>
              <a:t>to</a:t>
            </a:r>
            <a:r>
              <a:rPr lang="tr-TR" dirty="0" smtClean="0"/>
              <a:t> </a:t>
            </a:r>
            <a:r>
              <a:rPr lang="tr-TR" dirty="0" err="1" smtClean="0"/>
              <a:t>share</a:t>
            </a:r>
            <a:r>
              <a:rPr lang="tr-TR" dirty="0" smtClean="0"/>
              <a:t> </a:t>
            </a:r>
            <a:r>
              <a:rPr lang="tr-TR" dirty="0" err="1" smtClean="0"/>
              <a:t>knowledge</a:t>
            </a:r>
            <a:r>
              <a:rPr lang="tr-TR" dirty="0" smtClean="0"/>
              <a:t> on an as-</a:t>
            </a:r>
            <a:r>
              <a:rPr lang="tr-TR" dirty="0" err="1" smtClean="0"/>
              <a:t>needed</a:t>
            </a:r>
            <a:r>
              <a:rPr lang="tr-TR" dirty="0" smtClean="0"/>
              <a:t> </a:t>
            </a:r>
            <a:r>
              <a:rPr lang="tr-TR" dirty="0" err="1" smtClean="0"/>
              <a:t>basis</a:t>
            </a:r>
            <a:r>
              <a:rPr lang="tr-TR" dirty="0" smtClean="0"/>
              <a:t>. </a:t>
            </a:r>
          </a:p>
          <a:p>
            <a:pPr lvl="1"/>
            <a:r>
              <a:rPr lang="tr-TR" dirty="0" err="1" smtClean="0"/>
              <a:t>These</a:t>
            </a:r>
            <a:r>
              <a:rPr lang="tr-TR" dirty="0" smtClean="0"/>
              <a:t> </a:t>
            </a:r>
            <a:r>
              <a:rPr lang="tr-TR" dirty="0" err="1" smtClean="0"/>
              <a:t>groups</a:t>
            </a:r>
            <a:r>
              <a:rPr lang="tr-TR" dirty="0" smtClean="0"/>
              <a:t> </a:t>
            </a:r>
            <a:r>
              <a:rPr lang="tr-TR" dirty="0" err="1" smtClean="0"/>
              <a:t>consist</a:t>
            </a:r>
            <a:r>
              <a:rPr lang="tr-TR" dirty="0" smtClean="0"/>
              <a:t> of </a:t>
            </a:r>
            <a:r>
              <a:rPr lang="tr-TR" dirty="0" err="1" smtClean="0"/>
              <a:t>people</a:t>
            </a:r>
            <a:r>
              <a:rPr lang="tr-TR" dirty="0" smtClean="0"/>
              <a:t> </a:t>
            </a:r>
            <a:r>
              <a:rPr lang="tr-TR" dirty="0" err="1" smtClean="0"/>
              <a:t>who</a:t>
            </a:r>
            <a:r>
              <a:rPr lang="tr-TR" dirty="0" smtClean="0"/>
              <a:t> </a:t>
            </a:r>
            <a:r>
              <a:rPr lang="tr-TR" dirty="0" err="1" smtClean="0"/>
              <a:t>are</a:t>
            </a:r>
            <a:r>
              <a:rPr lang="tr-TR" dirty="0" smtClean="0"/>
              <a:t> </a:t>
            </a:r>
            <a:r>
              <a:rPr lang="tr-TR" dirty="0" err="1" smtClean="0"/>
              <a:t>closest</a:t>
            </a:r>
            <a:r>
              <a:rPr lang="tr-TR" dirty="0" smtClean="0"/>
              <a:t> </a:t>
            </a:r>
            <a:r>
              <a:rPr lang="tr-TR" dirty="0" err="1" smtClean="0"/>
              <a:t>to</a:t>
            </a:r>
            <a:r>
              <a:rPr lang="tr-TR" dirty="0" smtClean="0"/>
              <a:t> </a:t>
            </a:r>
            <a:r>
              <a:rPr lang="tr-TR" dirty="0" err="1" smtClean="0"/>
              <a:t>the</a:t>
            </a:r>
            <a:r>
              <a:rPr lang="tr-TR" dirty="0" smtClean="0"/>
              <a:t> </a:t>
            </a:r>
            <a:r>
              <a:rPr lang="tr-TR" dirty="0" err="1" smtClean="0"/>
              <a:t>work</a:t>
            </a:r>
            <a:r>
              <a:rPr lang="tr-TR" dirty="0" smtClean="0"/>
              <a:t> at </a:t>
            </a:r>
            <a:r>
              <a:rPr lang="tr-TR" dirty="0" err="1" smtClean="0"/>
              <a:t>hand</a:t>
            </a:r>
            <a:r>
              <a:rPr lang="tr-TR" dirty="0" smtClean="0"/>
              <a:t>. </a:t>
            </a:r>
          </a:p>
          <a:p>
            <a:pPr lvl="1"/>
            <a:r>
              <a:rPr lang="tr-TR" dirty="0" err="1" smtClean="0"/>
              <a:t>They</a:t>
            </a:r>
            <a:r>
              <a:rPr lang="tr-TR" dirty="0" smtClean="0"/>
              <a:t> </a:t>
            </a:r>
            <a:r>
              <a:rPr lang="tr-TR" dirty="0" err="1" smtClean="0"/>
              <a:t>are</a:t>
            </a:r>
            <a:r>
              <a:rPr lang="tr-TR" dirty="0" smtClean="0"/>
              <a:t> </a:t>
            </a:r>
            <a:r>
              <a:rPr lang="tr-TR" dirty="0" err="1" smtClean="0"/>
              <a:t>typically</a:t>
            </a:r>
            <a:r>
              <a:rPr lang="tr-TR" dirty="0" smtClean="0"/>
              <a:t> </a:t>
            </a:r>
            <a:r>
              <a:rPr lang="tr-TR" dirty="0" err="1" smtClean="0"/>
              <a:t>temporary</a:t>
            </a:r>
            <a:r>
              <a:rPr lang="tr-TR" dirty="0" smtClean="0"/>
              <a:t>, </a:t>
            </a:r>
            <a:r>
              <a:rPr lang="tr-TR" dirty="0" err="1" smtClean="0"/>
              <a:t>come</a:t>
            </a:r>
            <a:r>
              <a:rPr lang="tr-TR" dirty="0" smtClean="0"/>
              <a:t> </a:t>
            </a:r>
            <a:r>
              <a:rPr lang="tr-TR" dirty="0" err="1" smtClean="0"/>
              <a:t>together</a:t>
            </a:r>
            <a:r>
              <a:rPr lang="tr-TR" dirty="0" smtClean="0"/>
              <a:t> </a:t>
            </a:r>
            <a:r>
              <a:rPr lang="tr-TR" dirty="0" err="1" smtClean="0"/>
              <a:t>to</a:t>
            </a:r>
            <a:r>
              <a:rPr lang="tr-TR" dirty="0" smtClean="0"/>
              <a:t> </a:t>
            </a:r>
            <a:r>
              <a:rPr lang="tr-TR" dirty="0" err="1" smtClean="0"/>
              <a:t>meet</a:t>
            </a:r>
            <a:r>
              <a:rPr lang="tr-TR" dirty="0" smtClean="0"/>
              <a:t> a </a:t>
            </a:r>
            <a:r>
              <a:rPr lang="tr-TR" dirty="0" err="1" smtClean="0"/>
              <a:t>specific</a:t>
            </a:r>
            <a:r>
              <a:rPr lang="tr-TR" dirty="0" smtClean="0"/>
              <a:t> </a:t>
            </a:r>
            <a:r>
              <a:rPr lang="tr-TR" dirty="0" err="1" smtClean="0"/>
              <a:t>task</a:t>
            </a:r>
            <a:r>
              <a:rPr lang="tr-TR" dirty="0" smtClean="0"/>
              <a:t> </a:t>
            </a:r>
            <a:r>
              <a:rPr lang="tr-TR" dirty="0" err="1" smtClean="0"/>
              <a:t>need</a:t>
            </a:r>
            <a:r>
              <a:rPr lang="tr-TR" dirty="0" smtClean="0"/>
              <a:t>. </a:t>
            </a:r>
          </a:p>
          <a:p>
            <a:pPr lvl="1"/>
            <a:r>
              <a:rPr lang="tr-TR" dirty="0" err="1" smtClean="0"/>
              <a:t>They</a:t>
            </a:r>
            <a:r>
              <a:rPr lang="tr-TR" dirty="0" smtClean="0"/>
              <a:t> </a:t>
            </a:r>
            <a:r>
              <a:rPr lang="tr-TR" dirty="0" err="1" smtClean="0"/>
              <a:t>are</a:t>
            </a:r>
            <a:r>
              <a:rPr lang="tr-TR" dirty="0" smtClean="0"/>
              <a:t> </a:t>
            </a:r>
            <a:r>
              <a:rPr lang="tr-TR" dirty="0" err="1" smtClean="0"/>
              <a:t>usually</a:t>
            </a:r>
            <a:r>
              <a:rPr lang="tr-TR" dirty="0" smtClean="0"/>
              <a:t> </a:t>
            </a:r>
            <a:r>
              <a:rPr lang="tr-TR" dirty="0" err="1" smtClean="0"/>
              <a:t>appointed</a:t>
            </a:r>
            <a:r>
              <a:rPr lang="tr-TR" dirty="0" smtClean="0"/>
              <a:t> </a:t>
            </a:r>
            <a:r>
              <a:rPr lang="tr-TR" dirty="0" err="1" smtClean="0"/>
              <a:t>by</a:t>
            </a:r>
            <a:r>
              <a:rPr lang="tr-TR" dirty="0" smtClean="0"/>
              <a:t> </a:t>
            </a:r>
            <a:r>
              <a:rPr lang="tr-TR" dirty="0" err="1" smtClean="0"/>
              <a:t>management</a:t>
            </a:r>
            <a:r>
              <a:rPr lang="tr-TR" dirty="0" smtClean="0"/>
              <a:t>.</a:t>
            </a:r>
          </a:p>
          <a:p>
            <a:r>
              <a:rPr lang="tr-TR" dirty="0" smtClean="0">
                <a:sym typeface="Wingdings" panose="05000000000000000000" pitchFamily="2" charset="2"/>
              </a:rPr>
              <a:t>	</a:t>
            </a:r>
            <a:r>
              <a:rPr lang="tr-TR" dirty="0" smtClean="0"/>
              <a:t>Ad </a:t>
            </a:r>
            <a:r>
              <a:rPr lang="tr-TR" dirty="0"/>
              <a:t>hoc </a:t>
            </a:r>
            <a:r>
              <a:rPr lang="tr-TR" dirty="0" err="1"/>
              <a:t>communications</a:t>
            </a:r>
            <a:r>
              <a:rPr lang="tr-TR" dirty="0"/>
              <a:t> </a:t>
            </a:r>
            <a:r>
              <a:rPr lang="tr-TR" dirty="0" err="1"/>
              <a:t>manage</a:t>
            </a:r>
            <a:r>
              <a:rPr lang="tr-TR" dirty="0"/>
              <a:t> </a:t>
            </a:r>
            <a:r>
              <a:rPr lang="tr-TR" dirty="0" err="1"/>
              <a:t>knowledge</a:t>
            </a:r>
            <a:r>
              <a:rPr lang="tr-TR" dirty="0"/>
              <a:t> </a:t>
            </a:r>
            <a:r>
              <a:rPr lang="tr-TR" dirty="0" err="1"/>
              <a:t>exchange</a:t>
            </a:r>
            <a:r>
              <a:rPr lang="tr-TR" dirty="0"/>
              <a:t> on an as-</a:t>
            </a:r>
            <a:r>
              <a:rPr lang="tr-TR" dirty="0" err="1"/>
              <a:t>needed</a:t>
            </a:r>
            <a:r>
              <a:rPr lang="tr-TR" dirty="0"/>
              <a:t> </a:t>
            </a:r>
            <a:r>
              <a:rPr lang="tr-TR" dirty="0" err="1"/>
              <a:t>basis</a:t>
            </a:r>
            <a:r>
              <a:rPr lang="tr-TR" dirty="0"/>
              <a:t>.</a:t>
            </a:r>
          </a:p>
          <a:p>
            <a:r>
              <a:rPr lang="tr-TR" dirty="0" smtClean="0">
                <a:sym typeface="Wingdings" panose="05000000000000000000" pitchFamily="2" charset="2"/>
              </a:rPr>
              <a:t>	</a:t>
            </a:r>
            <a:r>
              <a:rPr lang="tr-TR" dirty="0" err="1" smtClean="0"/>
              <a:t>There</a:t>
            </a:r>
            <a:r>
              <a:rPr lang="tr-TR" dirty="0" smtClean="0"/>
              <a:t> </a:t>
            </a:r>
            <a:r>
              <a:rPr lang="tr-TR" dirty="0" err="1"/>
              <a:t>are</a:t>
            </a:r>
            <a:r>
              <a:rPr lang="tr-TR" dirty="0"/>
              <a:t> not </a:t>
            </a:r>
            <a:r>
              <a:rPr lang="tr-TR" dirty="0" err="1"/>
              <a:t>pre-established</a:t>
            </a:r>
            <a:r>
              <a:rPr lang="tr-TR" dirty="0"/>
              <a:t> </a:t>
            </a:r>
            <a:r>
              <a:rPr lang="tr-TR" dirty="0" err="1"/>
              <a:t>routines</a:t>
            </a:r>
            <a:r>
              <a:rPr lang="tr-TR" dirty="0"/>
              <a:t> </a:t>
            </a:r>
            <a:r>
              <a:rPr lang="tr-TR" dirty="0" err="1"/>
              <a:t>for</a:t>
            </a:r>
            <a:r>
              <a:rPr lang="tr-TR" dirty="0"/>
              <a:t> </a:t>
            </a:r>
            <a:r>
              <a:rPr lang="tr-TR" dirty="0" err="1"/>
              <a:t>conducting</a:t>
            </a:r>
            <a:r>
              <a:rPr lang="tr-TR" dirty="0"/>
              <a:t> </a:t>
            </a:r>
            <a:r>
              <a:rPr lang="tr-TR" dirty="0" err="1"/>
              <a:t>work</a:t>
            </a:r>
            <a:r>
              <a:rPr lang="tr-TR" dirty="0"/>
              <a:t>. </a:t>
            </a:r>
            <a:r>
              <a:rPr lang="tr-TR" dirty="0" err="1"/>
              <a:t>It</a:t>
            </a:r>
            <a:r>
              <a:rPr lang="tr-TR" dirty="0"/>
              <a:t> </a:t>
            </a:r>
            <a:r>
              <a:rPr lang="tr-TR" dirty="0" err="1"/>
              <a:t>depends</a:t>
            </a:r>
            <a:r>
              <a:rPr lang="tr-TR" dirty="0"/>
              <a:t> on </a:t>
            </a:r>
            <a:r>
              <a:rPr lang="tr-TR" dirty="0" err="1"/>
              <a:t>the</a:t>
            </a:r>
            <a:r>
              <a:rPr lang="tr-TR" dirty="0"/>
              <a:t> </a:t>
            </a:r>
            <a:r>
              <a:rPr lang="tr-TR" dirty="0" err="1"/>
              <a:t>particular</a:t>
            </a:r>
            <a:r>
              <a:rPr lang="tr-TR" dirty="0"/>
              <a:t> </a:t>
            </a:r>
            <a:r>
              <a:rPr lang="tr-TR" dirty="0" err="1"/>
              <a:t>task</a:t>
            </a:r>
            <a:r>
              <a:rPr lang="tr-TR" dirty="0"/>
              <a:t> at </a:t>
            </a:r>
            <a:r>
              <a:rPr lang="tr-TR" dirty="0" err="1"/>
              <a:t>hand</a:t>
            </a:r>
            <a:r>
              <a:rPr lang="tr-TR" dirty="0"/>
              <a:t>, </a:t>
            </a:r>
            <a:r>
              <a:rPr lang="tr-TR" dirty="0" err="1"/>
              <a:t>members</a:t>
            </a:r>
            <a:r>
              <a:rPr lang="tr-TR" dirty="0"/>
              <a:t> of </a:t>
            </a:r>
            <a:r>
              <a:rPr lang="tr-TR" dirty="0" err="1"/>
              <a:t>the</a:t>
            </a:r>
            <a:r>
              <a:rPr lang="tr-TR" dirty="0"/>
              <a:t> </a:t>
            </a:r>
            <a:r>
              <a:rPr lang="tr-TR" dirty="0" err="1"/>
              <a:t>group</a:t>
            </a:r>
            <a:r>
              <a:rPr lang="tr-TR" dirty="0"/>
              <a:t> </a:t>
            </a:r>
            <a:r>
              <a:rPr lang="tr-TR" dirty="0" err="1"/>
              <a:t>and</a:t>
            </a:r>
            <a:r>
              <a:rPr lang="tr-TR" dirty="0"/>
              <a:t> </a:t>
            </a:r>
            <a:r>
              <a:rPr lang="tr-TR" dirty="0" err="1"/>
              <a:t>even</a:t>
            </a:r>
            <a:r>
              <a:rPr lang="tr-TR" dirty="0"/>
              <a:t> </a:t>
            </a:r>
            <a:r>
              <a:rPr lang="tr-TR" dirty="0" err="1"/>
              <a:t>the</a:t>
            </a:r>
            <a:r>
              <a:rPr lang="tr-TR" dirty="0"/>
              <a:t> </a:t>
            </a:r>
            <a:r>
              <a:rPr lang="tr-TR" dirty="0" err="1"/>
              <a:t>manager</a:t>
            </a:r>
            <a:r>
              <a:rPr lang="tr-TR" dirty="0"/>
              <a:t>. </a:t>
            </a:r>
          </a:p>
          <a:p>
            <a:r>
              <a:rPr lang="tr-TR" dirty="0" smtClean="0">
                <a:sym typeface="Wingdings" panose="05000000000000000000" pitchFamily="2" charset="2"/>
              </a:rPr>
              <a:t>	</a:t>
            </a:r>
            <a:r>
              <a:rPr lang="tr-TR" dirty="0" err="1" smtClean="0"/>
              <a:t>They</a:t>
            </a:r>
            <a:r>
              <a:rPr lang="tr-TR" dirty="0" smtClean="0"/>
              <a:t> </a:t>
            </a:r>
            <a:r>
              <a:rPr lang="tr-TR" dirty="0"/>
              <a:t>can be </a:t>
            </a:r>
            <a:r>
              <a:rPr lang="tr-TR" dirty="0" err="1"/>
              <a:t>effective</a:t>
            </a:r>
            <a:r>
              <a:rPr lang="tr-TR" dirty="0"/>
              <a:t> in </a:t>
            </a:r>
            <a:r>
              <a:rPr lang="tr-TR" dirty="0" err="1"/>
              <a:t>generating</a:t>
            </a:r>
            <a:r>
              <a:rPr lang="tr-TR" dirty="0"/>
              <a:t> </a:t>
            </a:r>
            <a:r>
              <a:rPr lang="tr-TR" dirty="0" err="1"/>
              <a:t>and</a:t>
            </a:r>
            <a:r>
              <a:rPr lang="tr-TR" dirty="0"/>
              <a:t> </a:t>
            </a:r>
            <a:r>
              <a:rPr lang="tr-TR" dirty="0" err="1"/>
              <a:t>transfering</a:t>
            </a:r>
            <a:r>
              <a:rPr lang="tr-TR" dirty="0"/>
              <a:t> </a:t>
            </a:r>
            <a:r>
              <a:rPr lang="tr-TR" dirty="0" err="1"/>
              <a:t>information</a:t>
            </a:r>
            <a:r>
              <a:rPr lang="tr-TR" dirty="0"/>
              <a:t> </a:t>
            </a:r>
            <a:r>
              <a:rPr lang="tr-TR" dirty="0" err="1"/>
              <a:t>to</a:t>
            </a:r>
            <a:r>
              <a:rPr lang="tr-TR" dirty="0"/>
              <a:t> </a:t>
            </a:r>
            <a:r>
              <a:rPr lang="tr-TR" dirty="0" err="1"/>
              <a:t>meet</a:t>
            </a:r>
            <a:r>
              <a:rPr lang="tr-TR" dirty="0"/>
              <a:t> </a:t>
            </a:r>
            <a:r>
              <a:rPr lang="tr-TR" dirty="0" err="1"/>
              <a:t>the</a:t>
            </a:r>
            <a:r>
              <a:rPr lang="tr-TR" dirty="0"/>
              <a:t> </a:t>
            </a:r>
            <a:r>
              <a:rPr lang="tr-TR" dirty="0" err="1"/>
              <a:t>specific</a:t>
            </a:r>
            <a:r>
              <a:rPr lang="tr-TR" dirty="0"/>
              <a:t> </a:t>
            </a:r>
            <a:r>
              <a:rPr lang="tr-TR" dirty="0" err="1"/>
              <a:t>knowledge</a:t>
            </a:r>
            <a:r>
              <a:rPr lang="tr-TR" dirty="0"/>
              <a:t> </a:t>
            </a:r>
            <a:r>
              <a:rPr lang="tr-TR" dirty="0" err="1"/>
              <a:t>needs</a:t>
            </a:r>
            <a:r>
              <a:rPr lang="tr-TR" dirty="0"/>
              <a:t> of a </a:t>
            </a:r>
            <a:r>
              <a:rPr lang="tr-TR" dirty="0" err="1"/>
              <a:t>given</a:t>
            </a:r>
            <a:r>
              <a:rPr lang="tr-TR" dirty="0"/>
              <a:t> </a:t>
            </a:r>
            <a:r>
              <a:rPr lang="tr-TR" dirty="0" err="1"/>
              <a:t>project</a:t>
            </a:r>
            <a:r>
              <a:rPr lang="tr-TR" dirty="0"/>
              <a:t>, </a:t>
            </a:r>
            <a:r>
              <a:rPr lang="tr-TR" dirty="0" err="1"/>
              <a:t>event</a:t>
            </a:r>
            <a:r>
              <a:rPr lang="tr-TR" dirty="0"/>
              <a:t>, </a:t>
            </a:r>
            <a:r>
              <a:rPr lang="tr-TR" dirty="0" err="1"/>
              <a:t>or</a:t>
            </a:r>
            <a:r>
              <a:rPr lang="tr-TR" dirty="0"/>
              <a:t> </a:t>
            </a:r>
            <a:r>
              <a:rPr lang="tr-TR" dirty="0" err="1"/>
              <a:t>client</a:t>
            </a:r>
            <a:r>
              <a:rPr lang="tr-TR" dirty="0"/>
              <a:t>. </a:t>
            </a:r>
          </a:p>
          <a:p>
            <a:pPr marL="0" lvl="1" indent="0">
              <a:buNone/>
            </a:pPr>
            <a:endParaRPr lang="tr-TR" dirty="0" smtClean="0"/>
          </a:p>
          <a:p>
            <a:endParaRPr lang="tr-TR" dirty="0"/>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30</a:t>
            </a:fld>
            <a:endParaRPr lang="en-US" dirty="0"/>
          </a:p>
        </p:txBody>
      </p:sp>
    </p:spTree>
    <p:extLst>
      <p:ext uri="{BB962C8B-B14F-4D97-AF65-F5344CB8AC3E}">
        <p14:creationId xmlns:p14="http://schemas.microsoft.com/office/powerpoint/2010/main" val="322908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Informated</a:t>
            </a:r>
            <a:endParaRPr lang="tr-TR" dirty="0"/>
          </a:p>
        </p:txBody>
      </p:sp>
      <p:sp>
        <p:nvSpPr>
          <p:cNvPr id="3" name="Content Placeholder 2"/>
          <p:cNvSpPr>
            <a:spLocks noGrp="1"/>
          </p:cNvSpPr>
          <p:nvPr>
            <p:ph idx="1"/>
          </p:nvPr>
        </p:nvSpPr>
        <p:spPr>
          <a:xfrm>
            <a:off x="822960" y="914400"/>
            <a:ext cx="7520940" cy="4214191"/>
          </a:xfrm>
        </p:spPr>
        <p:txBody>
          <a:bodyPr>
            <a:normAutofit lnSpcReduction="10000"/>
          </a:bodyPr>
          <a:lstStyle/>
          <a:p>
            <a:pPr algn="just">
              <a:buFont typeface="Wingdings" panose="05000000000000000000" pitchFamily="2" charset="2"/>
              <a:buChar char="Ø"/>
            </a:pPr>
            <a:r>
              <a:rPr lang="tr-TR" b="0" dirty="0" err="1" smtClean="0"/>
              <a:t>Approach</a:t>
            </a:r>
            <a:r>
              <a:rPr lang="tr-TR" b="0" dirty="0" smtClean="0"/>
              <a:t> in </a:t>
            </a:r>
            <a:r>
              <a:rPr lang="tr-TR" b="0" dirty="0" err="1" smtClean="0"/>
              <a:t>which</a:t>
            </a:r>
            <a:r>
              <a:rPr lang="tr-TR" b="0" dirty="0" smtClean="0"/>
              <a:t> </a:t>
            </a:r>
            <a:r>
              <a:rPr lang="tr-TR" b="0" dirty="0" err="1" smtClean="0"/>
              <a:t>computer</a:t>
            </a:r>
            <a:r>
              <a:rPr lang="tr-TR" b="0" dirty="0" smtClean="0"/>
              <a:t> </a:t>
            </a:r>
            <a:r>
              <a:rPr lang="tr-TR" b="0" dirty="0" err="1" smtClean="0"/>
              <a:t>and</a:t>
            </a:r>
            <a:r>
              <a:rPr lang="tr-TR" b="0" dirty="0" smtClean="0"/>
              <a:t> </a:t>
            </a:r>
            <a:r>
              <a:rPr lang="tr-TR" b="0" dirty="0" err="1" smtClean="0"/>
              <a:t>related</a:t>
            </a:r>
            <a:r>
              <a:rPr lang="tr-TR" b="0" dirty="0" smtClean="0"/>
              <a:t> </a:t>
            </a:r>
            <a:r>
              <a:rPr lang="tr-TR" b="0" dirty="0" err="1" smtClean="0"/>
              <a:t>systems</a:t>
            </a:r>
            <a:r>
              <a:rPr lang="tr-TR" b="0" dirty="0" smtClean="0"/>
              <a:t> </a:t>
            </a:r>
            <a:r>
              <a:rPr lang="tr-TR" b="0" dirty="0" err="1" smtClean="0"/>
              <a:t>are</a:t>
            </a:r>
            <a:r>
              <a:rPr lang="tr-TR" b="0" dirty="0" smtClean="0"/>
              <a:t> </a:t>
            </a:r>
            <a:r>
              <a:rPr lang="tr-TR" b="0" dirty="0" err="1" smtClean="0"/>
              <a:t>used</a:t>
            </a:r>
            <a:r>
              <a:rPr lang="tr-TR" b="0" dirty="0" smtClean="0"/>
              <a:t> </a:t>
            </a:r>
            <a:r>
              <a:rPr lang="tr-TR" b="0" dirty="0" err="1" smtClean="0"/>
              <a:t>to</a:t>
            </a:r>
            <a:r>
              <a:rPr lang="tr-TR" b="0" dirty="0" smtClean="0"/>
              <a:t> </a:t>
            </a:r>
            <a:r>
              <a:rPr lang="tr-TR" b="0" dirty="0" err="1" smtClean="0"/>
              <a:t>manage</a:t>
            </a:r>
            <a:r>
              <a:rPr lang="tr-TR" b="0" dirty="0" smtClean="0"/>
              <a:t> </a:t>
            </a:r>
            <a:r>
              <a:rPr lang="tr-TR" b="0" dirty="0" err="1" smtClean="0"/>
              <a:t>information</a:t>
            </a:r>
            <a:r>
              <a:rPr lang="tr-TR" b="0" dirty="0" smtClean="0"/>
              <a:t> </a:t>
            </a:r>
            <a:r>
              <a:rPr lang="tr-TR" b="0" dirty="0" err="1" smtClean="0"/>
              <a:t>up</a:t>
            </a:r>
            <a:r>
              <a:rPr lang="tr-TR" b="0" dirty="0"/>
              <a:t> </a:t>
            </a:r>
            <a:r>
              <a:rPr lang="tr-TR" b="0" dirty="0" err="1" smtClean="0"/>
              <a:t>and</a:t>
            </a:r>
            <a:r>
              <a:rPr lang="tr-TR" b="0" dirty="0" smtClean="0"/>
              <a:t> </a:t>
            </a:r>
            <a:r>
              <a:rPr lang="tr-TR" b="0" dirty="0" err="1" smtClean="0"/>
              <a:t>down</a:t>
            </a:r>
            <a:r>
              <a:rPr lang="tr-TR" b="0" dirty="0" smtClean="0"/>
              <a:t> </a:t>
            </a:r>
            <a:r>
              <a:rPr lang="tr-TR" b="0" dirty="0" err="1" smtClean="0"/>
              <a:t>the</a:t>
            </a:r>
            <a:r>
              <a:rPr lang="tr-TR" b="0" dirty="0" smtClean="0"/>
              <a:t> </a:t>
            </a:r>
            <a:r>
              <a:rPr lang="tr-TR" b="0" dirty="0" err="1" smtClean="0"/>
              <a:t>organization</a:t>
            </a:r>
            <a:r>
              <a:rPr lang="tr-TR" b="0" dirty="0" smtClean="0"/>
              <a:t>.</a:t>
            </a:r>
          </a:p>
          <a:p>
            <a:pPr algn="just">
              <a:buFont typeface="Wingdings" panose="05000000000000000000" pitchFamily="2" charset="2"/>
              <a:buChar char="Ø"/>
            </a:pPr>
            <a:r>
              <a:rPr lang="tr-TR" b="0" dirty="0" err="1" smtClean="0"/>
              <a:t>Informated</a:t>
            </a:r>
            <a:r>
              <a:rPr lang="tr-TR" b="0" dirty="0" smtClean="0"/>
              <a:t> </a:t>
            </a:r>
            <a:r>
              <a:rPr lang="tr-TR" b="0" dirty="0" err="1" smtClean="0"/>
              <a:t>organizations</a:t>
            </a:r>
            <a:r>
              <a:rPr lang="tr-TR" b="0" dirty="0" smtClean="0"/>
              <a:t> </a:t>
            </a:r>
            <a:r>
              <a:rPr lang="tr-TR" b="0" dirty="0" err="1" smtClean="0"/>
              <a:t>are</a:t>
            </a:r>
            <a:r>
              <a:rPr lang="tr-TR" b="0" dirty="0" smtClean="0"/>
              <a:t> </a:t>
            </a:r>
            <a:r>
              <a:rPr lang="tr-TR" b="0" dirty="0" err="1" smtClean="0"/>
              <a:t>low</a:t>
            </a:r>
            <a:r>
              <a:rPr lang="tr-TR" b="0" dirty="0" smtClean="0"/>
              <a:t> in </a:t>
            </a:r>
            <a:r>
              <a:rPr lang="tr-TR" b="0" dirty="0" err="1" smtClean="0"/>
              <a:t>virtualization</a:t>
            </a:r>
            <a:r>
              <a:rPr lang="tr-TR" b="0" dirty="0" smtClean="0"/>
              <a:t> </a:t>
            </a:r>
            <a:r>
              <a:rPr lang="tr-TR" b="0" dirty="0" err="1" smtClean="0"/>
              <a:t>and</a:t>
            </a:r>
            <a:r>
              <a:rPr lang="tr-TR" b="0" dirty="0" smtClean="0"/>
              <a:t> </a:t>
            </a:r>
            <a:r>
              <a:rPr lang="tr-TR" b="0" dirty="0" err="1" smtClean="0"/>
              <a:t>high</a:t>
            </a:r>
            <a:r>
              <a:rPr lang="tr-TR" b="0" dirty="0" smtClean="0"/>
              <a:t> in IT </a:t>
            </a:r>
            <a:r>
              <a:rPr lang="tr-TR" b="0" dirty="0" err="1" smtClean="0"/>
              <a:t>infusion</a:t>
            </a:r>
            <a:r>
              <a:rPr lang="tr-TR" b="0" dirty="0" smtClean="0"/>
              <a:t>.</a:t>
            </a:r>
          </a:p>
          <a:p>
            <a:pPr algn="just">
              <a:buFont typeface="Wingdings" panose="05000000000000000000" pitchFamily="2" charset="2"/>
              <a:buChar char="Ø"/>
            </a:pPr>
            <a:r>
              <a:rPr lang="tr-TR" b="0" dirty="0" err="1" smtClean="0"/>
              <a:t>Computer</a:t>
            </a:r>
            <a:r>
              <a:rPr lang="tr-TR" b="0" dirty="0" smtClean="0"/>
              <a:t> </a:t>
            </a:r>
            <a:r>
              <a:rPr lang="tr-TR" b="0" dirty="0" err="1" smtClean="0"/>
              <a:t>technology</a:t>
            </a:r>
            <a:r>
              <a:rPr lang="tr-TR" b="0" dirty="0" smtClean="0"/>
              <a:t> is </a:t>
            </a:r>
            <a:r>
              <a:rPr lang="tr-TR" b="0" dirty="0" err="1" smtClean="0"/>
              <a:t>used</a:t>
            </a:r>
            <a:r>
              <a:rPr lang="tr-TR" b="0" dirty="0" smtClean="0"/>
              <a:t> in </a:t>
            </a:r>
            <a:r>
              <a:rPr lang="tr-TR" b="0" dirty="0" err="1" smtClean="0"/>
              <a:t>the</a:t>
            </a:r>
            <a:r>
              <a:rPr lang="tr-TR" b="0" dirty="0" smtClean="0"/>
              <a:t> </a:t>
            </a:r>
            <a:r>
              <a:rPr lang="tr-TR" b="0" dirty="0" err="1" smtClean="0"/>
              <a:t>design</a:t>
            </a:r>
            <a:r>
              <a:rPr lang="tr-TR" b="0" dirty="0" smtClean="0"/>
              <a:t> </a:t>
            </a:r>
            <a:r>
              <a:rPr lang="tr-TR" b="0" dirty="0" err="1" smtClean="0"/>
              <a:t>and</a:t>
            </a:r>
            <a:r>
              <a:rPr lang="tr-TR" b="0" dirty="0" smtClean="0"/>
              <a:t> </a:t>
            </a:r>
            <a:r>
              <a:rPr lang="tr-TR" b="0" dirty="0" err="1" smtClean="0"/>
              <a:t>monitoring</a:t>
            </a:r>
            <a:r>
              <a:rPr lang="tr-TR" b="0" dirty="0" smtClean="0"/>
              <a:t> of </a:t>
            </a:r>
            <a:r>
              <a:rPr lang="tr-TR" b="0" dirty="0" err="1" smtClean="0"/>
              <a:t>work</a:t>
            </a:r>
            <a:r>
              <a:rPr lang="tr-TR" b="0" dirty="0" smtClean="0"/>
              <a:t> </a:t>
            </a:r>
            <a:r>
              <a:rPr lang="tr-TR" b="0" dirty="0" err="1" smtClean="0"/>
              <a:t>processes</a:t>
            </a:r>
            <a:r>
              <a:rPr lang="tr-TR" b="0" dirty="0" smtClean="0"/>
              <a:t>.</a:t>
            </a:r>
          </a:p>
          <a:p>
            <a:pPr algn="just"/>
            <a:r>
              <a:rPr lang="tr-TR" dirty="0" smtClean="0">
                <a:sym typeface="Wingdings" panose="05000000000000000000" pitchFamily="2" charset="2"/>
              </a:rPr>
              <a:t> </a:t>
            </a:r>
            <a:r>
              <a:rPr lang="tr-TR" dirty="0" err="1" smtClean="0"/>
              <a:t>Examples</a:t>
            </a:r>
            <a:r>
              <a:rPr lang="tr-TR" dirty="0" smtClean="0"/>
              <a:t> </a:t>
            </a:r>
            <a:r>
              <a:rPr lang="tr-TR" dirty="0"/>
              <a:t>of </a:t>
            </a:r>
            <a:r>
              <a:rPr lang="tr-TR" dirty="0" err="1"/>
              <a:t>informated</a:t>
            </a:r>
            <a:r>
              <a:rPr lang="tr-TR" dirty="0"/>
              <a:t> </a:t>
            </a:r>
            <a:r>
              <a:rPr lang="tr-TR" dirty="0" err="1"/>
              <a:t>organizations</a:t>
            </a:r>
            <a:r>
              <a:rPr lang="tr-TR" dirty="0"/>
              <a:t>:</a:t>
            </a:r>
          </a:p>
          <a:p>
            <a:pPr algn="just">
              <a:buFont typeface="Arial" panose="020B0604020202020204" pitchFamily="34" charset="0"/>
              <a:buChar char="•"/>
            </a:pPr>
            <a:r>
              <a:rPr lang="tr-TR" b="0" dirty="0"/>
              <a:t>Modern </a:t>
            </a:r>
            <a:r>
              <a:rPr lang="tr-TR" b="0" dirty="0" err="1"/>
              <a:t>banks</a:t>
            </a:r>
            <a:r>
              <a:rPr lang="tr-TR" b="0" dirty="0"/>
              <a:t> </a:t>
            </a:r>
            <a:r>
              <a:rPr lang="tr-TR" b="0" dirty="0" err="1"/>
              <a:t>use</a:t>
            </a:r>
            <a:r>
              <a:rPr lang="tr-TR" b="0" dirty="0"/>
              <a:t> </a:t>
            </a:r>
            <a:r>
              <a:rPr lang="tr-TR" b="0" dirty="0" err="1"/>
              <a:t>information</a:t>
            </a:r>
            <a:r>
              <a:rPr lang="tr-TR" b="0" dirty="0"/>
              <a:t> </a:t>
            </a:r>
            <a:r>
              <a:rPr lang="tr-TR" b="0" dirty="0" err="1"/>
              <a:t>systems</a:t>
            </a:r>
            <a:r>
              <a:rPr lang="tr-TR" b="0" dirty="0"/>
              <a:t> </a:t>
            </a:r>
            <a:r>
              <a:rPr lang="tr-TR" b="0" dirty="0" err="1"/>
              <a:t>to</a:t>
            </a:r>
            <a:r>
              <a:rPr lang="tr-TR" b="0" dirty="0"/>
              <a:t> </a:t>
            </a:r>
            <a:r>
              <a:rPr lang="tr-TR" b="0" dirty="0" err="1"/>
              <a:t>monitor</a:t>
            </a:r>
            <a:r>
              <a:rPr lang="tr-TR" b="0" dirty="0"/>
              <a:t> </a:t>
            </a:r>
            <a:r>
              <a:rPr lang="tr-TR" b="0" dirty="0" err="1"/>
              <a:t>customer</a:t>
            </a:r>
            <a:r>
              <a:rPr lang="tr-TR" b="0" dirty="0"/>
              <a:t> </a:t>
            </a:r>
            <a:r>
              <a:rPr lang="tr-TR" b="0" dirty="0" err="1"/>
              <a:t>inquiries</a:t>
            </a:r>
            <a:r>
              <a:rPr lang="tr-TR" b="0" dirty="0"/>
              <a:t> </a:t>
            </a:r>
            <a:r>
              <a:rPr lang="tr-TR" b="0" dirty="0" err="1"/>
              <a:t>and</a:t>
            </a:r>
            <a:r>
              <a:rPr lang="tr-TR" b="0" dirty="0"/>
              <a:t> </a:t>
            </a:r>
            <a:r>
              <a:rPr lang="tr-TR" b="0" dirty="0" err="1"/>
              <a:t>call</a:t>
            </a:r>
            <a:r>
              <a:rPr lang="tr-TR" b="0" dirty="0"/>
              <a:t> </a:t>
            </a:r>
            <a:r>
              <a:rPr lang="tr-TR" b="0" dirty="0" err="1"/>
              <a:t>center</a:t>
            </a:r>
            <a:r>
              <a:rPr lang="tr-TR" b="0" dirty="0"/>
              <a:t> </a:t>
            </a:r>
            <a:r>
              <a:rPr lang="tr-TR" b="0" dirty="0" err="1"/>
              <a:t>operators</a:t>
            </a:r>
            <a:r>
              <a:rPr lang="tr-TR" b="0" dirty="0"/>
              <a:t> </a:t>
            </a:r>
            <a:r>
              <a:rPr lang="tr-TR" b="0" dirty="0" err="1"/>
              <a:t>to</a:t>
            </a:r>
            <a:r>
              <a:rPr lang="tr-TR" b="0" dirty="0"/>
              <a:t> </a:t>
            </a:r>
            <a:r>
              <a:rPr lang="tr-TR" b="0" dirty="0" err="1"/>
              <a:t>improve</a:t>
            </a:r>
            <a:r>
              <a:rPr lang="tr-TR" b="0" dirty="0"/>
              <a:t> </a:t>
            </a:r>
            <a:r>
              <a:rPr lang="tr-TR" b="0" dirty="0" err="1"/>
              <a:t>customer</a:t>
            </a:r>
            <a:r>
              <a:rPr lang="tr-TR" b="0" dirty="0"/>
              <a:t> </a:t>
            </a:r>
            <a:r>
              <a:rPr lang="tr-TR" b="0" dirty="0" err="1"/>
              <a:t>support</a:t>
            </a:r>
            <a:r>
              <a:rPr lang="tr-TR" b="0" dirty="0"/>
              <a:t> </a:t>
            </a:r>
            <a:r>
              <a:rPr lang="tr-TR" b="0" dirty="0" err="1"/>
              <a:t>and</a:t>
            </a:r>
            <a:r>
              <a:rPr lang="tr-TR" b="0" dirty="0"/>
              <a:t> </a:t>
            </a:r>
            <a:r>
              <a:rPr lang="tr-TR" b="0" dirty="0" err="1"/>
              <a:t>have</a:t>
            </a:r>
            <a:r>
              <a:rPr lang="tr-TR" b="0" dirty="0"/>
              <a:t> </a:t>
            </a:r>
            <a:r>
              <a:rPr lang="tr-TR" b="0" dirty="0" err="1"/>
              <a:t>greater</a:t>
            </a:r>
            <a:r>
              <a:rPr lang="tr-TR" b="0" dirty="0"/>
              <a:t> </a:t>
            </a:r>
            <a:r>
              <a:rPr lang="tr-TR" b="0" dirty="0" err="1"/>
              <a:t>worker</a:t>
            </a:r>
            <a:r>
              <a:rPr lang="tr-TR" b="0" dirty="0"/>
              <a:t> </a:t>
            </a:r>
            <a:r>
              <a:rPr lang="tr-TR" b="0" dirty="0" err="1"/>
              <a:t>productivity</a:t>
            </a:r>
            <a:r>
              <a:rPr lang="tr-TR" b="0" dirty="0"/>
              <a:t>.</a:t>
            </a:r>
          </a:p>
          <a:p>
            <a:pPr algn="just">
              <a:buFont typeface="Arial" panose="020B0604020202020204" pitchFamily="34" charset="0"/>
              <a:buChar char="•"/>
            </a:pPr>
            <a:r>
              <a:rPr lang="tr-TR" b="0" dirty="0"/>
              <a:t>UPS </a:t>
            </a:r>
            <a:r>
              <a:rPr lang="tr-TR" b="0" dirty="0" err="1"/>
              <a:t>links</a:t>
            </a:r>
            <a:r>
              <a:rPr lang="tr-TR" b="0" dirty="0"/>
              <a:t> </a:t>
            </a:r>
            <a:r>
              <a:rPr lang="tr-TR" b="0" dirty="0" err="1"/>
              <a:t>information</a:t>
            </a:r>
            <a:r>
              <a:rPr lang="tr-TR" b="0" dirty="0"/>
              <a:t> </a:t>
            </a:r>
            <a:r>
              <a:rPr lang="tr-TR" b="0" dirty="0" err="1"/>
              <a:t>systems</a:t>
            </a:r>
            <a:r>
              <a:rPr lang="tr-TR" b="0" dirty="0"/>
              <a:t> inside </a:t>
            </a:r>
            <a:r>
              <a:rPr lang="tr-TR" b="0" dirty="0" err="1"/>
              <a:t>trucks</a:t>
            </a:r>
            <a:r>
              <a:rPr lang="tr-TR" b="0" dirty="0"/>
              <a:t> </a:t>
            </a:r>
            <a:r>
              <a:rPr lang="tr-TR" b="0" dirty="0" err="1"/>
              <a:t>with</a:t>
            </a:r>
            <a:r>
              <a:rPr lang="tr-TR" b="0" dirty="0"/>
              <a:t> </a:t>
            </a:r>
            <a:r>
              <a:rPr lang="tr-TR" b="0" dirty="0" err="1"/>
              <a:t>package-tracking</a:t>
            </a:r>
            <a:r>
              <a:rPr lang="tr-TR" b="0" dirty="0"/>
              <a:t> </a:t>
            </a:r>
            <a:r>
              <a:rPr lang="tr-TR" b="0" dirty="0" err="1"/>
              <a:t>systems</a:t>
            </a:r>
            <a:r>
              <a:rPr lang="tr-TR" b="0" dirty="0"/>
              <a:t> </a:t>
            </a:r>
            <a:r>
              <a:rPr lang="tr-TR" b="0" dirty="0" err="1"/>
              <a:t>that</a:t>
            </a:r>
            <a:r>
              <a:rPr lang="tr-TR" b="0" dirty="0"/>
              <a:t> </a:t>
            </a:r>
            <a:r>
              <a:rPr lang="tr-TR" b="0" dirty="0" err="1"/>
              <a:t>allow</a:t>
            </a:r>
            <a:r>
              <a:rPr lang="tr-TR" b="0" dirty="0"/>
              <a:t> </a:t>
            </a:r>
            <a:r>
              <a:rPr lang="tr-TR" b="0" dirty="0" err="1"/>
              <a:t>customers</a:t>
            </a:r>
            <a:r>
              <a:rPr lang="tr-TR" b="0" dirty="0"/>
              <a:t>, </a:t>
            </a:r>
            <a:r>
              <a:rPr lang="tr-TR" b="0" dirty="0" err="1"/>
              <a:t>workers</a:t>
            </a:r>
            <a:r>
              <a:rPr lang="tr-TR" b="0" dirty="0"/>
              <a:t> </a:t>
            </a:r>
            <a:r>
              <a:rPr lang="tr-TR" b="0" dirty="0" err="1"/>
              <a:t>and</a:t>
            </a:r>
            <a:r>
              <a:rPr lang="tr-TR" b="0" dirty="0"/>
              <a:t> </a:t>
            </a:r>
            <a:r>
              <a:rPr lang="tr-TR" b="0" dirty="0" err="1"/>
              <a:t>management</a:t>
            </a:r>
            <a:r>
              <a:rPr lang="tr-TR" b="0" dirty="0"/>
              <a:t> </a:t>
            </a:r>
            <a:r>
              <a:rPr lang="tr-TR" b="0" dirty="0" err="1"/>
              <a:t>to</a:t>
            </a:r>
            <a:r>
              <a:rPr lang="tr-TR" b="0" dirty="0"/>
              <a:t> </a:t>
            </a:r>
            <a:r>
              <a:rPr lang="tr-TR" b="0" dirty="0" err="1"/>
              <a:t>track</a:t>
            </a:r>
            <a:r>
              <a:rPr lang="tr-TR" b="0" dirty="0"/>
              <a:t> </a:t>
            </a:r>
            <a:r>
              <a:rPr lang="tr-TR" b="0" dirty="0" err="1"/>
              <a:t>the</a:t>
            </a:r>
            <a:r>
              <a:rPr lang="tr-TR" b="0" dirty="0"/>
              <a:t> </a:t>
            </a:r>
            <a:r>
              <a:rPr lang="tr-TR" b="0" dirty="0" err="1"/>
              <a:t>deliveries</a:t>
            </a:r>
            <a:r>
              <a:rPr lang="tr-TR" b="0" dirty="0" smtClean="0"/>
              <a:t>.</a:t>
            </a:r>
          </a:p>
          <a:p>
            <a:pPr algn="just">
              <a:buFont typeface="Wingdings" panose="05000000000000000000" pitchFamily="2" charset="2"/>
              <a:buChar char="Ø"/>
            </a:pPr>
            <a:r>
              <a:rPr lang="tr-TR" b="0" dirty="0" err="1"/>
              <a:t>Informated</a:t>
            </a:r>
            <a:r>
              <a:rPr lang="tr-TR" b="0" dirty="0"/>
              <a:t> </a:t>
            </a:r>
            <a:r>
              <a:rPr lang="tr-TR" b="0" dirty="0" err="1"/>
              <a:t>organizations</a:t>
            </a:r>
            <a:r>
              <a:rPr lang="tr-TR" b="0" dirty="0"/>
              <a:t> </a:t>
            </a:r>
            <a:r>
              <a:rPr lang="tr-TR" b="0" dirty="0" err="1"/>
              <a:t>increases</a:t>
            </a:r>
            <a:r>
              <a:rPr lang="tr-TR" b="0" dirty="0"/>
              <a:t> </a:t>
            </a:r>
            <a:r>
              <a:rPr lang="tr-TR" b="0" dirty="0" err="1"/>
              <a:t>the</a:t>
            </a:r>
            <a:r>
              <a:rPr lang="tr-TR" b="0" dirty="0"/>
              <a:t> </a:t>
            </a:r>
            <a:r>
              <a:rPr lang="tr-TR" b="0" dirty="0" err="1"/>
              <a:t>possibilities</a:t>
            </a:r>
            <a:r>
              <a:rPr lang="tr-TR" b="0" dirty="0"/>
              <a:t> </a:t>
            </a:r>
            <a:r>
              <a:rPr lang="tr-TR" b="0" dirty="0" err="1"/>
              <a:t>for</a:t>
            </a:r>
            <a:r>
              <a:rPr lang="tr-TR" b="0" dirty="0"/>
              <a:t> </a:t>
            </a:r>
            <a:r>
              <a:rPr lang="tr-TR" b="0" dirty="0" err="1"/>
              <a:t>creative</a:t>
            </a:r>
            <a:r>
              <a:rPr lang="tr-TR" b="0" dirty="0"/>
              <a:t> </a:t>
            </a:r>
            <a:r>
              <a:rPr lang="tr-TR" b="0" dirty="0" err="1"/>
              <a:t>ways</a:t>
            </a:r>
            <a:r>
              <a:rPr lang="tr-TR" b="0" dirty="0"/>
              <a:t> of </a:t>
            </a:r>
            <a:r>
              <a:rPr lang="tr-TR" b="0" dirty="0" err="1"/>
              <a:t>rearranging</a:t>
            </a:r>
            <a:r>
              <a:rPr lang="tr-TR" b="0" dirty="0"/>
              <a:t> </a:t>
            </a:r>
            <a:r>
              <a:rPr lang="tr-TR" b="0" dirty="0" err="1"/>
              <a:t>and</a:t>
            </a:r>
            <a:r>
              <a:rPr lang="tr-TR" b="0" dirty="0"/>
              <a:t> </a:t>
            </a:r>
            <a:r>
              <a:rPr lang="tr-TR" b="0" dirty="0" err="1"/>
              <a:t>linking</a:t>
            </a:r>
            <a:r>
              <a:rPr lang="tr-TR" b="0" dirty="0"/>
              <a:t> </a:t>
            </a:r>
            <a:r>
              <a:rPr lang="tr-TR" b="0" dirty="0" err="1"/>
              <a:t>work</a:t>
            </a:r>
            <a:r>
              <a:rPr lang="tr-TR" b="0" dirty="0"/>
              <a:t> </a:t>
            </a:r>
            <a:r>
              <a:rPr lang="tr-TR" b="0" dirty="0" err="1"/>
              <a:t>activities</a:t>
            </a:r>
            <a:r>
              <a:rPr lang="tr-TR" b="0" dirty="0"/>
              <a:t>.</a:t>
            </a:r>
          </a:p>
          <a:p>
            <a:pPr algn="just">
              <a:buFont typeface="Wingdings" panose="05000000000000000000" pitchFamily="2" charset="2"/>
              <a:buChar char="Ø"/>
            </a:pPr>
            <a:r>
              <a:rPr lang="tr-TR" b="0" dirty="0" err="1"/>
              <a:t>It</a:t>
            </a:r>
            <a:r>
              <a:rPr lang="tr-TR" b="0" dirty="0"/>
              <a:t> is </a:t>
            </a:r>
            <a:r>
              <a:rPr lang="tr-TR" b="0" dirty="0" err="1"/>
              <a:t>more</a:t>
            </a:r>
            <a:r>
              <a:rPr lang="tr-TR" b="0" dirty="0"/>
              <a:t> </a:t>
            </a:r>
            <a:r>
              <a:rPr lang="tr-TR" b="0" dirty="0" err="1"/>
              <a:t>suitable</a:t>
            </a:r>
            <a:r>
              <a:rPr lang="tr-TR" b="0" dirty="0"/>
              <a:t> </a:t>
            </a:r>
            <a:r>
              <a:rPr lang="tr-TR" b="0" dirty="0" err="1"/>
              <a:t>for</a:t>
            </a:r>
            <a:r>
              <a:rPr lang="tr-TR" b="0" dirty="0"/>
              <a:t> </a:t>
            </a:r>
            <a:r>
              <a:rPr lang="tr-TR" b="0" dirty="0" err="1"/>
              <a:t>the</a:t>
            </a:r>
            <a:r>
              <a:rPr lang="tr-TR" b="0" dirty="0"/>
              <a:t> </a:t>
            </a:r>
            <a:r>
              <a:rPr lang="tr-TR" b="0" dirty="0" err="1"/>
              <a:t>businesses</a:t>
            </a:r>
            <a:r>
              <a:rPr lang="tr-TR" b="0" dirty="0"/>
              <a:t> </a:t>
            </a:r>
            <a:r>
              <a:rPr lang="tr-TR" b="0" dirty="0" err="1"/>
              <a:t>such</a:t>
            </a:r>
            <a:r>
              <a:rPr lang="tr-TR" b="0" dirty="0"/>
              <a:t> as </a:t>
            </a:r>
            <a:r>
              <a:rPr lang="tr-TR" b="0" dirty="0" err="1"/>
              <a:t>hospitals</a:t>
            </a:r>
            <a:r>
              <a:rPr lang="tr-TR" b="0" dirty="0"/>
              <a:t>, </a:t>
            </a:r>
            <a:r>
              <a:rPr lang="tr-TR" b="0" dirty="0" err="1"/>
              <a:t>consulting</a:t>
            </a:r>
            <a:r>
              <a:rPr lang="tr-TR" b="0" dirty="0"/>
              <a:t>, </a:t>
            </a:r>
            <a:r>
              <a:rPr lang="tr-TR" b="0" dirty="0" err="1"/>
              <a:t>and</a:t>
            </a:r>
            <a:r>
              <a:rPr lang="tr-TR" b="0" dirty="0"/>
              <a:t> </a:t>
            </a:r>
            <a:r>
              <a:rPr lang="tr-TR" b="0" dirty="0" err="1"/>
              <a:t>education</a:t>
            </a:r>
            <a:r>
              <a:rPr lang="tr-TR" b="0" dirty="0"/>
              <a:t> since </a:t>
            </a:r>
            <a:r>
              <a:rPr lang="tr-TR" b="0" dirty="0" err="1"/>
              <a:t>they</a:t>
            </a:r>
            <a:r>
              <a:rPr lang="tr-TR" b="0" dirty="0"/>
              <a:t> </a:t>
            </a:r>
            <a:r>
              <a:rPr lang="tr-TR" b="0" dirty="0" err="1"/>
              <a:t>increasingly</a:t>
            </a:r>
            <a:r>
              <a:rPr lang="tr-TR" b="0" dirty="0"/>
              <a:t> </a:t>
            </a:r>
            <a:r>
              <a:rPr lang="tr-TR" b="0" dirty="0" err="1"/>
              <a:t>rely</a:t>
            </a:r>
            <a:r>
              <a:rPr lang="tr-TR" b="0" dirty="0"/>
              <a:t> on </a:t>
            </a:r>
            <a:r>
              <a:rPr lang="tr-TR" b="0" dirty="0" err="1"/>
              <a:t>intense</a:t>
            </a:r>
            <a:r>
              <a:rPr lang="tr-TR" b="0" dirty="0"/>
              <a:t> </a:t>
            </a:r>
            <a:r>
              <a:rPr lang="tr-TR" b="0" dirty="0" err="1"/>
              <a:t>knowledge</a:t>
            </a:r>
            <a:r>
              <a:rPr lang="tr-TR" b="0" dirty="0"/>
              <a:t> </a:t>
            </a:r>
            <a:r>
              <a:rPr lang="tr-TR" b="0" dirty="0" err="1"/>
              <a:t>exchange</a:t>
            </a:r>
            <a:r>
              <a:rPr lang="tr-TR" b="0" dirty="0"/>
              <a:t> </a:t>
            </a:r>
            <a:r>
              <a:rPr lang="tr-TR" b="0" dirty="0" err="1"/>
              <a:t>to</a:t>
            </a:r>
            <a:r>
              <a:rPr lang="tr-TR" b="0" dirty="0"/>
              <a:t> </a:t>
            </a:r>
            <a:r>
              <a:rPr lang="tr-TR" b="0" dirty="0" err="1"/>
              <a:t>meet</a:t>
            </a:r>
            <a:r>
              <a:rPr lang="tr-TR" b="0" dirty="0"/>
              <a:t> </a:t>
            </a:r>
            <a:r>
              <a:rPr lang="tr-TR" b="0" dirty="0" err="1"/>
              <a:t>client</a:t>
            </a:r>
            <a:r>
              <a:rPr lang="tr-TR" b="0" dirty="0"/>
              <a:t> </a:t>
            </a:r>
            <a:r>
              <a:rPr lang="tr-TR" b="0" dirty="0" err="1"/>
              <a:t>needs</a:t>
            </a:r>
            <a:r>
              <a:rPr lang="tr-TR" b="0" dirty="0"/>
              <a:t>. </a:t>
            </a:r>
          </a:p>
          <a:p>
            <a:pPr marL="285750" indent="-285750">
              <a:buFont typeface="Wingdings" panose="05000000000000000000" pitchFamily="2" charset="2"/>
              <a:buChar char="Ø"/>
            </a:pPr>
            <a:endParaRPr lang="tr-TR" b="0" dirty="0"/>
          </a:p>
          <a:p>
            <a:endParaRPr lang="tr-TR" dirty="0" smtClean="0"/>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31</a:t>
            </a:fld>
            <a:endParaRPr lang="en-US" dirty="0"/>
          </a:p>
        </p:txBody>
      </p:sp>
    </p:spTree>
    <p:extLst>
      <p:ext uri="{BB962C8B-B14F-4D97-AF65-F5344CB8AC3E}">
        <p14:creationId xmlns:p14="http://schemas.microsoft.com/office/powerpoint/2010/main" val="2323287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Cellular</a:t>
            </a:r>
            <a:endParaRPr lang="tr-TR" dirty="0"/>
          </a:p>
        </p:txBody>
      </p:sp>
      <p:sp>
        <p:nvSpPr>
          <p:cNvPr id="3" name="Content Placeholder 2"/>
          <p:cNvSpPr>
            <a:spLocks noGrp="1"/>
          </p:cNvSpPr>
          <p:nvPr>
            <p:ph idx="1"/>
          </p:nvPr>
        </p:nvSpPr>
        <p:spPr>
          <a:xfrm>
            <a:off x="822960" y="914401"/>
            <a:ext cx="7520940" cy="4240695"/>
          </a:xfrm>
        </p:spPr>
        <p:txBody>
          <a:bodyPr>
            <a:normAutofit fontScale="92500" lnSpcReduction="10000"/>
          </a:bodyPr>
          <a:lstStyle/>
          <a:p>
            <a:pPr>
              <a:buFont typeface="Wingdings" panose="05000000000000000000" pitchFamily="2" charset="2"/>
              <a:buChar char="Ø"/>
            </a:pPr>
            <a:r>
              <a:rPr lang="tr-TR" b="0" dirty="0" err="1" smtClean="0"/>
              <a:t>These</a:t>
            </a:r>
            <a:r>
              <a:rPr lang="tr-TR" b="0" dirty="0" smtClean="0"/>
              <a:t> </a:t>
            </a:r>
            <a:r>
              <a:rPr lang="tr-TR" b="0" dirty="0" err="1" smtClean="0"/>
              <a:t>organizations</a:t>
            </a:r>
            <a:r>
              <a:rPr lang="tr-TR" b="0" dirty="0" smtClean="0"/>
              <a:t> </a:t>
            </a:r>
            <a:r>
              <a:rPr lang="tr-TR" b="0" dirty="0" err="1" smtClean="0"/>
              <a:t>are</a:t>
            </a:r>
            <a:r>
              <a:rPr lang="tr-TR" b="0" dirty="0" smtClean="0"/>
              <a:t> </a:t>
            </a:r>
            <a:r>
              <a:rPr lang="tr-TR" b="0" dirty="0" err="1" smtClean="0"/>
              <a:t>small</a:t>
            </a:r>
            <a:r>
              <a:rPr lang="tr-TR" b="0" dirty="0" smtClean="0"/>
              <a:t>, </a:t>
            </a:r>
            <a:r>
              <a:rPr lang="tr-TR" b="0" dirty="0" err="1" smtClean="0"/>
              <a:t>autonomous</a:t>
            </a:r>
            <a:r>
              <a:rPr lang="tr-TR" b="0" dirty="0" smtClean="0"/>
              <a:t> </a:t>
            </a:r>
            <a:r>
              <a:rPr lang="tr-TR" b="0" dirty="0" err="1" smtClean="0"/>
              <a:t>groups</a:t>
            </a:r>
            <a:r>
              <a:rPr lang="tr-TR" b="0" dirty="0" smtClean="0"/>
              <a:t> </a:t>
            </a:r>
            <a:r>
              <a:rPr lang="tr-TR" b="0" dirty="0" err="1" smtClean="0"/>
              <a:t>or</a:t>
            </a:r>
            <a:r>
              <a:rPr lang="tr-TR" b="0" dirty="0" smtClean="0"/>
              <a:t> </a:t>
            </a:r>
            <a:r>
              <a:rPr lang="tr-TR" b="0" dirty="0" err="1" smtClean="0"/>
              <a:t>business</a:t>
            </a:r>
            <a:r>
              <a:rPr lang="tr-TR" b="0" dirty="0" smtClean="0"/>
              <a:t> </a:t>
            </a:r>
            <a:r>
              <a:rPr lang="tr-TR" b="0" dirty="0" err="1" smtClean="0"/>
              <a:t>units</a:t>
            </a:r>
            <a:r>
              <a:rPr lang="tr-TR" b="0" dirty="0" smtClean="0"/>
              <a:t> </a:t>
            </a:r>
            <a:r>
              <a:rPr lang="tr-TR" b="0" dirty="0" err="1" smtClean="0"/>
              <a:t>that</a:t>
            </a:r>
            <a:r>
              <a:rPr lang="tr-TR" b="0" dirty="0" smtClean="0"/>
              <a:t> </a:t>
            </a:r>
            <a:r>
              <a:rPr lang="tr-TR" b="0" dirty="0" err="1" smtClean="0"/>
              <a:t>mostly</a:t>
            </a:r>
            <a:r>
              <a:rPr lang="tr-TR" b="0" dirty="0" smtClean="0"/>
              <a:t> self-</a:t>
            </a:r>
            <a:r>
              <a:rPr lang="tr-TR" b="0" dirty="0" err="1" smtClean="0"/>
              <a:t>govern</a:t>
            </a:r>
            <a:r>
              <a:rPr lang="tr-TR" b="0" dirty="0" smtClean="0"/>
              <a:t> </a:t>
            </a:r>
            <a:r>
              <a:rPr lang="tr-TR" b="0" dirty="0" err="1" smtClean="0"/>
              <a:t>and</a:t>
            </a:r>
            <a:r>
              <a:rPr lang="tr-TR" b="0" dirty="0" smtClean="0"/>
              <a:t> can </a:t>
            </a:r>
            <a:r>
              <a:rPr lang="tr-TR" b="0" dirty="0" err="1" smtClean="0"/>
              <a:t>grow</a:t>
            </a:r>
            <a:r>
              <a:rPr lang="tr-TR" b="0" dirty="0" smtClean="0"/>
              <a:t>, </a:t>
            </a:r>
            <a:r>
              <a:rPr lang="tr-TR" b="0" dirty="0" err="1" smtClean="0"/>
              <a:t>reproduce</a:t>
            </a:r>
            <a:r>
              <a:rPr lang="tr-TR" b="0" dirty="0" smtClean="0"/>
              <a:t> </a:t>
            </a:r>
            <a:r>
              <a:rPr lang="tr-TR" b="0" dirty="0" err="1" smtClean="0"/>
              <a:t>and</a:t>
            </a:r>
            <a:r>
              <a:rPr lang="tr-TR" b="0" dirty="0" smtClean="0"/>
              <a:t> form </a:t>
            </a:r>
            <a:r>
              <a:rPr lang="tr-TR" b="0" dirty="0" err="1" smtClean="0"/>
              <a:t>relations</a:t>
            </a:r>
            <a:r>
              <a:rPr lang="tr-TR" b="0" dirty="0" smtClean="0"/>
              <a:t> </a:t>
            </a:r>
            <a:r>
              <a:rPr lang="tr-TR" b="0" dirty="0" err="1" smtClean="0"/>
              <a:t>with</a:t>
            </a:r>
            <a:r>
              <a:rPr lang="tr-TR" b="0" dirty="0" smtClean="0"/>
              <a:t> </a:t>
            </a:r>
            <a:r>
              <a:rPr lang="tr-TR" b="0" dirty="0" err="1" smtClean="0"/>
              <a:t>other</a:t>
            </a:r>
            <a:r>
              <a:rPr lang="tr-TR" b="0" dirty="0" smtClean="0"/>
              <a:t> </a:t>
            </a:r>
            <a:r>
              <a:rPr lang="tr-TR" b="0" dirty="0" err="1" smtClean="0"/>
              <a:t>units</a:t>
            </a:r>
            <a:r>
              <a:rPr lang="tr-TR" b="0" dirty="0" smtClean="0"/>
              <a:t> as </a:t>
            </a:r>
            <a:r>
              <a:rPr lang="tr-TR" b="0" dirty="0" err="1" smtClean="0"/>
              <a:t>needed</a:t>
            </a:r>
            <a:r>
              <a:rPr lang="tr-TR" b="0" dirty="0" smtClean="0"/>
              <a:t>.</a:t>
            </a:r>
          </a:p>
          <a:p>
            <a:pPr>
              <a:buFont typeface="Wingdings" panose="05000000000000000000" pitchFamily="2" charset="2"/>
              <a:buChar char="Ø"/>
            </a:pPr>
            <a:r>
              <a:rPr lang="tr-TR" b="0" dirty="0" err="1" smtClean="0"/>
              <a:t>They</a:t>
            </a:r>
            <a:r>
              <a:rPr lang="tr-TR" b="0" dirty="0" smtClean="0"/>
              <a:t> </a:t>
            </a:r>
            <a:r>
              <a:rPr lang="tr-TR" b="0" dirty="0" err="1" smtClean="0"/>
              <a:t>have</a:t>
            </a:r>
            <a:r>
              <a:rPr lang="tr-TR" b="0" dirty="0" smtClean="0"/>
              <a:t> </a:t>
            </a:r>
            <a:r>
              <a:rPr lang="tr-TR" b="0" dirty="0" err="1" smtClean="0"/>
              <a:t>high</a:t>
            </a:r>
            <a:r>
              <a:rPr lang="tr-TR" b="0" dirty="0" smtClean="0"/>
              <a:t> </a:t>
            </a:r>
            <a:r>
              <a:rPr lang="tr-TR" b="0" dirty="0" err="1" smtClean="0"/>
              <a:t>virtualization</a:t>
            </a:r>
            <a:r>
              <a:rPr lang="tr-TR" b="0" dirty="0" smtClean="0"/>
              <a:t> </a:t>
            </a:r>
            <a:r>
              <a:rPr lang="tr-TR" b="0" dirty="0" err="1" smtClean="0"/>
              <a:t>ability</a:t>
            </a:r>
            <a:r>
              <a:rPr lang="tr-TR" b="0" dirty="0" smtClean="0"/>
              <a:t> but </a:t>
            </a:r>
            <a:r>
              <a:rPr lang="tr-TR" b="0" dirty="0" err="1" smtClean="0"/>
              <a:t>low</a:t>
            </a:r>
            <a:r>
              <a:rPr lang="tr-TR" b="0" dirty="0" smtClean="0"/>
              <a:t> IT </a:t>
            </a:r>
            <a:r>
              <a:rPr lang="tr-TR" b="0" dirty="0" err="1" smtClean="0"/>
              <a:t>infusion</a:t>
            </a:r>
            <a:r>
              <a:rPr lang="tr-TR" b="0" dirty="0" smtClean="0"/>
              <a:t>.</a:t>
            </a:r>
          </a:p>
          <a:p>
            <a:r>
              <a:rPr lang="tr-TR" b="0" dirty="0" smtClean="0">
                <a:sym typeface="Wingdings" panose="05000000000000000000" pitchFamily="2" charset="2"/>
              </a:rPr>
              <a:t></a:t>
            </a:r>
            <a:r>
              <a:rPr lang="tr-TR" dirty="0" err="1"/>
              <a:t>Compared</a:t>
            </a:r>
            <a:r>
              <a:rPr lang="tr-TR" dirty="0"/>
              <a:t> </a:t>
            </a:r>
            <a:r>
              <a:rPr lang="tr-TR" dirty="0" err="1"/>
              <a:t>to</a:t>
            </a:r>
            <a:r>
              <a:rPr lang="tr-TR" dirty="0"/>
              <a:t> </a:t>
            </a:r>
            <a:r>
              <a:rPr lang="tr-TR" dirty="0" err="1"/>
              <a:t>the</a:t>
            </a:r>
            <a:r>
              <a:rPr lang="tr-TR" dirty="0"/>
              <a:t> </a:t>
            </a:r>
            <a:r>
              <a:rPr lang="tr-TR" dirty="0" err="1"/>
              <a:t>informated</a:t>
            </a:r>
            <a:r>
              <a:rPr lang="tr-TR" dirty="0"/>
              <a:t> </a:t>
            </a:r>
            <a:r>
              <a:rPr lang="tr-TR" dirty="0" err="1"/>
              <a:t>organizations</a:t>
            </a:r>
            <a:r>
              <a:rPr lang="tr-TR" dirty="0"/>
              <a:t>,</a:t>
            </a:r>
          </a:p>
          <a:p>
            <a:pPr>
              <a:buFont typeface="Wingdings" panose="05000000000000000000" pitchFamily="2" charset="2"/>
              <a:buChar char="§"/>
            </a:pPr>
            <a:r>
              <a:rPr lang="tr-TR" b="0" dirty="0" err="1"/>
              <a:t>They</a:t>
            </a:r>
            <a:r>
              <a:rPr lang="tr-TR" b="0" dirty="0"/>
              <a:t> </a:t>
            </a:r>
            <a:r>
              <a:rPr lang="tr-TR" b="0" dirty="0" err="1"/>
              <a:t>focus</a:t>
            </a:r>
            <a:r>
              <a:rPr lang="tr-TR" b="0" dirty="0"/>
              <a:t> </a:t>
            </a:r>
            <a:r>
              <a:rPr lang="tr-TR" b="0" dirty="0" err="1"/>
              <a:t>more</a:t>
            </a:r>
            <a:r>
              <a:rPr lang="tr-TR" b="0" dirty="0"/>
              <a:t> on </a:t>
            </a:r>
            <a:r>
              <a:rPr lang="tr-TR" b="0" dirty="0" err="1"/>
              <a:t>the</a:t>
            </a:r>
            <a:r>
              <a:rPr lang="tr-TR" b="0" dirty="0"/>
              <a:t> </a:t>
            </a:r>
            <a:r>
              <a:rPr lang="tr-TR" b="0" dirty="0" err="1"/>
              <a:t>ability</a:t>
            </a:r>
            <a:r>
              <a:rPr lang="tr-TR" b="0" dirty="0"/>
              <a:t> of </a:t>
            </a:r>
            <a:r>
              <a:rPr lang="tr-TR" b="0" dirty="0" err="1"/>
              <a:t>business</a:t>
            </a:r>
            <a:r>
              <a:rPr lang="tr-TR" b="0" dirty="0"/>
              <a:t> </a:t>
            </a:r>
            <a:r>
              <a:rPr lang="tr-TR" b="0" dirty="0" err="1"/>
              <a:t>units</a:t>
            </a:r>
            <a:r>
              <a:rPr lang="tr-TR" b="0" dirty="0"/>
              <a:t> </a:t>
            </a:r>
            <a:r>
              <a:rPr lang="tr-TR" b="0" dirty="0" err="1"/>
              <a:t>to</a:t>
            </a:r>
            <a:r>
              <a:rPr lang="tr-TR" b="0" dirty="0"/>
              <a:t> </a:t>
            </a:r>
            <a:r>
              <a:rPr lang="tr-TR" b="0" dirty="0" err="1"/>
              <a:t>import</a:t>
            </a:r>
            <a:r>
              <a:rPr lang="tr-TR" b="0" dirty="0"/>
              <a:t> </a:t>
            </a:r>
            <a:r>
              <a:rPr lang="tr-TR" b="0" dirty="0" err="1"/>
              <a:t>and</a:t>
            </a:r>
            <a:r>
              <a:rPr lang="tr-TR" b="0" dirty="0"/>
              <a:t> </a:t>
            </a:r>
            <a:r>
              <a:rPr lang="tr-TR" b="0" dirty="0" err="1"/>
              <a:t>export</a:t>
            </a:r>
            <a:r>
              <a:rPr lang="tr-TR" b="0" dirty="0"/>
              <a:t> </a:t>
            </a:r>
            <a:r>
              <a:rPr lang="tr-TR" b="0" dirty="0" err="1"/>
              <a:t>knowledge</a:t>
            </a:r>
            <a:r>
              <a:rPr lang="tr-TR" b="0" dirty="0"/>
              <a:t> </a:t>
            </a:r>
            <a:r>
              <a:rPr lang="tr-TR" b="0" dirty="0" err="1"/>
              <a:t>while</a:t>
            </a:r>
            <a:r>
              <a:rPr lang="tr-TR" b="0" dirty="0"/>
              <a:t> </a:t>
            </a:r>
            <a:r>
              <a:rPr lang="tr-TR" b="0" dirty="0" err="1"/>
              <a:t>improving</a:t>
            </a:r>
            <a:r>
              <a:rPr lang="tr-TR" b="0" dirty="0"/>
              <a:t> </a:t>
            </a:r>
            <a:r>
              <a:rPr lang="tr-TR" b="0" dirty="0" err="1"/>
              <a:t>information</a:t>
            </a:r>
            <a:r>
              <a:rPr lang="tr-TR" b="0" dirty="0"/>
              <a:t> inside.</a:t>
            </a:r>
          </a:p>
          <a:p>
            <a:pPr>
              <a:buFont typeface="Wingdings" panose="05000000000000000000" pitchFamily="2" charset="2"/>
              <a:buChar char="§"/>
            </a:pPr>
            <a:r>
              <a:rPr lang="tr-TR" b="0" dirty="0" err="1"/>
              <a:t>They</a:t>
            </a:r>
            <a:r>
              <a:rPr lang="tr-TR" b="0" dirty="0"/>
              <a:t> </a:t>
            </a:r>
            <a:r>
              <a:rPr lang="tr-TR" b="0" dirty="0" err="1"/>
              <a:t>have</a:t>
            </a:r>
            <a:r>
              <a:rPr lang="tr-TR" b="0" dirty="0"/>
              <a:t> </a:t>
            </a:r>
            <a:r>
              <a:rPr lang="tr-TR" b="0" dirty="0" err="1"/>
              <a:t>more</a:t>
            </a:r>
            <a:r>
              <a:rPr lang="tr-TR" b="0" dirty="0"/>
              <a:t> </a:t>
            </a:r>
            <a:r>
              <a:rPr lang="tr-TR" b="0" dirty="0" err="1"/>
              <a:t>variability</a:t>
            </a:r>
            <a:r>
              <a:rPr lang="tr-TR" b="0" dirty="0"/>
              <a:t> in </a:t>
            </a:r>
            <a:r>
              <a:rPr lang="tr-TR" b="0" dirty="0" err="1"/>
              <a:t>the</a:t>
            </a:r>
            <a:r>
              <a:rPr lang="tr-TR" b="0" dirty="0"/>
              <a:t> </a:t>
            </a:r>
            <a:r>
              <a:rPr lang="tr-TR" b="0" dirty="0" err="1"/>
              <a:t>process</a:t>
            </a:r>
            <a:r>
              <a:rPr lang="tr-TR" b="0" dirty="0"/>
              <a:t> of </a:t>
            </a:r>
            <a:r>
              <a:rPr lang="tr-TR" b="0" dirty="0" err="1"/>
              <a:t>knowledge</a:t>
            </a:r>
            <a:r>
              <a:rPr lang="tr-TR" b="0" dirty="0"/>
              <a:t> </a:t>
            </a:r>
            <a:r>
              <a:rPr lang="tr-TR" b="0" dirty="0" err="1"/>
              <a:t>exchange</a:t>
            </a:r>
            <a:r>
              <a:rPr lang="tr-TR" b="0" dirty="0"/>
              <a:t> </a:t>
            </a:r>
            <a:r>
              <a:rPr lang="tr-TR" b="0" dirty="0" err="1"/>
              <a:t>within</a:t>
            </a:r>
            <a:r>
              <a:rPr lang="tr-TR" b="0" dirty="0"/>
              <a:t> </a:t>
            </a:r>
            <a:r>
              <a:rPr lang="tr-TR" b="0" dirty="0" err="1"/>
              <a:t>subunits</a:t>
            </a:r>
            <a:r>
              <a:rPr lang="tr-TR" b="0" dirty="0"/>
              <a:t>.</a:t>
            </a:r>
          </a:p>
          <a:p>
            <a:pPr marL="0" indent="0"/>
            <a:r>
              <a:rPr lang="tr-TR" b="0" dirty="0" smtClean="0">
                <a:sym typeface="Wingdings" panose="05000000000000000000" pitchFamily="2" charset="2"/>
              </a:rPr>
              <a:t></a:t>
            </a:r>
            <a:r>
              <a:rPr lang="tr-TR" dirty="0" err="1" smtClean="0"/>
              <a:t>Compared</a:t>
            </a:r>
            <a:r>
              <a:rPr lang="tr-TR" dirty="0" smtClean="0"/>
              <a:t> </a:t>
            </a:r>
            <a:r>
              <a:rPr lang="tr-TR" dirty="0" err="1"/>
              <a:t>to</a:t>
            </a:r>
            <a:r>
              <a:rPr lang="tr-TR" dirty="0"/>
              <a:t> ad hoc </a:t>
            </a:r>
            <a:r>
              <a:rPr lang="tr-TR" dirty="0" err="1"/>
              <a:t>communication-based</a:t>
            </a:r>
            <a:r>
              <a:rPr lang="tr-TR" dirty="0"/>
              <a:t> </a:t>
            </a:r>
            <a:r>
              <a:rPr lang="tr-TR" dirty="0" err="1" smtClean="0"/>
              <a:t>organizations</a:t>
            </a:r>
            <a:r>
              <a:rPr lang="tr-TR" dirty="0"/>
              <a:t>,</a:t>
            </a:r>
          </a:p>
          <a:p>
            <a:pPr>
              <a:buFont typeface="Wingdings" panose="05000000000000000000" pitchFamily="2" charset="2"/>
              <a:buChar char="§"/>
            </a:pPr>
            <a:r>
              <a:rPr lang="tr-TR" b="0" dirty="0" err="1"/>
              <a:t>They</a:t>
            </a:r>
            <a:r>
              <a:rPr lang="tr-TR" b="0" dirty="0"/>
              <a:t> </a:t>
            </a:r>
            <a:r>
              <a:rPr lang="tr-TR" b="0" dirty="0" err="1"/>
              <a:t>develop</a:t>
            </a:r>
            <a:r>
              <a:rPr lang="tr-TR" b="0" dirty="0"/>
              <a:t> </a:t>
            </a:r>
            <a:r>
              <a:rPr lang="tr-TR" b="0" dirty="0" err="1"/>
              <a:t>extensive</a:t>
            </a:r>
            <a:r>
              <a:rPr lang="tr-TR" b="0" dirty="0"/>
              <a:t> </a:t>
            </a:r>
            <a:r>
              <a:rPr lang="tr-TR" b="0" dirty="0" err="1"/>
              <a:t>relationships</a:t>
            </a:r>
            <a:r>
              <a:rPr lang="tr-TR" b="0" dirty="0"/>
              <a:t> </a:t>
            </a:r>
            <a:r>
              <a:rPr lang="tr-TR" b="0" dirty="0" err="1"/>
              <a:t>with</a:t>
            </a:r>
            <a:r>
              <a:rPr lang="tr-TR" b="0" dirty="0"/>
              <a:t> </a:t>
            </a:r>
            <a:r>
              <a:rPr lang="tr-TR" b="0" dirty="0" err="1"/>
              <a:t>external</a:t>
            </a:r>
            <a:r>
              <a:rPr lang="tr-TR" b="0" dirty="0"/>
              <a:t> </a:t>
            </a:r>
            <a:r>
              <a:rPr lang="tr-TR" b="0" dirty="0" err="1"/>
              <a:t>parties</a:t>
            </a:r>
            <a:r>
              <a:rPr lang="tr-TR" b="0" dirty="0"/>
              <a:t> </a:t>
            </a:r>
            <a:r>
              <a:rPr lang="tr-TR" b="0" dirty="0" err="1"/>
              <a:t>for</a:t>
            </a:r>
            <a:r>
              <a:rPr lang="tr-TR" b="0" dirty="0"/>
              <a:t> </a:t>
            </a:r>
            <a:r>
              <a:rPr lang="tr-TR" b="0" dirty="0" err="1"/>
              <a:t>knowledge</a:t>
            </a:r>
            <a:r>
              <a:rPr lang="tr-TR" b="0" dirty="0"/>
              <a:t> </a:t>
            </a:r>
            <a:r>
              <a:rPr lang="tr-TR" b="0" dirty="0" err="1"/>
              <a:t>acquisition</a:t>
            </a:r>
            <a:r>
              <a:rPr lang="tr-TR" b="0" dirty="0" smtClean="0"/>
              <a:t>.</a:t>
            </a:r>
          </a:p>
          <a:p>
            <a:pPr>
              <a:buFont typeface="Arial" panose="020B0604020202020204" pitchFamily="34" charset="0"/>
              <a:buChar char="•"/>
            </a:pPr>
            <a:r>
              <a:rPr lang="tr-TR" b="0" dirty="0" err="1"/>
              <a:t>Like</a:t>
            </a:r>
            <a:r>
              <a:rPr lang="tr-TR" b="0" dirty="0"/>
              <a:t> ad hoc </a:t>
            </a:r>
            <a:r>
              <a:rPr lang="tr-TR" b="0" dirty="0" err="1"/>
              <a:t>communications</a:t>
            </a:r>
            <a:r>
              <a:rPr lang="tr-TR" b="0" dirty="0"/>
              <a:t>, </a:t>
            </a:r>
            <a:r>
              <a:rPr lang="tr-TR" b="0" dirty="0" err="1"/>
              <a:t>cellular</a:t>
            </a:r>
            <a:r>
              <a:rPr lang="tr-TR" b="0" dirty="0"/>
              <a:t> </a:t>
            </a:r>
            <a:r>
              <a:rPr lang="tr-TR" b="0" dirty="0" err="1"/>
              <a:t>organizations</a:t>
            </a:r>
            <a:r>
              <a:rPr lang="tr-TR" b="0" dirty="0"/>
              <a:t> </a:t>
            </a:r>
            <a:r>
              <a:rPr lang="tr-TR" b="0" dirty="0" err="1"/>
              <a:t>rely</a:t>
            </a:r>
            <a:r>
              <a:rPr lang="tr-TR" b="0" dirty="0"/>
              <a:t> </a:t>
            </a:r>
            <a:r>
              <a:rPr lang="tr-TR" b="0" dirty="0" err="1"/>
              <a:t>heavily</a:t>
            </a:r>
            <a:r>
              <a:rPr lang="tr-TR" b="0" dirty="0"/>
              <a:t> on </a:t>
            </a:r>
            <a:r>
              <a:rPr lang="tr-TR" b="0" dirty="0" err="1"/>
              <a:t>information</a:t>
            </a:r>
            <a:r>
              <a:rPr lang="tr-TR" b="0" dirty="0"/>
              <a:t> </a:t>
            </a:r>
            <a:r>
              <a:rPr lang="tr-TR" b="0" dirty="0" err="1"/>
              <a:t>between</a:t>
            </a:r>
            <a:r>
              <a:rPr lang="tr-TR" b="0" dirty="0"/>
              <a:t> </a:t>
            </a:r>
            <a:r>
              <a:rPr lang="tr-TR" b="0" dirty="0" err="1"/>
              <a:t>people</a:t>
            </a:r>
            <a:r>
              <a:rPr lang="tr-TR" b="0" dirty="0"/>
              <a:t> </a:t>
            </a:r>
            <a:r>
              <a:rPr lang="tr-TR" b="0" dirty="0" err="1"/>
              <a:t>for</a:t>
            </a:r>
            <a:r>
              <a:rPr lang="tr-TR" b="0" dirty="0"/>
              <a:t> </a:t>
            </a:r>
            <a:r>
              <a:rPr lang="tr-TR" b="0" dirty="0" err="1"/>
              <a:t>knowledge</a:t>
            </a:r>
            <a:r>
              <a:rPr lang="tr-TR" b="0" dirty="0"/>
              <a:t> </a:t>
            </a:r>
            <a:r>
              <a:rPr lang="tr-TR" b="0" dirty="0" err="1"/>
              <a:t>exchange</a:t>
            </a:r>
            <a:r>
              <a:rPr lang="tr-TR" b="0" dirty="0"/>
              <a:t>.</a:t>
            </a:r>
          </a:p>
          <a:p>
            <a:pPr>
              <a:buFont typeface="Arial" panose="020B0604020202020204" pitchFamily="34" charset="0"/>
              <a:buChar char="•"/>
            </a:pPr>
            <a:r>
              <a:rPr lang="tr-TR" b="0" dirty="0" err="1"/>
              <a:t>Interpersonal</a:t>
            </a:r>
            <a:r>
              <a:rPr lang="tr-TR" b="0" dirty="0"/>
              <a:t> </a:t>
            </a:r>
            <a:r>
              <a:rPr lang="tr-TR" b="0" dirty="0" err="1"/>
              <a:t>contact</a:t>
            </a:r>
            <a:r>
              <a:rPr lang="tr-TR" b="0" dirty="0"/>
              <a:t> is as </a:t>
            </a:r>
            <a:r>
              <a:rPr lang="tr-TR" b="0" dirty="0" err="1"/>
              <a:t>important</a:t>
            </a:r>
            <a:r>
              <a:rPr lang="tr-TR" b="0" dirty="0"/>
              <a:t> as </a:t>
            </a:r>
            <a:r>
              <a:rPr lang="tr-TR" b="0" dirty="0" err="1"/>
              <a:t>information</a:t>
            </a:r>
            <a:r>
              <a:rPr lang="tr-TR" b="0" dirty="0"/>
              <a:t> </a:t>
            </a:r>
            <a:r>
              <a:rPr lang="tr-TR" b="0" dirty="0" err="1"/>
              <a:t>technology</a:t>
            </a:r>
            <a:r>
              <a:rPr lang="tr-TR" b="0" dirty="0"/>
              <a:t>.</a:t>
            </a:r>
          </a:p>
          <a:p>
            <a:pPr>
              <a:buFont typeface="Wingdings" panose="05000000000000000000" pitchFamily="2" charset="2"/>
              <a:buChar char="Ø"/>
            </a:pPr>
            <a:r>
              <a:rPr lang="tr-TR" b="0" dirty="0" err="1"/>
              <a:t>This</a:t>
            </a:r>
            <a:r>
              <a:rPr lang="tr-TR" b="0" dirty="0"/>
              <a:t> </a:t>
            </a:r>
            <a:r>
              <a:rPr lang="tr-TR" b="0" dirty="0" err="1"/>
              <a:t>type</a:t>
            </a:r>
            <a:r>
              <a:rPr lang="tr-TR" b="0" dirty="0"/>
              <a:t> of </a:t>
            </a:r>
            <a:r>
              <a:rPr lang="tr-TR" b="0" dirty="0" err="1"/>
              <a:t>communication</a:t>
            </a:r>
            <a:r>
              <a:rPr lang="tr-TR" b="0" dirty="0"/>
              <a:t> is </a:t>
            </a:r>
            <a:r>
              <a:rPr lang="tr-TR" b="0" dirty="0" err="1"/>
              <a:t>more</a:t>
            </a:r>
            <a:r>
              <a:rPr lang="tr-TR" b="0" dirty="0"/>
              <a:t> </a:t>
            </a:r>
            <a:r>
              <a:rPr lang="tr-TR" b="0" dirty="0" err="1"/>
              <a:t>suitable</a:t>
            </a:r>
            <a:r>
              <a:rPr lang="tr-TR" b="0" dirty="0"/>
              <a:t> </a:t>
            </a:r>
            <a:r>
              <a:rPr lang="tr-TR" b="0" dirty="0" err="1"/>
              <a:t>for</a:t>
            </a:r>
            <a:r>
              <a:rPr lang="tr-TR" b="0" dirty="0"/>
              <a:t> </a:t>
            </a:r>
            <a:r>
              <a:rPr lang="tr-TR" b="0" dirty="0" err="1"/>
              <a:t>research</a:t>
            </a:r>
            <a:r>
              <a:rPr lang="tr-TR" b="0" dirty="0"/>
              <a:t> </a:t>
            </a:r>
            <a:r>
              <a:rPr lang="tr-TR" b="0" dirty="0" err="1"/>
              <a:t>firms</a:t>
            </a:r>
            <a:r>
              <a:rPr lang="tr-TR" b="0" dirty="0"/>
              <a:t> </a:t>
            </a:r>
            <a:r>
              <a:rPr lang="tr-TR" b="0" dirty="0" err="1"/>
              <a:t>and</a:t>
            </a:r>
            <a:r>
              <a:rPr lang="tr-TR" b="0" dirty="0"/>
              <a:t> </a:t>
            </a:r>
            <a:r>
              <a:rPr lang="tr-TR" b="0" dirty="0" err="1"/>
              <a:t>divisional</a:t>
            </a:r>
            <a:r>
              <a:rPr lang="tr-TR" b="0" dirty="0"/>
              <a:t> </a:t>
            </a:r>
            <a:r>
              <a:rPr lang="tr-TR" b="0" dirty="0" err="1"/>
              <a:t>forms</a:t>
            </a:r>
            <a:r>
              <a:rPr lang="tr-TR" b="0" dirty="0"/>
              <a:t> </a:t>
            </a:r>
            <a:r>
              <a:rPr lang="tr-TR" b="0" dirty="0" err="1"/>
              <a:t>where</a:t>
            </a:r>
            <a:r>
              <a:rPr lang="tr-TR" b="0" dirty="0"/>
              <a:t> </a:t>
            </a:r>
            <a:r>
              <a:rPr lang="tr-TR" b="0" dirty="0" err="1"/>
              <a:t>highly</a:t>
            </a:r>
            <a:r>
              <a:rPr lang="tr-TR" b="0" dirty="0"/>
              <a:t> </a:t>
            </a:r>
            <a:r>
              <a:rPr lang="tr-TR" b="0" dirty="0" err="1"/>
              <a:t>varied</a:t>
            </a:r>
            <a:r>
              <a:rPr lang="tr-TR" b="0" dirty="0"/>
              <a:t> </a:t>
            </a:r>
            <a:r>
              <a:rPr lang="tr-TR" b="0" dirty="0" err="1"/>
              <a:t>approaches</a:t>
            </a:r>
            <a:r>
              <a:rPr lang="tr-TR" b="0" dirty="0"/>
              <a:t> </a:t>
            </a:r>
            <a:r>
              <a:rPr lang="tr-TR" b="0" dirty="0" err="1"/>
              <a:t>to</a:t>
            </a:r>
            <a:r>
              <a:rPr lang="tr-TR" b="0" dirty="0"/>
              <a:t> </a:t>
            </a:r>
            <a:r>
              <a:rPr lang="tr-TR" b="0" dirty="0" err="1"/>
              <a:t>knowledge</a:t>
            </a:r>
            <a:r>
              <a:rPr lang="tr-TR" b="0" dirty="0"/>
              <a:t> </a:t>
            </a:r>
            <a:r>
              <a:rPr lang="tr-TR" b="0" dirty="0" err="1"/>
              <a:t>development</a:t>
            </a:r>
            <a:r>
              <a:rPr lang="tr-TR" b="0" dirty="0"/>
              <a:t> </a:t>
            </a:r>
            <a:r>
              <a:rPr lang="tr-TR" b="0" dirty="0" err="1"/>
              <a:t>and</a:t>
            </a:r>
            <a:r>
              <a:rPr lang="tr-TR" b="0" dirty="0"/>
              <a:t> </a:t>
            </a:r>
            <a:r>
              <a:rPr lang="tr-TR" b="0" dirty="0" err="1"/>
              <a:t>exchange</a:t>
            </a:r>
            <a:r>
              <a:rPr lang="tr-TR" b="0" dirty="0"/>
              <a:t> </a:t>
            </a:r>
            <a:r>
              <a:rPr lang="tr-TR" b="0" dirty="0" err="1"/>
              <a:t>are</a:t>
            </a:r>
            <a:r>
              <a:rPr lang="tr-TR" b="0" dirty="0"/>
              <a:t> </a:t>
            </a:r>
            <a:r>
              <a:rPr lang="tr-TR" b="0" dirty="0" err="1"/>
              <a:t>needed</a:t>
            </a:r>
            <a:r>
              <a:rPr lang="tr-TR" b="0" dirty="0"/>
              <a:t> </a:t>
            </a:r>
            <a:r>
              <a:rPr lang="tr-TR" b="0" dirty="0" err="1"/>
              <a:t>across</a:t>
            </a:r>
            <a:r>
              <a:rPr lang="tr-TR" b="0" dirty="0"/>
              <a:t> </a:t>
            </a:r>
            <a:r>
              <a:rPr lang="tr-TR" b="0" dirty="0" err="1"/>
              <a:t>the</a:t>
            </a:r>
            <a:r>
              <a:rPr lang="tr-TR" b="0" dirty="0"/>
              <a:t> </a:t>
            </a:r>
            <a:r>
              <a:rPr lang="tr-TR" b="0" dirty="0" err="1"/>
              <a:t>subunits</a:t>
            </a:r>
            <a:r>
              <a:rPr lang="tr-TR" b="0" dirty="0"/>
              <a:t>.</a:t>
            </a:r>
          </a:p>
          <a:p>
            <a:pPr>
              <a:buFont typeface="Wingdings" panose="05000000000000000000" pitchFamily="2" charset="2"/>
              <a:buChar char="§"/>
            </a:pPr>
            <a:endParaRPr lang="tr-TR" b="0" dirty="0"/>
          </a:p>
          <a:p>
            <a:pPr marL="0" indent="0"/>
            <a:endParaRPr lang="tr-TR" b="0" dirty="0"/>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32</a:t>
            </a:fld>
            <a:endParaRPr lang="en-US" dirty="0"/>
          </a:p>
        </p:txBody>
      </p:sp>
    </p:spTree>
    <p:extLst>
      <p:ext uri="{BB962C8B-B14F-4D97-AF65-F5344CB8AC3E}">
        <p14:creationId xmlns:p14="http://schemas.microsoft.com/office/powerpoint/2010/main" val="2418662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Network</a:t>
            </a:r>
            <a:endParaRPr lang="tr-TR" dirty="0"/>
          </a:p>
        </p:txBody>
      </p:sp>
      <p:sp>
        <p:nvSpPr>
          <p:cNvPr id="3" name="Content Placeholder 2"/>
          <p:cNvSpPr>
            <a:spLocks noGrp="1"/>
          </p:cNvSpPr>
          <p:nvPr>
            <p:ph idx="1"/>
          </p:nvPr>
        </p:nvSpPr>
        <p:spPr/>
        <p:txBody>
          <a:bodyPr/>
          <a:lstStyle/>
          <a:p>
            <a:r>
              <a:rPr lang="tr-TR" b="0" dirty="0" smtClean="0">
                <a:sym typeface="Wingdings" panose="05000000000000000000" pitchFamily="2" charset="2"/>
              </a:rPr>
              <a:t> </a:t>
            </a:r>
            <a:r>
              <a:rPr lang="tr-TR" b="0" dirty="0" smtClean="0"/>
              <a:t>Network </a:t>
            </a:r>
            <a:r>
              <a:rPr lang="tr-TR" b="0" dirty="0" err="1" smtClean="0"/>
              <a:t>organizations</a:t>
            </a:r>
            <a:r>
              <a:rPr lang="tr-TR" b="0" dirty="0" smtClean="0"/>
              <a:t> </a:t>
            </a:r>
            <a:r>
              <a:rPr lang="tr-TR" b="0" dirty="0" err="1" smtClean="0"/>
              <a:t>score</a:t>
            </a:r>
            <a:r>
              <a:rPr lang="tr-TR" b="0" dirty="0" smtClean="0"/>
              <a:t> </a:t>
            </a:r>
            <a:r>
              <a:rPr lang="tr-TR" b="0" dirty="0" err="1" smtClean="0"/>
              <a:t>high</a:t>
            </a:r>
            <a:r>
              <a:rPr lang="tr-TR" b="0" dirty="0" smtClean="0"/>
              <a:t> </a:t>
            </a:r>
            <a:r>
              <a:rPr lang="tr-TR" b="0" dirty="0" err="1" smtClean="0"/>
              <a:t>both</a:t>
            </a:r>
            <a:r>
              <a:rPr lang="tr-TR" b="0" dirty="0" smtClean="0"/>
              <a:t> on </a:t>
            </a:r>
            <a:r>
              <a:rPr lang="tr-TR" b="0" dirty="0" err="1" smtClean="0"/>
              <a:t>virtualization</a:t>
            </a:r>
            <a:r>
              <a:rPr lang="tr-TR" b="0" dirty="0" smtClean="0"/>
              <a:t> </a:t>
            </a:r>
            <a:r>
              <a:rPr lang="tr-TR" b="0" dirty="0" err="1" smtClean="0"/>
              <a:t>and</a:t>
            </a:r>
            <a:r>
              <a:rPr lang="tr-TR" b="0" dirty="0" smtClean="0"/>
              <a:t> IT-</a:t>
            </a:r>
            <a:r>
              <a:rPr lang="tr-TR" b="0" dirty="0" err="1" smtClean="0"/>
              <a:t>infusion</a:t>
            </a:r>
            <a:r>
              <a:rPr lang="tr-TR" b="0" dirty="0" smtClean="0"/>
              <a:t>.</a:t>
            </a:r>
          </a:p>
          <a:p>
            <a:r>
              <a:rPr lang="tr-TR" b="0" dirty="0" err="1" smtClean="0"/>
              <a:t>In</a:t>
            </a:r>
            <a:r>
              <a:rPr lang="tr-TR" b="0" dirty="0" smtClean="0"/>
              <a:t> </a:t>
            </a:r>
            <a:r>
              <a:rPr lang="tr-TR" b="0" dirty="0" err="1" smtClean="0"/>
              <a:t>order</a:t>
            </a:r>
            <a:r>
              <a:rPr lang="tr-TR" b="0" dirty="0" smtClean="0"/>
              <a:t> </a:t>
            </a:r>
            <a:r>
              <a:rPr lang="tr-TR" b="0" dirty="0" err="1" smtClean="0"/>
              <a:t>to</a:t>
            </a:r>
            <a:r>
              <a:rPr lang="tr-TR" b="0" dirty="0" smtClean="0"/>
              <a:t> </a:t>
            </a:r>
            <a:r>
              <a:rPr lang="tr-TR" b="0" dirty="0" err="1" smtClean="0"/>
              <a:t>meet</a:t>
            </a:r>
            <a:r>
              <a:rPr lang="tr-TR" b="0" dirty="0" smtClean="0"/>
              <a:t> </a:t>
            </a:r>
            <a:r>
              <a:rPr lang="tr-TR" b="0" dirty="0" err="1" smtClean="0"/>
              <a:t>the</a:t>
            </a:r>
            <a:r>
              <a:rPr lang="tr-TR" b="0" dirty="0" smtClean="0"/>
              <a:t> </a:t>
            </a:r>
            <a:r>
              <a:rPr lang="tr-TR" b="0" dirty="0" err="1" smtClean="0"/>
              <a:t>organization’s</a:t>
            </a:r>
            <a:r>
              <a:rPr lang="tr-TR" b="0" dirty="0" smtClean="0"/>
              <a:t> </a:t>
            </a:r>
            <a:r>
              <a:rPr lang="tr-TR" b="0" dirty="0" err="1" smtClean="0"/>
              <a:t>knowledge</a:t>
            </a:r>
            <a:r>
              <a:rPr lang="tr-TR" b="0" dirty="0" smtClean="0"/>
              <a:t> </a:t>
            </a:r>
            <a:r>
              <a:rPr lang="tr-TR" b="0" dirty="0" err="1" smtClean="0"/>
              <a:t>needs</a:t>
            </a:r>
            <a:r>
              <a:rPr lang="tr-TR" b="0" dirty="0" smtClean="0"/>
              <a:t>, </a:t>
            </a:r>
            <a:r>
              <a:rPr lang="tr-TR" b="0" dirty="0" err="1" smtClean="0"/>
              <a:t>they</a:t>
            </a:r>
            <a:r>
              <a:rPr lang="tr-TR" b="0" dirty="0" smtClean="0"/>
              <a:t> </a:t>
            </a:r>
          </a:p>
          <a:p>
            <a:pPr lvl="1"/>
            <a:r>
              <a:rPr lang="tr-TR" dirty="0" smtClean="0"/>
              <a:t>Link </a:t>
            </a:r>
            <a:r>
              <a:rPr lang="tr-TR" dirty="0" err="1" smtClean="0"/>
              <a:t>the</a:t>
            </a:r>
            <a:r>
              <a:rPr lang="tr-TR" dirty="0" smtClean="0"/>
              <a:t> </a:t>
            </a:r>
            <a:r>
              <a:rPr lang="tr-TR" dirty="0" err="1" smtClean="0"/>
              <a:t>units</a:t>
            </a:r>
            <a:r>
              <a:rPr lang="tr-TR" dirty="0" smtClean="0"/>
              <a:t> </a:t>
            </a:r>
            <a:r>
              <a:rPr lang="tr-TR" dirty="0" err="1" smtClean="0"/>
              <a:t>within</a:t>
            </a:r>
            <a:r>
              <a:rPr lang="tr-TR" dirty="0" smtClean="0"/>
              <a:t> </a:t>
            </a:r>
            <a:r>
              <a:rPr lang="tr-TR" dirty="0" err="1" smtClean="0"/>
              <a:t>the</a:t>
            </a:r>
            <a:r>
              <a:rPr lang="tr-TR" dirty="0" smtClean="0"/>
              <a:t> form </a:t>
            </a:r>
            <a:r>
              <a:rPr lang="tr-TR" dirty="0" err="1" smtClean="0"/>
              <a:t>with</a:t>
            </a:r>
            <a:r>
              <a:rPr lang="tr-TR" dirty="0" smtClean="0"/>
              <a:t> </a:t>
            </a:r>
            <a:r>
              <a:rPr lang="tr-TR" dirty="0" err="1" smtClean="0"/>
              <a:t>one</a:t>
            </a:r>
            <a:r>
              <a:rPr lang="tr-TR" dirty="0" smtClean="0"/>
              <a:t> </a:t>
            </a:r>
            <a:r>
              <a:rPr lang="tr-TR" dirty="0" err="1" smtClean="0"/>
              <a:t>another</a:t>
            </a:r>
            <a:r>
              <a:rPr lang="tr-TR" dirty="0" smtClean="0"/>
              <a:t> </a:t>
            </a:r>
            <a:r>
              <a:rPr lang="tr-TR" dirty="0" err="1" smtClean="0"/>
              <a:t>and</a:t>
            </a:r>
            <a:endParaRPr lang="tr-TR" dirty="0" smtClean="0"/>
          </a:p>
          <a:p>
            <a:pPr lvl="1"/>
            <a:r>
              <a:rPr lang="tr-TR" dirty="0" err="1" smtClean="0"/>
              <a:t>Develop</a:t>
            </a:r>
            <a:r>
              <a:rPr lang="tr-TR" dirty="0" smtClean="0"/>
              <a:t> </a:t>
            </a:r>
            <a:r>
              <a:rPr lang="tr-TR" dirty="0" err="1" smtClean="0"/>
              <a:t>active</a:t>
            </a:r>
            <a:r>
              <a:rPr lang="tr-TR" dirty="0" smtClean="0"/>
              <a:t> </a:t>
            </a:r>
            <a:r>
              <a:rPr lang="tr-TR" dirty="0" err="1" smtClean="0"/>
              <a:t>linkages</a:t>
            </a:r>
            <a:r>
              <a:rPr lang="tr-TR" dirty="0" smtClean="0"/>
              <a:t> </a:t>
            </a:r>
            <a:r>
              <a:rPr lang="tr-TR" dirty="0" err="1" smtClean="0"/>
              <a:t>between</a:t>
            </a:r>
            <a:r>
              <a:rPr lang="tr-TR" dirty="0" smtClean="0"/>
              <a:t> </a:t>
            </a:r>
            <a:r>
              <a:rPr lang="tr-TR" dirty="0" err="1" smtClean="0"/>
              <a:t>internal</a:t>
            </a:r>
            <a:r>
              <a:rPr lang="tr-TR" dirty="0" smtClean="0"/>
              <a:t> </a:t>
            </a:r>
            <a:r>
              <a:rPr lang="tr-TR" dirty="0" err="1" smtClean="0"/>
              <a:t>units</a:t>
            </a:r>
            <a:r>
              <a:rPr lang="tr-TR" dirty="0" smtClean="0"/>
              <a:t> </a:t>
            </a:r>
            <a:r>
              <a:rPr lang="tr-TR" dirty="0" err="1" smtClean="0"/>
              <a:t>and</a:t>
            </a:r>
            <a:r>
              <a:rPr lang="tr-TR" dirty="0" smtClean="0"/>
              <a:t> </a:t>
            </a:r>
            <a:r>
              <a:rPr lang="tr-TR" dirty="0" err="1" smtClean="0"/>
              <a:t>external</a:t>
            </a:r>
            <a:r>
              <a:rPr lang="tr-TR" dirty="0" smtClean="0"/>
              <a:t> </a:t>
            </a:r>
            <a:r>
              <a:rPr lang="tr-TR" dirty="0" err="1" smtClean="0"/>
              <a:t>organizations</a:t>
            </a:r>
            <a:r>
              <a:rPr lang="tr-TR" dirty="0" smtClean="0"/>
              <a:t>.</a:t>
            </a:r>
          </a:p>
          <a:p>
            <a:pPr>
              <a:buFont typeface="Arial" panose="020B0604020202020204" pitchFamily="34" charset="0"/>
              <a:buChar char="•"/>
            </a:pPr>
            <a:r>
              <a:rPr lang="tr-TR" b="0" dirty="0" err="1"/>
              <a:t>They</a:t>
            </a:r>
            <a:r>
              <a:rPr lang="tr-TR" b="0" dirty="0"/>
              <a:t> </a:t>
            </a:r>
            <a:r>
              <a:rPr lang="tr-TR" b="0" dirty="0" err="1"/>
              <a:t>are</a:t>
            </a:r>
            <a:r>
              <a:rPr lang="tr-TR" b="0" dirty="0"/>
              <a:t> </a:t>
            </a:r>
            <a:r>
              <a:rPr lang="tr-TR" b="0" dirty="0" err="1"/>
              <a:t>mostly</a:t>
            </a:r>
            <a:r>
              <a:rPr lang="tr-TR" b="0" dirty="0"/>
              <a:t> in </a:t>
            </a:r>
            <a:r>
              <a:rPr lang="tr-TR" b="0" dirty="0" err="1"/>
              <a:t>the</a:t>
            </a:r>
            <a:r>
              <a:rPr lang="tr-TR" b="0" dirty="0"/>
              <a:t> form of </a:t>
            </a:r>
            <a:r>
              <a:rPr lang="tr-TR" b="0" dirty="0" err="1"/>
              <a:t>strategic</a:t>
            </a:r>
            <a:r>
              <a:rPr lang="tr-TR" b="0" dirty="0"/>
              <a:t> </a:t>
            </a:r>
            <a:r>
              <a:rPr lang="tr-TR" b="0" dirty="0" err="1"/>
              <a:t>alliances</a:t>
            </a:r>
            <a:r>
              <a:rPr lang="tr-TR" b="0" dirty="0"/>
              <a:t>, </a:t>
            </a:r>
            <a:r>
              <a:rPr lang="tr-TR" b="0" dirty="0" err="1"/>
              <a:t>research</a:t>
            </a:r>
            <a:r>
              <a:rPr lang="tr-TR" b="0" dirty="0"/>
              <a:t> </a:t>
            </a:r>
            <a:r>
              <a:rPr lang="tr-TR" b="0" dirty="0" err="1"/>
              <a:t>partnerships</a:t>
            </a:r>
            <a:r>
              <a:rPr lang="tr-TR" b="0" dirty="0"/>
              <a:t>, </a:t>
            </a:r>
            <a:r>
              <a:rPr lang="tr-TR" b="0" dirty="0" err="1"/>
              <a:t>and</a:t>
            </a:r>
            <a:r>
              <a:rPr lang="tr-TR" b="0" dirty="0"/>
              <a:t> </a:t>
            </a:r>
            <a:r>
              <a:rPr lang="tr-TR" b="0" dirty="0" err="1"/>
              <a:t>consortia</a:t>
            </a:r>
            <a:r>
              <a:rPr lang="tr-TR" b="0" dirty="0"/>
              <a:t>.</a:t>
            </a:r>
          </a:p>
          <a:p>
            <a:pPr>
              <a:buFont typeface="Arial" panose="020B0604020202020204" pitchFamily="34" charset="0"/>
              <a:buChar char="•"/>
            </a:pPr>
            <a:r>
              <a:rPr lang="tr-TR" b="0" dirty="0"/>
              <a:t>Impossible </a:t>
            </a:r>
            <a:r>
              <a:rPr lang="tr-TR" b="0" dirty="0" err="1"/>
              <a:t>to</a:t>
            </a:r>
            <a:r>
              <a:rPr lang="tr-TR" b="0" dirty="0"/>
              <a:t> </a:t>
            </a:r>
            <a:r>
              <a:rPr lang="tr-TR" b="0" dirty="0" err="1"/>
              <a:t>create</a:t>
            </a:r>
            <a:r>
              <a:rPr lang="tr-TR" b="0" dirty="0"/>
              <a:t> network </a:t>
            </a:r>
            <a:r>
              <a:rPr lang="tr-TR" b="0" dirty="0" err="1"/>
              <a:t>organizations</a:t>
            </a:r>
            <a:r>
              <a:rPr lang="tr-TR" b="0" dirty="0"/>
              <a:t> </a:t>
            </a:r>
            <a:r>
              <a:rPr lang="tr-TR" b="0" dirty="0" err="1"/>
              <a:t>without</a:t>
            </a:r>
            <a:r>
              <a:rPr lang="tr-TR" b="0" dirty="0"/>
              <a:t> </a:t>
            </a:r>
            <a:r>
              <a:rPr lang="tr-TR" b="0" dirty="0" err="1"/>
              <a:t>the</a:t>
            </a:r>
            <a:r>
              <a:rPr lang="tr-TR" b="0" dirty="0"/>
              <a:t> </a:t>
            </a:r>
            <a:r>
              <a:rPr lang="tr-TR" b="0" dirty="0" err="1"/>
              <a:t>use</a:t>
            </a:r>
            <a:r>
              <a:rPr lang="tr-TR" b="0" dirty="0"/>
              <a:t> of modern </a:t>
            </a:r>
            <a:r>
              <a:rPr lang="tr-TR" b="0" dirty="0" err="1"/>
              <a:t>information</a:t>
            </a:r>
            <a:r>
              <a:rPr lang="tr-TR" b="0" dirty="0"/>
              <a:t> </a:t>
            </a:r>
            <a:r>
              <a:rPr lang="tr-TR" b="0" dirty="0" err="1"/>
              <a:t>technology</a:t>
            </a:r>
            <a:r>
              <a:rPr lang="tr-TR" b="0" dirty="0"/>
              <a:t>. </a:t>
            </a:r>
          </a:p>
          <a:p>
            <a:pPr>
              <a:buFont typeface="Arial" panose="020B0604020202020204" pitchFamily="34" charset="0"/>
              <a:buChar char="•"/>
            </a:pPr>
            <a:r>
              <a:rPr lang="tr-TR" b="0" dirty="0"/>
              <a:t> Network can </a:t>
            </a:r>
            <a:r>
              <a:rPr lang="tr-TR" b="0" dirty="0" err="1"/>
              <a:t>operate</a:t>
            </a:r>
            <a:r>
              <a:rPr lang="tr-TR" b="0" dirty="0"/>
              <a:t> as a ring, a star, </a:t>
            </a:r>
            <a:r>
              <a:rPr lang="tr-TR" b="0" dirty="0" err="1"/>
              <a:t>or</a:t>
            </a:r>
            <a:r>
              <a:rPr lang="tr-TR" b="0" dirty="0"/>
              <a:t> a web </a:t>
            </a:r>
            <a:r>
              <a:rPr lang="tr-TR" b="0" dirty="0" err="1"/>
              <a:t>that</a:t>
            </a:r>
            <a:r>
              <a:rPr lang="tr-TR" b="0" dirty="0"/>
              <a:t> </a:t>
            </a:r>
            <a:r>
              <a:rPr lang="tr-TR" b="0" dirty="0" err="1"/>
              <a:t>ties</a:t>
            </a:r>
            <a:r>
              <a:rPr lang="tr-TR" b="0" dirty="0"/>
              <a:t> </a:t>
            </a:r>
            <a:r>
              <a:rPr lang="tr-TR" b="0" dirty="0" err="1"/>
              <a:t>the</a:t>
            </a:r>
            <a:r>
              <a:rPr lang="tr-TR" b="0" dirty="0"/>
              <a:t> </a:t>
            </a:r>
            <a:r>
              <a:rPr lang="tr-TR" b="0" dirty="0" err="1"/>
              <a:t>subunits</a:t>
            </a:r>
            <a:r>
              <a:rPr lang="tr-TR" b="0" dirty="0"/>
              <a:t> of </a:t>
            </a:r>
            <a:r>
              <a:rPr lang="tr-TR" b="0" dirty="0" err="1"/>
              <a:t>the</a:t>
            </a:r>
            <a:r>
              <a:rPr lang="tr-TR" b="0" dirty="0"/>
              <a:t> </a:t>
            </a:r>
            <a:r>
              <a:rPr lang="tr-TR" b="0" dirty="0" err="1"/>
              <a:t>firm</a:t>
            </a:r>
            <a:r>
              <a:rPr lang="tr-TR" b="0" dirty="0"/>
              <a:t>.</a:t>
            </a:r>
          </a:p>
          <a:p>
            <a:pPr marL="0" lvl="1" indent="0">
              <a:buNone/>
            </a:pPr>
            <a:endParaRPr lang="tr-TR" dirty="0"/>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33</a:t>
            </a:fld>
            <a:endParaRPr lang="en-US" dirty="0"/>
          </a:p>
        </p:txBody>
      </p:sp>
    </p:spTree>
    <p:extLst>
      <p:ext uri="{BB962C8B-B14F-4D97-AF65-F5344CB8AC3E}">
        <p14:creationId xmlns:p14="http://schemas.microsoft.com/office/powerpoint/2010/main" val="312138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FIT AND MISFIT TABLE </a:t>
            </a:r>
            <a:endParaRPr lang="tr-TR"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822960" y="1275727"/>
            <a:ext cx="7499350" cy="3156919"/>
          </a:xfrm>
        </p:spPr>
      </p:pic>
      <p:sp>
        <p:nvSpPr>
          <p:cNvPr id="5"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34</a:t>
            </a:fld>
            <a:endParaRPr lang="en-US" dirty="0"/>
          </a:p>
        </p:txBody>
      </p:sp>
    </p:spTree>
    <p:extLst>
      <p:ext uri="{BB962C8B-B14F-4D97-AF65-F5344CB8AC3E}">
        <p14:creationId xmlns:p14="http://schemas.microsoft.com/office/powerpoint/2010/main" val="1822471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Fit </a:t>
            </a:r>
            <a:r>
              <a:rPr lang="tr-TR" dirty="0" err="1" smtClean="0"/>
              <a:t>and</a:t>
            </a:r>
            <a:r>
              <a:rPr lang="tr-TR" dirty="0" smtClean="0"/>
              <a:t> </a:t>
            </a:r>
            <a:r>
              <a:rPr lang="tr-TR" dirty="0" err="1" smtClean="0"/>
              <a:t>misfits</a:t>
            </a:r>
            <a:endParaRPr lang="tr-TR"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tr-TR" b="0" dirty="0" smtClean="0"/>
              <a:t>The table summarizes the four columns in the organizational design space introduced thus far.</a:t>
            </a:r>
          </a:p>
          <a:p>
            <a:pPr>
              <a:buFont typeface="Wingdings" panose="05000000000000000000" pitchFamily="2" charset="2"/>
              <a:buChar char="Ø"/>
            </a:pPr>
            <a:r>
              <a:rPr lang="tr-TR" b="0" dirty="0" smtClean="0"/>
              <a:t>Firms that have more characteristics in the same column are said to have good fit among their goals, strategy, and </a:t>
            </a:r>
            <a:r>
              <a:rPr lang="tr-TR" b="0" dirty="0" err="1" smtClean="0"/>
              <a:t>structure</a:t>
            </a:r>
            <a:r>
              <a:rPr lang="tr-TR" b="0" dirty="0" smtClean="0"/>
              <a:t>.</a:t>
            </a:r>
          </a:p>
          <a:p>
            <a:r>
              <a:rPr lang="tr-TR" dirty="0" err="1"/>
              <a:t>Firms</a:t>
            </a:r>
            <a:r>
              <a:rPr lang="tr-TR" dirty="0"/>
              <a:t> in </a:t>
            </a:r>
            <a:r>
              <a:rPr lang="tr-TR" dirty="0" err="1"/>
              <a:t>column</a:t>
            </a:r>
            <a:r>
              <a:rPr lang="tr-TR" dirty="0"/>
              <a:t> A:</a:t>
            </a:r>
          </a:p>
          <a:p>
            <a:pPr lvl="1"/>
            <a:r>
              <a:rPr lang="tr-TR" dirty="0"/>
              <a:t>Simple in </a:t>
            </a:r>
            <a:r>
              <a:rPr lang="tr-TR" dirty="0" err="1"/>
              <a:t>structure</a:t>
            </a:r>
            <a:endParaRPr lang="tr-TR" dirty="0"/>
          </a:p>
          <a:p>
            <a:pPr lvl="1"/>
            <a:r>
              <a:rPr lang="tr-TR" dirty="0" err="1"/>
              <a:t>Manage</a:t>
            </a:r>
            <a:r>
              <a:rPr lang="tr-TR" dirty="0"/>
              <a:t> </a:t>
            </a:r>
            <a:r>
              <a:rPr lang="tr-TR" dirty="0" err="1"/>
              <a:t>knowledge</a:t>
            </a:r>
            <a:r>
              <a:rPr lang="tr-TR" dirty="0"/>
              <a:t> on an ad hoc, </a:t>
            </a:r>
            <a:r>
              <a:rPr lang="tr-TR" dirty="0" err="1"/>
              <a:t>informal</a:t>
            </a:r>
            <a:r>
              <a:rPr lang="tr-TR" dirty="0"/>
              <a:t> </a:t>
            </a:r>
            <a:r>
              <a:rPr lang="tr-TR" dirty="0" err="1"/>
              <a:t>basis</a:t>
            </a:r>
            <a:endParaRPr lang="tr-TR" dirty="0"/>
          </a:p>
          <a:p>
            <a:pPr lvl="1"/>
            <a:r>
              <a:rPr lang="tr-TR" dirty="0" err="1"/>
              <a:t>Don’t</a:t>
            </a:r>
            <a:r>
              <a:rPr lang="tr-TR" dirty="0"/>
              <a:t> </a:t>
            </a:r>
            <a:r>
              <a:rPr lang="tr-TR" dirty="0" err="1"/>
              <a:t>have</a:t>
            </a:r>
            <a:r>
              <a:rPr lang="tr-TR" dirty="0"/>
              <a:t> a </a:t>
            </a:r>
            <a:r>
              <a:rPr lang="tr-TR" dirty="0" err="1"/>
              <a:t>strong</a:t>
            </a:r>
            <a:r>
              <a:rPr lang="tr-TR" dirty="0"/>
              <a:t> </a:t>
            </a:r>
            <a:r>
              <a:rPr lang="tr-TR" dirty="0" err="1"/>
              <a:t>organizational</a:t>
            </a:r>
            <a:r>
              <a:rPr lang="tr-TR" dirty="0"/>
              <a:t> form; </a:t>
            </a:r>
            <a:r>
              <a:rPr lang="tr-TR" dirty="0" err="1"/>
              <a:t>instead</a:t>
            </a:r>
            <a:r>
              <a:rPr lang="tr-TR" dirty="0"/>
              <a:t>, </a:t>
            </a:r>
            <a:r>
              <a:rPr lang="tr-TR" dirty="0" err="1"/>
              <a:t>task</a:t>
            </a:r>
            <a:r>
              <a:rPr lang="tr-TR" dirty="0"/>
              <a:t> </a:t>
            </a:r>
            <a:r>
              <a:rPr lang="tr-TR" dirty="0" err="1"/>
              <a:t>design</a:t>
            </a:r>
            <a:r>
              <a:rPr lang="tr-TR" dirty="0"/>
              <a:t> </a:t>
            </a:r>
            <a:r>
              <a:rPr lang="tr-TR" dirty="0" err="1"/>
              <a:t>depends</a:t>
            </a:r>
            <a:r>
              <a:rPr lang="tr-TR" dirty="0"/>
              <a:t> on </a:t>
            </a:r>
            <a:r>
              <a:rPr lang="tr-TR" dirty="0" err="1"/>
              <a:t>the</a:t>
            </a:r>
            <a:r>
              <a:rPr lang="tr-TR" dirty="0"/>
              <a:t> </a:t>
            </a:r>
            <a:r>
              <a:rPr lang="tr-TR" dirty="0" err="1"/>
              <a:t>needs</a:t>
            </a:r>
            <a:r>
              <a:rPr lang="tr-TR" dirty="0"/>
              <a:t> of </a:t>
            </a:r>
            <a:r>
              <a:rPr lang="tr-TR" dirty="0" err="1"/>
              <a:t>work</a:t>
            </a:r>
            <a:r>
              <a:rPr lang="tr-TR" dirty="0"/>
              <a:t> at </a:t>
            </a:r>
            <a:r>
              <a:rPr lang="tr-TR" dirty="0" err="1"/>
              <a:t>hand</a:t>
            </a:r>
            <a:r>
              <a:rPr lang="tr-TR" dirty="0"/>
              <a:t>.</a:t>
            </a:r>
          </a:p>
          <a:p>
            <a:pPr lvl="1"/>
            <a:r>
              <a:rPr lang="tr-TR" dirty="0" err="1"/>
              <a:t>Tend</a:t>
            </a:r>
            <a:r>
              <a:rPr lang="tr-TR" dirty="0"/>
              <a:t> </a:t>
            </a:r>
            <a:r>
              <a:rPr lang="tr-TR" dirty="0" err="1"/>
              <a:t>to</a:t>
            </a:r>
            <a:r>
              <a:rPr lang="tr-TR" dirty="0"/>
              <a:t> do </a:t>
            </a:r>
            <a:r>
              <a:rPr lang="tr-TR" dirty="0" err="1"/>
              <a:t>well</a:t>
            </a:r>
            <a:r>
              <a:rPr lang="tr-TR" dirty="0"/>
              <a:t> </a:t>
            </a:r>
            <a:r>
              <a:rPr lang="tr-TR" dirty="0" err="1"/>
              <a:t>with</a:t>
            </a:r>
            <a:r>
              <a:rPr lang="tr-TR" dirty="0"/>
              <a:t> </a:t>
            </a:r>
            <a:r>
              <a:rPr lang="tr-TR" dirty="0" err="1"/>
              <a:t>centralized</a:t>
            </a:r>
            <a:r>
              <a:rPr lang="tr-TR" dirty="0"/>
              <a:t>, </a:t>
            </a:r>
            <a:r>
              <a:rPr lang="tr-TR" dirty="0" err="1"/>
              <a:t>headquarters-based</a:t>
            </a:r>
            <a:r>
              <a:rPr lang="tr-TR" dirty="0"/>
              <a:t> </a:t>
            </a:r>
            <a:r>
              <a:rPr lang="tr-TR" dirty="0" err="1"/>
              <a:t>management</a:t>
            </a:r>
            <a:r>
              <a:rPr lang="tr-TR" dirty="0"/>
              <a:t>: a global </a:t>
            </a:r>
            <a:r>
              <a:rPr lang="tr-TR" dirty="0" err="1"/>
              <a:t>approach</a:t>
            </a:r>
            <a:r>
              <a:rPr lang="tr-TR" dirty="0"/>
              <a:t> </a:t>
            </a:r>
            <a:r>
              <a:rPr lang="tr-TR" dirty="0" err="1"/>
              <a:t>makes</a:t>
            </a:r>
            <a:r>
              <a:rPr lang="tr-TR" dirty="0"/>
              <a:t> sense.</a:t>
            </a:r>
          </a:p>
          <a:p>
            <a:pPr lvl="1"/>
            <a:r>
              <a:rPr lang="tr-TR" dirty="0"/>
              <a:t>Works </a:t>
            </a:r>
            <a:r>
              <a:rPr lang="tr-TR" dirty="0" err="1"/>
              <a:t>well</a:t>
            </a:r>
            <a:r>
              <a:rPr lang="tr-TR" dirty="0"/>
              <a:t> </a:t>
            </a:r>
            <a:r>
              <a:rPr lang="tr-TR" dirty="0" err="1"/>
              <a:t>when</a:t>
            </a:r>
            <a:r>
              <a:rPr lang="tr-TR" dirty="0"/>
              <a:t> </a:t>
            </a:r>
            <a:r>
              <a:rPr lang="tr-TR" dirty="0" err="1"/>
              <a:t>the</a:t>
            </a:r>
            <a:r>
              <a:rPr lang="tr-TR" dirty="0"/>
              <a:t> </a:t>
            </a:r>
            <a:r>
              <a:rPr lang="tr-TR" dirty="0" err="1"/>
              <a:t>environment</a:t>
            </a:r>
            <a:r>
              <a:rPr lang="tr-TR" dirty="0"/>
              <a:t> is </a:t>
            </a:r>
            <a:r>
              <a:rPr lang="tr-TR" dirty="0" err="1"/>
              <a:t>stable</a:t>
            </a:r>
            <a:r>
              <a:rPr lang="tr-TR" dirty="0"/>
              <a:t> </a:t>
            </a:r>
            <a:r>
              <a:rPr lang="tr-TR" dirty="0" err="1"/>
              <a:t>or</a:t>
            </a:r>
            <a:r>
              <a:rPr lang="tr-TR" dirty="0"/>
              <a:t> </a:t>
            </a:r>
            <a:r>
              <a:rPr lang="tr-TR" dirty="0" err="1"/>
              <a:t>the</a:t>
            </a:r>
            <a:r>
              <a:rPr lang="tr-TR" dirty="0"/>
              <a:t> </a:t>
            </a:r>
            <a:r>
              <a:rPr lang="tr-TR" dirty="0" err="1"/>
              <a:t>organization</a:t>
            </a:r>
            <a:r>
              <a:rPr lang="tr-TR" dirty="0"/>
              <a:t> is </a:t>
            </a:r>
            <a:r>
              <a:rPr lang="tr-TR" dirty="0" err="1"/>
              <a:t>small</a:t>
            </a:r>
            <a:r>
              <a:rPr lang="tr-TR" dirty="0"/>
              <a:t>.</a:t>
            </a:r>
          </a:p>
          <a:p>
            <a:pPr marL="0" indent="0"/>
            <a:endParaRPr lang="tr-TR" b="0" dirty="0"/>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35</a:t>
            </a:fld>
            <a:endParaRPr lang="en-US" dirty="0"/>
          </a:p>
        </p:txBody>
      </p:sp>
    </p:spTree>
    <p:extLst>
      <p:ext uri="{BB962C8B-B14F-4D97-AF65-F5344CB8AC3E}">
        <p14:creationId xmlns:p14="http://schemas.microsoft.com/office/powerpoint/2010/main" val="316707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Fit and misfits</a:t>
            </a:r>
            <a:endParaRPr lang="en-US" dirty="0"/>
          </a:p>
        </p:txBody>
      </p:sp>
      <p:sp>
        <p:nvSpPr>
          <p:cNvPr id="3" name="Content Placeholder 2"/>
          <p:cNvSpPr>
            <a:spLocks noGrp="1"/>
          </p:cNvSpPr>
          <p:nvPr>
            <p:ph idx="1"/>
          </p:nvPr>
        </p:nvSpPr>
        <p:spPr/>
        <p:txBody>
          <a:bodyPr/>
          <a:lstStyle/>
          <a:p>
            <a:r>
              <a:rPr lang="tr-TR" dirty="0" smtClean="0"/>
              <a:t>Firms in column B:</a:t>
            </a:r>
          </a:p>
          <a:p>
            <a:pPr lvl="1"/>
            <a:r>
              <a:rPr lang="tr-TR" dirty="0" smtClean="0"/>
              <a:t>Organize knowledge by speciality, thus informative approaches.</a:t>
            </a:r>
          </a:p>
          <a:p>
            <a:pPr lvl="1"/>
            <a:r>
              <a:rPr lang="tr-TR" dirty="0" smtClean="0"/>
              <a:t>Often in the form of international firms.</a:t>
            </a:r>
          </a:p>
          <a:p>
            <a:pPr lvl="1"/>
            <a:r>
              <a:rPr lang="tr-TR" dirty="0" smtClean="0"/>
              <a:t>Functionally designed firms that distribute work based on optimal </a:t>
            </a:r>
            <a:r>
              <a:rPr lang="tr-TR" dirty="0" err="1" smtClean="0"/>
              <a:t>sourcing</a:t>
            </a:r>
            <a:r>
              <a:rPr lang="tr-TR" dirty="0" smtClean="0"/>
              <a:t>.</a:t>
            </a:r>
          </a:p>
          <a:p>
            <a:r>
              <a:rPr lang="tr-TR" dirty="0" err="1"/>
              <a:t>Firms</a:t>
            </a:r>
            <a:r>
              <a:rPr lang="tr-TR" dirty="0"/>
              <a:t> in </a:t>
            </a:r>
            <a:r>
              <a:rPr lang="tr-TR" dirty="0" err="1"/>
              <a:t>column</a:t>
            </a:r>
            <a:r>
              <a:rPr lang="tr-TR" dirty="0"/>
              <a:t> C:</a:t>
            </a:r>
          </a:p>
          <a:p>
            <a:pPr lvl="1"/>
            <a:r>
              <a:rPr lang="tr-TR" dirty="0"/>
              <a:t>Has a </a:t>
            </a:r>
            <a:r>
              <a:rPr lang="tr-TR" dirty="0" err="1"/>
              <a:t>divisional</a:t>
            </a:r>
            <a:r>
              <a:rPr lang="tr-TR" dirty="0"/>
              <a:t> </a:t>
            </a:r>
            <a:r>
              <a:rPr lang="tr-TR" dirty="0" err="1"/>
              <a:t>structure</a:t>
            </a:r>
            <a:r>
              <a:rPr lang="tr-TR" dirty="0"/>
              <a:t> </a:t>
            </a:r>
            <a:r>
              <a:rPr lang="tr-TR" dirty="0" err="1"/>
              <a:t>thus</a:t>
            </a:r>
            <a:r>
              <a:rPr lang="tr-TR" dirty="0"/>
              <a:t> </a:t>
            </a:r>
            <a:r>
              <a:rPr lang="tr-TR" dirty="0" err="1"/>
              <a:t>when</a:t>
            </a:r>
            <a:r>
              <a:rPr lang="tr-TR" dirty="0"/>
              <a:t> it </a:t>
            </a:r>
            <a:r>
              <a:rPr lang="tr-TR" dirty="0" err="1"/>
              <a:t>distributes</a:t>
            </a:r>
            <a:r>
              <a:rPr lang="tr-TR" dirty="0"/>
              <a:t> </a:t>
            </a:r>
            <a:r>
              <a:rPr lang="tr-TR" dirty="0" err="1"/>
              <a:t>globally</a:t>
            </a:r>
            <a:r>
              <a:rPr lang="tr-TR" dirty="0"/>
              <a:t>, a </a:t>
            </a:r>
            <a:r>
              <a:rPr lang="tr-TR" dirty="0" err="1"/>
              <a:t>multi-domestic</a:t>
            </a:r>
            <a:r>
              <a:rPr lang="tr-TR" dirty="0"/>
              <a:t> form of </a:t>
            </a:r>
            <a:r>
              <a:rPr lang="tr-TR" dirty="0" err="1"/>
              <a:t>organization</a:t>
            </a:r>
            <a:r>
              <a:rPr lang="tr-TR" dirty="0"/>
              <a:t> </a:t>
            </a:r>
            <a:r>
              <a:rPr lang="tr-TR" dirty="0" err="1"/>
              <a:t>fits</a:t>
            </a:r>
            <a:r>
              <a:rPr lang="tr-TR" dirty="0"/>
              <a:t> </a:t>
            </a:r>
            <a:r>
              <a:rPr lang="tr-TR" dirty="0" err="1"/>
              <a:t>better</a:t>
            </a:r>
            <a:r>
              <a:rPr lang="tr-TR" dirty="0"/>
              <a:t>.</a:t>
            </a:r>
          </a:p>
          <a:p>
            <a:pPr lvl="1"/>
            <a:r>
              <a:rPr lang="tr-TR" dirty="0" err="1"/>
              <a:t>Utilize</a:t>
            </a:r>
            <a:r>
              <a:rPr lang="tr-TR" dirty="0"/>
              <a:t> </a:t>
            </a:r>
            <a:r>
              <a:rPr lang="tr-TR" dirty="0" err="1"/>
              <a:t>cellular</a:t>
            </a:r>
            <a:r>
              <a:rPr lang="tr-TR" dirty="0"/>
              <a:t> </a:t>
            </a:r>
            <a:r>
              <a:rPr lang="tr-TR" dirty="0" err="1"/>
              <a:t>approach</a:t>
            </a:r>
            <a:r>
              <a:rPr lang="tr-TR" dirty="0"/>
              <a:t> in </a:t>
            </a:r>
            <a:r>
              <a:rPr lang="tr-TR" dirty="0" err="1"/>
              <a:t>order</a:t>
            </a:r>
            <a:r>
              <a:rPr lang="tr-TR" dirty="0"/>
              <a:t> </a:t>
            </a:r>
            <a:r>
              <a:rPr lang="tr-TR" dirty="0" err="1"/>
              <a:t>to</a:t>
            </a:r>
            <a:r>
              <a:rPr lang="tr-TR" dirty="0"/>
              <a:t> </a:t>
            </a:r>
            <a:r>
              <a:rPr lang="tr-TR" dirty="0" err="1"/>
              <a:t>ensure</a:t>
            </a:r>
            <a:r>
              <a:rPr lang="tr-TR" dirty="0"/>
              <a:t> </a:t>
            </a:r>
            <a:r>
              <a:rPr lang="tr-TR" dirty="0" err="1"/>
              <a:t>knowledge</a:t>
            </a:r>
            <a:r>
              <a:rPr lang="tr-TR" dirty="0"/>
              <a:t> </a:t>
            </a:r>
            <a:r>
              <a:rPr lang="tr-TR" dirty="0" err="1"/>
              <a:t>exchange</a:t>
            </a:r>
            <a:r>
              <a:rPr lang="tr-TR" dirty="0"/>
              <a:t>.</a:t>
            </a:r>
          </a:p>
          <a:p>
            <a:pPr lvl="1"/>
            <a:r>
              <a:rPr lang="tr-TR" dirty="0" err="1"/>
              <a:t>Supports</a:t>
            </a:r>
            <a:r>
              <a:rPr lang="tr-TR" dirty="0"/>
              <a:t> a </a:t>
            </a:r>
            <a:r>
              <a:rPr lang="tr-TR" dirty="0" err="1"/>
              <a:t>prospector</a:t>
            </a:r>
            <a:r>
              <a:rPr lang="tr-TR" dirty="0"/>
              <a:t> </a:t>
            </a:r>
            <a:r>
              <a:rPr lang="tr-TR" dirty="0" err="1"/>
              <a:t>strategy</a:t>
            </a:r>
            <a:r>
              <a:rPr lang="tr-TR" dirty="0"/>
              <a:t>.</a:t>
            </a:r>
          </a:p>
          <a:p>
            <a:pPr marL="0" lvl="1" indent="0">
              <a:buNone/>
            </a:pPr>
            <a:endParaRPr lang="tr-TR" dirty="0" smtClean="0"/>
          </a:p>
          <a:p>
            <a:pPr lvl="1"/>
            <a:endParaRPr lang="tr-TR" dirty="0" smtClean="0"/>
          </a:p>
          <a:p>
            <a:pPr lvl="1"/>
            <a:endParaRPr lang="en-US" dirty="0"/>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36</a:t>
            </a:fld>
            <a:endParaRPr lang="en-US" dirty="0"/>
          </a:p>
        </p:txBody>
      </p:sp>
    </p:spTree>
    <p:extLst>
      <p:ext uri="{BB962C8B-B14F-4D97-AF65-F5344CB8AC3E}">
        <p14:creationId xmlns:p14="http://schemas.microsoft.com/office/powerpoint/2010/main" val="1907718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Fit and misfits</a:t>
            </a:r>
            <a:endParaRPr lang="en-US" dirty="0"/>
          </a:p>
        </p:txBody>
      </p:sp>
      <p:sp>
        <p:nvSpPr>
          <p:cNvPr id="3" name="Content Placeholder 2"/>
          <p:cNvSpPr>
            <a:spLocks noGrp="1"/>
          </p:cNvSpPr>
          <p:nvPr>
            <p:ph idx="1"/>
          </p:nvPr>
        </p:nvSpPr>
        <p:spPr/>
        <p:txBody>
          <a:bodyPr/>
          <a:lstStyle/>
          <a:p>
            <a:r>
              <a:rPr lang="tr-TR" dirty="0" smtClean="0"/>
              <a:t>Firms in column D:</a:t>
            </a:r>
          </a:p>
          <a:p>
            <a:pPr lvl="1"/>
            <a:r>
              <a:rPr lang="tr-TR" dirty="0" smtClean="0"/>
              <a:t>Most ideal approach for the geographically distributed firms with high information-processing demands.</a:t>
            </a:r>
          </a:p>
          <a:p>
            <a:pPr lvl="1"/>
            <a:r>
              <a:rPr lang="tr-TR" dirty="0" smtClean="0"/>
              <a:t>Develop network forms of knowledge exchange </a:t>
            </a:r>
          </a:p>
          <a:p>
            <a:pPr lvl="1"/>
            <a:r>
              <a:rPr lang="tr-TR" dirty="0" smtClean="0"/>
              <a:t>Suitable for a turbulent environment</a:t>
            </a:r>
          </a:p>
          <a:p>
            <a:pPr lvl="1"/>
            <a:r>
              <a:rPr lang="tr-TR" dirty="0" smtClean="0"/>
              <a:t>Both exploration and exploitation are strategies.</a:t>
            </a:r>
            <a:endParaRPr lang="en-US" dirty="0"/>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37</a:t>
            </a:fld>
            <a:endParaRPr lang="en-US" dirty="0"/>
          </a:p>
        </p:txBody>
      </p:sp>
    </p:spTree>
    <p:extLst>
      <p:ext uri="{BB962C8B-B14F-4D97-AF65-F5344CB8AC3E}">
        <p14:creationId xmlns:p14="http://schemas.microsoft.com/office/powerpoint/2010/main" val="369022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Interpreting the table</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tr-TR" b="0" dirty="0" smtClean="0"/>
              <a:t>It is almost impossible for an organization’s all of the components to fall in the same column.</a:t>
            </a:r>
          </a:p>
          <a:p>
            <a:r>
              <a:rPr lang="tr-TR" dirty="0" smtClean="0"/>
              <a:t>When this is the case:</a:t>
            </a:r>
          </a:p>
          <a:p>
            <a:pPr lvl="1">
              <a:buFont typeface="Wingdings" panose="05000000000000000000" pitchFamily="2" charset="2"/>
              <a:buChar char="Ø"/>
            </a:pPr>
            <a:r>
              <a:rPr lang="tr-TR" dirty="0" smtClean="0"/>
              <a:t>Decide whether these misfits are causing loss in the firm’s ability to meet its goals.</a:t>
            </a:r>
          </a:p>
          <a:p>
            <a:pPr lvl="2"/>
            <a:r>
              <a:rPr lang="tr-TR" dirty="0" smtClean="0"/>
              <a:t>If not, it may be fine to live with the misfits. </a:t>
            </a:r>
          </a:p>
          <a:p>
            <a:pPr lvl="2"/>
            <a:r>
              <a:rPr lang="tr-TR" dirty="0" smtClean="0"/>
              <a:t>However, future </a:t>
            </a:r>
            <a:r>
              <a:rPr lang="tr-TR" dirty="0" err="1" smtClean="0"/>
              <a:t>conditions</a:t>
            </a:r>
            <a:r>
              <a:rPr lang="tr-TR" dirty="0" smtClean="0"/>
              <a:t> </a:t>
            </a:r>
            <a:r>
              <a:rPr lang="tr-TR" dirty="0" err="1" smtClean="0"/>
              <a:t>should</a:t>
            </a:r>
            <a:r>
              <a:rPr lang="tr-TR" dirty="0" smtClean="0"/>
              <a:t> be considered when taking the decision.</a:t>
            </a:r>
          </a:p>
          <a:p>
            <a:pPr>
              <a:buFont typeface="Arial" panose="020B0604020202020204" pitchFamily="34" charset="0"/>
              <a:buChar char="•"/>
            </a:pPr>
            <a:r>
              <a:rPr lang="tr-TR" b="0" dirty="0" smtClean="0"/>
              <a:t>Misfits that are in adjacent columns are less of a concern than those that are in opposing columns.</a:t>
            </a:r>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38</a:t>
            </a:fld>
            <a:endParaRPr lang="en-US" dirty="0"/>
          </a:p>
        </p:txBody>
      </p:sp>
    </p:spTree>
    <p:extLst>
      <p:ext uri="{BB962C8B-B14F-4D97-AF65-F5344CB8AC3E}">
        <p14:creationId xmlns:p14="http://schemas.microsoft.com/office/powerpoint/2010/main" val="3691662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tr-TR" dirty="0" smtClean="0"/>
              <a:t>Organizational design is an ongoing process.</a:t>
            </a:r>
          </a:p>
          <a:p>
            <a:pPr>
              <a:buFont typeface="Wingdings" panose="05000000000000000000" pitchFamily="2" charset="2"/>
              <a:buChar char="Ø"/>
            </a:pPr>
            <a:r>
              <a:rPr lang="tr-TR" dirty="0" smtClean="0"/>
              <a:t>Design components and their fit with one another must be developed on a continuing basis.</a:t>
            </a:r>
          </a:p>
          <a:p>
            <a:pPr>
              <a:buFont typeface="Wingdings" panose="05000000000000000000" pitchFamily="2" charset="2"/>
              <a:buChar char="Ø"/>
            </a:pPr>
            <a:r>
              <a:rPr lang="tr-TR" dirty="0" smtClean="0"/>
              <a:t>Success of the implementation of the systems depend on the employee adoption.</a:t>
            </a:r>
          </a:p>
          <a:p>
            <a:pPr lvl="1"/>
            <a:r>
              <a:rPr lang="tr-TR" dirty="0" smtClean="0"/>
              <a:t>Managers may try to enforce for cellular type of knowledge sharing but if employees find ad hoc systems more flexible and suitable for them, then the firm may drift as time goes by.</a:t>
            </a:r>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39</a:t>
            </a:fld>
            <a:endParaRPr lang="en-US" dirty="0"/>
          </a:p>
        </p:txBody>
      </p:sp>
    </p:spTree>
    <p:extLst>
      <p:ext uri="{BB962C8B-B14F-4D97-AF65-F5344CB8AC3E}">
        <p14:creationId xmlns:p14="http://schemas.microsoft.com/office/powerpoint/2010/main" val="411603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636104"/>
            <a:ext cx="7813040" cy="4044373"/>
          </a:xfrm>
        </p:spPr>
        <p:txBody>
          <a:bodyPr>
            <a:normAutofit fontScale="85000" lnSpcReduction="20000"/>
          </a:bodyPr>
          <a:lstStyle/>
          <a:p>
            <a:r>
              <a:rPr lang="tr-TR" sz="2800" dirty="0" err="1" smtClean="0">
                <a:solidFill>
                  <a:schemeClr val="accent3">
                    <a:lumMod val="75000"/>
                  </a:schemeClr>
                </a:solidFill>
              </a:rPr>
              <a:t>Managing</a:t>
            </a:r>
            <a:r>
              <a:rPr lang="tr-TR" sz="2800" dirty="0" smtClean="0">
                <a:solidFill>
                  <a:schemeClr val="accent3">
                    <a:lumMod val="75000"/>
                  </a:schemeClr>
                </a:solidFill>
              </a:rPr>
              <a:t> a </a:t>
            </a:r>
            <a:r>
              <a:rPr lang="tr-TR" sz="2800" dirty="0" err="1" smtClean="0">
                <a:solidFill>
                  <a:schemeClr val="accent3">
                    <a:lumMod val="75000"/>
                  </a:schemeClr>
                </a:solidFill>
              </a:rPr>
              <a:t>business</a:t>
            </a:r>
            <a:r>
              <a:rPr lang="tr-TR" sz="2800" dirty="0" smtClean="0">
                <a:solidFill>
                  <a:schemeClr val="accent3">
                    <a:lumMod val="75000"/>
                  </a:schemeClr>
                </a:solidFill>
              </a:rPr>
              <a:t> </a:t>
            </a:r>
            <a:r>
              <a:rPr lang="tr-TR" sz="2800" dirty="0" err="1" smtClean="0">
                <a:solidFill>
                  <a:schemeClr val="accent3">
                    <a:lumMod val="75000"/>
                  </a:schemeClr>
                </a:solidFill>
              </a:rPr>
              <a:t>distant</a:t>
            </a:r>
            <a:r>
              <a:rPr lang="tr-TR" sz="2800" dirty="0" smtClean="0">
                <a:solidFill>
                  <a:schemeClr val="accent3">
                    <a:lumMod val="75000"/>
                  </a:schemeClr>
                </a:solidFill>
              </a:rPr>
              <a:t> </a:t>
            </a:r>
            <a:r>
              <a:rPr lang="tr-TR" sz="2800" dirty="0" err="1" smtClean="0">
                <a:solidFill>
                  <a:schemeClr val="accent3">
                    <a:lumMod val="75000"/>
                  </a:schemeClr>
                </a:solidFill>
              </a:rPr>
              <a:t>from</a:t>
            </a:r>
            <a:r>
              <a:rPr lang="tr-TR" sz="2800" dirty="0" smtClean="0">
                <a:solidFill>
                  <a:schemeClr val="accent3">
                    <a:lumMod val="75000"/>
                  </a:schemeClr>
                </a:solidFill>
              </a:rPr>
              <a:t> </a:t>
            </a:r>
            <a:r>
              <a:rPr lang="tr-TR" sz="2800" dirty="0" err="1" smtClean="0">
                <a:solidFill>
                  <a:schemeClr val="accent3">
                    <a:lumMod val="75000"/>
                  </a:schemeClr>
                </a:solidFill>
              </a:rPr>
              <a:t>your</a:t>
            </a:r>
            <a:r>
              <a:rPr lang="tr-TR" sz="2800" dirty="0" smtClean="0">
                <a:solidFill>
                  <a:schemeClr val="accent3">
                    <a:lumMod val="75000"/>
                  </a:schemeClr>
                </a:solidFill>
              </a:rPr>
              <a:t> </a:t>
            </a:r>
            <a:r>
              <a:rPr lang="tr-TR" sz="2800" dirty="0" err="1" smtClean="0">
                <a:solidFill>
                  <a:schemeClr val="accent3">
                    <a:lumMod val="75000"/>
                  </a:schemeClr>
                </a:solidFill>
              </a:rPr>
              <a:t>home</a:t>
            </a:r>
            <a:r>
              <a:rPr lang="tr-TR" sz="2800" dirty="0" smtClean="0">
                <a:solidFill>
                  <a:schemeClr val="accent3">
                    <a:lumMod val="75000"/>
                  </a:schemeClr>
                </a:solidFill>
              </a:rPr>
              <a:t> </a:t>
            </a:r>
            <a:r>
              <a:rPr lang="tr-TR" sz="2800" dirty="0" err="1" smtClean="0">
                <a:solidFill>
                  <a:schemeClr val="accent3">
                    <a:lumMod val="75000"/>
                  </a:schemeClr>
                </a:solidFill>
              </a:rPr>
              <a:t>locale</a:t>
            </a:r>
            <a:endParaRPr lang="tr-TR" sz="2800" dirty="0" smtClean="0">
              <a:solidFill>
                <a:schemeClr val="accent3">
                  <a:lumMod val="75000"/>
                </a:schemeClr>
              </a:solidFill>
            </a:endParaRPr>
          </a:p>
          <a:p>
            <a:pPr>
              <a:buClr>
                <a:schemeClr val="accent3"/>
              </a:buClr>
              <a:buFont typeface="Arial" pitchFamily="34" charset="0"/>
              <a:buChar char="•"/>
            </a:pPr>
            <a:r>
              <a:rPr lang="tr-TR" sz="2400" dirty="0" err="1" smtClean="0"/>
              <a:t>Face</a:t>
            </a:r>
            <a:r>
              <a:rPr lang="tr-TR" sz="2400" dirty="0" smtClean="0"/>
              <a:t> </a:t>
            </a:r>
            <a:r>
              <a:rPr lang="tr-TR" sz="2400" dirty="0" err="1" smtClean="0"/>
              <a:t>significant</a:t>
            </a:r>
            <a:r>
              <a:rPr lang="tr-TR" sz="2400" dirty="0" smtClean="0"/>
              <a:t> </a:t>
            </a:r>
            <a:r>
              <a:rPr lang="tr-TR" sz="2400" dirty="0" err="1" smtClean="0"/>
              <a:t>organizational</a:t>
            </a:r>
            <a:r>
              <a:rPr lang="tr-TR" sz="2400" dirty="0" smtClean="0"/>
              <a:t> </a:t>
            </a:r>
            <a:r>
              <a:rPr lang="tr-TR" sz="2400" dirty="0" err="1" smtClean="0"/>
              <a:t>challenges</a:t>
            </a:r>
            <a:endParaRPr lang="tr-TR" sz="2400" dirty="0" smtClean="0"/>
          </a:p>
          <a:p>
            <a:pPr>
              <a:buClr>
                <a:schemeClr val="accent3"/>
              </a:buClr>
              <a:buFont typeface="Arial" pitchFamily="34" charset="0"/>
              <a:buChar char="•"/>
            </a:pPr>
            <a:r>
              <a:rPr lang="tr-TR" sz="2400" dirty="0" err="1" smtClean="0"/>
              <a:t>Managing</a:t>
            </a:r>
            <a:r>
              <a:rPr lang="tr-TR" sz="2400" dirty="0" smtClean="0"/>
              <a:t> </a:t>
            </a:r>
            <a:r>
              <a:rPr lang="tr-TR" sz="2400" dirty="0" err="1" smtClean="0"/>
              <a:t>people</a:t>
            </a:r>
            <a:r>
              <a:rPr lang="tr-TR" sz="2400" dirty="0" smtClean="0"/>
              <a:t> </a:t>
            </a:r>
            <a:r>
              <a:rPr lang="tr-TR" sz="2400" dirty="0" err="1" smtClean="0"/>
              <a:t>and</a:t>
            </a:r>
            <a:r>
              <a:rPr lang="tr-TR" sz="2400" dirty="0" smtClean="0"/>
              <a:t> </a:t>
            </a:r>
            <a:r>
              <a:rPr lang="tr-TR" sz="2400" dirty="0" err="1" smtClean="0"/>
              <a:t>processes</a:t>
            </a:r>
            <a:r>
              <a:rPr lang="tr-TR" sz="2400" dirty="0" smtClean="0"/>
              <a:t> </a:t>
            </a:r>
            <a:r>
              <a:rPr lang="tr-TR" sz="2400" dirty="0" err="1" smtClean="0"/>
              <a:t>across</a:t>
            </a:r>
            <a:r>
              <a:rPr lang="tr-TR" sz="2400" dirty="0" smtClean="0"/>
              <a:t> </a:t>
            </a:r>
            <a:r>
              <a:rPr lang="tr-TR" sz="2400" dirty="0" err="1" smtClean="0"/>
              <a:t>distance</a:t>
            </a:r>
            <a:r>
              <a:rPr lang="tr-TR" sz="2400" dirty="0" smtClean="0"/>
              <a:t> </a:t>
            </a:r>
            <a:r>
              <a:rPr lang="tr-TR" sz="2400" dirty="0" err="1" smtClean="0"/>
              <a:t>and</a:t>
            </a:r>
            <a:r>
              <a:rPr lang="tr-TR" sz="2400" dirty="0" smtClean="0"/>
              <a:t> </a:t>
            </a:r>
            <a:r>
              <a:rPr lang="tr-TR" sz="2400" dirty="0" err="1" smtClean="0"/>
              <a:t>culture</a:t>
            </a:r>
            <a:r>
              <a:rPr lang="tr-TR" sz="2400" dirty="0" smtClean="0"/>
              <a:t>.</a:t>
            </a:r>
          </a:p>
          <a:p>
            <a:pPr>
              <a:buClr>
                <a:schemeClr val="accent3"/>
              </a:buClr>
              <a:buFont typeface="Arial" pitchFamily="34" charset="0"/>
              <a:buChar char="•"/>
            </a:pPr>
            <a:r>
              <a:rPr lang="tr-TR" sz="2400" dirty="0"/>
              <a:t>I</a:t>
            </a:r>
            <a:r>
              <a:rPr lang="tr-TR" sz="2400" dirty="0" smtClean="0"/>
              <a:t>mportant whether you are managing large organization or small work team.</a:t>
            </a:r>
          </a:p>
          <a:p>
            <a:pPr marL="0" indent="0">
              <a:buClr>
                <a:schemeClr val="accent3"/>
              </a:buClr>
            </a:pPr>
            <a:endParaRPr lang="tr-TR" sz="2400" dirty="0" smtClean="0"/>
          </a:p>
          <a:p>
            <a:pPr>
              <a:buClr>
                <a:schemeClr val="accent3"/>
              </a:buClr>
              <a:buFont typeface="Franklin Gothic Book" pitchFamily="34" charset="0"/>
              <a:buChar char="–"/>
            </a:pPr>
            <a:r>
              <a:rPr lang="tr-TR" sz="2400" dirty="0" err="1" smtClean="0"/>
              <a:t>Should</a:t>
            </a:r>
            <a:r>
              <a:rPr lang="tr-TR" sz="2400" dirty="0" smtClean="0"/>
              <a:t> </a:t>
            </a:r>
            <a:r>
              <a:rPr lang="tr-TR" sz="2400" dirty="0" err="1" smtClean="0"/>
              <a:t>you</a:t>
            </a:r>
            <a:r>
              <a:rPr lang="tr-TR" sz="2400" dirty="0" smtClean="0"/>
              <a:t> organize </a:t>
            </a:r>
            <a:r>
              <a:rPr lang="tr-TR" sz="2400" dirty="0" err="1" smtClean="0"/>
              <a:t>around</a:t>
            </a:r>
            <a:r>
              <a:rPr lang="tr-TR" sz="2400" dirty="0" smtClean="0"/>
              <a:t> </a:t>
            </a:r>
            <a:r>
              <a:rPr lang="tr-TR" sz="2400" dirty="0" err="1" smtClean="0"/>
              <a:t>the</a:t>
            </a:r>
            <a:r>
              <a:rPr lang="tr-TR" sz="2400" dirty="0" smtClean="0"/>
              <a:t> </a:t>
            </a:r>
            <a:r>
              <a:rPr lang="tr-TR" sz="2400" dirty="0" err="1" smtClean="0"/>
              <a:t>talent</a:t>
            </a:r>
            <a:r>
              <a:rPr lang="tr-TR" sz="2400" dirty="0" smtClean="0"/>
              <a:t> </a:t>
            </a:r>
            <a:r>
              <a:rPr lang="tr-TR" sz="2400" dirty="0" err="1" smtClean="0"/>
              <a:t>or</a:t>
            </a:r>
            <a:r>
              <a:rPr lang="tr-TR" sz="2400" dirty="0" smtClean="0"/>
              <a:t> </a:t>
            </a:r>
            <a:r>
              <a:rPr lang="tr-TR" sz="2400" dirty="0" err="1" smtClean="0"/>
              <a:t>function</a:t>
            </a:r>
            <a:r>
              <a:rPr lang="tr-TR" sz="2400" dirty="0" smtClean="0"/>
              <a:t>, </a:t>
            </a:r>
            <a:r>
              <a:rPr lang="tr-TR" sz="2400" dirty="0" err="1" smtClean="0"/>
              <a:t>regardless</a:t>
            </a:r>
            <a:r>
              <a:rPr lang="tr-TR" sz="2400" dirty="0" smtClean="0"/>
              <a:t> of </a:t>
            </a:r>
            <a:r>
              <a:rPr lang="tr-TR" sz="2400" dirty="0" err="1" smtClean="0"/>
              <a:t>locale</a:t>
            </a:r>
            <a:r>
              <a:rPr lang="tr-TR" sz="2400" dirty="0" smtClean="0"/>
              <a:t>?</a:t>
            </a:r>
          </a:p>
          <a:p>
            <a:pPr>
              <a:buClr>
                <a:schemeClr val="accent3"/>
              </a:buClr>
              <a:buFont typeface="Franklin Gothic Book" pitchFamily="34" charset="0"/>
              <a:buChar char="–"/>
            </a:pPr>
            <a:r>
              <a:rPr lang="tr-TR" sz="2400" dirty="0" err="1" smtClean="0"/>
              <a:t>Should</a:t>
            </a:r>
            <a:r>
              <a:rPr lang="tr-TR" sz="2400" dirty="0" smtClean="0"/>
              <a:t> </a:t>
            </a:r>
            <a:r>
              <a:rPr lang="tr-TR" sz="2400" dirty="0" err="1" smtClean="0"/>
              <a:t>you</a:t>
            </a:r>
            <a:r>
              <a:rPr lang="tr-TR" sz="2400" dirty="0" smtClean="0"/>
              <a:t> organize </a:t>
            </a:r>
            <a:r>
              <a:rPr lang="tr-TR" sz="2400" dirty="0" err="1" smtClean="0"/>
              <a:t>based</a:t>
            </a:r>
            <a:r>
              <a:rPr lang="tr-TR" sz="2400" dirty="0" smtClean="0"/>
              <a:t> on </a:t>
            </a:r>
            <a:r>
              <a:rPr lang="tr-TR" sz="2400" dirty="0" err="1" smtClean="0"/>
              <a:t>geopraphic</a:t>
            </a:r>
            <a:r>
              <a:rPr lang="tr-TR" sz="2400" dirty="0" smtClean="0"/>
              <a:t> </a:t>
            </a:r>
            <a:r>
              <a:rPr lang="tr-TR" sz="2400" dirty="0" err="1" smtClean="0"/>
              <a:t>location</a:t>
            </a:r>
            <a:r>
              <a:rPr lang="tr-TR" sz="2400" dirty="0" smtClean="0"/>
              <a:t>?</a:t>
            </a:r>
          </a:p>
          <a:p>
            <a:pPr>
              <a:buClr>
                <a:schemeClr val="accent3"/>
              </a:buClr>
              <a:buFont typeface="Franklin Gothic Book" pitchFamily="34" charset="0"/>
              <a:buChar char="–"/>
            </a:pPr>
            <a:r>
              <a:rPr lang="tr-TR" sz="2400" dirty="0" smtClean="0"/>
              <a:t>Should you own or directly manage operations in distal locales?</a:t>
            </a:r>
          </a:p>
          <a:p>
            <a:pPr>
              <a:buClr>
                <a:schemeClr val="accent3"/>
              </a:buClr>
              <a:buFont typeface="Franklin Gothic Book" pitchFamily="34" charset="0"/>
              <a:buChar char="–"/>
            </a:pPr>
            <a:r>
              <a:rPr lang="tr-TR" sz="2400" dirty="0" smtClean="0"/>
              <a:t>To what extend should you rely on information technology, versus travel and face-to-face meetings, to link people together ?</a:t>
            </a:r>
          </a:p>
          <a:p>
            <a:pPr algn="just">
              <a:buClr>
                <a:schemeClr val="accent3"/>
              </a:buClr>
              <a:buFont typeface="Arial" pitchFamily="34" charset="0"/>
              <a:buChar char="•"/>
            </a:pPr>
            <a:endParaRPr lang="tr-TR" sz="2400" dirty="0" smtClean="0"/>
          </a:p>
          <a:p>
            <a:endParaRPr lang="en-US"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4</a:t>
            </a:fld>
            <a:endParaRPr lang="en-US"/>
          </a:p>
        </p:txBody>
      </p:sp>
    </p:spTree>
    <p:extLst>
      <p:ext uri="{BB962C8B-B14F-4D97-AF65-F5344CB8AC3E}">
        <p14:creationId xmlns:p14="http://schemas.microsoft.com/office/powerpoint/2010/main" val="3594044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tr-TR" dirty="0" smtClean="0"/>
          </a:p>
          <a:p>
            <a:pPr algn="ctr">
              <a:buNone/>
            </a:pPr>
            <a:endParaRPr lang="tr-TR" dirty="0" smtClean="0"/>
          </a:p>
          <a:p>
            <a:pPr algn="ctr">
              <a:buNone/>
            </a:pPr>
            <a:r>
              <a:rPr lang="tr-TR" dirty="0" smtClean="0"/>
              <a:t>THANKS FOR LISTENING</a:t>
            </a:r>
          </a:p>
          <a:p>
            <a:pPr algn="ctr">
              <a:buNone/>
            </a:pPr>
            <a:r>
              <a:rPr lang="tr-TR" dirty="0" smtClean="0"/>
              <a:t>ANY QUESTIONS?</a:t>
            </a:r>
            <a:endParaRPr lang="en-US" dirty="0"/>
          </a:p>
        </p:txBody>
      </p:sp>
      <p:sp>
        <p:nvSpPr>
          <p:cNvPr id="4" name="Slide Number Placeholder 3"/>
          <p:cNvSpPr>
            <a:spLocks noGrp="1"/>
          </p:cNvSpPr>
          <p:nvPr>
            <p:ph type="sldNum" sz="quarter" idx="12"/>
          </p:nvPr>
        </p:nvSpPr>
        <p:spPr>
          <a:xfrm>
            <a:off x="8401038" y="6170822"/>
            <a:ext cx="502920" cy="502920"/>
          </a:xfrm>
        </p:spPr>
        <p:txBody>
          <a:bodyPr/>
          <a:lstStyle/>
          <a:p>
            <a:fld id="{D6CC888B-D9F9-4E54-B722-F151A9F45E95}" type="slidenum">
              <a:rPr lang="en-US" smtClean="0"/>
              <a:pPr/>
              <a:t>40</a:t>
            </a:fld>
            <a:endParaRPr lang="en-US" dirty="0"/>
          </a:p>
        </p:txBody>
      </p:sp>
    </p:spTree>
    <p:extLst>
      <p:ext uri="{BB962C8B-B14F-4D97-AF65-F5344CB8AC3E}">
        <p14:creationId xmlns:p14="http://schemas.microsoft.com/office/powerpoint/2010/main" val="1915969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679A3"/>
                </a:solidFill>
              </a:rPr>
              <a:t>Example</a:t>
            </a:r>
            <a:endParaRPr lang="en-US" dirty="0">
              <a:solidFill>
                <a:srgbClr val="0679A3"/>
              </a:solidFill>
            </a:endParaRPr>
          </a:p>
        </p:txBody>
      </p:sp>
      <p:sp>
        <p:nvSpPr>
          <p:cNvPr id="3" name="Content Placeholder 2"/>
          <p:cNvSpPr>
            <a:spLocks noGrp="1"/>
          </p:cNvSpPr>
          <p:nvPr>
            <p:ph idx="1"/>
          </p:nvPr>
        </p:nvSpPr>
        <p:spPr>
          <a:xfrm>
            <a:off x="822960" y="839973"/>
            <a:ext cx="7520940" cy="4023576"/>
          </a:xfrm>
        </p:spPr>
        <p:txBody>
          <a:bodyPr>
            <a:noAutofit/>
          </a:bodyPr>
          <a:lstStyle/>
          <a:p>
            <a:pPr marL="288000" indent="-252000">
              <a:buFont typeface="Arial" panose="020B0604020202020204" pitchFamily="34" charset="0"/>
              <a:buChar char="•"/>
            </a:pPr>
            <a:r>
              <a:rPr lang="tr-TR" sz="1700" b="0" dirty="0" err="1" smtClean="0"/>
              <a:t>Merloni</a:t>
            </a:r>
            <a:r>
              <a:rPr lang="tr-TR" sz="1700" b="0" dirty="0" smtClean="0"/>
              <a:t> </a:t>
            </a:r>
            <a:r>
              <a:rPr lang="tr-TR" sz="1700" b="0" dirty="0" err="1" smtClean="0"/>
              <a:t>Elettrodomestici</a:t>
            </a:r>
            <a:r>
              <a:rPr lang="tr-TR" sz="1700" b="0" dirty="0" smtClean="0"/>
              <a:t>, (an </a:t>
            </a:r>
            <a:r>
              <a:rPr lang="tr-TR" sz="1700" b="0" dirty="0" err="1" smtClean="0"/>
              <a:t>Italian-owned</a:t>
            </a:r>
            <a:r>
              <a:rPr lang="tr-TR" sz="1700" b="0" dirty="0" smtClean="0"/>
              <a:t> </a:t>
            </a:r>
            <a:r>
              <a:rPr lang="tr-TR" sz="1700" b="0" dirty="0" err="1" smtClean="0"/>
              <a:t>company</a:t>
            </a:r>
            <a:r>
              <a:rPr lang="tr-TR" sz="1700" b="0" dirty="0" smtClean="0"/>
              <a:t> </a:t>
            </a:r>
            <a:r>
              <a:rPr lang="tr-TR" sz="1700" b="0" dirty="0" err="1" smtClean="0"/>
              <a:t>with</a:t>
            </a:r>
            <a:r>
              <a:rPr lang="tr-TR" sz="1700" b="0" dirty="0" smtClean="0"/>
              <a:t> </a:t>
            </a:r>
            <a:r>
              <a:rPr lang="tr-TR" sz="1700" b="0" dirty="0" err="1" smtClean="0"/>
              <a:t>headquarters</a:t>
            </a:r>
            <a:r>
              <a:rPr lang="tr-TR" sz="1700" b="0" dirty="0" smtClean="0"/>
              <a:t> in Paris. )</a:t>
            </a:r>
          </a:p>
          <a:p>
            <a:pPr marL="288000" indent="-252000">
              <a:buFont typeface="Arial" panose="020B0604020202020204" pitchFamily="34" charset="0"/>
              <a:buChar char="•"/>
            </a:pPr>
            <a:r>
              <a:rPr lang="tr-TR" sz="1700" b="0" dirty="0" err="1" smtClean="0"/>
              <a:t>Initially</a:t>
            </a:r>
            <a:r>
              <a:rPr lang="tr-TR" sz="1700" b="0" dirty="0" smtClean="0"/>
              <a:t> </a:t>
            </a:r>
            <a:r>
              <a:rPr lang="tr-TR" sz="1700" b="0" dirty="0" err="1" smtClean="0"/>
              <a:t>limited</a:t>
            </a:r>
            <a:r>
              <a:rPr lang="tr-TR" sz="1700" b="0" dirty="0" smtClean="0"/>
              <a:t> </a:t>
            </a:r>
            <a:r>
              <a:rPr lang="tr-TR" sz="1700" b="0" dirty="0" err="1" smtClean="0"/>
              <a:t>to</a:t>
            </a:r>
            <a:r>
              <a:rPr lang="tr-TR" sz="1700" b="0" dirty="0" smtClean="0"/>
              <a:t> </a:t>
            </a:r>
            <a:r>
              <a:rPr lang="tr-TR" sz="1700" b="0" dirty="0" err="1" smtClean="0"/>
              <a:t>regional</a:t>
            </a:r>
            <a:r>
              <a:rPr lang="tr-TR" sz="1700" b="0" dirty="0" smtClean="0"/>
              <a:t> </a:t>
            </a:r>
            <a:r>
              <a:rPr lang="tr-TR" sz="1700" b="0" dirty="0" err="1" smtClean="0"/>
              <a:t>operations</a:t>
            </a:r>
            <a:r>
              <a:rPr lang="tr-TR" sz="1700" b="0" dirty="0" smtClean="0"/>
              <a:t> in </a:t>
            </a:r>
            <a:r>
              <a:rPr lang="tr-TR" sz="1700" b="0" dirty="0" err="1" smtClean="0"/>
              <a:t>Italy</a:t>
            </a:r>
            <a:r>
              <a:rPr lang="tr-TR" sz="1700" b="0" dirty="0" smtClean="0"/>
              <a:t>.</a:t>
            </a:r>
          </a:p>
          <a:p>
            <a:pPr marL="288000" indent="-252000">
              <a:buFont typeface="Arial" panose="020B0604020202020204" pitchFamily="34" charset="0"/>
              <a:buChar char="•"/>
            </a:pPr>
            <a:r>
              <a:rPr lang="tr-TR" sz="1700" b="0" dirty="0" err="1" smtClean="0"/>
              <a:t>The</a:t>
            </a:r>
            <a:r>
              <a:rPr lang="tr-TR" sz="1700" b="0" dirty="0" smtClean="0"/>
              <a:t> company soon had a sales force distributed across Europe and later acquired or built facilities in Germany, France, the UK, Spain</a:t>
            </a:r>
            <a:r>
              <a:rPr lang="tr-TR" sz="1700" b="0" dirty="0"/>
              <a:t> </a:t>
            </a:r>
            <a:r>
              <a:rPr lang="tr-TR" sz="1700" b="0" dirty="0" smtClean="0"/>
              <a:t>etc. </a:t>
            </a:r>
          </a:p>
          <a:p>
            <a:pPr marL="288000" indent="-252000">
              <a:buFont typeface="Arial" panose="020B0604020202020204" pitchFamily="34" charset="0"/>
              <a:buChar char="•"/>
            </a:pPr>
            <a:r>
              <a:rPr lang="tr-TR" sz="1700" b="0" dirty="0" smtClean="0"/>
              <a:t>How </a:t>
            </a:r>
            <a:r>
              <a:rPr lang="tr-TR" sz="1700" b="0" dirty="0" err="1" smtClean="0"/>
              <a:t>to</a:t>
            </a:r>
            <a:r>
              <a:rPr lang="tr-TR" sz="1700" b="0" dirty="0" smtClean="0"/>
              <a:t> organize a </a:t>
            </a:r>
            <a:r>
              <a:rPr lang="tr-TR" sz="1700" b="0" dirty="0" err="1" smtClean="0"/>
              <a:t>growing</a:t>
            </a:r>
            <a:r>
              <a:rPr lang="tr-TR" sz="1700" b="0" dirty="0" smtClean="0"/>
              <a:t> </a:t>
            </a:r>
            <a:r>
              <a:rPr lang="tr-TR" sz="1700" b="0" dirty="0" err="1" smtClean="0"/>
              <a:t>distibuted</a:t>
            </a:r>
            <a:r>
              <a:rPr lang="tr-TR" sz="1700" b="0" dirty="0" smtClean="0"/>
              <a:t> </a:t>
            </a:r>
            <a:r>
              <a:rPr lang="tr-TR" sz="1700" b="0" dirty="0" err="1" smtClean="0"/>
              <a:t>enterprise</a:t>
            </a:r>
            <a:r>
              <a:rPr lang="tr-TR" sz="1700" b="0" dirty="0" smtClean="0"/>
              <a:t>?</a:t>
            </a:r>
          </a:p>
          <a:p>
            <a:pPr marL="285750" indent="-285750">
              <a:buFont typeface="Wingdings"/>
              <a:buChar char="à"/>
            </a:pPr>
            <a:r>
              <a:rPr lang="tr-TR" sz="1700" b="0" dirty="0" err="1" smtClean="0"/>
              <a:t>Merloni</a:t>
            </a:r>
            <a:r>
              <a:rPr lang="tr-TR" sz="1700" b="0" dirty="0" smtClean="0"/>
              <a:t> </a:t>
            </a:r>
            <a:r>
              <a:rPr lang="tr-TR" sz="1700" b="0" dirty="0" smtClean="0"/>
              <a:t>first created  country-based organizations, all coordinated through the Paris office; later company consolidated by product line, creating several centers of excellence that coordinated all operations for a given product throughout Europe. </a:t>
            </a:r>
            <a:r>
              <a:rPr lang="tr-TR" sz="1700" b="0" dirty="0" err="1" smtClean="0"/>
              <a:t>Then</a:t>
            </a:r>
            <a:r>
              <a:rPr lang="tr-TR" sz="1700" b="0" dirty="0" smtClean="0"/>
              <a:t> </a:t>
            </a:r>
            <a:r>
              <a:rPr lang="tr-TR" sz="1700" b="0" dirty="0" smtClean="0"/>
              <a:t>a </a:t>
            </a:r>
            <a:r>
              <a:rPr lang="tr-TR" sz="1700" b="0" dirty="0" err="1" smtClean="0"/>
              <a:t>matrix</a:t>
            </a:r>
            <a:r>
              <a:rPr lang="tr-TR" sz="1700" b="0" dirty="0" smtClean="0"/>
              <a:t> </a:t>
            </a:r>
            <a:r>
              <a:rPr lang="tr-TR" sz="1700" b="0" dirty="0" err="1" smtClean="0"/>
              <a:t>reporting</a:t>
            </a:r>
            <a:r>
              <a:rPr lang="tr-TR" sz="1700" b="0" dirty="0" smtClean="0"/>
              <a:t> </a:t>
            </a:r>
            <a:r>
              <a:rPr lang="tr-TR" sz="1700" b="0" dirty="0" err="1" smtClean="0"/>
              <a:t>structure</a:t>
            </a:r>
            <a:r>
              <a:rPr lang="tr-TR" sz="1700" b="0" dirty="0" smtClean="0"/>
              <a:t> </a:t>
            </a:r>
            <a:r>
              <a:rPr lang="tr-TR" sz="1700" b="0" dirty="0" err="1" smtClean="0"/>
              <a:t>was</a:t>
            </a:r>
            <a:r>
              <a:rPr lang="tr-TR" sz="1700" b="0" dirty="0" smtClean="0"/>
              <a:t> </a:t>
            </a:r>
            <a:r>
              <a:rPr lang="tr-TR" sz="1700" b="0" dirty="0" err="1" smtClean="0"/>
              <a:t>added</a:t>
            </a:r>
            <a:r>
              <a:rPr lang="tr-TR" sz="1700" b="0" dirty="0" smtClean="0"/>
              <a:t> </a:t>
            </a:r>
            <a:r>
              <a:rPr lang="tr-TR" sz="1700" b="0" dirty="0" err="1" smtClean="0"/>
              <a:t>to</a:t>
            </a:r>
            <a:r>
              <a:rPr lang="tr-TR" sz="1700" b="0" dirty="0" smtClean="0"/>
              <a:t> link </a:t>
            </a:r>
            <a:r>
              <a:rPr lang="tr-TR" sz="1700" b="0" dirty="0" err="1" smtClean="0"/>
              <a:t>research</a:t>
            </a:r>
            <a:r>
              <a:rPr lang="tr-TR" sz="1700" b="0" dirty="0" smtClean="0"/>
              <a:t> </a:t>
            </a:r>
            <a:r>
              <a:rPr lang="tr-TR" sz="1700" b="0" dirty="0" err="1" smtClean="0"/>
              <a:t>and</a:t>
            </a:r>
            <a:r>
              <a:rPr lang="tr-TR" sz="1700" b="0" dirty="0" smtClean="0"/>
              <a:t> </a:t>
            </a:r>
            <a:r>
              <a:rPr lang="tr-TR" sz="1700" b="0" dirty="0" err="1" smtClean="0"/>
              <a:t>development</a:t>
            </a:r>
            <a:r>
              <a:rPr lang="tr-TR" sz="1700" b="0" dirty="0" smtClean="0"/>
              <a:t> </a:t>
            </a:r>
            <a:r>
              <a:rPr lang="tr-TR" sz="1700" b="0" dirty="0" err="1" smtClean="0"/>
              <a:t>activities</a:t>
            </a:r>
            <a:r>
              <a:rPr lang="tr-TR" sz="1700" b="0" dirty="0" smtClean="0"/>
              <a:t> </a:t>
            </a:r>
            <a:r>
              <a:rPr lang="tr-TR" sz="1700" b="0" dirty="0" err="1" smtClean="0"/>
              <a:t>with</a:t>
            </a:r>
            <a:r>
              <a:rPr lang="tr-TR" sz="1700" b="0" dirty="0" smtClean="0"/>
              <a:t> </a:t>
            </a:r>
            <a:r>
              <a:rPr lang="tr-TR" sz="1700" b="0" dirty="0" err="1" smtClean="0"/>
              <a:t>brand-based</a:t>
            </a:r>
            <a:r>
              <a:rPr lang="tr-TR" sz="1700" b="0" dirty="0" smtClean="0"/>
              <a:t> </a:t>
            </a:r>
            <a:r>
              <a:rPr lang="tr-TR" sz="1700" b="0" dirty="0" err="1" smtClean="0"/>
              <a:t>activities</a:t>
            </a:r>
            <a:r>
              <a:rPr lang="tr-TR" sz="1700" b="0" dirty="0" smtClean="0"/>
              <a:t>. </a:t>
            </a:r>
            <a:r>
              <a:rPr lang="tr-TR" sz="1700" b="0" dirty="0" err="1" smtClean="0"/>
              <a:t>In</a:t>
            </a:r>
            <a:r>
              <a:rPr lang="tr-TR" sz="1700" b="0" dirty="0" smtClean="0"/>
              <a:t> </a:t>
            </a:r>
            <a:r>
              <a:rPr lang="tr-TR" sz="1700" b="0" dirty="0" err="1" smtClean="0"/>
              <a:t>more</a:t>
            </a:r>
            <a:r>
              <a:rPr lang="tr-TR" sz="1700" b="0" dirty="0" smtClean="0"/>
              <a:t> </a:t>
            </a:r>
            <a:r>
              <a:rPr lang="tr-TR" sz="1700" b="0" dirty="0" err="1" smtClean="0"/>
              <a:t>recent</a:t>
            </a:r>
            <a:r>
              <a:rPr lang="tr-TR" sz="1700" b="0" dirty="0" smtClean="0"/>
              <a:t> </a:t>
            </a:r>
            <a:r>
              <a:rPr lang="tr-TR" sz="1700" b="0" dirty="0" err="1" smtClean="0"/>
              <a:t>years</a:t>
            </a:r>
            <a:r>
              <a:rPr lang="tr-TR" sz="1700" b="0" dirty="0" smtClean="0"/>
              <a:t> </a:t>
            </a:r>
            <a:r>
              <a:rPr lang="tr-TR" sz="1700" b="0" dirty="0" err="1" smtClean="0"/>
              <a:t>the</a:t>
            </a:r>
            <a:r>
              <a:rPr lang="tr-TR" sz="1700" b="0" dirty="0" smtClean="0"/>
              <a:t> </a:t>
            </a:r>
            <a:r>
              <a:rPr lang="tr-TR" sz="1700" b="0" dirty="0" err="1" smtClean="0"/>
              <a:t>firm</a:t>
            </a:r>
            <a:r>
              <a:rPr lang="tr-TR" sz="1700" b="0" dirty="0" smtClean="0"/>
              <a:t> has </a:t>
            </a:r>
            <a:r>
              <a:rPr lang="tr-TR" sz="1700" b="0" dirty="0" err="1" smtClean="0"/>
              <a:t>created</a:t>
            </a:r>
            <a:r>
              <a:rPr lang="tr-TR" sz="1700" b="0" dirty="0" smtClean="0"/>
              <a:t> a “</a:t>
            </a:r>
            <a:r>
              <a:rPr lang="tr-TR" sz="1700" b="0" dirty="0" err="1" smtClean="0"/>
              <a:t>developing</a:t>
            </a:r>
            <a:r>
              <a:rPr lang="tr-TR" sz="1700" b="0" dirty="0" smtClean="0"/>
              <a:t> market </a:t>
            </a:r>
            <a:r>
              <a:rPr lang="tr-TR" sz="1700" b="0" dirty="0" err="1" smtClean="0"/>
              <a:t>division</a:t>
            </a:r>
            <a:r>
              <a:rPr lang="tr-TR" sz="1700" b="0" dirty="0" smtClean="0"/>
              <a:t>”, </a:t>
            </a:r>
            <a:r>
              <a:rPr lang="tr-TR" sz="1700" b="0" dirty="0" err="1" smtClean="0"/>
              <a:t>with</a:t>
            </a:r>
            <a:r>
              <a:rPr lang="tr-TR" sz="1700" b="0" dirty="0" smtClean="0"/>
              <a:t> </a:t>
            </a:r>
            <a:r>
              <a:rPr lang="tr-TR" sz="1700" b="0" dirty="0" err="1" smtClean="0"/>
              <a:t>country</a:t>
            </a:r>
            <a:r>
              <a:rPr lang="tr-TR" sz="1700" b="0" dirty="0" smtClean="0"/>
              <a:t>-</a:t>
            </a:r>
            <a:r>
              <a:rPr lang="tr-TR" sz="1700" b="0" dirty="0" err="1" smtClean="0"/>
              <a:t>based</a:t>
            </a:r>
            <a:r>
              <a:rPr lang="tr-TR" sz="1700" b="0" dirty="0" smtClean="0"/>
              <a:t> </a:t>
            </a:r>
            <a:r>
              <a:rPr lang="tr-TR" sz="1700" b="0" dirty="0" err="1" smtClean="0"/>
              <a:t>organizations</a:t>
            </a:r>
            <a:r>
              <a:rPr lang="tr-TR" sz="1700" b="0" dirty="0" smtClean="0"/>
              <a:t> in </a:t>
            </a:r>
            <a:r>
              <a:rPr lang="tr-TR" sz="1700" b="0" dirty="0" err="1" smtClean="0"/>
              <a:t>Russia</a:t>
            </a:r>
            <a:r>
              <a:rPr lang="tr-TR" sz="1700" b="0" dirty="0" smtClean="0"/>
              <a:t> </a:t>
            </a:r>
            <a:r>
              <a:rPr lang="tr-TR" sz="1700" b="0" dirty="0" err="1" smtClean="0"/>
              <a:t>and</a:t>
            </a:r>
            <a:r>
              <a:rPr lang="tr-TR" sz="1700" b="0" dirty="0" smtClean="0"/>
              <a:t> </a:t>
            </a:r>
            <a:r>
              <a:rPr lang="tr-TR" sz="1700" b="0" dirty="0" err="1" smtClean="0"/>
              <a:t>China</a:t>
            </a:r>
            <a:r>
              <a:rPr lang="tr-TR" sz="1700" b="0" dirty="0" smtClean="0"/>
              <a:t> </a:t>
            </a:r>
            <a:r>
              <a:rPr lang="tr-TR" sz="1700" b="0" dirty="0" err="1" smtClean="0"/>
              <a:t>while</a:t>
            </a:r>
            <a:r>
              <a:rPr lang="tr-TR" sz="1700" b="0" dirty="0" smtClean="0"/>
              <a:t> </a:t>
            </a:r>
            <a:r>
              <a:rPr lang="tr-TR" sz="1700" b="0" dirty="0" err="1" smtClean="0"/>
              <a:t>maintaining</a:t>
            </a:r>
            <a:r>
              <a:rPr lang="tr-TR" sz="1700" b="0" dirty="0" smtClean="0"/>
              <a:t> </a:t>
            </a:r>
            <a:r>
              <a:rPr lang="tr-TR" sz="1700" b="0" dirty="0" err="1" smtClean="0"/>
              <a:t>product</a:t>
            </a:r>
            <a:r>
              <a:rPr lang="tr-TR" sz="1700" b="0" dirty="0" smtClean="0"/>
              <a:t>—</a:t>
            </a:r>
            <a:r>
              <a:rPr lang="tr-TR" sz="1700" b="0" dirty="0" err="1" smtClean="0"/>
              <a:t>line</a:t>
            </a:r>
            <a:r>
              <a:rPr lang="tr-TR" sz="1700" b="0" dirty="0" smtClean="0"/>
              <a:t> </a:t>
            </a:r>
            <a:r>
              <a:rPr lang="tr-TR" sz="1700" b="0" dirty="0" err="1" smtClean="0"/>
              <a:t>organizations</a:t>
            </a:r>
            <a:r>
              <a:rPr lang="tr-TR" sz="1700" b="0" dirty="0" smtClean="0"/>
              <a:t> in </a:t>
            </a:r>
            <a:r>
              <a:rPr lang="tr-TR" sz="1700" b="0" dirty="0" err="1" smtClean="0"/>
              <a:t>Europe</a:t>
            </a:r>
            <a:r>
              <a:rPr lang="tr-TR" sz="1700" b="0" dirty="0" smtClean="0"/>
              <a:t>. </a:t>
            </a:r>
            <a:r>
              <a:rPr lang="tr-TR" sz="1700" b="0" dirty="0" err="1" smtClean="0"/>
              <a:t>Merloni’s</a:t>
            </a:r>
            <a:r>
              <a:rPr lang="tr-TR" sz="1700" b="0" dirty="0" smtClean="0"/>
              <a:t> </a:t>
            </a:r>
            <a:r>
              <a:rPr lang="tr-TR" sz="1700" b="0" dirty="0" err="1" smtClean="0"/>
              <a:t>experience</a:t>
            </a:r>
            <a:r>
              <a:rPr lang="tr-TR" sz="1700" b="0" dirty="0" smtClean="0"/>
              <a:t> </a:t>
            </a:r>
            <a:r>
              <a:rPr lang="tr-TR" sz="1700" b="0" dirty="0" err="1" smtClean="0"/>
              <a:t>illustrates</a:t>
            </a:r>
            <a:r>
              <a:rPr lang="tr-TR" sz="1700" b="0" dirty="0" smtClean="0"/>
              <a:t> </a:t>
            </a:r>
            <a:r>
              <a:rPr lang="tr-TR" sz="1700" b="0" dirty="0" err="1" smtClean="0"/>
              <a:t>the</a:t>
            </a:r>
            <a:r>
              <a:rPr lang="tr-TR" sz="1700" b="0" dirty="0" smtClean="0"/>
              <a:t> </a:t>
            </a:r>
            <a:r>
              <a:rPr lang="tr-TR" sz="1700" b="0" dirty="0" err="1" smtClean="0"/>
              <a:t>kinds</a:t>
            </a:r>
            <a:r>
              <a:rPr lang="tr-TR" sz="1700" b="0" dirty="0" smtClean="0"/>
              <a:t> of </a:t>
            </a:r>
            <a:r>
              <a:rPr lang="tr-TR" sz="1700" b="0" dirty="0" err="1" smtClean="0"/>
              <a:t>design</a:t>
            </a:r>
            <a:r>
              <a:rPr lang="tr-TR" sz="1700" b="0" dirty="0" smtClean="0"/>
              <a:t> </a:t>
            </a:r>
            <a:r>
              <a:rPr lang="tr-TR" sz="1700" b="0" dirty="0" err="1" smtClean="0"/>
              <a:t>choices</a:t>
            </a:r>
            <a:r>
              <a:rPr lang="tr-TR" sz="1700" b="0" dirty="0" smtClean="0"/>
              <a:t> </a:t>
            </a:r>
            <a:r>
              <a:rPr lang="tr-TR" sz="1700" b="0" dirty="0" err="1" smtClean="0"/>
              <a:t>that</a:t>
            </a:r>
            <a:r>
              <a:rPr lang="tr-TR" sz="1700" b="0" dirty="0" smtClean="0"/>
              <a:t> </a:t>
            </a:r>
            <a:r>
              <a:rPr lang="tr-TR" sz="1700" b="0" dirty="0" err="1" smtClean="0"/>
              <a:t>firms</a:t>
            </a:r>
            <a:r>
              <a:rPr lang="tr-TR" sz="1700" b="0" dirty="0" smtClean="0"/>
              <a:t> </a:t>
            </a:r>
            <a:r>
              <a:rPr lang="tr-TR" sz="1700" b="0" dirty="0" err="1" smtClean="0"/>
              <a:t>have</a:t>
            </a:r>
            <a:r>
              <a:rPr lang="tr-TR" sz="1700" b="0" dirty="0" smtClean="0"/>
              <a:t> </a:t>
            </a:r>
            <a:r>
              <a:rPr lang="tr-TR" sz="1700" b="0" dirty="0" err="1" smtClean="0"/>
              <a:t>to</a:t>
            </a:r>
            <a:r>
              <a:rPr lang="tr-TR" sz="1700" b="0" dirty="0" smtClean="0"/>
              <a:t> </a:t>
            </a:r>
            <a:r>
              <a:rPr lang="tr-TR" sz="1700" b="0" dirty="0" err="1" smtClean="0"/>
              <a:t>make</a:t>
            </a:r>
            <a:r>
              <a:rPr lang="tr-TR" sz="1700" b="0" dirty="0" smtClean="0"/>
              <a:t> as </a:t>
            </a:r>
            <a:r>
              <a:rPr lang="tr-TR" sz="1700" b="0" dirty="0" err="1" smtClean="0"/>
              <a:t>they</a:t>
            </a:r>
            <a:r>
              <a:rPr lang="tr-TR" sz="1700" b="0" dirty="0" smtClean="0"/>
              <a:t> </a:t>
            </a:r>
            <a:r>
              <a:rPr lang="tr-TR" sz="1700" b="0" dirty="0" err="1" smtClean="0"/>
              <a:t>expand</a:t>
            </a:r>
            <a:r>
              <a:rPr lang="tr-TR" sz="1700" b="0" dirty="0" smtClean="0"/>
              <a:t> </a:t>
            </a:r>
            <a:r>
              <a:rPr lang="tr-TR" sz="1700" b="0" dirty="0" err="1" smtClean="0"/>
              <a:t>their</a:t>
            </a:r>
            <a:r>
              <a:rPr lang="tr-TR" sz="1700" b="0" dirty="0" smtClean="0"/>
              <a:t> </a:t>
            </a:r>
            <a:r>
              <a:rPr lang="tr-TR" sz="1700" b="0" dirty="0" err="1" smtClean="0"/>
              <a:t>businesses</a:t>
            </a:r>
            <a:r>
              <a:rPr lang="tr-TR" sz="1700" b="0" dirty="0" smtClean="0"/>
              <a:t> </a:t>
            </a:r>
            <a:r>
              <a:rPr lang="tr-TR" sz="1700" b="0" dirty="0" err="1" smtClean="0"/>
              <a:t>around</a:t>
            </a:r>
            <a:r>
              <a:rPr lang="tr-TR" sz="1700" b="0" dirty="0" smtClean="0"/>
              <a:t> </a:t>
            </a:r>
            <a:r>
              <a:rPr lang="tr-TR" sz="1700" b="0" dirty="0" err="1" smtClean="0"/>
              <a:t>the</a:t>
            </a:r>
            <a:r>
              <a:rPr lang="tr-TR" sz="1700" b="0" dirty="0" smtClean="0"/>
              <a:t> </a:t>
            </a:r>
            <a:r>
              <a:rPr lang="tr-TR" sz="1700" b="0" dirty="0" err="1" smtClean="0"/>
              <a:t>world</a:t>
            </a:r>
            <a:r>
              <a:rPr lang="tr-TR" sz="1700" b="0" dirty="0" smtClean="0"/>
              <a:t>.</a:t>
            </a:r>
          </a:p>
        </p:txBody>
      </p:sp>
      <p:sp>
        <p:nvSpPr>
          <p:cNvPr id="4" name="3 Slayt Numarası Yer Tutucusu"/>
          <p:cNvSpPr>
            <a:spLocks noGrp="1"/>
          </p:cNvSpPr>
          <p:nvPr>
            <p:ph type="sldNum" sz="quarter" idx="12"/>
          </p:nvPr>
        </p:nvSpPr>
        <p:spPr/>
        <p:txBody>
          <a:bodyPr/>
          <a:lstStyle/>
          <a:p>
            <a:fld id="{D6CC888B-D9F9-4E54-B722-F151A9F45E95}" type="slidenum">
              <a:rPr lang="en-US" smtClean="0"/>
              <a:pPr/>
              <a:t>5</a:t>
            </a:fld>
            <a:endParaRPr lang="en-US"/>
          </a:p>
        </p:txBody>
      </p:sp>
    </p:spTree>
    <p:extLst>
      <p:ext uri="{BB962C8B-B14F-4D97-AF65-F5344CB8AC3E}">
        <p14:creationId xmlns:p14="http://schemas.microsoft.com/office/powerpoint/2010/main" val="2116586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662610"/>
            <a:ext cx="7520940" cy="4017868"/>
          </a:xfrm>
        </p:spPr>
        <p:txBody>
          <a:bodyPr>
            <a:normAutofit fontScale="85000" lnSpcReduction="20000"/>
          </a:bodyPr>
          <a:lstStyle/>
          <a:p>
            <a:r>
              <a:rPr lang="tr-TR" sz="3200" dirty="0" smtClean="0"/>
              <a:t>As an executive;</a:t>
            </a:r>
          </a:p>
          <a:p>
            <a:pPr marL="457200" indent="-457200">
              <a:buFont typeface="Arial" pitchFamily="34" charset="0"/>
              <a:buChar char="•"/>
            </a:pPr>
            <a:r>
              <a:rPr lang="tr-TR" sz="3200" dirty="0" smtClean="0"/>
              <a:t>you face these kinds of design decisions in your organizations.</a:t>
            </a:r>
          </a:p>
          <a:p>
            <a:pPr marL="457200" indent="-457200">
              <a:buFont typeface="Arial" pitchFamily="34" charset="0"/>
              <a:buChar char="•"/>
            </a:pPr>
            <a:r>
              <a:rPr lang="tr-TR" sz="3200" dirty="0"/>
              <a:t>y</a:t>
            </a:r>
            <a:r>
              <a:rPr lang="tr-TR" sz="3200" dirty="0" smtClean="0"/>
              <a:t>ou decide how work is to be allocated and coordinated across place and space.</a:t>
            </a:r>
          </a:p>
          <a:p>
            <a:pPr marL="0" indent="0">
              <a:buClr>
                <a:schemeClr val="accent3"/>
              </a:buClr>
            </a:pPr>
            <a:r>
              <a:rPr lang="tr-TR" sz="3200" dirty="0" err="1" smtClean="0"/>
              <a:t>Workers</a:t>
            </a:r>
            <a:r>
              <a:rPr lang="tr-TR" sz="3200" dirty="0" smtClean="0"/>
              <a:t> </a:t>
            </a:r>
          </a:p>
          <a:p>
            <a:pPr>
              <a:buClr>
                <a:schemeClr val="accent2"/>
              </a:buClr>
              <a:buFont typeface="Franklin Gothic Book" pitchFamily="34" charset="0"/>
              <a:buChar char="–"/>
            </a:pPr>
            <a:r>
              <a:rPr lang="tr-TR" sz="3200" dirty="0"/>
              <a:t>a</a:t>
            </a:r>
            <a:r>
              <a:rPr lang="tr-TR" sz="3200" dirty="0" smtClean="0"/>
              <a:t>re in different time zones,</a:t>
            </a:r>
          </a:p>
          <a:p>
            <a:pPr>
              <a:buClr>
                <a:schemeClr val="accent2"/>
              </a:buClr>
              <a:buFont typeface="Franklin Gothic Book" pitchFamily="34" charset="0"/>
              <a:buChar char="–"/>
            </a:pPr>
            <a:r>
              <a:rPr lang="tr-TR" sz="3200" dirty="0"/>
              <a:t>s</a:t>
            </a:r>
            <a:r>
              <a:rPr lang="tr-TR" sz="3200" dirty="0" smtClean="0"/>
              <a:t>peak different languages, </a:t>
            </a:r>
          </a:p>
          <a:p>
            <a:pPr>
              <a:buClr>
                <a:schemeClr val="accent2"/>
              </a:buClr>
              <a:buFont typeface="Franklin Gothic Book" pitchFamily="34" charset="0"/>
              <a:buChar char="–"/>
            </a:pPr>
            <a:r>
              <a:rPr lang="tr-TR" sz="3200" dirty="0"/>
              <a:t>h</a:t>
            </a:r>
            <a:r>
              <a:rPr lang="tr-TR" sz="3200" dirty="0" smtClean="0"/>
              <a:t>ave different holiday schedules, work habits and skill sets</a:t>
            </a:r>
            <a:endParaRPr lang="en-US" sz="3200" dirty="0"/>
          </a:p>
          <a:p>
            <a:pPr marL="0" indent="0"/>
            <a:endParaRPr lang="en-US" dirty="0" smtClean="0"/>
          </a:p>
          <a:p>
            <a:pPr marL="0" indent="0"/>
            <a:endParaRPr lang="en-US" dirty="0"/>
          </a:p>
        </p:txBody>
      </p:sp>
      <p:sp>
        <p:nvSpPr>
          <p:cNvPr id="5" name="4 Slayt Numarası Yer Tutucusu"/>
          <p:cNvSpPr>
            <a:spLocks noGrp="1"/>
          </p:cNvSpPr>
          <p:nvPr>
            <p:ph type="sldNum" sz="quarter" idx="12"/>
          </p:nvPr>
        </p:nvSpPr>
        <p:spPr/>
        <p:txBody>
          <a:bodyPr/>
          <a:lstStyle/>
          <a:p>
            <a:fld id="{D6CC888B-D9F9-4E54-B722-F151A9F45E95}" type="slidenum">
              <a:rPr lang="en-US" smtClean="0"/>
              <a:pPr/>
              <a:t>6</a:t>
            </a:fld>
            <a:endParaRPr lang="en-US"/>
          </a:p>
        </p:txBody>
      </p:sp>
    </p:spTree>
    <p:extLst>
      <p:ext uri="{BB962C8B-B14F-4D97-AF65-F5344CB8AC3E}">
        <p14:creationId xmlns:p14="http://schemas.microsoft.com/office/powerpoint/2010/main" val="2444801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564518"/>
            <a:ext cx="7520940" cy="4115960"/>
          </a:xfrm>
        </p:spPr>
        <p:txBody>
          <a:bodyPr>
            <a:normAutofit lnSpcReduction="10000"/>
          </a:bodyPr>
          <a:lstStyle/>
          <a:p>
            <a:r>
              <a:rPr lang="tr-TR" sz="2000" dirty="0" smtClean="0">
                <a:solidFill>
                  <a:srgbClr val="0679A3"/>
                </a:solidFill>
              </a:rPr>
              <a:t>STRUCTURES FOR SPANNING GEOPRAPHY</a:t>
            </a:r>
            <a:endParaRPr lang="en-US" sz="2000" dirty="0" smtClean="0">
              <a:solidFill>
                <a:srgbClr val="0679A3"/>
              </a:solidFill>
            </a:endParaRPr>
          </a:p>
          <a:p>
            <a:r>
              <a:rPr lang="tr-TR" sz="1700" dirty="0" smtClean="0"/>
              <a:t>	A simple and powerful way to describe a firm’s</a:t>
            </a:r>
            <a:r>
              <a:rPr lang="tr-TR" sz="1700" dirty="0"/>
              <a:t> </a:t>
            </a:r>
            <a:r>
              <a:rPr lang="tr-TR" sz="1700" dirty="0" smtClean="0"/>
              <a:t>approach to </a:t>
            </a:r>
            <a:r>
              <a:rPr lang="tr-TR" sz="1700" dirty="0" err="1" smtClean="0"/>
              <a:t>managing</a:t>
            </a:r>
            <a:r>
              <a:rPr lang="tr-TR" sz="1700" dirty="0" smtClean="0"/>
              <a:t> </a:t>
            </a:r>
            <a:r>
              <a:rPr lang="tr-TR" sz="1700" dirty="0" err="1" smtClean="0"/>
              <a:t>across</a:t>
            </a:r>
            <a:r>
              <a:rPr lang="tr-TR" sz="1700" dirty="0" smtClean="0"/>
              <a:t> </a:t>
            </a:r>
            <a:r>
              <a:rPr lang="tr-TR" sz="1700" dirty="0" err="1" smtClean="0"/>
              <a:t>distance</a:t>
            </a:r>
            <a:r>
              <a:rPr lang="tr-TR" sz="1700" dirty="0" smtClean="0"/>
              <a:t> is in terms of</a:t>
            </a:r>
          </a:p>
          <a:p>
            <a:pPr>
              <a:buFont typeface="Arial" pitchFamily="34" charset="0"/>
              <a:buChar char="•"/>
            </a:pPr>
            <a:r>
              <a:rPr lang="tr-TR" sz="1700" dirty="0" smtClean="0"/>
              <a:t>optimal sourcing </a:t>
            </a:r>
          </a:p>
          <a:p>
            <a:pPr>
              <a:buFont typeface="Arial" pitchFamily="34" charset="0"/>
              <a:buChar char="•"/>
            </a:pPr>
            <a:r>
              <a:rPr lang="tr-TR" sz="1700" dirty="0" smtClean="0"/>
              <a:t>local responsiveness</a:t>
            </a:r>
          </a:p>
          <a:p>
            <a:pPr marL="0" indent="0"/>
            <a:r>
              <a:rPr lang="tr-TR" sz="1700" dirty="0" smtClean="0">
                <a:solidFill>
                  <a:schemeClr val="accent2"/>
                </a:solidFill>
              </a:rPr>
              <a:t>Optimal sourcing</a:t>
            </a:r>
          </a:p>
          <a:p>
            <a:r>
              <a:rPr lang="tr-TR" sz="1700" dirty="0" smtClean="0"/>
              <a:t>	</a:t>
            </a:r>
            <a:r>
              <a:rPr lang="tr-TR" sz="1700" dirty="0" err="1" smtClean="0"/>
              <a:t>The</a:t>
            </a:r>
            <a:r>
              <a:rPr lang="tr-TR" sz="1700" dirty="0" smtClean="0"/>
              <a:t> decision to locate operations </a:t>
            </a:r>
            <a:r>
              <a:rPr lang="tr-TR" sz="1700" u="sng" dirty="0" smtClean="0"/>
              <a:t>in the place that brings the greatest advantage</a:t>
            </a:r>
            <a:r>
              <a:rPr lang="tr-TR" sz="1700" dirty="0" smtClean="0"/>
              <a:t> to firm in terms of customer contact, cost efficiency, human resource skills need, or other objectives.</a:t>
            </a:r>
            <a:endParaRPr lang="en-US" sz="1700" dirty="0" smtClean="0"/>
          </a:p>
          <a:p>
            <a:pPr>
              <a:buFont typeface="Arial" pitchFamily="34" charset="0"/>
              <a:buChar char="•"/>
            </a:pPr>
            <a:r>
              <a:rPr lang="tr-TR" sz="1700" dirty="0" smtClean="0"/>
              <a:t>If a firm locates work based on </a:t>
            </a:r>
            <a:r>
              <a:rPr lang="tr-TR" sz="1700" dirty="0" err="1" smtClean="0"/>
              <a:t>placing</a:t>
            </a:r>
            <a:r>
              <a:rPr lang="tr-TR" sz="1700" dirty="0" smtClean="0"/>
              <a:t> </a:t>
            </a:r>
            <a:r>
              <a:rPr lang="tr-TR" sz="1700" dirty="0" smtClean="0"/>
              <a:t> </a:t>
            </a:r>
            <a:r>
              <a:rPr lang="tr-TR" sz="1700" dirty="0" smtClean="0"/>
              <a:t>as close as possible to resource supply, then optimal sourcing is high.</a:t>
            </a:r>
          </a:p>
          <a:p>
            <a:pPr>
              <a:buFont typeface="Arial" pitchFamily="34" charset="0"/>
              <a:buChar char="•"/>
            </a:pPr>
            <a:r>
              <a:rPr lang="tr-TR" sz="1700" dirty="0" smtClean="0"/>
              <a:t>If locates work based on other factors, such as close to headquarters or in a particular city, country or geopraphic region, then optimal sourcing is low.</a:t>
            </a:r>
            <a:endParaRPr lang="en-US" sz="1700" dirty="0" smtClean="0"/>
          </a:p>
          <a:p>
            <a:endParaRPr lang="en-US"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7</a:t>
            </a:fld>
            <a:endParaRPr lang="en-US"/>
          </a:p>
        </p:txBody>
      </p:sp>
    </p:spTree>
    <p:extLst>
      <p:ext uri="{BB962C8B-B14F-4D97-AF65-F5344CB8AC3E}">
        <p14:creationId xmlns:p14="http://schemas.microsoft.com/office/powerpoint/2010/main" val="290511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000" dirty="0" smtClean="0"/>
              <a:t>	</a:t>
            </a:r>
            <a:r>
              <a:rPr lang="tr-TR" sz="2000" dirty="0" err="1" smtClean="0"/>
              <a:t>For</a:t>
            </a:r>
            <a:r>
              <a:rPr lang="tr-TR" sz="2000" dirty="0" smtClean="0"/>
              <a:t> </a:t>
            </a:r>
            <a:r>
              <a:rPr lang="tr-TR" sz="2000" dirty="0" err="1" smtClean="0"/>
              <a:t>example</a:t>
            </a:r>
            <a:r>
              <a:rPr lang="tr-TR" sz="2000" dirty="0" smtClean="0"/>
              <a:t>; a software company may choose to </a:t>
            </a:r>
            <a:r>
              <a:rPr lang="tr-TR" sz="2000" dirty="0" err="1" smtClean="0"/>
              <a:t>locate</a:t>
            </a:r>
            <a:r>
              <a:rPr lang="tr-TR" sz="2000" dirty="0" smtClean="0"/>
              <a:t> </a:t>
            </a:r>
          </a:p>
          <a:p>
            <a:pPr>
              <a:buFont typeface="Arial" panose="020B0604020202020204" pitchFamily="34" charset="0"/>
              <a:buChar char="•"/>
            </a:pPr>
            <a:r>
              <a:rPr lang="tr-TR" sz="2000" dirty="0" err="1" smtClean="0"/>
              <a:t>If</a:t>
            </a:r>
            <a:r>
              <a:rPr lang="tr-TR" sz="2000" dirty="0" smtClean="0"/>
              <a:t> it </a:t>
            </a:r>
            <a:r>
              <a:rPr lang="tr-TR" sz="2000" dirty="0" err="1" smtClean="0"/>
              <a:t>requires</a:t>
            </a:r>
            <a:r>
              <a:rPr lang="tr-TR" sz="2000" dirty="0" smtClean="0"/>
              <a:t> </a:t>
            </a:r>
            <a:r>
              <a:rPr lang="tr-TR" sz="2000" dirty="0" err="1" smtClean="0"/>
              <a:t>the</a:t>
            </a:r>
            <a:r>
              <a:rPr lang="tr-TR" sz="2000" dirty="0" smtClean="0"/>
              <a:t> </a:t>
            </a:r>
            <a:r>
              <a:rPr lang="tr-TR" sz="2000" dirty="0" err="1" smtClean="0"/>
              <a:t>technical</a:t>
            </a:r>
            <a:r>
              <a:rPr lang="tr-TR" sz="2000" dirty="0" smtClean="0"/>
              <a:t> </a:t>
            </a:r>
            <a:r>
              <a:rPr lang="tr-TR" sz="2000" dirty="0" err="1" smtClean="0"/>
              <a:t>skills</a:t>
            </a:r>
            <a:r>
              <a:rPr lang="tr-TR" sz="2000" dirty="0" smtClean="0"/>
              <a:t> </a:t>
            </a:r>
            <a:r>
              <a:rPr lang="tr-TR" sz="2000" dirty="0" err="1" smtClean="0"/>
              <a:t>for</a:t>
            </a:r>
            <a:r>
              <a:rPr lang="tr-TR" sz="2000" dirty="0" smtClean="0"/>
              <a:t> </a:t>
            </a:r>
            <a:r>
              <a:rPr lang="tr-TR" sz="2000" dirty="0" err="1" smtClean="0"/>
              <a:t>new</a:t>
            </a:r>
            <a:r>
              <a:rPr lang="tr-TR" sz="2000" dirty="0" smtClean="0"/>
              <a:t> </a:t>
            </a:r>
            <a:r>
              <a:rPr lang="tr-TR" sz="2000" dirty="0" err="1" smtClean="0"/>
              <a:t>products</a:t>
            </a:r>
            <a:r>
              <a:rPr lang="tr-TR" sz="2000" dirty="0" smtClean="0"/>
              <a:t>, it </a:t>
            </a:r>
            <a:r>
              <a:rPr lang="tr-TR" sz="2000" dirty="0" err="1" smtClean="0"/>
              <a:t>may</a:t>
            </a:r>
            <a:r>
              <a:rPr lang="tr-TR" sz="2000" dirty="0" smtClean="0"/>
              <a:t> </a:t>
            </a:r>
            <a:r>
              <a:rPr lang="tr-TR" sz="2000" dirty="0"/>
              <a:t> </a:t>
            </a:r>
            <a:r>
              <a:rPr lang="tr-TR" sz="2000" dirty="0" err="1" smtClean="0"/>
              <a:t>locate</a:t>
            </a:r>
            <a:r>
              <a:rPr lang="tr-TR" sz="2000" dirty="0" smtClean="0"/>
              <a:t> in </a:t>
            </a:r>
            <a:r>
              <a:rPr lang="tr-TR" sz="2000" dirty="0" err="1" smtClean="0"/>
              <a:t>the</a:t>
            </a:r>
            <a:r>
              <a:rPr lang="tr-TR" sz="2000" dirty="0" smtClean="0"/>
              <a:t> Silicon Valley of the US or Sophia Antipolis on the Cote D’ Azur of France in order to be close to programmers and </a:t>
            </a:r>
            <a:r>
              <a:rPr lang="tr-TR" sz="2000" dirty="0" err="1" smtClean="0"/>
              <a:t>engineers</a:t>
            </a:r>
            <a:r>
              <a:rPr lang="tr-TR" sz="2000" dirty="0" smtClean="0"/>
              <a:t> .</a:t>
            </a:r>
          </a:p>
          <a:p>
            <a:pPr>
              <a:buFont typeface="Arial" panose="020B0604020202020204" pitchFamily="34" charset="0"/>
              <a:buChar char="•"/>
            </a:pPr>
            <a:r>
              <a:rPr lang="tr-TR" sz="2000" dirty="0" smtClean="0"/>
              <a:t> </a:t>
            </a:r>
            <a:r>
              <a:rPr lang="tr-TR" sz="2000" dirty="0" err="1" smtClean="0"/>
              <a:t>If</a:t>
            </a:r>
            <a:r>
              <a:rPr lang="tr-TR" sz="2000" dirty="0" smtClean="0"/>
              <a:t> </a:t>
            </a:r>
            <a:r>
              <a:rPr lang="tr-TR" sz="2000" dirty="0" err="1" smtClean="0"/>
              <a:t>the</a:t>
            </a:r>
            <a:r>
              <a:rPr lang="tr-TR" sz="2000" dirty="0" smtClean="0"/>
              <a:t> </a:t>
            </a:r>
            <a:r>
              <a:rPr lang="tr-TR" sz="2000" dirty="0" err="1" smtClean="0"/>
              <a:t>firm</a:t>
            </a:r>
            <a:r>
              <a:rPr lang="tr-TR" sz="2000" dirty="0" smtClean="0"/>
              <a:t> </a:t>
            </a:r>
            <a:r>
              <a:rPr lang="tr-TR" sz="2000" dirty="0" err="1" smtClean="0"/>
              <a:t>seeks</a:t>
            </a:r>
            <a:r>
              <a:rPr lang="tr-TR" sz="2000" dirty="0" smtClean="0"/>
              <a:t> </a:t>
            </a:r>
            <a:r>
              <a:rPr lang="tr-TR" sz="2000" dirty="0" err="1" smtClean="0"/>
              <a:t>low-cost</a:t>
            </a:r>
            <a:r>
              <a:rPr lang="tr-TR" sz="2000" dirty="0" smtClean="0"/>
              <a:t>, </a:t>
            </a:r>
            <a:r>
              <a:rPr lang="tr-TR" sz="2000" dirty="0" err="1" smtClean="0"/>
              <a:t>high</a:t>
            </a:r>
            <a:r>
              <a:rPr lang="tr-TR" sz="2000" dirty="0" smtClean="0"/>
              <a:t> </a:t>
            </a:r>
            <a:r>
              <a:rPr lang="tr-TR" sz="2000" dirty="0" err="1" smtClean="0"/>
              <a:t>skilled</a:t>
            </a:r>
            <a:r>
              <a:rPr lang="tr-TR" sz="2000" dirty="0" smtClean="0"/>
              <a:t> </a:t>
            </a:r>
            <a:r>
              <a:rPr lang="tr-TR" sz="2000" dirty="0" err="1" smtClean="0"/>
              <a:t>labor</a:t>
            </a:r>
            <a:r>
              <a:rPr lang="tr-TR" sz="2000" dirty="0" smtClean="0"/>
              <a:t>, it </a:t>
            </a:r>
            <a:r>
              <a:rPr lang="tr-TR" sz="2000" dirty="0" err="1" smtClean="0"/>
              <a:t>may</a:t>
            </a:r>
            <a:r>
              <a:rPr lang="tr-TR" sz="2000" dirty="0" smtClean="0"/>
              <a:t> </a:t>
            </a:r>
            <a:r>
              <a:rPr lang="tr-TR" sz="2000" dirty="0" err="1" smtClean="0"/>
              <a:t>locate</a:t>
            </a:r>
            <a:r>
              <a:rPr lang="tr-TR" sz="2000" dirty="0" smtClean="0"/>
              <a:t> </a:t>
            </a:r>
            <a:r>
              <a:rPr lang="tr-TR" sz="2000" dirty="0" err="1" smtClean="0"/>
              <a:t>one</a:t>
            </a:r>
            <a:r>
              <a:rPr lang="tr-TR" sz="2000" dirty="0" smtClean="0"/>
              <a:t> </a:t>
            </a:r>
            <a:r>
              <a:rPr lang="tr-TR" sz="2000" dirty="0" err="1" smtClean="0"/>
              <a:t>or</a:t>
            </a:r>
            <a:r>
              <a:rPr lang="tr-TR" sz="2000" dirty="0" smtClean="0"/>
              <a:t> </a:t>
            </a:r>
            <a:r>
              <a:rPr lang="tr-TR" sz="2000" dirty="0" err="1" smtClean="0"/>
              <a:t>more</a:t>
            </a:r>
            <a:r>
              <a:rPr lang="tr-TR" sz="2000" dirty="0" smtClean="0"/>
              <a:t> </a:t>
            </a:r>
            <a:r>
              <a:rPr lang="tr-TR" sz="2000" dirty="0" err="1" smtClean="0"/>
              <a:t>facilities</a:t>
            </a:r>
            <a:r>
              <a:rPr lang="tr-TR" sz="2000" dirty="0" smtClean="0"/>
              <a:t> in </a:t>
            </a:r>
            <a:r>
              <a:rPr lang="tr-TR" sz="2000" dirty="0" err="1" smtClean="0"/>
              <a:t>Hyderabad</a:t>
            </a:r>
            <a:r>
              <a:rPr lang="tr-TR" sz="2000" dirty="0" smtClean="0"/>
              <a:t> </a:t>
            </a:r>
            <a:r>
              <a:rPr lang="tr-TR" sz="2000" dirty="0" err="1" smtClean="0"/>
              <a:t>or</a:t>
            </a:r>
            <a:r>
              <a:rPr lang="tr-TR" sz="2000" dirty="0" smtClean="0"/>
              <a:t> New </a:t>
            </a:r>
            <a:r>
              <a:rPr lang="tr-TR" sz="2000" dirty="0" err="1" smtClean="0"/>
              <a:t>Delphi</a:t>
            </a:r>
            <a:r>
              <a:rPr lang="tr-TR" sz="2000" dirty="0" smtClean="0"/>
              <a:t>. </a:t>
            </a:r>
          </a:p>
          <a:p>
            <a:pPr>
              <a:buFont typeface="Arial" panose="020B0604020202020204" pitchFamily="34" charset="0"/>
              <a:buChar char="•"/>
            </a:pPr>
            <a:r>
              <a:rPr lang="tr-TR" sz="2000" dirty="0" err="1" smtClean="0"/>
              <a:t>If</a:t>
            </a:r>
            <a:r>
              <a:rPr lang="tr-TR" sz="2000" dirty="0" smtClean="0"/>
              <a:t> </a:t>
            </a:r>
            <a:r>
              <a:rPr lang="tr-TR" sz="2000" dirty="0" err="1" smtClean="0"/>
              <a:t>the</a:t>
            </a:r>
            <a:r>
              <a:rPr lang="tr-TR" sz="2000" dirty="0" smtClean="0"/>
              <a:t> market </a:t>
            </a:r>
            <a:r>
              <a:rPr lang="tr-TR" sz="2000" dirty="0" err="1" smtClean="0"/>
              <a:t>reach</a:t>
            </a:r>
            <a:r>
              <a:rPr lang="tr-TR" sz="2000" dirty="0" smtClean="0"/>
              <a:t> customers in developing markets of Russia, the company may locate officies in Novgorod, Kursk, or Vladivostok.</a:t>
            </a:r>
            <a:endParaRPr lang="en-US" sz="2000" dirty="0"/>
          </a:p>
        </p:txBody>
      </p:sp>
      <p:sp>
        <p:nvSpPr>
          <p:cNvPr id="4" name="3 Slayt Numarası Yer Tutucusu"/>
          <p:cNvSpPr>
            <a:spLocks noGrp="1"/>
          </p:cNvSpPr>
          <p:nvPr>
            <p:ph type="sldNum" sz="quarter" idx="12"/>
          </p:nvPr>
        </p:nvSpPr>
        <p:spPr/>
        <p:txBody>
          <a:bodyPr/>
          <a:lstStyle/>
          <a:p>
            <a:fld id="{D6CC888B-D9F9-4E54-B722-F151A9F45E95}"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433190"/>
            <a:ext cx="7520940" cy="4553480"/>
          </a:xfrm>
        </p:spPr>
        <p:txBody>
          <a:bodyPr>
            <a:noAutofit/>
          </a:bodyPr>
          <a:lstStyle/>
          <a:p>
            <a:r>
              <a:rPr lang="tr-TR" sz="1800" dirty="0" err="1" smtClean="0">
                <a:solidFill>
                  <a:schemeClr val="accent2"/>
                </a:solidFill>
              </a:rPr>
              <a:t>Local</a:t>
            </a:r>
            <a:r>
              <a:rPr lang="tr-TR" sz="1800" dirty="0" smtClean="0">
                <a:solidFill>
                  <a:schemeClr val="accent2"/>
                </a:solidFill>
              </a:rPr>
              <a:t> </a:t>
            </a:r>
            <a:r>
              <a:rPr lang="tr-TR" sz="1800" dirty="0" err="1" smtClean="0">
                <a:solidFill>
                  <a:schemeClr val="accent2"/>
                </a:solidFill>
              </a:rPr>
              <a:t>responsiveness</a:t>
            </a:r>
            <a:r>
              <a:rPr lang="tr-TR" sz="1800" dirty="0" smtClean="0">
                <a:solidFill>
                  <a:schemeClr val="accent2"/>
                </a:solidFill>
              </a:rPr>
              <a:t>:</a:t>
            </a:r>
          </a:p>
          <a:p>
            <a:pPr>
              <a:buClr>
                <a:schemeClr val="accent2"/>
              </a:buClr>
              <a:buFont typeface="Arial" pitchFamily="34" charset="0"/>
              <a:buChar char="•"/>
            </a:pPr>
            <a:r>
              <a:rPr lang="tr-TR" sz="1800" dirty="0" smtClean="0"/>
              <a:t>The decision to distribute work in many locales rather than consalidating in one location.</a:t>
            </a:r>
          </a:p>
          <a:p>
            <a:pPr>
              <a:buClr>
                <a:schemeClr val="accent2"/>
              </a:buClr>
              <a:buFont typeface="Arial" pitchFamily="34" charset="0"/>
              <a:buChar char="•"/>
            </a:pPr>
            <a:r>
              <a:rPr lang="tr-TR" sz="1800" dirty="0" smtClean="0"/>
              <a:t>Distributing work to many locales maximizes firm’s flexibility to complete work tasks any time, any place.</a:t>
            </a:r>
          </a:p>
          <a:p>
            <a:pPr marL="0" indent="0">
              <a:buClr>
                <a:schemeClr val="accent2"/>
              </a:buClr>
            </a:pPr>
            <a:endParaRPr lang="tr-TR" sz="1800" dirty="0" smtClean="0"/>
          </a:p>
          <a:p>
            <a:r>
              <a:rPr lang="tr-TR" sz="1800" dirty="0">
                <a:sym typeface="Wingdings" panose="05000000000000000000" pitchFamily="2" charset="2"/>
              </a:rPr>
              <a:t> </a:t>
            </a:r>
            <a:r>
              <a:rPr lang="tr-TR" sz="1800" dirty="0" smtClean="0">
                <a:sym typeface="Wingdings" panose="05000000000000000000" pitchFamily="2" charset="2"/>
              </a:rPr>
              <a:t> </a:t>
            </a:r>
            <a:r>
              <a:rPr lang="tr-TR" sz="1800" dirty="0" smtClean="0"/>
              <a:t>Optimal sourcing and local responsiveness represents tradeoffs in organizational design that corresspond to the firm strategies of exploitation</a:t>
            </a:r>
            <a:r>
              <a:rPr lang="tr-TR" sz="1800" dirty="0"/>
              <a:t> </a:t>
            </a:r>
            <a:r>
              <a:rPr lang="tr-TR" sz="1800" dirty="0" smtClean="0"/>
              <a:t>and exploration.</a:t>
            </a:r>
          </a:p>
          <a:p>
            <a:endParaRPr lang="tr-TR" sz="1800" dirty="0" smtClean="0"/>
          </a:p>
          <a:p>
            <a:r>
              <a:rPr lang="tr-TR" sz="1800" dirty="0" smtClean="0"/>
              <a:t>To extent that your firm pursues</a:t>
            </a:r>
          </a:p>
          <a:p>
            <a:pPr>
              <a:buClr>
                <a:schemeClr val="accent3"/>
              </a:buClr>
              <a:buFont typeface="Arial" pitchFamily="34" charset="0"/>
              <a:buChar char="•"/>
            </a:pPr>
            <a:r>
              <a:rPr lang="tr-TR" sz="1800" dirty="0"/>
              <a:t>e</a:t>
            </a:r>
            <a:r>
              <a:rPr lang="tr-TR" sz="1800" dirty="0" smtClean="0"/>
              <a:t>xploitation, you should organize work to be high in optimal sourcing</a:t>
            </a:r>
          </a:p>
          <a:p>
            <a:pPr>
              <a:buClr>
                <a:schemeClr val="accent3"/>
              </a:buClr>
              <a:buFont typeface="Arial" pitchFamily="34" charset="0"/>
              <a:buChar char="•"/>
            </a:pPr>
            <a:r>
              <a:rPr lang="tr-TR" sz="1800" dirty="0"/>
              <a:t>e</a:t>
            </a:r>
            <a:r>
              <a:rPr lang="tr-TR" sz="1800" dirty="0" smtClean="0"/>
              <a:t>xploration, you should organize work to be high in local responsiveness.</a:t>
            </a:r>
            <a:endParaRPr lang="en-US" sz="1800" dirty="0"/>
          </a:p>
        </p:txBody>
      </p:sp>
      <p:sp>
        <p:nvSpPr>
          <p:cNvPr id="5" name="4 Slayt Numarası Yer Tutucusu"/>
          <p:cNvSpPr>
            <a:spLocks noGrp="1"/>
          </p:cNvSpPr>
          <p:nvPr>
            <p:ph type="sldNum" sz="quarter" idx="12"/>
          </p:nvPr>
        </p:nvSpPr>
        <p:spPr/>
        <p:txBody>
          <a:bodyPr/>
          <a:lstStyle/>
          <a:p>
            <a:fld id="{D6CC888B-D9F9-4E54-B722-F151A9F45E95}" type="slidenum">
              <a:rPr lang="en-US" smtClean="0"/>
              <a:pPr/>
              <a:t>9</a:t>
            </a:fld>
            <a:endParaRPr lang="en-US"/>
          </a:p>
        </p:txBody>
      </p:sp>
    </p:spTree>
    <p:extLst>
      <p:ext uri="{BB962C8B-B14F-4D97-AF65-F5344CB8AC3E}">
        <p14:creationId xmlns:p14="http://schemas.microsoft.com/office/powerpoint/2010/main" val="640139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2509</TotalTime>
  <Words>3062</Words>
  <Application>Microsoft Office PowerPoint</Application>
  <PresentationFormat>Ekran Gösterisi (4:3)</PresentationFormat>
  <Paragraphs>321</Paragraphs>
  <Slides>40</Slides>
  <Notes>18</Notes>
  <HiddenSlides>0</HiddenSlides>
  <MMClips>0</MMClips>
  <ScaleCrop>false</ScaleCrop>
  <HeadingPairs>
    <vt:vector size="4" baseType="variant">
      <vt:variant>
        <vt:lpstr>Tema</vt:lpstr>
      </vt:variant>
      <vt:variant>
        <vt:i4>2</vt:i4>
      </vt:variant>
      <vt:variant>
        <vt:lpstr>Slayt Başlıkları</vt:lpstr>
      </vt:variant>
      <vt:variant>
        <vt:i4>40</vt:i4>
      </vt:variant>
    </vt:vector>
  </HeadingPairs>
  <TitlesOfParts>
    <vt:vector size="42" baseType="lpstr">
      <vt:lpstr>Angles</vt:lpstr>
      <vt:lpstr>Ofis Teması</vt:lpstr>
      <vt:lpstr>DISTRIBUTED ORGANIZATIONS</vt:lpstr>
      <vt:lpstr>Introduction</vt:lpstr>
      <vt:lpstr>PowerPoint Sunusu</vt:lpstr>
      <vt:lpstr>PowerPoint Sunusu</vt:lpstr>
      <vt:lpstr>Example</vt:lpstr>
      <vt:lpstr>PowerPoint Sunusu</vt:lpstr>
      <vt:lpstr>PowerPoint Sunusu</vt:lpstr>
      <vt:lpstr>PowerPoint Sunusu</vt:lpstr>
      <vt:lpstr>PowerPoint Sunusu</vt:lpstr>
      <vt:lpstr>PowerPoint Sunusu</vt:lpstr>
      <vt:lpstr>global</vt:lpstr>
      <vt:lpstr>PowerPoint Sunusu</vt:lpstr>
      <vt:lpstr>International</vt:lpstr>
      <vt:lpstr>PowerPoint Sunusu</vt:lpstr>
      <vt:lpstr>PowerPoint Sunusu</vt:lpstr>
      <vt:lpstr>PowerPoint Sunusu</vt:lpstr>
      <vt:lpstr>PowerPoint Sunusu</vt:lpstr>
      <vt:lpstr>Multi-domestic</vt:lpstr>
      <vt:lpstr>PowerPoint Sunusu</vt:lpstr>
      <vt:lpstr>PowerPoint Sunusu</vt:lpstr>
      <vt:lpstr>PowerPoint Sunusu</vt:lpstr>
      <vt:lpstr>transnational</vt:lpstr>
      <vt:lpstr>PowerPoint Sunusu</vt:lpstr>
      <vt:lpstr>PowerPoint Sunusu</vt:lpstr>
      <vt:lpstr>NEED FOR KNOWLEDGE EXCHANGE</vt:lpstr>
      <vt:lpstr>Structures for managing knowledge exchange</vt:lpstr>
      <vt:lpstr>Structures for managing knowledge exchange</vt:lpstr>
      <vt:lpstr>Structures for managing knowledge exchange</vt:lpstr>
      <vt:lpstr>PowerPoint Sunusu</vt:lpstr>
      <vt:lpstr>Ad hoc communications</vt:lpstr>
      <vt:lpstr>Informated</vt:lpstr>
      <vt:lpstr>Cellular</vt:lpstr>
      <vt:lpstr>Network</vt:lpstr>
      <vt:lpstr>FIT AND MISFIT TABLE </vt:lpstr>
      <vt:lpstr>Fit and misfits</vt:lpstr>
      <vt:lpstr>Fit and misfits</vt:lpstr>
      <vt:lpstr>Fit and misfits</vt:lpstr>
      <vt:lpstr>Interpreting the table</vt:lpstr>
      <vt:lpstr>Conclusion</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Serap Yagmur</dc:creator>
  <cp:lastModifiedBy>Win8.1</cp:lastModifiedBy>
  <cp:revision>213</cp:revision>
  <dcterms:created xsi:type="dcterms:W3CDTF">2011-12-05T18:12:22Z</dcterms:created>
  <dcterms:modified xsi:type="dcterms:W3CDTF">2016-12-11T20:07:44Z</dcterms:modified>
</cp:coreProperties>
</file>