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6" r:id="rId2"/>
    <p:sldId id="266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71" r:id="rId12"/>
    <p:sldId id="261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738" autoAdjust="0"/>
  </p:normalViewPr>
  <p:slideViewPr>
    <p:cSldViewPr>
      <p:cViewPr varScale="1">
        <p:scale>
          <a:sx n="80" d="100"/>
          <a:sy n="80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A200-1EDF-4D38-9D6E-254D68E018B5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5F96F-B183-46F1-851B-8342EFFF6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22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5F96F-B183-46F1-851B-8342EFFF639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8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C5A634-1806-40EF-94F4-9CC3A3A98436}" type="datetimeFigureOut">
              <a:rPr lang="tr-TR" smtClean="0"/>
              <a:t>11.12.2016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7A5F169-0F83-4799-B816-AEE4DD5603A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57200" y="1340769"/>
            <a:ext cx="8458200" cy="2531144"/>
          </a:xfrm>
        </p:spPr>
        <p:txBody>
          <a:bodyPr/>
          <a:lstStyle/>
          <a:p>
            <a:r>
              <a:rPr lang="tr-TR" dirty="0" err="1" smtClean="0"/>
              <a:t>Organizational</a:t>
            </a:r>
            <a:r>
              <a:rPr lang="tr-TR" dirty="0" smtClean="0"/>
              <a:t> Design</a:t>
            </a:r>
            <a:br>
              <a:rPr lang="tr-TR" dirty="0" smtClean="0"/>
            </a:br>
            <a:r>
              <a:rPr lang="tr-TR" dirty="0" smtClean="0"/>
              <a:t>Step 4 - </a:t>
            </a:r>
            <a:r>
              <a:rPr lang="tr-TR" dirty="0" err="1" smtClean="0"/>
              <a:t>Process</a:t>
            </a:r>
            <a:r>
              <a:rPr lang="tr-TR" dirty="0" smtClean="0"/>
              <a:t> &amp; People</a:t>
            </a:r>
            <a:br>
              <a:rPr lang="tr-TR" dirty="0" smtClean="0"/>
            </a:br>
            <a:r>
              <a:rPr lang="tr-TR" dirty="0" err="1" smtClean="0"/>
              <a:t>Task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Feriha PALAZ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tr-TR" smtClean="0"/>
              <a:t>Orderly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en-US" dirty="0" smtClean="0"/>
              <a:t>Work is highly divisible and highly repetitive (independent &amp;</a:t>
            </a:r>
            <a:r>
              <a:rPr lang="tr-TR" dirty="0" smtClean="0"/>
              <a:t> </a:t>
            </a:r>
            <a:r>
              <a:rPr lang="tr-TR" dirty="0" err="1" smtClean="0"/>
              <a:t>standarized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)</a:t>
            </a:r>
          </a:p>
          <a:p>
            <a:r>
              <a:rPr lang="en-US" dirty="0" smtClean="0"/>
              <a:t>If a single unit experience problems or difficulties turn to manager for</a:t>
            </a:r>
            <a:r>
              <a:rPr lang="tr-TR" dirty="0" smtClean="0"/>
              <a:t> </a:t>
            </a:r>
            <a:r>
              <a:rPr lang="tr-TR" dirty="0" err="1" smtClean="0"/>
              <a:t>solve</a:t>
            </a:r>
            <a:r>
              <a:rPr lang="tr-TR" dirty="0" smtClean="0"/>
              <a:t> it.</a:t>
            </a:r>
          </a:p>
          <a:p>
            <a:r>
              <a:rPr lang="en-US" dirty="0" smtClean="0"/>
              <a:t>No coordination required among units.</a:t>
            </a:r>
          </a:p>
          <a:p>
            <a:r>
              <a:rPr lang="en-US" dirty="0" smtClean="0"/>
              <a:t>Within each unit the tasks are standardized as much as possible so</a:t>
            </a:r>
            <a:r>
              <a:rPr lang="tr-TR" dirty="0" smtClean="0"/>
              <a:t> </a:t>
            </a:r>
            <a:r>
              <a:rPr lang="en-US" dirty="0" smtClean="0"/>
              <a:t>they can be easily repeated.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tr-TR" dirty="0" err="1" smtClean="0"/>
              <a:t>Orderly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tr-TR" dirty="0" err="1"/>
              <a:t>Advantages</a:t>
            </a:r>
            <a:endParaRPr lang="tr-TR" dirty="0"/>
          </a:p>
          <a:p>
            <a:pPr lvl="1"/>
            <a:r>
              <a:rPr lang="en-US" dirty="0"/>
              <a:t> problems in one unit do not affect others in their work.</a:t>
            </a:r>
          </a:p>
          <a:p>
            <a:pPr lvl="1"/>
            <a:r>
              <a:rPr lang="en-US" dirty="0"/>
              <a:t> every unit can work independently of each other</a:t>
            </a:r>
          </a:p>
          <a:p>
            <a:r>
              <a:rPr lang="en-US" dirty="0"/>
              <a:t>Executive level must assure that every worker has something to do.</a:t>
            </a:r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 smtClean="0"/>
              <a:t>:</a:t>
            </a:r>
            <a:r>
              <a:rPr lang="tr-TR" dirty="0"/>
              <a:t> </a:t>
            </a:r>
            <a:r>
              <a:rPr lang="tr-TR" dirty="0" err="1" smtClean="0"/>
              <a:t>Corparate</a:t>
            </a:r>
            <a:r>
              <a:rPr lang="tr-TR" dirty="0" smtClean="0"/>
              <a:t>/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loans</a:t>
            </a:r>
            <a:r>
              <a:rPr lang="tr-TR" dirty="0" smtClean="0"/>
              <a:t> in a bank 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tr-TR" b="1" smtClean="0"/>
              <a:t>Complicated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Autofit/>
          </a:bodyPr>
          <a:lstStyle/>
          <a:p>
            <a:r>
              <a:rPr lang="en-US" sz="2400" smtClean="0"/>
              <a:t>Low on divisibility and highly repetitive.</a:t>
            </a:r>
            <a:endParaRPr lang="tr-TR" sz="2400" smtClean="0"/>
          </a:p>
          <a:p>
            <a:pPr>
              <a:buNone/>
            </a:pPr>
            <a:r>
              <a:rPr lang="tr-TR" sz="2400" smtClean="0"/>
              <a:t>   </a:t>
            </a:r>
            <a:r>
              <a:rPr lang="en-US" sz="2400" smtClean="0"/>
              <a:t> ↑ standarized - ↑</a:t>
            </a:r>
            <a:r>
              <a:rPr lang="tr-TR" sz="2400" smtClean="0"/>
              <a:t>interdependency</a:t>
            </a:r>
          </a:p>
          <a:p>
            <a:r>
              <a:rPr lang="en-US" sz="2400" smtClean="0"/>
              <a:t>High degree of coordination required (interdependence of tasks)</a:t>
            </a:r>
          </a:p>
          <a:p>
            <a:r>
              <a:rPr lang="en-US" sz="2400" smtClean="0"/>
              <a:t>Subtasks can be performed by different units of the firm, but they</a:t>
            </a:r>
            <a:r>
              <a:rPr lang="tr-TR" sz="2400" smtClean="0"/>
              <a:t> </a:t>
            </a:r>
            <a:r>
              <a:rPr lang="en-US" sz="2400" smtClean="0"/>
              <a:t>are interdependent to get the work done.</a:t>
            </a:r>
          </a:p>
          <a:p>
            <a:r>
              <a:rPr lang="en-US" sz="2400" smtClean="0"/>
              <a:t>Production processes must be very well timed to avoid bottlenecks.</a:t>
            </a:r>
          </a:p>
          <a:p>
            <a:r>
              <a:rPr lang="en-US" sz="2400" smtClean="0"/>
              <a:t>Executive level focuses on coordination of connected processes.</a:t>
            </a:r>
          </a:p>
          <a:p>
            <a:r>
              <a:rPr lang="en-US" sz="2400" smtClean="0"/>
              <a:t>A breakdown in any subtask can shut down the whole operation.</a:t>
            </a:r>
          </a:p>
          <a:p>
            <a:r>
              <a:rPr lang="en-US" sz="2400" smtClean="0"/>
              <a:t>High level of information processing required.</a:t>
            </a:r>
            <a:endParaRPr lang="tr-TR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tr-TR" smtClean="0"/>
              <a:t>Complicated - Example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manager of hospital emergency: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1 – admission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2 – triage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</a:t>
            </a:r>
            <a:r>
              <a:rPr lang="tr-TR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3 – focused care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4 – release </a:t>
            </a: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Suits processing of large volume of 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examples: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Automobile assembly line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Food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low divisibility, a breakdown in any one small task can shut down the whole operation 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tr-TR" b="1" smtClean="0"/>
              <a:t>Fragmented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Autofit/>
          </a:bodyPr>
          <a:lstStyle/>
          <a:p>
            <a:r>
              <a:rPr lang="en-US" sz="2400" smtClean="0"/>
              <a:t>High on divisibility and low on repetitiveness.</a:t>
            </a:r>
          </a:p>
          <a:p>
            <a:r>
              <a:rPr lang="tr-TR" sz="2400" smtClean="0"/>
              <a:t>    ↓ standarization - ↑ independency</a:t>
            </a:r>
          </a:p>
          <a:p>
            <a:r>
              <a:rPr lang="en-US" sz="2400" smtClean="0"/>
              <a:t>Requires less coordination than complicated tasks due</a:t>
            </a:r>
            <a:r>
              <a:rPr lang="tr-TR" sz="2400" smtClean="0"/>
              <a:t> </a:t>
            </a:r>
            <a:r>
              <a:rPr lang="en-US" sz="2400" smtClean="0"/>
              <a:t>to high divisibility/independency of tasks.</a:t>
            </a:r>
          </a:p>
          <a:p>
            <a:r>
              <a:rPr lang="en-US" sz="2400" smtClean="0"/>
              <a:t>Subunits can take creative approaches and process the</a:t>
            </a:r>
            <a:r>
              <a:rPr lang="tr-TR" sz="2400" smtClean="0"/>
              <a:t> </a:t>
            </a:r>
            <a:r>
              <a:rPr lang="en-US" sz="2400" smtClean="0"/>
              <a:t>work at its own place (Focus on Innovation!)</a:t>
            </a:r>
          </a:p>
          <a:p>
            <a:r>
              <a:rPr lang="tr-TR" sz="2400" smtClean="0"/>
              <a:t>Typical for R&amp;D.</a:t>
            </a:r>
          </a:p>
          <a:p>
            <a:r>
              <a:rPr lang="en-US" sz="2400" smtClean="0"/>
              <a:t>No repetitiveness/low standarization requires a lot of</a:t>
            </a:r>
            <a:r>
              <a:rPr lang="tr-TR" sz="2400" smtClean="0"/>
              <a:t> </a:t>
            </a:r>
            <a:r>
              <a:rPr lang="en-US" sz="2400" smtClean="0"/>
              <a:t>adjustments, but as tasks are not connected,</a:t>
            </a:r>
            <a:r>
              <a:rPr lang="tr-TR" sz="2400" smtClean="0"/>
              <a:t> coordination requirements are minimal.</a:t>
            </a:r>
          </a:p>
          <a:p>
            <a:r>
              <a:rPr lang="en-US" sz="2400" smtClean="0"/>
              <a:t>Executive level assures that the subtasks have</a:t>
            </a:r>
            <a:r>
              <a:rPr lang="tr-TR" sz="2400" smtClean="0"/>
              <a:t> </a:t>
            </a:r>
            <a:r>
              <a:rPr lang="en-US" sz="2400" smtClean="0"/>
              <a:t>resources, but is not involved in detailed coordination.</a:t>
            </a:r>
            <a:endParaRPr lang="tr-TR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tr-TR" smtClean="0"/>
              <a:t>Fragmented - Example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: software developer firm that is trying to grow its business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Investment bank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6735518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tr-TR" b="1" smtClean="0"/>
              <a:t>Knotty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61216"/>
          </a:xfrm>
        </p:spPr>
        <p:txBody>
          <a:bodyPr>
            <a:noAutofit/>
          </a:bodyPr>
          <a:lstStyle/>
          <a:p>
            <a:r>
              <a:rPr lang="en-US" sz="2400" smtClean="0"/>
              <a:t>Low on both divisibility and repetitiveness.</a:t>
            </a:r>
          </a:p>
          <a:p>
            <a:pPr>
              <a:buNone/>
            </a:pPr>
            <a:r>
              <a:rPr lang="tr-TR" sz="2400" smtClean="0"/>
              <a:t>    </a:t>
            </a:r>
            <a:r>
              <a:rPr lang="en-US" sz="2400" smtClean="0"/>
              <a:t>↓ standarized - ↓ independency: not standardized and very</a:t>
            </a:r>
            <a:r>
              <a:rPr lang="tr-TR" sz="2400" smtClean="0"/>
              <a:t> interdependent tasks</a:t>
            </a:r>
          </a:p>
          <a:p>
            <a:r>
              <a:rPr lang="en-US" sz="2400" smtClean="0"/>
              <a:t>Complex design because is necessary to find ways to coordinate</a:t>
            </a:r>
            <a:r>
              <a:rPr lang="tr-TR" sz="2400" smtClean="0"/>
              <a:t> </a:t>
            </a:r>
            <a:r>
              <a:rPr lang="en-US" sz="2400" smtClean="0"/>
              <a:t>work among subtasks and at the same time support the</a:t>
            </a:r>
            <a:r>
              <a:rPr lang="tr-TR" sz="2400" smtClean="0"/>
              <a:t> </a:t>
            </a:r>
            <a:r>
              <a:rPr lang="en-US" sz="2400" smtClean="0"/>
              <a:t>nonrepetitive</a:t>
            </a:r>
            <a:r>
              <a:rPr lang="tr-TR" sz="2400" smtClean="0"/>
              <a:t> </a:t>
            </a:r>
            <a:r>
              <a:rPr lang="en-US" sz="2400" smtClean="0"/>
              <a:t>approach to doing the work.</a:t>
            </a:r>
          </a:p>
          <a:p>
            <a:r>
              <a:rPr lang="en-US" sz="2400" smtClean="0"/>
              <a:t>Encourages subtasks executive's to develop innovative ways to do</a:t>
            </a:r>
            <a:r>
              <a:rPr lang="tr-TR" sz="2400" smtClean="0"/>
              <a:t> </a:t>
            </a:r>
            <a:r>
              <a:rPr lang="en-US" sz="2400" smtClean="0"/>
              <a:t>their job (accommodating unique demands of each customer and</a:t>
            </a:r>
            <a:r>
              <a:rPr lang="tr-TR" sz="2400" smtClean="0"/>
              <a:t> </a:t>
            </a:r>
            <a:r>
              <a:rPr lang="en-US" sz="2400" smtClean="0"/>
              <a:t>achieving integration with other units).</a:t>
            </a:r>
          </a:p>
          <a:p>
            <a:r>
              <a:rPr lang="tr-TR" sz="2400" smtClean="0"/>
              <a:t>Typical for new products.</a:t>
            </a:r>
          </a:p>
          <a:p>
            <a:r>
              <a:rPr lang="en-US" sz="2400" smtClean="0"/>
              <a:t>Executive focuses on subunits coordination and resources</a:t>
            </a:r>
            <a:r>
              <a:rPr lang="tr-TR" sz="2400" smtClean="0"/>
              <a:t> availability for subunits.</a:t>
            </a:r>
          </a:p>
          <a:p>
            <a:r>
              <a:rPr lang="tr-TR" sz="2400" smtClean="0"/>
              <a:t>Huge information processing demands.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/>
          <a:lstStyle/>
          <a:p>
            <a:r>
              <a:rPr lang="tr-TR" smtClean="0"/>
              <a:t>Knotty - Example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products are new , the knotty approach to task design is often favored by managers.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N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ew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roduction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evelopment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automobiles at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oyota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enault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01008"/>
            <a:ext cx="5122546" cy="3073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tr-TR" smtClean="0"/>
              <a:t>Let’s remember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Misfits</a:t>
            </a:r>
          </a:p>
          <a:p>
            <a:pPr lvl="1" algn="just"/>
            <a:r>
              <a:rPr lang="en-US" smtClean="0"/>
              <a:t>overload the executive management</a:t>
            </a:r>
          </a:p>
          <a:p>
            <a:pPr lvl="1" algn="just"/>
            <a:r>
              <a:rPr lang="en-US" smtClean="0"/>
              <a:t>Decrease performance of firm</a:t>
            </a:r>
          </a:p>
          <a:p>
            <a:pPr marL="393700" lvl="1" indent="0" algn="just">
              <a:buNone/>
            </a:pPr>
            <a:endParaRPr lang="en-US" smtClean="0"/>
          </a:p>
          <a:p>
            <a:pPr algn="just"/>
            <a:r>
              <a:rPr lang="en-US" smtClean="0"/>
              <a:t>What is Misfit?</a:t>
            </a:r>
          </a:p>
          <a:p>
            <a:pPr lvl="1" algn="just"/>
            <a:r>
              <a:rPr lang="en-US" smtClean="0"/>
              <a:t>Any set of relations which do not fall within one column (in the following table)</a:t>
            </a:r>
          </a:p>
          <a:p>
            <a:pPr lvl="1" algn="just"/>
            <a:r>
              <a:rPr lang="en-US" smtClean="0"/>
              <a:t>There are very large number of possible misfits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Misfit</a:t>
            </a:r>
            <a:r>
              <a:rPr lang="tr-TR" dirty="0" smtClean="0"/>
              <a:t> </a:t>
            </a:r>
            <a:r>
              <a:rPr lang="tr-TR" dirty="0" err="1"/>
              <a:t>T</a:t>
            </a:r>
            <a:r>
              <a:rPr lang="tr-TR" dirty="0" err="1" smtClean="0"/>
              <a:t>able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87484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step-</a:t>
            </a:r>
            <a:r>
              <a:rPr lang="tr-TR" dirty="0" err="1" smtClean="0"/>
              <a:t>by</a:t>
            </a:r>
            <a:r>
              <a:rPr lang="tr-TR" dirty="0" smtClean="0"/>
              <a:t>-step </a:t>
            </a:r>
            <a:r>
              <a:rPr lang="tr-TR" dirty="0" err="1" smtClean="0"/>
              <a:t>approach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Step 1: Getting started</a:t>
            </a:r>
          </a:p>
          <a:p>
            <a:r>
              <a:rPr lang="tr-TR" smtClean="0"/>
              <a:t>Step 2: Strategy</a:t>
            </a:r>
          </a:p>
          <a:p>
            <a:r>
              <a:rPr lang="tr-TR" smtClean="0"/>
              <a:t>Step 3: Structure</a:t>
            </a:r>
          </a:p>
          <a:p>
            <a:r>
              <a:rPr lang="tr-TR" smtClean="0"/>
              <a:t>Step 4: Process and people</a:t>
            </a:r>
          </a:p>
          <a:p>
            <a:pPr lvl="1"/>
            <a:r>
              <a:rPr lang="tr-TR" b="1" smtClean="0"/>
              <a:t>Task design</a:t>
            </a:r>
          </a:p>
          <a:p>
            <a:pPr lvl="1"/>
            <a:r>
              <a:rPr lang="tr-TR" smtClean="0"/>
              <a:t>People</a:t>
            </a:r>
          </a:p>
          <a:p>
            <a:pPr lvl="1"/>
            <a:r>
              <a:rPr lang="tr-TR" smtClean="0"/>
              <a:t>Leadership and Organizational Climate</a:t>
            </a:r>
          </a:p>
          <a:p>
            <a:pPr>
              <a:buNone/>
            </a:pPr>
            <a:r>
              <a:rPr lang="tr-TR" smtClean="0"/>
              <a:t>Step 5: Coordination and control</a:t>
            </a:r>
            <a:endParaRPr lang="en-GB" smtClean="0"/>
          </a:p>
          <a:p>
            <a:pPr lvl="1"/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Feriha PALAZ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smtClean="0"/>
              <a:t>Task design - previous aspects</a:t>
            </a:r>
            <a:endParaRPr lang="tr-TR"/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Main question: how should an organization’s task be designed to perform its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?</a:t>
            </a:r>
          </a:p>
          <a:p>
            <a:pPr algn="just"/>
            <a:r>
              <a:rPr lang="en-US" dirty="0" smtClean="0"/>
              <a:t>Following our basic assumption, a complete organization performs a very</a:t>
            </a:r>
            <a:r>
              <a:rPr lang="tr-TR" dirty="0" smtClean="0"/>
              <a:t> </a:t>
            </a:r>
            <a:r>
              <a:rPr lang="en-US" dirty="0" smtClean="0"/>
              <a:t>large task (mission, high level task) which must be broken down into smaller</a:t>
            </a:r>
            <a:r>
              <a:rPr lang="tr-TR" dirty="0" smtClean="0"/>
              <a:t> </a:t>
            </a:r>
            <a:r>
              <a:rPr lang="en-US" dirty="0" smtClean="0"/>
              <a:t>tasks in order to get the work done.</a:t>
            </a:r>
          </a:p>
          <a:p>
            <a:pPr algn="just"/>
            <a:r>
              <a:rPr lang="en-US" dirty="0" smtClean="0"/>
              <a:t>We set the structure of our organization (configuration, complexity;</a:t>
            </a:r>
            <a:r>
              <a:rPr lang="tr-TR" dirty="0" smtClean="0"/>
              <a:t> </a:t>
            </a:r>
            <a:r>
              <a:rPr lang="en-US" dirty="0" smtClean="0"/>
              <a:t>geographic location, knowledge exchange) considering the foundations</a:t>
            </a:r>
          </a:p>
          <a:p>
            <a:pPr algn="just"/>
            <a:r>
              <a:rPr lang="en-US" dirty="0" smtClean="0"/>
              <a:t>We need, after, to decompose organizational tasks into subtasks</a:t>
            </a:r>
            <a:r>
              <a:rPr lang="tr-TR" dirty="0" smtClean="0"/>
              <a:t> </a:t>
            </a:r>
            <a:r>
              <a:rPr lang="en-US" dirty="0" smtClean="0"/>
              <a:t>empathizing the coordination between them in order to meet organizational</a:t>
            </a:r>
            <a:r>
              <a:rPr lang="tr-TR" dirty="0" smtClean="0"/>
              <a:t> </a:t>
            </a:r>
            <a:r>
              <a:rPr lang="tr-TR" dirty="0" err="1" smtClean="0"/>
              <a:t>goals</a:t>
            </a:r>
            <a:endParaRPr lang="tr-TR" dirty="0" smtClean="0"/>
          </a:p>
          <a:p>
            <a:pPr algn="just"/>
            <a:r>
              <a:rPr lang="en-US" dirty="0" smtClean="0"/>
              <a:t> Subtasks, once created the organization structure, have their own design:</a:t>
            </a:r>
            <a:r>
              <a:rPr lang="tr-TR" dirty="0" smtClean="0"/>
              <a:t> </a:t>
            </a:r>
            <a:r>
              <a:rPr lang="en-US" dirty="0" smtClean="0"/>
              <a:t>operations; big/small customer; Europe/Asia…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Main Question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mtClean="0"/>
              <a:t>H</a:t>
            </a:r>
            <a:r>
              <a:rPr lang="en-US" smtClean="0"/>
              <a:t>ow should an organization’s task be designed to perform its</a:t>
            </a:r>
            <a:r>
              <a:rPr lang="tr-TR" smtClean="0"/>
              <a:t> work?</a:t>
            </a:r>
          </a:p>
          <a:p>
            <a:pPr lvl="1"/>
            <a:r>
              <a:rPr lang="tr-TR" smtClean="0"/>
              <a:t>Basic level: A very large task which must be broken down into smaller tasks in order to get the work done.</a:t>
            </a:r>
          </a:p>
          <a:p>
            <a:endParaRPr lang="tr-TR" smtClean="0"/>
          </a:p>
          <a:p>
            <a:r>
              <a:rPr lang="tr-TR" smtClean="0"/>
              <a:t>How you should divide the work?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Process: design, development, sales, service</a:t>
            </a:r>
            <a:endParaRPr lang="tr-TR" sz="2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Client type: individuals, small business, large  business,  government</a:t>
            </a:r>
            <a:endParaRPr lang="tr-TR" smtClean="0"/>
          </a:p>
          <a:p>
            <a:pPr lvl="1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840822"/>
            <a:ext cx="8229600" cy="1066800"/>
          </a:xfrm>
        </p:spPr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Task</a:t>
            </a:r>
            <a:r>
              <a:rPr lang="tr-TR" dirty="0" smtClean="0"/>
              <a:t> Design?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07825"/>
            <a:ext cx="8229600" cy="4325112"/>
          </a:xfrm>
        </p:spPr>
        <p:txBody>
          <a:bodyPr/>
          <a:lstStyle/>
          <a:p>
            <a:pPr algn="just"/>
            <a:r>
              <a:rPr lang="tr-TR" dirty="0" err="1" smtClean="0"/>
              <a:t>Decomposing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subtasks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 </a:t>
            </a:r>
            <a:r>
              <a:rPr lang="tr-TR" dirty="0" err="1" smtClean="0"/>
              <a:t>considering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coordination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subtasks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meet</a:t>
            </a:r>
            <a:r>
              <a:rPr lang="tr-TR" dirty="0" smtClean="0"/>
              <a:t> </a:t>
            </a:r>
            <a:r>
              <a:rPr lang="tr-TR" dirty="0" err="1" smtClean="0"/>
              <a:t>organizational</a:t>
            </a:r>
            <a:r>
              <a:rPr lang="tr-TR" dirty="0" smtClean="0"/>
              <a:t> </a:t>
            </a:r>
            <a:r>
              <a:rPr lang="tr-TR" dirty="0" err="1" smtClean="0"/>
              <a:t>goals</a:t>
            </a:r>
            <a:endParaRPr lang="tr-TR" dirty="0" smtClean="0"/>
          </a:p>
          <a:p>
            <a:pPr algn="just"/>
            <a:r>
              <a:rPr lang="tr-TR" dirty="0" err="1" smtClean="0"/>
              <a:t>Determines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coordination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firm’s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93099"/>
            <a:ext cx="3705537" cy="2764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Variables to define task design space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 </a:t>
            </a:r>
            <a:r>
              <a:rPr lang="tr-TR" dirty="0" err="1" smtClean="0"/>
              <a:t>organization’s</a:t>
            </a:r>
            <a:r>
              <a:rPr lang="tr-TR" dirty="0" smtClean="0"/>
              <a:t>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can be </a:t>
            </a:r>
            <a:r>
              <a:rPr lang="tr-TR" dirty="0" err="1" smtClean="0"/>
              <a:t>categorized</a:t>
            </a:r>
            <a:r>
              <a:rPr lang="tr-TR" dirty="0" smtClean="0"/>
              <a:t> </a:t>
            </a:r>
            <a:r>
              <a:rPr lang="tr-TR" dirty="0" err="1" smtClean="0"/>
              <a:t>along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dimensions</a:t>
            </a:r>
            <a:r>
              <a:rPr lang="tr-TR" dirty="0" smtClean="0"/>
              <a:t>: </a:t>
            </a:r>
            <a:r>
              <a:rPr lang="tr-TR" i="1" dirty="0" err="1" smtClean="0"/>
              <a:t>repetitiveness</a:t>
            </a:r>
            <a:r>
              <a:rPr lang="tr-TR" i="1" dirty="0" smtClean="0"/>
              <a:t> </a:t>
            </a:r>
            <a:r>
              <a:rPr lang="tr-TR" i="1" dirty="0" err="1" smtClean="0"/>
              <a:t>and</a:t>
            </a:r>
            <a:r>
              <a:rPr lang="tr-TR" i="1" dirty="0" smtClean="0"/>
              <a:t> </a:t>
            </a:r>
            <a:r>
              <a:rPr lang="tr-TR" i="1" dirty="0" err="1" smtClean="0"/>
              <a:t>divisibility</a:t>
            </a:r>
            <a:r>
              <a:rPr lang="tr-TR" i="1" dirty="0" smtClean="0"/>
              <a:t>.</a:t>
            </a:r>
            <a:endParaRPr lang="tr-TR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22" y="4100884"/>
            <a:ext cx="2085975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46" y="410088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Variables to define task design space</a:t>
            </a: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smtClean="0"/>
              <a:t>X: Repetitiveness:</a:t>
            </a:r>
          </a:p>
          <a:p>
            <a:pPr lvl="1"/>
            <a:r>
              <a:rPr lang="en-US" smtClean="0"/>
              <a:t> If it is high, tasks are well defined and able to be repeated again</a:t>
            </a:r>
            <a:r>
              <a:rPr lang="tr-TR" smtClean="0"/>
              <a:t> and again.</a:t>
            </a:r>
          </a:p>
          <a:p>
            <a:pPr lvl="1"/>
            <a:r>
              <a:rPr lang="en-US" smtClean="0"/>
              <a:t> High repetitiveness requires standardization in task's execution</a:t>
            </a:r>
          </a:p>
          <a:p>
            <a:pPr lvl="1"/>
            <a:r>
              <a:rPr lang="en-US" smtClean="0"/>
              <a:t> A high repetitive task has low uncertainty.</a:t>
            </a:r>
          </a:p>
          <a:p>
            <a:pPr lvl="1"/>
            <a:r>
              <a:rPr lang="tr-TR" smtClean="0"/>
              <a:t>↑ repetitiveness ≡ ↑ standardization (↓ uncertainty)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Variables to define task design space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b="1" dirty="0" smtClean="0"/>
              <a:t>Y: </a:t>
            </a:r>
            <a:r>
              <a:rPr lang="tr-TR" b="1" dirty="0" err="1" smtClean="0"/>
              <a:t>Divisibility</a:t>
            </a:r>
            <a:r>
              <a:rPr lang="tr-TR" b="1" dirty="0" smtClean="0"/>
              <a:t>:</a:t>
            </a:r>
          </a:p>
          <a:p>
            <a:pPr lvl="1"/>
            <a:r>
              <a:rPr lang="en-US" dirty="0" smtClean="0"/>
              <a:t> If it is high bigger task is broken down into independent subtasks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require</a:t>
            </a:r>
            <a:r>
              <a:rPr lang="tr-TR" dirty="0" smtClean="0"/>
              <a:t> </a:t>
            </a:r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coordination</a:t>
            </a:r>
            <a:r>
              <a:rPr lang="tr-TR" dirty="0" smtClean="0"/>
              <a:t>.</a:t>
            </a:r>
          </a:p>
          <a:p>
            <a:pPr lvl="1"/>
            <a:r>
              <a:rPr lang="en-US" dirty="0" smtClean="0"/>
              <a:t> Highly divisible means subtasks are independent</a:t>
            </a:r>
          </a:p>
          <a:p>
            <a:pPr lvl="1"/>
            <a:r>
              <a:rPr lang="en-US" dirty="0" smtClean="0"/>
              <a:t> Each subtask is normally done by a single subunit</a:t>
            </a:r>
          </a:p>
          <a:p>
            <a:pPr lvl="1"/>
            <a:r>
              <a:rPr lang="tr-TR" dirty="0" smtClean="0"/>
              <a:t>↑ </a:t>
            </a:r>
            <a:r>
              <a:rPr lang="tr-TR" dirty="0" err="1" smtClean="0"/>
              <a:t>divisibility</a:t>
            </a:r>
            <a:r>
              <a:rPr lang="tr-TR" dirty="0" smtClean="0"/>
              <a:t> ≡ ↑ </a:t>
            </a:r>
            <a:r>
              <a:rPr lang="tr-TR" dirty="0" err="1" smtClean="0"/>
              <a:t>independency</a:t>
            </a:r>
            <a:r>
              <a:rPr lang="tr-TR" dirty="0" smtClean="0"/>
              <a:t> (↓ </a:t>
            </a:r>
            <a:r>
              <a:rPr lang="tr-TR" dirty="0" err="1" smtClean="0"/>
              <a:t>coordination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/>
          <a:lstStyle/>
          <a:p>
            <a:r>
              <a:rPr lang="tr-TR" smtClean="0"/>
              <a:t>Task Design Space</a:t>
            </a:r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98770" cy="513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Şehir Hayatı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865</Words>
  <Application>Microsoft Office PowerPoint</Application>
  <PresentationFormat>On-screen Show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Georgia</vt:lpstr>
      <vt:lpstr>Times New Roman</vt:lpstr>
      <vt:lpstr>Trebuchet MS</vt:lpstr>
      <vt:lpstr>Wingdings 2</vt:lpstr>
      <vt:lpstr>Şehir Hayatı</vt:lpstr>
      <vt:lpstr>Organizational Design Step 4 - Process &amp; People Task Design</vt:lpstr>
      <vt:lpstr>The step-by-step approach</vt:lpstr>
      <vt:lpstr>Task design - previous aspects</vt:lpstr>
      <vt:lpstr>Main Question</vt:lpstr>
      <vt:lpstr>What is Task Design?</vt:lpstr>
      <vt:lpstr>Variables to define task design space</vt:lpstr>
      <vt:lpstr>Variables to define task design space</vt:lpstr>
      <vt:lpstr>Variables to define task design space</vt:lpstr>
      <vt:lpstr>Task Design Space</vt:lpstr>
      <vt:lpstr>Orderly</vt:lpstr>
      <vt:lpstr>Orderly </vt:lpstr>
      <vt:lpstr>Complicated</vt:lpstr>
      <vt:lpstr>Complicated - Example</vt:lpstr>
      <vt:lpstr>Fragmented</vt:lpstr>
      <vt:lpstr>Fragmented - Example</vt:lpstr>
      <vt:lpstr>Knotty</vt:lpstr>
      <vt:lpstr>Knotty - Example</vt:lpstr>
      <vt:lpstr>Let’s remember</vt:lpstr>
      <vt:lpstr>Fit and Misfit Table</vt:lpstr>
      <vt:lpstr>Thanks…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hey</dc:creator>
  <cp:lastModifiedBy>labuser</cp:lastModifiedBy>
  <cp:revision>24</cp:revision>
  <dcterms:created xsi:type="dcterms:W3CDTF">2012-12-08T00:09:43Z</dcterms:created>
  <dcterms:modified xsi:type="dcterms:W3CDTF">2016-12-11T14:49:43Z</dcterms:modified>
</cp:coreProperties>
</file>