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 id="2147484086" r:id="rId2"/>
  </p:sldMasterIdLst>
  <p:notesMasterIdLst>
    <p:notesMasterId r:id="rId22"/>
  </p:notesMasterIdLst>
  <p:handoutMasterIdLst>
    <p:handoutMasterId r:id="rId23"/>
  </p:handoutMasterIdLst>
  <p:sldIdLst>
    <p:sldId id="256" r:id="rId3"/>
    <p:sldId id="258" r:id="rId4"/>
    <p:sldId id="307" r:id="rId5"/>
    <p:sldId id="336" r:id="rId6"/>
    <p:sldId id="328" r:id="rId7"/>
    <p:sldId id="308" r:id="rId8"/>
    <p:sldId id="309" r:id="rId9"/>
    <p:sldId id="310" r:id="rId10"/>
    <p:sldId id="311" r:id="rId11"/>
    <p:sldId id="312" r:id="rId12"/>
    <p:sldId id="327" r:id="rId13"/>
    <p:sldId id="330" r:id="rId14"/>
    <p:sldId id="337" r:id="rId15"/>
    <p:sldId id="329" r:id="rId16"/>
    <p:sldId id="335" r:id="rId17"/>
    <p:sldId id="334" r:id="rId18"/>
    <p:sldId id="332" r:id="rId19"/>
    <p:sldId id="333" r:id="rId20"/>
    <p:sldId id="30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0" autoAdjust="0"/>
    <p:restoredTop sz="89228" autoAdjust="0"/>
  </p:normalViewPr>
  <p:slideViewPr>
    <p:cSldViewPr>
      <p:cViewPr varScale="1">
        <p:scale>
          <a:sx n="66" d="100"/>
          <a:sy n="66" d="100"/>
        </p:scale>
        <p:origin x="18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37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1D8BFED-2459-4780-A696-2D56D4A4DF5D}" type="datetimeFigureOut">
              <a:rPr lang="tr-TR"/>
              <a:pPr>
                <a:defRPr/>
              </a:pPr>
              <a:t>20.12.2016</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CF34FFA-BA00-4A43-9652-5C444369BA89}" type="slidenum">
              <a:rPr lang="tr-TR"/>
              <a:pPr>
                <a:defRPr/>
              </a:pPr>
              <a:t>‹#›</a:t>
            </a:fld>
            <a:endParaRPr lang="tr-TR"/>
          </a:p>
        </p:txBody>
      </p:sp>
    </p:spTree>
    <p:extLst>
      <p:ext uri="{BB962C8B-B14F-4D97-AF65-F5344CB8AC3E}">
        <p14:creationId xmlns:p14="http://schemas.microsoft.com/office/powerpoint/2010/main" val="1454777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88FB2D8-78B9-461A-9AD2-5148AC27B0E0}" type="datetimeFigureOut">
              <a:rPr lang="en-US"/>
              <a:pPr>
                <a:defRPr/>
              </a:pPr>
              <a:t>12/20/2016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8218F72-649A-4A34-9B4D-B441707BCFC4}" type="slidenum">
              <a:rPr lang="en-US"/>
              <a:pPr>
                <a:defRPr/>
              </a:pPr>
              <a:t>‹#›</a:t>
            </a:fld>
            <a:endParaRPr lang="en-US" dirty="0"/>
          </a:p>
        </p:txBody>
      </p:sp>
    </p:spTree>
    <p:extLst>
      <p:ext uri="{BB962C8B-B14F-4D97-AF65-F5344CB8AC3E}">
        <p14:creationId xmlns:p14="http://schemas.microsoft.com/office/powerpoint/2010/main" val="2385893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a:t>
            </a:fld>
            <a:endParaRPr lang="en-US" dirty="0"/>
          </a:p>
        </p:txBody>
      </p:sp>
    </p:spTree>
    <p:extLst>
      <p:ext uri="{BB962C8B-B14F-4D97-AF65-F5344CB8AC3E}">
        <p14:creationId xmlns:p14="http://schemas.microsoft.com/office/powerpoint/2010/main" val="121686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noProof="0" dirty="0" smtClean="0">
                <a:latin typeface="+mn-lt"/>
              </a:rPr>
              <a:t>Many people are employed with high professionalization</a:t>
            </a:r>
          </a:p>
          <a:p>
            <a:r>
              <a:rPr lang="en-US" sz="1100" noProof="0" dirty="0" smtClean="0">
                <a:latin typeface="+mn-lt"/>
              </a:rPr>
              <a:t>Need for coordination is high. </a:t>
            </a:r>
            <a:r>
              <a:rPr lang="en-US" sz="1200" b="0" i="0" u="none" strike="noStrike" kern="1200" baseline="0" dirty="0" smtClean="0">
                <a:solidFill>
                  <a:schemeClr val="tx1"/>
                </a:solidFill>
                <a:latin typeface="+mn-lt"/>
                <a:ea typeface="+mn-ea"/>
                <a:cs typeface="+mn-cs"/>
              </a:rPr>
              <a:t>Due to the large number of people to manage.</a:t>
            </a:r>
            <a:endParaRPr lang="en-US" sz="1100" noProof="0" dirty="0" smtClean="0">
              <a:latin typeface="+mn-lt"/>
            </a:endParaRPr>
          </a:p>
          <a:p>
            <a:endParaRPr lang="tr-TR" sz="1100" dirty="0" smtClean="0">
              <a:latin typeface="+mn-lt"/>
            </a:endParaRPr>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10</a:t>
            </a:fld>
            <a:endParaRPr lang="en-US" dirty="0"/>
          </a:p>
        </p:txBody>
      </p:sp>
    </p:spTree>
    <p:extLst>
      <p:ext uri="{BB962C8B-B14F-4D97-AF65-F5344CB8AC3E}">
        <p14:creationId xmlns:p14="http://schemas.microsoft.com/office/powerpoint/2010/main" val="1956396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100" b="0" i="0" u="none" strike="noStrike" kern="1200" baseline="0" noProof="0" dirty="0" err="1" smtClean="0">
                <a:solidFill>
                  <a:schemeClr val="tx1"/>
                </a:solidFill>
                <a:latin typeface="+mn-lt"/>
                <a:ea typeface="+mn-ea"/>
                <a:cs typeface="+mn-cs"/>
              </a:rPr>
              <a:t>We</a:t>
            </a:r>
            <a:r>
              <a:rPr lang="tr-TR" sz="1100" b="0" i="0" u="none" strike="noStrike" kern="1200" baseline="0" noProof="0" dirty="0" smtClean="0">
                <a:solidFill>
                  <a:schemeClr val="tx1"/>
                </a:solidFill>
                <a:latin typeface="+mn-lt"/>
                <a:ea typeface="+mn-ea"/>
                <a:cs typeface="+mn-cs"/>
              </a:rPr>
              <a:t> </a:t>
            </a:r>
            <a:r>
              <a:rPr lang="tr-TR" sz="1100" b="0" i="0" u="none" strike="noStrike" kern="1200" baseline="0" noProof="0" dirty="0" err="1" smtClean="0">
                <a:solidFill>
                  <a:schemeClr val="tx1"/>
                </a:solidFill>
                <a:latin typeface="+mn-lt"/>
                <a:ea typeface="+mn-ea"/>
                <a:cs typeface="+mn-cs"/>
              </a:rPr>
              <a:t>should</a:t>
            </a:r>
            <a:r>
              <a:rPr lang="tr-TR" sz="1100" b="0" i="0" u="none" strike="noStrike" kern="1200" baseline="0" noProof="0" dirty="0" smtClean="0">
                <a:solidFill>
                  <a:schemeClr val="tx1"/>
                </a:solidFill>
                <a:latin typeface="+mn-lt"/>
                <a:ea typeface="+mn-ea"/>
                <a:cs typeface="+mn-cs"/>
              </a:rPr>
              <a:t> e</a:t>
            </a:r>
            <a:r>
              <a:rPr lang="en-US" sz="1100" b="0" i="0" u="none" strike="noStrike" kern="1200" baseline="0" noProof="0" dirty="0" err="1" smtClean="0">
                <a:solidFill>
                  <a:schemeClr val="tx1"/>
                </a:solidFill>
                <a:latin typeface="+mn-lt"/>
                <a:ea typeface="+mn-ea"/>
                <a:cs typeface="+mn-cs"/>
              </a:rPr>
              <a:t>xamine</a:t>
            </a:r>
            <a:r>
              <a:rPr lang="en-US" sz="1100" b="0" i="0" u="none" strike="noStrike" kern="1200" baseline="0" noProof="0" dirty="0" smtClean="0">
                <a:solidFill>
                  <a:schemeClr val="tx1"/>
                </a:solidFill>
                <a:latin typeface="+mn-lt"/>
                <a:ea typeface="+mn-ea"/>
                <a:cs typeface="+mn-cs"/>
              </a:rPr>
              <a:t> the two dimensions for a firm and locate the firm two dimensional </a:t>
            </a:r>
            <a:r>
              <a:rPr lang="en-US" sz="1100" b="1" i="0" u="none" strike="noStrike" kern="1200" baseline="0" noProof="0" dirty="0" smtClean="0">
                <a:solidFill>
                  <a:schemeClr val="tx1"/>
                </a:solidFill>
                <a:latin typeface="+mn-lt"/>
                <a:ea typeface="+mn-ea"/>
                <a:cs typeface="+mn-cs"/>
              </a:rPr>
              <a:t>people space </a:t>
            </a:r>
            <a:r>
              <a:rPr lang="en-US" sz="1100" b="0" i="0" u="none" strike="noStrike" kern="1200" baseline="0" noProof="0" dirty="0" smtClean="0">
                <a:solidFill>
                  <a:schemeClr val="tx1"/>
                </a:solidFill>
                <a:latin typeface="+mn-lt"/>
                <a:ea typeface="+mn-ea"/>
                <a:cs typeface="+mn-cs"/>
              </a:rPr>
              <a:t>diagram.</a:t>
            </a:r>
          </a:p>
          <a:p>
            <a:endParaRPr lang="en-US" sz="1100" b="0" i="0" u="none" strike="noStrike" kern="1200" baseline="0" noProof="0" dirty="0" smtClean="0">
              <a:solidFill>
                <a:schemeClr val="tx1"/>
              </a:solidFill>
              <a:latin typeface="+mn-lt"/>
              <a:ea typeface="+mn-ea"/>
              <a:cs typeface="+mn-cs"/>
            </a:endParaRPr>
          </a:p>
          <a:p>
            <a:r>
              <a:rPr lang="en-US" sz="1100" b="0" i="0" u="none" strike="noStrike" kern="1200" baseline="0" noProof="0" dirty="0" smtClean="0">
                <a:solidFill>
                  <a:schemeClr val="tx1"/>
                </a:solidFill>
                <a:latin typeface="+mn-lt"/>
                <a:ea typeface="+mn-ea"/>
                <a:cs typeface="+mn-cs"/>
              </a:rPr>
              <a:t>First step is</a:t>
            </a:r>
          </a:p>
          <a:p>
            <a:r>
              <a:rPr lang="en-US" sz="1100" b="0" i="0" u="none" strike="noStrike" kern="1200" baseline="0" noProof="0" dirty="0" smtClean="0">
                <a:solidFill>
                  <a:schemeClr val="tx1"/>
                </a:solidFill>
                <a:latin typeface="+mn-lt"/>
                <a:ea typeface="+mn-ea"/>
                <a:cs typeface="+mn-cs"/>
              </a:rPr>
              <a:t>1. Choosing a unit to </a:t>
            </a:r>
            <a:r>
              <a:rPr lang="en-US" sz="1100" b="0" i="0" u="none" strike="noStrike" kern="1200" baseline="0" noProof="0" dirty="0" err="1" smtClean="0">
                <a:solidFill>
                  <a:schemeClr val="tx1"/>
                </a:solidFill>
                <a:latin typeface="+mn-lt"/>
                <a:ea typeface="+mn-ea"/>
                <a:cs typeface="+mn-cs"/>
              </a:rPr>
              <a:t>analyse</a:t>
            </a:r>
            <a:endParaRPr lang="en-US" sz="1100" b="0" i="0" u="none" strike="noStrike" kern="1200" baseline="0" noProof="0" dirty="0" smtClean="0">
              <a:solidFill>
                <a:schemeClr val="tx1"/>
              </a:solidFill>
              <a:latin typeface="+mn-lt"/>
              <a:ea typeface="+mn-ea"/>
              <a:cs typeface="+mn-cs"/>
            </a:endParaRPr>
          </a:p>
          <a:p>
            <a:r>
              <a:rPr lang="en-US" sz="1100" baseline="0" noProof="0" dirty="0" smtClean="0"/>
              <a:t>2. How many people are there in the firm?</a:t>
            </a:r>
          </a:p>
          <a:p>
            <a:r>
              <a:rPr lang="en-US" sz="1100" baseline="0" noProof="0" dirty="0" smtClean="0"/>
              <a:t>3. How many people have advanced university degree or high experience?</a:t>
            </a:r>
          </a:p>
          <a:p>
            <a:r>
              <a:rPr lang="en-US" sz="1100" baseline="0" noProof="0" dirty="0" smtClean="0"/>
              <a:t>4. Let’s locate the firm</a:t>
            </a:r>
          </a:p>
          <a:p>
            <a:pPr marL="228600" indent="-228600">
              <a:buAutoNum type="arabicPeriod"/>
            </a:pPr>
            <a:endParaRPr lang="en-US" sz="1100" noProof="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11</a:t>
            </a:fld>
            <a:endParaRPr lang="en-US" dirty="0"/>
          </a:p>
        </p:txBody>
      </p:sp>
    </p:spTree>
    <p:extLst>
      <p:ext uri="{BB962C8B-B14F-4D97-AF65-F5344CB8AC3E}">
        <p14:creationId xmlns:p14="http://schemas.microsoft.com/office/powerpoint/2010/main" val="18129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12</a:t>
            </a:fld>
            <a:endParaRPr lang="en-US" dirty="0"/>
          </a:p>
        </p:txBody>
      </p:sp>
    </p:spTree>
    <p:extLst>
      <p:ext uri="{BB962C8B-B14F-4D97-AF65-F5344CB8AC3E}">
        <p14:creationId xmlns:p14="http://schemas.microsoft.com/office/powerpoint/2010/main" val="500514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noProof="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13</a:t>
            </a:fld>
            <a:endParaRPr lang="en-US" dirty="0"/>
          </a:p>
        </p:txBody>
      </p:sp>
    </p:spTree>
    <p:extLst>
      <p:ext uri="{BB962C8B-B14F-4D97-AF65-F5344CB8AC3E}">
        <p14:creationId xmlns:p14="http://schemas.microsoft.com/office/powerpoint/2010/main" val="233183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sz="1100" dirty="0" err="1" smtClean="0"/>
              <a:t>The</a:t>
            </a:r>
            <a:r>
              <a:rPr lang="tr-TR" sz="1100" dirty="0" smtClean="0"/>
              <a:t> </a:t>
            </a:r>
            <a:r>
              <a:rPr lang="tr-TR" sz="1100" dirty="0" err="1" smtClean="0"/>
              <a:t>table</a:t>
            </a:r>
            <a:r>
              <a:rPr lang="tr-TR" sz="1100" dirty="0" smtClean="0"/>
              <a:t> </a:t>
            </a:r>
            <a:r>
              <a:rPr lang="tr-TR" sz="1100" dirty="0" err="1" smtClean="0"/>
              <a:t>summarizes</a:t>
            </a:r>
            <a:r>
              <a:rPr lang="tr-TR" sz="1100" dirty="0" smtClean="0"/>
              <a:t> </a:t>
            </a:r>
            <a:r>
              <a:rPr lang="tr-TR" sz="1100" dirty="0" err="1" smtClean="0"/>
              <a:t>the</a:t>
            </a:r>
            <a:r>
              <a:rPr lang="tr-TR" sz="1100" dirty="0" smtClean="0"/>
              <a:t> </a:t>
            </a:r>
            <a:r>
              <a:rPr lang="tr-TR" sz="1100" dirty="0" err="1" smtClean="0"/>
              <a:t>four</a:t>
            </a:r>
            <a:r>
              <a:rPr lang="tr-TR" sz="1100" dirty="0" smtClean="0"/>
              <a:t> </a:t>
            </a:r>
            <a:r>
              <a:rPr lang="tr-TR" sz="1100" dirty="0" err="1" smtClean="0"/>
              <a:t>columns</a:t>
            </a:r>
            <a:r>
              <a:rPr lang="tr-TR" sz="1100" dirty="0" smtClean="0"/>
              <a:t> in </a:t>
            </a:r>
            <a:r>
              <a:rPr lang="tr-TR" sz="1100" dirty="0" err="1" smtClean="0"/>
              <a:t>the</a:t>
            </a:r>
            <a:r>
              <a:rPr lang="tr-TR" sz="1100" dirty="0" smtClean="0"/>
              <a:t> </a:t>
            </a:r>
            <a:r>
              <a:rPr lang="tr-TR" sz="1100" dirty="0" err="1" smtClean="0"/>
              <a:t>organizational</a:t>
            </a:r>
            <a:r>
              <a:rPr lang="tr-TR" sz="1100" dirty="0" smtClean="0"/>
              <a:t> </a:t>
            </a:r>
            <a:r>
              <a:rPr lang="tr-TR" sz="1100" dirty="0" err="1" smtClean="0"/>
              <a:t>design</a:t>
            </a:r>
            <a:r>
              <a:rPr lang="tr-TR" sz="1100" dirty="0" smtClean="0"/>
              <a:t> </a:t>
            </a:r>
            <a:r>
              <a:rPr lang="tr-TR" sz="1100" dirty="0" err="1" smtClean="0"/>
              <a:t>space</a:t>
            </a:r>
            <a:r>
              <a:rPr lang="tr-TR" sz="1100" dirty="0" smtClean="0"/>
              <a:t> </a:t>
            </a:r>
            <a:r>
              <a:rPr lang="tr-TR" sz="1100" dirty="0" err="1" smtClean="0"/>
              <a:t>introduced</a:t>
            </a:r>
            <a:r>
              <a:rPr lang="tr-TR" sz="1100" dirty="0" smtClean="0"/>
              <a:t> </a:t>
            </a:r>
            <a:r>
              <a:rPr lang="tr-TR" sz="1100" dirty="0" err="1" smtClean="0"/>
              <a:t>thus</a:t>
            </a:r>
            <a:r>
              <a:rPr lang="tr-TR" sz="1100" dirty="0" smtClean="0"/>
              <a:t> far.</a:t>
            </a:r>
            <a:endParaRPr lang="tr-TR" sz="1100" noProof="0" dirty="0" smtClean="0"/>
          </a:p>
          <a:p>
            <a:endParaRPr lang="tr-TR" sz="1100" noProof="0" dirty="0" smtClean="0"/>
          </a:p>
          <a:p>
            <a:r>
              <a:rPr lang="en-US" sz="1100" noProof="0" dirty="0" smtClean="0"/>
              <a:t>Misfits are any set of relations that do not matches with one column.</a:t>
            </a:r>
            <a:r>
              <a:rPr lang="tr-TR" sz="1100" baseline="0" noProof="0" dirty="0" smtClean="0"/>
              <a:t> </a:t>
            </a:r>
          </a:p>
          <a:p>
            <a:r>
              <a:rPr lang="en-US" sz="1100" noProof="0" dirty="0" smtClean="0"/>
              <a:t>Size of the firm or</a:t>
            </a:r>
            <a:r>
              <a:rPr lang="en-US" sz="1100" baseline="0" noProof="0" dirty="0" smtClean="0"/>
              <a:t> their professionalization level bring misfits.</a:t>
            </a:r>
            <a:endParaRPr lang="en-US" sz="1100" noProof="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14</a:t>
            </a:fld>
            <a:endParaRPr lang="en-US" dirty="0"/>
          </a:p>
        </p:txBody>
      </p:sp>
    </p:spTree>
    <p:extLst>
      <p:ext uri="{BB962C8B-B14F-4D97-AF65-F5344CB8AC3E}">
        <p14:creationId xmlns:p14="http://schemas.microsoft.com/office/powerpoint/2010/main" val="249359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column A, there is a fit for the shop with a reactor strategy, a calm environment, a simple configuration, and orderly task design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if the environment becomes more uncertain and requires changes, it is very likely that the nonprofessional people will either resist change or lack the skills for change. It is a potential misfit for example.</a:t>
            </a:r>
            <a:endParaRPr lang="en-US"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15</a:t>
            </a:fld>
            <a:endParaRPr lang="en-US" dirty="0"/>
          </a:p>
        </p:txBody>
      </p:sp>
    </p:spTree>
    <p:extLst>
      <p:ext uri="{BB962C8B-B14F-4D97-AF65-F5344CB8AC3E}">
        <p14:creationId xmlns:p14="http://schemas.microsoft.com/office/powerpoint/2010/main" val="249359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Moving to B, the factory is a fit for an efficiency goal, defender strategy, varied environment, a functional configuration, and a complicated task design.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if the environmental unpredictability increases and thus requires additional information processing, then the functional configuration is not suited to make changes quickly. In such a misfit situation, the individuals will require greater professionalization.</a:t>
            </a:r>
            <a:endParaRPr lang="en-US"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16</a:t>
            </a:fld>
            <a:endParaRPr lang="en-US" dirty="0"/>
          </a:p>
        </p:txBody>
      </p:sp>
    </p:spTree>
    <p:extLst>
      <p:ext uri="{BB962C8B-B14F-4D97-AF65-F5344CB8AC3E}">
        <p14:creationId xmlns:p14="http://schemas.microsoft.com/office/powerpoint/2010/main" val="2493593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column C, the laboratory is a good fit for: a flat complexity, a divisional configuration, a locally stormy environment, a prospector strategy, and an effectiveness goal.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executive can create independent divisions to deal with the local conditions. Each division has its own environment which is stormy but largely independent of the others. As the number of subunits increases, the coordination issues will become problematic and will eventually create a misfit.</a:t>
            </a:r>
            <a:endParaRPr lang="en-US"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17</a:t>
            </a:fld>
            <a:endParaRPr lang="en-US" dirty="0"/>
          </a:p>
        </p:txBody>
      </p:sp>
    </p:spTree>
    <p:extLst>
      <p:ext uri="{BB962C8B-B14F-4D97-AF65-F5344CB8AC3E}">
        <p14:creationId xmlns:p14="http://schemas.microsoft.com/office/powerpoint/2010/main" val="2493593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column D, the office is a fit for a symmetric complexity, a matrix configuration, a turbulent environment, an analyzer strategy and dual goals.</a:t>
            </a:r>
          </a:p>
          <a:p>
            <a:endParaRPr lang="en-US" sz="1200" b="0" i="0" u="none" strike="noStrike" kern="1200" baseline="0" dirty="0" smtClean="0">
              <a:solidFill>
                <a:schemeClr val="tx1"/>
              </a:solidFill>
              <a:latin typeface="+mn-lt"/>
              <a:ea typeface="+mn-ea"/>
              <a:cs typeface="+mn-cs"/>
            </a:endParaRPr>
          </a:p>
          <a:p>
            <a:r>
              <a:rPr lang="tr-TR" dirty="0" err="1" smtClean="0"/>
              <a:t>Firms</a:t>
            </a:r>
            <a:r>
              <a:rPr lang="tr-TR" dirty="0" smtClean="0"/>
              <a:t> </a:t>
            </a:r>
            <a:r>
              <a:rPr lang="tr-TR" dirty="0" err="1" smtClean="0"/>
              <a:t>that</a:t>
            </a:r>
            <a:r>
              <a:rPr lang="tr-TR" dirty="0" smtClean="0"/>
              <a:t> </a:t>
            </a:r>
            <a:r>
              <a:rPr lang="tr-TR" dirty="0" err="1" smtClean="0"/>
              <a:t>have</a:t>
            </a:r>
            <a:r>
              <a:rPr lang="tr-TR" dirty="0" smtClean="0"/>
              <a:t> </a:t>
            </a:r>
            <a:r>
              <a:rPr lang="tr-TR" dirty="0" err="1" smtClean="0"/>
              <a:t>more</a:t>
            </a:r>
            <a:r>
              <a:rPr lang="tr-TR" dirty="0" smtClean="0"/>
              <a:t> </a:t>
            </a:r>
            <a:r>
              <a:rPr lang="tr-TR" dirty="0" err="1" smtClean="0"/>
              <a:t>characteristics</a:t>
            </a:r>
            <a:r>
              <a:rPr lang="tr-TR" dirty="0" smtClean="0"/>
              <a:t> in </a:t>
            </a:r>
            <a:r>
              <a:rPr lang="tr-TR" dirty="0" err="1" smtClean="0"/>
              <a:t>the</a:t>
            </a:r>
            <a:r>
              <a:rPr lang="tr-TR" dirty="0" smtClean="0"/>
              <a:t> </a:t>
            </a:r>
            <a:r>
              <a:rPr lang="tr-TR" dirty="0" err="1" smtClean="0"/>
              <a:t>same</a:t>
            </a:r>
            <a:r>
              <a:rPr lang="tr-TR" dirty="0" smtClean="0"/>
              <a:t> </a:t>
            </a:r>
            <a:r>
              <a:rPr lang="tr-TR" dirty="0" err="1" smtClean="0"/>
              <a:t>column</a:t>
            </a:r>
            <a:r>
              <a:rPr lang="tr-TR" dirty="0" smtClean="0"/>
              <a:t> </a:t>
            </a:r>
            <a:r>
              <a:rPr lang="tr-TR" dirty="0" err="1" smtClean="0"/>
              <a:t>are</a:t>
            </a:r>
            <a:r>
              <a:rPr lang="tr-TR" dirty="0" smtClean="0"/>
              <a:t> </a:t>
            </a:r>
            <a:r>
              <a:rPr lang="tr-TR" dirty="0" err="1" smtClean="0"/>
              <a:t>said</a:t>
            </a:r>
            <a:r>
              <a:rPr lang="tr-TR" dirty="0" smtClean="0"/>
              <a:t> </a:t>
            </a:r>
            <a:r>
              <a:rPr lang="tr-TR" dirty="0" err="1" smtClean="0"/>
              <a:t>to</a:t>
            </a:r>
            <a:r>
              <a:rPr lang="tr-TR" dirty="0" smtClean="0"/>
              <a:t> </a:t>
            </a:r>
            <a:r>
              <a:rPr lang="tr-TR" dirty="0" err="1" smtClean="0"/>
              <a:t>have</a:t>
            </a:r>
            <a:r>
              <a:rPr lang="tr-TR" dirty="0" smtClean="0"/>
              <a:t> </a:t>
            </a:r>
            <a:r>
              <a:rPr lang="tr-TR" dirty="0" err="1" smtClean="0"/>
              <a:t>good</a:t>
            </a:r>
            <a:r>
              <a:rPr lang="tr-TR" dirty="0" smtClean="0"/>
              <a:t> fit.</a:t>
            </a:r>
          </a:p>
          <a:p>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18</a:t>
            </a:fld>
            <a:endParaRPr lang="en-US" dirty="0"/>
          </a:p>
        </p:txBody>
      </p:sp>
    </p:spTree>
    <p:extLst>
      <p:ext uri="{BB962C8B-B14F-4D97-AF65-F5344CB8AC3E}">
        <p14:creationId xmlns:p14="http://schemas.microsoft.com/office/powerpoint/2010/main" val="249359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19</a:t>
            </a:fld>
            <a:endParaRPr lang="en-US" dirty="0"/>
          </a:p>
        </p:txBody>
      </p:sp>
    </p:spTree>
    <p:extLst>
      <p:ext uri="{BB962C8B-B14F-4D97-AF65-F5344CB8AC3E}">
        <p14:creationId xmlns:p14="http://schemas.microsoft.com/office/powerpoint/2010/main" val="221871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100" b="0" noProof="0" dirty="0" smtClean="0">
                <a:latin typeface="+mn-lt"/>
                <a:cs typeface="Times New Roman" pitchFamily="18" charset="0"/>
              </a:rPr>
              <a:t>D</a:t>
            </a:r>
            <a:r>
              <a:rPr lang="en-US" sz="1100" b="0" noProof="0" dirty="0" err="1" smtClean="0">
                <a:latin typeface="+mn-lt"/>
                <a:cs typeface="Times New Roman" pitchFamily="18" charset="0"/>
              </a:rPr>
              <a:t>iscuss</a:t>
            </a:r>
            <a:r>
              <a:rPr lang="en-US" sz="1100" b="0" noProof="0" dirty="0" smtClean="0">
                <a:latin typeface="+mn-lt"/>
                <a:cs typeface="Times New Roman" pitchFamily="18" charset="0"/>
              </a:rPr>
              <a:t> two factors </a:t>
            </a:r>
            <a:r>
              <a:rPr lang="en-US" sz="1100" b="0" baseline="0" noProof="0" dirty="0" smtClean="0">
                <a:latin typeface="+mn-lt"/>
                <a:cs typeface="Times New Roman" pitchFamily="18" charset="0"/>
              </a:rPr>
              <a:t>for management of people and describe four approaches </a:t>
            </a:r>
          </a:p>
          <a:p>
            <a:r>
              <a:rPr lang="en-US" sz="1100" b="0" noProof="0" dirty="0" smtClean="0">
                <a:latin typeface="+mn-lt"/>
                <a:cs typeface="Times New Roman" pitchFamily="18" charset="0"/>
              </a:rPr>
              <a:t>Then answer to diagnostic questions.</a:t>
            </a:r>
          </a:p>
          <a:p>
            <a:r>
              <a:rPr lang="en-US" sz="1100" b="0" noProof="0" dirty="0" smtClean="0">
                <a:latin typeface="+mn-lt"/>
                <a:cs typeface="Times New Roman" pitchFamily="18" charset="0"/>
              </a:rPr>
              <a:t>Lastly </a:t>
            </a:r>
            <a:r>
              <a:rPr lang="en-US" sz="1100" b="0" baseline="0" noProof="0" dirty="0" smtClean="0">
                <a:latin typeface="+mn-lt"/>
                <a:cs typeface="Times New Roman" pitchFamily="18" charset="0"/>
              </a:rPr>
              <a:t>determine fits and misfits</a:t>
            </a:r>
          </a:p>
          <a:p>
            <a:endParaRPr lang="en-US" sz="1100" b="0" baseline="0" noProof="0" dirty="0" smtClean="0">
              <a:latin typeface="+mn-lt"/>
              <a:cs typeface="Times New Roman" pitchFamily="18" charset="0"/>
            </a:endParaRPr>
          </a:p>
          <a:p>
            <a:endParaRPr lang="en-US" sz="1100" b="0" baseline="0" noProof="0" dirty="0" smtClean="0">
              <a:latin typeface="+mn-lt"/>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98218F72-649A-4A34-9B4D-B441707BCFC4}" type="slidenum">
              <a:rPr lang="en-US" smtClean="0"/>
              <a:pPr>
                <a:defRPr/>
              </a:pPr>
              <a:t>2</a:t>
            </a:fld>
            <a:endParaRPr lang="en-US" dirty="0"/>
          </a:p>
        </p:txBody>
      </p:sp>
    </p:spTree>
    <p:extLst>
      <p:ext uri="{BB962C8B-B14F-4D97-AF65-F5344CB8AC3E}">
        <p14:creationId xmlns:p14="http://schemas.microsoft.com/office/powerpoint/2010/main" val="11688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noProof="0" dirty="0" smtClean="0">
                <a:latin typeface="+mn-lt"/>
                <a:cs typeface="Times New Roman" pitchFamily="18" charset="0"/>
              </a:rPr>
              <a:t>Why we need an organization?</a:t>
            </a:r>
          </a:p>
          <a:p>
            <a:pPr marL="171450" indent="-171450">
              <a:buFont typeface="Arial" pitchFamily="34" charset="0"/>
              <a:buChar char="•"/>
            </a:pPr>
            <a:r>
              <a:rPr lang="en-US" sz="1100" b="0" noProof="0" dirty="0" smtClean="0">
                <a:latin typeface="+mn-lt"/>
                <a:cs typeface="Times New Roman" pitchFamily="18" charset="0"/>
              </a:rPr>
              <a:t>People are limited to process information</a:t>
            </a:r>
            <a:r>
              <a:rPr lang="en-US" sz="1100" b="0" baseline="0" noProof="0" dirty="0" smtClean="0">
                <a:latin typeface="+mn-lt"/>
                <a:cs typeface="Times New Roman" pitchFamily="18" charset="0"/>
              </a:rPr>
              <a:t> that</a:t>
            </a:r>
            <a:r>
              <a:rPr lang="en-US" sz="1100" b="0" noProof="0" dirty="0" smtClean="0">
                <a:latin typeface="+mn-lt"/>
                <a:cs typeface="Times New Roman" pitchFamily="18" charset="0"/>
              </a:rPr>
              <a:t> is</a:t>
            </a:r>
            <a:r>
              <a:rPr lang="en-US" sz="1100" b="0" baseline="0" noProof="0" dirty="0" smtClean="0">
                <a:latin typeface="+mn-lt"/>
                <a:cs typeface="Times New Roman" pitchFamily="18" charset="0"/>
              </a:rPr>
              <a:t> also called </a:t>
            </a:r>
            <a:r>
              <a:rPr lang="en-US" sz="1100" b="0" noProof="0" dirty="0" err="1" smtClean="0">
                <a:latin typeface="+mn-lt"/>
                <a:cs typeface="Times New Roman" pitchFamily="18" charset="0"/>
              </a:rPr>
              <a:t>boundedly</a:t>
            </a:r>
            <a:r>
              <a:rPr lang="en-US" sz="1100" b="0" noProof="0" dirty="0" smtClean="0">
                <a:latin typeface="+mn-lt"/>
                <a:cs typeface="Times New Roman" pitchFamily="18" charset="0"/>
              </a:rPr>
              <a:t> rational.</a:t>
            </a:r>
          </a:p>
          <a:p>
            <a:pPr marL="171450" indent="-171450">
              <a:buFont typeface="Arial" pitchFamily="34" charset="0"/>
              <a:buChar char="•"/>
            </a:pPr>
            <a:r>
              <a:rPr lang="en-US" sz="1100" b="0" noProof="0" dirty="0" smtClean="0">
                <a:latin typeface="+mn-lt"/>
                <a:cs typeface="Times New Roman" pitchFamily="18" charset="0"/>
              </a:rPr>
              <a:t>There is a way to overcome that limitation. Becoming an</a:t>
            </a:r>
            <a:r>
              <a:rPr lang="en-US" sz="1100" b="0" baseline="0" noProof="0" dirty="0" smtClean="0">
                <a:latin typeface="+mn-lt"/>
                <a:cs typeface="Times New Roman" pitchFamily="18" charset="0"/>
              </a:rPr>
              <a:t> organization is one of the solutions.</a:t>
            </a:r>
            <a:endParaRPr lang="en-US" sz="1100" b="0" noProof="0" dirty="0" smtClean="0">
              <a:latin typeface="+mn-lt"/>
              <a:cs typeface="Times New Roman" pitchFamily="18" charset="0"/>
            </a:endParaRPr>
          </a:p>
          <a:p>
            <a:r>
              <a:rPr lang="en-US" sz="1100" noProof="0" dirty="0" smtClean="0">
                <a:latin typeface="+mn-lt"/>
                <a:cs typeface="Times New Roman" pitchFamily="18" charset="0"/>
              </a:rPr>
              <a:t>Effective «management of people» is a must to reach the goals</a:t>
            </a:r>
            <a:r>
              <a:rPr lang="en-US" sz="1100" baseline="0" noProof="0" dirty="0" smtClean="0">
                <a:latin typeface="+mn-lt"/>
                <a:cs typeface="Times New Roman" pitchFamily="18" charset="0"/>
              </a:rPr>
              <a:t> in organizations.</a:t>
            </a:r>
          </a:p>
          <a:p>
            <a:endParaRPr lang="en-US" sz="1100" baseline="0" noProof="0" dirty="0" smtClean="0">
              <a:latin typeface="+mn-lt"/>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baseline="0" dirty="0" smtClean="0">
                <a:solidFill>
                  <a:schemeClr val="tx1"/>
                </a:solidFill>
                <a:latin typeface="+mn-lt"/>
                <a:ea typeface="+mn-ea"/>
                <a:cs typeface="+mn-cs"/>
              </a:rPr>
              <a:t>From an organizational design perspective the important question for the executive is: what is the best way to manage people, given the organization’s goals, strategy, structure, and task design?</a:t>
            </a:r>
            <a:endParaRPr lang="en-US" sz="1100" b="0" baseline="0" noProof="0" dirty="0" smtClean="0">
              <a:latin typeface="+mn-lt"/>
              <a:cs typeface="Times New Roman" pitchFamily="18" charset="0"/>
            </a:endParaRPr>
          </a:p>
          <a:p>
            <a:endParaRPr lang="en-US" sz="1100" baseline="0" noProof="0" dirty="0" smtClean="0">
              <a:latin typeface="+mn-lt"/>
              <a:cs typeface="Times New Roman" pitchFamily="18" charset="0"/>
            </a:endParaRPr>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3</a:t>
            </a:fld>
            <a:endParaRPr lang="en-US" dirty="0"/>
          </a:p>
        </p:txBody>
      </p:sp>
    </p:spTree>
    <p:extLst>
      <p:ext uri="{BB962C8B-B14F-4D97-AF65-F5344CB8AC3E}">
        <p14:creationId xmlns:p14="http://schemas.microsoft.com/office/powerpoint/2010/main" val="272375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100" b="0" dirty="0" smtClean="0"/>
              <a:t>How </a:t>
            </a:r>
            <a:r>
              <a:rPr lang="tr-TR" sz="1100" b="0" dirty="0" err="1" smtClean="0"/>
              <a:t>many</a:t>
            </a:r>
            <a:r>
              <a:rPr lang="tr-TR" sz="1100" b="0" dirty="0" smtClean="0"/>
              <a:t> </a:t>
            </a:r>
            <a:r>
              <a:rPr lang="tr-TR" sz="1100" b="0" dirty="0" err="1" smtClean="0"/>
              <a:t>people</a:t>
            </a:r>
            <a:r>
              <a:rPr lang="tr-TR" sz="1100" b="0" dirty="0" smtClean="0"/>
              <a:t> </a:t>
            </a:r>
            <a:r>
              <a:rPr lang="tr-TR" sz="1100" b="0" dirty="0" err="1" smtClean="0"/>
              <a:t>work</a:t>
            </a:r>
            <a:r>
              <a:rPr lang="tr-TR" sz="1100" b="0" dirty="0" smtClean="0"/>
              <a:t> in </a:t>
            </a:r>
            <a:r>
              <a:rPr lang="tr-TR" sz="1100" b="0" dirty="0" err="1" smtClean="0"/>
              <a:t>the</a:t>
            </a:r>
            <a:r>
              <a:rPr lang="tr-TR" sz="1100" b="0" baseline="0" dirty="0" smtClean="0"/>
              <a:t> </a:t>
            </a:r>
            <a:r>
              <a:rPr lang="tr-TR" sz="1100" b="0" baseline="0" dirty="0" err="1" smtClean="0"/>
              <a:t>company</a:t>
            </a:r>
            <a:r>
              <a:rPr lang="tr-TR" sz="1100" b="0" baseline="0" dirty="0" smtClean="0"/>
              <a:t>?</a:t>
            </a:r>
            <a:endParaRPr lang="en-US" sz="1100" b="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4</a:t>
            </a:fld>
            <a:endParaRPr lang="en-US" dirty="0"/>
          </a:p>
        </p:txBody>
      </p:sp>
    </p:spTree>
    <p:extLst>
      <p:ext uri="{BB962C8B-B14F-4D97-AF65-F5344CB8AC3E}">
        <p14:creationId xmlns:p14="http://schemas.microsoft.com/office/powerpoint/2010/main" val="272375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noProof="0" dirty="0" smtClean="0">
                <a:latin typeface="+mn-lt"/>
              </a:rPr>
              <a:t>Professionalization is the collective skill level of the individuals and a measure</a:t>
            </a:r>
            <a:r>
              <a:rPr lang="en-US" sz="1100" baseline="0" noProof="0" dirty="0" smtClean="0">
                <a:latin typeface="+mn-lt"/>
              </a:rPr>
              <a:t> of their capabilities for the work that they do.</a:t>
            </a:r>
            <a:endParaRPr lang="en-US" sz="1100" noProof="0" dirty="0" smtClean="0">
              <a:latin typeface="+mn-lt"/>
            </a:endParaRPr>
          </a:p>
          <a:p>
            <a:endParaRPr lang="en-US" sz="1100" noProof="0" dirty="0" smtClean="0">
              <a:latin typeface="+mn-lt"/>
            </a:endParaRPr>
          </a:p>
          <a:p>
            <a:r>
              <a:rPr lang="en-US" sz="1100" noProof="0" dirty="0" smtClean="0">
                <a:latin typeface="+mn-lt"/>
              </a:rPr>
              <a:t>People generate information when they work</a:t>
            </a:r>
          </a:p>
          <a:p>
            <a:r>
              <a:rPr lang="en-US" sz="1100" noProof="0" dirty="0" smtClean="0">
                <a:latin typeface="+mn-lt"/>
              </a:rPr>
              <a:t>Professionalization is affected by</a:t>
            </a:r>
          </a:p>
          <a:p>
            <a:pPr marL="628650" lvl="1" indent="-171450">
              <a:buFont typeface="Arial" pitchFamily="34" charset="0"/>
              <a:buChar char="•"/>
            </a:pPr>
            <a:r>
              <a:rPr lang="en-US" sz="1100" noProof="0" dirty="0" smtClean="0">
                <a:latin typeface="+mn-lt"/>
              </a:rPr>
              <a:t>Education, training and experience</a:t>
            </a:r>
          </a:p>
          <a:p>
            <a:r>
              <a:rPr lang="en-US" sz="1100" noProof="0" dirty="0" smtClean="0">
                <a:latin typeface="+mn-lt"/>
              </a:rPr>
              <a:t>Professionalization brings knowledge that should be shared with the organization to meet efficiency and effectiveness</a:t>
            </a:r>
          </a:p>
          <a:p>
            <a:pPr marL="628650" lvl="1" indent="-171450">
              <a:buFont typeface="Arial" pitchFamily="34" charset="0"/>
              <a:buChar char="•"/>
            </a:pPr>
            <a:r>
              <a:rPr lang="en-US" sz="1100" noProof="0" dirty="0" smtClean="0">
                <a:latin typeface="+mn-lt"/>
              </a:rPr>
              <a:t>Explicit knowledge can be documented</a:t>
            </a:r>
          </a:p>
          <a:p>
            <a:pPr marL="628650" lvl="1" indent="-171450">
              <a:buFont typeface="Arial" pitchFamily="34" charset="0"/>
              <a:buChar char="•"/>
            </a:pPr>
            <a:r>
              <a:rPr lang="en-US" sz="1100" noProof="0" dirty="0" smtClean="0">
                <a:latin typeface="+mn-lt"/>
              </a:rPr>
              <a:t>Tacit knowledge requires social interaction</a:t>
            </a:r>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5</a:t>
            </a:fld>
            <a:endParaRPr lang="en-US" dirty="0"/>
          </a:p>
        </p:txBody>
      </p:sp>
    </p:spTree>
    <p:extLst>
      <p:ext uri="{BB962C8B-B14F-4D97-AF65-F5344CB8AC3E}">
        <p14:creationId xmlns:p14="http://schemas.microsoft.com/office/powerpoint/2010/main" val="2953832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noProof="0" dirty="0" smtClean="0"/>
              <a:t>This</a:t>
            </a:r>
            <a:r>
              <a:rPr lang="en-US" sz="1100" baseline="0" noProof="0" dirty="0" smtClean="0"/>
              <a:t> is the </a:t>
            </a:r>
            <a:r>
              <a:rPr lang="en-US" sz="1100" b="1" noProof="0" dirty="0" smtClean="0"/>
              <a:t>people space </a:t>
            </a:r>
            <a:r>
              <a:rPr lang="en-US" sz="1100" b="0" noProof="0" dirty="0" smtClean="0"/>
              <a:t>diagram</a:t>
            </a:r>
            <a:endParaRPr lang="en-US" sz="1100" b="1" noProof="0" dirty="0" smtClean="0"/>
          </a:p>
          <a:p>
            <a:r>
              <a:rPr lang="en-US" sz="1100" baseline="0" noProof="0" dirty="0" smtClean="0"/>
              <a:t>2 dimensions: </a:t>
            </a:r>
            <a:r>
              <a:rPr lang="en-US" sz="1200" b="0" i="0" u="none" strike="noStrike" kern="1200" baseline="0" dirty="0" smtClean="0">
                <a:solidFill>
                  <a:schemeClr val="tx1"/>
                </a:solidFill>
                <a:latin typeface="+mn-lt"/>
                <a:ea typeface="+mn-ea"/>
                <a:cs typeface="+mn-cs"/>
              </a:rPr>
              <a:t>professionalization on the horizontal axis and the number of individuals on the vertical axis</a:t>
            </a:r>
          </a:p>
          <a:p>
            <a:r>
              <a:rPr lang="en-US" sz="1100" noProof="0" dirty="0" smtClean="0"/>
              <a:t>There</a:t>
            </a:r>
            <a:r>
              <a:rPr lang="en-US" sz="1100" baseline="0" noProof="0" dirty="0" smtClean="0"/>
              <a:t> are f</a:t>
            </a:r>
            <a:r>
              <a:rPr lang="en-US" sz="1100" noProof="0" dirty="0" smtClean="0"/>
              <a:t>our general approaches for people management.</a:t>
            </a:r>
          </a:p>
          <a:p>
            <a:endParaRPr lang="en-US" sz="1100" noProof="0" dirty="0" smtClean="0"/>
          </a:p>
          <a:p>
            <a:r>
              <a:rPr lang="en-US" sz="1200" b="0" i="0" u="none" strike="noStrike" kern="1200" baseline="0" dirty="0" smtClean="0">
                <a:solidFill>
                  <a:schemeClr val="tx1"/>
                </a:solidFill>
                <a:latin typeface="+mn-lt"/>
                <a:ea typeface="+mn-ea"/>
                <a:cs typeface="+mn-cs"/>
              </a:rPr>
              <a:t>We will now look into each of the four categories.</a:t>
            </a:r>
            <a:endParaRPr lang="en-US" sz="1100" noProof="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6</a:t>
            </a:fld>
            <a:endParaRPr lang="en-US" dirty="0"/>
          </a:p>
        </p:txBody>
      </p:sp>
    </p:spTree>
    <p:extLst>
      <p:ext uri="{BB962C8B-B14F-4D97-AF65-F5344CB8AC3E}">
        <p14:creationId xmlns:p14="http://schemas.microsoft.com/office/powerpoint/2010/main" val="233183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noProof="0" dirty="0" smtClean="0"/>
              <a:t>Few people are employed with low on professionalization</a:t>
            </a:r>
          </a:p>
          <a:p>
            <a:endParaRPr lang="en-US" sz="1100" noProof="0" dirty="0" smtClean="0"/>
          </a:p>
          <a:p>
            <a:r>
              <a:rPr lang="en-US" sz="1100" noProof="0" dirty="0" smtClean="0"/>
              <a:t>Routines should be simple with only few steps: </a:t>
            </a:r>
            <a:r>
              <a:rPr lang="en-US" sz="1200" b="0" i="0" u="none" strike="noStrike" kern="1200" baseline="0" dirty="0" smtClean="0">
                <a:solidFill>
                  <a:schemeClr val="tx1"/>
                </a:solidFill>
                <a:latin typeface="+mn-lt"/>
                <a:ea typeface="+mn-ea"/>
                <a:cs typeface="+mn-cs"/>
              </a:rPr>
              <a:t>they must be easily understood and easy to learn.</a:t>
            </a:r>
            <a:endParaRPr lang="en-US" sz="1100" noProof="0" dirty="0" smtClean="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7</a:t>
            </a:fld>
            <a:endParaRPr lang="en-US" dirty="0"/>
          </a:p>
        </p:txBody>
      </p:sp>
    </p:spTree>
    <p:extLst>
      <p:ext uri="{BB962C8B-B14F-4D97-AF65-F5344CB8AC3E}">
        <p14:creationId xmlns:p14="http://schemas.microsoft.com/office/powerpoint/2010/main" val="2218997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noProof="0" dirty="0" smtClean="0">
                <a:latin typeface="+mn-lt"/>
              </a:rPr>
              <a:t>Many people are employed with low professionalization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baseline="0" dirty="0" smtClean="0">
                <a:solidFill>
                  <a:schemeClr val="tx1"/>
                </a:solidFill>
                <a:latin typeface="+mn-lt"/>
                <a:ea typeface="+mn-ea"/>
                <a:cs typeface="+mn-cs"/>
              </a:rPr>
              <a:t>Their work tasks can be executed repetitively, so </a:t>
            </a:r>
            <a:r>
              <a:rPr lang="en-US" sz="1050" noProof="0" dirty="0" smtClean="0">
                <a:latin typeface="+mn-lt"/>
              </a:rPr>
              <a:t>Routines are relatively simple</a:t>
            </a:r>
            <a:r>
              <a:rPr lang="en-US" sz="1100" b="0" i="0" u="none" strike="noStrike" kern="1200" baseline="0" noProof="0" dirty="0" smtClean="0">
                <a:solidFill>
                  <a:schemeClr val="tx1"/>
                </a:solidFill>
                <a:latin typeface="+mn-lt"/>
                <a:ea typeface="+mn-ea"/>
                <a:cs typeface="+mn-cs"/>
              </a:rPr>
              <a:t>.</a:t>
            </a:r>
            <a:endParaRPr lang="en-US" sz="1100" noProof="0" dirty="0" smtClean="0">
              <a:latin typeface="+mn-lt"/>
            </a:endParaRPr>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8</a:t>
            </a:fld>
            <a:endParaRPr lang="en-US" dirty="0"/>
          </a:p>
        </p:txBody>
      </p:sp>
    </p:spTree>
    <p:extLst>
      <p:ext uri="{BB962C8B-B14F-4D97-AF65-F5344CB8AC3E}">
        <p14:creationId xmlns:p14="http://schemas.microsoft.com/office/powerpoint/2010/main" val="438304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noProof="0" dirty="0" smtClean="0"/>
              <a:t>Few people are employed with high professionalization</a:t>
            </a:r>
          </a:p>
          <a:p>
            <a:r>
              <a:rPr lang="en-US" sz="1100" noProof="0" dirty="0" smtClean="0"/>
              <a:t>Each one can work alone and the manager’s job is to support the individual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err="1" smtClean="0">
                <a:latin typeface="Georgia" pitchFamily="18" charset="0"/>
              </a:rPr>
              <a:t>Taci</a:t>
            </a:r>
            <a:r>
              <a:rPr lang="tr-TR" sz="1100" dirty="0" smtClean="0">
                <a:latin typeface="Georgia" pitchFamily="18" charset="0"/>
              </a:rPr>
              <a:t>t</a:t>
            </a:r>
            <a:r>
              <a:rPr lang="en-US" sz="1100" dirty="0" smtClean="0">
                <a:latin typeface="Georgia" pitchFamily="18" charset="0"/>
              </a:rPr>
              <a:t> knowledge rather than routines:</a:t>
            </a:r>
            <a:r>
              <a:rPr lang="en-US" sz="1100" baseline="0" dirty="0" smtClean="0">
                <a:latin typeface="Georgia" pitchFamily="18" charset="0"/>
              </a:rPr>
              <a:t> </a:t>
            </a:r>
            <a:r>
              <a:rPr lang="en-US" sz="1100" b="0" i="0" u="none" strike="noStrike" kern="1200" baseline="0" dirty="0" smtClean="0">
                <a:solidFill>
                  <a:schemeClr val="tx1"/>
                </a:solidFill>
                <a:latin typeface="+mn-lt"/>
                <a:ea typeface="+mn-ea"/>
                <a:cs typeface="+mn-cs"/>
              </a:rPr>
              <a:t>workers coordinate in small groups for intense information sharing</a:t>
            </a:r>
            <a:endParaRPr lang="en-US" sz="1100" noProof="0" dirty="0" smtClean="0"/>
          </a:p>
          <a:p>
            <a:endParaRPr lang="en-US" sz="1100" noProof="0" dirty="0"/>
          </a:p>
        </p:txBody>
      </p:sp>
      <p:sp>
        <p:nvSpPr>
          <p:cNvPr id="4" name="Slide Number Placeholder 3"/>
          <p:cNvSpPr>
            <a:spLocks noGrp="1"/>
          </p:cNvSpPr>
          <p:nvPr>
            <p:ph type="sldNum" sz="quarter" idx="10"/>
          </p:nvPr>
        </p:nvSpPr>
        <p:spPr/>
        <p:txBody>
          <a:bodyPr/>
          <a:lstStyle/>
          <a:p>
            <a:pPr>
              <a:defRPr/>
            </a:pPr>
            <a:fld id="{98218F72-649A-4A34-9B4D-B441707BCFC4}" type="slidenum">
              <a:rPr lang="en-US" smtClean="0"/>
              <a:pPr>
                <a:defRPr/>
              </a:pPr>
              <a:t>9</a:t>
            </a:fld>
            <a:endParaRPr lang="en-US" dirty="0"/>
          </a:p>
        </p:txBody>
      </p:sp>
    </p:spTree>
    <p:extLst>
      <p:ext uri="{BB962C8B-B14F-4D97-AF65-F5344CB8AC3E}">
        <p14:creationId xmlns:p14="http://schemas.microsoft.com/office/powerpoint/2010/main" val="1080708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1319218" y="4377194"/>
            <a:ext cx="7321906" cy="771532"/>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4000" b="1">
                <a:ln>
                  <a:noFill/>
                </a:ln>
                <a:solidFill>
                  <a:srgbClr val="5C0202"/>
                </a:solidFill>
                <a:effectLst>
                  <a:outerShdw blurRad="38100" dist="25400" dir="5400000" algn="tl" rotWithShape="0">
                    <a:srgbClr val="000000">
                      <a:alpha val="43000"/>
                    </a:srgbClr>
                  </a:outerShdw>
                </a:effectLst>
                <a:latin typeface="+mj-lt"/>
                <a:ea typeface="+mj-ea"/>
                <a:cs typeface="+mj-cs"/>
              </a:defRPr>
            </a:lvl1pPr>
          </a:lstStyle>
          <a:p>
            <a:r>
              <a:rPr lang="tr-TR" dirty="0" smtClean="0"/>
              <a:t>Click to edit Master title style</a:t>
            </a:r>
            <a:endParaRPr lang="tr-TR" dirty="0"/>
          </a:p>
        </p:txBody>
      </p:sp>
      <p:sp>
        <p:nvSpPr>
          <p:cNvPr id="17" name="Subtitle 16"/>
          <p:cNvSpPr>
            <a:spLocks noGrp="1"/>
          </p:cNvSpPr>
          <p:nvPr>
            <p:ph type="subTitle" idx="1"/>
          </p:nvPr>
        </p:nvSpPr>
        <p:spPr>
          <a:xfrm>
            <a:off x="1319218" y="5176862"/>
            <a:ext cx="7324748" cy="895344"/>
          </a:xfrm>
        </p:spPr>
        <p:txBody>
          <a:bodyPr lIns="0" rIns="18288"/>
          <a:lstStyle>
            <a:lvl1pPr marL="0" marR="45720" indent="0" algn="l">
              <a:buNone/>
              <a:defRPr b="1">
                <a:solidFill>
                  <a:schemeClr val="bg1">
                    <a:lumMod val="95000"/>
                    <a:lumOff val="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dirty="0" smtClean="0"/>
              <a:t>Click to edit Master subtitle style</a:t>
            </a:r>
            <a:endParaRPr lang="tr-TR" dirty="0"/>
          </a:p>
        </p:txBody>
      </p:sp>
      <p:sp>
        <p:nvSpPr>
          <p:cNvPr id="4" name="Date Placeholder 29"/>
          <p:cNvSpPr>
            <a:spLocks noGrp="1"/>
          </p:cNvSpPr>
          <p:nvPr>
            <p:ph type="dt" sz="half" idx="10"/>
          </p:nvPr>
        </p:nvSpPr>
        <p:spPr/>
        <p:txBody>
          <a:bodyPr/>
          <a:lstStyle>
            <a:lvl1pPr>
              <a:defRPr/>
            </a:lvl1pPr>
          </a:lstStyle>
          <a:p>
            <a:pPr>
              <a:defRPr/>
            </a:pPr>
            <a:fld id="{EA40DB33-E57F-4366-9324-2B7C4C383DC1}" type="datetimeFigureOut">
              <a:rPr lang="tr-TR"/>
              <a:pPr>
                <a:defRPr/>
              </a:pPr>
              <a:t>20.12.2016</a:t>
            </a:fld>
            <a:endParaRPr lang="tr-TR" dirty="0"/>
          </a:p>
        </p:txBody>
      </p:sp>
      <p:sp>
        <p:nvSpPr>
          <p:cNvPr id="5" name="Footer Placeholder 18"/>
          <p:cNvSpPr>
            <a:spLocks noGrp="1"/>
          </p:cNvSpPr>
          <p:nvPr>
            <p:ph type="ftr" sz="quarter" idx="11"/>
          </p:nvPr>
        </p:nvSpPr>
        <p:spPr/>
        <p:txBody>
          <a:bodyPr/>
          <a:lstStyle>
            <a:lvl1pPr>
              <a:defRPr/>
            </a:lvl1pPr>
          </a:lstStyle>
          <a:p>
            <a:pPr>
              <a:defRPr/>
            </a:pPr>
            <a:endParaRPr lang="tr-TR"/>
          </a:p>
        </p:txBody>
      </p:sp>
      <p:sp>
        <p:nvSpPr>
          <p:cNvPr id="6" name="Slide Number Placeholder 26"/>
          <p:cNvSpPr>
            <a:spLocks noGrp="1"/>
          </p:cNvSpPr>
          <p:nvPr>
            <p:ph type="sldNum" sz="quarter" idx="12"/>
          </p:nvPr>
        </p:nvSpPr>
        <p:spPr/>
        <p:txBody>
          <a:bodyPr/>
          <a:lstStyle>
            <a:lvl1pPr>
              <a:defRPr/>
            </a:lvl1pPr>
          </a:lstStyle>
          <a:p>
            <a:pPr>
              <a:defRPr/>
            </a:pPr>
            <a:fld id="{FA83592D-47BD-4177-89A3-5BE37C875F2B}" type="slidenum">
              <a:rPr lang="tr-TR"/>
              <a:pPr>
                <a:defRPr/>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tr-TR"/>
          </a:p>
        </p:txBody>
      </p:sp>
      <p:sp>
        <p:nvSpPr>
          <p:cNvPr id="3" name="Vertical Text Placeholder 2"/>
          <p:cNvSpPr>
            <a:spLocks noGrp="1"/>
          </p:cNvSpPr>
          <p:nvPr>
            <p:ph type="body" orient="vert" idx="1"/>
          </p:nvPr>
        </p:nvSpPr>
        <p:spPr>
          <a:xfrm>
            <a:off x="457200" y="1484784"/>
            <a:ext cx="7400948" cy="4015918"/>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4" name="Date Placeholder 9"/>
          <p:cNvSpPr>
            <a:spLocks noGrp="1"/>
          </p:cNvSpPr>
          <p:nvPr>
            <p:ph type="dt" sz="half" idx="10"/>
          </p:nvPr>
        </p:nvSpPr>
        <p:spPr/>
        <p:txBody>
          <a:bodyPr/>
          <a:lstStyle>
            <a:lvl1pPr>
              <a:defRPr/>
            </a:lvl1pPr>
          </a:lstStyle>
          <a:p>
            <a:pPr>
              <a:defRPr/>
            </a:pPr>
            <a:fld id="{BA2BDE36-E2A6-402E-B704-4DF35A90E478}" type="datetimeFigureOut">
              <a:rPr lang="tr-TR"/>
              <a:pPr>
                <a:defRPr/>
              </a:pPr>
              <a:t>20.12.2016</a:t>
            </a:fld>
            <a:endParaRPr lang="tr-TR" dirty="0"/>
          </a:p>
        </p:txBody>
      </p:sp>
      <p:sp>
        <p:nvSpPr>
          <p:cNvPr id="5" name="Footer Placeholder 21"/>
          <p:cNvSpPr>
            <a:spLocks noGrp="1"/>
          </p:cNvSpPr>
          <p:nvPr>
            <p:ph type="ftr" sz="quarter" idx="11"/>
          </p:nvPr>
        </p:nvSpPr>
        <p:spPr/>
        <p:txBody>
          <a:bodyPr/>
          <a:lstStyle>
            <a:lvl1pPr>
              <a:defRPr/>
            </a:lvl1pPr>
          </a:lstStyle>
          <a:p>
            <a:pPr>
              <a:defRPr/>
            </a:pPr>
            <a:endParaRPr lang="tr-TR"/>
          </a:p>
        </p:txBody>
      </p:sp>
      <p:sp>
        <p:nvSpPr>
          <p:cNvPr id="6" name="Slide Number Placeholder 17"/>
          <p:cNvSpPr>
            <a:spLocks noGrp="1"/>
          </p:cNvSpPr>
          <p:nvPr>
            <p:ph type="sldNum" sz="quarter" idx="12"/>
          </p:nvPr>
        </p:nvSpPr>
        <p:spPr/>
        <p:txBody>
          <a:bodyPr/>
          <a:lstStyle>
            <a:lvl1pPr>
              <a:defRPr/>
            </a:lvl1pPr>
          </a:lstStyle>
          <a:p>
            <a:pPr>
              <a:defRPr/>
            </a:pPr>
            <a:fld id="{54B04901-345A-4623-9C1E-B24A80BABE14}" type="slidenum">
              <a:rPr lang="tr-TR"/>
              <a:pPr>
                <a:defRPr/>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1300186" cy="4514863"/>
          </a:xfrm>
        </p:spPr>
        <p:txBody>
          <a:bodyPr vert="eaVert"/>
          <a:lstStyle/>
          <a:p>
            <a:r>
              <a:rPr lang="tr-TR" smtClean="0"/>
              <a:t>Click to edit Master title style</a:t>
            </a:r>
            <a:endParaRPr lang="tr-TR"/>
          </a:p>
        </p:txBody>
      </p:sp>
      <p:sp>
        <p:nvSpPr>
          <p:cNvPr id="3" name="Vertical Text Placeholder 2"/>
          <p:cNvSpPr>
            <a:spLocks noGrp="1"/>
          </p:cNvSpPr>
          <p:nvPr>
            <p:ph type="body" orient="vert" idx="1"/>
          </p:nvPr>
        </p:nvSpPr>
        <p:spPr>
          <a:xfrm>
            <a:off x="457200" y="914401"/>
            <a:ext cx="6019800" cy="4657739"/>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4" name="Date Placeholder 9"/>
          <p:cNvSpPr>
            <a:spLocks noGrp="1"/>
          </p:cNvSpPr>
          <p:nvPr>
            <p:ph type="dt" sz="half" idx="10"/>
          </p:nvPr>
        </p:nvSpPr>
        <p:spPr/>
        <p:txBody>
          <a:bodyPr/>
          <a:lstStyle>
            <a:lvl1pPr>
              <a:defRPr/>
            </a:lvl1pPr>
          </a:lstStyle>
          <a:p>
            <a:pPr>
              <a:defRPr/>
            </a:pPr>
            <a:fld id="{121CF3B7-06B2-4005-8E01-EB31192930AB}" type="datetimeFigureOut">
              <a:rPr lang="tr-TR"/>
              <a:pPr>
                <a:defRPr/>
              </a:pPr>
              <a:t>20.12.2016</a:t>
            </a:fld>
            <a:endParaRPr lang="tr-TR" dirty="0"/>
          </a:p>
        </p:txBody>
      </p:sp>
      <p:sp>
        <p:nvSpPr>
          <p:cNvPr id="5" name="Footer Placeholder 21"/>
          <p:cNvSpPr>
            <a:spLocks noGrp="1"/>
          </p:cNvSpPr>
          <p:nvPr>
            <p:ph type="ftr" sz="quarter" idx="11"/>
          </p:nvPr>
        </p:nvSpPr>
        <p:spPr/>
        <p:txBody>
          <a:bodyPr/>
          <a:lstStyle>
            <a:lvl1pPr>
              <a:defRPr/>
            </a:lvl1pPr>
          </a:lstStyle>
          <a:p>
            <a:pPr>
              <a:defRPr/>
            </a:pPr>
            <a:endParaRPr lang="tr-TR"/>
          </a:p>
        </p:txBody>
      </p:sp>
      <p:sp>
        <p:nvSpPr>
          <p:cNvPr id="6" name="Slide Number Placeholder 17"/>
          <p:cNvSpPr>
            <a:spLocks noGrp="1"/>
          </p:cNvSpPr>
          <p:nvPr>
            <p:ph type="sldNum" sz="quarter" idx="12"/>
          </p:nvPr>
        </p:nvSpPr>
        <p:spPr/>
        <p:txBody>
          <a:bodyPr/>
          <a:lstStyle>
            <a:lvl1pPr>
              <a:defRPr/>
            </a:lvl1pPr>
          </a:lstStyle>
          <a:p>
            <a:pPr>
              <a:defRPr/>
            </a:pPr>
            <a:fld id="{11935354-578E-4978-9424-71C842241304}" type="slidenum">
              <a:rPr lang="tr-TR"/>
              <a:pPr>
                <a:defRPr/>
              </a:pPr>
              <a:t>‹#›</a:t>
            </a:fld>
            <a:endParaRPr lang="tr-T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EA40DB33-E57F-4366-9324-2B7C4C383DC1}" type="datetimeFigureOut">
              <a:rPr lang="tr-TR" smtClean="0"/>
              <a:pPr>
                <a:defRPr/>
              </a:pPr>
              <a:t>20.12.2016</a:t>
            </a:fld>
            <a:endParaRPr lang="tr-TR" dirty="0"/>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pPr>
              <a:defRPr/>
            </a:pPr>
            <a:fld id="{B559F2DC-B3BC-4F0C-8326-0EBABDCDC747}" type="datetimeFigureOut">
              <a:rPr lang="tr-TR" smtClean="0"/>
              <a:pPr>
                <a:defRPr/>
              </a:pPr>
              <a:t>20.12.2016</a:t>
            </a:fld>
            <a:endParaRPr lang="tr-TR" dirty="0"/>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D152A830-6791-40C7-8B33-82CCC35BDFA8}" type="slidenum">
              <a:rPr lang="tr-TR" smtClean="0"/>
              <a:pPr>
                <a:defRPr/>
              </a:pPr>
              <a:t>‹#›</a:t>
            </a:fld>
            <a:endParaRPr lang="tr-T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pPr>
              <a:defRPr/>
            </a:pPr>
            <a:fld id="{3699120B-CE92-43F9-A8A8-387BC0B62398}" type="datetimeFigureOut">
              <a:rPr lang="tr-TR" smtClean="0"/>
              <a:pPr>
                <a:defRPr/>
              </a:pPr>
              <a:t>20.12.2016</a:t>
            </a:fld>
            <a:endParaRPr lang="tr-TR" dirty="0"/>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67210BF3-CBCD-4CCE-BE66-EB6AEE83C8CE}" type="slidenum">
              <a:rPr lang="tr-TR" smtClean="0"/>
              <a:pPr>
                <a:defRPr/>
              </a:pPr>
              <a:t>‹#›</a:t>
            </a:fld>
            <a:endParaRPr lang="tr-TR"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Date Placeholder 4"/>
          <p:cNvSpPr>
            <a:spLocks noGrp="1"/>
          </p:cNvSpPr>
          <p:nvPr>
            <p:ph type="dt" sz="half" idx="10"/>
          </p:nvPr>
        </p:nvSpPr>
        <p:spPr/>
        <p:txBody>
          <a:bodyPr/>
          <a:lstStyle/>
          <a:p>
            <a:pPr>
              <a:defRPr/>
            </a:pPr>
            <a:fld id="{B0A7738D-96DB-4C57-96DD-ECF69931AF74}" type="datetimeFigureOut">
              <a:rPr lang="tr-TR" smtClean="0"/>
              <a:pPr>
                <a:defRPr/>
              </a:pPr>
              <a:t>20.12.2016</a:t>
            </a:fld>
            <a:endParaRPr lang="tr-TR" dirty="0"/>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F7A23BFF-CDFB-4A62-9FDC-FAE04C42B2F6}" type="slidenum">
              <a:rPr lang="tr-TR" smtClean="0"/>
              <a:pPr>
                <a:defRPr/>
              </a:pPr>
              <a:t>‹#›</a:t>
            </a:fld>
            <a:endParaRPr lang="tr-T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6"/>
          <p:cNvSpPr>
            <a:spLocks noGrp="1"/>
          </p:cNvSpPr>
          <p:nvPr>
            <p:ph type="dt" sz="half" idx="10"/>
          </p:nvPr>
        </p:nvSpPr>
        <p:spPr/>
        <p:txBody>
          <a:bodyPr/>
          <a:lstStyle/>
          <a:p>
            <a:pPr>
              <a:defRPr/>
            </a:pPr>
            <a:fld id="{CDD31DCB-A3D0-4CF6-81CA-6E21F44CE042}" type="datetimeFigureOut">
              <a:rPr lang="tr-TR" smtClean="0"/>
              <a:pPr>
                <a:defRPr/>
              </a:pPr>
              <a:t>20.12.2016</a:t>
            </a:fld>
            <a:endParaRPr lang="tr-TR" dirty="0"/>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A6B0B5BD-BC07-4D82-A93D-126F4FDEFB2A}" type="slidenum">
              <a:rPr lang="tr-TR" smtClean="0"/>
              <a:pPr>
                <a:defRPr/>
              </a:pPr>
              <a:t>‹#›</a:t>
            </a:fld>
            <a:endParaRPr lang="tr-TR"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Date Placeholder 2"/>
          <p:cNvSpPr>
            <a:spLocks noGrp="1"/>
          </p:cNvSpPr>
          <p:nvPr>
            <p:ph type="dt" sz="half" idx="10"/>
          </p:nvPr>
        </p:nvSpPr>
        <p:spPr/>
        <p:txBody>
          <a:bodyPr/>
          <a:lstStyle/>
          <a:p>
            <a:pPr>
              <a:defRPr/>
            </a:pPr>
            <a:fld id="{8B0270CC-4F6A-4932-8F0B-60E985A25168}" type="datetimeFigureOut">
              <a:rPr lang="tr-TR" smtClean="0"/>
              <a:pPr>
                <a:defRPr/>
              </a:pPr>
              <a:t>20.12.2016</a:t>
            </a:fld>
            <a:endParaRPr lang="tr-TR" dirty="0"/>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47411F34-010A-4779-8FC6-5657356194FD}" type="slidenum">
              <a:rPr lang="tr-TR" smtClean="0"/>
              <a:pPr>
                <a:defRPr/>
              </a:pPr>
              <a:t>‹#›</a:t>
            </a:fld>
            <a:endParaRPr lang="tr-T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8EED74D-85D1-40A9-8E38-903DD3775764}" type="datetimeFigureOut">
              <a:rPr lang="tr-TR" smtClean="0"/>
              <a:pPr>
                <a:defRPr/>
              </a:pPr>
              <a:t>20.12.2016</a:t>
            </a:fld>
            <a:endParaRPr lang="tr-TR" dirty="0"/>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35FA62E9-0511-4792-8A5A-5EC4BECA2873}" type="slidenum">
              <a:rPr lang="tr-TR" smtClean="0"/>
              <a:pPr>
                <a:defRPr/>
              </a:pPr>
              <a:t>‹#›</a:t>
            </a:fld>
            <a:endParaRPr lang="tr-T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pPr>
              <a:defRPr/>
            </a:pPr>
            <a:fld id="{82CBC41F-F06A-4BD3-9298-9B6ECE57B86D}" type="datetimeFigureOut">
              <a:rPr lang="tr-TR" smtClean="0"/>
              <a:pPr>
                <a:defRPr/>
              </a:pPr>
              <a:t>20.12.2016</a:t>
            </a:fld>
            <a:endParaRPr lang="tr-TR" dirty="0"/>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400948" cy="1143000"/>
          </a:xfrm>
        </p:spPr>
        <p:txBody>
          <a:bodyPr/>
          <a:lstStyle/>
          <a:p>
            <a:r>
              <a:rPr lang="tr-TR" dirty="0" smtClean="0"/>
              <a:t>Click to edit Master title style</a:t>
            </a:r>
            <a:endParaRPr lang="tr-TR" dirty="0"/>
          </a:p>
        </p:txBody>
      </p:sp>
      <p:sp>
        <p:nvSpPr>
          <p:cNvPr id="3" name="Content Placeholder 2"/>
          <p:cNvSpPr>
            <a:spLocks noGrp="1"/>
          </p:cNvSpPr>
          <p:nvPr>
            <p:ph idx="1"/>
          </p:nvPr>
        </p:nvSpPr>
        <p:spPr>
          <a:xfrm>
            <a:off x="457200" y="1935480"/>
            <a:ext cx="7400948" cy="4389120"/>
          </a:xfrm>
        </p:spPr>
        <p:txBody>
          <a:body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lang="tr-TR" dirty="0"/>
          </a:p>
        </p:txBody>
      </p:sp>
      <p:sp>
        <p:nvSpPr>
          <p:cNvPr id="4" name="Date Placeholder 9"/>
          <p:cNvSpPr>
            <a:spLocks noGrp="1"/>
          </p:cNvSpPr>
          <p:nvPr>
            <p:ph type="dt" sz="half" idx="10"/>
          </p:nvPr>
        </p:nvSpPr>
        <p:spPr/>
        <p:txBody>
          <a:bodyPr/>
          <a:lstStyle>
            <a:lvl1pPr>
              <a:defRPr/>
            </a:lvl1pPr>
          </a:lstStyle>
          <a:p>
            <a:pPr>
              <a:defRPr/>
            </a:pPr>
            <a:fld id="{B559F2DC-B3BC-4F0C-8326-0EBABDCDC747}" type="datetimeFigureOut">
              <a:rPr lang="tr-TR"/>
              <a:pPr>
                <a:defRPr/>
              </a:pPr>
              <a:t>20.12.2016</a:t>
            </a:fld>
            <a:endParaRPr lang="tr-TR" dirty="0"/>
          </a:p>
        </p:txBody>
      </p:sp>
      <p:sp>
        <p:nvSpPr>
          <p:cNvPr id="5" name="Footer Placeholder 21"/>
          <p:cNvSpPr>
            <a:spLocks noGrp="1"/>
          </p:cNvSpPr>
          <p:nvPr>
            <p:ph type="ftr" sz="quarter" idx="11"/>
          </p:nvPr>
        </p:nvSpPr>
        <p:spPr/>
        <p:txBody>
          <a:bodyPr/>
          <a:lstStyle>
            <a:lvl1pPr>
              <a:defRPr/>
            </a:lvl1pPr>
          </a:lstStyle>
          <a:p>
            <a:pPr>
              <a:defRPr/>
            </a:pPr>
            <a:endParaRPr lang="tr-TR"/>
          </a:p>
        </p:txBody>
      </p:sp>
      <p:sp>
        <p:nvSpPr>
          <p:cNvPr id="6" name="Slide Number Placeholder 17"/>
          <p:cNvSpPr>
            <a:spLocks noGrp="1"/>
          </p:cNvSpPr>
          <p:nvPr>
            <p:ph type="sldNum" sz="quarter" idx="12"/>
          </p:nvPr>
        </p:nvSpPr>
        <p:spPr/>
        <p:txBody>
          <a:bodyPr/>
          <a:lstStyle>
            <a:lvl1pPr>
              <a:defRPr/>
            </a:lvl1pPr>
          </a:lstStyle>
          <a:p>
            <a:pPr>
              <a:defRPr/>
            </a:pPr>
            <a:fld id="{D152A830-6791-40C7-8B33-82CCC35BDFA8}" type="slidenum">
              <a:rPr lang="tr-TR"/>
              <a:pPr>
                <a:defRPr/>
              </a:pPr>
              <a:t>‹#›</a:t>
            </a:fld>
            <a:endParaRPr lang="tr-T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pPr>
              <a:defRPr/>
            </a:pPr>
            <a:fld id="{B058F4AB-2160-4888-8D87-4CDC6B2AA0B8}" type="datetimeFigureOut">
              <a:rPr lang="tr-TR" smtClean="0"/>
              <a:pPr>
                <a:defRPr/>
              </a:pPr>
              <a:t>20.12.2016</a:t>
            </a:fld>
            <a:endParaRPr lang="tr-TR" dirty="0"/>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F3167A62-E189-48E5-A6B5-68DCF3AE7EFF}" type="slidenum">
              <a:rPr lang="tr-TR" smtClean="0"/>
              <a:pPr>
                <a:defRPr/>
              </a:pPr>
              <a:t>‹#›</a:t>
            </a:fld>
            <a:endParaRPr lang="tr-T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pPr>
              <a:defRPr/>
            </a:pPr>
            <a:fld id="{BA2BDE36-E2A6-402E-B704-4DF35A90E478}" type="datetimeFigureOut">
              <a:rPr lang="tr-TR" smtClean="0"/>
              <a:pPr>
                <a:defRPr/>
              </a:pPr>
              <a:t>20.12.2016</a:t>
            </a:fld>
            <a:endParaRPr lang="tr-TR" dirty="0"/>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4B04901-345A-4623-9C1E-B24A80BABE14}" type="slidenum">
              <a:rPr lang="tr-TR" smtClean="0"/>
              <a:pPr>
                <a:defRPr/>
              </a:pPr>
              <a:t>‹#›</a:t>
            </a:fld>
            <a:endParaRPr lang="tr-T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pPr>
              <a:defRPr/>
            </a:pPr>
            <a:fld id="{121CF3B7-06B2-4005-8E01-EB31192930AB}" type="datetimeFigureOut">
              <a:rPr lang="tr-TR" smtClean="0"/>
              <a:pPr>
                <a:defRPr/>
              </a:pPr>
              <a:t>20.12.2016</a:t>
            </a:fld>
            <a:endParaRPr lang="tr-TR" dirty="0"/>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11935354-578E-4978-9424-71C842241304}" type="slidenum">
              <a:rPr lang="tr-TR" smtClean="0"/>
              <a:pPr>
                <a:defRPr/>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2143116"/>
            <a:ext cx="7321906" cy="771532"/>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rgbClr val="5C0202"/>
                </a:solidFill>
                <a:effectLst>
                  <a:outerShdw blurRad="38100" dist="25400" dir="5400000" algn="tl" rotWithShape="0">
                    <a:srgbClr val="000000">
                      <a:alpha val="43000"/>
                    </a:srgbClr>
                  </a:outerShdw>
                </a:effectLst>
                <a:latin typeface="+mj-lt"/>
                <a:ea typeface="+mj-ea"/>
                <a:cs typeface="+mj-cs"/>
              </a:defRPr>
            </a:lvl1pPr>
          </a:lstStyle>
          <a:p>
            <a:r>
              <a:rPr lang="tr-TR" dirty="0" smtClean="0"/>
              <a:t>Click to edit Master title style</a:t>
            </a:r>
            <a:endParaRPr lang="tr-TR" dirty="0"/>
          </a:p>
        </p:txBody>
      </p:sp>
      <p:sp>
        <p:nvSpPr>
          <p:cNvPr id="17" name="Subtitle 16"/>
          <p:cNvSpPr>
            <a:spLocks noGrp="1"/>
          </p:cNvSpPr>
          <p:nvPr>
            <p:ph type="subTitle" idx="1"/>
          </p:nvPr>
        </p:nvSpPr>
        <p:spPr>
          <a:xfrm>
            <a:off x="533400" y="2942784"/>
            <a:ext cx="7324748" cy="1752600"/>
          </a:xfrm>
        </p:spPr>
        <p:txBody>
          <a:bodyPr lIns="0" rIns="18288"/>
          <a:lstStyle>
            <a:lvl1pPr marL="0" marR="45720" indent="0" algn="r">
              <a:buNone/>
              <a:defRPr b="1">
                <a:solidFill>
                  <a:srgbClr val="5C020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dirty="0" smtClean="0"/>
              <a:t>Click to edit Master subtitle style</a:t>
            </a:r>
            <a:endParaRPr lang="tr-TR" dirty="0"/>
          </a:p>
        </p:txBody>
      </p:sp>
      <p:sp>
        <p:nvSpPr>
          <p:cNvPr id="4" name="Date Placeholder 29"/>
          <p:cNvSpPr>
            <a:spLocks noGrp="1"/>
          </p:cNvSpPr>
          <p:nvPr>
            <p:ph type="dt" sz="half" idx="10"/>
          </p:nvPr>
        </p:nvSpPr>
        <p:spPr/>
        <p:txBody>
          <a:bodyPr/>
          <a:lstStyle>
            <a:lvl1pPr>
              <a:defRPr/>
            </a:lvl1pPr>
          </a:lstStyle>
          <a:p>
            <a:pPr>
              <a:defRPr/>
            </a:pPr>
            <a:fld id="{73E7F8B9-7496-43A8-883D-248E3C010697}" type="datetimeFigureOut">
              <a:rPr lang="tr-TR"/>
              <a:pPr>
                <a:defRPr/>
              </a:pPr>
              <a:t>20.12.2016</a:t>
            </a:fld>
            <a:endParaRPr lang="tr-TR" dirty="0"/>
          </a:p>
        </p:txBody>
      </p:sp>
      <p:sp>
        <p:nvSpPr>
          <p:cNvPr id="5" name="Footer Placeholder 18"/>
          <p:cNvSpPr>
            <a:spLocks noGrp="1"/>
          </p:cNvSpPr>
          <p:nvPr>
            <p:ph type="ftr" sz="quarter" idx="11"/>
          </p:nvPr>
        </p:nvSpPr>
        <p:spPr/>
        <p:txBody>
          <a:bodyPr/>
          <a:lstStyle>
            <a:lvl1pPr>
              <a:defRPr/>
            </a:lvl1pPr>
          </a:lstStyle>
          <a:p>
            <a:pPr>
              <a:defRPr/>
            </a:pPr>
            <a:endParaRPr lang="tr-TR"/>
          </a:p>
        </p:txBody>
      </p:sp>
      <p:sp>
        <p:nvSpPr>
          <p:cNvPr id="6" name="Slide Number Placeholder 26"/>
          <p:cNvSpPr>
            <a:spLocks noGrp="1"/>
          </p:cNvSpPr>
          <p:nvPr>
            <p:ph type="sldNum" sz="quarter" idx="12"/>
          </p:nvPr>
        </p:nvSpPr>
        <p:spPr/>
        <p:txBody>
          <a:bodyPr/>
          <a:lstStyle>
            <a:lvl1pPr>
              <a:defRPr/>
            </a:lvl1pPr>
          </a:lstStyle>
          <a:p>
            <a:pPr>
              <a:defRPr/>
            </a:pPr>
            <a:fld id="{69FA8BE9-709C-4154-96D9-41BC1BFB0981}" type="slidenum">
              <a:rPr lang="tr-TR"/>
              <a:pPr>
                <a:defRPr/>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00948" cy="1143000"/>
          </a:xfrm>
        </p:spPr>
        <p:txBody>
          <a:bodyPr/>
          <a:lstStyle/>
          <a:p>
            <a:r>
              <a:rPr lang="tr-TR" dirty="0" smtClean="0"/>
              <a:t>Click to edit Master title style</a:t>
            </a:r>
            <a:endParaRPr lang="tr-TR" dirty="0"/>
          </a:p>
        </p:txBody>
      </p:sp>
      <p:sp>
        <p:nvSpPr>
          <p:cNvPr id="3" name="Content Placeholder 2"/>
          <p:cNvSpPr>
            <a:spLocks noGrp="1"/>
          </p:cNvSpPr>
          <p:nvPr>
            <p:ph sz="half" idx="1"/>
          </p:nvPr>
        </p:nvSpPr>
        <p:spPr>
          <a:xfrm>
            <a:off x="457200" y="1484784"/>
            <a:ext cx="3757610" cy="4870141"/>
          </a:xfrm>
        </p:spPr>
        <p:txBody>
          <a:bodyPr/>
          <a:lstStyle>
            <a:lvl1pPr>
              <a:defRPr sz="2600"/>
            </a:lvl1pPr>
            <a:lvl2pPr>
              <a:buClr>
                <a:schemeClr val="bg1">
                  <a:lumMod val="65000"/>
                </a:schemeClr>
              </a:buClr>
              <a:defRPr sz="2400"/>
            </a:lvl2pPr>
            <a:lvl3pPr>
              <a:defRPr sz="2000"/>
            </a:lvl3pPr>
            <a:lvl4pPr>
              <a:defRPr sz="1800"/>
            </a:lvl4pPr>
            <a:lvl5pPr>
              <a:defRPr sz="1800"/>
            </a:lvl5pPr>
          </a:lstStyle>
          <a:p>
            <a:pPr lvl="0"/>
            <a:r>
              <a:rPr lang="tr-TR" dirty="0" smtClean="0"/>
              <a:t>Click to edit Master text styles</a:t>
            </a:r>
          </a:p>
          <a:p>
            <a:pPr lvl="1"/>
            <a:r>
              <a:rPr lang="tr-TR" dirty="0" smtClean="0"/>
              <a:t>Second level </a:t>
            </a:r>
          </a:p>
          <a:p>
            <a:pPr lvl="2"/>
            <a:r>
              <a:rPr lang="tr-TR" dirty="0" smtClean="0"/>
              <a:t>Third level</a:t>
            </a:r>
          </a:p>
          <a:p>
            <a:pPr lvl="3"/>
            <a:r>
              <a:rPr lang="tr-TR" dirty="0" smtClean="0"/>
              <a:t>Fourth level</a:t>
            </a:r>
          </a:p>
          <a:p>
            <a:pPr lvl="4"/>
            <a:r>
              <a:rPr lang="tr-TR" dirty="0" smtClean="0"/>
              <a:t>Fifth level</a:t>
            </a:r>
            <a:endParaRPr lang="tr-TR" dirty="0"/>
          </a:p>
        </p:txBody>
      </p:sp>
      <p:sp>
        <p:nvSpPr>
          <p:cNvPr id="4" name="Content Placeholder 3"/>
          <p:cNvSpPr>
            <a:spLocks noGrp="1"/>
          </p:cNvSpPr>
          <p:nvPr>
            <p:ph sz="half" idx="2"/>
          </p:nvPr>
        </p:nvSpPr>
        <p:spPr>
          <a:xfrm>
            <a:off x="4286248" y="1484784"/>
            <a:ext cx="3500462" cy="4870141"/>
          </a:xfrm>
        </p:spPr>
        <p:txBody>
          <a:bodyPr/>
          <a:lstStyle>
            <a:lvl1pPr>
              <a:defRPr sz="2600"/>
            </a:lvl1pPr>
            <a:lvl2pPr>
              <a:buClr>
                <a:schemeClr val="bg1">
                  <a:lumMod val="65000"/>
                </a:schemeClr>
              </a:buClr>
              <a:defRPr sz="2400"/>
            </a:lvl2pPr>
            <a:lvl3pPr>
              <a:defRPr sz="2000"/>
            </a:lvl3pPr>
            <a:lvl4pPr>
              <a:defRPr sz="1800"/>
            </a:lvl4pPr>
            <a:lvl5pPr>
              <a:defRPr sz="1800"/>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lang="tr-TR" dirty="0"/>
          </a:p>
        </p:txBody>
      </p:sp>
      <p:sp>
        <p:nvSpPr>
          <p:cNvPr id="5" name="Date Placeholder 9"/>
          <p:cNvSpPr>
            <a:spLocks noGrp="1"/>
          </p:cNvSpPr>
          <p:nvPr>
            <p:ph type="dt" sz="half" idx="10"/>
          </p:nvPr>
        </p:nvSpPr>
        <p:spPr/>
        <p:txBody>
          <a:bodyPr/>
          <a:lstStyle>
            <a:lvl1pPr>
              <a:defRPr/>
            </a:lvl1pPr>
          </a:lstStyle>
          <a:p>
            <a:pPr>
              <a:defRPr/>
            </a:pPr>
            <a:fld id="{B0A7738D-96DB-4C57-96DD-ECF69931AF74}" type="datetimeFigureOut">
              <a:rPr lang="tr-TR"/>
              <a:pPr>
                <a:defRPr/>
              </a:pPr>
              <a:t>20.12.2016</a:t>
            </a:fld>
            <a:endParaRPr lang="tr-TR" dirty="0"/>
          </a:p>
        </p:txBody>
      </p:sp>
      <p:sp>
        <p:nvSpPr>
          <p:cNvPr id="6" name="Footer Placeholder 21"/>
          <p:cNvSpPr>
            <a:spLocks noGrp="1"/>
          </p:cNvSpPr>
          <p:nvPr>
            <p:ph type="ftr" sz="quarter" idx="11"/>
          </p:nvPr>
        </p:nvSpPr>
        <p:spPr/>
        <p:txBody>
          <a:bodyPr/>
          <a:lstStyle>
            <a:lvl1pPr>
              <a:defRPr/>
            </a:lvl1pPr>
          </a:lstStyle>
          <a:p>
            <a:pPr>
              <a:defRPr/>
            </a:pPr>
            <a:endParaRPr lang="tr-TR"/>
          </a:p>
        </p:txBody>
      </p:sp>
      <p:sp>
        <p:nvSpPr>
          <p:cNvPr id="7" name="Slide Number Placeholder 17"/>
          <p:cNvSpPr>
            <a:spLocks noGrp="1"/>
          </p:cNvSpPr>
          <p:nvPr>
            <p:ph type="sldNum" sz="quarter" idx="12"/>
          </p:nvPr>
        </p:nvSpPr>
        <p:spPr/>
        <p:txBody>
          <a:bodyPr/>
          <a:lstStyle>
            <a:lvl1pPr>
              <a:defRPr/>
            </a:lvl1pPr>
          </a:lstStyle>
          <a:p>
            <a:pPr>
              <a:defRPr/>
            </a:pPr>
            <a:fld id="{F7A23BFF-CDFB-4A62-9FDC-FAE04C42B2F6}" type="slidenum">
              <a:rPr lang="tr-TR"/>
              <a:pPr>
                <a:defRPr/>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00948" cy="1143000"/>
          </a:xfrm>
        </p:spPr>
        <p:txBody>
          <a:bodyPr/>
          <a:lstStyle>
            <a:lvl1pPr>
              <a:defRPr/>
            </a:lvl1pPr>
          </a:lstStyle>
          <a:p>
            <a:r>
              <a:rPr lang="tr-TR" smtClean="0"/>
              <a:t>Click to edit Master title style</a:t>
            </a:r>
            <a:endParaRPr lang="tr-TR"/>
          </a:p>
        </p:txBody>
      </p:sp>
      <p:sp>
        <p:nvSpPr>
          <p:cNvPr id="3" name="Text Placeholder 2"/>
          <p:cNvSpPr>
            <a:spLocks noGrp="1"/>
          </p:cNvSpPr>
          <p:nvPr>
            <p:ph type="body" idx="1"/>
          </p:nvPr>
        </p:nvSpPr>
        <p:spPr>
          <a:xfrm>
            <a:off x="457200" y="1484784"/>
            <a:ext cx="3283271" cy="102981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dirty="0" smtClean="0"/>
              <a:t>Click to edit Master text styles</a:t>
            </a:r>
          </a:p>
        </p:txBody>
      </p:sp>
      <p:sp>
        <p:nvSpPr>
          <p:cNvPr id="4" name="Text Placeholder 3"/>
          <p:cNvSpPr>
            <a:spLocks noGrp="1"/>
          </p:cNvSpPr>
          <p:nvPr>
            <p:ph type="body" sz="half" idx="3"/>
          </p:nvPr>
        </p:nvSpPr>
        <p:spPr>
          <a:xfrm>
            <a:off x="4645025" y="1484785"/>
            <a:ext cx="3284561" cy="1029816"/>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dirty="0" smtClean="0"/>
              <a:t>Click to edit Master text styles</a:t>
            </a:r>
          </a:p>
        </p:txBody>
      </p:sp>
      <p:sp>
        <p:nvSpPr>
          <p:cNvPr id="5" name="Content Placeholder 4"/>
          <p:cNvSpPr>
            <a:spLocks noGrp="1"/>
          </p:cNvSpPr>
          <p:nvPr>
            <p:ph sz="quarter" idx="2"/>
          </p:nvPr>
        </p:nvSpPr>
        <p:spPr>
          <a:xfrm>
            <a:off x="457200" y="2514600"/>
            <a:ext cx="3283271" cy="3845720"/>
          </a:xfrm>
        </p:spPr>
        <p:txBody>
          <a:bodyPr tIns="0"/>
          <a:lstStyle>
            <a:lvl1pPr>
              <a:defRPr sz="2200"/>
            </a:lvl1pPr>
            <a:lvl2pPr>
              <a:defRPr sz="2000"/>
            </a:lvl2pPr>
            <a:lvl3pPr>
              <a:defRPr sz="1800"/>
            </a:lvl3pPr>
            <a:lvl4pPr>
              <a:defRPr sz="1600"/>
            </a:lvl4pPr>
            <a:lvl5pPr>
              <a:defRPr sz="1600"/>
            </a:lvl5pPr>
          </a:lstStyle>
          <a:p>
            <a:pPr lvl="0"/>
            <a:r>
              <a:rPr lang="tr-TR" dirty="0" smtClean="0"/>
              <a:t>Click to edit Master text styles</a:t>
            </a:r>
          </a:p>
          <a:p>
            <a:pPr lvl="1"/>
            <a:r>
              <a:rPr lang="tr-TR" dirty="0" smtClean="0"/>
              <a:t>Second level</a:t>
            </a:r>
          </a:p>
          <a:p>
            <a:pPr lvl="2"/>
            <a:r>
              <a:rPr lang="tr-TR" dirty="0" smtClean="0"/>
              <a:t>Third level</a:t>
            </a:r>
          </a:p>
          <a:p>
            <a:pPr lvl="3"/>
            <a:r>
              <a:rPr lang="tr-TR" smtClean="0"/>
              <a:t>Fourth level </a:t>
            </a:r>
          </a:p>
          <a:p>
            <a:pPr lvl="4"/>
            <a:r>
              <a:rPr lang="tr-TR" dirty="0" smtClean="0"/>
              <a:t>Fifth level</a:t>
            </a:r>
            <a:endParaRPr lang="tr-TR" dirty="0"/>
          </a:p>
        </p:txBody>
      </p:sp>
      <p:sp>
        <p:nvSpPr>
          <p:cNvPr id="6" name="Content Placeholder 5"/>
          <p:cNvSpPr>
            <a:spLocks noGrp="1"/>
          </p:cNvSpPr>
          <p:nvPr>
            <p:ph sz="quarter" idx="4"/>
          </p:nvPr>
        </p:nvSpPr>
        <p:spPr>
          <a:xfrm>
            <a:off x="4645025" y="2514600"/>
            <a:ext cx="3284561" cy="3845720"/>
          </a:xfrm>
        </p:spPr>
        <p:txBody>
          <a:bodyPr tIns="0"/>
          <a:lstStyle>
            <a:lvl1pPr>
              <a:defRPr sz="2200"/>
            </a:lvl1pPr>
            <a:lvl2pPr>
              <a:defRPr sz="2000"/>
            </a:lvl2pPr>
            <a:lvl3pPr>
              <a:defRPr sz="1800"/>
            </a:lvl3pPr>
            <a:lvl4pPr>
              <a:defRPr sz="1600"/>
            </a:lvl4pPr>
            <a:lvl5pPr>
              <a:defRPr sz="1600"/>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7" name="Date Placeholder 9"/>
          <p:cNvSpPr>
            <a:spLocks noGrp="1"/>
          </p:cNvSpPr>
          <p:nvPr>
            <p:ph type="dt" sz="half" idx="10"/>
          </p:nvPr>
        </p:nvSpPr>
        <p:spPr/>
        <p:txBody>
          <a:bodyPr/>
          <a:lstStyle>
            <a:lvl1pPr>
              <a:defRPr/>
            </a:lvl1pPr>
          </a:lstStyle>
          <a:p>
            <a:pPr>
              <a:defRPr/>
            </a:pPr>
            <a:fld id="{CDD31DCB-A3D0-4CF6-81CA-6E21F44CE042}" type="datetimeFigureOut">
              <a:rPr lang="tr-TR"/>
              <a:pPr>
                <a:defRPr/>
              </a:pPr>
              <a:t>20.12.2016</a:t>
            </a:fld>
            <a:endParaRPr lang="tr-TR" dirty="0"/>
          </a:p>
        </p:txBody>
      </p:sp>
      <p:sp>
        <p:nvSpPr>
          <p:cNvPr id="8" name="Footer Placeholder 21"/>
          <p:cNvSpPr>
            <a:spLocks noGrp="1"/>
          </p:cNvSpPr>
          <p:nvPr>
            <p:ph type="ftr" sz="quarter" idx="11"/>
          </p:nvPr>
        </p:nvSpPr>
        <p:spPr/>
        <p:txBody>
          <a:bodyPr/>
          <a:lstStyle>
            <a:lvl1pPr>
              <a:defRPr/>
            </a:lvl1pPr>
          </a:lstStyle>
          <a:p>
            <a:pPr>
              <a:defRPr/>
            </a:pPr>
            <a:endParaRPr lang="tr-TR"/>
          </a:p>
        </p:txBody>
      </p:sp>
      <p:sp>
        <p:nvSpPr>
          <p:cNvPr id="9" name="Slide Number Placeholder 17"/>
          <p:cNvSpPr>
            <a:spLocks noGrp="1"/>
          </p:cNvSpPr>
          <p:nvPr>
            <p:ph type="sldNum" sz="quarter" idx="12"/>
          </p:nvPr>
        </p:nvSpPr>
        <p:spPr/>
        <p:txBody>
          <a:bodyPr/>
          <a:lstStyle>
            <a:lvl1pPr>
              <a:defRPr/>
            </a:lvl1pPr>
          </a:lstStyle>
          <a:p>
            <a:pPr>
              <a:defRPr/>
            </a:pPr>
            <a:fld id="{A6B0B5BD-BC07-4D82-A93D-126F4FDEFB2A}" type="slidenum">
              <a:rPr lang="tr-TR"/>
              <a:pPr>
                <a:defRPr/>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00948"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1">
                <a:ln>
                  <a:noFill/>
                </a:ln>
                <a:solidFill>
                  <a:srgbClr val="5C0202"/>
                </a:solidFill>
                <a:effectLst/>
                <a:latin typeface="+mj-lt"/>
                <a:ea typeface="+mj-ea"/>
                <a:cs typeface="+mj-cs"/>
              </a:defRPr>
            </a:lvl1pPr>
          </a:lstStyle>
          <a:p>
            <a:r>
              <a:rPr lang="tr-TR" dirty="0" smtClean="0"/>
              <a:t>Click to edit Master title style</a:t>
            </a:r>
            <a:endParaRPr lang="tr-TR" dirty="0"/>
          </a:p>
        </p:txBody>
      </p:sp>
      <p:sp>
        <p:nvSpPr>
          <p:cNvPr id="3" name="Date Placeholder 9"/>
          <p:cNvSpPr>
            <a:spLocks noGrp="1"/>
          </p:cNvSpPr>
          <p:nvPr>
            <p:ph type="dt" sz="half" idx="10"/>
          </p:nvPr>
        </p:nvSpPr>
        <p:spPr/>
        <p:txBody>
          <a:bodyPr/>
          <a:lstStyle>
            <a:lvl1pPr>
              <a:defRPr/>
            </a:lvl1pPr>
          </a:lstStyle>
          <a:p>
            <a:pPr>
              <a:defRPr/>
            </a:pPr>
            <a:fld id="{8B0270CC-4F6A-4932-8F0B-60E985A25168}" type="datetimeFigureOut">
              <a:rPr lang="tr-TR"/>
              <a:pPr>
                <a:defRPr/>
              </a:pPr>
              <a:t>20.12.2016</a:t>
            </a:fld>
            <a:endParaRPr lang="tr-TR" dirty="0"/>
          </a:p>
        </p:txBody>
      </p:sp>
      <p:sp>
        <p:nvSpPr>
          <p:cNvPr id="4" name="Footer Placeholder 21"/>
          <p:cNvSpPr>
            <a:spLocks noGrp="1"/>
          </p:cNvSpPr>
          <p:nvPr>
            <p:ph type="ftr" sz="quarter" idx="11"/>
          </p:nvPr>
        </p:nvSpPr>
        <p:spPr/>
        <p:txBody>
          <a:bodyPr/>
          <a:lstStyle>
            <a:lvl1pPr>
              <a:defRPr/>
            </a:lvl1pPr>
          </a:lstStyle>
          <a:p>
            <a:pPr>
              <a:defRPr/>
            </a:pPr>
            <a:endParaRPr lang="tr-TR"/>
          </a:p>
        </p:txBody>
      </p:sp>
      <p:sp>
        <p:nvSpPr>
          <p:cNvPr id="5" name="Slide Number Placeholder 17"/>
          <p:cNvSpPr>
            <a:spLocks noGrp="1"/>
          </p:cNvSpPr>
          <p:nvPr>
            <p:ph type="sldNum" sz="quarter" idx="12"/>
          </p:nvPr>
        </p:nvSpPr>
        <p:spPr/>
        <p:txBody>
          <a:bodyPr/>
          <a:lstStyle>
            <a:lvl1pPr>
              <a:defRPr/>
            </a:lvl1pPr>
          </a:lstStyle>
          <a:p>
            <a:pPr>
              <a:defRPr/>
            </a:pPr>
            <a:fld id="{47411F34-010A-4779-8FC6-5657356194FD}" type="slidenum">
              <a:rPr lang="tr-TR"/>
              <a:pPr>
                <a:defRPr/>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8EED74D-85D1-40A9-8E38-903DD3775764}" type="datetimeFigureOut">
              <a:rPr lang="tr-TR"/>
              <a:pPr>
                <a:defRPr/>
              </a:pPr>
              <a:t>20.12.2016</a:t>
            </a:fld>
            <a:endParaRPr lang="tr-TR" dirty="0"/>
          </a:p>
        </p:txBody>
      </p:sp>
      <p:sp>
        <p:nvSpPr>
          <p:cNvPr id="3" name="Footer Placeholder 21"/>
          <p:cNvSpPr>
            <a:spLocks noGrp="1"/>
          </p:cNvSpPr>
          <p:nvPr>
            <p:ph type="ftr" sz="quarter" idx="11"/>
          </p:nvPr>
        </p:nvSpPr>
        <p:spPr/>
        <p:txBody>
          <a:bodyPr/>
          <a:lstStyle>
            <a:lvl1pPr>
              <a:defRPr/>
            </a:lvl1pPr>
          </a:lstStyle>
          <a:p>
            <a:pPr>
              <a:defRPr/>
            </a:pPr>
            <a:endParaRPr lang="tr-TR"/>
          </a:p>
        </p:txBody>
      </p:sp>
      <p:sp>
        <p:nvSpPr>
          <p:cNvPr id="4" name="Slide Number Placeholder 17"/>
          <p:cNvSpPr>
            <a:spLocks noGrp="1"/>
          </p:cNvSpPr>
          <p:nvPr>
            <p:ph type="sldNum" sz="quarter" idx="12"/>
          </p:nvPr>
        </p:nvSpPr>
        <p:spPr/>
        <p:txBody>
          <a:bodyPr/>
          <a:lstStyle>
            <a:lvl1pPr>
              <a:defRPr/>
            </a:lvl1pPr>
          </a:lstStyle>
          <a:p>
            <a:pPr>
              <a:defRPr/>
            </a:pPr>
            <a:fld id="{35FA62E9-0511-4792-8A5A-5EC4BECA2873}" type="slidenum">
              <a:rPr lang="tr-TR"/>
              <a:pPr>
                <a:defRPr/>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88640"/>
            <a:ext cx="2743200" cy="1162050"/>
          </a:xfrm>
        </p:spPr>
        <p:txBody>
          <a:bodyPr>
            <a:noAutofit/>
          </a:bodyPr>
          <a:lstStyle>
            <a:lvl1pPr algn="l" rtl="0">
              <a:spcBef>
                <a:spcPct val="0"/>
              </a:spcBef>
              <a:buNone/>
              <a:defRPr sz="2600" b="1">
                <a:ln>
                  <a:noFill/>
                </a:ln>
                <a:solidFill>
                  <a:srgbClr val="5C0202"/>
                </a:solidFill>
                <a:effectLst/>
                <a:latin typeface="+mj-lt"/>
                <a:ea typeface="+mj-ea"/>
                <a:cs typeface="+mj-cs"/>
              </a:defRPr>
            </a:lvl1pPr>
          </a:lstStyle>
          <a:p>
            <a:r>
              <a:rPr lang="tr-TR" dirty="0" smtClean="0"/>
              <a:t>Click to edit Master title style</a:t>
            </a:r>
            <a:endParaRPr lang="tr-TR" dirty="0"/>
          </a:p>
        </p:txBody>
      </p:sp>
      <p:sp>
        <p:nvSpPr>
          <p:cNvPr id="3" name="Text Placeholder 2"/>
          <p:cNvSpPr>
            <a:spLocks noGrp="1"/>
          </p:cNvSpPr>
          <p:nvPr>
            <p:ph type="body" idx="2"/>
          </p:nvPr>
        </p:nvSpPr>
        <p:spPr>
          <a:xfrm>
            <a:off x="685800" y="1484784"/>
            <a:ext cx="2743200" cy="4763616"/>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dirty="0" smtClean="0"/>
              <a:t>Click to edit Master text styles</a:t>
            </a:r>
          </a:p>
        </p:txBody>
      </p:sp>
      <p:sp>
        <p:nvSpPr>
          <p:cNvPr id="4" name="Content Placeholder 3"/>
          <p:cNvSpPr>
            <a:spLocks noGrp="1"/>
          </p:cNvSpPr>
          <p:nvPr>
            <p:ph sz="half" idx="1"/>
          </p:nvPr>
        </p:nvSpPr>
        <p:spPr>
          <a:xfrm>
            <a:off x="3575050" y="1484784"/>
            <a:ext cx="4354536" cy="4763616"/>
          </a:xfrm>
        </p:spPr>
        <p:txBody>
          <a:bodyPr tIns="0"/>
          <a:lstStyle>
            <a:lvl1pPr>
              <a:defRPr sz="2800"/>
            </a:lvl1pPr>
            <a:lvl2pPr>
              <a:defRPr sz="2600"/>
            </a:lvl2pPr>
            <a:lvl3pPr>
              <a:defRPr sz="2400"/>
            </a:lvl3pPr>
            <a:lvl4pPr>
              <a:defRPr sz="2000"/>
            </a:lvl4pPr>
            <a:lvl5pPr>
              <a:defRPr sz="1800"/>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lang="tr-TR" dirty="0"/>
          </a:p>
        </p:txBody>
      </p:sp>
      <p:sp>
        <p:nvSpPr>
          <p:cNvPr id="5" name="Date Placeholder 9"/>
          <p:cNvSpPr>
            <a:spLocks noGrp="1"/>
          </p:cNvSpPr>
          <p:nvPr>
            <p:ph type="dt" sz="half" idx="10"/>
          </p:nvPr>
        </p:nvSpPr>
        <p:spPr/>
        <p:txBody>
          <a:bodyPr/>
          <a:lstStyle>
            <a:lvl1pPr>
              <a:defRPr/>
            </a:lvl1pPr>
          </a:lstStyle>
          <a:p>
            <a:pPr>
              <a:defRPr/>
            </a:pPr>
            <a:fld id="{82CBC41F-F06A-4BD3-9298-9B6ECE57B86D}" type="datetimeFigureOut">
              <a:rPr lang="tr-TR"/>
              <a:pPr>
                <a:defRPr/>
              </a:pPr>
              <a:t>20.12.2016</a:t>
            </a:fld>
            <a:endParaRPr lang="tr-TR" dirty="0"/>
          </a:p>
        </p:txBody>
      </p:sp>
      <p:sp>
        <p:nvSpPr>
          <p:cNvPr id="6" name="Footer Placeholder 21"/>
          <p:cNvSpPr>
            <a:spLocks noGrp="1"/>
          </p:cNvSpPr>
          <p:nvPr>
            <p:ph type="ftr" sz="quarter" idx="11"/>
          </p:nvPr>
        </p:nvSpPr>
        <p:spPr/>
        <p:txBody>
          <a:bodyPr/>
          <a:lstStyle>
            <a:lvl1pPr>
              <a:defRPr/>
            </a:lvl1pPr>
          </a:lstStyle>
          <a:p>
            <a:pPr>
              <a:defRPr/>
            </a:pPr>
            <a:endParaRPr lang="tr-TR"/>
          </a:p>
        </p:txBody>
      </p:sp>
      <p:sp>
        <p:nvSpPr>
          <p:cNvPr id="7" name="Slide Number Placeholder 17"/>
          <p:cNvSpPr>
            <a:spLocks noGrp="1"/>
          </p:cNvSpPr>
          <p:nvPr>
            <p:ph type="sldNum" sz="quarter" idx="12"/>
          </p:nvPr>
        </p:nvSpPr>
        <p:spPr/>
        <p:txBody>
          <a:bodyPr/>
          <a:lstStyle>
            <a:lvl1pPr>
              <a:defRPr/>
            </a:lvl1pPr>
          </a:lstStyle>
          <a:p>
            <a:pPr>
              <a:defRPr/>
            </a:pPr>
            <a:fld id="{E5F080E2-13AC-4107-B72F-401A1AAF668B}" type="slidenum">
              <a:rPr lang="tr-TR"/>
              <a:pPr>
                <a:defRPr/>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rgbClr val="5C0202"/>
                </a:solidFill>
              </a:defRPr>
            </a:lvl1pPr>
          </a:lstStyle>
          <a:p>
            <a:r>
              <a:rPr lang="tr-TR" dirty="0" smtClean="0"/>
              <a:t>Click to edit Master title style</a:t>
            </a:r>
            <a:endParaRPr lang="tr-TR" dirty="0"/>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dirty="0"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Click icon to add picture</a:t>
            </a:r>
            <a:endParaRPr lang="tr-TR" noProof="0" dirty="0"/>
          </a:p>
        </p:txBody>
      </p:sp>
      <p:sp>
        <p:nvSpPr>
          <p:cNvPr id="9" name="Date Placeholder 4"/>
          <p:cNvSpPr>
            <a:spLocks noGrp="1"/>
          </p:cNvSpPr>
          <p:nvPr>
            <p:ph type="dt" sz="half" idx="10"/>
          </p:nvPr>
        </p:nvSpPr>
        <p:spPr/>
        <p:txBody>
          <a:bodyPr/>
          <a:lstStyle>
            <a:lvl1pPr>
              <a:defRPr/>
            </a:lvl1pPr>
          </a:lstStyle>
          <a:p>
            <a:pPr>
              <a:defRPr/>
            </a:pPr>
            <a:fld id="{B058F4AB-2160-4888-8D87-4CDC6B2AA0B8}" type="datetimeFigureOut">
              <a:rPr lang="tr-TR"/>
              <a:pPr>
                <a:defRPr/>
              </a:pPr>
              <a:t>20.12.2016</a:t>
            </a:fld>
            <a:endParaRPr lang="tr-TR" dirty="0"/>
          </a:p>
        </p:txBody>
      </p:sp>
      <p:sp>
        <p:nvSpPr>
          <p:cNvPr id="10" name="Footer Placeholder 5"/>
          <p:cNvSpPr>
            <a:spLocks noGrp="1"/>
          </p:cNvSpPr>
          <p:nvPr>
            <p:ph type="ftr" sz="quarter" idx="11"/>
          </p:nvPr>
        </p:nvSpPr>
        <p:spPr/>
        <p:txBody>
          <a:bodyPr/>
          <a:lstStyle>
            <a:lvl1pPr>
              <a:defRPr/>
            </a:lvl1pPr>
          </a:lstStyle>
          <a:p>
            <a:pPr>
              <a:defRPr/>
            </a:pPr>
            <a:endParaRPr lang="tr-T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F3167A62-E189-48E5-A6B5-68DCF3AE7EFF}" type="slidenum">
              <a:rPr lang="tr-TR"/>
              <a:pPr>
                <a:defRPr/>
              </a:pPr>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188913"/>
            <a:ext cx="7400925"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Click to edit Master title style </a:t>
            </a:r>
          </a:p>
        </p:txBody>
      </p:sp>
      <p:sp>
        <p:nvSpPr>
          <p:cNvPr id="1027" name="Text Placeholder 29"/>
          <p:cNvSpPr>
            <a:spLocks noGrp="1"/>
          </p:cNvSpPr>
          <p:nvPr>
            <p:ph type="body" idx="1"/>
          </p:nvPr>
        </p:nvSpPr>
        <p:spPr bwMode="auto">
          <a:xfrm>
            <a:off x="457200" y="1484313"/>
            <a:ext cx="7400925" cy="4840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 </a:t>
            </a:r>
          </a:p>
          <a:p>
            <a:pPr lvl="2"/>
            <a:r>
              <a:rPr lang="tr-TR" smtClean="0"/>
              <a:t>Third level</a:t>
            </a:r>
          </a:p>
          <a:p>
            <a:pPr lvl="3"/>
            <a:r>
              <a:rPr lang="tr-TR" smtClean="0"/>
              <a:t>Fourth level</a:t>
            </a:r>
          </a:p>
          <a:p>
            <a:pPr lvl="4"/>
            <a:r>
              <a:rPr lang="tr-TR"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3699120B-CE92-43F9-A8A8-387BC0B62398}" type="datetimeFigureOut">
              <a:rPr lang="tr-TR"/>
              <a:pPr>
                <a:defRPr/>
              </a:pPr>
              <a:t>20.12.2016</a:t>
            </a:fld>
            <a:endParaRPr lang="tr-TR"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67210BF3-CBCD-4CCE-BE66-EB6AEE83C8CE}" type="slidenum">
              <a:rPr lang="tr-TR"/>
              <a:pPr>
                <a:defRPr/>
              </a:pPr>
              <a:t>‹#›</a:t>
            </a:fld>
            <a:endParaRPr lang="tr-TR" dirty="0"/>
          </a:p>
        </p:txBody>
      </p:sp>
    </p:spTree>
  </p:cSld>
  <p:clrMap bg1="lt1" tx1="dk1" bg2="lt2" tx2="dk2" accent1="accent1" accent2="accent2" accent3="accent3" accent4="accent4" accent5="accent5" accent6="accent6" hlink="hlink" folHlink="folHlink"/>
  <p:sldLayoutIdLst>
    <p:sldLayoutId id="2147483950" r:id="rId1"/>
    <p:sldLayoutId id="2147483942" r:id="rId2"/>
    <p:sldLayoutId id="2147483951" r:id="rId3"/>
    <p:sldLayoutId id="2147483943" r:id="rId4"/>
    <p:sldLayoutId id="2147483944" r:id="rId5"/>
    <p:sldLayoutId id="2147483945" r:id="rId6"/>
    <p:sldLayoutId id="2147483946" r:id="rId7"/>
    <p:sldLayoutId id="2147483947" r:id="rId8"/>
    <p:sldLayoutId id="2147483952" r:id="rId9"/>
    <p:sldLayoutId id="2147483948" r:id="rId10"/>
    <p:sldLayoutId id="2147483949" r:id="rId11"/>
  </p:sldLayoutIdLst>
  <p:txStyles>
    <p:titleStyle>
      <a:lvl1pPr algn="l" rtl="0" eaLnBrk="0" fontAlgn="base" hangingPunct="0">
        <a:spcBef>
          <a:spcPct val="0"/>
        </a:spcBef>
        <a:spcAft>
          <a:spcPct val="0"/>
        </a:spcAft>
        <a:defRPr sz="4000" b="1" kern="1200">
          <a:solidFill>
            <a:srgbClr val="5C0202"/>
          </a:solidFill>
          <a:latin typeface="+mj-lt"/>
          <a:ea typeface="+mj-ea"/>
          <a:cs typeface="+mj-cs"/>
        </a:defRPr>
      </a:lvl1pPr>
      <a:lvl2pPr algn="l" rtl="0" eaLnBrk="0" fontAlgn="base" hangingPunct="0">
        <a:spcBef>
          <a:spcPct val="0"/>
        </a:spcBef>
        <a:spcAft>
          <a:spcPct val="0"/>
        </a:spcAft>
        <a:defRPr sz="4000" b="1">
          <a:solidFill>
            <a:srgbClr val="5C0202"/>
          </a:solidFill>
          <a:latin typeface="Calibri" pitchFamily="34" charset="0"/>
        </a:defRPr>
      </a:lvl2pPr>
      <a:lvl3pPr algn="l" rtl="0" eaLnBrk="0" fontAlgn="base" hangingPunct="0">
        <a:spcBef>
          <a:spcPct val="0"/>
        </a:spcBef>
        <a:spcAft>
          <a:spcPct val="0"/>
        </a:spcAft>
        <a:defRPr sz="4000" b="1">
          <a:solidFill>
            <a:srgbClr val="5C0202"/>
          </a:solidFill>
          <a:latin typeface="Calibri" pitchFamily="34" charset="0"/>
        </a:defRPr>
      </a:lvl3pPr>
      <a:lvl4pPr algn="l" rtl="0" eaLnBrk="0" fontAlgn="base" hangingPunct="0">
        <a:spcBef>
          <a:spcPct val="0"/>
        </a:spcBef>
        <a:spcAft>
          <a:spcPct val="0"/>
        </a:spcAft>
        <a:defRPr sz="4000" b="1">
          <a:solidFill>
            <a:srgbClr val="5C0202"/>
          </a:solidFill>
          <a:latin typeface="Calibri" pitchFamily="34" charset="0"/>
        </a:defRPr>
      </a:lvl4pPr>
      <a:lvl5pPr algn="l" rtl="0" eaLnBrk="0" fontAlgn="base" hangingPunct="0">
        <a:spcBef>
          <a:spcPct val="0"/>
        </a:spcBef>
        <a:spcAft>
          <a:spcPct val="0"/>
        </a:spcAft>
        <a:defRPr sz="4000" b="1">
          <a:solidFill>
            <a:srgbClr val="5C0202"/>
          </a:solidFill>
          <a:latin typeface="Calibri" pitchFamily="34" charset="0"/>
        </a:defRPr>
      </a:lvl5pPr>
      <a:lvl6pPr marL="457200" algn="l" rtl="0" fontAlgn="base">
        <a:spcBef>
          <a:spcPct val="0"/>
        </a:spcBef>
        <a:spcAft>
          <a:spcPct val="0"/>
        </a:spcAft>
        <a:defRPr sz="4000" b="1">
          <a:solidFill>
            <a:srgbClr val="5C0202"/>
          </a:solidFill>
          <a:latin typeface="Calibri" pitchFamily="34" charset="0"/>
        </a:defRPr>
      </a:lvl6pPr>
      <a:lvl7pPr marL="914400" algn="l" rtl="0" fontAlgn="base">
        <a:spcBef>
          <a:spcPct val="0"/>
        </a:spcBef>
        <a:spcAft>
          <a:spcPct val="0"/>
        </a:spcAft>
        <a:defRPr sz="4000" b="1">
          <a:solidFill>
            <a:srgbClr val="5C0202"/>
          </a:solidFill>
          <a:latin typeface="Calibri" pitchFamily="34" charset="0"/>
        </a:defRPr>
      </a:lvl7pPr>
      <a:lvl8pPr marL="1371600" algn="l" rtl="0" fontAlgn="base">
        <a:spcBef>
          <a:spcPct val="0"/>
        </a:spcBef>
        <a:spcAft>
          <a:spcPct val="0"/>
        </a:spcAft>
        <a:defRPr sz="4000" b="1">
          <a:solidFill>
            <a:srgbClr val="5C0202"/>
          </a:solidFill>
          <a:latin typeface="Calibri" pitchFamily="34" charset="0"/>
        </a:defRPr>
      </a:lvl8pPr>
      <a:lvl9pPr marL="1828800" algn="l" rtl="0" fontAlgn="base">
        <a:spcBef>
          <a:spcPct val="0"/>
        </a:spcBef>
        <a:spcAft>
          <a:spcPct val="0"/>
        </a:spcAft>
        <a:defRPr sz="4000" b="1">
          <a:solidFill>
            <a:srgbClr val="5C0202"/>
          </a:solidFill>
          <a:latin typeface="Calibri" pitchFamily="34" charset="0"/>
        </a:defRPr>
      </a:lvl9pPr>
    </p:titleStyle>
    <p:bodyStyle>
      <a:lvl1pPr marL="273050" indent="-273050" algn="l" rtl="0" eaLnBrk="0" fontAlgn="base" hangingPunct="0">
        <a:spcBef>
          <a:spcPct val="20000"/>
        </a:spcBef>
        <a:spcAft>
          <a:spcPct val="0"/>
        </a:spcAft>
        <a:buClr>
          <a:srgbClr val="D86B77"/>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BFBFBF"/>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D86B77"/>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C00000"/>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3699120B-CE92-43F9-A8A8-387BC0B62398}" type="datetimeFigureOut">
              <a:rPr lang="tr-TR" smtClean="0"/>
              <a:pPr>
                <a:defRPr/>
              </a:pPr>
              <a:t>20.12.2016</a:t>
            </a:fld>
            <a:endParaRPr lang="tr-TR"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67210BF3-CBCD-4CCE-BE66-EB6AEE83C8CE}" type="slidenum">
              <a:rPr lang="tr-TR" smtClean="0"/>
              <a:pPr>
                <a:defRPr/>
              </a:pPr>
              <a:t>‹#›</a:t>
            </a:fld>
            <a:endParaRPr lang="tr-TR" dirty="0"/>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321906" cy="1275588"/>
          </a:xfrm>
        </p:spPr>
        <p:txBody>
          <a:bodyPr>
            <a:normAutofit/>
          </a:bodyPr>
          <a:lstStyle/>
          <a:p>
            <a:pPr algn="ctr"/>
            <a:r>
              <a:rPr lang="en-US" dirty="0" smtClean="0">
                <a:latin typeface="Trebuchet MS" pitchFamily="34" charset="0"/>
              </a:rPr>
              <a:t>People D</a:t>
            </a:r>
            <a:r>
              <a:rPr lang="tr-TR" dirty="0" smtClean="0">
                <a:latin typeface="Trebuchet MS" pitchFamily="34" charset="0"/>
              </a:rPr>
              <a:t>I</a:t>
            </a:r>
            <a:r>
              <a:rPr lang="en-US" dirty="0" err="1" smtClean="0">
                <a:latin typeface="Trebuchet MS" pitchFamily="34" charset="0"/>
              </a:rPr>
              <a:t>mens</a:t>
            </a:r>
            <a:r>
              <a:rPr lang="tr-TR" dirty="0" smtClean="0">
                <a:latin typeface="Trebuchet MS" pitchFamily="34" charset="0"/>
              </a:rPr>
              <a:t>I</a:t>
            </a:r>
            <a:r>
              <a:rPr lang="en-US" dirty="0" smtClean="0">
                <a:latin typeface="Trebuchet MS" pitchFamily="34" charset="0"/>
              </a:rPr>
              <a:t>on</a:t>
            </a:r>
            <a:endParaRPr lang="en-US" dirty="0">
              <a:latin typeface="Trebuchet MS" pitchFamily="34" charset="0"/>
            </a:endParaRPr>
          </a:p>
        </p:txBody>
      </p:sp>
      <p:sp>
        <p:nvSpPr>
          <p:cNvPr id="3" name="Subtitle 2"/>
          <p:cNvSpPr>
            <a:spLocks noGrp="1"/>
          </p:cNvSpPr>
          <p:nvPr>
            <p:ph type="subTitle" idx="1"/>
          </p:nvPr>
        </p:nvSpPr>
        <p:spPr>
          <a:xfrm>
            <a:off x="1187450" y="3901802"/>
            <a:ext cx="6624638" cy="2191494"/>
          </a:xfrm>
        </p:spPr>
        <p:txBody>
          <a:bodyPr>
            <a:normAutofit/>
          </a:bodyPr>
          <a:lstStyle/>
          <a:p>
            <a:pPr algn="r"/>
            <a:r>
              <a:rPr lang="nb-NO" dirty="0"/>
              <a:t>IS </a:t>
            </a:r>
            <a:r>
              <a:rPr lang="nb-NO" dirty="0" smtClean="0"/>
              <a:t>739 </a:t>
            </a:r>
            <a:r>
              <a:rPr lang="en-US" dirty="0"/>
              <a:t>Information Systems in Organizational Design and Applied Systems </a:t>
            </a:r>
            <a:r>
              <a:rPr lang="en-US" dirty="0" smtClean="0"/>
              <a:t>Thinking</a:t>
            </a:r>
          </a:p>
          <a:p>
            <a:pPr algn="r"/>
            <a:endParaRPr lang="en-US" dirty="0"/>
          </a:p>
          <a:p>
            <a:pPr algn="r"/>
            <a:r>
              <a:rPr lang="en-US" dirty="0" smtClean="0"/>
              <a:t>Merve Vildan ŞİMŞEK</a:t>
            </a:r>
            <a:r>
              <a:rPr lang="nb-NO"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4. Office approach</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normAutofit lnSpcReduction="10000"/>
          </a:bodyPr>
          <a:lstStyle/>
          <a:p>
            <a:r>
              <a:rPr lang="en-US" sz="2400" dirty="0" smtClean="0">
                <a:latin typeface="Georgia" pitchFamily="18" charset="0"/>
              </a:rPr>
              <a:t>involves employing many people</a:t>
            </a:r>
          </a:p>
          <a:p>
            <a:pPr lvl="1"/>
            <a:r>
              <a:rPr lang="en-US" sz="2200" dirty="0" smtClean="0">
                <a:latin typeface="Georgia" pitchFamily="18" charset="0"/>
              </a:rPr>
              <a:t>coordination requirements are high</a:t>
            </a:r>
          </a:p>
          <a:p>
            <a:pPr lvl="1"/>
            <a:r>
              <a:rPr lang="en-US" sz="2200" dirty="0" smtClean="0">
                <a:latin typeface="Georgia" pitchFamily="18" charset="0"/>
              </a:rPr>
              <a:t>information processing demand is high</a:t>
            </a:r>
          </a:p>
          <a:p>
            <a:r>
              <a:rPr lang="en-US" sz="2400" dirty="0" smtClean="0">
                <a:latin typeface="Georgia" pitchFamily="18" charset="0"/>
              </a:rPr>
              <a:t>who are high on professionalization</a:t>
            </a:r>
          </a:p>
          <a:p>
            <a:pPr lvl="1"/>
            <a:r>
              <a:rPr lang="en-US" sz="2200" dirty="0" smtClean="0">
                <a:latin typeface="Georgia" pitchFamily="18" charset="0"/>
              </a:rPr>
              <a:t>comes from extensive education, training, and experience</a:t>
            </a:r>
            <a:endParaRPr lang="en-US" sz="2400" dirty="0" smtClean="0">
              <a:latin typeface="Georgia" pitchFamily="18" charset="0"/>
            </a:endParaRPr>
          </a:p>
          <a:p>
            <a:r>
              <a:rPr lang="en-US" sz="2400" dirty="0" smtClean="0">
                <a:latin typeface="Georgia" pitchFamily="18" charset="0"/>
              </a:rPr>
              <a:t>Tacit knowledge rather than routines </a:t>
            </a:r>
          </a:p>
          <a:p>
            <a:r>
              <a:rPr lang="en-US" sz="2400" dirty="0" smtClean="0">
                <a:latin typeface="Georgia" pitchFamily="18" charset="0"/>
              </a:rPr>
              <a:t>Manager supports worker rather than strictly supervisions</a:t>
            </a:r>
          </a:p>
          <a:p>
            <a:r>
              <a:rPr lang="en-US" sz="2400" dirty="0" smtClean="0">
                <a:latin typeface="Georgia" pitchFamily="18" charset="0"/>
              </a:rPr>
              <a:t>Focused on both effectiveness and efficiency</a:t>
            </a:r>
          </a:p>
          <a:p>
            <a:r>
              <a:rPr lang="en-US" sz="2400" dirty="0" smtClean="0">
                <a:latin typeface="Georgia" pitchFamily="18" charset="0"/>
              </a:rPr>
              <a:t>E.g.: construction and pharmaceutical firms</a:t>
            </a:r>
            <a:endParaRPr lang="en-US" sz="2400" dirty="0">
              <a:latin typeface="Georgia" pitchFamily="18" charset="0"/>
            </a:endParaRPr>
          </a:p>
        </p:txBody>
      </p:sp>
    </p:spTree>
    <p:extLst>
      <p:ext uri="{BB962C8B-B14F-4D97-AF65-F5344CB8AC3E}">
        <p14:creationId xmlns:p14="http://schemas.microsoft.com/office/powerpoint/2010/main" val="139098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Diagnostic Questions</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lstStyle/>
          <a:p>
            <a:r>
              <a:rPr lang="en-US" sz="2400" dirty="0" smtClean="0">
                <a:latin typeface="Georgia" pitchFamily="18" charset="0"/>
              </a:rPr>
              <a:t>1. Choose a unit</a:t>
            </a:r>
          </a:p>
          <a:p>
            <a:r>
              <a:rPr lang="en-US" sz="2400" dirty="0" smtClean="0">
                <a:latin typeface="Georgia" pitchFamily="18" charset="0"/>
              </a:rPr>
              <a:t>2. Number of individuals?</a:t>
            </a:r>
          </a:p>
          <a:p>
            <a:pPr lvl="1"/>
            <a:r>
              <a:rPr lang="en-US" sz="2200" dirty="0" smtClean="0">
                <a:latin typeface="Georgia" pitchFamily="18" charset="0"/>
              </a:rPr>
              <a:t>1 = Less than 100 employees</a:t>
            </a:r>
          </a:p>
          <a:p>
            <a:pPr lvl="1"/>
            <a:r>
              <a:rPr lang="en-US" sz="2200" dirty="0" smtClean="0">
                <a:latin typeface="Georgia" pitchFamily="18" charset="0"/>
              </a:rPr>
              <a:t>2 = 100 - 500 employees</a:t>
            </a:r>
          </a:p>
          <a:p>
            <a:pPr lvl="1" algn="just"/>
            <a:r>
              <a:rPr lang="en-US" sz="2200" dirty="0" smtClean="0">
                <a:latin typeface="Georgia" pitchFamily="18" charset="0"/>
              </a:rPr>
              <a:t>3 = 501 - 1000 employees</a:t>
            </a:r>
          </a:p>
          <a:p>
            <a:pPr lvl="1" algn="just"/>
            <a:r>
              <a:rPr lang="en-US" sz="2200" dirty="0" smtClean="0">
                <a:latin typeface="Georgia" pitchFamily="18" charset="0"/>
              </a:rPr>
              <a:t>4 = 1001 - 2000 employees</a:t>
            </a:r>
          </a:p>
          <a:p>
            <a:pPr lvl="1" algn="just"/>
            <a:r>
              <a:rPr lang="en-US" sz="2200" dirty="0" smtClean="0">
                <a:latin typeface="Georgia" pitchFamily="18" charset="0"/>
              </a:rPr>
              <a:t>5 = More than 2001 employees</a:t>
            </a:r>
          </a:p>
          <a:p>
            <a:r>
              <a:rPr lang="en-US" sz="2400" dirty="0" smtClean="0">
                <a:latin typeface="Georgia" pitchFamily="18" charset="0"/>
              </a:rPr>
              <a:t>3. Professionalization?</a:t>
            </a:r>
          </a:p>
          <a:p>
            <a:pPr lvl="1"/>
            <a:r>
              <a:rPr lang="en-US" sz="2200" dirty="0" smtClean="0">
                <a:latin typeface="Georgia" pitchFamily="18" charset="0"/>
              </a:rPr>
              <a:t>%10=1, %11-20=2, %21-50=3, %51-75=4, %76-100=5</a:t>
            </a:r>
          </a:p>
          <a:p>
            <a:r>
              <a:rPr lang="en-US" sz="2400" dirty="0" smtClean="0">
                <a:latin typeface="Georgia" pitchFamily="18" charset="0"/>
              </a:rPr>
              <a:t>4. Locate the firm</a:t>
            </a:r>
          </a:p>
          <a:p>
            <a:endParaRPr lang="en-US" dirty="0" smtClean="0"/>
          </a:p>
        </p:txBody>
      </p:sp>
    </p:spTree>
    <p:extLst>
      <p:ext uri="{BB962C8B-B14F-4D97-AF65-F5344CB8AC3E}">
        <p14:creationId xmlns:p14="http://schemas.microsoft.com/office/powerpoint/2010/main" val="2594584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059"/>
            <a:ext cx="7400948" cy="1143000"/>
          </a:xfrm>
        </p:spPr>
        <p:txBody>
          <a:bodyPr/>
          <a:lstStyle/>
          <a:p>
            <a:r>
              <a:rPr lang="en-US" dirty="0" smtClean="0">
                <a:latin typeface="Trebuchet MS" pitchFamily="34" charset="0"/>
              </a:rPr>
              <a:t>Example</a:t>
            </a:r>
            <a:endParaRPr lang="en-US" dirty="0">
              <a:latin typeface="Trebuchet MS"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185940564"/>
              </p:ext>
            </p:extLst>
          </p:nvPr>
        </p:nvGraphicFramePr>
        <p:xfrm>
          <a:off x="755577" y="1799218"/>
          <a:ext cx="7056783" cy="2011680"/>
        </p:xfrm>
        <a:graphic>
          <a:graphicData uri="http://schemas.openxmlformats.org/drawingml/2006/table">
            <a:tbl>
              <a:tblPr firstRow="1" bandRow="1">
                <a:tableStyleId>{5C22544A-7EE6-4342-B048-85BDC9FD1C3A}</a:tableStyleId>
              </a:tblPr>
              <a:tblGrid>
                <a:gridCol w="2352261"/>
                <a:gridCol w="2352261"/>
                <a:gridCol w="2352261"/>
              </a:tblGrid>
              <a:tr h="720081">
                <a:tc>
                  <a:txBody>
                    <a:bodyPr/>
                    <a:lstStyle/>
                    <a:p>
                      <a:endParaRPr lang="en-US" noProof="0" dirty="0" smtClean="0">
                        <a:latin typeface="Georgia" pitchFamily="18" charset="0"/>
                      </a:endParaRPr>
                    </a:p>
                    <a:p>
                      <a:r>
                        <a:rPr lang="en-US" noProof="0" dirty="0" smtClean="0">
                          <a:latin typeface="Georgia" pitchFamily="18" charset="0"/>
                        </a:rPr>
                        <a:t> Academic Status</a:t>
                      </a:r>
                    </a:p>
                    <a:p>
                      <a:endParaRPr lang="en-US" noProof="0" dirty="0">
                        <a:latin typeface="Georgia" pitchFamily="18" charset="0"/>
                      </a:endParaRPr>
                    </a:p>
                  </a:txBody>
                  <a:tcPr marL="46426" marR="46426"/>
                </a:tc>
                <a:tc>
                  <a:txBody>
                    <a:bodyPr/>
                    <a:lstStyle/>
                    <a:p>
                      <a:endParaRPr lang="en-US" noProof="0" dirty="0" smtClean="0">
                        <a:latin typeface="Georgia" pitchFamily="18" charset="0"/>
                      </a:endParaRPr>
                    </a:p>
                    <a:p>
                      <a:r>
                        <a:rPr lang="en-US" noProof="0" dirty="0" smtClean="0">
                          <a:latin typeface="Georgia" pitchFamily="18" charset="0"/>
                        </a:rPr>
                        <a:t>Number</a:t>
                      </a:r>
                      <a:r>
                        <a:rPr lang="en-US" baseline="0" noProof="0" dirty="0" smtClean="0">
                          <a:latin typeface="Georgia" pitchFamily="18" charset="0"/>
                        </a:rPr>
                        <a:t> of</a:t>
                      </a:r>
                      <a:endParaRPr lang="en-US" noProof="0" dirty="0">
                        <a:latin typeface="Georgia" pitchFamily="18" charset="0"/>
                      </a:endParaRPr>
                    </a:p>
                  </a:txBody>
                  <a:tcPr marL="46426" marR="46426"/>
                </a:tc>
                <a:tc>
                  <a:txBody>
                    <a:bodyPr/>
                    <a:lstStyle/>
                    <a:p>
                      <a:endParaRPr lang="en-US" noProof="0" dirty="0" smtClean="0">
                        <a:latin typeface="Georgia" pitchFamily="18" charset="0"/>
                      </a:endParaRPr>
                    </a:p>
                    <a:p>
                      <a:r>
                        <a:rPr lang="en-US" noProof="0" dirty="0" smtClean="0">
                          <a:latin typeface="Georgia" pitchFamily="18" charset="0"/>
                        </a:rPr>
                        <a:t>Percentage</a:t>
                      </a:r>
                      <a:endParaRPr lang="en-US" noProof="0" dirty="0">
                        <a:latin typeface="Georgia" pitchFamily="18" charset="0"/>
                      </a:endParaRPr>
                    </a:p>
                  </a:txBody>
                  <a:tcPr marL="46426" marR="46426"/>
                </a:tc>
              </a:tr>
              <a:tr h="362880">
                <a:tc>
                  <a:txBody>
                    <a:bodyPr/>
                    <a:lstStyle/>
                    <a:p>
                      <a:r>
                        <a:rPr lang="en-US" noProof="0" dirty="0" smtClean="0">
                          <a:latin typeface="Georgia" pitchFamily="18" charset="0"/>
                        </a:rPr>
                        <a:t>PhD.</a:t>
                      </a:r>
                      <a:endParaRPr lang="en-US" noProof="0" dirty="0">
                        <a:latin typeface="Georgia" pitchFamily="18" charset="0"/>
                      </a:endParaRPr>
                    </a:p>
                  </a:txBody>
                  <a:tcPr marL="46426" marR="46426"/>
                </a:tc>
                <a:tc>
                  <a:txBody>
                    <a:bodyPr/>
                    <a:lstStyle/>
                    <a:p>
                      <a:r>
                        <a:rPr lang="en-US" noProof="0" dirty="0" smtClean="0">
                          <a:latin typeface="Georgia" pitchFamily="18" charset="0"/>
                        </a:rPr>
                        <a:t>4</a:t>
                      </a:r>
                      <a:endParaRPr lang="en-US" noProof="0" dirty="0">
                        <a:latin typeface="Georgia" pitchFamily="18" charset="0"/>
                      </a:endParaRPr>
                    </a:p>
                  </a:txBody>
                  <a:tcPr marL="46426" marR="46426"/>
                </a:tc>
                <a:tc>
                  <a:txBody>
                    <a:bodyPr/>
                    <a:lstStyle/>
                    <a:p>
                      <a:r>
                        <a:rPr lang="en-US" noProof="0" dirty="0" smtClean="0">
                          <a:latin typeface="Georgia" pitchFamily="18" charset="0"/>
                        </a:rPr>
                        <a:t>%6.5</a:t>
                      </a:r>
                      <a:endParaRPr lang="en-US" noProof="0" dirty="0">
                        <a:latin typeface="Georgia" pitchFamily="18" charset="0"/>
                      </a:endParaRPr>
                    </a:p>
                  </a:txBody>
                  <a:tcPr marL="46426" marR="46426"/>
                </a:tc>
              </a:tr>
              <a:tr h="362880">
                <a:tc>
                  <a:txBody>
                    <a:bodyPr/>
                    <a:lstStyle/>
                    <a:p>
                      <a:r>
                        <a:rPr lang="en-US" noProof="0" smtClean="0">
                          <a:latin typeface="Georgia" pitchFamily="18" charset="0"/>
                        </a:rPr>
                        <a:t>MSc.</a:t>
                      </a:r>
                      <a:endParaRPr lang="en-US" noProof="0">
                        <a:latin typeface="Georgia" pitchFamily="18" charset="0"/>
                      </a:endParaRPr>
                    </a:p>
                  </a:txBody>
                  <a:tcPr marL="46426" marR="46426"/>
                </a:tc>
                <a:tc>
                  <a:txBody>
                    <a:bodyPr/>
                    <a:lstStyle/>
                    <a:p>
                      <a:r>
                        <a:rPr lang="en-US" noProof="0" dirty="0" smtClean="0">
                          <a:latin typeface="Georgia" pitchFamily="18" charset="0"/>
                        </a:rPr>
                        <a:t>29</a:t>
                      </a:r>
                      <a:endParaRPr lang="en-US" noProof="0" dirty="0">
                        <a:latin typeface="Georgia" pitchFamily="18" charset="0"/>
                      </a:endParaRPr>
                    </a:p>
                  </a:txBody>
                  <a:tcPr marL="46426" marR="46426"/>
                </a:tc>
                <a:tc>
                  <a:txBody>
                    <a:bodyPr/>
                    <a:lstStyle/>
                    <a:p>
                      <a:r>
                        <a:rPr lang="en-US" noProof="0" dirty="0" smtClean="0">
                          <a:latin typeface="Georgia" pitchFamily="18" charset="0"/>
                        </a:rPr>
                        <a:t>%47.5</a:t>
                      </a:r>
                      <a:endParaRPr lang="en-US" noProof="0" dirty="0">
                        <a:latin typeface="Georgia" pitchFamily="18" charset="0"/>
                      </a:endParaRPr>
                    </a:p>
                  </a:txBody>
                  <a:tcPr marL="46426" marR="46426"/>
                </a:tc>
              </a:tr>
              <a:tr h="362880">
                <a:tc>
                  <a:txBody>
                    <a:bodyPr/>
                    <a:lstStyle/>
                    <a:p>
                      <a:r>
                        <a:rPr lang="en-US" noProof="0" smtClean="0">
                          <a:latin typeface="Georgia" pitchFamily="18" charset="0"/>
                        </a:rPr>
                        <a:t>BSc.</a:t>
                      </a:r>
                      <a:endParaRPr lang="en-US" noProof="0">
                        <a:latin typeface="Georgia" pitchFamily="18" charset="0"/>
                      </a:endParaRPr>
                    </a:p>
                  </a:txBody>
                  <a:tcPr marL="46426" marR="46426"/>
                </a:tc>
                <a:tc>
                  <a:txBody>
                    <a:bodyPr/>
                    <a:lstStyle/>
                    <a:p>
                      <a:r>
                        <a:rPr lang="en-US" noProof="0" dirty="0" smtClean="0">
                          <a:latin typeface="Georgia" pitchFamily="18" charset="0"/>
                        </a:rPr>
                        <a:t>28</a:t>
                      </a:r>
                      <a:endParaRPr lang="en-US" noProof="0" dirty="0">
                        <a:latin typeface="Georgia" pitchFamily="18" charset="0"/>
                      </a:endParaRPr>
                    </a:p>
                  </a:txBody>
                  <a:tcPr marL="46426" marR="46426"/>
                </a:tc>
                <a:tc>
                  <a:txBody>
                    <a:bodyPr/>
                    <a:lstStyle/>
                    <a:p>
                      <a:r>
                        <a:rPr lang="en-US" noProof="0" dirty="0" smtClean="0">
                          <a:latin typeface="Georgia" pitchFamily="18" charset="0"/>
                        </a:rPr>
                        <a:t>%46</a:t>
                      </a:r>
                      <a:endParaRPr lang="en-US" noProof="0" dirty="0">
                        <a:latin typeface="Georgia" pitchFamily="18" charset="0"/>
                      </a:endParaRPr>
                    </a:p>
                  </a:txBody>
                  <a:tcPr marL="46426" marR="46426"/>
                </a:tc>
              </a:tr>
            </a:tbl>
          </a:graphicData>
        </a:graphic>
      </p:graphicFrame>
      <p:sp>
        <p:nvSpPr>
          <p:cNvPr id="5" name="Content Placeholder 4"/>
          <p:cNvSpPr>
            <a:spLocks noGrp="1"/>
          </p:cNvSpPr>
          <p:nvPr>
            <p:ph sz="half" idx="2"/>
          </p:nvPr>
        </p:nvSpPr>
        <p:spPr>
          <a:xfrm>
            <a:off x="755576" y="3959459"/>
            <a:ext cx="7031134" cy="1989821"/>
          </a:xfrm>
        </p:spPr>
        <p:txBody>
          <a:bodyPr/>
          <a:lstStyle/>
          <a:p>
            <a:r>
              <a:rPr lang="en-US" sz="2400" dirty="0" smtClean="0">
                <a:latin typeface="Georgia" pitchFamily="18" charset="0"/>
              </a:rPr>
              <a:t>61 people (all of them are educated)</a:t>
            </a:r>
          </a:p>
          <a:p>
            <a:r>
              <a:rPr lang="tr-TR" sz="2400" dirty="0" smtClean="0">
                <a:latin typeface="Georgia" pitchFamily="18" charset="0"/>
              </a:rPr>
              <a:t>33</a:t>
            </a:r>
            <a:r>
              <a:rPr lang="en-US" sz="2400" dirty="0" smtClean="0">
                <a:latin typeface="Georgia" pitchFamily="18" charset="0"/>
              </a:rPr>
              <a:t> </a:t>
            </a:r>
            <a:r>
              <a:rPr lang="en-US" sz="2400" dirty="0">
                <a:latin typeface="Georgia" pitchFamily="18" charset="0"/>
              </a:rPr>
              <a:t>people are </a:t>
            </a:r>
            <a:r>
              <a:rPr lang="en-US" sz="2400" dirty="0" smtClean="0">
                <a:latin typeface="Georgia" pitchFamily="18" charset="0"/>
              </a:rPr>
              <a:t>highly educated</a:t>
            </a:r>
            <a:r>
              <a:rPr lang="tr-TR" sz="2400" dirty="0" smtClean="0">
                <a:latin typeface="Georgia" pitchFamily="18" charset="0"/>
              </a:rPr>
              <a:t>(%54)</a:t>
            </a:r>
          </a:p>
          <a:p>
            <a:endParaRPr lang="tr-TR" sz="2400" dirty="0" smtClean="0">
              <a:latin typeface="Georgia" pitchFamily="18" charset="0"/>
            </a:endParaRPr>
          </a:p>
        </p:txBody>
      </p:sp>
    </p:spTree>
    <p:extLst>
      <p:ext uri="{BB962C8B-B14F-4D97-AF65-F5344CB8AC3E}">
        <p14:creationId xmlns:p14="http://schemas.microsoft.com/office/powerpoint/2010/main" val="32813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376"/>
            <a:ext cx="7400948" cy="1143000"/>
          </a:xfrm>
        </p:spPr>
        <p:txBody>
          <a:bodyPr>
            <a:normAutofit fontScale="90000"/>
          </a:bodyPr>
          <a:lstStyle/>
          <a:p>
            <a:r>
              <a:rPr lang="tr-TR" dirty="0">
                <a:latin typeface="Trebuchet MS" pitchFamily="34" charset="0"/>
              </a:rPr>
              <a:t/>
            </a:r>
            <a:br>
              <a:rPr lang="tr-TR" dirty="0">
                <a:latin typeface="Trebuchet MS" pitchFamily="34" charset="0"/>
              </a:rPr>
            </a:br>
            <a:r>
              <a:rPr lang="tr-TR" dirty="0" err="1" smtClean="0">
                <a:latin typeface="Trebuchet MS" pitchFamily="34" charset="0"/>
              </a:rPr>
              <a:t>Example</a:t>
            </a:r>
            <a:r>
              <a:rPr lang="tr-TR" dirty="0" smtClean="0">
                <a:latin typeface="Trebuchet MS" pitchFamily="34" charset="0"/>
              </a:rPr>
              <a:t> </a:t>
            </a:r>
            <a:r>
              <a:rPr lang="en-US" sz="3800" dirty="0" smtClean="0">
                <a:latin typeface="Trebuchet MS" pitchFamily="34" charset="0"/>
              </a:rPr>
              <a:t>Approach</a:t>
            </a:r>
            <a:endParaRPr lang="en-US" sz="3800" dirty="0">
              <a:latin typeface="Trebuchet MS" pitchFamily="34" charset="0"/>
            </a:endParaRPr>
          </a:p>
        </p:txBody>
      </p:sp>
      <p:sp>
        <p:nvSpPr>
          <p:cNvPr id="3" name="Content Placeholder 2"/>
          <p:cNvSpPr>
            <a:spLocks noGrp="1"/>
          </p:cNvSpPr>
          <p:nvPr>
            <p:ph idx="1"/>
          </p:nvPr>
        </p:nvSpPr>
        <p:spPr>
          <a:xfrm>
            <a:off x="457200" y="1920200"/>
            <a:ext cx="7400948" cy="4389120"/>
          </a:xfrm>
        </p:spPr>
        <p:txBody>
          <a:bodyPr/>
          <a:lstStyle/>
          <a:p>
            <a:endParaRPr lang="en-US"/>
          </a:p>
        </p:txBody>
      </p:sp>
      <p:pic>
        <p:nvPicPr>
          <p:cNvPr id="1027" name="Picture 3" descr="D:\emre\my\lisansustu\odtu\dersler\739\Organizational Design\2012-2013\homework\approa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021507"/>
            <a:ext cx="7793037" cy="42005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932040" y="4941168"/>
            <a:ext cx="792088" cy="553998"/>
          </a:xfrm>
          <a:prstGeom prst="rect">
            <a:avLst/>
          </a:prstGeom>
          <a:noFill/>
        </p:spPr>
        <p:txBody>
          <a:bodyPr wrap="square" rtlCol="0">
            <a:spAutoFit/>
          </a:bodyPr>
          <a:lstStyle/>
          <a:p>
            <a:r>
              <a:rPr lang="en-US" sz="3000" b="1" dirty="0" smtClean="0">
                <a:solidFill>
                  <a:srgbClr val="FF0000"/>
                </a:solidFill>
              </a:rPr>
              <a:t>X</a:t>
            </a:r>
            <a:endParaRPr lang="en-US" sz="3000" b="1" dirty="0">
              <a:solidFill>
                <a:srgbClr val="FF0000"/>
              </a:solidFill>
            </a:endParaRPr>
          </a:p>
        </p:txBody>
      </p:sp>
    </p:spTree>
    <p:extLst>
      <p:ext uri="{BB962C8B-B14F-4D97-AF65-F5344CB8AC3E}">
        <p14:creationId xmlns:p14="http://schemas.microsoft.com/office/powerpoint/2010/main" val="2666595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Fits &amp; Misfits</a:t>
            </a:r>
            <a:endParaRPr lang="en-US" dirty="0"/>
          </a:p>
        </p:txBody>
      </p:sp>
      <p:sp>
        <p:nvSpPr>
          <p:cNvPr id="3" name="Content Placeholder 2"/>
          <p:cNvSpPr>
            <a:spLocks noGrp="1"/>
          </p:cNvSpPr>
          <p:nvPr>
            <p:ph idx="1"/>
          </p:nvPr>
        </p:nvSpPr>
        <p:spPr>
          <a:xfrm>
            <a:off x="457200" y="1564048"/>
            <a:ext cx="7400948" cy="4389120"/>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544" y="1556793"/>
            <a:ext cx="7416824" cy="44060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66909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Fits &amp; Misfits</a:t>
            </a:r>
            <a:endParaRPr lang="en-US" dirty="0"/>
          </a:p>
        </p:txBody>
      </p:sp>
      <p:sp>
        <p:nvSpPr>
          <p:cNvPr id="3" name="Content Placeholder 2"/>
          <p:cNvSpPr>
            <a:spLocks noGrp="1"/>
          </p:cNvSpPr>
          <p:nvPr>
            <p:ph idx="1"/>
          </p:nvPr>
        </p:nvSpPr>
        <p:spPr>
          <a:xfrm>
            <a:off x="457200" y="1564048"/>
            <a:ext cx="7400948" cy="4389120"/>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544" y="1556793"/>
            <a:ext cx="7416824" cy="44060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7693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Fits &amp; Misfits</a:t>
            </a:r>
            <a:endParaRPr lang="en-US" dirty="0"/>
          </a:p>
        </p:txBody>
      </p:sp>
      <p:sp>
        <p:nvSpPr>
          <p:cNvPr id="3" name="Content Placeholder 2"/>
          <p:cNvSpPr>
            <a:spLocks noGrp="1"/>
          </p:cNvSpPr>
          <p:nvPr>
            <p:ph idx="1"/>
          </p:nvPr>
        </p:nvSpPr>
        <p:spPr>
          <a:xfrm>
            <a:off x="457200" y="1564048"/>
            <a:ext cx="7400948" cy="4389120"/>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509" y="1556792"/>
            <a:ext cx="7412893" cy="44060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44809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Fits &amp; Misfits</a:t>
            </a:r>
            <a:endParaRPr lang="en-US" dirty="0"/>
          </a:p>
        </p:txBody>
      </p:sp>
      <p:sp>
        <p:nvSpPr>
          <p:cNvPr id="3" name="Content Placeholder 2"/>
          <p:cNvSpPr>
            <a:spLocks noGrp="1"/>
          </p:cNvSpPr>
          <p:nvPr>
            <p:ph idx="1"/>
          </p:nvPr>
        </p:nvSpPr>
        <p:spPr>
          <a:xfrm>
            <a:off x="457200" y="1564048"/>
            <a:ext cx="7400948" cy="4389120"/>
          </a:xfrm>
        </p:spPr>
        <p:txBody>
          <a:bodyPr/>
          <a:lstStyle/>
          <a:p>
            <a:endParaRPr lang="en-US" dirty="0"/>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Layer>
                </a14:imgProps>
              </a:ext>
              <a:ext uri="{28A0092B-C50C-407E-A947-70E740481C1C}">
                <a14:useLocalDpi xmlns:a14="http://schemas.microsoft.com/office/drawing/2010/main" val="0"/>
              </a:ext>
            </a:extLst>
          </a:blip>
          <a:srcRect l="519" t="966" r="884" b="2592"/>
          <a:stretch/>
        </p:blipFill>
        <p:spPr bwMode="auto">
          <a:xfrm>
            <a:off x="467544" y="1556792"/>
            <a:ext cx="7413075" cy="4363200"/>
          </a:xfrm>
          <a:prstGeom prst="rect">
            <a:avLst/>
          </a:prstGeom>
          <a:noFill/>
          <a:ln>
            <a:solidFill>
              <a:srgbClr val="53548A"/>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2183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Fits &amp; Misfits</a:t>
            </a:r>
            <a:endParaRPr lang="en-US" dirty="0"/>
          </a:p>
        </p:txBody>
      </p:sp>
      <p:sp>
        <p:nvSpPr>
          <p:cNvPr id="3" name="Content Placeholder 2"/>
          <p:cNvSpPr>
            <a:spLocks noGrp="1"/>
          </p:cNvSpPr>
          <p:nvPr>
            <p:ph idx="1"/>
          </p:nvPr>
        </p:nvSpPr>
        <p:spPr>
          <a:xfrm>
            <a:off x="457200" y="1564048"/>
            <a:ext cx="7400948" cy="4389120"/>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776" y="1556793"/>
            <a:ext cx="7412400" cy="44060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21519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827584" y="836712"/>
            <a:ext cx="7400925" cy="4893493"/>
          </a:xfrm>
        </p:spPr>
        <p:txBody>
          <a:bodyPr>
            <a:normAutofit/>
          </a:bodyPr>
          <a:lstStyle/>
          <a:p>
            <a:pPr>
              <a:buNone/>
            </a:pPr>
            <a:endParaRPr lang="en-US" sz="3600" dirty="0" smtClean="0">
              <a:latin typeface="Georgia" pitchFamily="18" charset="0"/>
            </a:endParaRPr>
          </a:p>
          <a:p>
            <a:pPr>
              <a:buNone/>
            </a:pPr>
            <a:r>
              <a:rPr lang="en-US" sz="3600" dirty="0" smtClean="0">
                <a:latin typeface="Georgia" pitchFamily="18" charset="0"/>
              </a:rPr>
              <a:t>“</a:t>
            </a:r>
            <a:r>
              <a:rPr lang="en-US" sz="3600" dirty="0">
                <a:latin typeface="Georgia" pitchFamily="18" charset="0"/>
              </a:rPr>
              <a:t>An enterprise is its </a:t>
            </a:r>
            <a:r>
              <a:rPr lang="en-US" sz="3600" dirty="0" smtClean="0">
                <a:latin typeface="Georgia" pitchFamily="18" charset="0"/>
              </a:rPr>
              <a:t>people” </a:t>
            </a:r>
          </a:p>
          <a:p>
            <a:pPr>
              <a:buNone/>
            </a:pPr>
            <a:r>
              <a:rPr lang="en-US" sz="2800" dirty="0" smtClean="0">
                <a:latin typeface="Georgia" pitchFamily="18" charset="0"/>
              </a:rPr>
              <a:t>Japanese industrialist Matsushita </a:t>
            </a:r>
            <a:r>
              <a:rPr lang="en-US" sz="2800" dirty="0" err="1">
                <a:latin typeface="Georgia" pitchFamily="18" charset="0"/>
              </a:rPr>
              <a:t>Konosuke</a:t>
            </a:r>
            <a:endParaRPr lang="en-US" sz="2800" dirty="0" smtClean="0">
              <a:latin typeface="Georgia" pitchFamily="18" charset="0"/>
            </a:endParaRPr>
          </a:p>
          <a:p>
            <a:pPr eaLnBrk="1" hangingPunct="1">
              <a:buFont typeface="Wingdings 2" pitchFamily="18" charset="2"/>
              <a:buNone/>
            </a:pPr>
            <a:endParaRPr lang="en-US" sz="3400" dirty="0" smtClean="0">
              <a:latin typeface="Georgia" pitchFamily="18" charset="0"/>
            </a:endParaRPr>
          </a:p>
          <a:p>
            <a:pPr eaLnBrk="1" hangingPunct="1">
              <a:buFont typeface="Wingdings 2" pitchFamily="18" charset="2"/>
              <a:buNone/>
            </a:pPr>
            <a:endParaRPr lang="en-US" sz="3400" dirty="0" smtClean="0">
              <a:latin typeface="Georgia" pitchFamily="18" charset="0"/>
            </a:endParaRPr>
          </a:p>
          <a:p>
            <a:pPr eaLnBrk="1" hangingPunct="1">
              <a:buFont typeface="Wingdings 2" pitchFamily="18" charset="2"/>
              <a:buNone/>
            </a:pPr>
            <a:r>
              <a:rPr lang="en-US" sz="3400" dirty="0" smtClean="0">
                <a:latin typeface="Georgia" pitchFamily="18"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32656"/>
            <a:ext cx="7400925" cy="1143000"/>
          </a:xfrm>
        </p:spPr>
        <p:txBody>
          <a:bodyPr/>
          <a:lstStyle/>
          <a:p>
            <a:pPr eaLnBrk="1" hangingPunct="1"/>
            <a:r>
              <a:rPr lang="en-US" dirty="0" smtClean="0">
                <a:latin typeface="Trebuchet MS" pitchFamily="34" charset="0"/>
              </a:rPr>
              <a:t>Introduction</a:t>
            </a:r>
          </a:p>
        </p:txBody>
      </p:sp>
      <p:sp>
        <p:nvSpPr>
          <p:cNvPr id="7171" name="Content Placeholder 2"/>
          <p:cNvSpPr>
            <a:spLocks noGrp="1"/>
          </p:cNvSpPr>
          <p:nvPr>
            <p:ph idx="1"/>
          </p:nvPr>
        </p:nvSpPr>
        <p:spPr>
          <a:xfrm>
            <a:off x="457200" y="1562969"/>
            <a:ext cx="7400925" cy="4389437"/>
          </a:xfrm>
        </p:spPr>
        <p:txBody>
          <a:bodyPr>
            <a:normAutofit/>
          </a:bodyPr>
          <a:lstStyle/>
          <a:p>
            <a:r>
              <a:rPr lang="en-US" sz="2400" dirty="0" smtClean="0">
                <a:latin typeface="Georgia" pitchFamily="18" charset="0"/>
              </a:rPr>
              <a:t>Ways for Management of People</a:t>
            </a:r>
          </a:p>
          <a:p>
            <a:pPr lvl="1"/>
            <a:r>
              <a:rPr lang="en-US" sz="2200" dirty="0" smtClean="0">
                <a:latin typeface="Georgia" pitchFamily="18" charset="0"/>
              </a:rPr>
              <a:t>Firm size</a:t>
            </a:r>
          </a:p>
          <a:p>
            <a:pPr lvl="1"/>
            <a:r>
              <a:rPr lang="en-US" sz="2200" dirty="0" smtClean="0">
                <a:latin typeface="Georgia" pitchFamily="18" charset="0"/>
              </a:rPr>
              <a:t>Professionalization</a:t>
            </a:r>
          </a:p>
          <a:p>
            <a:r>
              <a:rPr lang="en-US" sz="2400" dirty="0" smtClean="0">
                <a:latin typeface="Georgia" pitchFamily="18" charset="0"/>
              </a:rPr>
              <a:t>People Management Approaches</a:t>
            </a:r>
          </a:p>
          <a:p>
            <a:pPr lvl="1"/>
            <a:r>
              <a:rPr lang="en-US" sz="2200" dirty="0" smtClean="0">
                <a:latin typeface="Georgia" pitchFamily="18" charset="0"/>
              </a:rPr>
              <a:t>Shop</a:t>
            </a:r>
          </a:p>
          <a:p>
            <a:pPr lvl="1"/>
            <a:r>
              <a:rPr lang="en-US" sz="2200" dirty="0" smtClean="0">
                <a:latin typeface="Georgia" pitchFamily="18" charset="0"/>
              </a:rPr>
              <a:t>Factory</a:t>
            </a:r>
          </a:p>
          <a:p>
            <a:pPr lvl="1"/>
            <a:r>
              <a:rPr lang="en-US" sz="2200" dirty="0" smtClean="0">
                <a:latin typeface="Georgia" pitchFamily="18" charset="0"/>
              </a:rPr>
              <a:t>Laboratory</a:t>
            </a:r>
          </a:p>
          <a:p>
            <a:pPr lvl="1"/>
            <a:r>
              <a:rPr lang="en-US" sz="2200" dirty="0" smtClean="0">
                <a:latin typeface="Georgia" pitchFamily="18" charset="0"/>
              </a:rPr>
              <a:t>Office</a:t>
            </a:r>
          </a:p>
          <a:p>
            <a:r>
              <a:rPr lang="en-US" sz="2400" dirty="0" smtClean="0">
                <a:latin typeface="Georgia" pitchFamily="18" charset="0"/>
              </a:rPr>
              <a:t>Diagnostic Questions</a:t>
            </a:r>
          </a:p>
          <a:p>
            <a:r>
              <a:rPr lang="en-US" sz="2400" dirty="0" smtClean="0">
                <a:latin typeface="Georgia" pitchFamily="18" charset="0"/>
              </a:rPr>
              <a:t>Fits &amp; Misfits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normAutofit fontScale="90000"/>
          </a:bodyPr>
          <a:lstStyle/>
          <a:p>
            <a:r>
              <a:rPr lang="en-US" dirty="0" smtClean="0"/>
              <a:t/>
            </a:r>
            <a:br>
              <a:rPr lang="en-US" dirty="0" smtClean="0"/>
            </a:br>
            <a:r>
              <a:rPr lang="en-US" dirty="0" smtClean="0">
                <a:latin typeface="Trebuchet MS" pitchFamily="34" charset="0"/>
              </a:rPr>
              <a:t>Why we need an organization?</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lstStyle/>
          <a:p>
            <a:r>
              <a:rPr lang="en-US" sz="2400" dirty="0" smtClean="0">
                <a:latin typeface="Georgia" pitchFamily="18" charset="0"/>
              </a:rPr>
              <a:t>Individuals are limited to process information</a:t>
            </a:r>
          </a:p>
          <a:p>
            <a:pPr lvl="1"/>
            <a:r>
              <a:rPr lang="en-US" sz="2200" b="1" dirty="0" err="1">
                <a:latin typeface="Georgia" pitchFamily="18" charset="0"/>
              </a:rPr>
              <a:t>Boundedly</a:t>
            </a:r>
            <a:r>
              <a:rPr lang="en-US" sz="2200" b="1" dirty="0">
                <a:latin typeface="Georgia" pitchFamily="18" charset="0"/>
              </a:rPr>
              <a:t> </a:t>
            </a:r>
            <a:r>
              <a:rPr lang="en-US" sz="2200" b="1" dirty="0" smtClean="0">
                <a:latin typeface="Georgia" pitchFamily="18" charset="0"/>
              </a:rPr>
              <a:t>rational</a:t>
            </a:r>
            <a:endParaRPr lang="tr-TR" sz="2200" b="1" dirty="0" smtClean="0">
              <a:latin typeface="Georgia" pitchFamily="18" charset="0"/>
            </a:endParaRPr>
          </a:p>
          <a:p>
            <a:endParaRPr lang="tr-TR" sz="2400" dirty="0" smtClean="0">
              <a:latin typeface="Georgia" pitchFamily="18" charset="0"/>
            </a:endParaRPr>
          </a:p>
          <a:p>
            <a:r>
              <a:rPr lang="en-US" sz="2400" dirty="0" smtClean="0">
                <a:latin typeface="Georgia" pitchFamily="18" charset="0"/>
              </a:rPr>
              <a:t>Becoming </a:t>
            </a:r>
            <a:r>
              <a:rPr lang="en-US" sz="2400" dirty="0">
                <a:latin typeface="Georgia" pitchFamily="18" charset="0"/>
              </a:rPr>
              <a:t>an organization is one of the solutions</a:t>
            </a:r>
            <a:r>
              <a:rPr lang="en-US" sz="2400" dirty="0" smtClean="0">
                <a:latin typeface="Georgia" pitchFamily="18" charset="0"/>
              </a:rPr>
              <a:t>.</a:t>
            </a:r>
            <a:endParaRPr lang="tr-TR" sz="2400" dirty="0" smtClean="0">
              <a:latin typeface="Georgia" pitchFamily="18" charset="0"/>
            </a:endParaRPr>
          </a:p>
          <a:p>
            <a:endParaRPr lang="tr-TR" sz="2400" dirty="0">
              <a:latin typeface="Georgia" pitchFamily="18" charset="0"/>
            </a:endParaRPr>
          </a:p>
          <a:p>
            <a:r>
              <a:rPr lang="en-US" sz="2400" dirty="0">
                <a:latin typeface="Georgia" pitchFamily="18" charset="0"/>
              </a:rPr>
              <a:t>Effective «management of people» is a must to reach the goals in organizations.</a:t>
            </a:r>
          </a:p>
          <a:p>
            <a:endParaRPr lang="en-US" sz="2400" dirty="0">
              <a:latin typeface="Georgia" pitchFamily="18" charset="0"/>
            </a:endParaRPr>
          </a:p>
        </p:txBody>
      </p:sp>
    </p:spTree>
    <p:extLst>
      <p:ext uri="{BB962C8B-B14F-4D97-AF65-F5344CB8AC3E}">
        <p14:creationId xmlns:p14="http://schemas.microsoft.com/office/powerpoint/2010/main" val="676785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normAutofit fontScale="90000"/>
          </a:bodyPr>
          <a:lstStyle/>
          <a:p>
            <a:r>
              <a:rPr lang="en-US" dirty="0" smtClean="0"/>
              <a:t/>
            </a:r>
            <a:br>
              <a:rPr lang="en-US" dirty="0" smtClean="0"/>
            </a:br>
            <a:r>
              <a:rPr lang="en-US" dirty="0" smtClean="0">
                <a:latin typeface="Trebuchet MS" pitchFamily="34" charset="0"/>
              </a:rPr>
              <a:t>Number of people</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lstStyle/>
          <a:p>
            <a:r>
              <a:rPr lang="en-US" sz="2400" dirty="0" smtClean="0">
                <a:latin typeface="Georgia" pitchFamily="18" charset="0"/>
              </a:rPr>
              <a:t>It refers to firm size</a:t>
            </a:r>
          </a:p>
          <a:p>
            <a:r>
              <a:rPr lang="en-US" sz="2400" dirty="0" smtClean="0">
                <a:latin typeface="Georgia" pitchFamily="18" charset="0"/>
              </a:rPr>
              <a:t>Includes the total number of people</a:t>
            </a:r>
          </a:p>
          <a:p>
            <a:pPr lvl="1"/>
            <a:r>
              <a:rPr lang="en-US" sz="2200" dirty="0" smtClean="0">
                <a:latin typeface="Georgia" pitchFamily="18" charset="0"/>
              </a:rPr>
              <a:t>Full time</a:t>
            </a:r>
          </a:p>
          <a:p>
            <a:pPr lvl="1"/>
            <a:r>
              <a:rPr lang="en-US" sz="2200" dirty="0" smtClean="0">
                <a:latin typeface="Georgia" pitchFamily="18" charset="0"/>
              </a:rPr>
              <a:t>Part time</a:t>
            </a:r>
          </a:p>
          <a:p>
            <a:pPr lvl="1"/>
            <a:r>
              <a:rPr lang="en-US" sz="2200" dirty="0" smtClean="0">
                <a:latin typeface="Georgia" pitchFamily="18" charset="0"/>
              </a:rPr>
              <a:t>Temporary</a:t>
            </a:r>
          </a:p>
          <a:p>
            <a:pPr lvl="1"/>
            <a:r>
              <a:rPr lang="en-US" sz="2200" dirty="0" smtClean="0">
                <a:latin typeface="Georgia" pitchFamily="18" charset="0"/>
              </a:rPr>
              <a:t>Volunteer</a:t>
            </a:r>
          </a:p>
        </p:txBody>
      </p:sp>
      <p:pic>
        <p:nvPicPr>
          <p:cNvPr id="4" name="Picture 3" descr="staff.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356992"/>
            <a:ext cx="3288946" cy="2376264"/>
          </a:xfrm>
          <a:prstGeom prst="rect">
            <a:avLst/>
          </a:prstGeom>
        </p:spPr>
      </p:pic>
    </p:spTree>
    <p:extLst>
      <p:ext uri="{BB962C8B-B14F-4D97-AF65-F5344CB8AC3E}">
        <p14:creationId xmlns:p14="http://schemas.microsoft.com/office/powerpoint/2010/main" val="3768617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Professionalization</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normAutofit/>
          </a:bodyPr>
          <a:lstStyle/>
          <a:p>
            <a:r>
              <a:rPr lang="en-US" sz="2400" dirty="0" smtClean="0">
                <a:latin typeface="Georgia" pitchFamily="18" charset="0"/>
              </a:rPr>
              <a:t>People generate information</a:t>
            </a:r>
          </a:p>
          <a:p>
            <a:r>
              <a:rPr lang="en-US" sz="2400" dirty="0" smtClean="0">
                <a:latin typeface="Georgia" pitchFamily="18" charset="0"/>
              </a:rPr>
              <a:t>Professionalization is increased by</a:t>
            </a:r>
          </a:p>
          <a:p>
            <a:pPr lvl="1"/>
            <a:r>
              <a:rPr lang="en-US" sz="2200" dirty="0" smtClean="0">
                <a:latin typeface="Georgia" pitchFamily="18" charset="0"/>
              </a:rPr>
              <a:t>Education, training and experience</a:t>
            </a:r>
          </a:p>
          <a:p>
            <a:r>
              <a:rPr lang="en-US" sz="2400" dirty="0" smtClean="0">
                <a:latin typeface="Georgia" pitchFamily="18" charset="0"/>
              </a:rPr>
              <a:t>Knowledge should be shared with the organization to meet efficiency and effectiveness</a:t>
            </a:r>
          </a:p>
          <a:p>
            <a:pPr lvl="1"/>
            <a:r>
              <a:rPr lang="en-US" sz="2200" dirty="0" smtClean="0">
                <a:latin typeface="Georgia" pitchFamily="18" charset="0"/>
              </a:rPr>
              <a:t>Explicit knowledge can be documented</a:t>
            </a:r>
          </a:p>
          <a:p>
            <a:pPr lvl="1"/>
            <a:r>
              <a:rPr lang="en-US" sz="2200" dirty="0" smtClean="0">
                <a:latin typeface="Georgia" pitchFamily="18" charset="0"/>
              </a:rPr>
              <a:t>Tacit knowledge requires social interaction</a:t>
            </a:r>
          </a:p>
        </p:txBody>
      </p:sp>
    </p:spTree>
    <p:extLst>
      <p:ext uri="{BB962C8B-B14F-4D97-AF65-F5344CB8AC3E}">
        <p14:creationId xmlns:p14="http://schemas.microsoft.com/office/powerpoint/2010/main" val="307754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376"/>
            <a:ext cx="7400948" cy="1143000"/>
          </a:xfrm>
        </p:spPr>
        <p:txBody>
          <a:bodyPr>
            <a:normAutofit fontScale="90000"/>
          </a:bodyPr>
          <a:lstStyle/>
          <a:p>
            <a:r>
              <a:rPr lang="tr-TR" dirty="0">
                <a:latin typeface="Trebuchet MS" pitchFamily="34" charset="0"/>
              </a:rPr>
              <a:t/>
            </a:r>
            <a:br>
              <a:rPr lang="tr-TR" dirty="0">
                <a:latin typeface="Trebuchet MS" pitchFamily="34" charset="0"/>
              </a:rPr>
            </a:br>
            <a:r>
              <a:rPr lang="tr-TR" sz="3800" dirty="0" smtClean="0">
                <a:latin typeface="Trebuchet MS" pitchFamily="34" charset="0"/>
              </a:rPr>
              <a:t>People Management </a:t>
            </a:r>
            <a:r>
              <a:rPr lang="en-US" sz="3800" dirty="0" smtClean="0">
                <a:latin typeface="Trebuchet MS" pitchFamily="34" charset="0"/>
              </a:rPr>
              <a:t>Approaches</a:t>
            </a:r>
            <a:endParaRPr lang="en-US" sz="3800" dirty="0">
              <a:latin typeface="Trebuchet MS" pitchFamily="34" charset="0"/>
            </a:endParaRPr>
          </a:p>
        </p:txBody>
      </p:sp>
      <p:sp>
        <p:nvSpPr>
          <p:cNvPr id="3" name="Content Placeholder 2"/>
          <p:cNvSpPr>
            <a:spLocks noGrp="1"/>
          </p:cNvSpPr>
          <p:nvPr>
            <p:ph idx="1"/>
          </p:nvPr>
        </p:nvSpPr>
        <p:spPr>
          <a:xfrm>
            <a:off x="457200" y="1920200"/>
            <a:ext cx="7400948" cy="4389120"/>
          </a:xfrm>
        </p:spPr>
        <p:txBody>
          <a:bodyPr/>
          <a:lstStyle/>
          <a:p>
            <a:endParaRPr lang="en-US"/>
          </a:p>
        </p:txBody>
      </p:sp>
      <p:pic>
        <p:nvPicPr>
          <p:cNvPr id="1027" name="Picture 3" descr="D:\emre\my\lisansustu\odtu\dersler\739\Organizational Design\2012-2013\homework\approa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021507"/>
            <a:ext cx="7793037" cy="42005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91843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1. Shop approach</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normAutofit/>
          </a:bodyPr>
          <a:lstStyle/>
          <a:p>
            <a:r>
              <a:rPr lang="en-US" sz="2400" dirty="0" smtClean="0">
                <a:latin typeface="Georgia" pitchFamily="18" charset="0"/>
              </a:rPr>
              <a:t>involves employing a few people</a:t>
            </a:r>
          </a:p>
          <a:p>
            <a:pPr lvl="1"/>
            <a:r>
              <a:rPr lang="en-US" sz="2200" dirty="0" smtClean="0">
                <a:latin typeface="Georgia" pitchFamily="18" charset="0"/>
              </a:rPr>
              <a:t>coordination requirements are low</a:t>
            </a:r>
          </a:p>
          <a:p>
            <a:r>
              <a:rPr lang="en-US" sz="2400" dirty="0" smtClean="0">
                <a:latin typeface="Georgia" pitchFamily="18" charset="0"/>
              </a:rPr>
              <a:t>who are low on professionalization</a:t>
            </a:r>
          </a:p>
          <a:p>
            <a:pPr lvl="1"/>
            <a:r>
              <a:rPr lang="en-US" sz="2200" dirty="0" smtClean="0">
                <a:latin typeface="Georgia" pitchFamily="18" charset="0"/>
              </a:rPr>
              <a:t>a few days training</a:t>
            </a:r>
          </a:p>
          <a:p>
            <a:r>
              <a:rPr lang="en-US" sz="2400" dirty="0" smtClean="0">
                <a:latin typeface="Georgia" pitchFamily="18" charset="0"/>
              </a:rPr>
              <a:t>Information processing capacity is low</a:t>
            </a:r>
          </a:p>
          <a:p>
            <a:r>
              <a:rPr lang="en-US" dirty="0">
                <a:latin typeface="Georgia" pitchFamily="18" charset="0"/>
              </a:rPr>
              <a:t>Routines </a:t>
            </a:r>
            <a:r>
              <a:rPr lang="en-US" dirty="0" smtClean="0">
                <a:latin typeface="Georgia" pitchFamily="18" charset="0"/>
              </a:rPr>
              <a:t>are simple</a:t>
            </a:r>
          </a:p>
          <a:p>
            <a:r>
              <a:rPr lang="en-US" dirty="0">
                <a:latin typeface="Georgia" pitchFamily="18" charset="0"/>
              </a:rPr>
              <a:t>The manager should direct people </a:t>
            </a:r>
            <a:r>
              <a:rPr lang="en-US" dirty="0" smtClean="0">
                <a:latin typeface="Georgia" pitchFamily="18" charset="0"/>
              </a:rPr>
              <a:t>strictly</a:t>
            </a:r>
          </a:p>
          <a:p>
            <a:r>
              <a:rPr lang="en-US" sz="2400" dirty="0" smtClean="0">
                <a:latin typeface="Georgia" pitchFamily="18" charset="0"/>
              </a:rPr>
              <a:t>Focused on neither efficiency nor effectiveness</a:t>
            </a:r>
          </a:p>
          <a:p>
            <a:r>
              <a:rPr lang="en-US" sz="2400" dirty="0" smtClean="0">
                <a:latin typeface="Georgia" pitchFamily="18" charset="0"/>
              </a:rPr>
              <a:t>E.g.: small stores</a:t>
            </a:r>
            <a:endParaRPr lang="en-US" sz="2400" dirty="0">
              <a:latin typeface="Georgia" pitchFamily="18" charset="0"/>
            </a:endParaRPr>
          </a:p>
        </p:txBody>
      </p:sp>
    </p:spTree>
    <p:extLst>
      <p:ext uri="{BB962C8B-B14F-4D97-AF65-F5344CB8AC3E}">
        <p14:creationId xmlns:p14="http://schemas.microsoft.com/office/powerpoint/2010/main" val="35361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2. Factory approach</a:t>
            </a:r>
            <a:endParaRPr lang="en-US" dirty="0">
              <a:latin typeface="Trebuchet MS" pitchFamily="34" charset="0"/>
            </a:endParaRPr>
          </a:p>
        </p:txBody>
      </p:sp>
      <p:sp>
        <p:nvSpPr>
          <p:cNvPr id="3" name="Content Placeholder 2"/>
          <p:cNvSpPr>
            <a:spLocks noGrp="1"/>
          </p:cNvSpPr>
          <p:nvPr>
            <p:ph idx="1"/>
          </p:nvPr>
        </p:nvSpPr>
        <p:spPr>
          <a:xfrm>
            <a:off x="457200" y="1564048"/>
            <a:ext cx="7931224" cy="4389120"/>
          </a:xfrm>
        </p:spPr>
        <p:txBody>
          <a:bodyPr>
            <a:normAutofit/>
          </a:bodyPr>
          <a:lstStyle/>
          <a:p>
            <a:r>
              <a:rPr lang="en-US" sz="2400" dirty="0" smtClean="0">
                <a:latin typeface="Georgia" pitchFamily="18" charset="0"/>
              </a:rPr>
              <a:t>involves employing many people</a:t>
            </a:r>
          </a:p>
          <a:p>
            <a:pPr lvl="1"/>
            <a:r>
              <a:rPr lang="en-US" sz="2200" dirty="0" smtClean="0">
                <a:latin typeface="Georgia" pitchFamily="18" charset="0"/>
              </a:rPr>
              <a:t>coordination requirements are high</a:t>
            </a:r>
          </a:p>
          <a:p>
            <a:r>
              <a:rPr lang="en-US" sz="2400" dirty="0" smtClean="0">
                <a:latin typeface="Georgia" pitchFamily="18" charset="0"/>
              </a:rPr>
              <a:t>who are low on professionalization</a:t>
            </a:r>
          </a:p>
          <a:p>
            <a:pPr lvl="1"/>
            <a:r>
              <a:rPr lang="en-US" sz="2200" dirty="0" smtClean="0">
                <a:latin typeface="Georgia" pitchFamily="18" charset="0"/>
              </a:rPr>
              <a:t>tasks can be executed repetitively</a:t>
            </a:r>
          </a:p>
          <a:p>
            <a:pPr lvl="1"/>
            <a:r>
              <a:rPr lang="en-US" sz="2200" dirty="0" smtClean="0">
                <a:latin typeface="Georgia" pitchFamily="18" charset="0"/>
              </a:rPr>
              <a:t>a few days training</a:t>
            </a:r>
          </a:p>
          <a:p>
            <a:r>
              <a:rPr lang="en-US" dirty="0">
                <a:latin typeface="Georgia" pitchFamily="18" charset="0"/>
              </a:rPr>
              <a:t>Information processing capacity of the employees is </a:t>
            </a:r>
            <a:r>
              <a:rPr lang="en-US" dirty="0" smtClean="0">
                <a:latin typeface="Georgia" pitchFamily="18" charset="0"/>
              </a:rPr>
              <a:t>low</a:t>
            </a:r>
          </a:p>
          <a:p>
            <a:r>
              <a:rPr lang="en-US" dirty="0">
                <a:latin typeface="Georgia" pitchFamily="18" charset="0"/>
              </a:rPr>
              <a:t>The manager should direct people strictly</a:t>
            </a:r>
          </a:p>
          <a:p>
            <a:r>
              <a:rPr lang="en-US" sz="2400" dirty="0" smtClean="0">
                <a:latin typeface="Georgia" pitchFamily="18" charset="0"/>
              </a:rPr>
              <a:t>Focused on efficiency</a:t>
            </a:r>
          </a:p>
          <a:p>
            <a:r>
              <a:rPr lang="en-US" sz="2400" dirty="0" smtClean="0">
                <a:latin typeface="Georgia" pitchFamily="18" charset="0"/>
              </a:rPr>
              <a:t>E.g.: assembly line, call center and large hotel</a:t>
            </a:r>
          </a:p>
          <a:p>
            <a:endParaRPr lang="en-US" sz="2400" dirty="0">
              <a:latin typeface="Georgia" pitchFamily="18" charset="0"/>
            </a:endParaRPr>
          </a:p>
        </p:txBody>
      </p:sp>
    </p:spTree>
    <p:extLst>
      <p:ext uri="{BB962C8B-B14F-4D97-AF65-F5344CB8AC3E}">
        <p14:creationId xmlns:p14="http://schemas.microsoft.com/office/powerpoint/2010/main" val="141622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00948" cy="1143000"/>
          </a:xfrm>
        </p:spPr>
        <p:txBody>
          <a:bodyPr/>
          <a:lstStyle/>
          <a:p>
            <a:r>
              <a:rPr lang="en-US" dirty="0" smtClean="0">
                <a:latin typeface="Trebuchet MS" pitchFamily="34" charset="0"/>
              </a:rPr>
              <a:t>3. Laboratory approach</a:t>
            </a:r>
            <a:endParaRPr lang="en-US" dirty="0">
              <a:latin typeface="Trebuchet MS" pitchFamily="34" charset="0"/>
            </a:endParaRPr>
          </a:p>
        </p:txBody>
      </p:sp>
      <p:sp>
        <p:nvSpPr>
          <p:cNvPr id="3" name="Content Placeholder 2"/>
          <p:cNvSpPr>
            <a:spLocks noGrp="1"/>
          </p:cNvSpPr>
          <p:nvPr>
            <p:ph idx="1"/>
          </p:nvPr>
        </p:nvSpPr>
        <p:spPr>
          <a:xfrm>
            <a:off x="457200" y="1564048"/>
            <a:ext cx="7400948" cy="4389120"/>
          </a:xfrm>
        </p:spPr>
        <p:txBody>
          <a:bodyPr>
            <a:normAutofit lnSpcReduction="10000"/>
          </a:bodyPr>
          <a:lstStyle/>
          <a:p>
            <a:r>
              <a:rPr lang="en-US" sz="2400" dirty="0" smtClean="0">
                <a:latin typeface="Georgia" pitchFamily="18" charset="0"/>
              </a:rPr>
              <a:t>involves employing a few people</a:t>
            </a:r>
          </a:p>
          <a:p>
            <a:pPr lvl="1"/>
            <a:r>
              <a:rPr lang="en-US" sz="2200" dirty="0" smtClean="0">
                <a:latin typeface="Georgia" pitchFamily="18" charset="0"/>
              </a:rPr>
              <a:t>coordination requirements are low but motivation</a:t>
            </a:r>
          </a:p>
          <a:p>
            <a:r>
              <a:rPr lang="en-US" sz="2400" dirty="0" smtClean="0">
                <a:latin typeface="Georgia" pitchFamily="18" charset="0"/>
              </a:rPr>
              <a:t>who are high on professionalization</a:t>
            </a:r>
          </a:p>
          <a:p>
            <a:pPr lvl="1"/>
            <a:r>
              <a:rPr lang="en-US" sz="2200" dirty="0" smtClean="0">
                <a:latin typeface="Georgia" pitchFamily="18" charset="0"/>
              </a:rPr>
              <a:t>comes from extensive education, training, and experience</a:t>
            </a:r>
            <a:endParaRPr lang="en-US" sz="2400" dirty="0" smtClean="0">
              <a:latin typeface="Georgia" pitchFamily="18" charset="0"/>
            </a:endParaRPr>
          </a:p>
          <a:p>
            <a:r>
              <a:rPr lang="en-US" sz="2400" dirty="0" err="1" smtClean="0">
                <a:latin typeface="Georgia" pitchFamily="18" charset="0"/>
              </a:rPr>
              <a:t>Taci</a:t>
            </a:r>
            <a:r>
              <a:rPr lang="tr-TR" sz="2400" dirty="0" smtClean="0">
                <a:latin typeface="Georgia" pitchFamily="18" charset="0"/>
              </a:rPr>
              <a:t>t</a:t>
            </a:r>
            <a:r>
              <a:rPr lang="en-US" sz="2400" dirty="0" smtClean="0">
                <a:latin typeface="Georgia" pitchFamily="18" charset="0"/>
              </a:rPr>
              <a:t> knowledge rather than routines</a:t>
            </a:r>
          </a:p>
          <a:p>
            <a:r>
              <a:rPr lang="en-US" sz="2400" dirty="0" smtClean="0">
                <a:latin typeface="Georgia" pitchFamily="18" charset="0"/>
              </a:rPr>
              <a:t>Manager supports worker rather than strictly supervisions</a:t>
            </a:r>
          </a:p>
          <a:p>
            <a:r>
              <a:rPr lang="en-US" sz="2400" dirty="0" smtClean="0">
                <a:latin typeface="Georgia" pitchFamily="18" charset="0"/>
              </a:rPr>
              <a:t>Focused on effectiveness and high quality</a:t>
            </a:r>
          </a:p>
          <a:p>
            <a:r>
              <a:rPr lang="en-US" sz="2400" dirty="0" smtClean="0">
                <a:latin typeface="Georgia" pitchFamily="18" charset="0"/>
              </a:rPr>
              <a:t>E.g.: University, financial research group, and hi-tech software design group</a:t>
            </a:r>
            <a:endParaRPr lang="en-US" sz="2400" dirty="0">
              <a:latin typeface="Georgia" pitchFamily="18" charset="0"/>
            </a:endParaRPr>
          </a:p>
        </p:txBody>
      </p:sp>
    </p:spTree>
    <p:extLst>
      <p:ext uri="{BB962C8B-B14F-4D97-AF65-F5344CB8AC3E}">
        <p14:creationId xmlns:p14="http://schemas.microsoft.com/office/powerpoint/2010/main" val="120643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HIS ONE 2.0">
  <a:themeElements>
    <a:clrScheme name="Custom 1">
      <a:dk1>
        <a:sysClr val="windowText" lastClr="000000"/>
      </a:dk1>
      <a:lt1>
        <a:sysClr val="window" lastClr="FFFFFF"/>
      </a:lt1>
      <a:dk2>
        <a:srgbClr val="323232"/>
      </a:dk2>
      <a:lt2>
        <a:srgbClr val="E3DED1"/>
      </a:lt2>
      <a:accent1>
        <a:srgbClr val="F07F09"/>
      </a:accent1>
      <a:accent2>
        <a:srgbClr val="C00000"/>
      </a:accent2>
      <a:accent3>
        <a:srgbClr val="D86B77"/>
      </a:accent3>
      <a:accent4>
        <a:srgbClr val="C00000"/>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323232"/>
    </a:dk2>
    <a:lt2>
      <a:srgbClr val="E3DED1"/>
    </a:lt2>
    <a:accent1>
      <a:srgbClr val="F07F09"/>
    </a:accent1>
    <a:accent2>
      <a:srgbClr val="C00000"/>
    </a:accent2>
    <a:accent3>
      <a:srgbClr val="D86B77"/>
    </a:accent3>
    <a:accent4>
      <a:srgbClr val="C00000"/>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323232"/>
    </a:dk2>
    <a:lt2>
      <a:srgbClr val="E3DED1"/>
    </a:lt2>
    <a:accent1>
      <a:srgbClr val="F07F09"/>
    </a:accent1>
    <a:accent2>
      <a:srgbClr val="C00000"/>
    </a:accent2>
    <a:accent3>
      <a:srgbClr val="D86B77"/>
    </a:accent3>
    <a:accent4>
      <a:srgbClr val="C00000"/>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5499</TotalTime>
  <Words>1191</Words>
  <Application>Microsoft Office PowerPoint</Application>
  <PresentationFormat>Ekran Gösterisi (4:3)</PresentationFormat>
  <Paragraphs>194</Paragraphs>
  <Slides>19</Slides>
  <Notes>19</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19</vt:i4>
      </vt:variant>
    </vt:vector>
  </HeadingPairs>
  <TitlesOfParts>
    <vt:vector size="27" baseType="lpstr">
      <vt:lpstr>Arial</vt:lpstr>
      <vt:lpstr>Calibri</vt:lpstr>
      <vt:lpstr>Georgia</vt:lpstr>
      <vt:lpstr>Times New Roman</vt:lpstr>
      <vt:lpstr>Trebuchet MS</vt:lpstr>
      <vt:lpstr>Wingdings 2</vt:lpstr>
      <vt:lpstr>THIS ONE 2.0</vt:lpstr>
      <vt:lpstr>Clarity</vt:lpstr>
      <vt:lpstr>People DImensIon</vt:lpstr>
      <vt:lpstr>Introduction</vt:lpstr>
      <vt:lpstr> Why we need an organization?</vt:lpstr>
      <vt:lpstr> Number of people</vt:lpstr>
      <vt:lpstr>Professionalization</vt:lpstr>
      <vt:lpstr> People Management Approaches</vt:lpstr>
      <vt:lpstr>1. Shop approach</vt:lpstr>
      <vt:lpstr>2. Factory approach</vt:lpstr>
      <vt:lpstr>3. Laboratory approach</vt:lpstr>
      <vt:lpstr>4. Office approach</vt:lpstr>
      <vt:lpstr>Diagnostic Questions</vt:lpstr>
      <vt:lpstr>Example</vt:lpstr>
      <vt:lpstr> Example Approach</vt:lpstr>
      <vt:lpstr>Fits &amp; Misfits</vt:lpstr>
      <vt:lpstr>Fits &amp; Misfits</vt:lpstr>
      <vt:lpstr>Fits &amp; Misfits</vt:lpstr>
      <vt:lpstr>Fits &amp; Misfits</vt:lpstr>
      <vt:lpstr>Fits &amp; Misfits</vt:lpstr>
      <vt:lpstr>PowerPoint Sunusu</vt:lpstr>
    </vt:vector>
  </TitlesOfParts>
  <Company>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Emre</dc:creator>
  <cp:lastModifiedBy>Toplanti</cp:lastModifiedBy>
  <cp:revision>708</cp:revision>
  <dcterms:created xsi:type="dcterms:W3CDTF">2010-01-15T09:55:40Z</dcterms:created>
  <dcterms:modified xsi:type="dcterms:W3CDTF">2016-12-20T05:31:50Z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TC300058121033</vt:lpwstr>
  </property>
</Properties>
</file>