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C35B-7946-4E10-886F-D87DA5446D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F680-1C0D-4F36-A0DB-9D2459B195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95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maestro can become overly involved and overly burdened with too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to do when the lack of delegation creates a bottleneck for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decisionmaking</a:t>
            </a:r>
            <a:endParaRPr lang="en-C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barrier to action. Decisions are not made; projects are not started;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are developed too late for the market.</a:t>
            </a:r>
          </a:p>
          <a:p>
            <a:endParaRPr lang="en-C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maestro’s attention on ongoing decisions and uncertainty avoidance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leaves top management open to longer-term vulnerabilities. If the top management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maestro approach, then it reacts better than it anticipates.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Environmental and innovation changes can be missed or observed too late for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reaction. Making change in an organization that is led with a maestro style will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difficult, particularly in the time frame when change is needed. Thus there is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explicit focus on neither efficiency nor effectiveness.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F680-1C0D-4F36-A0DB-9D2459B195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6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manager does not delegate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decision-making authority but instead uses formalized rules to manage subordinates. (</a:t>
            </a:r>
            <a:r>
              <a:rPr lang="en-CA" dirty="0"/>
              <a:t>Reactive rather than proactive.)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F680-1C0D-4F36-A0DB-9D2459B195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7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F3AC-24F2-47E8-9E23-5B841B622330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3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50CE-7238-4208-9604-45C8F20459AC}" type="datetime1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F967-BE1E-4C87-A27D-64572C225229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0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CE26-934B-4917-8B32-C8CD8C0D9CBF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4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0155-963F-4753-8DB1-C7F705BC2EA8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71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F40D-F316-4A94-A9DD-5C04D4FE939D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0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9F9B-A475-4AC3-A20A-E90C2456B947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27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0D3C-7BA7-448F-95FB-3787DE1788BF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16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11A2-F6D8-443D-AEC5-1FC6B7355B26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4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88F6-ECE4-45F8-AF7B-E809881239EB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3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33F5-3E27-4573-96A1-6015541C96E1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3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BAA3-96DF-4F64-A441-41267885C4AA}" type="datetime1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43BF-D493-463C-BC20-96FDE9746C5B}" type="datetime1">
              <a:rPr lang="en-CA" smtClean="0"/>
              <a:t>2016-12-15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0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E139-9CA9-43A2-9C7A-71340454300C}" type="datetime1">
              <a:rPr lang="en-CA" smtClean="0"/>
              <a:t>2016-12-15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5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9A08-1222-46D3-BFC8-4CFD914E277D}" type="datetime1">
              <a:rPr lang="en-CA" smtClean="0"/>
              <a:t>2016-12-15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5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1EDE-0743-4F98-89C1-44F27308713C}" type="datetime1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5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317-27B1-4C31-BD2A-BC5E9EB385C4}" type="datetime1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6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CDE56C-0F4E-4AC4-84F3-10B2A3DE676D}" type="datetime1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6FFD6B-A0CB-40BD-8DBB-4A0821481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6086" y="1380068"/>
            <a:ext cx="9406937" cy="2616199"/>
          </a:xfrm>
        </p:spPr>
        <p:txBody>
          <a:bodyPr>
            <a:normAutofit/>
          </a:bodyPr>
          <a:lstStyle/>
          <a:p>
            <a:r>
              <a:rPr lang="en-CA" sz="5400" dirty="0"/>
              <a:t>Leadership and Organizational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Umut</a:t>
            </a:r>
            <a:r>
              <a:rPr lang="en-CA" dirty="0"/>
              <a:t> </a:t>
            </a:r>
            <a:r>
              <a:rPr lang="en-CA" dirty="0" err="1"/>
              <a:t>Taherzadeh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86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Maestro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Has </a:t>
            </a:r>
            <a:r>
              <a:rPr lang="en-CA" b="1" i="1" dirty="0"/>
              <a:t>low</a:t>
            </a:r>
            <a:r>
              <a:rPr lang="en-CA" dirty="0"/>
              <a:t> preference for delegation and </a:t>
            </a:r>
            <a:r>
              <a:rPr lang="en-CA" b="1" i="1" dirty="0"/>
              <a:t>low</a:t>
            </a:r>
            <a:r>
              <a:rPr lang="en-CA" dirty="0"/>
              <a:t> uncertainty avoidance.</a:t>
            </a:r>
          </a:p>
          <a:p>
            <a:r>
              <a:rPr lang="en-CA" dirty="0"/>
              <a:t>Insist that decisions are made in congruent with his or her own desires.</a:t>
            </a:r>
          </a:p>
          <a:p>
            <a:r>
              <a:rPr lang="en-CA" dirty="0"/>
              <a:t>Does not avoid the uncertainty of long-term decisions.</a:t>
            </a:r>
          </a:p>
          <a:p>
            <a:r>
              <a:rPr lang="en-CA" dirty="0"/>
              <a:t>Effective maestro requires great expertise.</a:t>
            </a:r>
          </a:p>
          <a:p>
            <a:r>
              <a:rPr lang="en-CA" dirty="0"/>
              <a:t>Fits well with small start-up companies or</a:t>
            </a:r>
          </a:p>
          <a:p>
            <a:pPr lvl="1"/>
            <a:r>
              <a:rPr lang="en-CA" dirty="0"/>
              <a:t>In case of crises and major changes for large mature corporation</a:t>
            </a:r>
          </a:p>
          <a:p>
            <a:r>
              <a:rPr lang="en-CA" dirty="0"/>
              <a:t>No explicit focus either on efficiency and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97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Has </a:t>
            </a:r>
            <a:r>
              <a:rPr lang="en-CA" b="1" i="1" dirty="0"/>
              <a:t>high</a:t>
            </a:r>
            <a:r>
              <a:rPr lang="en-CA" dirty="0"/>
              <a:t> uncertainty avoidance and </a:t>
            </a:r>
            <a:r>
              <a:rPr lang="en-CA" b="1" i="1" dirty="0"/>
              <a:t>ow</a:t>
            </a:r>
            <a:r>
              <a:rPr lang="en-CA" dirty="0"/>
              <a:t> preference for delegation.</a:t>
            </a:r>
          </a:p>
          <a:p>
            <a:r>
              <a:rPr lang="en-CA" dirty="0"/>
              <a:t>The manager focuses more on control of operations than on strategic decisions. </a:t>
            </a:r>
          </a:p>
          <a:p>
            <a:r>
              <a:rPr lang="en-CA" dirty="0"/>
              <a:t>Reactive rather than proactive.</a:t>
            </a:r>
          </a:p>
          <a:p>
            <a:r>
              <a:rPr lang="en-CA" dirty="0"/>
              <a:t>Has good control and able to react quickly; brings things back into control</a:t>
            </a:r>
          </a:p>
          <a:p>
            <a:r>
              <a:rPr lang="en-CA" dirty="0"/>
              <a:t>Gives little attention to innovation except for efficiency related innovations.</a:t>
            </a:r>
          </a:p>
          <a:p>
            <a:r>
              <a:rPr lang="en-CA" dirty="0"/>
              <a:t>The primary focus is on efficiency.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1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Has a </a:t>
            </a:r>
            <a:r>
              <a:rPr lang="en-CA" b="1" i="1" dirty="0"/>
              <a:t>high</a:t>
            </a:r>
            <a:r>
              <a:rPr lang="en-CA" dirty="0"/>
              <a:t> preference for delegation and </a:t>
            </a:r>
            <a:r>
              <a:rPr lang="en-CA" b="1" i="1" dirty="0"/>
              <a:t>low</a:t>
            </a:r>
            <a:r>
              <a:rPr lang="en-CA" dirty="0"/>
              <a:t> uncertainty  avoidance</a:t>
            </a:r>
          </a:p>
          <a:p>
            <a:r>
              <a:rPr lang="en-CA" dirty="0"/>
              <a:t>A leader style management defines long-term strategic goals and lets employees find their own direction and at the same time takes risks for the future.</a:t>
            </a:r>
          </a:p>
          <a:p>
            <a:r>
              <a:rPr lang="en-CA" dirty="0"/>
              <a:t>The leader encourages employees for new ideas, initiatives and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22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 a </a:t>
            </a:r>
            <a:r>
              <a:rPr lang="en-CA" b="1" i="1" dirty="0"/>
              <a:t>high</a:t>
            </a:r>
            <a:r>
              <a:rPr lang="en-CA" dirty="0"/>
              <a:t> preference for delegation and </a:t>
            </a:r>
            <a:r>
              <a:rPr lang="en-CA" b="1" i="1" dirty="0"/>
              <a:t>high</a:t>
            </a:r>
            <a:r>
              <a:rPr lang="en-CA" dirty="0"/>
              <a:t> on uncertainty avoidance</a:t>
            </a:r>
          </a:p>
          <a:p>
            <a:r>
              <a:rPr lang="en-CA" dirty="0"/>
              <a:t>Focuses on both efficiency and effectiveness</a:t>
            </a:r>
          </a:p>
          <a:p>
            <a:r>
              <a:rPr lang="en-CA" dirty="0"/>
              <a:t>Best style for a competitive environment.</a:t>
            </a:r>
          </a:p>
          <a:p>
            <a:r>
              <a:rPr lang="en-CA" dirty="0"/>
              <a:t>Eliminates future uncertainty by using forecasting.</a:t>
            </a:r>
          </a:p>
          <a:p>
            <a:r>
              <a:rPr lang="en-CA" dirty="0"/>
              <a:t>Exploits subordinates’ managerial resources.</a:t>
            </a:r>
          </a:p>
          <a:p>
            <a:r>
              <a:rPr lang="en-CA" dirty="0"/>
              <a:t>The focus of attention is both on short term and long term, operations and strategy together.</a:t>
            </a:r>
          </a:p>
          <a:p>
            <a:r>
              <a:rPr lang="en-CA" dirty="0"/>
              <a:t>Emphasis is on both efficiency and effectiveness.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59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Organizational Climate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Organizational climate is the relatively enduring quality of the internal environment of an organization that; (</a:t>
            </a:r>
            <a:r>
              <a:rPr lang="en-CA" dirty="0" err="1"/>
              <a:t>Tagiuri</a:t>
            </a:r>
            <a:r>
              <a:rPr lang="en-CA" dirty="0"/>
              <a:t> and </a:t>
            </a:r>
            <a:r>
              <a:rPr lang="en-CA" dirty="0" err="1"/>
              <a:t>Litwin</a:t>
            </a:r>
            <a:r>
              <a:rPr lang="en-CA" dirty="0"/>
              <a:t>, 1968,p. 27)</a:t>
            </a:r>
          </a:p>
          <a:p>
            <a:pPr lvl="1"/>
            <a:r>
              <a:rPr lang="en-CA" dirty="0"/>
              <a:t>Is experienced by its members</a:t>
            </a:r>
          </a:p>
          <a:p>
            <a:pPr lvl="1"/>
            <a:r>
              <a:rPr lang="en-CA" dirty="0"/>
              <a:t>Influences their behavior</a:t>
            </a:r>
          </a:p>
          <a:p>
            <a:pPr lvl="1"/>
            <a:r>
              <a:rPr lang="en-CA" dirty="0"/>
              <a:t>Can be described in terms of values of a particular set of characteristics</a:t>
            </a:r>
          </a:p>
          <a:p>
            <a:r>
              <a:rPr lang="en-CA" dirty="0"/>
              <a:t>While leadership style refers to top management, organizational climate refers to all members of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85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Organizational Climate </a:t>
            </a:r>
            <a:r>
              <a:rPr lang="en-US" dirty="0"/>
              <a:t>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 err="1"/>
              <a:t>Zammuto</a:t>
            </a:r>
            <a:r>
              <a:rPr lang="en-CA" dirty="0"/>
              <a:t> and </a:t>
            </a:r>
            <a:r>
              <a:rPr lang="en-CA" dirty="0" err="1"/>
              <a:t>Krakower</a:t>
            </a:r>
            <a:r>
              <a:rPr lang="en-CA" dirty="0"/>
              <a:t> (1991) measured organizational climate using;</a:t>
            </a:r>
          </a:p>
          <a:p>
            <a:pPr lvl="1"/>
            <a:r>
              <a:rPr lang="en-CA" dirty="0"/>
              <a:t>Trust</a:t>
            </a:r>
          </a:p>
          <a:p>
            <a:pPr lvl="1"/>
            <a:r>
              <a:rPr lang="en-CA" dirty="0"/>
              <a:t> conflict</a:t>
            </a:r>
          </a:p>
          <a:p>
            <a:pPr lvl="1"/>
            <a:r>
              <a:rPr lang="en-CA" dirty="0"/>
              <a:t>morale</a:t>
            </a:r>
          </a:p>
          <a:p>
            <a:pPr lvl="1"/>
            <a:r>
              <a:rPr lang="en-CA" dirty="0"/>
              <a:t>Rewards</a:t>
            </a:r>
          </a:p>
          <a:p>
            <a:pPr lvl="1"/>
            <a:r>
              <a:rPr lang="en-CA" dirty="0"/>
              <a:t>resistance to change</a:t>
            </a:r>
          </a:p>
          <a:p>
            <a:pPr lvl="1"/>
            <a:r>
              <a:rPr lang="en-CA" dirty="0"/>
              <a:t>Leader credibility </a:t>
            </a:r>
          </a:p>
          <a:p>
            <a:pPr lvl="1"/>
            <a:r>
              <a:rPr lang="en-CA" dirty="0"/>
              <a:t>Scapegoating (blaming others for mistakes or problems).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Organizational Climate </a:t>
            </a:r>
            <a:r>
              <a:rPr lang="en-US" dirty="0"/>
              <a:t>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Burton et al. (2004) suggested these seven dimensions could be reduced to two</a:t>
            </a:r>
          </a:p>
          <a:p>
            <a:pPr lvl="1"/>
            <a:r>
              <a:rPr lang="en-CA" dirty="0"/>
              <a:t>Tension</a:t>
            </a:r>
          </a:p>
          <a:p>
            <a:pPr lvl="1"/>
            <a:r>
              <a:rPr lang="en-CA" dirty="0"/>
              <a:t>Resistance to change</a:t>
            </a:r>
          </a:p>
          <a:p>
            <a:r>
              <a:rPr lang="en-CA" dirty="0"/>
              <a:t>Tension is measured in terms of trust, conflict, morale, rewards, leader credibility and scapegoating.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Organizational Climate </a:t>
            </a:r>
            <a:r>
              <a:rPr lang="en-US" dirty="0"/>
              <a:t>(cont.)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72179" y="1823235"/>
            <a:ext cx="4607188" cy="576262"/>
          </a:xfrm>
        </p:spPr>
        <p:txBody>
          <a:bodyPr/>
          <a:lstStyle/>
          <a:p>
            <a:r>
              <a:rPr lang="en-CA" dirty="0"/>
              <a:t>Tension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2658532"/>
            <a:ext cx="4895056" cy="3132667"/>
          </a:xfrm>
        </p:spPr>
        <p:txBody>
          <a:bodyPr/>
          <a:lstStyle/>
          <a:p>
            <a:r>
              <a:rPr lang="en-CA" dirty="0"/>
              <a:t>The degree to which there is a sense of stress or a psychological “edge” in the work atmosphere</a:t>
            </a:r>
          </a:p>
          <a:p>
            <a:r>
              <a:rPr lang="en-CA" dirty="0"/>
              <a:t>Combination of organizational factors as experienced by insiders, including trust,  conflict, morale, rewards, leader credibility, and scapegoating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880486" y="1823235"/>
            <a:ext cx="4622537" cy="576262"/>
          </a:xfrm>
        </p:spPr>
        <p:txBody>
          <a:bodyPr/>
          <a:lstStyle/>
          <a:p>
            <a:r>
              <a:rPr lang="en-CA" dirty="0"/>
              <a:t>Readiness to change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607967" y="2658532"/>
            <a:ext cx="4895056" cy="3132667"/>
          </a:xfrm>
        </p:spPr>
        <p:txBody>
          <a:bodyPr/>
          <a:lstStyle/>
          <a:p>
            <a:r>
              <a:rPr lang="en-CA" dirty="0"/>
              <a:t>The degree to which the people in the organization are likely to shift direction or adjust their work habits to meet new, unanticipated challenges.</a:t>
            </a:r>
          </a:p>
          <a:p>
            <a:r>
              <a:rPr lang="en-CA" dirty="0"/>
              <a:t>Associated with high and low activation emotions</a:t>
            </a:r>
          </a:p>
          <a:p>
            <a:r>
              <a:rPr lang="en-CA" dirty="0"/>
              <a:t>High or low activation depends on whether employees believe they have the resources to deal with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1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872" t="25076" r="23247" b="32545"/>
          <a:stretch/>
        </p:blipFill>
        <p:spPr>
          <a:xfrm>
            <a:off x="2265074" y="449075"/>
            <a:ext cx="8457183" cy="59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group climate is characterized by </a:t>
            </a:r>
            <a:r>
              <a:rPr lang="en-CA" b="1" i="1" dirty="0"/>
              <a:t>low</a:t>
            </a:r>
            <a:r>
              <a:rPr lang="en-CA" dirty="0"/>
              <a:t> readiness to change and few events of </a:t>
            </a:r>
            <a:r>
              <a:rPr lang="en-CA" b="1" i="1" dirty="0"/>
              <a:t>high</a:t>
            </a:r>
            <a:r>
              <a:rPr lang="en-CA" dirty="0"/>
              <a:t> tension.</a:t>
            </a:r>
          </a:p>
          <a:p>
            <a:r>
              <a:rPr lang="en-CA" dirty="0"/>
              <a:t>Characterized by emotions such as calmness, comfort, and relaxation, with open and free flow of information – pleasant and low activation emotions</a:t>
            </a:r>
          </a:p>
          <a:p>
            <a:r>
              <a:rPr lang="en-CA" dirty="0"/>
              <a:t>It is a pleasant place to work where individuals trust each other, conflict is low, rewards are perceived as equitable, and there is little readiness to change.</a:t>
            </a:r>
          </a:p>
          <a:p>
            <a:r>
              <a:rPr lang="en-CA" dirty="0"/>
              <a:t>It might be a stressful climate for a leader, who wants to maintain the status quo, but it is pleasant for employees.</a:t>
            </a:r>
          </a:p>
          <a:p>
            <a:r>
              <a:rPr lang="en-CA" dirty="0"/>
              <a:t>Information flow is easy. Information is ‘broadcasted’ rather than ‘channelled’.</a:t>
            </a:r>
          </a:p>
          <a:p>
            <a:r>
              <a:rPr lang="en-CA" dirty="0"/>
              <a:t>However, main challenge for group climate is their little willingness to 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94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Introduction</a:t>
            </a:r>
          </a:p>
          <a:p>
            <a:r>
              <a:rPr lang="en-CA" dirty="0"/>
              <a:t>Leadership style</a:t>
            </a:r>
          </a:p>
          <a:p>
            <a:pPr lvl="1"/>
            <a:r>
              <a:rPr lang="en-CA" dirty="0"/>
              <a:t>Maestro</a:t>
            </a:r>
          </a:p>
          <a:p>
            <a:pPr lvl="1"/>
            <a:r>
              <a:rPr lang="en-CA" dirty="0"/>
              <a:t>Manager</a:t>
            </a:r>
          </a:p>
          <a:p>
            <a:pPr lvl="1"/>
            <a:r>
              <a:rPr lang="en-CA" dirty="0"/>
              <a:t>Leader</a:t>
            </a:r>
          </a:p>
          <a:p>
            <a:pPr lvl="1"/>
            <a:r>
              <a:rPr lang="en-CA" dirty="0"/>
              <a:t>Producer</a:t>
            </a:r>
          </a:p>
          <a:p>
            <a:r>
              <a:rPr lang="en-CA" dirty="0"/>
              <a:t>Organizational climate</a:t>
            </a:r>
          </a:p>
          <a:p>
            <a:pPr lvl="1"/>
            <a:r>
              <a:rPr lang="en-CA" dirty="0"/>
              <a:t>Group</a:t>
            </a:r>
          </a:p>
          <a:p>
            <a:pPr lvl="1"/>
            <a:r>
              <a:rPr lang="en-CA" dirty="0"/>
              <a:t>Internal process</a:t>
            </a:r>
          </a:p>
          <a:p>
            <a:pPr lvl="1"/>
            <a:r>
              <a:rPr lang="en-CA" dirty="0"/>
              <a:t>Developmental</a:t>
            </a:r>
          </a:p>
          <a:p>
            <a:pPr lvl="1"/>
            <a:r>
              <a:rPr lang="en-CA" dirty="0"/>
              <a:t>Rational Goal</a:t>
            </a:r>
          </a:p>
          <a:p>
            <a:r>
              <a:rPr lang="en-CA"/>
              <a:t>Questions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97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Internal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The climate is characterized by </a:t>
            </a:r>
            <a:r>
              <a:rPr lang="en-CA" b="1" i="1" dirty="0"/>
              <a:t>high</a:t>
            </a:r>
            <a:r>
              <a:rPr lang="en-CA" dirty="0"/>
              <a:t> tension and </a:t>
            </a:r>
            <a:r>
              <a:rPr lang="en-CA" b="1" i="1" dirty="0"/>
              <a:t>low</a:t>
            </a:r>
            <a:r>
              <a:rPr lang="en-CA" dirty="0"/>
              <a:t> readiness to change.</a:t>
            </a:r>
          </a:p>
          <a:p>
            <a:r>
              <a:rPr lang="en-CA" dirty="0"/>
              <a:t>In internal process climate, people are less trusting, have more conflict, rewards are perceived as inequitable and yet there is little readiness to change.</a:t>
            </a:r>
          </a:p>
          <a:p>
            <a:r>
              <a:rPr lang="en-CA" dirty="0"/>
              <a:t>Each individual is more inward and guarded, there is not a sharing atmosphere. </a:t>
            </a:r>
          </a:p>
          <a:p>
            <a:r>
              <a:rPr lang="en-CA" dirty="0"/>
              <a:t>People tend to focus inwardly on the processes. This might be vital for organizational efficiency.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11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Developmental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Similar to group in having </a:t>
            </a:r>
            <a:r>
              <a:rPr lang="en-CA" b="1" i="1" dirty="0"/>
              <a:t>low</a:t>
            </a:r>
            <a:r>
              <a:rPr lang="en-CA" dirty="0"/>
              <a:t> tension but people in developmental climate have more focus on growth both individually and on an organizational level, which leads to </a:t>
            </a:r>
            <a:r>
              <a:rPr lang="en-CA" b="1" i="1" dirty="0"/>
              <a:t>higher</a:t>
            </a:r>
            <a:r>
              <a:rPr lang="en-CA" dirty="0"/>
              <a:t> readiness to change.</a:t>
            </a:r>
          </a:p>
          <a:p>
            <a:r>
              <a:rPr lang="en-CA" dirty="0"/>
              <a:t>It is a pleasant place to work, where people generally trust each other; conflict is relatively low; rewards are perceived as equitable, and people are quite willing to engage in change</a:t>
            </a:r>
          </a:p>
          <a:p>
            <a:r>
              <a:rPr lang="en-CA" dirty="0"/>
              <a:t>While group climate relies heavily on internal information, developmental climate focuses more on external information.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88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Rational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The climate has </a:t>
            </a:r>
            <a:r>
              <a:rPr lang="en-CA" b="1" i="1" dirty="0"/>
              <a:t>high</a:t>
            </a:r>
            <a:r>
              <a:rPr lang="en-CA" dirty="0"/>
              <a:t> tension and a </a:t>
            </a:r>
            <a:r>
              <a:rPr lang="en-CA" b="1" i="1" dirty="0"/>
              <a:t>high</a:t>
            </a:r>
            <a:r>
              <a:rPr lang="en-CA" dirty="0"/>
              <a:t> readiness to change.</a:t>
            </a:r>
          </a:p>
          <a:p>
            <a:r>
              <a:rPr lang="en-CA" dirty="0"/>
              <a:t>Emotional reactions are anger, anxiousness, and distress</a:t>
            </a:r>
          </a:p>
          <a:p>
            <a:r>
              <a:rPr lang="en-CA" dirty="0"/>
              <a:t>It is a goal driven climate, tension is high but not at the detrimental level that damages the performance.</a:t>
            </a:r>
          </a:p>
          <a:p>
            <a:r>
              <a:rPr lang="en-CA" dirty="0"/>
              <a:t>Sharing and exchange of information does not occur spontaneously, but is job-related</a:t>
            </a:r>
          </a:p>
          <a:p>
            <a:r>
              <a:rPr lang="en-CA" dirty="0"/>
              <a:t>It is goal driven; People are willing to change and accept new challenges and opportunities if they believe goals can be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06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85896"/>
            <a:ext cx="10018713" cy="878400"/>
          </a:xfrm>
        </p:spPr>
        <p:txBody>
          <a:bodyPr/>
          <a:lstStyle/>
          <a:p>
            <a:r>
              <a:rPr lang="en-CA" dirty="0"/>
              <a:t>Fit and Misfit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545981"/>
              </p:ext>
            </p:extLst>
          </p:nvPr>
        </p:nvGraphicFramePr>
        <p:xfrm>
          <a:off x="207056" y="268565"/>
          <a:ext cx="11796259" cy="62942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44145">
                  <a:extLst>
                    <a:ext uri="{9D8B030D-6E8A-4147-A177-3AD203B41FA5}">
                      <a16:colId xmlns:a16="http://schemas.microsoft.com/office/drawing/2014/main" val="174966245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3220466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7177396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938001488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010902016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716210622"/>
                    </a:ext>
                  </a:extLst>
                </a:gridCol>
              </a:tblGrid>
              <a:tr h="1024161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Corresponding Quadrant in</a:t>
                      </a:r>
                    </a:p>
                    <a:p>
                      <a:r>
                        <a:rPr lang="en-CA" sz="1800" u="none" strike="noStrike" kern="1200" baseline="0" dirty="0"/>
                        <a:t>Organizational Design Space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815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Organizational climate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Group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Internal Process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Developmental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Rational goal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45121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Leadership style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Maestro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Manager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Leader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Producer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9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People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Shop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Factory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Laboratory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Task design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Orderly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Complicated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Fragmented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Knotty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77886"/>
                  </a:ext>
                </a:extLst>
              </a:tr>
              <a:tr h="448491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Knowledge Exchange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Ad hoc communications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 err="1"/>
                        <a:t>Informated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12159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Geographic Distribution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Global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International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Multi-domestic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Transnational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33196"/>
                  </a:ext>
                </a:extLst>
              </a:tr>
              <a:tr h="420915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Organizational Complexity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Flat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Symmetric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7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Configuration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Simple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Functional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Divisional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99653"/>
                  </a:ext>
                </a:extLst>
              </a:tr>
              <a:tr h="412931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Environment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Calm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Varied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Locally stormy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Turbulent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0501"/>
                  </a:ext>
                </a:extLst>
              </a:tr>
              <a:tr h="1030514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Strategy Types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Reactor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Defender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Prospector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Analyzer with Innovation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Analyzer</a:t>
                      </a:r>
                    </a:p>
                    <a:p>
                      <a:r>
                        <a:rPr lang="en-CA" sz="1800" u="none" strike="noStrike" kern="1200" baseline="0" dirty="0"/>
                        <a:t>without</a:t>
                      </a:r>
                    </a:p>
                    <a:p>
                      <a:r>
                        <a:rPr lang="en-CA" sz="1800" u="none" strike="noStrike" kern="1200" baseline="0" dirty="0"/>
                        <a:t>innovation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6125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Organizational Goals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Neither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Efficiency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Effectiveness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Efficiency and Effectiveness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679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65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Column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Fits:</a:t>
            </a:r>
          </a:p>
          <a:p>
            <a:pPr lvl="1"/>
            <a:r>
              <a:rPr lang="en-CA" dirty="0"/>
              <a:t>Organizational Climate : </a:t>
            </a:r>
            <a:r>
              <a:rPr lang="en-CA" b="1" dirty="0"/>
              <a:t>Group</a:t>
            </a:r>
          </a:p>
          <a:p>
            <a:pPr lvl="1"/>
            <a:r>
              <a:rPr lang="en-CA" dirty="0"/>
              <a:t>Leadership style : </a:t>
            </a:r>
            <a:r>
              <a:rPr lang="en-CA" b="1" dirty="0"/>
              <a:t>Maestro</a:t>
            </a:r>
          </a:p>
          <a:p>
            <a:pPr lvl="1"/>
            <a:r>
              <a:rPr lang="en-CA" dirty="0"/>
              <a:t>Organizational complexity : </a:t>
            </a:r>
            <a:r>
              <a:rPr lang="en-CA" b="1" dirty="0"/>
              <a:t>Blob</a:t>
            </a:r>
          </a:p>
          <a:p>
            <a:pPr lvl="1"/>
            <a:r>
              <a:rPr lang="en-CA" dirty="0"/>
              <a:t>Configuration : </a:t>
            </a:r>
            <a:r>
              <a:rPr lang="en-CA" b="1" dirty="0"/>
              <a:t>Simple</a:t>
            </a:r>
          </a:p>
          <a:p>
            <a:pPr lvl="1"/>
            <a:r>
              <a:rPr lang="en-CA" dirty="0"/>
              <a:t>Environment : </a:t>
            </a:r>
            <a:r>
              <a:rPr lang="en-CA" b="1" dirty="0"/>
              <a:t>Calm</a:t>
            </a:r>
          </a:p>
          <a:p>
            <a:pPr lvl="1"/>
            <a:r>
              <a:rPr lang="en-CA" dirty="0"/>
              <a:t>Strategy : </a:t>
            </a:r>
            <a:r>
              <a:rPr lang="en-CA" b="1" dirty="0"/>
              <a:t>Reactor</a:t>
            </a:r>
          </a:p>
          <a:p>
            <a:pPr lvl="1"/>
            <a:r>
              <a:rPr lang="en-CA" dirty="0"/>
              <a:t>Organizational Goals : </a:t>
            </a:r>
            <a:r>
              <a:rPr lang="en-US" b="1" dirty="0"/>
              <a:t>Neither</a:t>
            </a:r>
            <a:r>
              <a:rPr lang="en-US" dirty="0"/>
              <a:t> (ill-defined goals)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20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Column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Fits:</a:t>
            </a:r>
          </a:p>
          <a:p>
            <a:pPr lvl="1"/>
            <a:r>
              <a:rPr lang="en-CA" dirty="0"/>
              <a:t>Organizational climate : </a:t>
            </a:r>
            <a:r>
              <a:rPr lang="en-CA" b="1" dirty="0"/>
              <a:t>Internal Process</a:t>
            </a:r>
          </a:p>
          <a:p>
            <a:pPr lvl="1"/>
            <a:r>
              <a:rPr lang="en-CA" dirty="0"/>
              <a:t>Leadership style : </a:t>
            </a:r>
            <a:r>
              <a:rPr lang="en-CA" b="1" dirty="0"/>
              <a:t>Manager</a:t>
            </a:r>
          </a:p>
          <a:p>
            <a:pPr lvl="1"/>
            <a:r>
              <a:rPr lang="en-CA" dirty="0"/>
              <a:t>Organizational complexity : </a:t>
            </a:r>
            <a:r>
              <a:rPr lang="en-CA" b="1" dirty="0"/>
              <a:t>Tall</a:t>
            </a:r>
          </a:p>
          <a:p>
            <a:pPr lvl="1"/>
            <a:r>
              <a:rPr lang="en-CA" dirty="0"/>
              <a:t>Configuration : </a:t>
            </a:r>
            <a:r>
              <a:rPr lang="en-CA" b="1" dirty="0"/>
              <a:t>Functional</a:t>
            </a:r>
          </a:p>
          <a:p>
            <a:pPr lvl="1"/>
            <a:r>
              <a:rPr lang="en-CA" dirty="0"/>
              <a:t>Environment : </a:t>
            </a:r>
            <a:r>
              <a:rPr lang="en-CA" b="1" dirty="0"/>
              <a:t>Varied</a:t>
            </a:r>
          </a:p>
          <a:p>
            <a:pPr lvl="1"/>
            <a:r>
              <a:rPr lang="en-CA" dirty="0"/>
              <a:t>Strategy : </a:t>
            </a:r>
            <a:r>
              <a:rPr lang="en-CA" b="1" dirty="0"/>
              <a:t>Defender</a:t>
            </a:r>
          </a:p>
          <a:p>
            <a:pPr lvl="1"/>
            <a:r>
              <a:rPr lang="en-CA" dirty="0"/>
              <a:t>Organizational Goals : </a:t>
            </a:r>
            <a:r>
              <a:rPr lang="en-US" b="1" dirty="0"/>
              <a:t>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7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Column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Fits:</a:t>
            </a:r>
          </a:p>
          <a:p>
            <a:pPr lvl="1"/>
            <a:r>
              <a:rPr lang="en-CA" dirty="0"/>
              <a:t>Organizational climate : </a:t>
            </a:r>
            <a:r>
              <a:rPr lang="en-CA" b="1" dirty="0"/>
              <a:t>Developmental</a:t>
            </a:r>
          </a:p>
          <a:p>
            <a:pPr lvl="1"/>
            <a:r>
              <a:rPr lang="en-CA" dirty="0"/>
              <a:t>Leadership style : </a:t>
            </a:r>
            <a:r>
              <a:rPr lang="en-CA" b="1" dirty="0"/>
              <a:t>Leader</a:t>
            </a:r>
          </a:p>
          <a:p>
            <a:pPr lvl="1"/>
            <a:r>
              <a:rPr lang="en-CA" dirty="0"/>
              <a:t>Organizational complexity : </a:t>
            </a:r>
            <a:r>
              <a:rPr lang="en-CA" b="1" dirty="0"/>
              <a:t>Flat</a:t>
            </a:r>
          </a:p>
          <a:p>
            <a:pPr lvl="1"/>
            <a:r>
              <a:rPr lang="en-CA" dirty="0"/>
              <a:t>Configuration : </a:t>
            </a:r>
            <a:r>
              <a:rPr lang="en-CA" b="1" dirty="0"/>
              <a:t>Divisional</a:t>
            </a:r>
          </a:p>
          <a:p>
            <a:pPr lvl="1"/>
            <a:r>
              <a:rPr lang="en-CA" dirty="0"/>
              <a:t>Environment : </a:t>
            </a:r>
            <a:r>
              <a:rPr lang="en-CA" b="1" dirty="0"/>
              <a:t>Locally Stormy</a:t>
            </a:r>
          </a:p>
          <a:p>
            <a:pPr lvl="1"/>
            <a:r>
              <a:rPr lang="en-CA" dirty="0"/>
              <a:t>Strategy : </a:t>
            </a:r>
            <a:r>
              <a:rPr lang="en-CA" b="1" dirty="0"/>
              <a:t>Prospector</a:t>
            </a:r>
          </a:p>
          <a:p>
            <a:pPr lvl="1"/>
            <a:r>
              <a:rPr lang="en-CA" dirty="0"/>
              <a:t>Organizational Goals : </a:t>
            </a:r>
            <a:r>
              <a:rPr lang="en-US" b="1" dirty="0"/>
              <a:t>Effectiveness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17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Column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Fits:</a:t>
            </a:r>
          </a:p>
          <a:p>
            <a:pPr lvl="1"/>
            <a:r>
              <a:rPr lang="en-CA" dirty="0"/>
              <a:t>Organizational climate : </a:t>
            </a:r>
            <a:r>
              <a:rPr lang="en-CA" b="1" dirty="0"/>
              <a:t>Rational Goal</a:t>
            </a:r>
          </a:p>
          <a:p>
            <a:pPr lvl="1"/>
            <a:r>
              <a:rPr lang="en-CA" dirty="0"/>
              <a:t>Leadership style : </a:t>
            </a:r>
            <a:r>
              <a:rPr lang="en-CA" b="1" dirty="0"/>
              <a:t>Producer</a:t>
            </a:r>
          </a:p>
          <a:p>
            <a:pPr lvl="1"/>
            <a:r>
              <a:rPr lang="en-CA" dirty="0"/>
              <a:t>Organizational complexity : </a:t>
            </a:r>
            <a:r>
              <a:rPr lang="en-CA" b="1" dirty="0"/>
              <a:t>Symmetric</a:t>
            </a:r>
          </a:p>
          <a:p>
            <a:pPr lvl="1"/>
            <a:r>
              <a:rPr lang="en-CA" dirty="0"/>
              <a:t>Configuration : </a:t>
            </a:r>
            <a:r>
              <a:rPr lang="en-CA" b="1" dirty="0"/>
              <a:t>Matrix</a:t>
            </a:r>
          </a:p>
          <a:p>
            <a:pPr lvl="1"/>
            <a:r>
              <a:rPr lang="en-CA" dirty="0"/>
              <a:t>Environment : </a:t>
            </a:r>
            <a:r>
              <a:rPr lang="en-CA" b="1" dirty="0"/>
              <a:t>Turbulent</a:t>
            </a:r>
          </a:p>
          <a:p>
            <a:pPr lvl="1"/>
            <a:r>
              <a:rPr lang="en-CA" dirty="0"/>
              <a:t>Strategy : </a:t>
            </a:r>
            <a:r>
              <a:rPr lang="en-CA" b="1" dirty="0"/>
              <a:t>Analyzer</a:t>
            </a:r>
          </a:p>
          <a:p>
            <a:pPr lvl="1"/>
            <a:r>
              <a:rPr lang="en-CA" dirty="0"/>
              <a:t>Organizational Goals : </a:t>
            </a:r>
            <a:r>
              <a:rPr lang="en-CA" b="1" dirty="0"/>
              <a:t>Efficiency and </a:t>
            </a:r>
            <a:r>
              <a:rPr lang="en-US" b="1" dirty="0"/>
              <a:t>Effectiveness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10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US" dirty="0"/>
              <a:t>Questions &amp; Answers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pPr marL="114300" indent="0" algn="ctr">
              <a:buNone/>
            </a:pPr>
            <a:endParaRPr lang="en-US" b="1" dirty="0"/>
          </a:p>
          <a:p>
            <a:pPr marL="114300" indent="0" algn="ctr">
              <a:buNone/>
            </a:pPr>
            <a:r>
              <a:rPr lang="en-US" b="1" dirty="0"/>
              <a:t>Thanks for your listening.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2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While designing and organization </a:t>
            </a:r>
            <a:r>
              <a:rPr lang="en-CA" b="1" i="1" dirty="0"/>
              <a:t>Leadership</a:t>
            </a:r>
            <a:r>
              <a:rPr lang="en-CA" dirty="0"/>
              <a:t> and </a:t>
            </a:r>
            <a:r>
              <a:rPr lang="en-CA" b="1" i="1" dirty="0"/>
              <a:t>Organizational Climate</a:t>
            </a:r>
            <a:r>
              <a:rPr lang="en-CA" dirty="0"/>
              <a:t> needed to considered.</a:t>
            </a:r>
          </a:p>
          <a:p>
            <a:r>
              <a:rPr lang="en-CA" dirty="0"/>
              <a:t>Firm’s leadership style and organizational climate are strongly related with people in the organization.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17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b="1" i="1" dirty="0"/>
              <a:t>Leadership style</a:t>
            </a:r>
            <a:r>
              <a:rPr lang="en-CA" dirty="0"/>
              <a:t> is the predominant mode used by the </a:t>
            </a:r>
            <a:r>
              <a:rPr lang="en-CA" b="1" i="1" dirty="0"/>
              <a:t>top management</a:t>
            </a:r>
            <a:r>
              <a:rPr lang="en-CA" dirty="0"/>
              <a:t> of your unit of analysis to manage employees.</a:t>
            </a:r>
          </a:p>
          <a:p>
            <a:pPr lvl="1"/>
            <a:r>
              <a:rPr lang="en-CA" dirty="0"/>
              <a:t>If unit of analysis is company or firm </a:t>
            </a:r>
            <a:r>
              <a:rPr lang="en-CA" dirty="0">
                <a:sym typeface="Wingdings" panose="05000000000000000000" pitchFamily="2" charset="2"/>
              </a:rPr>
              <a:t> top management of company or firm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unit of analysis is department or team  department head or team leader(s)</a:t>
            </a:r>
          </a:p>
          <a:p>
            <a:r>
              <a:rPr lang="en-CA" dirty="0">
                <a:sym typeface="Wingdings" panose="05000000000000000000" pitchFamily="2" charset="2"/>
              </a:rPr>
              <a:t>Top management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 the individual or group of people at the highest level of your unit of analysis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Organizational climate</a:t>
            </a:r>
          </a:p>
          <a:p>
            <a:pPr lvl="1"/>
            <a:r>
              <a:rPr lang="en-CA" dirty="0"/>
              <a:t>The internal environment or working atmosphere as experienced by organizational employees.</a:t>
            </a:r>
          </a:p>
          <a:p>
            <a:pPr lvl="1"/>
            <a:r>
              <a:rPr lang="en-CA" dirty="0"/>
              <a:t>For unit of analysis it may or may not be consistent with the climate of the broader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Leadership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72179" y="1746250"/>
            <a:ext cx="4607188" cy="576262"/>
          </a:xfrm>
        </p:spPr>
        <p:txBody>
          <a:bodyPr/>
          <a:lstStyle/>
          <a:p>
            <a:r>
              <a:rPr lang="en-CA" dirty="0"/>
              <a:t>Theory 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1" y="2504562"/>
            <a:ext cx="4895056" cy="3286637"/>
          </a:xfrm>
        </p:spPr>
        <p:txBody>
          <a:bodyPr>
            <a:normAutofit/>
          </a:bodyPr>
          <a:lstStyle/>
          <a:p>
            <a:r>
              <a:rPr lang="en-CA" sz="2800" dirty="0"/>
              <a:t>Directive</a:t>
            </a:r>
          </a:p>
          <a:p>
            <a:r>
              <a:rPr lang="en-CA" sz="2800" dirty="0"/>
              <a:t>Short term</a:t>
            </a:r>
          </a:p>
          <a:p>
            <a:r>
              <a:rPr lang="en-CA" sz="2800" dirty="0"/>
              <a:t>Control oriented</a:t>
            </a:r>
          </a:p>
          <a:p>
            <a:r>
              <a:rPr lang="en-CA" sz="2800" dirty="0"/>
              <a:t>Autocratic</a:t>
            </a:r>
          </a:p>
          <a:p>
            <a:r>
              <a:rPr lang="en-CA" sz="2800" dirty="0"/>
              <a:t>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80486" y="1746250"/>
            <a:ext cx="4622537" cy="576262"/>
          </a:xfrm>
        </p:spPr>
        <p:txBody>
          <a:bodyPr/>
          <a:lstStyle/>
          <a:p>
            <a:r>
              <a:rPr lang="en-CA" dirty="0"/>
              <a:t>Theory Y (McGregor, 1969)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2504562"/>
            <a:ext cx="4895056" cy="3286637"/>
          </a:xfrm>
        </p:spPr>
        <p:txBody>
          <a:bodyPr>
            <a:normAutofit/>
          </a:bodyPr>
          <a:lstStyle/>
          <a:p>
            <a:r>
              <a:rPr lang="en-CA" sz="2800" dirty="0"/>
              <a:t>Delegates</a:t>
            </a:r>
          </a:p>
          <a:p>
            <a:r>
              <a:rPr lang="en-CA" sz="2800" dirty="0"/>
              <a:t>Long term</a:t>
            </a:r>
          </a:p>
          <a:p>
            <a:r>
              <a:rPr lang="en-CA" sz="2800" dirty="0"/>
              <a:t>Motivates through inspiration</a:t>
            </a:r>
          </a:p>
          <a:p>
            <a:r>
              <a:rPr lang="en-CA" sz="2800" dirty="0"/>
              <a:t>Democratic (Likert, 1967)</a:t>
            </a:r>
          </a:p>
          <a:p>
            <a:r>
              <a:rPr lang="en-CA" sz="2800" dirty="0"/>
              <a:t>Leader (Kotter, 1988)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30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Leadership Style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>
            <a:normAutofit/>
          </a:bodyPr>
          <a:lstStyle/>
          <a:p>
            <a:r>
              <a:rPr lang="en-CA" dirty="0"/>
              <a:t>To analyze leadership style </a:t>
            </a:r>
          </a:p>
          <a:p>
            <a:pPr lvl="1"/>
            <a:r>
              <a:rPr lang="en-CA" dirty="0"/>
              <a:t>Preference for delegation</a:t>
            </a:r>
          </a:p>
          <a:p>
            <a:pPr lvl="1"/>
            <a:r>
              <a:rPr lang="en-CA" dirty="0"/>
              <a:t>Uncertainty avoidance </a:t>
            </a:r>
          </a:p>
          <a:p>
            <a:r>
              <a:rPr lang="en-CA" dirty="0"/>
              <a:t>These two dimensions measure how managers influence organizational efficiency and effectiveness.</a:t>
            </a:r>
          </a:p>
          <a:p>
            <a:pPr lvl="1"/>
            <a:r>
              <a:rPr lang="en-CA" dirty="0"/>
              <a:t>i.e. how managers contribute directly to organizational performance through their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63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Leadership Style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72179" y="1794839"/>
            <a:ext cx="4607188" cy="576262"/>
          </a:xfrm>
        </p:spPr>
        <p:txBody>
          <a:bodyPr/>
          <a:lstStyle/>
          <a:p>
            <a:r>
              <a:rPr lang="en-CA" dirty="0"/>
              <a:t>Preference for delegation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1" y="2601740"/>
            <a:ext cx="4895056" cy="3189459"/>
          </a:xfrm>
        </p:spPr>
        <p:txBody>
          <a:bodyPr>
            <a:normAutofit/>
          </a:bodyPr>
          <a:lstStyle/>
          <a:p>
            <a:r>
              <a:rPr lang="en-CA" dirty="0"/>
              <a:t>The degree to which the top management encourages lower-level managers or other employees who are their direct reports to make decisions about what and how work is to be done in the organization</a:t>
            </a:r>
          </a:p>
          <a:p>
            <a:r>
              <a:rPr lang="en-CA" dirty="0"/>
              <a:t>It is high if low-level managers or employees making decisions on their own. </a:t>
            </a:r>
          </a:p>
          <a:p>
            <a:r>
              <a:rPr lang="en-CA" dirty="0"/>
              <a:t>It is low if top management prefers to make decisions about how and what work is done</a:t>
            </a:r>
          </a:p>
          <a:p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80486" y="1794839"/>
            <a:ext cx="4622537" cy="576262"/>
          </a:xfrm>
        </p:spPr>
        <p:txBody>
          <a:bodyPr/>
          <a:lstStyle/>
          <a:p>
            <a:r>
              <a:rPr lang="en-CA" dirty="0"/>
              <a:t>Uncertainty avoidance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07967" y="2601740"/>
            <a:ext cx="4895056" cy="3189459"/>
          </a:xfrm>
        </p:spPr>
        <p:txBody>
          <a:bodyPr/>
          <a:lstStyle/>
          <a:p>
            <a:r>
              <a:rPr lang="en-CA" dirty="0"/>
              <a:t>Uncertainty avoidance is the degree to which the top management shuns taking actions or making choices that involve major risk</a:t>
            </a:r>
          </a:p>
          <a:p>
            <a:r>
              <a:rPr lang="en-CA" dirty="0"/>
              <a:t>It is high if top management tends to be avoid risk</a:t>
            </a:r>
          </a:p>
          <a:p>
            <a:r>
              <a:rPr lang="en-CA" dirty="0"/>
              <a:t>It is low if top management tends to be risk taking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1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8400"/>
          </a:xfrm>
        </p:spPr>
        <p:txBody>
          <a:bodyPr/>
          <a:lstStyle/>
          <a:p>
            <a:r>
              <a:rPr lang="en-CA" dirty="0"/>
              <a:t>Leadership Style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2"/>
          </a:xfrm>
        </p:spPr>
        <p:txBody>
          <a:bodyPr/>
          <a:lstStyle/>
          <a:p>
            <a:r>
              <a:rPr lang="en-CA" dirty="0"/>
              <a:t>Leadership Style dimensions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FD6B-A0CB-40BD-8DBB-4A0821481883}" type="slidenum">
              <a:rPr lang="en-CA" smtClean="0"/>
              <a:t>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61" y="2544848"/>
            <a:ext cx="8341809" cy="35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835</TotalTime>
  <Words>1629</Words>
  <Application>Microsoft Office PowerPoint</Application>
  <PresentationFormat>Widescreen</PresentationFormat>
  <Paragraphs>286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Parallax</vt:lpstr>
      <vt:lpstr>Leadership and Organizational Climate</vt:lpstr>
      <vt:lpstr>Outline</vt:lpstr>
      <vt:lpstr>Introduction</vt:lpstr>
      <vt:lpstr>Introduction (cont.)</vt:lpstr>
      <vt:lpstr>Introduction (cont.)</vt:lpstr>
      <vt:lpstr>Leadership Style</vt:lpstr>
      <vt:lpstr>Leadership Style (cont.)</vt:lpstr>
      <vt:lpstr>Leadership Style (cont.)</vt:lpstr>
      <vt:lpstr>Leadership Style (cont.)</vt:lpstr>
      <vt:lpstr>Maestro</vt:lpstr>
      <vt:lpstr>Manager</vt:lpstr>
      <vt:lpstr>Leader</vt:lpstr>
      <vt:lpstr>Producer</vt:lpstr>
      <vt:lpstr>Organizational Climate</vt:lpstr>
      <vt:lpstr>Organizational Climate (cont.)</vt:lpstr>
      <vt:lpstr>Organizational Climate (cont.)</vt:lpstr>
      <vt:lpstr>Organizational Climate (cont.)</vt:lpstr>
      <vt:lpstr>PowerPoint Presentation</vt:lpstr>
      <vt:lpstr>Group</vt:lpstr>
      <vt:lpstr>Internal Process</vt:lpstr>
      <vt:lpstr>Developmental</vt:lpstr>
      <vt:lpstr>Rational Goal</vt:lpstr>
      <vt:lpstr>Fit and Misfit Table</vt:lpstr>
      <vt:lpstr>Column A</vt:lpstr>
      <vt:lpstr>Column B</vt:lpstr>
      <vt:lpstr>Column C</vt:lpstr>
      <vt:lpstr>Column D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and Organizational Climate</dc:title>
  <dc:creator>umut.taherzadeh</dc:creator>
  <cp:lastModifiedBy>umut.taherzadeh</cp:lastModifiedBy>
  <cp:revision>82</cp:revision>
  <dcterms:created xsi:type="dcterms:W3CDTF">2016-12-14T07:52:01Z</dcterms:created>
  <dcterms:modified xsi:type="dcterms:W3CDTF">2016-12-15T19:29:33Z</dcterms:modified>
</cp:coreProperties>
</file>