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8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4" r:id="rId29"/>
    <p:sldId id="281" r:id="rId30"/>
  </p:sldIdLst>
  <p:sldSz cx="9144000" cy="6858000" type="screen4x3"/>
  <p:notesSz cx="6858000" cy="9144000"/>
  <p:defaultTextStyle>
    <a:defPPr>
      <a:defRPr lang="az-Lat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82" d="100"/>
          <a:sy n="82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55BA-A0BD-4E0F-815D-C696E92E0CEE}" type="datetimeFigureOut">
              <a:rPr lang="az-Latn-AZ" smtClean="0"/>
              <a:pPr/>
              <a:t>26.12.2016</a:t>
            </a:fld>
            <a:endParaRPr lang="az-Latn-AZ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Oval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5E4A19E-A403-4F2C-9B00-378B69EB59D6}" type="slidenum">
              <a:rPr lang="az-Latn-AZ" smtClean="0"/>
              <a:pPr/>
              <a:t>‹#›</a:t>
            </a:fld>
            <a:endParaRPr lang="az-Latn-AZ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55BA-A0BD-4E0F-815D-C696E92E0CEE}" type="datetimeFigureOut">
              <a:rPr lang="az-Latn-AZ" smtClean="0"/>
              <a:pPr/>
              <a:t>26.12.2016</a:t>
            </a:fld>
            <a:endParaRPr lang="az-Latn-AZ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A19E-A403-4F2C-9B00-378B69EB59D6}" type="slidenum">
              <a:rPr lang="az-Latn-AZ" smtClean="0"/>
              <a:pPr/>
              <a:t>‹#›</a:t>
            </a:fld>
            <a:endParaRPr lang="az-Latn-A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Oval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5E4A19E-A403-4F2C-9B00-378B69EB59D6}" type="slidenum">
              <a:rPr lang="az-Latn-AZ" smtClean="0"/>
              <a:pPr/>
              <a:t>‹#›</a:t>
            </a:fld>
            <a:endParaRPr lang="az-Latn-AZ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55BA-A0BD-4E0F-815D-C696E92E0CEE}" type="datetimeFigureOut">
              <a:rPr lang="az-Latn-AZ" smtClean="0"/>
              <a:pPr/>
              <a:t>26.12.2016</a:t>
            </a:fld>
            <a:endParaRPr lang="az-Latn-AZ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55BA-A0BD-4E0F-815D-C696E92E0CEE}" type="datetimeFigureOut">
              <a:rPr lang="az-Latn-AZ" smtClean="0"/>
              <a:pPr/>
              <a:t>26.12.2016</a:t>
            </a:fld>
            <a:endParaRPr lang="az-Latn-AZ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5E4A19E-A403-4F2C-9B00-378B69EB59D6}" type="slidenum">
              <a:rPr lang="az-Latn-AZ" smtClean="0"/>
              <a:pPr/>
              <a:t>‹#›</a:t>
            </a:fld>
            <a:endParaRPr lang="az-Latn-AZ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12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55BA-A0BD-4E0F-815D-C696E92E0CEE}" type="datetimeFigureOut">
              <a:rPr lang="az-Latn-AZ" smtClean="0"/>
              <a:pPr/>
              <a:t>26.12.2016</a:t>
            </a:fld>
            <a:endParaRPr lang="az-Latn-AZ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Oval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Oval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5E4A19E-A403-4F2C-9B00-378B69EB59D6}" type="slidenum">
              <a:rPr lang="az-Latn-AZ" smtClean="0"/>
              <a:pPr/>
              <a:t>‹#›</a:t>
            </a:fld>
            <a:endParaRPr lang="az-Latn-AZ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C6C55BA-A0BD-4E0F-815D-C696E92E0CEE}" type="datetimeFigureOut">
              <a:rPr lang="az-Latn-AZ" smtClean="0"/>
              <a:pPr/>
              <a:t>26.12.2016</a:t>
            </a:fld>
            <a:endParaRPr lang="az-Latn-AZ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A19E-A403-4F2C-9B00-378B69EB59D6}" type="slidenum">
              <a:rPr lang="az-Latn-AZ" smtClean="0"/>
              <a:pPr/>
              <a:t>‹#›</a:t>
            </a:fld>
            <a:endParaRPr lang="az-Latn-AZ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İçerik Yer Tutucusu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İçerik Yer Tutucusu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Dikdörtgen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55BA-A0BD-4E0F-815D-C696E92E0CEE}" type="datetimeFigureOut">
              <a:rPr lang="az-Latn-AZ" smtClean="0"/>
              <a:pPr/>
              <a:t>26.12.2016</a:t>
            </a:fld>
            <a:endParaRPr lang="az-Latn-AZ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az-Latn-AZ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İçerik Yer Tutucusu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İçerik Yer Tutucusu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24 Oval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Oval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5E4A19E-A403-4F2C-9B00-378B69EB59D6}" type="slidenum">
              <a:rPr lang="az-Latn-AZ" smtClean="0"/>
              <a:pPr/>
              <a:t>‹#›</a:t>
            </a:fld>
            <a:endParaRPr lang="az-Latn-AZ"/>
          </a:p>
        </p:txBody>
      </p:sp>
      <p:sp>
        <p:nvSpPr>
          <p:cNvPr id="23" name="22 Başlık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55BA-A0BD-4E0F-815D-C696E92E0CEE}" type="datetimeFigureOut">
              <a:rPr lang="az-Latn-AZ" smtClean="0"/>
              <a:pPr/>
              <a:t>26.12.2016</a:t>
            </a:fld>
            <a:endParaRPr lang="az-Latn-AZ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5E4A19E-A403-4F2C-9B00-378B69EB59D6}" type="slidenum">
              <a:rPr lang="az-Latn-AZ" smtClean="0"/>
              <a:pPr/>
              <a:t>‹#›</a:t>
            </a:fld>
            <a:endParaRPr lang="az-Latn-A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Dikdörtgen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55BA-A0BD-4E0F-815D-C696E92E0CEE}" type="datetimeFigureOut">
              <a:rPr lang="az-Latn-AZ" smtClean="0"/>
              <a:pPr/>
              <a:t>26.12.2016</a:t>
            </a:fld>
            <a:endParaRPr lang="az-Latn-AZ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4A19E-A403-4F2C-9B00-378B69EB59D6}" type="slidenum">
              <a:rPr lang="az-Latn-AZ" smtClean="0"/>
              <a:pPr/>
              <a:t>‹#›</a:t>
            </a:fld>
            <a:endParaRPr lang="az-Latn-A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Dikdörtgen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İçerik Yer Tutucusu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9 Oval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Oval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5E4A19E-A403-4F2C-9B00-378B69EB59D6}" type="slidenum">
              <a:rPr lang="az-Latn-AZ" smtClean="0"/>
              <a:pPr/>
              <a:t>‹#›</a:t>
            </a:fld>
            <a:endParaRPr lang="az-Latn-AZ"/>
          </a:p>
        </p:txBody>
      </p:sp>
      <p:sp>
        <p:nvSpPr>
          <p:cNvPr id="21" name="20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55BA-A0BD-4E0F-815D-C696E92E0CEE}" type="datetimeFigureOut">
              <a:rPr lang="az-Latn-AZ" smtClean="0"/>
              <a:pPr/>
              <a:t>26.12.2016</a:t>
            </a:fld>
            <a:endParaRPr lang="az-Latn-AZ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az-Latn-A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Düz Bağlayıcı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Dikdörtgen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Oval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5E4A19E-A403-4F2C-9B00-378B69EB59D6}" type="slidenum">
              <a:rPr lang="az-Latn-AZ" smtClean="0"/>
              <a:pPr/>
              <a:t>‹#›</a:t>
            </a:fld>
            <a:endParaRPr lang="az-Latn-AZ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22" name="21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C6C55BA-A0BD-4E0F-815D-C696E92E0CEE}" type="datetimeFigureOut">
              <a:rPr lang="az-Latn-AZ" smtClean="0"/>
              <a:pPr/>
              <a:t>26.12.2016</a:t>
            </a:fld>
            <a:endParaRPr lang="az-Latn-AZ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az-Latn-A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C6C55BA-A0BD-4E0F-815D-C696E92E0CEE}" type="datetimeFigureOut">
              <a:rPr lang="az-Latn-AZ" smtClean="0"/>
              <a:pPr/>
              <a:t>26.12.2016</a:t>
            </a:fld>
            <a:endParaRPr lang="az-Latn-AZ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az-Latn-AZ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Oval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5E4A19E-A403-4F2C-9B00-378B69EB59D6}" type="slidenum">
              <a:rPr lang="az-Latn-AZ" smtClean="0"/>
              <a:pPr/>
              <a:t>‹#›</a:t>
            </a:fld>
            <a:endParaRPr lang="az-Latn-AZ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852936"/>
            <a:ext cx="6400800" cy="1392560"/>
          </a:xfrm>
        </p:spPr>
        <p:txBody>
          <a:bodyPr>
            <a:normAutofit fontScale="77500" lnSpcReduction="20000"/>
          </a:bodyPr>
          <a:lstStyle/>
          <a:p>
            <a:r>
              <a:rPr lang="en-US" sz="8800" dirty="0" smtClean="0"/>
              <a:t>Incentives</a:t>
            </a:r>
            <a:endParaRPr lang="az-Latn-AZ" sz="8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548681"/>
            <a:ext cx="7772400" cy="1368152"/>
          </a:xfrm>
        </p:spPr>
        <p:txBody>
          <a:bodyPr/>
          <a:lstStyle/>
          <a:p>
            <a:r>
              <a:rPr lang="en-US" dirty="0" smtClean="0"/>
              <a:t>Chapter 10</a:t>
            </a:r>
            <a:endParaRPr lang="az-Latn-AZ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632756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000" dirty="0" smtClean="0"/>
              <a:t>Duygu ABADAN</a:t>
            </a:r>
            <a:endParaRPr lang="az-Latn-AZ" sz="20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805008"/>
            <a:ext cx="6422832" cy="2104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Result-based incentives </a:t>
            </a:r>
            <a:r>
              <a:rPr lang="en-US" dirty="0" smtClean="0"/>
              <a:t>put the risk on the employee and thus may include elements outside the control of people in the organization.</a:t>
            </a:r>
            <a:r>
              <a:rPr lang="tr-TR" dirty="0" smtClean="0"/>
              <a:t>  </a:t>
            </a:r>
            <a:r>
              <a:rPr lang="tr-TR" sz="2000" dirty="0" smtClean="0"/>
              <a:t>(owners of sports team who </a:t>
            </a:r>
            <a:r>
              <a:rPr lang="tr-TR" sz="2000" dirty="0" err="1" smtClean="0"/>
              <a:t>evaluate</a:t>
            </a:r>
            <a:r>
              <a:rPr lang="tr-TR" sz="2000" dirty="0" smtClean="0"/>
              <a:t> </a:t>
            </a:r>
            <a:r>
              <a:rPr lang="tr-TR" sz="2000" dirty="0" err="1" smtClean="0"/>
              <a:t>coaches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on </a:t>
            </a:r>
            <a:r>
              <a:rPr lang="tr-TR" sz="2000" dirty="0" err="1" smtClean="0"/>
              <a:t>their</a:t>
            </a:r>
            <a:r>
              <a:rPr lang="tr-TR" sz="2000" dirty="0" smtClean="0"/>
              <a:t> </a:t>
            </a:r>
            <a:r>
              <a:rPr lang="tr-TR" sz="2000" dirty="0" err="1" smtClean="0"/>
              <a:t>winnings</a:t>
            </a:r>
            <a:r>
              <a:rPr lang="tr-TR" sz="2000" dirty="0" smtClean="0"/>
              <a:t> </a:t>
            </a:r>
            <a:r>
              <a:rPr lang="tr-TR" sz="2000" dirty="0" err="1" smtClean="0"/>
              <a:t>record</a:t>
            </a:r>
            <a:r>
              <a:rPr lang="tr-TR" sz="2000" dirty="0" smtClean="0"/>
              <a:t>)</a:t>
            </a:r>
          </a:p>
          <a:p>
            <a:pPr>
              <a:buNone/>
            </a:pPr>
            <a:r>
              <a:rPr lang="tr-TR" dirty="0" smtClean="0"/>
              <a:t>   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 </a:t>
            </a:r>
            <a:r>
              <a:rPr lang="tr-TR" sz="2000" dirty="0" err="1" smtClean="0"/>
              <a:t>basis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“</a:t>
            </a:r>
            <a:r>
              <a:rPr lang="tr-TR" sz="2000" dirty="0" err="1" smtClean="0"/>
              <a:t>agent</a:t>
            </a:r>
            <a:r>
              <a:rPr lang="tr-TR" sz="2000" dirty="0" smtClean="0"/>
              <a:t> </a:t>
            </a:r>
            <a:r>
              <a:rPr lang="tr-TR" sz="2000" dirty="0" err="1" smtClean="0"/>
              <a:t>theory</a:t>
            </a:r>
            <a:r>
              <a:rPr lang="tr-TR" sz="2000" dirty="0" smtClean="0"/>
              <a:t>”, </a:t>
            </a:r>
            <a:r>
              <a:rPr lang="tr-TR" sz="2000" dirty="0" err="1" smtClean="0"/>
              <a:t>where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principal</a:t>
            </a:r>
            <a:r>
              <a:rPr lang="tr-TR" sz="2000" dirty="0" smtClean="0"/>
              <a:t> </a:t>
            </a:r>
            <a:r>
              <a:rPr lang="tr-TR" sz="2000" dirty="0" err="1" smtClean="0"/>
              <a:t>gives</a:t>
            </a:r>
            <a:r>
              <a:rPr lang="tr-TR" sz="2000" dirty="0" smtClean="0"/>
              <a:t> </a:t>
            </a:r>
            <a:r>
              <a:rPr lang="tr-TR" sz="2000" dirty="0" err="1" smtClean="0"/>
              <a:t>some</a:t>
            </a:r>
            <a:r>
              <a:rPr lang="tr-TR" sz="2000" dirty="0" smtClean="0"/>
              <a:t>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risk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agent</a:t>
            </a:r>
            <a:r>
              <a:rPr lang="tr-TR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b="1" dirty="0" smtClean="0"/>
              <a:t>Behavior-based incentives</a:t>
            </a:r>
            <a:r>
              <a:rPr lang="tr-TR" b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employees </a:t>
            </a:r>
            <a:r>
              <a:rPr lang="tr-TR" dirty="0" err="1" smtClean="0"/>
              <a:t>take</a:t>
            </a:r>
            <a:r>
              <a:rPr lang="tr-TR" dirty="0" smtClean="0"/>
              <a:t> </a:t>
            </a:r>
            <a:r>
              <a:rPr lang="en-US" dirty="0" smtClean="0"/>
              <a:t>no </a:t>
            </a:r>
            <a:r>
              <a:rPr lang="en-US" dirty="0" smtClean="0"/>
              <a:t>risk on the results. Employees are not responsible for bad decisions , bad luck, or unforeseen events in the environment that they cannot control.</a:t>
            </a:r>
            <a:r>
              <a:rPr lang="tr-TR" dirty="0" smtClean="0"/>
              <a:t> (</a:t>
            </a:r>
            <a:r>
              <a:rPr lang="tr-TR" dirty="0" err="1" smtClean="0"/>
              <a:t>call</a:t>
            </a:r>
            <a:r>
              <a:rPr lang="tr-TR" dirty="0" smtClean="0"/>
              <a:t> </a:t>
            </a:r>
            <a:r>
              <a:rPr lang="tr-TR" dirty="0" err="1" smtClean="0"/>
              <a:t>center</a:t>
            </a:r>
            <a:r>
              <a:rPr lang="tr-TR" dirty="0" smtClean="0"/>
              <a:t>)</a:t>
            </a:r>
            <a:endParaRPr lang="en-US" dirty="0" smtClean="0"/>
          </a:p>
          <a:p>
            <a:endParaRPr lang="az-Latn-A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Why would an individual assume some of the risk in an organization?</a:t>
            </a:r>
          </a:p>
          <a:p>
            <a:r>
              <a:rPr lang="tr-TR" dirty="0" err="1" smtClean="0"/>
              <a:t>Higher</a:t>
            </a:r>
            <a:r>
              <a:rPr lang="tr-TR" dirty="0" smtClean="0"/>
              <a:t> </a:t>
            </a:r>
            <a:r>
              <a:rPr lang="tr-TR" dirty="0" err="1" smtClean="0"/>
              <a:t>risks</a:t>
            </a:r>
            <a:r>
              <a:rPr lang="tr-TR" dirty="0" smtClean="0"/>
              <a:t> </a:t>
            </a:r>
            <a:r>
              <a:rPr lang="tr-TR" dirty="0" err="1" smtClean="0"/>
              <a:t>bring</a:t>
            </a:r>
            <a:r>
              <a:rPr lang="tr-TR" dirty="0" smtClean="0"/>
              <a:t> </a:t>
            </a:r>
            <a:r>
              <a:rPr lang="tr-TR" dirty="0" err="1" smtClean="0"/>
              <a:t>higher</a:t>
            </a:r>
            <a:r>
              <a:rPr lang="tr-TR" dirty="0" smtClean="0"/>
              <a:t> </a:t>
            </a:r>
            <a:r>
              <a:rPr lang="tr-TR" dirty="0" err="1" smtClean="0"/>
              <a:t>amount</a:t>
            </a:r>
            <a:r>
              <a:rPr lang="tr-TR" dirty="0" smtClean="0"/>
              <a:t> of </a:t>
            </a:r>
            <a:r>
              <a:rPr lang="tr-TR" dirty="0" err="1" smtClean="0"/>
              <a:t>compensation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tr-TR" dirty="0" smtClean="0"/>
              <a:t>Top managers are given large compensation packages in high risk firms for that reason. </a:t>
            </a:r>
          </a:p>
          <a:p>
            <a:r>
              <a:rPr lang="tr-TR" dirty="0" smtClean="0"/>
              <a:t>Also, people vary in their risk preferences, and one’s cultural background may affect willingness to take risks. </a:t>
            </a:r>
            <a:r>
              <a:rPr lang="tr-TR" dirty="0" err="1" smtClean="0"/>
              <a:t>So</a:t>
            </a:r>
            <a:r>
              <a:rPr lang="tr-TR" dirty="0" smtClean="0"/>
              <a:t> it </a:t>
            </a:r>
            <a:r>
              <a:rPr lang="tr-TR" dirty="0" err="1" smtClean="0"/>
              <a:t>may</a:t>
            </a:r>
            <a:r>
              <a:rPr lang="tr-TR" dirty="0" smtClean="0"/>
              <a:t> be </a:t>
            </a:r>
            <a:r>
              <a:rPr lang="tr-TR" dirty="0" err="1" smtClean="0"/>
              <a:t>appropriate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let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employees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business</a:t>
            </a:r>
            <a:r>
              <a:rPr lang="tr-TR" dirty="0" smtClean="0"/>
              <a:t> </a:t>
            </a:r>
            <a:r>
              <a:rPr lang="tr-TR" dirty="0" err="1" smtClean="0"/>
              <a:t>units</a:t>
            </a:r>
            <a:r>
              <a:rPr lang="tr-TR" dirty="0" smtClean="0"/>
              <a:t> </a:t>
            </a:r>
            <a:r>
              <a:rPr lang="tr-TR" dirty="0" err="1" smtClean="0"/>
              <a:t>assume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risks</a:t>
            </a:r>
            <a:r>
              <a:rPr lang="tr-TR" dirty="0" smtClean="0"/>
              <a:t> 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others</a:t>
            </a:r>
            <a:r>
              <a:rPr lang="tr-TR" dirty="0" smtClean="0"/>
              <a:t>.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, </a:t>
            </a:r>
            <a:r>
              <a:rPr lang="tr-TR" dirty="0" err="1" smtClean="0"/>
              <a:t>younger</a:t>
            </a:r>
            <a:r>
              <a:rPr lang="tr-TR" dirty="0" smtClean="0"/>
              <a:t> </a:t>
            </a:r>
            <a:r>
              <a:rPr lang="tr-TR" dirty="0" err="1" smtClean="0"/>
              <a:t>workers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entrepreneurs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prefer</a:t>
            </a:r>
            <a:r>
              <a:rPr lang="tr-TR" dirty="0" smtClean="0"/>
              <a:t> </a:t>
            </a:r>
            <a:r>
              <a:rPr lang="tr-TR" dirty="0" err="1" smtClean="0"/>
              <a:t>large</a:t>
            </a:r>
            <a:r>
              <a:rPr lang="tr-TR" dirty="0" smtClean="0"/>
              <a:t> </a:t>
            </a:r>
            <a:r>
              <a:rPr lang="tr-TR" dirty="0" err="1" smtClean="0"/>
              <a:t>risks</a:t>
            </a:r>
            <a:r>
              <a:rPr lang="tr-TR" dirty="0" smtClean="0"/>
              <a:t>;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research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product</a:t>
            </a:r>
            <a:r>
              <a:rPr lang="tr-TR" dirty="0" smtClean="0"/>
              <a:t>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err="1" smtClean="0"/>
              <a:t>groups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prefer</a:t>
            </a:r>
            <a:r>
              <a:rPr lang="tr-TR" dirty="0" smtClean="0"/>
              <a:t> </a:t>
            </a:r>
            <a:r>
              <a:rPr lang="tr-TR" dirty="0" err="1" smtClean="0"/>
              <a:t>large</a:t>
            </a:r>
            <a:r>
              <a:rPr lang="tr-TR" dirty="0" smtClean="0"/>
              <a:t> </a:t>
            </a:r>
            <a:r>
              <a:rPr lang="tr-TR" dirty="0" err="1" smtClean="0"/>
              <a:t>risks</a:t>
            </a:r>
            <a:r>
              <a:rPr lang="tr-TR" dirty="0" smtClean="0"/>
              <a:t> 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departments</a:t>
            </a:r>
            <a:r>
              <a:rPr lang="tr-TR" dirty="0" smtClean="0"/>
              <a:t>.</a:t>
            </a:r>
            <a:endParaRPr lang="en-US" dirty="0" smtClean="0"/>
          </a:p>
          <a:p>
            <a:r>
              <a:rPr lang="en-US" dirty="0" smtClean="0"/>
              <a:t>If an individual is to assume some risk, the individual should have the necessary skills and knowledge to understand and adapt to the uncertainty.</a:t>
            </a:r>
          </a:p>
          <a:p>
            <a:r>
              <a:rPr lang="en-US" dirty="0" smtClean="0"/>
              <a:t>Individual should be given authority to make the appropriate decisions in the course of carrying out his or her work tasks.</a:t>
            </a:r>
          </a:p>
          <a:p>
            <a:r>
              <a:rPr lang="en-US" dirty="0" smtClean="0"/>
              <a:t>If decisions are </a:t>
            </a:r>
            <a:r>
              <a:rPr lang="en-US" dirty="0" smtClean="0"/>
              <a:t>delegated</a:t>
            </a:r>
            <a:r>
              <a:rPr lang="tr-TR" dirty="0" smtClean="0"/>
              <a:t>, </a:t>
            </a:r>
            <a:r>
              <a:rPr lang="en-US" dirty="0" smtClean="0"/>
              <a:t>the </a:t>
            </a:r>
            <a:r>
              <a:rPr lang="en-US" dirty="0" smtClean="0"/>
              <a:t>incentives should be aligned so that they support the organization’s goals of efficiency and effectiveness.</a:t>
            </a:r>
            <a:endParaRPr lang="az-Latn-AZ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8641"/>
            <a:ext cx="8568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(cont.)</a:t>
            </a:r>
            <a:endParaRPr lang="az-Latn-AZ" sz="3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individual in the organization is affected by the particular incentives that organization offers.</a:t>
            </a:r>
          </a:p>
          <a:p>
            <a:endParaRPr lang="en-US" dirty="0" smtClean="0"/>
          </a:p>
          <a:p>
            <a:r>
              <a:rPr lang="en-US" dirty="0" smtClean="0"/>
              <a:t>Therefore it is important to design incentives system in organization that aligns with organizational goals</a:t>
            </a:r>
          </a:p>
          <a:p>
            <a:endParaRPr lang="en-US" dirty="0" smtClean="0"/>
          </a:p>
          <a:p>
            <a:r>
              <a:rPr lang="en-US" dirty="0" smtClean="0"/>
              <a:t>Fundamental design choice is whether to base incentives on </a:t>
            </a:r>
            <a:r>
              <a:rPr lang="en-US" b="1" i="1" dirty="0" smtClean="0"/>
              <a:t>behavior</a:t>
            </a:r>
            <a:r>
              <a:rPr lang="en-US" dirty="0" smtClean="0"/>
              <a:t> or </a:t>
            </a:r>
            <a:r>
              <a:rPr lang="en-US" b="1" i="1" dirty="0" smtClean="0"/>
              <a:t>results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 smtClean="0"/>
              <a:t>This design dimension will be </a:t>
            </a:r>
            <a:r>
              <a:rPr lang="en-US" b="1" i="1" dirty="0" smtClean="0"/>
              <a:t>basis of evaluation </a:t>
            </a:r>
            <a:r>
              <a:rPr lang="en-US" dirty="0" smtClean="0"/>
              <a:t>of the work</a:t>
            </a:r>
            <a:endParaRPr lang="tr-TR" dirty="0" smtClean="0"/>
          </a:p>
          <a:p>
            <a:endParaRPr lang="tr-TR" dirty="0" smtClean="0"/>
          </a:p>
          <a:p>
            <a:r>
              <a:rPr lang="tr-TR" b="1" dirty="0" smtClean="0"/>
              <a:t>Behavioral</a:t>
            </a:r>
            <a:r>
              <a:rPr lang="tr-TR" dirty="0" smtClean="0"/>
              <a:t>-&gt; </a:t>
            </a:r>
            <a:r>
              <a:rPr lang="tr-TR" i="1" dirty="0" smtClean="0"/>
              <a:t>focus on procedures: compliance with standards, rules and routines.</a:t>
            </a:r>
          </a:p>
          <a:p>
            <a:r>
              <a:rPr lang="tr-TR" b="1" dirty="0" smtClean="0"/>
              <a:t>Results</a:t>
            </a:r>
            <a:r>
              <a:rPr lang="tr-TR" dirty="0" smtClean="0"/>
              <a:t>-&gt; </a:t>
            </a:r>
            <a:r>
              <a:rPr lang="tr-TR" i="1" dirty="0" smtClean="0"/>
              <a:t>focus on outcomes: the effectiveness</a:t>
            </a:r>
          </a:p>
          <a:p>
            <a:endParaRPr lang="az-Latn-A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Another</a:t>
            </a:r>
            <a:r>
              <a:rPr lang="tr-TR" dirty="0" smtClean="0"/>
              <a:t> (</a:t>
            </a:r>
            <a:r>
              <a:rPr lang="tr-TR" dirty="0" err="1" smtClean="0"/>
              <a:t>second</a:t>
            </a:r>
            <a:r>
              <a:rPr lang="tr-TR" dirty="0" smtClean="0"/>
              <a:t>)</a:t>
            </a:r>
            <a:r>
              <a:rPr lang="en-US" dirty="0" smtClean="0"/>
              <a:t> fundamental design choice is the </a:t>
            </a:r>
            <a:r>
              <a:rPr lang="en-US" b="1" i="1" dirty="0" smtClean="0"/>
              <a:t>target of incentives</a:t>
            </a:r>
            <a:r>
              <a:rPr lang="en-US" dirty="0" smtClean="0"/>
              <a:t>, that is, whether to base incentives on individual or group work performance.</a:t>
            </a:r>
          </a:p>
          <a:p>
            <a:endParaRPr lang="en-US" dirty="0" smtClean="0"/>
          </a:p>
          <a:p>
            <a:r>
              <a:rPr lang="en-US" dirty="0" smtClean="0"/>
              <a:t>Whether work incentives are individual or group-based depends on your unit of analysis.</a:t>
            </a:r>
          </a:p>
          <a:p>
            <a:endParaRPr lang="en-US" dirty="0" smtClean="0"/>
          </a:p>
          <a:p>
            <a:r>
              <a:rPr lang="en-US" dirty="0" smtClean="0"/>
              <a:t>If your unit analysis is a </a:t>
            </a:r>
            <a:r>
              <a:rPr lang="en-US" b="1" dirty="0" smtClean="0"/>
              <a:t>team</a:t>
            </a:r>
            <a:r>
              <a:rPr lang="en-US" dirty="0" smtClean="0"/>
              <a:t> then you can design incentives for the individual team members or for the team as a whole.</a:t>
            </a:r>
          </a:p>
          <a:p>
            <a:endParaRPr lang="en-US" dirty="0" smtClean="0"/>
          </a:p>
          <a:p>
            <a:r>
              <a:rPr lang="en-US" dirty="0" smtClean="0"/>
              <a:t>If your unit of analysis is a </a:t>
            </a:r>
            <a:r>
              <a:rPr lang="en-US" b="1" dirty="0" smtClean="0"/>
              <a:t>large organization</a:t>
            </a:r>
            <a:r>
              <a:rPr lang="en-US" dirty="0" smtClean="0"/>
              <a:t> then you could reward each division or subunit based on its behavior results (individual) or based on their collective (group) behavior or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r>
              <a:rPr lang="en-US" dirty="0" smtClean="0"/>
              <a:t>Using two dimensions of incentive systems design:</a:t>
            </a:r>
          </a:p>
          <a:p>
            <a:pPr>
              <a:buNone/>
            </a:pPr>
            <a:endParaRPr lang="en-US" dirty="0" smtClean="0"/>
          </a:p>
          <a:p>
            <a:pPr lvl="3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Bas</a:t>
            </a:r>
            <a:r>
              <a:rPr lang="tr-TR" sz="2800" dirty="0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s of Evaluation</a:t>
            </a:r>
          </a:p>
          <a:p>
            <a:pPr lvl="3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Target of Incentives</a:t>
            </a:r>
          </a:p>
          <a:p>
            <a:pPr lvl="3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We can outline a typology of four distinct types of incentive systems: personal pay, skill pay, bonus-based, and profit sharing.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incentive system design space.</a:t>
            </a:r>
            <a:endParaRPr lang="az-Latn-AZ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az-Latn-AZ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47664" y="3645024"/>
            <a:ext cx="5904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83968" y="2276872"/>
            <a:ext cx="0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14847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 of Incentive</a:t>
            </a:r>
            <a:endParaRPr lang="az-Latn-AZ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3140968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Basis of Evaluation</a:t>
            </a:r>
            <a:r>
              <a:rPr lang="en-US" dirty="0" smtClean="0"/>
              <a:t> </a:t>
            </a:r>
            <a:endParaRPr lang="az-Latn-AZ" dirty="0"/>
          </a:p>
        </p:txBody>
      </p:sp>
      <p:sp>
        <p:nvSpPr>
          <p:cNvPr id="12" name="TextBox 11"/>
          <p:cNvSpPr txBox="1"/>
          <p:nvPr/>
        </p:nvSpPr>
        <p:spPr>
          <a:xfrm>
            <a:off x="6876256" y="38610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az-Latn-AZ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Behavior</a:t>
            </a:r>
            <a:endParaRPr lang="az-Latn-AZ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18448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  <a:endParaRPr lang="az-Latn-AZ" dirty="0"/>
          </a:p>
        </p:txBody>
      </p:sp>
      <p:sp>
        <p:nvSpPr>
          <p:cNvPr id="15" name="TextBox 14"/>
          <p:cNvSpPr txBox="1"/>
          <p:nvPr/>
        </p:nvSpPr>
        <p:spPr>
          <a:xfrm>
            <a:off x="3779912" y="53732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</a:t>
            </a:r>
            <a:endParaRPr lang="az-Latn-AZ" dirty="0"/>
          </a:p>
        </p:txBody>
      </p:sp>
      <p:sp>
        <p:nvSpPr>
          <p:cNvPr id="16" name="TextBox 15"/>
          <p:cNvSpPr txBox="1"/>
          <p:nvPr/>
        </p:nvSpPr>
        <p:spPr>
          <a:xfrm>
            <a:off x="2267744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Skill Pay</a:t>
            </a:r>
            <a:endParaRPr lang="az-Latn-AZ" dirty="0"/>
          </a:p>
        </p:txBody>
      </p:sp>
      <p:sp>
        <p:nvSpPr>
          <p:cNvPr id="17" name="TextBox 16"/>
          <p:cNvSpPr txBox="1"/>
          <p:nvPr/>
        </p:nvSpPr>
        <p:spPr>
          <a:xfrm>
            <a:off x="5220072" y="26369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Profit Sharing</a:t>
            </a:r>
            <a:endParaRPr lang="az-Latn-AZ" dirty="0"/>
          </a:p>
        </p:txBody>
      </p:sp>
      <p:sp>
        <p:nvSpPr>
          <p:cNvPr id="18" name="TextBox 17"/>
          <p:cNvSpPr txBox="1"/>
          <p:nvPr/>
        </p:nvSpPr>
        <p:spPr>
          <a:xfrm>
            <a:off x="2195736" y="42210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Personal Pay</a:t>
            </a:r>
            <a:endParaRPr lang="az-Latn-AZ" dirty="0"/>
          </a:p>
        </p:txBody>
      </p:sp>
      <p:sp>
        <p:nvSpPr>
          <p:cNvPr id="19" name="TextBox 18"/>
          <p:cNvSpPr txBox="1"/>
          <p:nvPr/>
        </p:nvSpPr>
        <p:spPr>
          <a:xfrm>
            <a:off x="5292080" y="42210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Bonus-based </a:t>
            </a:r>
            <a:endParaRPr lang="az-Latn-A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Pay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personal pay approach to incentive design is based on the behavior of the individual.</a:t>
            </a:r>
          </a:p>
          <a:p>
            <a:r>
              <a:rPr lang="en-US" dirty="0" smtClean="0"/>
              <a:t>It is an agreement between the individual and the boss or organization</a:t>
            </a:r>
          </a:p>
          <a:p>
            <a:r>
              <a:rPr lang="en-US" dirty="0" smtClean="0"/>
              <a:t>The personal pay approach does not emphasize results </a:t>
            </a:r>
            <a:r>
              <a:rPr lang="tr-TR" dirty="0" smtClean="0"/>
              <a:t>o</a:t>
            </a:r>
            <a:r>
              <a:rPr lang="en-US" dirty="0" smtClean="0"/>
              <a:t>r outcomes, but instead emphasize</a:t>
            </a:r>
            <a:r>
              <a:rPr lang="tr-TR" dirty="0" smtClean="0"/>
              <a:t>s</a:t>
            </a:r>
            <a:r>
              <a:rPr lang="en-US" dirty="0" smtClean="0"/>
              <a:t> individual compliance with rules or directives.</a:t>
            </a:r>
          </a:p>
          <a:p>
            <a:r>
              <a:rPr lang="en-US" dirty="0" smtClean="0"/>
              <a:t>Rewards are designed with “doing work the right way”.</a:t>
            </a:r>
            <a:endParaRPr lang="az-Latn-A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Pay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Employee behavior is measured in terms of showing up at a particular time and then working for a number of hours.</a:t>
            </a:r>
          </a:p>
          <a:p>
            <a:r>
              <a:rPr lang="en-US" dirty="0" smtClean="0"/>
              <a:t>The measurement of the behavior is often done by “clocking in” and “clocking out”.</a:t>
            </a:r>
          </a:p>
          <a:p>
            <a:r>
              <a:rPr lang="en-US" dirty="0" smtClean="0"/>
              <a:t>There may be job description with particular rules that the individual has to follow.</a:t>
            </a:r>
          </a:p>
          <a:p>
            <a:r>
              <a:rPr lang="tr-TR" dirty="0" err="1" smtClean="0"/>
              <a:t>Within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rules</a:t>
            </a:r>
            <a:r>
              <a:rPr lang="tr-TR" dirty="0" smtClean="0"/>
              <a:t> </a:t>
            </a:r>
            <a:r>
              <a:rPr lang="tr-TR" dirty="0" err="1" smtClean="0"/>
              <a:t>given</a:t>
            </a:r>
            <a:r>
              <a:rPr lang="tr-TR" dirty="0" smtClean="0"/>
              <a:t>, i</a:t>
            </a:r>
            <a:r>
              <a:rPr lang="en-US" dirty="0" err="1" smtClean="0"/>
              <a:t>ndividual</a:t>
            </a:r>
            <a:r>
              <a:rPr lang="en-US" dirty="0" smtClean="0"/>
              <a:t> follows the directions of the boss and does things as requested.</a:t>
            </a:r>
            <a:endParaRPr lang="az-Latn-A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Pay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actual pay is negotiated, and there can be significant differences between persons or groups doing the same job.</a:t>
            </a:r>
          </a:p>
          <a:p>
            <a:r>
              <a:rPr lang="en-US" dirty="0" smtClean="0"/>
              <a:t>There is a focus neither on efficiency nor on effectiveness, as the most important  thing for employees is to follow rules and directives.</a:t>
            </a:r>
          </a:p>
          <a:p>
            <a:r>
              <a:rPr lang="en-US" dirty="0" smtClean="0"/>
              <a:t>Personal pay reward system requires that the environment does not change too often and that the organization has chosen the right rules to follow.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Pay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Personal pay reward system assumes that the people being evaluated have the kind of personality that can accept and function within such a reward system.</a:t>
            </a:r>
          </a:p>
          <a:p>
            <a:r>
              <a:rPr lang="en-US" dirty="0" smtClean="0"/>
              <a:t>Dynamic risk seekers will have a difficult time with such incentives.</a:t>
            </a:r>
          </a:p>
          <a:p>
            <a:r>
              <a:rPr lang="en-US" dirty="0" smtClean="0"/>
              <a:t>Actual pay level tend to be lower than that in other incentives systems as it is the organization or firm that assumes all the risk.</a:t>
            </a:r>
            <a:endParaRPr lang="az-Latn-A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previous</a:t>
            </a:r>
            <a:r>
              <a:rPr lang="tr-TR" dirty="0" smtClean="0"/>
              <a:t> </a:t>
            </a:r>
            <a:r>
              <a:rPr lang="tr-TR" dirty="0" err="1" smtClean="0"/>
              <a:t>chapters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>
                <a:solidFill>
                  <a:schemeClr val="tx1"/>
                </a:solidFill>
              </a:rPr>
              <a:t>We do analysis wrt strategy, environment, configuration, task design, people, leadership, climate, coordination and control.</a:t>
            </a:r>
          </a:p>
          <a:p>
            <a:pPr lvl="1"/>
            <a:endParaRPr lang="tr-TR" dirty="0" smtClean="0"/>
          </a:p>
          <a:p>
            <a:r>
              <a:rPr lang="tr-TR" dirty="0" err="1" smtClean="0"/>
              <a:t>Now</a:t>
            </a:r>
            <a:r>
              <a:rPr lang="tr-TR" dirty="0" smtClean="0"/>
              <a:t>,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vital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company</a:t>
            </a:r>
            <a:r>
              <a:rPr lang="tr-TR" dirty="0" smtClean="0"/>
              <a:t>: “</a:t>
            </a:r>
            <a:r>
              <a:rPr lang="tr-TR" dirty="0" err="1" smtClean="0"/>
              <a:t>incentives</a:t>
            </a:r>
            <a:r>
              <a:rPr lang="tr-TR" dirty="0" smtClean="0"/>
              <a:t>”.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What </a:t>
            </a:r>
            <a:r>
              <a:rPr lang="en-US" dirty="0" smtClean="0"/>
              <a:t>do we mean by incentives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Incentives are means or </a:t>
            </a:r>
            <a:r>
              <a:rPr lang="tr-TR" dirty="0" err="1" smtClean="0"/>
              <a:t>certificates</a:t>
            </a:r>
            <a:r>
              <a:rPr lang="tr-TR" dirty="0" smtClean="0"/>
              <a:t> </a:t>
            </a:r>
            <a:r>
              <a:rPr lang="en-US" dirty="0" smtClean="0"/>
              <a:t>designed </a:t>
            </a:r>
            <a:r>
              <a:rPr lang="en-US" dirty="0" smtClean="0"/>
              <a:t>to encourage certain actions or behavior on the part of employees, or groups of employees.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Incentives are not just the objective set of rewards that the firm offers but also the way people interpret the rewards and act upon the rewards that the firm provides.</a:t>
            </a:r>
            <a:endParaRPr lang="az-Latn-A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Pay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widely used incentive system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modern </a:t>
            </a:r>
            <a:r>
              <a:rPr lang="tr-TR" dirty="0" err="1" smtClean="0"/>
              <a:t>world</a:t>
            </a:r>
            <a:endParaRPr lang="en-US" dirty="0" smtClean="0"/>
          </a:p>
          <a:p>
            <a:r>
              <a:rPr lang="en-US" dirty="0" smtClean="0"/>
              <a:t>Pay differentials are skill or position based rather than results-based.</a:t>
            </a:r>
          </a:p>
          <a:p>
            <a:r>
              <a:rPr lang="en-US" dirty="0" smtClean="0"/>
              <a:t>Salaries are determined by individual skills or particular position or job in the organization.</a:t>
            </a:r>
          </a:p>
          <a:p>
            <a:r>
              <a:rPr lang="en-US" dirty="0" smtClean="0"/>
              <a:t>Skill is measured in terms of formal education and seniority which incorporates the ability to perform certain tasks.</a:t>
            </a:r>
          </a:p>
          <a:p>
            <a:r>
              <a:rPr lang="en-US" dirty="0" smtClean="0"/>
              <a:t>One can receive an increase in salary by getting more formal education or staying in the same organization for years.</a:t>
            </a:r>
            <a:endParaRPr lang="tr-T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Pay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Although</a:t>
            </a:r>
            <a:r>
              <a:rPr lang="tr-TR" dirty="0" smtClean="0"/>
              <a:t> </a:t>
            </a:r>
            <a:r>
              <a:rPr lang="tr-TR" dirty="0" err="1" smtClean="0"/>
              <a:t>rewards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related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individual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pay is </a:t>
            </a:r>
            <a:r>
              <a:rPr lang="tr-TR" dirty="0" err="1" smtClean="0"/>
              <a:t>based</a:t>
            </a:r>
            <a:r>
              <a:rPr lang="tr-TR" dirty="0" smtClean="0"/>
              <a:t> on </a:t>
            </a:r>
            <a:r>
              <a:rPr lang="tr-TR" dirty="0" err="1" smtClean="0"/>
              <a:t>belonging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a </a:t>
            </a:r>
            <a:r>
              <a:rPr lang="tr-TR" dirty="0" err="1" smtClean="0"/>
              <a:t>particular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 </a:t>
            </a:r>
            <a:r>
              <a:rPr lang="tr-TR" dirty="0" err="1" smtClean="0"/>
              <a:t>described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seniority</a:t>
            </a:r>
            <a:r>
              <a:rPr lang="tr-TR" dirty="0" smtClean="0"/>
              <a:t>, </a:t>
            </a:r>
            <a:r>
              <a:rPr lang="tr-TR" dirty="0" err="1" smtClean="0"/>
              <a:t>rank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education</a:t>
            </a:r>
            <a:r>
              <a:rPr lang="tr-TR" dirty="0" smtClean="0"/>
              <a:t>.</a:t>
            </a:r>
          </a:p>
          <a:p>
            <a:r>
              <a:rPr lang="en-US" dirty="0" smtClean="0"/>
              <a:t>This incentive system is based on the idea that people should utilize the requisite skills and follow job description, rules, and the policies of the organization.</a:t>
            </a:r>
          </a:p>
          <a:p>
            <a:r>
              <a:rPr lang="en-US" dirty="0" smtClean="0"/>
              <a:t>Under this incentive system it is assumed that people will accept direction from the organization’s authority, usually the hierarchy, on how to do their work</a:t>
            </a:r>
            <a:endParaRPr lang="az-Latn-AZ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Bonus-Based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bonus based incentive system changes the focus from the behavior to the results (from process to outcome).</a:t>
            </a:r>
          </a:p>
          <a:p>
            <a:r>
              <a:rPr lang="en-US" dirty="0" smtClean="0"/>
              <a:t>Usually, bonus is “in addition to” the normal pay as skill-based.</a:t>
            </a:r>
          </a:p>
          <a:p>
            <a:r>
              <a:rPr lang="en-US" dirty="0" smtClean="0"/>
              <a:t>Goals are set for employees and rewards</a:t>
            </a:r>
            <a:r>
              <a:rPr lang="tr-TR" dirty="0" smtClean="0"/>
              <a:t>(pay, </a:t>
            </a:r>
            <a:r>
              <a:rPr lang="tr-TR" dirty="0" err="1" smtClean="0"/>
              <a:t>promotions</a:t>
            </a:r>
            <a:r>
              <a:rPr lang="tr-TR" dirty="0" smtClean="0"/>
              <a:t>)</a:t>
            </a:r>
            <a:r>
              <a:rPr lang="en-US" dirty="0" smtClean="0"/>
              <a:t> are distributed based on performance which is compared to pre-established targets or goals.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az-Latn-A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Bonus-Based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example to bonus-based incentive system: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tr-TR" dirty="0" smtClean="0"/>
              <a:t>‘</a:t>
            </a:r>
            <a:r>
              <a:rPr lang="en-US" sz="2200" dirty="0" smtClean="0">
                <a:latin typeface="Comic Sans MS" pitchFamily="66" charset="0"/>
              </a:rPr>
              <a:t>Top manager’s salary is dependent on the profit of the organization  or, if it is  a public traded company, on stock value.</a:t>
            </a:r>
            <a:r>
              <a:rPr lang="tr-TR" sz="2200" dirty="0" smtClean="0">
                <a:latin typeface="Comic Sans MS" pitchFamily="66" charset="0"/>
              </a:rPr>
              <a:t>’</a:t>
            </a:r>
            <a:endParaRPr lang="en-US" sz="2200" dirty="0" smtClean="0">
              <a:latin typeface="Comic Sans MS" pitchFamily="66" charset="0"/>
            </a:endParaRPr>
          </a:p>
          <a:p>
            <a:r>
              <a:rPr lang="en-US" dirty="0" smtClean="0"/>
              <a:t>Although this systems are recommended by many stock analysts, they have many </a:t>
            </a:r>
            <a:r>
              <a:rPr lang="tr-TR" dirty="0" err="1" smtClean="0"/>
              <a:t>unwanted</a:t>
            </a:r>
            <a:r>
              <a:rPr lang="tr-TR" dirty="0" smtClean="0"/>
              <a:t> </a:t>
            </a:r>
            <a:r>
              <a:rPr lang="en-US" dirty="0" smtClean="0"/>
              <a:t>side effects.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They may trigger unethical or even illegal behavior on the part of executives to get the expected results when results don’t come out as desired.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There can also be a tendency to hide bad news from superiors providing rewards. </a:t>
            </a:r>
            <a:endParaRPr lang="az-Latn-AZ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Bonus-Based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advantage of a bonus based incentive system is its flexibility for the organization.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Organization can ask the individual to do whatever is needed to be done.</a:t>
            </a:r>
            <a:r>
              <a:rPr lang="tr-TR" dirty="0" smtClean="0"/>
              <a:t> (</a:t>
            </a:r>
            <a:r>
              <a:rPr lang="tr-TR" dirty="0" err="1" smtClean="0"/>
              <a:t>little</a:t>
            </a:r>
            <a:r>
              <a:rPr lang="tr-TR" dirty="0" smtClean="0"/>
              <a:t> </a:t>
            </a:r>
            <a:r>
              <a:rPr lang="tr-TR" dirty="0" err="1" smtClean="0"/>
              <a:t>planning</a:t>
            </a:r>
            <a:r>
              <a:rPr lang="tr-TR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Bonus aspect of the contract normally doesn’t have a long-term commitment by the organization.</a:t>
            </a:r>
          </a:p>
          <a:p>
            <a:pPr marL="514350" indent="-514350">
              <a:buNone/>
            </a:pPr>
            <a:r>
              <a:rPr lang="tr-TR" dirty="0" smtClean="0"/>
              <a:t>       </a:t>
            </a:r>
            <a:r>
              <a:rPr lang="en-US" dirty="0" smtClean="0"/>
              <a:t>Organization can change its requests on short notice, terminate the relationship, or renegotiate the bonus aspect of the contract. </a:t>
            </a:r>
            <a:endParaRPr lang="tr-TR" dirty="0" smtClean="0"/>
          </a:p>
          <a:p>
            <a:pPr marL="514350" indent="-514350">
              <a:buNone/>
            </a:pPr>
            <a:endParaRPr lang="tr-TR" dirty="0" smtClean="0"/>
          </a:p>
          <a:p>
            <a:pPr marL="514350" indent="-514350">
              <a:buNone/>
            </a:pPr>
            <a:r>
              <a:rPr lang="tr-TR" sz="2000" dirty="0" smtClean="0"/>
              <a:t>(Cisco,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maker</a:t>
            </a:r>
            <a:r>
              <a:rPr lang="tr-TR" sz="2000" dirty="0" smtClean="0"/>
              <a:t> of network </a:t>
            </a:r>
            <a:r>
              <a:rPr lang="tr-TR" sz="2000" dirty="0" err="1" smtClean="0"/>
              <a:t>routers</a:t>
            </a:r>
            <a:r>
              <a:rPr lang="tr-TR" sz="2000" dirty="0" smtClean="0"/>
              <a:t> </a:t>
            </a:r>
            <a:r>
              <a:rPr lang="tr-TR" sz="2000" dirty="0" smtClean="0">
                <a:sym typeface="Wingdings" panose="05000000000000000000" pitchFamily="2" charset="2"/>
              </a:rPr>
              <a:t> </a:t>
            </a:r>
            <a:r>
              <a:rPr lang="tr-TR" sz="2000" dirty="0" err="1" smtClean="0"/>
              <a:t>increase</a:t>
            </a:r>
            <a:r>
              <a:rPr lang="tr-TR" sz="2000" dirty="0" smtClean="0"/>
              <a:t> </a:t>
            </a:r>
            <a:r>
              <a:rPr lang="tr-TR" sz="2000" dirty="0" err="1" smtClean="0"/>
              <a:t>productivity</a:t>
            </a:r>
            <a:r>
              <a:rPr lang="tr-TR" sz="2000" dirty="0" smtClean="0"/>
              <a:t> </a:t>
            </a:r>
            <a:r>
              <a:rPr lang="tr-TR" sz="2000" dirty="0" err="1" smtClean="0"/>
              <a:t>during</a:t>
            </a:r>
            <a:r>
              <a:rPr lang="tr-TR" sz="2000" dirty="0" smtClean="0"/>
              <a:t> </a:t>
            </a:r>
            <a:r>
              <a:rPr lang="tr-TR" sz="2000" dirty="0" err="1" smtClean="0"/>
              <a:t>period</a:t>
            </a:r>
            <a:r>
              <a:rPr lang="tr-TR" sz="2000" dirty="0" smtClean="0"/>
              <a:t> of </a:t>
            </a:r>
            <a:r>
              <a:rPr lang="tr-TR" sz="2000" dirty="0" err="1" smtClean="0"/>
              <a:t>peak</a:t>
            </a:r>
            <a:r>
              <a:rPr lang="tr-TR" sz="2000" dirty="0" smtClean="0"/>
              <a:t> </a:t>
            </a:r>
            <a:r>
              <a:rPr lang="tr-TR" sz="2000" dirty="0" err="1" smtClean="0"/>
              <a:t>demand</a:t>
            </a:r>
            <a:r>
              <a:rPr lang="tr-TR" sz="2000" dirty="0" smtClean="0"/>
              <a:t>)</a:t>
            </a:r>
            <a:endParaRPr lang="az-Latn-AZ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Sharing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basic idea is similar to bonus-based incentives that tie compensation to results rather than behavior.</a:t>
            </a:r>
          </a:p>
          <a:p>
            <a:r>
              <a:rPr lang="en-US" dirty="0" smtClean="0"/>
              <a:t>People are rewarded on the basis of effective collaboration with others to yield high performance on the part of the group.</a:t>
            </a:r>
          </a:p>
          <a:p>
            <a:r>
              <a:rPr lang="en-US" dirty="0" smtClean="0"/>
              <a:t>Profit sharing is not only giving a fixed bonus but also a share in the profits to all members of unit.</a:t>
            </a:r>
          </a:p>
          <a:p>
            <a:r>
              <a:rPr lang="en-US" dirty="0" smtClean="0"/>
              <a:t>It is more group-based than individual-based.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Sharing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the profit sharing scheme to work</a:t>
            </a:r>
            <a:r>
              <a:rPr lang="tr-TR" dirty="0" smtClean="0"/>
              <a:t>,</a:t>
            </a:r>
            <a:r>
              <a:rPr lang="en-US" dirty="0" smtClean="0"/>
              <a:t> people should feel that individual performance can make difference for the group outcome.</a:t>
            </a:r>
          </a:p>
          <a:p>
            <a:r>
              <a:rPr lang="en-US" dirty="0" smtClean="0"/>
              <a:t>Task must depend upon joint efforts of everyone in the target group.</a:t>
            </a:r>
          </a:p>
          <a:p>
            <a:r>
              <a:rPr lang="en-US" dirty="0" smtClean="0"/>
              <a:t>The profit sharing incentive system is appropriate when results are based on different individuals coordinating their skills and knowledge</a:t>
            </a:r>
            <a:r>
              <a:rPr lang="tr-TR" dirty="0" smtClean="0"/>
              <a:t>; and where excellent individual performance is not sufficient.</a:t>
            </a:r>
          </a:p>
          <a:p>
            <a:endParaRPr lang="tr-TR" dirty="0" smtClean="0"/>
          </a:p>
          <a:p>
            <a:r>
              <a:rPr lang="en-US" dirty="0" smtClean="0"/>
              <a:t>Team-based sports illustrate how this type of incentive system can be beneficial.</a:t>
            </a:r>
            <a:endParaRPr lang="tr-TR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Successful teams require not only highly talented players but also effective collaboration among teammates to yield high performance on the part of the group.</a:t>
            </a:r>
            <a:r>
              <a:rPr lang="tr-TR" dirty="0" smtClean="0">
                <a:solidFill>
                  <a:schemeClr val="tx1"/>
                </a:solidFill>
              </a:rPr>
              <a:t> (Michael Jordan, Washington </a:t>
            </a:r>
            <a:r>
              <a:rPr lang="tr-TR" dirty="0" err="1" smtClean="0">
                <a:solidFill>
                  <a:schemeClr val="tx1"/>
                </a:solidFill>
              </a:rPr>
              <a:t>Warriors</a:t>
            </a:r>
            <a:r>
              <a:rPr lang="tr-TR" dirty="0" smtClean="0">
                <a:solidFill>
                  <a:schemeClr val="tx1"/>
                </a:solidFill>
              </a:rPr>
              <a:t>)</a:t>
            </a:r>
            <a:endParaRPr lang="az-Latn-AZ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Sharing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smaller the target group the more likely the profit-sharing scheme will have the anticipated effect.</a:t>
            </a:r>
          </a:p>
          <a:p>
            <a:r>
              <a:rPr lang="en-US" dirty="0" smtClean="0"/>
              <a:t>In large firms individuals cannot see the effect of their efforts on the organizational performance.</a:t>
            </a:r>
          </a:p>
          <a:p>
            <a:r>
              <a:rPr lang="en-US" dirty="0" smtClean="0"/>
              <a:t>A so-called free rider problem can result, with some people relying on the skills and success of others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carry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success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the other hand, the profit sharing approach can be very effective if people believe their contributions to group efforts “matter”</a:t>
            </a:r>
            <a:r>
              <a:rPr lang="tr-TR" dirty="0" smtClean="0"/>
              <a:t>,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committed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working</a:t>
            </a:r>
            <a:r>
              <a:rPr lang="tr-TR" dirty="0" smtClean="0"/>
              <a:t> </a:t>
            </a:r>
            <a:r>
              <a:rPr lang="tr-TR" dirty="0" err="1" smtClean="0"/>
              <a:t>together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colleagues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view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incentive</a:t>
            </a:r>
            <a:r>
              <a:rPr lang="tr-TR" dirty="0" smtClean="0"/>
              <a:t> </a:t>
            </a:r>
            <a:r>
              <a:rPr lang="tr-TR" dirty="0" err="1" smtClean="0"/>
              <a:t>scheme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fair</a:t>
            </a:r>
            <a:r>
              <a:rPr lang="tr-TR" dirty="0" smtClean="0"/>
              <a:t>.</a:t>
            </a:r>
            <a:endParaRPr lang="az-Latn-A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Fit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Misfits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80728"/>
            <a:ext cx="5832647" cy="5688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tr-TR" sz="4800" dirty="0" err="1" smtClean="0"/>
              <a:t>Thank</a:t>
            </a:r>
            <a:r>
              <a:rPr lang="tr-TR" sz="4800" dirty="0" smtClean="0"/>
              <a:t> </a:t>
            </a:r>
            <a:r>
              <a:rPr lang="tr-TR" sz="4800" dirty="0" err="1" smtClean="0"/>
              <a:t>you</a:t>
            </a:r>
            <a:r>
              <a:rPr lang="tr-TR" sz="4800" dirty="0" smtClean="0"/>
              <a:t> </a:t>
            </a:r>
            <a:r>
              <a:rPr lang="tr-TR" sz="4800" dirty="0" smtClean="0">
                <a:sym typeface="Wingdings" pitchFamily="2" charset="2"/>
              </a:rPr>
              <a:t></a:t>
            </a:r>
            <a:endParaRPr lang="az-Latn-AZ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74704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Different types of </a:t>
            </a:r>
            <a:r>
              <a:rPr lang="tr-TR" dirty="0" smtClean="0"/>
              <a:t>i</a:t>
            </a:r>
            <a:r>
              <a:rPr lang="en-US" dirty="0" err="1" smtClean="0"/>
              <a:t>ncentives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Monetary rewards (salary, wage, benefits)</a:t>
            </a:r>
          </a:p>
          <a:p>
            <a:r>
              <a:rPr lang="en-US" dirty="0" smtClean="0"/>
              <a:t>A promotion or </a:t>
            </a:r>
            <a:r>
              <a:rPr lang="tr-TR" dirty="0" smtClean="0"/>
              <a:t>t</a:t>
            </a:r>
            <a:r>
              <a:rPr lang="en-US" dirty="0" err="1" smtClean="0"/>
              <a:t>itle</a:t>
            </a:r>
            <a:r>
              <a:rPr lang="en-US" dirty="0" smtClean="0"/>
              <a:t> in the company</a:t>
            </a:r>
          </a:p>
          <a:p>
            <a:r>
              <a:rPr lang="en-US" dirty="0" smtClean="0"/>
              <a:t>Praise, acceptance</a:t>
            </a:r>
            <a:r>
              <a:rPr lang="tr-TR" dirty="0" smtClean="0"/>
              <a:t>,</a:t>
            </a:r>
            <a:r>
              <a:rPr lang="en-US" dirty="0" smtClean="0"/>
              <a:t> belongingness, and recognition of self worth.</a:t>
            </a:r>
            <a:endParaRPr lang="az-Latn-A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Incentives must be internalized by people so that they accept the incentives, consider the incentive to be fair and are motivated to do well.</a:t>
            </a:r>
            <a:endParaRPr lang="tr-TR" dirty="0" smtClean="0"/>
          </a:p>
          <a:p>
            <a:endParaRPr lang="en-US" dirty="0" smtClean="0"/>
          </a:p>
          <a:p>
            <a:r>
              <a:rPr lang="en-US" dirty="0" smtClean="0"/>
              <a:t>Incentives will be viewed as fair if people think the reward is reasonable for the level of effort</a:t>
            </a:r>
            <a:r>
              <a:rPr lang="tr-TR" dirty="0" smtClean="0"/>
              <a:t>,</a:t>
            </a:r>
            <a:r>
              <a:rPr lang="en-US" dirty="0" smtClean="0"/>
              <a:t> and also if the </a:t>
            </a:r>
            <a:r>
              <a:rPr lang="en-US" dirty="0" smtClean="0"/>
              <a:t>reward </a:t>
            </a:r>
            <a:r>
              <a:rPr lang="tr-TR" dirty="0" smtClean="0"/>
              <a:t>is </a:t>
            </a:r>
            <a:r>
              <a:rPr lang="tr-TR" dirty="0" err="1" smtClean="0"/>
              <a:t>consistent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rewards</a:t>
            </a:r>
            <a:r>
              <a:rPr lang="tr-TR" dirty="0" smtClean="0"/>
              <a:t> </a:t>
            </a:r>
            <a:r>
              <a:rPr lang="en-US" dirty="0" smtClean="0"/>
              <a:t>offered to other individuals or groups nearby.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Alignment of incentives with organizational goals can be problematic and many organizations get it wrong:</a:t>
            </a:r>
            <a:endParaRPr lang="tr-TR" dirty="0" smtClean="0"/>
          </a:p>
          <a:p>
            <a:endParaRPr lang="en-US" dirty="0" smtClean="0"/>
          </a:p>
          <a:p>
            <a:r>
              <a:rPr lang="en-US" sz="2000" b="1" dirty="0" smtClean="0"/>
              <a:t>Example</a:t>
            </a:r>
            <a:r>
              <a:rPr lang="en-US" sz="2000" dirty="0" smtClean="0"/>
              <a:t>: </a:t>
            </a:r>
            <a:r>
              <a:rPr lang="en-US" sz="2000" i="1" dirty="0" smtClean="0"/>
              <a:t>Consider a company trying to be fair to its employees in a downturn and so devises a scheme whereby the employees get six months’ pay if fired, but nothing if they leave voluntarily.</a:t>
            </a:r>
          </a:p>
          <a:p>
            <a:pPr>
              <a:buNone/>
            </a:pPr>
            <a:r>
              <a:rPr lang="en-US" sz="2600" i="1" dirty="0" smtClean="0">
                <a:solidFill>
                  <a:srgbClr val="FF0000"/>
                </a:solidFill>
              </a:rPr>
              <a:t>	</a:t>
            </a:r>
            <a:r>
              <a:rPr lang="en-US" sz="2400" u="sng" dirty="0" smtClean="0"/>
              <a:t>What is the problem with the case above?</a:t>
            </a:r>
            <a:endParaRPr lang="tr-TR" sz="2400" u="sng" dirty="0" smtClean="0"/>
          </a:p>
          <a:p>
            <a:pPr>
              <a:buNone/>
            </a:pPr>
            <a:r>
              <a:rPr lang="tr-TR" sz="2600" dirty="0" smtClean="0"/>
              <a:t> </a:t>
            </a:r>
            <a:r>
              <a:rPr lang="tr-TR" sz="2600" dirty="0" smtClean="0">
                <a:sym typeface="Wingdings" panose="05000000000000000000" pitchFamily="2" charset="2"/>
              </a:rPr>
              <a:t></a:t>
            </a:r>
            <a:r>
              <a:rPr lang="tr-TR" sz="2600" dirty="0" smtClean="0"/>
              <a:t> </a:t>
            </a:r>
            <a:r>
              <a:rPr lang="tr-TR" sz="2000" i="1" dirty="0" err="1" smtClean="0"/>
              <a:t>They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will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begin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to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work</a:t>
            </a:r>
            <a:r>
              <a:rPr lang="tr-TR" sz="2000" i="1" dirty="0" smtClean="0"/>
              <a:t> in </a:t>
            </a:r>
            <a:r>
              <a:rPr lang="tr-TR" sz="2000" i="1" dirty="0" err="1" smtClean="0"/>
              <a:t>such</a:t>
            </a:r>
            <a:r>
              <a:rPr lang="tr-TR" sz="2000" i="1" dirty="0" smtClean="0"/>
              <a:t> a </a:t>
            </a:r>
            <a:r>
              <a:rPr lang="tr-TR" sz="2000" i="1" dirty="0" err="1" smtClean="0"/>
              <a:t>way</a:t>
            </a:r>
            <a:r>
              <a:rPr lang="tr-TR" sz="2000" i="1" dirty="0" smtClean="0"/>
              <a:t>  </a:t>
            </a:r>
            <a:r>
              <a:rPr lang="tr-TR" sz="2000" i="1" dirty="0" err="1" smtClean="0"/>
              <a:t>so</a:t>
            </a:r>
            <a:r>
              <a:rPr lang="tr-TR" sz="2000" i="1" dirty="0" smtClean="0"/>
              <a:t> as </a:t>
            </a:r>
            <a:r>
              <a:rPr lang="tr-TR" sz="2000" i="1" dirty="0" err="1" smtClean="0"/>
              <a:t>to</a:t>
            </a:r>
            <a:r>
              <a:rPr lang="tr-TR" sz="2000" i="1" dirty="0" smtClean="0"/>
              <a:t> be </a:t>
            </a:r>
            <a:r>
              <a:rPr lang="tr-TR" sz="2000" i="1" dirty="0" err="1" smtClean="0"/>
              <a:t>fired</a:t>
            </a:r>
            <a:r>
              <a:rPr lang="tr-TR" sz="2000" i="1" dirty="0" smtClean="0"/>
              <a:t> !!</a:t>
            </a:r>
            <a:endParaRPr lang="az-Latn-AZ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These are unintented consequences of good intentions on the part of management. </a:t>
            </a:r>
          </a:p>
          <a:p>
            <a:r>
              <a:rPr lang="tr-TR" dirty="0"/>
              <a:t>P</a:t>
            </a:r>
            <a:r>
              <a:rPr lang="tr-TR" dirty="0" smtClean="0"/>
              <a:t>ut yourself in the position of the employee and think about all of the things you might do in response to an incentive offered by the organization.</a:t>
            </a:r>
          </a:p>
          <a:p>
            <a:endParaRPr lang="tr-TR" dirty="0" smtClean="0"/>
          </a:p>
          <a:p>
            <a:r>
              <a:rPr lang="tr-TR" dirty="0" err="1" smtClean="0"/>
              <a:t>Being</a:t>
            </a:r>
            <a:r>
              <a:rPr lang="tr-TR" dirty="0" smtClean="0"/>
              <a:t> </a:t>
            </a:r>
            <a:r>
              <a:rPr lang="tr-TR" dirty="0" err="1" smtClean="0"/>
              <a:t>fired</a:t>
            </a:r>
            <a:r>
              <a:rPr lang="tr-TR" dirty="0" smtClean="0"/>
              <a:t> can be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individual’s</a:t>
            </a:r>
            <a:r>
              <a:rPr lang="tr-TR" dirty="0" smtClean="0"/>
              <a:t> self-</a:t>
            </a:r>
            <a:r>
              <a:rPr lang="tr-TR" dirty="0" err="1" smtClean="0"/>
              <a:t>interest</a:t>
            </a:r>
            <a:r>
              <a:rPr lang="tr-TR" dirty="0" smtClean="0"/>
              <a:t>, but it is </a:t>
            </a:r>
            <a:r>
              <a:rPr lang="tr-TR" b="1" dirty="0" smtClean="0"/>
              <a:t>not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firm’s</a:t>
            </a:r>
            <a:r>
              <a:rPr lang="tr-TR" dirty="0" smtClean="0"/>
              <a:t> </a:t>
            </a:r>
            <a:r>
              <a:rPr lang="tr-TR" dirty="0" err="1" smtClean="0"/>
              <a:t>best</a:t>
            </a:r>
            <a:r>
              <a:rPr lang="tr-TR" dirty="0" smtClean="0"/>
              <a:t> </a:t>
            </a:r>
            <a:r>
              <a:rPr lang="tr-TR" dirty="0" err="1" smtClean="0"/>
              <a:t>interest</a:t>
            </a:r>
            <a:r>
              <a:rPr lang="tr-TR" dirty="0" smtClean="0"/>
              <a:t>!</a:t>
            </a:r>
            <a:endParaRPr lang="tr-T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 smtClean="0"/>
              <a:t>Introduction (cont.)</a:t>
            </a:r>
            <a:endParaRPr lang="az-Latn-A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traditional view of incentive design has taken a control perspective, that is, designing incentives so that they control either the </a:t>
            </a:r>
            <a:r>
              <a:rPr lang="en-US" b="1" dirty="0" smtClean="0"/>
              <a:t>behavior of employees </a:t>
            </a:r>
            <a:r>
              <a:rPr lang="en-US" dirty="0" smtClean="0"/>
              <a:t>or the </a:t>
            </a:r>
            <a:r>
              <a:rPr lang="en-US" b="1" dirty="0" smtClean="0"/>
              <a:t>result of what </a:t>
            </a:r>
            <a:r>
              <a:rPr lang="tr-TR" b="1" dirty="0" err="1" smtClean="0"/>
              <a:t>managers</a:t>
            </a:r>
            <a:r>
              <a:rPr lang="tr-TR" b="1" dirty="0" smtClean="0"/>
              <a:t> </a:t>
            </a:r>
            <a:r>
              <a:rPr lang="tr-TR" b="1" dirty="0" err="1" smtClean="0"/>
              <a:t>or</a:t>
            </a:r>
            <a:r>
              <a:rPr lang="tr-TR" b="1" dirty="0" smtClean="0"/>
              <a:t> </a:t>
            </a:r>
            <a:r>
              <a:rPr lang="en-US" b="1" dirty="0" smtClean="0"/>
              <a:t>employees do.</a:t>
            </a:r>
            <a:endParaRPr lang="tr-TR" b="1" dirty="0" smtClean="0"/>
          </a:p>
          <a:p>
            <a:endParaRPr lang="en-US" b="1" dirty="0" smtClean="0"/>
          </a:p>
          <a:p>
            <a:r>
              <a:rPr lang="en-US" b="1" dirty="0" smtClean="0"/>
              <a:t>Controlling behavior: </a:t>
            </a:r>
            <a:r>
              <a:rPr lang="en-US" dirty="0" smtClean="0"/>
              <a:t>involves monitoring the individual, i.e., how work is done.</a:t>
            </a:r>
          </a:p>
          <a:p>
            <a:r>
              <a:rPr lang="en-US" b="1" dirty="0" smtClean="0"/>
              <a:t>Controlling results: </a:t>
            </a:r>
            <a:r>
              <a:rPr lang="en-US" dirty="0" smtClean="0"/>
              <a:t>involves monitoring the outcomes once work is completed.</a:t>
            </a:r>
            <a:endParaRPr lang="az-Latn-A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(cont.)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influence the activities of the employees in an organization in </a:t>
            </a:r>
            <a:r>
              <a:rPr lang="en-US" b="1" dirty="0" smtClean="0"/>
              <a:t>three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can tell them what to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can set behavioral rules that specify </a:t>
            </a:r>
            <a:r>
              <a:rPr lang="en-US" dirty="0"/>
              <a:t>w</a:t>
            </a:r>
            <a:r>
              <a:rPr lang="en-US" dirty="0" smtClean="0"/>
              <a:t>hat they should do in certain situations.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can create an incentive system that indirectly influences your employees to do what you want them to do.</a:t>
            </a:r>
            <a:endParaRPr lang="az-Latn-A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These</a:t>
            </a:r>
            <a:r>
              <a:rPr lang="tr-TR" dirty="0" smtClean="0"/>
              <a:t> 3 </a:t>
            </a:r>
            <a:r>
              <a:rPr lang="tr-TR" dirty="0" err="1" smtClean="0"/>
              <a:t>ways</a:t>
            </a:r>
            <a:r>
              <a:rPr lang="tr-TR" dirty="0" smtClean="0"/>
              <a:t> of </a:t>
            </a:r>
            <a:r>
              <a:rPr lang="tr-TR" dirty="0" err="1" smtClean="0"/>
              <a:t>controlling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activities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employees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seen</a:t>
            </a:r>
            <a:r>
              <a:rPr lang="tr-TR" dirty="0" smtClean="0"/>
              <a:t> as a </a:t>
            </a:r>
            <a:r>
              <a:rPr lang="tr-TR" dirty="0" err="1" smtClean="0"/>
              <a:t>package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For example, there may be a rule that says what to do and an incentive system whereby the employees are rewarded if they follow the rule well. </a:t>
            </a:r>
          </a:p>
          <a:p>
            <a:r>
              <a:rPr lang="tr-TR" dirty="0" smtClean="0"/>
              <a:t>There may also be a central decision authority that tells the employees which set of rules to invoke in a particular situation. </a:t>
            </a:r>
          </a:p>
          <a:p>
            <a:r>
              <a:rPr lang="tr-TR" dirty="0" smtClean="0"/>
              <a:t>Or the employees can be given a freedom to make decisions about how to do their job, but their performance is evaluated on the basis of the outcome on which you are rewarded.</a:t>
            </a:r>
            <a:endParaRPr lang="tr-T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 smtClean="0"/>
              <a:t>Introduction (cont.)</a:t>
            </a:r>
            <a:endParaRPr lang="az-Latn-A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nt">
  <a:themeElements>
    <a:clrScheme name="Kent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Kent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ent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557</TotalTime>
  <Words>2043</Words>
  <Application>Microsoft Office PowerPoint</Application>
  <PresentationFormat>Ekran Gösterisi (4:3)</PresentationFormat>
  <Paragraphs>164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Kent</vt:lpstr>
      <vt:lpstr>Chapter 10</vt:lpstr>
      <vt:lpstr>Introduction</vt:lpstr>
      <vt:lpstr>Introduction (cont.)</vt:lpstr>
      <vt:lpstr>Introduction (cont.)</vt:lpstr>
      <vt:lpstr>Introduction (cont.)</vt:lpstr>
      <vt:lpstr>Introduction (cont.)</vt:lpstr>
      <vt:lpstr>Introduction (cont.)</vt:lpstr>
      <vt:lpstr>Introduction (cont.)</vt:lpstr>
      <vt:lpstr>Introduction (cont.)</vt:lpstr>
      <vt:lpstr>Introduction (cont.)</vt:lpstr>
      <vt:lpstr>PowerPoint Sunusu</vt:lpstr>
      <vt:lpstr>Introduction (cont.)</vt:lpstr>
      <vt:lpstr>Introduction (cont.)</vt:lpstr>
      <vt:lpstr>Introduction (cont.)</vt:lpstr>
      <vt:lpstr>The incentive system design space.</vt:lpstr>
      <vt:lpstr>Personal Pay</vt:lpstr>
      <vt:lpstr>Personal Pay (cont.)</vt:lpstr>
      <vt:lpstr>Personal Pay (cont.)</vt:lpstr>
      <vt:lpstr>Personal Pay (cont.)</vt:lpstr>
      <vt:lpstr>Skill Pay</vt:lpstr>
      <vt:lpstr>Skill Pay (cont.)</vt:lpstr>
      <vt:lpstr>Bonus-Based</vt:lpstr>
      <vt:lpstr>Bonus-Based (cont.)</vt:lpstr>
      <vt:lpstr>Bonus-Based (cont.)</vt:lpstr>
      <vt:lpstr>Profit Sharing</vt:lpstr>
      <vt:lpstr>Profit Sharing (cont.)</vt:lpstr>
      <vt:lpstr>Profit Sharing (cont.)</vt:lpstr>
      <vt:lpstr>Fit and Misfits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Deniz AKDUR</dc:creator>
  <cp:lastModifiedBy>DUYGU</cp:lastModifiedBy>
  <cp:revision>81</cp:revision>
  <dcterms:created xsi:type="dcterms:W3CDTF">2012-01-08T18:20:53Z</dcterms:created>
  <dcterms:modified xsi:type="dcterms:W3CDTF">2016-12-26T10:11:56Z</dcterms:modified>
</cp:coreProperties>
</file>