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357" r:id="rId2"/>
    <p:sldId id="417" r:id="rId3"/>
    <p:sldId id="257" r:id="rId4"/>
    <p:sldId id="412" r:id="rId5"/>
    <p:sldId id="287" r:id="rId6"/>
    <p:sldId id="300" r:id="rId7"/>
    <p:sldId id="427" r:id="rId8"/>
    <p:sldId id="297" r:id="rId9"/>
    <p:sldId id="333" r:id="rId10"/>
    <p:sldId id="429" r:id="rId11"/>
    <p:sldId id="430" r:id="rId12"/>
    <p:sldId id="428" r:id="rId13"/>
    <p:sldId id="431" r:id="rId14"/>
    <p:sldId id="432" r:id="rId15"/>
    <p:sldId id="298" r:id="rId16"/>
    <p:sldId id="436" r:id="rId17"/>
    <p:sldId id="434" r:id="rId18"/>
    <p:sldId id="435" r:id="rId19"/>
    <p:sldId id="433" r:id="rId20"/>
    <p:sldId id="437" r:id="rId21"/>
    <p:sldId id="438" r:id="rId22"/>
    <p:sldId id="439" r:id="rId23"/>
    <p:sldId id="426" r:id="rId24"/>
    <p:sldId id="369" r:id="rId25"/>
    <p:sldId id="440" r:id="rId26"/>
    <p:sldId id="441" r:id="rId27"/>
    <p:sldId id="280"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Nixie One" panose="020B0604020202020204" charset="0"/>
      <p:regular r:id="rId34"/>
    </p:embeddedFont>
    <p:embeddedFont>
      <p:font typeface="Roboto Slab"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an özdemir" initials="oö" lastIdx="1" clrIdx="0">
    <p:extLst>
      <p:ext uri="{19B8F6BF-5375-455C-9EA6-DF929625EA0E}">
        <p15:presenceInfo xmlns:p15="http://schemas.microsoft.com/office/powerpoint/2012/main" userId="c941184580c54f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F6E"/>
    <a:srgbClr val="114454"/>
    <a:srgbClr val="124057"/>
    <a:srgbClr val="FFFFFF"/>
    <a:srgbClr val="18637B"/>
    <a:srgbClr val="C00000"/>
    <a:srgbClr val="FAFCFD"/>
    <a:srgbClr val="1D7793"/>
    <a:srgbClr val="7890A4"/>
    <a:srgbClr val="879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D532BA-3E73-4B92-9B0C-5977A2BBE665}">
  <a:tblStyle styleId="{33D532BA-3E73-4B92-9B0C-5977A2BBE66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009" autoAdjust="0"/>
  </p:normalViewPr>
  <p:slideViewPr>
    <p:cSldViewPr snapToGrid="0">
      <p:cViewPr varScale="1">
        <p:scale>
          <a:sx n="138" d="100"/>
          <a:sy n="138" d="100"/>
        </p:scale>
        <p:origin x="95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609306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Good morning, everyone. I am Ozan Özdemir. Today, I would like to talk about article entitled by Perceived Usefulness, Perceived Ease of Use, and User Acceptance of Information Technology by Fred D. Davis.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dirty="0"/>
          </a:p>
        </p:txBody>
      </p:sp>
    </p:spTree>
    <p:extLst>
      <p:ext uri="{BB962C8B-B14F-4D97-AF65-F5344CB8AC3E}">
        <p14:creationId xmlns:p14="http://schemas.microsoft.com/office/powerpoint/2010/main" val="2133753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initial item pools for perceived usefulness is given in Table 1.</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098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initial item pool for perceived ease of use is given in Table 2.</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62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improve content validity, pretest interviews were conducted by evaluating the relationship between candidate items and the definitions of the variables they were to measure. Those that don't accurately represent the content of a construct can be screened out by asking people to rank how closely each item meets the variable's definition, and then removing items with low rankings. In eliminating items, we want to make sure not to reduce the representativeness of the item pools. A group of 15 experienced computer users from MIT's Sloan School of Management, comprising five secretaries, five graduate students, and five members of the professional staff, took part in the pretest. Participants were asked to complete two tasks in face-to-face interviews: prioritization and categorization, which were done separately for usefulness and ease of use. For prioritization, they were handed a card providing the definition of the target construct and asked to read it. Then, they were given 13 index cards, each with one of the construct's items printed on them. Each construct's 14th or "overall" item was deleted since its language was nearly identical to the label on the definition card. The 13 cards were ranked by the participants based on how well the meaning of each statement met the stated criterion of ease of use or utility. For categorization, participants were instructed to sort the 13 cards into three to five groups, with the statements within each category being the most similar in meaning to each other and the statements in other categories being the most distinct in meaning.</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1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usefulness, the resulting rank and cluster data are summarized in Tables 3. For perceived usefulness, notice that items fall into three main clusters. The first cluster relates to job effectiveness, the second to productivity and time savings, and the third to the importance of the system to one's job. When the lowest-ranking items (items 1, 4, 5, and 9) are removed, we can see that each of the three primary clusters has at least two items. Item 2, "control over work," was kept because, despite its low ranking, it was in the top 9 and may tap into an important feature of usefulness.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94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it comes to perceived ease of use, there are three distinct groups. The first is concerned with physical exertion, whereas the second is concerned with mental exertion. The six highest-priority items are chosen, and the seventh is removed, resulting in good coverage of these two clusters. The third cluster is a little harder to interpret, but it appears to be based on how simple a system is to learn. In this study, ease of learning is treated as a substratum of the ease-of-use construct rather than a separate construct. Because items 4 and 13 provide an indirect assessment of learning ease, they were changed with two items that are more direct: "Learning to operate the electronic mail system is easy for me," and "I find it takes a lot of work to become skilled at using electronic mail". Items 2, 6, and 9 were removed because they did not cluster with other items and had poor priority rankings, implying that they did not fit well within the content domain for ease of use. when combined with the "overall" items for each construct, this procedure provided a 10-item scale for each construct that could be experimentally validated for construct validity and reliability.</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58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section I am going to talk about is Study 1 and Study 2.</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1116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Study 1, a field study, was conducted to assess the reliability, convergent validity, discriminant validity, and factorial validity of the 10-item scales resulting from the pretest. A questionnaire was issued to 120 users at IBM Canada's Toronto Development Laboratory, asking them to judge the usefulness and ease of use of two systems: PROFS electronic mail and the XEDIT file editor. The PROFS electronic mail system is a basic but limited messaging system for sending short messages. On IBM systems, the XEDIT editor is widely available and supports both full-screen and command-driven editing. Participants were asked to circle a number between one and seven to indicate how much they agreed with each statement. </a:t>
            </a:r>
            <a:r>
              <a:rPr lang="tr-TR" sz="1800" dirty="0">
                <a:effectLst/>
                <a:latin typeface="Calibri" panose="020F0502020204030204" pitchFamily="34" charset="0"/>
                <a:ea typeface="Calibri" panose="020F0502020204030204" pitchFamily="34" charset="0"/>
                <a:cs typeface="Times New Roman" panose="02020603050405020304" pitchFamily="18" charset="0"/>
              </a:rPr>
              <a:t>The perceived usefulness scale attained Cronbach alpha reliability of 0.97 for both the electronic mail and XEDIT systems, while perceived ease of use achieved a reliability of 0.86 for electronic mail and 0.93 for XEDIT. When observations were pooled for the two systems, alpha was .97 for usefulness and 0.91 for ease of use. Multitrait-multimethod (MTMM) analysis was used to examine convergent and discriminant validity. The intercorrelations of items (methods) applied to the two different test systems, electronic mail and XEDIT, are contained in the MTMM matrix. Thanks to MTMM analysis, data supports the convergent validity of the two scales. Moreover, the MTMM analysis supported the ability of the 10-item scales for each construct to differentiate between systems. Factorial validity is concerned with whether the usefulness and ease of use items form distinct constructs. The results show that the usefulness and ease of use items load on distinct factor. The construct validity of the 10-item measures is supported by multitrait-multimethod analysis and factor analysis. Regarding scale refinement, Based on the results of the field study, six of the 10 items for each construct were selected to form modified scales. The regression and partial correlation results indicate that usefulness mediates the effect of ease of use on usage, implying that ease of use indirectly influences usage through its effect on usefulness.</a:t>
            </a:r>
          </a:p>
        </p:txBody>
      </p:sp>
    </p:spTree>
    <p:extLst>
      <p:ext uri="{BB962C8B-B14F-4D97-AF65-F5344CB8AC3E}">
        <p14:creationId xmlns:p14="http://schemas.microsoft.com/office/powerpoint/2010/main" val="169528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 summary of Multitrait-Multimethod Analyses can be seen as follows.</a:t>
            </a:r>
          </a:p>
        </p:txBody>
      </p:sp>
    </p:spTree>
    <p:extLst>
      <p:ext uri="{BB962C8B-B14F-4D97-AF65-F5344CB8AC3E}">
        <p14:creationId xmlns:p14="http://schemas.microsoft.com/office/powerpoint/2010/main" val="315324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Also, the Factor analysis can be seen as follows.</a:t>
            </a:r>
          </a:p>
        </p:txBody>
      </p:sp>
    </p:spTree>
    <p:extLst>
      <p:ext uri="{BB962C8B-B14F-4D97-AF65-F5344CB8AC3E}">
        <p14:creationId xmlns:p14="http://schemas.microsoft.com/office/powerpoint/2010/main" val="906204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 lab study was performed to evaluate the sixitem usefulness and ease of use scales resulting from scale refinement in Study 1. Study 2 was created to simulate a situation where a prototype was being tested or a system was being chosen. The lab study involved 40 voluntary participants who were evening MBA students at Boston University. Moreover, participants are unfamiliar with the two systems used in the study. The study involved evaluating two IBM graphics systems: Chart-Master and Pendraw. ChartMaster is a menu-driven package that creates numerical business graphs on parameters defined by the user. Pendraw uses bit-mapped graphics and a "direct manipulation" interface where users draw desired shapes using a digitizer tablet and an electronic "pen" as a stylus. Participants were given one hour of hands-on experience with Chart-Master and Pendraw. Regarding reliability and validity, Cronbach alpha was .98 for perceived usefulness and .94 for perceived ease of use. Convergent validity was supported. As in Study 1, Study 2 provides favorably on the convergent, discriminant, and factorial validity of the usefulness and ease of use scales. Regarding relationship to use, Participants were asked to self-predict their future use of Chart-Master and Pendraw by using two seven-point scales, one with likely-unlikely end-point adjectives, the other, with improbable-probable endpoint adjectives. Furthermore, when usefulness is controlled for, the significant pairwise correlations between ease of use and usefulness decline dramatically, implying that ease of use functions through usefulness. These regression and partial correlation results, like those in Study 1, show that usefulness mediates the influence of ease of use on usage.</a:t>
            </a:r>
          </a:p>
        </p:txBody>
      </p:sp>
    </p:spTree>
    <p:extLst>
      <p:ext uri="{BB962C8B-B14F-4D97-AF65-F5344CB8AC3E}">
        <p14:creationId xmlns:p14="http://schemas.microsoft.com/office/powerpoint/2010/main" val="258807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organized the sections as follows. My main purpose in this presentation is to explain the article in a way that everyone can understand. Therefore, I will try to define the technical terms in their simplest and understandable form. Now, I can move onto next slide.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2697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 results of Study 2 including factor analysis, correlation analysis and regression analysis can be seen as follows.</a:t>
            </a:r>
          </a:p>
        </p:txBody>
      </p:sp>
    </p:spTree>
    <p:extLst>
      <p:ext uri="{BB962C8B-B14F-4D97-AF65-F5344CB8AC3E}">
        <p14:creationId xmlns:p14="http://schemas.microsoft.com/office/powerpoint/2010/main" val="57222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 results of Study 2 including factor analysis, correlation analysis and regression analysis can be seen as follows.</a:t>
            </a:r>
          </a:p>
        </p:txBody>
      </p:sp>
    </p:spTree>
    <p:extLst>
      <p:ext uri="{BB962C8B-B14F-4D97-AF65-F5344CB8AC3E}">
        <p14:creationId xmlns:p14="http://schemas.microsoft.com/office/powerpoint/2010/main" val="3259248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 results of Study 2 including factor analysis, correlation analysis and regression analysis can be seen as follows.</a:t>
            </a:r>
          </a:p>
        </p:txBody>
      </p:sp>
    </p:spTree>
    <p:extLst>
      <p:ext uri="{BB962C8B-B14F-4D97-AF65-F5344CB8AC3E}">
        <p14:creationId xmlns:p14="http://schemas.microsoft.com/office/powerpoint/2010/main" val="2910235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83333"/>
              </a:lnSpc>
              <a:buSzPct val="25000"/>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last section of my presentation is </a:t>
            </a:r>
            <a:r>
              <a:rPr lang="tr-TR" sz="1800" dirty="0">
                <a:solidFill>
                  <a:schemeClr val="lt1"/>
                </a:solidFill>
                <a:latin typeface="Roboto Slab" panose="020B0604020202020204" charset="0"/>
                <a:ea typeface="Roboto Slab" panose="020B0604020202020204" charset="0"/>
                <a:cs typeface="Nixie One"/>
                <a:sym typeface="Nixie One"/>
              </a:rPr>
              <a:t>Discussion &amp; Conclusion.</a:t>
            </a:r>
            <a:endParaRPr lang="en" sz="1800" dirty="0">
              <a:solidFill>
                <a:schemeClr val="lt1"/>
              </a:solidFill>
              <a:latin typeface="Roboto Slab" panose="020B0604020202020204" charset="0"/>
              <a:ea typeface="Roboto Slab" panose="020B0604020202020204" charset="0"/>
              <a:cs typeface="Nixie One"/>
              <a:sym typeface="Nixie One"/>
            </a:endParaRPr>
          </a:p>
        </p:txBody>
      </p:sp>
    </p:spTree>
    <p:extLst>
      <p:ext uri="{BB962C8B-B14F-4D97-AF65-F5344CB8AC3E}">
        <p14:creationId xmlns:p14="http://schemas.microsoft.com/office/powerpoint/2010/main" val="2051642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 goal of this research was to create and verify new measurement scales for perceived usefulness and ease of use. The new scales were discovered to have high psychometric qualities as well as significant empirical connections with self-reported usage behavior measures. The new scales provide  excellent psychometric characteristics. Convergent and discriminant validity were strongly supported by multitrait-multimethod analyses in both validation studies. These two data sets also provided strong support for factorial validity. Cronbach alpha reliability for perceived usefulness was 0.97 in Study 1 and 0.98 in Study 2. Reliability for ease of use was 0.91 in Study 1 and 0.94 in Study 2. These findings mutually confirm the psychometric strength of the new measurement scales. a major conclusion of this study is that perceived usefulness is a strong correlate of user acceptance and should not be ignored by those attempting to design or implement successful systems. From a causal perspective, When usefulness is controlled for, the significant pairwise link between ease of use and usage almost vanishes. The regression results suggest that ease of use may be an antecedent to usefulness, rather than a parallel, direct determinant of usage.</a:t>
            </a:r>
          </a:p>
        </p:txBody>
      </p:sp>
    </p:spTree>
    <p:extLst>
      <p:ext uri="{BB962C8B-B14F-4D97-AF65-F5344CB8AC3E}">
        <p14:creationId xmlns:p14="http://schemas.microsoft.com/office/powerpoint/2010/main" val="1273013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Final measurement scales for perceived usefulness and perceived ease of use can be seen as follows.</a:t>
            </a:r>
          </a:p>
        </p:txBody>
      </p:sp>
    </p:spTree>
    <p:extLst>
      <p:ext uri="{BB962C8B-B14F-4D97-AF65-F5344CB8AC3E}">
        <p14:creationId xmlns:p14="http://schemas.microsoft.com/office/powerpoint/2010/main" val="2209062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Final measurement scales for perceived usefulness and perceived ease of use can be seen as follows.</a:t>
            </a:r>
          </a:p>
        </p:txBody>
      </p:sp>
    </p:spTree>
    <p:extLst>
      <p:ext uri="{BB962C8B-B14F-4D97-AF65-F5344CB8AC3E}">
        <p14:creationId xmlns:p14="http://schemas.microsoft.com/office/powerpoint/2010/main" val="157129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for your attention.</a:t>
            </a:r>
          </a:p>
          <a:p>
            <a:pPr lvl="0">
              <a:spcBef>
                <a:spcPts val="0"/>
              </a:spcBef>
              <a:buNone/>
            </a:pPr>
            <a:endParaRPr dirty="0"/>
          </a:p>
        </p:txBody>
      </p:sp>
    </p:spTree>
    <p:extLst>
      <p:ext uri="{BB962C8B-B14F-4D97-AF65-F5344CB8AC3E}">
        <p14:creationId xmlns:p14="http://schemas.microsoft.com/office/powerpoint/2010/main" val="426951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 technology has the potential to significantly boost white-collar performance. However, performance gains are frequently hampered by users' unwillingness to accept and use available systems. Despite the fact that numerous individuals, organizational, and technological variables have been studied, research has been constrained by a shortage of high-quality measures for key determinants of user acceptance. Previous research indicates that many measures do not correlate highly with system use, and the size of the usage correlation varies greatly from study to study depending on the specific measures used. The development of measures for key theoretical constructs is a research priority in the field of information systems. Aside from their theoretical value, better measures for predicting and explaining system use would be extremely useful in practice, both for vendors seeking to assess user demand for new design ideas and for information systems managers within user organizations seeking to evaluate these vendor offerings. Unvalidated measurements are now commonly utilized in practice across the board in the design, selection, implementation, and evaluation of projects. Despite the extensive use of subjective measures in practice, the quality of the measures used and how well they correlate with usage behavior receive little attention.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041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 of this research is to pursue better measures for predicting and explaining use. The study focuses on two theoretical constructs: perceived usefulness and perceived ease of use, both of which are thought to be important predictors of system use. The theoretical basis for these constructs' hypothesized influence on system use is discussed, as well as their definitions. In two distinct empirical studies, new multi-item assessment scales for perceived usefulness and perceived ease of use are designed, pretested, and validated. The empirical link between the new metrics and self-reported indicants of system use is investigated using correlation and regression analyses. The discussion ends with recommendations for future research.</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321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now on, I will continue with second section that is Literature Review.</a:t>
            </a:r>
          </a:p>
          <a:p>
            <a:pPr lvl="0" rtl="0">
              <a:spcBef>
                <a:spcPts val="0"/>
              </a:spcBef>
              <a:buNone/>
            </a:pPr>
            <a:endParaRPr dirty="0"/>
          </a:p>
        </p:txBody>
      </p:sp>
    </p:spTree>
    <p:extLst>
      <p:ext uri="{BB962C8B-B14F-4D97-AF65-F5344CB8AC3E}">
        <p14:creationId xmlns:p14="http://schemas.microsoft.com/office/powerpoint/2010/main" val="79287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factors influence whether individuals adopt or reject information technology? Previous study identifies two drivers that are especially important among the various variables that may influence system use. First, people are more likely to use or not use an application if they believe that it would improve their job performance. We refer to this first variable as perceived usefulness. Second, even if potential users believe that a given application is useful, they may also believe that the system is too difficult to use and that the performance benefits of using the application are outweighed by the effort required to use the application. We refer to this second variable as perceived ease of use. In other words, perceived ease of use refers to "the degree to which a person believes that using a particular system would be free of effort".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dirty="0"/>
          </a:p>
        </p:txBody>
      </p:sp>
    </p:spTree>
    <p:extLst>
      <p:ext uri="{BB962C8B-B14F-4D97-AF65-F5344CB8AC3E}">
        <p14:creationId xmlns:p14="http://schemas.microsoft.com/office/powerpoint/2010/main" val="266301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Several lines of research indicate the theoretical importance of perceived usefulness and perceived ease of use as determinants of user behavior. Schultz and Slevin's exploratory factor analysis suggested that perceived usefulness influences system utilization. Robey discovers that the performance dimension is most correlated with two objective measures of system usage when using the Schultz and Slevin questionnaire. The importance of perceived ease of use is supported by Bandura's extensive research on self-efficacy, defined as "judgments of how well one can execute courses of action required to deal with prospective situations. The cost-benefit paradigm , behavioral decision theory, is also relevant to perceived usefulness and ease of use. This study explains people's decision-making strategies in terms of a cognitive tradeoff between the effort required to use the strategy and the quality (accuracy) of the resulting decision. According to research on the adoption of innovations, perceived ease of use plays a significant role. According to Tornatzky and Klein, the most consistent significant relationships across a wide range of innovation types are compatibility, relative advantage, and complexity regarding adoption of innovations. Regarding evaluation of reports, previous MIS research on the evaluation of information reports parallels the distinction highlighted above between usefulness and ease of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Larcker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Lessig factor analyzed six items used to rate four information reports. Swanson introduced and tested model of "channel disposition" for explaining the choice and use of information reports. Perceived usefulness and perceived ease of use have been identified as important and separate characteristics that influence decisions to use information technology from multiple discipline perspectives. To get a better understanding of the nature of perceived usefulness and perceived ease of use, as well as their roles as determinants of computer use, better metrics are required.</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742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 am going to talk about third section that is Scale Development and Pretest.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lvl="0" rtl="0">
              <a:spcBef>
                <a:spcPts val="0"/>
              </a:spcBef>
              <a:buNone/>
            </a:pPr>
            <a:endParaRPr dirty="0"/>
          </a:p>
        </p:txBody>
      </p:sp>
    </p:spTree>
    <p:extLst>
      <p:ext uri="{BB962C8B-B14F-4D97-AF65-F5344CB8AC3E}">
        <p14:creationId xmlns:p14="http://schemas.microsoft.com/office/powerpoint/2010/main" val="682833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New multi-item scales with high reliability and validity were developed using a step-by-step procedure. From previous literature, 14 potential items for each construct were generated using the conceptual concepts of perceived usefulness and perceived ease of use. The semantic content of the items was then assessed by pre-test interviews. The objects that best fit the build definitions were kept, resulting in ten elements for each construct. The reliability and construct validity of the generated measures were then assessed in a field study (Study 1) of 112 participants using two separate interactive computer systems. The scales were modified and streamlined to a total of six items per construct. The researchers next conducted a lab study (Study 2) with 40 individuals and two graphics systems. The association between usefulness, ease of use, and self-reported usage was then assessed using data from the two studies. Candidate items for perceived usefulness and perceived ease of use were created using the mentioned conceptual definitions, and then pretested to find the items that best fit the content domains. The number of items to generate for each scale was determined using the Spearman-Brown Prophecy formula. Based on the number of items and reliability of comparable existing scales, this formula calculates the number of items required to attain a certain reliability. Extrapolating from previous research, the formula implies that each perceptual variable would require 10 items to obtain a reliability of at least 0.80. It was chosen to create 14 things for each construct by adding four additional items to allow for item removal. In order to find various aspects of the constructs that should be measured, 37 published research articles dealing with user reactions to interactive systems were analyzed in order to prepare candidate items.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406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42" name="Shape 42"/>
          <p:cNvSpPr/>
          <p:nvPr/>
        </p:nvSpPr>
        <p:spPr>
          <a:xfrm>
            <a:off x="0" y="500627"/>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43" name="Shape 43"/>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45" name="Shape 45"/>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cxnSp>
        <p:nvCxnSpPr>
          <p:cNvPr id="46" name="Shape 46"/>
          <p:cNvCxnSpPr/>
          <p:nvPr/>
        </p:nvCxnSpPr>
        <p:spPr>
          <a:xfrm>
            <a:off x="1037451" y="809725"/>
            <a:ext cx="0" cy="470700"/>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46026" y="53072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8" name="Shape 48"/>
          <p:cNvSpPr txBox="1">
            <a:spLocks noGrp="1"/>
          </p:cNvSpPr>
          <p:nvPr>
            <p:ph type="body" idx="1"/>
          </p:nvPr>
        </p:nvSpPr>
        <p:spPr>
          <a:xfrm>
            <a:off x="1146026"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78" name="Shape 78"/>
          <p:cNvSpPr/>
          <p:nvPr/>
        </p:nvSpPr>
        <p:spPr>
          <a:xfrm>
            <a:off x="0" y="500627"/>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81" name="Shape 81"/>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Shape 76"/>
        <p:cNvGrpSpPr/>
        <p:nvPr/>
      </p:nvGrpSpPr>
      <p:grpSpPr>
        <a:xfrm>
          <a:off x="0" y="0"/>
          <a:ext cx="0" cy="0"/>
          <a:chOff x="0" y="0"/>
          <a:chExt cx="0" cy="0"/>
        </a:xfrm>
      </p:grpSpPr>
      <p:sp>
        <p:nvSpPr>
          <p:cNvPr id="77" name="Shape 77"/>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78" name="Shape 78"/>
          <p:cNvSpPr/>
          <p:nvPr/>
        </p:nvSpPr>
        <p:spPr>
          <a:xfrm>
            <a:off x="0" y="500627"/>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81" name="Shape 81"/>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90712065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extLst>
      <p:ext uri="{BB962C8B-B14F-4D97-AF65-F5344CB8AC3E}">
        <p14:creationId xmlns:p14="http://schemas.microsoft.com/office/powerpoint/2010/main" val="102201658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2"/>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90" name="Shape 90"/>
          <p:cNvSpPr/>
          <p:nvPr/>
        </p:nvSpPr>
        <p:spPr>
          <a:xfrm>
            <a:off x="0" y="2"/>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93" name="Shape 93"/>
          <p:cNvSpPr/>
          <p:nvPr/>
        </p:nvSpPr>
        <p:spPr>
          <a:xfrm>
            <a:off x="0" y="4584077"/>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16169113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6"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62" r:id="rId3"/>
    <p:sldLayoutId id="2147483661" r:id="rId4"/>
    <p:sldLayoutId id="2147483663" r:id="rId5"/>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469938" y="114826"/>
            <a:ext cx="6732140" cy="455885"/>
          </a:xfrm>
          <a:prstGeom prst="rect">
            <a:avLst/>
          </a:prstGeom>
        </p:spPr>
        <p:txBody>
          <a:bodyPr lIns="91425" tIns="91425" rIns="91425" bIns="91425" anchor="b" anchorCtr="0">
            <a:noAutofit/>
          </a:bodyPr>
          <a:lstStyle/>
          <a:p>
            <a:pPr lvl="0" algn="r">
              <a:spcBef>
                <a:spcPts val="0"/>
              </a:spcBef>
              <a:buNone/>
            </a:pPr>
            <a:r>
              <a:rPr lang="tr-TR" sz="1800" b="0" dirty="0">
                <a:solidFill>
                  <a:schemeClr val="bg1">
                    <a:lumMod val="95000"/>
                  </a:schemeClr>
                </a:solidFill>
                <a:effectLst>
                  <a:outerShdw blurRad="38100" dist="38100" dir="2700000" algn="tl">
                    <a:srgbClr val="000000">
                      <a:alpha val="43137"/>
                    </a:srgbClr>
                  </a:outerShdw>
                </a:effectLst>
              </a:rPr>
              <a:t>IS 540 Information Technology Acceptance in Organizations</a:t>
            </a:r>
            <a:endParaRPr lang="en" sz="2000" b="0" dirty="0">
              <a:solidFill>
                <a:schemeClr val="bg1">
                  <a:lumMod val="95000"/>
                </a:schemeClr>
              </a:solidFill>
              <a:effectLst>
                <a:outerShdw blurRad="38100" dist="38100" dir="2700000" algn="tl">
                  <a:srgbClr val="000000">
                    <a:alpha val="43137"/>
                  </a:srgbClr>
                </a:outerShdw>
              </a:effectLst>
            </a:endParaRPr>
          </a:p>
        </p:txBody>
      </p:sp>
      <p:grpSp>
        <p:nvGrpSpPr>
          <p:cNvPr id="6" name="Group 5"/>
          <p:cNvGrpSpPr/>
          <p:nvPr/>
        </p:nvGrpSpPr>
        <p:grpSpPr>
          <a:xfrm>
            <a:off x="790449" y="950255"/>
            <a:ext cx="453268" cy="977473"/>
            <a:chOff x="1501055" y="755231"/>
            <a:chExt cx="639472" cy="1379021"/>
          </a:xfrm>
        </p:grpSpPr>
        <p:pic>
          <p:nvPicPr>
            <p:cNvPr id="5" name="Picture 4"/>
            <p:cNvPicPr>
              <a:picLocks noChangeAspect="1"/>
            </p:cNvPicPr>
            <p:nvPr/>
          </p:nvPicPr>
          <p:blipFill>
            <a:blip r:embed="rId3"/>
            <a:stretch>
              <a:fillRect/>
            </a:stretch>
          </p:blipFill>
          <p:spPr>
            <a:xfrm>
              <a:off x="1501055" y="1762771"/>
              <a:ext cx="639472" cy="371481"/>
            </a:xfrm>
            <a:prstGeom prst="rect">
              <a:avLst/>
            </a:prstGeom>
          </p:spPr>
        </p:pic>
        <p:pic>
          <p:nvPicPr>
            <p:cNvPr id="24" name="Picture 23"/>
            <p:cNvPicPr>
              <a:picLocks noChangeAspect="1"/>
            </p:cNvPicPr>
            <p:nvPr/>
          </p:nvPicPr>
          <p:blipFill>
            <a:blip r:embed="rId3"/>
            <a:stretch>
              <a:fillRect/>
            </a:stretch>
          </p:blipFill>
          <p:spPr>
            <a:xfrm>
              <a:off x="1570327" y="755231"/>
              <a:ext cx="251545" cy="371481"/>
            </a:xfrm>
            <a:prstGeom prst="rect">
              <a:avLst/>
            </a:prstGeom>
          </p:spPr>
        </p:pic>
      </p:grpSp>
      <p:sp>
        <p:nvSpPr>
          <p:cNvPr id="26" name="Shape 98"/>
          <p:cNvSpPr txBox="1">
            <a:spLocks/>
          </p:cNvSpPr>
          <p:nvPr/>
        </p:nvSpPr>
        <p:spPr>
          <a:xfrm>
            <a:off x="331391" y="1855822"/>
            <a:ext cx="7479995" cy="1621495"/>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tr-TR" sz="1200" b="0" u="sng" dirty="0">
              <a:solidFill>
                <a:schemeClr val="bg1">
                  <a:lumMod val="95000"/>
                </a:schemeClr>
              </a:solidFill>
            </a:endParaRPr>
          </a:p>
          <a:p>
            <a:pPr>
              <a:lnSpc>
                <a:spcPct val="150000"/>
              </a:lnSpc>
            </a:pPr>
            <a:endParaRPr lang="tr-TR" sz="1200" b="0" u="sng" dirty="0">
              <a:solidFill>
                <a:srgbClr val="94BF6E"/>
              </a:solidFill>
            </a:endParaRPr>
          </a:p>
          <a:p>
            <a:r>
              <a:rPr lang="en-US" sz="2400" b="0" dirty="0">
                <a:solidFill>
                  <a:schemeClr val="bg1">
                    <a:lumMod val="85000"/>
                  </a:schemeClr>
                </a:solidFill>
              </a:rPr>
              <a:t>Perceived Usefulness, Perceived Ease of Use, </a:t>
            </a:r>
            <a:endParaRPr lang="tr-TR" sz="2400" b="0" dirty="0">
              <a:solidFill>
                <a:schemeClr val="bg1">
                  <a:lumMod val="85000"/>
                </a:schemeClr>
              </a:solidFill>
            </a:endParaRPr>
          </a:p>
          <a:p>
            <a:r>
              <a:rPr lang="en-US" sz="2400" b="0" dirty="0">
                <a:solidFill>
                  <a:schemeClr val="bg1">
                    <a:lumMod val="85000"/>
                  </a:schemeClr>
                </a:solidFill>
              </a:rPr>
              <a:t>and User Acceptance of Information Technology</a:t>
            </a:r>
            <a:r>
              <a:rPr lang="tr-TR" sz="2400" b="0" dirty="0">
                <a:solidFill>
                  <a:schemeClr val="bg1">
                    <a:lumMod val="85000"/>
                  </a:schemeClr>
                </a:solidFill>
              </a:rPr>
              <a:t> </a:t>
            </a:r>
          </a:p>
          <a:p>
            <a:r>
              <a:rPr lang="tr-TR" sz="1800" b="0" dirty="0">
                <a:solidFill>
                  <a:schemeClr val="bg1">
                    <a:lumMod val="85000"/>
                  </a:schemeClr>
                </a:solidFill>
              </a:rPr>
              <a:t>by</a:t>
            </a:r>
            <a:r>
              <a:rPr lang="tr-TR" sz="2800" b="0" dirty="0">
                <a:solidFill>
                  <a:schemeClr val="bg1">
                    <a:lumMod val="85000"/>
                  </a:schemeClr>
                </a:solidFill>
              </a:rPr>
              <a:t> </a:t>
            </a:r>
            <a:r>
              <a:rPr lang="tr-TR" sz="1800" b="0" dirty="0">
                <a:solidFill>
                  <a:schemeClr val="bg1">
                    <a:lumMod val="85000"/>
                  </a:schemeClr>
                </a:solidFill>
              </a:rPr>
              <a:t>Fred D. Davis</a:t>
            </a:r>
            <a:endParaRPr lang="en-US" sz="3200" b="0" dirty="0">
              <a:solidFill>
                <a:schemeClr val="bg1">
                  <a:lumMod val="85000"/>
                </a:schemeClr>
              </a:solidFill>
            </a:endParaRPr>
          </a:p>
          <a:p>
            <a:endParaRPr lang="tr-TR" sz="1400" b="0" dirty="0">
              <a:solidFill>
                <a:schemeClr val="bg1">
                  <a:lumMod val="85000"/>
                </a:schemeClr>
              </a:solidFill>
            </a:endParaRPr>
          </a:p>
        </p:txBody>
      </p:sp>
      <p:pic>
        <p:nvPicPr>
          <p:cNvPr id="1030"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5229011" y="4572788"/>
            <a:ext cx="3914981" cy="5952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07376" y="204268"/>
            <a:ext cx="1593130" cy="276999"/>
          </a:xfrm>
          <a:prstGeom prst="rect">
            <a:avLst/>
          </a:prstGeom>
          <a:noFill/>
        </p:spPr>
        <p:txBody>
          <a:bodyPr wrap="square" rtlCol="0">
            <a:spAutoFit/>
          </a:bodyPr>
          <a:lstStyle/>
          <a:p>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10</a:t>
            </a:r>
            <a:r>
              <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 </a:t>
            </a:r>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November</a:t>
            </a:r>
            <a:r>
              <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 202</a:t>
            </a:r>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1</a:t>
            </a:r>
            <a:endPar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
        <p:nvSpPr>
          <p:cNvPr id="11" name="Shape 98">
            <a:extLst>
              <a:ext uri="{FF2B5EF4-FFF2-40B4-BE49-F238E27FC236}">
                <a16:creationId xmlns:a16="http://schemas.microsoft.com/office/drawing/2014/main" id="{A7925330-48B6-4D5A-8E20-5D354BC865A0}"/>
              </a:ext>
            </a:extLst>
          </p:cNvPr>
          <p:cNvSpPr txBox="1">
            <a:spLocks/>
          </p:cNvSpPr>
          <p:nvPr/>
        </p:nvSpPr>
        <p:spPr>
          <a:xfrm>
            <a:off x="331391" y="3616036"/>
            <a:ext cx="1962336" cy="577209"/>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tr-TR" sz="1200" b="0" u="sng" dirty="0">
              <a:solidFill>
                <a:schemeClr val="bg1">
                  <a:lumMod val="95000"/>
                </a:schemeClr>
              </a:solidFill>
            </a:endParaRPr>
          </a:p>
          <a:p>
            <a:pPr>
              <a:lnSpc>
                <a:spcPct val="150000"/>
              </a:lnSpc>
            </a:pPr>
            <a:endParaRPr lang="tr-TR" sz="1200" b="0" u="sng" dirty="0">
              <a:solidFill>
                <a:schemeClr val="bg1">
                  <a:lumMod val="95000"/>
                </a:schemeClr>
              </a:solidFill>
            </a:endParaRPr>
          </a:p>
          <a:p>
            <a:pPr>
              <a:lnSpc>
                <a:spcPct val="150000"/>
              </a:lnSpc>
            </a:pPr>
            <a:endParaRPr lang="tr-TR" sz="1200" b="0" dirty="0">
              <a:solidFill>
                <a:schemeClr val="bg1">
                  <a:lumMod val="85000"/>
                </a:schemeClr>
              </a:solidFill>
            </a:endParaRPr>
          </a:p>
          <a:p>
            <a:pPr>
              <a:lnSpc>
                <a:spcPct val="150000"/>
              </a:lnSpc>
            </a:pPr>
            <a:r>
              <a:rPr lang="tr-TR" sz="1200" b="0" dirty="0">
                <a:solidFill>
                  <a:schemeClr val="bg1">
                    <a:lumMod val="85000"/>
                  </a:schemeClr>
                </a:solidFill>
              </a:rPr>
              <a:t>Rüstem Ozan Özdemir</a:t>
            </a:r>
          </a:p>
          <a:p>
            <a:pPr>
              <a:lnSpc>
                <a:spcPct val="150000"/>
              </a:lnSpc>
            </a:pPr>
            <a:r>
              <a:rPr lang="tr-TR" sz="1200" b="0" dirty="0">
                <a:solidFill>
                  <a:schemeClr val="bg1">
                    <a:lumMod val="85000"/>
                  </a:schemeClr>
                </a:solidFill>
              </a:rPr>
              <a:t>1938935</a:t>
            </a:r>
          </a:p>
        </p:txBody>
      </p:sp>
      <p:sp>
        <p:nvSpPr>
          <p:cNvPr id="14" name="Shape 98">
            <a:extLst>
              <a:ext uri="{FF2B5EF4-FFF2-40B4-BE49-F238E27FC236}">
                <a16:creationId xmlns:a16="http://schemas.microsoft.com/office/drawing/2014/main" id="{C9ED83AF-39A7-4001-8EDA-B6521AF9EE87}"/>
              </a:ext>
            </a:extLst>
          </p:cNvPr>
          <p:cNvSpPr txBox="1">
            <a:spLocks/>
          </p:cNvSpPr>
          <p:nvPr/>
        </p:nvSpPr>
        <p:spPr>
          <a:xfrm>
            <a:off x="331391" y="939669"/>
            <a:ext cx="4013781" cy="724747"/>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en-US" sz="2400" b="0" u="sng" dirty="0">
              <a:solidFill>
                <a:schemeClr val="bg1">
                  <a:lumMod val="95000"/>
                </a:schemeClr>
              </a:solidFill>
            </a:endParaRPr>
          </a:p>
          <a:p>
            <a:pPr>
              <a:lnSpc>
                <a:spcPct val="150000"/>
              </a:lnSpc>
            </a:pPr>
            <a:endParaRPr lang="en-US" sz="2400" b="0" u="sng" dirty="0">
              <a:solidFill>
                <a:srgbClr val="94BF6E"/>
              </a:solidFill>
            </a:endParaRPr>
          </a:p>
          <a:p>
            <a:pPr algn="ctr"/>
            <a:r>
              <a:rPr lang="tr-TR" sz="2400" b="0" dirty="0">
                <a:solidFill>
                  <a:schemeClr val="bg1">
                    <a:lumMod val="95000"/>
                  </a:schemeClr>
                </a:solidFill>
                <a:effectLst>
                  <a:outerShdw blurRad="38100" dist="38100" dir="2700000" algn="tl">
                    <a:srgbClr val="000000">
                      <a:alpha val="43137"/>
                    </a:srgbClr>
                  </a:outerShdw>
                </a:effectLst>
              </a:rPr>
              <a:t>ARTICLE PRESENTATION</a:t>
            </a:r>
            <a:endParaRPr lang="en-US" sz="2800" b="0"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14887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Steps of Process and </a:t>
            </a:r>
            <a:br>
              <a:rPr lang="tr-TR" dirty="0"/>
            </a:br>
            <a:r>
              <a:rPr lang="tr-TR" dirty="0"/>
              <a:t>Scale Development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3" name="Picture 2">
            <a:extLst>
              <a:ext uri="{FF2B5EF4-FFF2-40B4-BE49-F238E27FC236}">
                <a16:creationId xmlns:a16="http://schemas.microsoft.com/office/drawing/2014/main" id="{8A50F46A-3666-4CB9-9E03-D51B1810D047}"/>
              </a:ext>
            </a:extLst>
          </p:cNvPr>
          <p:cNvPicPr>
            <a:picLocks noChangeAspect="1"/>
          </p:cNvPicPr>
          <p:nvPr/>
        </p:nvPicPr>
        <p:blipFill>
          <a:blip r:embed="rId6"/>
          <a:stretch>
            <a:fillRect/>
          </a:stretch>
        </p:blipFill>
        <p:spPr>
          <a:xfrm>
            <a:off x="552649" y="1737496"/>
            <a:ext cx="6132802" cy="2979188"/>
          </a:xfrm>
          <a:prstGeom prst="rect">
            <a:avLst/>
          </a:prstGeom>
        </p:spPr>
      </p:pic>
    </p:spTree>
    <p:extLst>
      <p:ext uri="{BB962C8B-B14F-4D97-AF65-F5344CB8AC3E}">
        <p14:creationId xmlns:p14="http://schemas.microsoft.com/office/powerpoint/2010/main" val="169812403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Steps of Process and </a:t>
            </a:r>
            <a:br>
              <a:rPr lang="tr-TR" dirty="0"/>
            </a:br>
            <a:r>
              <a:rPr lang="tr-TR" dirty="0"/>
              <a:t>Scale Development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4" name="Picture 3">
            <a:extLst>
              <a:ext uri="{FF2B5EF4-FFF2-40B4-BE49-F238E27FC236}">
                <a16:creationId xmlns:a16="http://schemas.microsoft.com/office/drawing/2014/main" id="{BBA56F70-85D6-4DDB-9D3F-C223BE8EC2F9}"/>
              </a:ext>
            </a:extLst>
          </p:cNvPr>
          <p:cNvPicPr>
            <a:picLocks noChangeAspect="1"/>
          </p:cNvPicPr>
          <p:nvPr/>
        </p:nvPicPr>
        <p:blipFill>
          <a:blip r:embed="rId6"/>
          <a:stretch>
            <a:fillRect/>
          </a:stretch>
        </p:blipFill>
        <p:spPr>
          <a:xfrm>
            <a:off x="552649" y="1786338"/>
            <a:ext cx="6132170" cy="2826437"/>
          </a:xfrm>
          <a:prstGeom prst="rect">
            <a:avLst/>
          </a:prstGeom>
        </p:spPr>
      </p:pic>
    </p:spTree>
    <p:extLst>
      <p:ext uri="{BB962C8B-B14F-4D97-AF65-F5344CB8AC3E}">
        <p14:creationId xmlns:p14="http://schemas.microsoft.com/office/powerpoint/2010/main" val="24573964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Pretest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4" name="Shape 119">
            <a:extLst>
              <a:ext uri="{FF2B5EF4-FFF2-40B4-BE49-F238E27FC236}">
                <a16:creationId xmlns:a16="http://schemas.microsoft.com/office/drawing/2014/main" id="{A89EDC14-2369-4880-99FB-3C1D2468F898}"/>
              </a:ext>
            </a:extLst>
          </p:cNvPr>
          <p:cNvSpPr txBox="1"/>
          <p:nvPr/>
        </p:nvSpPr>
        <p:spPr>
          <a:xfrm>
            <a:off x="552649" y="2017946"/>
            <a:ext cx="4400352" cy="2720309"/>
          </a:xfrm>
          <a:prstGeom prst="rect">
            <a:avLst/>
          </a:prstGeom>
          <a:noFill/>
          <a:ln>
            <a:noFill/>
          </a:ln>
        </p:spPr>
        <p:txBody>
          <a:bodyPr lIns="91425" tIns="91425" rIns="91425" bIns="91425" anchor="t" anchorCtr="0">
            <a:noAutofit/>
          </a:bodyPr>
          <a:lstStyle/>
          <a:p>
            <a:pPr marL="342900"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To enhance the content validity</a:t>
            </a:r>
            <a:endParaRPr lang="tr-TR"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Pretest Interviews</a:t>
            </a:r>
          </a:p>
          <a:p>
            <a:pPr marL="342900" indent="-34290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15 experienced computer users</a:t>
            </a:r>
          </a:p>
          <a:p>
            <a:pPr marL="342900" indent="-34290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Performing Two Tasks</a:t>
            </a:r>
          </a:p>
          <a:p>
            <a:pPr marL="342900" lvl="3" indent="-342900">
              <a:spcBef>
                <a:spcPts val="600"/>
              </a:spcBef>
              <a:buFont typeface="Wingdings" panose="05000000000000000000" pitchFamily="2" charset="2"/>
              <a:buChar char="ü"/>
            </a:pPr>
            <a:r>
              <a:rPr lang="tr-TR" sz="1200" dirty="0">
                <a:solidFill>
                  <a:srgbClr val="114454"/>
                </a:solidFill>
                <a:latin typeface="Roboto Slab" panose="020B0604020202020204" charset="0"/>
                <a:ea typeface="Roboto Slab" panose="020B0604020202020204" charset="0"/>
                <a:cs typeface="Nixie One"/>
                <a:sym typeface="Nixie One"/>
              </a:rPr>
              <a:t>Prioritization</a:t>
            </a:r>
          </a:p>
          <a:p>
            <a:pPr marL="342900" lvl="3" indent="-342900">
              <a:spcBef>
                <a:spcPts val="600"/>
              </a:spcBef>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cs typeface="Nixie One"/>
                <a:sym typeface="Nixie One"/>
              </a:rPr>
              <a:t>Categorization</a:t>
            </a:r>
            <a:endParaRPr lang="tr-TR" sz="12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endParaRPr lang="tr-TR" sz="1000" dirty="0">
              <a:solidFill>
                <a:srgbClr val="114454"/>
              </a:solidFill>
              <a:latin typeface="Roboto Slab" panose="020B0604020202020204" charset="0"/>
              <a:ea typeface="Roboto Slab" panose="020B0604020202020204" charset="0"/>
              <a:cs typeface="Nixie One"/>
              <a:sym typeface="Nixie One"/>
            </a:endParaRPr>
          </a:p>
        </p:txBody>
      </p:sp>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2884139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Pretest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3" name="Picture 2">
            <a:extLst>
              <a:ext uri="{FF2B5EF4-FFF2-40B4-BE49-F238E27FC236}">
                <a16:creationId xmlns:a16="http://schemas.microsoft.com/office/drawing/2014/main" id="{8622D6A7-FA8E-415F-B2A4-074605EC54A4}"/>
              </a:ext>
            </a:extLst>
          </p:cNvPr>
          <p:cNvPicPr>
            <a:picLocks noChangeAspect="1"/>
          </p:cNvPicPr>
          <p:nvPr/>
        </p:nvPicPr>
        <p:blipFill>
          <a:blip r:embed="rId6"/>
          <a:stretch>
            <a:fillRect/>
          </a:stretch>
        </p:blipFill>
        <p:spPr>
          <a:xfrm>
            <a:off x="552649" y="1775224"/>
            <a:ext cx="5889481" cy="2779457"/>
          </a:xfrm>
          <a:prstGeom prst="rect">
            <a:avLst/>
          </a:prstGeom>
        </p:spPr>
      </p:pic>
    </p:spTree>
    <p:extLst>
      <p:ext uri="{BB962C8B-B14F-4D97-AF65-F5344CB8AC3E}">
        <p14:creationId xmlns:p14="http://schemas.microsoft.com/office/powerpoint/2010/main" val="738442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Pretest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4" name="Picture 3">
            <a:extLst>
              <a:ext uri="{FF2B5EF4-FFF2-40B4-BE49-F238E27FC236}">
                <a16:creationId xmlns:a16="http://schemas.microsoft.com/office/drawing/2014/main" id="{418C5BC0-927A-4DCA-9FF8-C557287C3535}"/>
              </a:ext>
            </a:extLst>
          </p:cNvPr>
          <p:cNvPicPr>
            <a:picLocks noChangeAspect="1"/>
          </p:cNvPicPr>
          <p:nvPr/>
        </p:nvPicPr>
        <p:blipFill>
          <a:blip r:embed="rId6"/>
          <a:stretch>
            <a:fillRect/>
          </a:stretch>
        </p:blipFill>
        <p:spPr>
          <a:xfrm>
            <a:off x="552649" y="1724630"/>
            <a:ext cx="5917190" cy="3070432"/>
          </a:xfrm>
          <a:prstGeom prst="rect">
            <a:avLst/>
          </a:prstGeom>
        </p:spPr>
      </p:pic>
    </p:spTree>
    <p:extLst>
      <p:ext uri="{BB962C8B-B14F-4D97-AF65-F5344CB8AC3E}">
        <p14:creationId xmlns:p14="http://schemas.microsoft.com/office/powerpoint/2010/main" val="15367099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8"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2"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2350168" y="3746885"/>
            <a:ext cx="4127163"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1" y="3003935"/>
            <a:ext cx="3879568"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a:t>
            </a:r>
            <a:endParaRPr lang="en" sz="12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35127"/>
            <a:ext cx="888717" cy="274501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054846"/>
            <a:ext cx="877499" cy="2300370"/>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761628"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Perceived Usefulness </a:t>
            </a:r>
            <a:r>
              <a:rPr lang="tr-TR" sz="1200" dirty="0">
                <a:solidFill>
                  <a:schemeClr val="lt1"/>
                </a:solidFill>
                <a:latin typeface="Roboto Slab" panose="020B0604020202020204" charset="0"/>
                <a:ea typeface="Roboto Slab" panose="020B0604020202020204" charset="0"/>
                <a:cs typeface="Nixie One"/>
                <a:sym typeface="Nixie One"/>
              </a:rPr>
              <a:t>and</a:t>
            </a:r>
            <a:r>
              <a:rPr lang="en-US" sz="1200" dirty="0">
                <a:solidFill>
                  <a:schemeClr val="lt1"/>
                </a:solidFill>
                <a:latin typeface="Roboto Slab" panose="020B0604020202020204" charset="0"/>
                <a:ea typeface="Roboto Slab" panose="020B0604020202020204" charset="0"/>
                <a:cs typeface="Nixie One"/>
                <a:sym typeface="Nixie One"/>
              </a:rPr>
              <a:t> Perceived Ease of Use</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94556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Study 1 and Study 2</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4" name="Shape 260"/>
          <p:cNvSpPr txBox="1"/>
          <p:nvPr/>
        </p:nvSpPr>
        <p:spPr>
          <a:xfrm>
            <a:off x="6368721" y="2413235"/>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7"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Scale Development and Pretest</a:t>
            </a:r>
            <a:endParaRPr lang="en" sz="1200" dirty="0">
              <a:solidFill>
                <a:schemeClr val="lt1"/>
              </a:solidFill>
              <a:latin typeface="Roboto Slab" panose="020B0604020202020204" charset="0"/>
              <a:ea typeface="Roboto Slab" panose="020B0604020202020204" charset="0"/>
              <a:sym typeface="Nixie One"/>
            </a:endParaRP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53"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Discussion &amp; Conclusion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3317041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1.23457E-7 L -0.1276 -1.23457E-7 " pathEditMode="relative" rAng="0" ptsTypes="AA">
                                      <p:cBhvr>
                                        <p:cTn id="6" dur="2000" fill="hold"/>
                                        <p:tgtEl>
                                          <p:spTgt spid="246"/>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4.5679E-6 L 0.12795 -4.5679E-6 " pathEditMode="relative" rAng="0" ptsTypes="AA">
                                      <p:cBhvr>
                                        <p:cTn id="8" dur="2000" fill="hold"/>
                                        <p:tgtEl>
                                          <p:spTgt spid="245"/>
                                        </p:tgtEl>
                                        <p:attrNameLst>
                                          <p:attrName>ppt_x</p:attrName>
                                          <p:attrName>ppt_y</p:attrName>
                                        </p:attrNameLst>
                                      </p:cBhvr>
                                      <p:rCtr x="6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p:bldP spid="2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2</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558599" y="1549305"/>
            <a:ext cx="7359274" cy="3556096"/>
          </a:xfrm>
          <a:prstGeom prst="rect">
            <a:avLst/>
          </a:prstGeom>
          <a:noFill/>
          <a:ln>
            <a:noFill/>
          </a:ln>
        </p:spPr>
        <p:txBody>
          <a:bodyPr lIns="91425" tIns="91425" rIns="91425" bIns="91425" anchor="t" anchorCtr="0">
            <a:noAutofit/>
          </a:bodyPr>
          <a:lstStyle/>
          <a:p>
            <a:pPr marL="342900" indent="-342900">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rPr>
              <a:t>To </a:t>
            </a:r>
            <a:r>
              <a:rPr lang="en-US" dirty="0">
                <a:solidFill>
                  <a:srgbClr val="114454"/>
                </a:solidFill>
                <a:latin typeface="Roboto Slab" panose="020B0604020202020204" charset="0"/>
                <a:ea typeface="Roboto Slab" panose="020B0604020202020204" charset="0"/>
              </a:rPr>
              <a:t>assess the reliability, convergent validity, discriminant validity, and factorial validity of the 10-item scales resulting from the pretest</a:t>
            </a:r>
            <a:endParaRPr lang="tr-TR"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A sample of 120 users within IBM Canada’s Toronto</a:t>
            </a:r>
            <a:r>
              <a:rPr lang="tr-TR" dirty="0">
                <a:solidFill>
                  <a:srgbClr val="114454"/>
                </a:solidFill>
                <a:latin typeface="Roboto Slab" panose="020B0604020202020204" charset="0"/>
                <a:ea typeface="Roboto Slab" panose="020B0604020202020204" charset="0"/>
              </a:rPr>
              <a:t> </a:t>
            </a:r>
            <a:r>
              <a:rPr lang="en-US" dirty="0">
                <a:solidFill>
                  <a:srgbClr val="114454"/>
                </a:solidFill>
                <a:latin typeface="Roboto Slab" panose="020B0604020202020204" charset="0"/>
                <a:ea typeface="Roboto Slab" panose="020B0604020202020204" charset="0"/>
              </a:rPr>
              <a:t>Development Laboratory</a:t>
            </a:r>
            <a:endParaRPr lang="tr-TR"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rPr>
              <a:t>Two familiar systems</a:t>
            </a:r>
          </a:p>
          <a:p>
            <a:pPr marL="342900" lvl="3" indent="-342900">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PROFS electronic mail</a:t>
            </a:r>
            <a:endParaRPr lang="tr-TR" sz="1200" dirty="0">
              <a:solidFill>
                <a:srgbClr val="114454"/>
              </a:solidFill>
              <a:latin typeface="Roboto Slab" panose="020B0604020202020204" charset="0"/>
              <a:ea typeface="Roboto Slab" panose="020B0604020202020204" charset="0"/>
            </a:endParaRPr>
          </a:p>
          <a:p>
            <a:pPr marL="342900" lvl="3" indent="-342900">
              <a:buFont typeface="Wingdings" panose="05000000000000000000" pitchFamily="2" charset="2"/>
              <a:buChar char="ü"/>
            </a:pPr>
            <a:r>
              <a:rPr lang="tr-TR" sz="1200" dirty="0">
                <a:solidFill>
                  <a:srgbClr val="114454"/>
                </a:solidFill>
                <a:latin typeface="Roboto Slab" panose="020B0604020202020204" charset="0"/>
                <a:ea typeface="Roboto Slab" panose="020B0604020202020204" charset="0"/>
              </a:rPr>
              <a:t>XEDIT file editor</a:t>
            </a: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7 Point Likert Scale</a:t>
            </a:r>
            <a:endParaRPr lang="tr-TR" sz="1200"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Reliability and Validity</a:t>
            </a:r>
            <a:endParaRPr lang="tr-TR" dirty="0">
              <a:solidFill>
                <a:srgbClr val="114454"/>
              </a:solidFill>
              <a:latin typeface="Roboto Slab" panose="020B0604020202020204" charset="0"/>
              <a:ea typeface="Roboto Slab" panose="020B0604020202020204" charset="0"/>
            </a:endParaRPr>
          </a:p>
          <a:p>
            <a:pPr marL="342900" lvl="4" indent="-342900">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Multitrait multi-method analysis</a:t>
            </a:r>
            <a:endParaRPr lang="tr-TR" sz="1200" dirty="0">
              <a:solidFill>
                <a:srgbClr val="114454"/>
              </a:solidFill>
              <a:latin typeface="Roboto Slab" panose="020B0604020202020204" charset="0"/>
              <a:ea typeface="Roboto Slab" panose="020B0604020202020204" charset="0"/>
            </a:endParaRPr>
          </a:p>
          <a:p>
            <a:pPr marL="342900" lvl="3" indent="-342900">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Factor Analysis</a:t>
            </a:r>
            <a:endParaRPr lang="tr-TR" sz="1200"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rPr>
              <a:t>Scale Refinement</a:t>
            </a:r>
          </a:p>
          <a:p>
            <a:pPr marL="342900" lvl="3" indent="-342900">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Six-position categorial scales</a:t>
            </a:r>
            <a:endParaRPr lang="tr-TR" sz="1200"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Relationship to use</a:t>
            </a:r>
          </a:p>
          <a:p>
            <a:pPr lvl="5">
              <a:spcBef>
                <a:spcPts val="600"/>
              </a:spcBef>
            </a:pPr>
            <a:endParaRPr lang="tr-TR" sz="11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13211488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1</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4" name="Picture 3">
            <a:extLst>
              <a:ext uri="{FF2B5EF4-FFF2-40B4-BE49-F238E27FC236}">
                <a16:creationId xmlns:a16="http://schemas.microsoft.com/office/drawing/2014/main" id="{392DC652-F199-4015-86EF-86C86332AA8D}"/>
              </a:ext>
            </a:extLst>
          </p:cNvPr>
          <p:cNvPicPr>
            <a:picLocks noChangeAspect="1"/>
          </p:cNvPicPr>
          <p:nvPr/>
        </p:nvPicPr>
        <p:blipFill>
          <a:blip r:embed="rId6"/>
          <a:stretch>
            <a:fillRect/>
          </a:stretch>
        </p:blipFill>
        <p:spPr>
          <a:xfrm>
            <a:off x="558599" y="1662289"/>
            <a:ext cx="5623863" cy="3221871"/>
          </a:xfrm>
          <a:prstGeom prst="rect">
            <a:avLst/>
          </a:prstGeom>
        </p:spPr>
      </p:pic>
    </p:spTree>
    <p:extLst>
      <p:ext uri="{BB962C8B-B14F-4D97-AF65-F5344CB8AC3E}">
        <p14:creationId xmlns:p14="http://schemas.microsoft.com/office/powerpoint/2010/main" val="1146840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1</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7" name="Picture 6">
            <a:extLst>
              <a:ext uri="{FF2B5EF4-FFF2-40B4-BE49-F238E27FC236}">
                <a16:creationId xmlns:a16="http://schemas.microsoft.com/office/drawing/2014/main" id="{BCD39FDE-CB05-42D4-B148-C9EA0542C669}"/>
              </a:ext>
            </a:extLst>
          </p:cNvPr>
          <p:cNvPicPr>
            <a:picLocks noChangeAspect="1"/>
          </p:cNvPicPr>
          <p:nvPr/>
        </p:nvPicPr>
        <p:blipFill>
          <a:blip r:embed="rId6"/>
          <a:stretch>
            <a:fillRect/>
          </a:stretch>
        </p:blipFill>
        <p:spPr>
          <a:xfrm>
            <a:off x="558599" y="1586121"/>
            <a:ext cx="5032949" cy="3431297"/>
          </a:xfrm>
          <a:prstGeom prst="rect">
            <a:avLst/>
          </a:prstGeom>
        </p:spPr>
      </p:pic>
    </p:spTree>
    <p:extLst>
      <p:ext uri="{BB962C8B-B14F-4D97-AF65-F5344CB8AC3E}">
        <p14:creationId xmlns:p14="http://schemas.microsoft.com/office/powerpoint/2010/main" val="112051532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2</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558599" y="1893352"/>
            <a:ext cx="7359274" cy="2644012"/>
          </a:xfrm>
          <a:prstGeom prst="rect">
            <a:avLst/>
          </a:prstGeom>
          <a:noFill/>
          <a:ln>
            <a:noFill/>
          </a:ln>
        </p:spPr>
        <p:txBody>
          <a:bodyPr lIns="91425" tIns="91425" rIns="91425" bIns="91425" anchor="t" anchorCtr="0">
            <a:noAutofit/>
          </a:bodyPr>
          <a:lstStyle/>
          <a:p>
            <a:pPr marL="342900" indent="-342900">
              <a:lnSpc>
                <a:spcPct val="150000"/>
              </a:lnSpc>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rPr>
              <a:t>40 participants</a:t>
            </a:r>
          </a:p>
          <a:p>
            <a:pPr marL="342900" indent="-342900">
              <a:lnSpc>
                <a:spcPct val="150000"/>
              </a:lnSpc>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rPr>
              <a:t>Two unfamiliar systems</a:t>
            </a:r>
          </a:p>
          <a:p>
            <a:pPr marL="342900" lvl="3" indent="-342900">
              <a:lnSpc>
                <a:spcPct val="150000"/>
              </a:lnSpc>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Chart Master</a:t>
            </a:r>
            <a:endParaRPr lang="tr-TR" sz="1200"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ü"/>
            </a:pPr>
            <a:r>
              <a:rPr lang="tr-TR" sz="1200" dirty="0">
                <a:solidFill>
                  <a:srgbClr val="114454"/>
                </a:solidFill>
                <a:latin typeface="Roboto Slab" panose="020B0604020202020204" charset="0"/>
                <a:ea typeface="Roboto Slab" panose="020B0604020202020204" charset="0"/>
              </a:rPr>
              <a:t>Pendraw</a:t>
            </a: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Reliability and Validity</a:t>
            </a:r>
            <a:endParaRPr lang="tr-TR"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rPr>
              <a:t>Relationship to use</a:t>
            </a:r>
            <a:endParaRPr lang="tr-TR"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ü"/>
            </a:pPr>
            <a:r>
              <a:rPr lang="en-US" sz="1200" dirty="0">
                <a:solidFill>
                  <a:srgbClr val="114454"/>
                </a:solidFill>
                <a:latin typeface="Roboto Slab" panose="020B0604020202020204" charset="0"/>
                <a:ea typeface="Roboto Slab" panose="020B0604020202020204" charset="0"/>
              </a:rPr>
              <a:t>2 seven-point scale</a:t>
            </a:r>
            <a:endParaRPr lang="tr-TR" sz="1200" dirty="0">
              <a:solidFill>
                <a:srgbClr val="114454"/>
              </a:solidFill>
              <a:latin typeface="Roboto Slab" panose="020B0604020202020204" charset="0"/>
              <a:ea typeface="Roboto Slab" panose="020B0604020202020204" charset="0"/>
            </a:endParaRPr>
          </a:p>
          <a:p>
            <a:pPr marL="342900" lvl="3" indent="-342900">
              <a:lnSpc>
                <a:spcPct val="150000"/>
              </a:lnSpc>
              <a:buFont typeface="Wingdings" panose="05000000000000000000" pitchFamily="2" charset="2"/>
              <a:buChar char="ü"/>
            </a:pPr>
            <a:r>
              <a:rPr lang="tr-TR" sz="1200" dirty="0">
                <a:solidFill>
                  <a:srgbClr val="114454"/>
                </a:solidFill>
                <a:latin typeface="Roboto Slab" panose="020B0604020202020204" charset="0"/>
                <a:ea typeface="Roboto Slab" panose="020B0604020202020204" charset="0"/>
              </a:rPr>
              <a:t>R</a:t>
            </a:r>
            <a:r>
              <a:rPr lang="en-US" sz="1200" dirty="0">
                <a:solidFill>
                  <a:srgbClr val="114454"/>
                </a:solidFill>
                <a:latin typeface="Roboto Slab" panose="020B0604020202020204" charset="0"/>
                <a:ea typeface="Roboto Slab" panose="020B0604020202020204" charset="0"/>
              </a:rPr>
              <a:t>egression and partial correlation results</a:t>
            </a:r>
          </a:p>
          <a:p>
            <a:pPr lvl="5">
              <a:spcBef>
                <a:spcPts val="600"/>
              </a:spcBef>
            </a:pPr>
            <a:endParaRPr lang="tr-TR" sz="11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13589236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3575528" y="758701"/>
            <a:ext cx="4135467"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7"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46"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3"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2054847"/>
            <a:ext cx="888717" cy="232529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184399"/>
            <a:ext cx="877499" cy="2170817"/>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3759029" y="2258773"/>
            <a:ext cx="271829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2189220" y="1508917"/>
            <a:ext cx="4288109"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753138"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Perceived Usefulness </a:t>
            </a:r>
            <a:r>
              <a:rPr lang="tr-TR" sz="1200" dirty="0">
                <a:solidFill>
                  <a:schemeClr val="lt1"/>
                </a:solidFill>
                <a:latin typeface="Roboto Slab" panose="020B0604020202020204" charset="0"/>
                <a:ea typeface="Roboto Slab" panose="020B0604020202020204" charset="0"/>
                <a:cs typeface="Nixie One"/>
                <a:sym typeface="Nixie One"/>
              </a:rPr>
              <a:t>and</a:t>
            </a:r>
            <a:r>
              <a:rPr lang="en-US" sz="1200" dirty="0">
                <a:solidFill>
                  <a:schemeClr val="lt1"/>
                </a:solidFill>
                <a:latin typeface="Roboto Slab" panose="020B0604020202020204" charset="0"/>
                <a:ea typeface="Roboto Slab" panose="020B0604020202020204" charset="0"/>
                <a:cs typeface="Nixie One"/>
                <a:sym typeface="Nixie One"/>
              </a:rPr>
              <a:t> Perceived Ease of Use</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Discussion &amp; Conclusion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pic>
        <p:nvPicPr>
          <p:cNvPr id="44"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48"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Scale Development and Pretest</a:t>
            </a:r>
            <a:endParaRPr lang="en" sz="1200" dirty="0">
              <a:solidFill>
                <a:schemeClr val="lt1"/>
              </a:solidFill>
              <a:latin typeface="Roboto Slab" panose="020B0604020202020204" charset="0"/>
              <a:ea typeface="Roboto Slab" panose="020B0604020202020204" charset="0"/>
              <a:sym typeface="Nixie One"/>
            </a:endParaRPr>
          </a:p>
        </p:txBody>
      </p:sp>
      <p:sp>
        <p:nvSpPr>
          <p:cNvPr id="49" name="Shape 266"/>
          <p:cNvSpPr txBox="1"/>
          <p:nvPr/>
        </p:nvSpPr>
        <p:spPr>
          <a:xfrm>
            <a:off x="4531760" y="3094313"/>
            <a:ext cx="1753131"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Study 1 and Study 2</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100" name="Picture 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Tree>
    <p:extLst>
      <p:ext uri="{BB962C8B-B14F-4D97-AF65-F5344CB8AC3E}">
        <p14:creationId xmlns:p14="http://schemas.microsoft.com/office/powerpoint/2010/main" val="13158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3.7037E-7 L -0.13559 0.00031 " pathEditMode="relative" rAng="0" ptsTypes="AA">
                                      <p:cBhvr>
                                        <p:cTn id="6" dur="2000" fill="hold"/>
                                        <p:tgtEl>
                                          <p:spTgt spid="61"/>
                                        </p:tgtEl>
                                        <p:attrNameLst>
                                          <p:attrName>ppt_x</p:attrName>
                                          <p:attrName>ppt_y</p:attrName>
                                        </p:attrNameLst>
                                      </p:cBhvr>
                                      <p:rCtr x="-6788" y="0"/>
                                    </p:animMotion>
                                  </p:childTnLst>
                                </p:cTn>
                              </p:par>
                              <p:par>
                                <p:cTn id="7" presetID="63" presetClass="path" presetSubtype="0" accel="50000" decel="50000" fill="hold" grpId="0" nodeType="withEffect">
                                  <p:stCondLst>
                                    <p:cond delay="0"/>
                                  </p:stCondLst>
                                  <p:childTnLst>
                                    <p:animMotion origin="layout" path="M -4.72222E-6 6.17284E-7 L 0.13681 6.17284E-7 " pathEditMode="relative" rAng="0" ptsTypes="AA">
                                      <p:cBhvr>
                                        <p:cTn id="8" dur="2000" fill="hold"/>
                                        <p:tgtEl>
                                          <p:spTgt spid="248"/>
                                        </p:tgtEl>
                                        <p:attrNameLst>
                                          <p:attrName>ppt_x</p:attrName>
                                          <p:attrName>ppt_y</p:attrName>
                                        </p:attrNameLst>
                                      </p:cBhvr>
                                      <p:rCtr x="6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2</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4" name="Picture 3">
            <a:extLst>
              <a:ext uri="{FF2B5EF4-FFF2-40B4-BE49-F238E27FC236}">
                <a16:creationId xmlns:a16="http://schemas.microsoft.com/office/drawing/2014/main" id="{4BB0DBE7-CCC8-4439-AAFA-97ACCF4186CD}"/>
              </a:ext>
            </a:extLst>
          </p:cNvPr>
          <p:cNvPicPr>
            <a:picLocks noChangeAspect="1"/>
          </p:cNvPicPr>
          <p:nvPr/>
        </p:nvPicPr>
        <p:blipFill>
          <a:blip r:embed="rId6"/>
          <a:stretch>
            <a:fillRect/>
          </a:stretch>
        </p:blipFill>
        <p:spPr>
          <a:xfrm>
            <a:off x="558599" y="1875481"/>
            <a:ext cx="5519335" cy="2797471"/>
          </a:xfrm>
          <a:prstGeom prst="rect">
            <a:avLst/>
          </a:prstGeom>
        </p:spPr>
      </p:pic>
    </p:spTree>
    <p:extLst>
      <p:ext uri="{BB962C8B-B14F-4D97-AF65-F5344CB8AC3E}">
        <p14:creationId xmlns:p14="http://schemas.microsoft.com/office/powerpoint/2010/main" val="188681431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2</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5" name="Picture 4">
            <a:extLst>
              <a:ext uri="{FF2B5EF4-FFF2-40B4-BE49-F238E27FC236}">
                <a16:creationId xmlns:a16="http://schemas.microsoft.com/office/drawing/2014/main" id="{D4CE8C6F-C0A0-4BD2-AA42-2CC1C9994787}"/>
              </a:ext>
            </a:extLst>
          </p:cNvPr>
          <p:cNvPicPr>
            <a:picLocks noChangeAspect="1"/>
          </p:cNvPicPr>
          <p:nvPr/>
        </p:nvPicPr>
        <p:blipFill>
          <a:blip r:embed="rId6"/>
          <a:stretch>
            <a:fillRect/>
          </a:stretch>
        </p:blipFill>
        <p:spPr>
          <a:xfrm>
            <a:off x="558599" y="1875481"/>
            <a:ext cx="5580352" cy="2838008"/>
          </a:xfrm>
          <a:prstGeom prst="rect">
            <a:avLst/>
          </a:prstGeom>
        </p:spPr>
      </p:pic>
    </p:spTree>
    <p:extLst>
      <p:ext uri="{BB962C8B-B14F-4D97-AF65-F5344CB8AC3E}">
        <p14:creationId xmlns:p14="http://schemas.microsoft.com/office/powerpoint/2010/main" val="249851328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Study 2</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Study 1 and Study 2</a:t>
            </a:r>
          </a:p>
        </p:txBody>
      </p:sp>
      <p:sp>
        <p:nvSpPr>
          <p:cNvPr id="13" name="Rectangle 24">
            <a:extLst>
              <a:ext uri="{FF2B5EF4-FFF2-40B4-BE49-F238E27FC236}">
                <a16:creationId xmlns:a16="http://schemas.microsoft.com/office/drawing/2014/main" id="{73559F1B-F596-4193-BDE8-572DE7F8B48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4" name="Picture 3">
            <a:extLst>
              <a:ext uri="{FF2B5EF4-FFF2-40B4-BE49-F238E27FC236}">
                <a16:creationId xmlns:a16="http://schemas.microsoft.com/office/drawing/2014/main" id="{34BC5FB9-FFF4-4EF1-88A0-940DA30667A4}"/>
              </a:ext>
            </a:extLst>
          </p:cNvPr>
          <p:cNvPicPr>
            <a:picLocks noChangeAspect="1"/>
          </p:cNvPicPr>
          <p:nvPr/>
        </p:nvPicPr>
        <p:blipFill>
          <a:blip r:embed="rId6"/>
          <a:stretch>
            <a:fillRect/>
          </a:stretch>
        </p:blipFill>
        <p:spPr>
          <a:xfrm>
            <a:off x="558599" y="1907927"/>
            <a:ext cx="5589443" cy="2686002"/>
          </a:xfrm>
          <a:prstGeom prst="rect">
            <a:avLst/>
          </a:prstGeom>
        </p:spPr>
      </p:pic>
    </p:spTree>
    <p:extLst>
      <p:ext uri="{BB962C8B-B14F-4D97-AF65-F5344CB8AC3E}">
        <p14:creationId xmlns:p14="http://schemas.microsoft.com/office/powerpoint/2010/main" val="285638648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8"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2"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2350168" y="3746885"/>
            <a:ext cx="5313815"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1"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35127"/>
            <a:ext cx="888717" cy="274501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054846"/>
            <a:ext cx="877499" cy="2300370"/>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761628"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Perceived Usefulness </a:t>
            </a:r>
            <a:r>
              <a:rPr lang="tr-TR" sz="1200" dirty="0">
                <a:solidFill>
                  <a:schemeClr val="lt1"/>
                </a:solidFill>
                <a:latin typeface="Roboto Slab" panose="020B0604020202020204" charset="0"/>
                <a:ea typeface="Roboto Slab" panose="020B0604020202020204" charset="0"/>
                <a:cs typeface="Nixie One"/>
                <a:sym typeface="Nixie One"/>
              </a:rPr>
              <a:t>and</a:t>
            </a:r>
            <a:r>
              <a:rPr lang="en-US" sz="1200" dirty="0">
                <a:solidFill>
                  <a:schemeClr val="lt1"/>
                </a:solidFill>
                <a:latin typeface="Roboto Slab" panose="020B0604020202020204" charset="0"/>
                <a:ea typeface="Roboto Slab" panose="020B0604020202020204" charset="0"/>
                <a:cs typeface="Nixie One"/>
                <a:sym typeface="Nixie One"/>
              </a:rPr>
              <a:t> Perceived Ease of Use</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94556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Study 1 and Study 2</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4" name="Shape 260"/>
          <p:cNvSpPr txBox="1"/>
          <p:nvPr/>
        </p:nvSpPr>
        <p:spPr>
          <a:xfrm>
            <a:off x="6368721" y="2413235"/>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7"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Scale Development and Pretest</a:t>
            </a:r>
            <a:endParaRPr lang="en" sz="1200" dirty="0">
              <a:solidFill>
                <a:schemeClr val="lt1"/>
              </a:solidFill>
              <a:latin typeface="Roboto Slab" panose="020B0604020202020204" charset="0"/>
              <a:ea typeface="Roboto Slab" panose="020B0604020202020204" charset="0"/>
              <a:sym typeface="Nixie One"/>
            </a:endParaRP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53"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Discussion &amp; Conclusion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1275276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1.23457E-7 L -0.1276 -1.23457E-7 " pathEditMode="relative" rAng="0" ptsTypes="AA">
                                      <p:cBhvr>
                                        <p:cTn id="6" dur="2000" fill="hold"/>
                                        <p:tgtEl>
                                          <p:spTgt spid="246"/>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4.5679E-6 L 0.12795 -4.5679E-6 " pathEditMode="relative" rAng="0" ptsTypes="AA">
                                      <p:cBhvr>
                                        <p:cTn id="8" dur="2000" fill="hold"/>
                                        <p:tgtEl>
                                          <p:spTgt spid="245"/>
                                        </p:tgtEl>
                                        <p:attrNameLst>
                                          <p:attrName>ppt_x</p:attrName>
                                          <p:attrName>ppt_y</p:attrName>
                                        </p:attrNameLst>
                                      </p:cBhvr>
                                      <p:rCtr x="6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p:bldP spid="2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sp>
        <p:nvSpPr>
          <p:cNvPr id="111" name="Shape 111"/>
          <p:cNvSpPr txBox="1">
            <a:spLocks noGrp="1"/>
          </p:cNvSpPr>
          <p:nvPr>
            <p:ph type="title"/>
          </p:nvPr>
        </p:nvSpPr>
        <p:spPr>
          <a:xfrm>
            <a:off x="1058169" y="707512"/>
            <a:ext cx="3208799" cy="1028700"/>
          </a:xfrm>
          <a:prstGeom prst="rect">
            <a:avLst/>
          </a:prstGeom>
        </p:spPr>
        <p:txBody>
          <a:bodyPr lIns="91425" tIns="91425" rIns="91425" bIns="91425" anchor="ctr" anchorCtr="0">
            <a:noAutofit/>
          </a:bodyPr>
          <a:lstStyle/>
          <a:p>
            <a:r>
              <a:rPr lang="tr-TR" sz="14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Discussion</a:t>
            </a:r>
            <a:b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b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pic>
      <p:sp>
        <p:nvSpPr>
          <p:cNvPr id="34" name="Rectangle 33"/>
          <p:cNvSpPr/>
          <p:nvPr/>
        </p:nvSpPr>
        <p:spPr>
          <a:xfrm>
            <a:off x="7321059" y="-11754"/>
            <a:ext cx="182294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Discussion &amp; Conclusion</a:t>
            </a: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44" name="Rectangle 43"/>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22" name="Shape 119">
            <a:extLst>
              <a:ext uri="{FF2B5EF4-FFF2-40B4-BE49-F238E27FC236}">
                <a16:creationId xmlns:a16="http://schemas.microsoft.com/office/drawing/2014/main" id="{AFAC12B6-0E43-45C3-807D-9946A5BFAD3B}"/>
              </a:ext>
            </a:extLst>
          </p:cNvPr>
          <p:cNvSpPr txBox="1"/>
          <p:nvPr/>
        </p:nvSpPr>
        <p:spPr>
          <a:xfrm>
            <a:off x="636789" y="1926347"/>
            <a:ext cx="6684270" cy="2515686"/>
          </a:xfrm>
          <a:prstGeom prst="rect">
            <a:avLst/>
          </a:prstGeom>
          <a:noFill/>
          <a:ln>
            <a:noFill/>
          </a:ln>
        </p:spPr>
        <p:txBody>
          <a:bodyPr lIns="91425" tIns="91425" rIns="91425" bIns="91425" anchor="t" anchorCtr="0">
            <a:noAutofit/>
          </a:bodyPr>
          <a:lstStyle/>
          <a:p>
            <a:pPr marL="171450" indent="-171450">
              <a:lnSpc>
                <a:spcPct val="25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Strong psychometric properties</a:t>
            </a:r>
          </a:p>
          <a:p>
            <a:pPr marL="171450" indent="-171450">
              <a:lnSpc>
                <a:spcPct val="250000"/>
              </a:lnSpc>
              <a:buFont typeface="Wingdings" panose="05000000000000000000" pitchFamily="2" charset="2"/>
              <a:buChar char="v"/>
            </a:pPr>
            <a:r>
              <a:rPr lang="en-US" sz="1600" dirty="0">
                <a:solidFill>
                  <a:srgbClr val="114454"/>
                </a:solidFill>
                <a:latin typeface="Roboto Slab" panose="020B0604020202020204" charset="0"/>
                <a:ea typeface="Roboto Slab" panose="020B0604020202020204" charset="0"/>
              </a:rPr>
              <a:t>Psychometric strength of the new measurement scales</a:t>
            </a:r>
            <a:endParaRPr lang="tr-TR" sz="1600" dirty="0">
              <a:solidFill>
                <a:srgbClr val="114454"/>
              </a:solidFill>
              <a:latin typeface="Roboto Slab" panose="020B0604020202020204" charset="0"/>
              <a:ea typeface="Roboto Slab" panose="020B0604020202020204" charset="0"/>
            </a:endParaRPr>
          </a:p>
          <a:p>
            <a:pPr marL="171450" indent="-171450">
              <a:lnSpc>
                <a:spcPct val="25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Strong correlation of perceived usefulness and user acceptance</a:t>
            </a:r>
          </a:p>
          <a:p>
            <a:pPr marL="171450" indent="-171450">
              <a:lnSpc>
                <a:spcPct val="25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Causal perspective</a:t>
            </a:r>
          </a:p>
        </p:txBody>
      </p:sp>
      <p:sp>
        <p:nvSpPr>
          <p:cNvPr id="15" name="Metin kutusu 17">
            <a:extLst>
              <a:ext uri="{FF2B5EF4-FFF2-40B4-BE49-F238E27FC236}">
                <a16:creationId xmlns:a16="http://schemas.microsoft.com/office/drawing/2014/main" id="{C83A4AD9-12A9-431A-AC05-25A37A11348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97116347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sp>
        <p:nvSpPr>
          <p:cNvPr id="111" name="Shape 111"/>
          <p:cNvSpPr txBox="1">
            <a:spLocks noGrp="1"/>
          </p:cNvSpPr>
          <p:nvPr>
            <p:ph type="title"/>
          </p:nvPr>
        </p:nvSpPr>
        <p:spPr>
          <a:xfrm>
            <a:off x="1058169" y="707512"/>
            <a:ext cx="3208799" cy="1028700"/>
          </a:xfrm>
          <a:prstGeom prst="rect">
            <a:avLst/>
          </a:prstGeom>
        </p:spPr>
        <p:txBody>
          <a:bodyPr lIns="91425" tIns="91425" rIns="91425" bIns="91425" anchor="ctr" anchorCtr="0">
            <a:noAutofit/>
          </a:bodyPr>
          <a:lstStyle/>
          <a:p>
            <a:r>
              <a:rPr lang="tr-TR" sz="14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Final Scales</a:t>
            </a:r>
            <a:b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b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pic>
      <p:sp>
        <p:nvSpPr>
          <p:cNvPr id="34" name="Rectangle 33"/>
          <p:cNvSpPr/>
          <p:nvPr/>
        </p:nvSpPr>
        <p:spPr>
          <a:xfrm>
            <a:off x="7321059" y="-11754"/>
            <a:ext cx="182294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Discussion &amp; Conclusion</a:t>
            </a: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44" name="Rectangle 43"/>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15" name="Metin kutusu 17">
            <a:extLst>
              <a:ext uri="{FF2B5EF4-FFF2-40B4-BE49-F238E27FC236}">
                <a16:creationId xmlns:a16="http://schemas.microsoft.com/office/drawing/2014/main" id="{C83A4AD9-12A9-431A-AC05-25A37A11348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pic>
        <p:nvPicPr>
          <p:cNvPr id="3" name="Picture 2">
            <a:extLst>
              <a:ext uri="{FF2B5EF4-FFF2-40B4-BE49-F238E27FC236}">
                <a16:creationId xmlns:a16="http://schemas.microsoft.com/office/drawing/2014/main" id="{0BD3D149-4874-4C98-A13A-7601C460CE90}"/>
              </a:ext>
            </a:extLst>
          </p:cNvPr>
          <p:cNvPicPr>
            <a:picLocks noChangeAspect="1"/>
          </p:cNvPicPr>
          <p:nvPr/>
        </p:nvPicPr>
        <p:blipFill>
          <a:blip r:embed="rId7"/>
          <a:stretch>
            <a:fillRect/>
          </a:stretch>
        </p:blipFill>
        <p:spPr>
          <a:xfrm>
            <a:off x="636789" y="1736212"/>
            <a:ext cx="5137896" cy="3164559"/>
          </a:xfrm>
          <a:prstGeom prst="rect">
            <a:avLst/>
          </a:prstGeom>
        </p:spPr>
      </p:pic>
    </p:spTree>
    <p:extLst>
      <p:ext uri="{BB962C8B-B14F-4D97-AF65-F5344CB8AC3E}">
        <p14:creationId xmlns:p14="http://schemas.microsoft.com/office/powerpoint/2010/main" val="303903869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sp>
        <p:nvSpPr>
          <p:cNvPr id="111" name="Shape 111"/>
          <p:cNvSpPr txBox="1">
            <a:spLocks noGrp="1"/>
          </p:cNvSpPr>
          <p:nvPr>
            <p:ph type="title"/>
          </p:nvPr>
        </p:nvSpPr>
        <p:spPr>
          <a:xfrm>
            <a:off x="1058169" y="707512"/>
            <a:ext cx="3208799" cy="1028700"/>
          </a:xfrm>
          <a:prstGeom prst="rect">
            <a:avLst/>
          </a:prstGeom>
        </p:spPr>
        <p:txBody>
          <a:bodyPr lIns="91425" tIns="91425" rIns="91425" bIns="91425" anchor="ctr" anchorCtr="0">
            <a:noAutofit/>
          </a:bodyPr>
          <a:lstStyle/>
          <a:p>
            <a:r>
              <a:rPr lang="tr-TR" sz="14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Final Scales</a:t>
            </a:r>
            <a:b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b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pic>
      <p:sp>
        <p:nvSpPr>
          <p:cNvPr id="34" name="Rectangle 33"/>
          <p:cNvSpPr/>
          <p:nvPr/>
        </p:nvSpPr>
        <p:spPr>
          <a:xfrm>
            <a:off x="7321059" y="-11754"/>
            <a:ext cx="182294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Discussion &amp; Conclusion</a:t>
            </a: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44" name="Rectangle 43"/>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15" name="Metin kutusu 17">
            <a:extLst>
              <a:ext uri="{FF2B5EF4-FFF2-40B4-BE49-F238E27FC236}">
                <a16:creationId xmlns:a16="http://schemas.microsoft.com/office/drawing/2014/main" id="{C83A4AD9-12A9-431A-AC05-25A37A11348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pic>
        <p:nvPicPr>
          <p:cNvPr id="4" name="Picture 3">
            <a:extLst>
              <a:ext uri="{FF2B5EF4-FFF2-40B4-BE49-F238E27FC236}">
                <a16:creationId xmlns:a16="http://schemas.microsoft.com/office/drawing/2014/main" id="{294C15DF-D6B4-46D0-8F92-22D271DDCE6C}"/>
              </a:ext>
            </a:extLst>
          </p:cNvPr>
          <p:cNvPicPr>
            <a:picLocks noChangeAspect="1"/>
          </p:cNvPicPr>
          <p:nvPr/>
        </p:nvPicPr>
        <p:blipFill>
          <a:blip r:embed="rId7"/>
          <a:stretch>
            <a:fillRect/>
          </a:stretch>
        </p:blipFill>
        <p:spPr>
          <a:xfrm>
            <a:off x="636789" y="1736212"/>
            <a:ext cx="5170447" cy="3203363"/>
          </a:xfrm>
          <a:prstGeom prst="rect">
            <a:avLst/>
          </a:prstGeom>
        </p:spPr>
      </p:pic>
    </p:spTree>
    <p:extLst>
      <p:ext uri="{BB962C8B-B14F-4D97-AF65-F5344CB8AC3E}">
        <p14:creationId xmlns:p14="http://schemas.microsoft.com/office/powerpoint/2010/main" val="98026691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685800" y="505226"/>
            <a:ext cx="7884600" cy="3810299"/>
          </a:xfrm>
          <a:prstGeom prst="rect">
            <a:avLst/>
          </a:prstGeom>
        </p:spPr>
        <p:txBody>
          <a:bodyPr lIns="91425" tIns="91425" rIns="91425" bIns="91425" anchor="ctr" anchorCtr="0">
            <a:noAutofit/>
          </a:bodyPr>
          <a:lstStyle/>
          <a:p>
            <a:pPr algn="ctr">
              <a:spcBef>
                <a:spcPts val="0"/>
              </a:spcBef>
              <a:buClr>
                <a:schemeClr val="dk1"/>
              </a:buClr>
              <a:buSzPct val="61111"/>
              <a:buNone/>
            </a:pPr>
            <a:r>
              <a:rPr lang="tr-TR" sz="3600" b="1" dirty="0">
                <a:solidFill>
                  <a:schemeClr val="lt1"/>
                </a:solidFill>
                <a:latin typeface="Roboto Slab"/>
                <a:ea typeface="Roboto Slab"/>
                <a:cs typeface="Roboto Slab"/>
                <a:sym typeface="Roboto Slab"/>
              </a:rPr>
              <a:t>THANKS</a:t>
            </a:r>
            <a:endParaRPr lang="en" sz="3600" b="1" dirty="0">
              <a:solidFill>
                <a:schemeClr val="lt1"/>
              </a:solidFill>
              <a:latin typeface="Roboto Slab"/>
              <a:ea typeface="Roboto Slab"/>
              <a:cs typeface="Roboto Slab"/>
              <a:sym typeface="Roboto Slab"/>
            </a:endParaRPr>
          </a:p>
          <a:p>
            <a:pPr>
              <a:spcBef>
                <a:spcPts val="0"/>
              </a:spcBef>
              <a:buClr>
                <a:schemeClr val="dk1"/>
              </a:buClr>
              <a:buSzPct val="45833"/>
              <a:buNone/>
            </a:pPr>
            <a:endParaRPr sz="2400" dirty="0">
              <a:solidFill>
                <a:srgbClr val="FFFFFF"/>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Introduction</a:t>
            </a:r>
            <a:endParaRPr lang="en-US" dirty="0"/>
          </a:p>
        </p:txBody>
      </p:sp>
      <p:sp>
        <p:nvSpPr>
          <p:cNvPr id="119" name="Shape 119"/>
          <p:cNvSpPr txBox="1"/>
          <p:nvPr/>
        </p:nvSpPr>
        <p:spPr>
          <a:xfrm>
            <a:off x="409201" y="1785120"/>
            <a:ext cx="7540800" cy="2720892"/>
          </a:xfrm>
          <a:prstGeom prst="rect">
            <a:avLst/>
          </a:prstGeom>
          <a:noFill/>
          <a:ln>
            <a:noFill/>
          </a:ln>
        </p:spPr>
        <p:txBody>
          <a:bodyPr lIns="91425" tIns="91425" rIns="91425" bIns="91425" anchor="t" anchorCtr="0">
            <a:noAutofit/>
          </a:bodyPr>
          <a:lstStyle/>
          <a:p>
            <a:pPr marL="342900" lvl="3"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Users’ unwillingness to accept and use available</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systems</a:t>
            </a:r>
            <a:endParaRPr lang="tr-TR" dirty="0">
              <a:solidFill>
                <a:srgbClr val="114454"/>
              </a:solidFill>
              <a:latin typeface="Roboto Slab" panose="020B0604020202020204" charset="0"/>
              <a:ea typeface="Roboto Slab" panose="020B0604020202020204" charset="0"/>
              <a:cs typeface="Nixie One"/>
              <a:sym typeface="Nixie One"/>
            </a:endParaRPr>
          </a:p>
          <a:p>
            <a:pPr marL="342900" lvl="3" indent="-34290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Shortage of high-quality measures</a:t>
            </a:r>
          </a:p>
          <a:p>
            <a:pPr marL="342900" lvl="3"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Development of improved measures for key</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theoretical constructs</a:t>
            </a:r>
            <a:endParaRPr lang="tr-TR" dirty="0">
              <a:solidFill>
                <a:srgbClr val="114454"/>
              </a:solidFill>
              <a:latin typeface="Roboto Slab" panose="020B0604020202020204" charset="0"/>
              <a:ea typeface="Roboto Slab" panose="020B0604020202020204" charset="0"/>
              <a:cs typeface="Nixie One"/>
              <a:sym typeface="Nixie One"/>
            </a:endParaRPr>
          </a:p>
          <a:p>
            <a:pPr marL="342900" lvl="3" indent="-34290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Practical value of better measures</a:t>
            </a:r>
          </a:p>
          <a:p>
            <a:pPr marL="342900" lvl="3"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Unvalidated measurements</a:t>
            </a:r>
            <a:endParaRPr lang="tr-TR" dirty="0">
              <a:solidFill>
                <a:srgbClr val="114454"/>
              </a:solidFill>
              <a:latin typeface="Roboto Slab" panose="020B0604020202020204" charset="0"/>
              <a:ea typeface="Roboto Slab" panose="020B0604020202020204" charset="0"/>
              <a:cs typeface="Nixie One"/>
              <a:sym typeface="Nixie One"/>
            </a:endParaRPr>
          </a:p>
          <a:p>
            <a:pPr marL="342900" lvl="3"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Little attention to quality of the measures used or</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how well they correlate with usage behavior</a:t>
            </a:r>
            <a:endParaRPr lang="tr-TR"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endParaRPr lang="en-US" sz="1600" dirty="0">
              <a:solidFill>
                <a:srgbClr val="114454"/>
              </a:solidFill>
              <a:latin typeface="Roboto Slab" panose="020B0604020202020204" charset="0"/>
              <a:ea typeface="Roboto Slab" panose="020B0604020202020204" charset="0"/>
              <a:cs typeface="Nixie One"/>
              <a:sym typeface="Nixie One"/>
            </a:endParaRPr>
          </a:p>
          <a:p>
            <a:pPr>
              <a:spcBef>
                <a:spcPts val="600"/>
              </a:spcBef>
            </a:pPr>
            <a:endParaRPr lang="en-US" sz="1100" b="1"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a:extLst>
              <a:ext uri="{FF2B5EF4-FFF2-40B4-BE49-F238E27FC236}">
                <a16:creationId xmlns:a16="http://schemas.microsoft.com/office/drawing/2014/main" id="{62D9A75D-7E7A-4A06-AF39-1E026C9CEE61}"/>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
        <p:nvSpPr>
          <p:cNvPr id="18" name="Metin kutusu 17">
            <a:extLst>
              <a:ext uri="{FF2B5EF4-FFF2-40B4-BE49-F238E27FC236}">
                <a16:creationId xmlns:a16="http://schemas.microsoft.com/office/drawing/2014/main" id="{EA1927B1-42E1-42A0-B4D4-188A4CB224B6}"/>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Introduction</a:t>
            </a:r>
            <a:endParaRPr lang="en-US" dirty="0"/>
          </a:p>
        </p:txBody>
      </p:sp>
      <p:sp>
        <p:nvSpPr>
          <p:cNvPr id="119" name="Shape 119"/>
          <p:cNvSpPr txBox="1"/>
          <p:nvPr/>
        </p:nvSpPr>
        <p:spPr>
          <a:xfrm>
            <a:off x="409201" y="1572773"/>
            <a:ext cx="7540800" cy="3135672"/>
          </a:xfrm>
          <a:prstGeom prst="rect">
            <a:avLst/>
          </a:prstGeom>
          <a:noFill/>
          <a:ln>
            <a:noFill/>
          </a:ln>
        </p:spPr>
        <p:txBody>
          <a:bodyPr lIns="91425" tIns="91425" rIns="91425" bIns="91425" anchor="t" anchorCtr="0">
            <a:noAutofit/>
          </a:bodyPr>
          <a:lstStyle/>
          <a:p>
            <a:pPr marL="285750" indent="-285750">
              <a:spcBef>
                <a:spcPts val="600"/>
              </a:spcBef>
              <a:buFont typeface="Wingdings" panose="05000000000000000000" pitchFamily="2" charset="2"/>
              <a:buChar char="v"/>
            </a:pPr>
            <a:r>
              <a:rPr lang="tr-TR" sz="1800" dirty="0">
                <a:solidFill>
                  <a:srgbClr val="114454"/>
                </a:solidFill>
                <a:latin typeface="Roboto Slab" panose="020B0604020202020204" charset="0"/>
                <a:ea typeface="Roboto Slab" panose="020B0604020202020204" charset="0"/>
                <a:cs typeface="Nixie One"/>
                <a:sym typeface="Nixie One"/>
              </a:rPr>
              <a:t>Purpose</a:t>
            </a:r>
          </a:p>
          <a:p>
            <a:pPr marL="342900" lvl="3"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T</a:t>
            </a:r>
            <a:r>
              <a:rPr lang="en-US" dirty="0">
                <a:solidFill>
                  <a:srgbClr val="114454"/>
                </a:solidFill>
                <a:latin typeface="Roboto Slab" panose="020B0604020202020204" charset="0"/>
                <a:ea typeface="Roboto Slab" panose="020B0604020202020204" charset="0"/>
                <a:cs typeface="Nixie One"/>
                <a:sym typeface="Nixie One"/>
              </a:rPr>
              <a:t>o pursue better</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measures for predicting and explaining use</a:t>
            </a:r>
            <a:endParaRPr lang="tr-TR"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v"/>
            </a:pPr>
            <a:r>
              <a:rPr lang="tr-TR" sz="1800" dirty="0">
                <a:solidFill>
                  <a:srgbClr val="114454"/>
                </a:solidFill>
                <a:latin typeface="Roboto Slab" panose="020B0604020202020204" charset="0"/>
                <a:ea typeface="Roboto Slab" panose="020B0604020202020204" charset="0"/>
                <a:cs typeface="Nixie One"/>
                <a:sym typeface="Nixie One"/>
              </a:rPr>
              <a:t>Focus</a:t>
            </a: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Perceived usefulness</a:t>
            </a: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Perceived ease of use</a:t>
            </a:r>
          </a:p>
          <a:p>
            <a:pPr marL="285750" indent="-285750">
              <a:lnSpc>
                <a:spcPct val="150000"/>
              </a:lnSpc>
              <a:spcBef>
                <a:spcPts val="600"/>
              </a:spcBef>
              <a:buFont typeface="Wingdings" panose="05000000000000000000" pitchFamily="2" charset="2"/>
              <a:buChar char="v"/>
            </a:pPr>
            <a:r>
              <a:rPr lang="tr-TR" sz="1800" dirty="0">
                <a:solidFill>
                  <a:srgbClr val="114454"/>
                </a:solidFill>
                <a:latin typeface="Roboto Slab" panose="020B0604020202020204" charset="0"/>
                <a:ea typeface="Roboto Slab" panose="020B0604020202020204" charset="0"/>
                <a:cs typeface="Nixie One"/>
                <a:sym typeface="Nixie One"/>
              </a:rPr>
              <a:t>Steps of the study</a:t>
            </a: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Emprical studies</a:t>
            </a: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New multi-item assessment scales</a:t>
            </a: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Correlation</a:t>
            </a:r>
            <a:r>
              <a:rPr lang="en-US" dirty="0">
                <a:solidFill>
                  <a:srgbClr val="114454"/>
                </a:solidFill>
                <a:latin typeface="Roboto Slab" panose="020B0604020202020204" charset="0"/>
                <a:ea typeface="Roboto Slab" panose="020B0604020202020204" charset="0"/>
                <a:cs typeface="Nixie One"/>
                <a:sym typeface="Nixie One"/>
              </a:rPr>
              <a:t> and regression analyses</a:t>
            </a:r>
            <a:endParaRPr lang="tr-TR" dirty="0">
              <a:solidFill>
                <a:srgbClr val="114454"/>
              </a:solidFill>
              <a:latin typeface="Roboto Slab" panose="020B0604020202020204" charset="0"/>
              <a:ea typeface="Roboto Slab" panose="020B0604020202020204" charset="0"/>
              <a:cs typeface="Nixie One"/>
              <a:sym typeface="Nixie One"/>
            </a:endParaRPr>
          </a:p>
          <a:p>
            <a:pPr marL="342900" indent="-342900">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Discussion</a:t>
            </a:r>
            <a:endParaRPr lang="en-US"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26" name="Rectangle 25"/>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22" name="Metin kutusu 17">
            <a:extLst>
              <a:ext uri="{FF2B5EF4-FFF2-40B4-BE49-F238E27FC236}">
                <a16:creationId xmlns:a16="http://schemas.microsoft.com/office/drawing/2014/main" id="{8556BBCA-3A81-43D8-8D5C-B627833A650F}"/>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24" name="Rectangle 24">
            <a:extLst>
              <a:ext uri="{FF2B5EF4-FFF2-40B4-BE49-F238E27FC236}">
                <a16:creationId xmlns:a16="http://schemas.microsoft.com/office/drawing/2014/main" id="{A0356FD5-22E1-469E-91F7-BC8E2FACF14E}"/>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3266530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7"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49"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3"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08785"/>
            <a:ext cx="888717" cy="277135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1678499"/>
            <a:ext cx="877499" cy="2676717"/>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1" y="1508917"/>
            <a:ext cx="3879568"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8" y="1667626"/>
            <a:ext cx="1753143"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Perceived Usefulness </a:t>
            </a:r>
            <a:r>
              <a:rPr lang="tr-TR" sz="1200" dirty="0">
                <a:solidFill>
                  <a:schemeClr val="lt1"/>
                </a:solidFill>
                <a:latin typeface="Roboto Slab" panose="020B0604020202020204" charset="0"/>
                <a:ea typeface="Roboto Slab" panose="020B0604020202020204" charset="0"/>
                <a:cs typeface="Nixie One"/>
                <a:sym typeface="Nixie One"/>
              </a:rPr>
              <a:t>and</a:t>
            </a:r>
            <a:r>
              <a:rPr lang="en-US" sz="1200" dirty="0">
                <a:solidFill>
                  <a:schemeClr val="lt1"/>
                </a:solidFill>
                <a:latin typeface="Roboto Slab" panose="020B0604020202020204" charset="0"/>
                <a:ea typeface="Roboto Slab" panose="020B0604020202020204" charset="0"/>
                <a:cs typeface="Nixie One"/>
                <a:sym typeface="Nixie One"/>
              </a:rPr>
              <a:t> Perceived Ease of Use</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Discussion &amp; Conclusion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45"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Scale Development and Pretest</a:t>
            </a:r>
            <a:endParaRPr lang="en" sz="1200" dirty="0">
              <a:solidFill>
                <a:schemeClr val="lt1"/>
              </a:solidFill>
              <a:latin typeface="Roboto Slab" panose="020B0604020202020204" charset="0"/>
              <a:ea typeface="Roboto Slab" panose="020B0604020202020204" charset="0"/>
              <a:sym typeface="Nixie One"/>
            </a:endParaRPr>
          </a:p>
        </p:txBody>
      </p:sp>
      <p:sp>
        <p:nvSpPr>
          <p:cNvPr id="52" name="Shape 266"/>
          <p:cNvSpPr txBox="1"/>
          <p:nvPr/>
        </p:nvSpPr>
        <p:spPr>
          <a:xfrm>
            <a:off x="4531760" y="3094313"/>
            <a:ext cx="1753131"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Study 1 and Study 2</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46" name="Shape 260"/>
          <p:cNvSpPr txBox="1"/>
          <p:nvPr/>
        </p:nvSpPr>
        <p:spPr>
          <a:xfrm>
            <a:off x="6382069"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a:t>
            </a:r>
          </a:p>
          <a:p>
            <a:pPr lvl="0"/>
            <a:r>
              <a:rPr lang="tr-TR" sz="800" dirty="0">
                <a:solidFill>
                  <a:schemeClr val="bg1"/>
                </a:solidFill>
                <a:latin typeface="Roboto Slab" panose="020B0604020202020204" charset="0"/>
                <a:ea typeface="Roboto Slab" panose="020B0604020202020204" charset="0"/>
              </a:rPr>
              <a:t>Hissedarlar </a:t>
            </a: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spTree>
    <p:extLst>
      <p:ext uri="{BB962C8B-B14F-4D97-AF65-F5344CB8AC3E}">
        <p14:creationId xmlns:p14="http://schemas.microsoft.com/office/powerpoint/2010/main" val="66064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6.17284E-7 L -0.1276 6.17284E-7 " pathEditMode="relative" rAng="0" ptsTypes="AA">
                                      <p:cBhvr>
                                        <p:cTn id="6" dur="2000" fill="hold"/>
                                        <p:tgtEl>
                                          <p:spTgt spid="248"/>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2.96296E-6 L 0.12639 2.96296E-6 " pathEditMode="relative" rAng="0" ptsTypes="AA">
                                      <p:cBhvr>
                                        <p:cTn id="8" dur="2000" fill="hold"/>
                                        <p:tgtEl>
                                          <p:spTgt spid="247"/>
                                        </p:tgtEl>
                                        <p:attrNameLst>
                                          <p:attrName>ppt_x</p:attrName>
                                          <p:attrName>ppt_y</p:attrName>
                                        </p:attrNameLst>
                                      </p:cBhvr>
                                      <p:rCtr x="63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Important Definitions</a:t>
            </a: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31" name="Shape 119"/>
          <p:cNvSpPr txBox="1"/>
          <p:nvPr/>
        </p:nvSpPr>
        <p:spPr>
          <a:xfrm>
            <a:off x="448269" y="1886867"/>
            <a:ext cx="7485292" cy="2553333"/>
          </a:xfrm>
          <a:prstGeom prst="rect">
            <a:avLst/>
          </a:prstGeom>
          <a:noFill/>
          <a:ln>
            <a:noFill/>
          </a:ln>
          <a:effectLst/>
        </p:spPr>
        <p:txBody>
          <a:bodyPr lIns="91425" tIns="91425" rIns="91425" bIns="91425" anchor="t" anchorCtr="0">
            <a:noAutofit/>
          </a:bodyPr>
          <a:lstStyle/>
          <a:p>
            <a:pPr>
              <a:lnSpc>
                <a:spcPct val="250000"/>
              </a:lnSpc>
              <a:spcBef>
                <a:spcPts val="600"/>
              </a:spcBef>
            </a:pPr>
            <a:r>
              <a:rPr lang="tr-TR" sz="1100" dirty="0">
                <a:solidFill>
                  <a:srgbClr val="114454"/>
                </a:solidFill>
                <a:latin typeface="Roboto Slab" panose="020B0604020202020204" charset="0"/>
                <a:ea typeface="Roboto Slab" panose="020B0604020202020204" charset="0"/>
                <a:cs typeface="Nixie One"/>
                <a:sym typeface="Nixie One"/>
              </a:rPr>
              <a:t>  </a:t>
            </a:r>
            <a:endParaRPr lang="en" sz="1100" dirty="0">
              <a:solidFill>
                <a:srgbClr val="114454"/>
              </a:solidFill>
              <a:latin typeface="Roboto Slab" panose="020B0604020202020204" charset="0"/>
              <a:ea typeface="Roboto Slab" panose="020B0604020202020204" charset="0"/>
              <a:cs typeface="Nixie One"/>
              <a:sym typeface="Nixie One"/>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p:spPr>
      </p:pic>
      <p:sp>
        <p:nvSpPr>
          <p:cNvPr id="34" name="Rectangle 33"/>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44" name="Rectangle 43"/>
          <p:cNvSpPr/>
          <p:nvPr/>
        </p:nvSpPr>
        <p:spPr>
          <a:xfrm>
            <a:off x="1830964"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Perceived Usefulness and Perceived Ease of Use</a:t>
            </a:r>
          </a:p>
        </p:txBody>
      </p:sp>
      <p:sp>
        <p:nvSpPr>
          <p:cNvPr id="24" name="Shape 119">
            <a:extLst>
              <a:ext uri="{FF2B5EF4-FFF2-40B4-BE49-F238E27FC236}">
                <a16:creationId xmlns:a16="http://schemas.microsoft.com/office/drawing/2014/main" id="{E8B628C8-6D2A-4503-958A-0E0457C7689E}"/>
              </a:ext>
            </a:extLst>
          </p:cNvPr>
          <p:cNvSpPr txBox="1"/>
          <p:nvPr/>
        </p:nvSpPr>
        <p:spPr>
          <a:xfrm>
            <a:off x="448268" y="1806295"/>
            <a:ext cx="6034978" cy="3065778"/>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tr-TR" sz="1800" dirty="0">
                <a:solidFill>
                  <a:srgbClr val="114454"/>
                </a:solidFill>
                <a:latin typeface="Roboto Slab" panose="020B0604020202020204" charset="0"/>
                <a:ea typeface="Roboto Slab" panose="020B0604020202020204" charset="0"/>
                <a:cs typeface="Nixie One"/>
                <a:sym typeface="Nixie One"/>
              </a:rPr>
              <a:t>Perceived Usefulness</a:t>
            </a:r>
          </a:p>
          <a:p>
            <a:pPr marL="285750" indent="-28575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The degree to which </a:t>
            </a:r>
            <a:r>
              <a:rPr lang="tr-TR" dirty="0">
                <a:solidFill>
                  <a:srgbClr val="114454"/>
                </a:solidFill>
                <a:latin typeface="Roboto Slab" panose="020B0604020202020204" charset="0"/>
                <a:ea typeface="Roboto Slab" panose="020B0604020202020204" charset="0"/>
                <a:cs typeface="Nixie One"/>
                <a:sym typeface="Nixie One"/>
              </a:rPr>
              <a:t>people </a:t>
            </a:r>
            <a:r>
              <a:rPr lang="en-US" dirty="0">
                <a:solidFill>
                  <a:srgbClr val="114454"/>
                </a:solidFill>
                <a:latin typeface="Roboto Slab" panose="020B0604020202020204" charset="0"/>
                <a:ea typeface="Roboto Slab" panose="020B0604020202020204" charset="0"/>
                <a:cs typeface="Nixie One"/>
                <a:sym typeface="Nixie One"/>
              </a:rPr>
              <a:t>believe that using a</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particular system would enhance </a:t>
            </a:r>
            <a:r>
              <a:rPr lang="tr-TR" dirty="0">
                <a:solidFill>
                  <a:srgbClr val="114454"/>
                </a:solidFill>
                <a:latin typeface="Roboto Slab" panose="020B0604020202020204" charset="0"/>
                <a:ea typeface="Roboto Slab" panose="020B0604020202020204" charset="0"/>
                <a:cs typeface="Nixie One"/>
                <a:sym typeface="Nixie One"/>
              </a:rPr>
              <a:t>their </a:t>
            </a:r>
            <a:r>
              <a:rPr lang="en-US" dirty="0">
                <a:solidFill>
                  <a:srgbClr val="114454"/>
                </a:solidFill>
                <a:latin typeface="Roboto Slab" panose="020B0604020202020204" charset="0"/>
                <a:ea typeface="Roboto Slab" panose="020B0604020202020204" charset="0"/>
                <a:cs typeface="Nixie One"/>
                <a:sym typeface="Nixie One"/>
              </a:rPr>
              <a:t>job</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performance</a:t>
            </a:r>
            <a:endParaRPr lang="tr-TR"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v"/>
            </a:pPr>
            <a:r>
              <a:rPr lang="tr-TR" sz="1800" dirty="0">
                <a:solidFill>
                  <a:srgbClr val="114454"/>
                </a:solidFill>
                <a:latin typeface="Roboto Slab" panose="020B0604020202020204" charset="0"/>
                <a:ea typeface="Roboto Slab" panose="020B0604020202020204" charset="0"/>
                <a:cs typeface="Nixie One"/>
                <a:sym typeface="Nixie One"/>
              </a:rPr>
              <a:t>Perceived Ease of Use</a:t>
            </a:r>
          </a:p>
          <a:p>
            <a:pPr marL="342900" indent="-34290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The degree to which a person believes that using a</a:t>
            </a:r>
            <a:r>
              <a:rPr lang="tr-TR" dirty="0">
                <a:solidFill>
                  <a:srgbClr val="114454"/>
                </a:solidFill>
                <a:latin typeface="Roboto Slab" panose="020B0604020202020204" charset="0"/>
                <a:ea typeface="Roboto Slab" panose="020B0604020202020204" charset="0"/>
                <a:cs typeface="Nixie One"/>
                <a:sym typeface="Nixie One"/>
              </a:rPr>
              <a:t> </a:t>
            </a:r>
            <a:r>
              <a:rPr lang="en-US" dirty="0">
                <a:solidFill>
                  <a:srgbClr val="114454"/>
                </a:solidFill>
                <a:latin typeface="Roboto Slab" panose="020B0604020202020204" charset="0"/>
                <a:ea typeface="Roboto Slab" panose="020B0604020202020204" charset="0"/>
                <a:cs typeface="Nixie One"/>
                <a:sym typeface="Nixie One"/>
              </a:rPr>
              <a:t>particular system would be free of effort</a:t>
            </a:r>
            <a:r>
              <a:rPr lang="tr-TR" dirty="0">
                <a:solidFill>
                  <a:srgbClr val="114454"/>
                </a:solidFill>
                <a:latin typeface="Roboto Slab" panose="020B0604020202020204" charset="0"/>
                <a:ea typeface="Roboto Slab" panose="020B0604020202020204" charset="0"/>
                <a:cs typeface="Nixie One"/>
                <a:sym typeface="Nixie One"/>
              </a:rPr>
              <a:t>.</a:t>
            </a:r>
          </a:p>
        </p:txBody>
      </p:sp>
      <p:sp>
        <p:nvSpPr>
          <p:cNvPr id="16" name="Metin kutusu 17">
            <a:extLst>
              <a:ext uri="{FF2B5EF4-FFF2-40B4-BE49-F238E27FC236}">
                <a16:creationId xmlns:a16="http://schemas.microsoft.com/office/drawing/2014/main" id="{EA9F1E64-4659-4D47-BD77-86D053C97F33}"/>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9" name="Rectangle 24">
            <a:extLst>
              <a:ext uri="{FF2B5EF4-FFF2-40B4-BE49-F238E27FC236}">
                <a16:creationId xmlns:a16="http://schemas.microsoft.com/office/drawing/2014/main" id="{757E55F0-AFED-49C5-9462-5AA972F9760B}"/>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2969548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Theoretical Foundations</a:t>
            </a: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5"/>
          <a:stretch>
            <a:fillRect/>
          </a:stretch>
        </p:blipFill>
        <p:spPr>
          <a:xfrm flipV="1">
            <a:off x="0" y="0"/>
            <a:ext cx="9144000" cy="517377"/>
          </a:xfrm>
          <a:prstGeom prst="rect">
            <a:avLst/>
          </a:prstGeom>
        </p:spPr>
      </p:pic>
      <p:sp>
        <p:nvSpPr>
          <p:cNvPr id="34" name="Rectangle 33"/>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Scale Development and Pretest</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44" name="Rectangle 43"/>
          <p:cNvSpPr/>
          <p:nvPr/>
        </p:nvSpPr>
        <p:spPr>
          <a:xfrm>
            <a:off x="1830964"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Perceived Usefulness and Perceived Ease of Use</a:t>
            </a:r>
          </a:p>
        </p:txBody>
      </p:sp>
      <p:sp>
        <p:nvSpPr>
          <p:cNvPr id="24" name="Shape 119">
            <a:extLst>
              <a:ext uri="{FF2B5EF4-FFF2-40B4-BE49-F238E27FC236}">
                <a16:creationId xmlns:a16="http://schemas.microsoft.com/office/drawing/2014/main" id="{E8B628C8-6D2A-4503-958A-0E0457C7689E}"/>
              </a:ext>
            </a:extLst>
          </p:cNvPr>
          <p:cNvSpPr txBox="1"/>
          <p:nvPr/>
        </p:nvSpPr>
        <p:spPr>
          <a:xfrm>
            <a:off x="448268" y="1806295"/>
            <a:ext cx="6034978" cy="3065778"/>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Schultz and Slevin's exploratory factor analysis</a:t>
            </a:r>
            <a:endParaRPr lang="tr-TR"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Replication of the exploratory study by Robey</a:t>
            </a:r>
            <a:endParaRPr lang="tr-TR"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Self-Efficacy theory by Bandura</a:t>
            </a:r>
          </a:p>
          <a:p>
            <a:pPr marL="285750" indent="-28575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Cost-Benefit paradigm</a:t>
            </a:r>
          </a:p>
          <a:p>
            <a:pPr marL="285750" indent="-285750">
              <a:lnSpc>
                <a:spcPct val="150000"/>
              </a:lnSpc>
              <a:spcBef>
                <a:spcPts val="600"/>
              </a:spcBef>
              <a:buFont typeface="Wingdings" panose="05000000000000000000" pitchFamily="2" charset="2"/>
              <a:buChar char="q"/>
            </a:pPr>
            <a:r>
              <a:rPr lang="en-US" dirty="0">
                <a:solidFill>
                  <a:srgbClr val="114454"/>
                </a:solidFill>
                <a:latin typeface="Roboto Slab" panose="020B0604020202020204" charset="0"/>
                <a:ea typeface="Roboto Slab" panose="020B0604020202020204" charset="0"/>
                <a:cs typeface="Nixie One"/>
                <a:sym typeface="Nixie One"/>
              </a:rPr>
              <a:t>Meta-analysis of Tornatzky and Klein on</a:t>
            </a:r>
            <a:r>
              <a:rPr lang="tr-TR" dirty="0">
                <a:solidFill>
                  <a:srgbClr val="114454"/>
                </a:solidFill>
                <a:latin typeface="Roboto Slab" panose="020B0604020202020204" charset="0"/>
                <a:ea typeface="Roboto Slab" panose="020B0604020202020204" charset="0"/>
                <a:cs typeface="Nixie One"/>
                <a:sym typeface="Nixie One"/>
              </a:rPr>
              <a:t> Adoption of Innovations</a:t>
            </a:r>
          </a:p>
          <a:p>
            <a:pPr marL="285750" indent="-28575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Evaluation of reports by Larcker and Lessig</a:t>
            </a:r>
          </a:p>
          <a:p>
            <a:pPr marL="285750" indent="-285750">
              <a:lnSpc>
                <a:spcPct val="150000"/>
              </a:lnSpc>
              <a:spcBef>
                <a:spcPts val="600"/>
              </a:spcBef>
              <a:buFont typeface="Wingdings" panose="05000000000000000000" pitchFamily="2" charset="2"/>
              <a:buChar char="q"/>
            </a:pPr>
            <a:r>
              <a:rPr lang="tr-TR" dirty="0">
                <a:solidFill>
                  <a:srgbClr val="114454"/>
                </a:solidFill>
                <a:latin typeface="Roboto Slab" panose="020B0604020202020204" charset="0"/>
                <a:ea typeface="Roboto Slab" panose="020B0604020202020204" charset="0"/>
                <a:cs typeface="Nixie One"/>
                <a:sym typeface="Nixie One"/>
              </a:rPr>
              <a:t>Channel disposition model by Swanson</a:t>
            </a:r>
          </a:p>
        </p:txBody>
      </p:sp>
      <p:sp>
        <p:nvSpPr>
          <p:cNvPr id="16" name="Metin kutusu 17">
            <a:extLst>
              <a:ext uri="{FF2B5EF4-FFF2-40B4-BE49-F238E27FC236}">
                <a16:creationId xmlns:a16="http://schemas.microsoft.com/office/drawing/2014/main" id="{EA9F1E64-4659-4D47-BD77-86D053C97F33}"/>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9" name="Rectangle 24">
            <a:extLst>
              <a:ext uri="{FF2B5EF4-FFF2-40B4-BE49-F238E27FC236}">
                <a16:creationId xmlns:a16="http://schemas.microsoft.com/office/drawing/2014/main" id="{757E55F0-AFED-49C5-9462-5AA972F9760B}"/>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pic>
        <p:nvPicPr>
          <p:cNvPr id="17" name="Picture 1">
            <a:extLst>
              <a:ext uri="{FF2B5EF4-FFF2-40B4-BE49-F238E27FC236}">
                <a16:creationId xmlns:a16="http://schemas.microsoft.com/office/drawing/2014/main" id="{BC4AAA21-86EA-4B98-B3E7-8EE867226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Tree>
    <p:extLst>
      <p:ext uri="{BB962C8B-B14F-4D97-AF65-F5344CB8AC3E}">
        <p14:creationId xmlns:p14="http://schemas.microsoft.com/office/powerpoint/2010/main" val="2815711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52"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4"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2406318" y="3003935"/>
            <a:ext cx="4071012"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732111"/>
            <a:ext cx="888717" cy="2648026"/>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1963775"/>
            <a:ext cx="877499" cy="239144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3501042" y="2258773"/>
            <a:ext cx="413755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8" y="1667626"/>
            <a:ext cx="1761625"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Perceived Usefulness </a:t>
            </a:r>
            <a:r>
              <a:rPr lang="tr-TR" sz="1200" dirty="0">
                <a:solidFill>
                  <a:schemeClr val="lt1"/>
                </a:solidFill>
                <a:latin typeface="Roboto Slab" panose="020B0604020202020204" charset="0"/>
                <a:ea typeface="Roboto Slab" panose="020B0604020202020204" charset="0"/>
                <a:cs typeface="Nixie One"/>
                <a:sym typeface="Nixie One"/>
              </a:rPr>
              <a:t>and</a:t>
            </a:r>
            <a:r>
              <a:rPr lang="en-US" sz="1200" dirty="0">
                <a:solidFill>
                  <a:schemeClr val="lt1"/>
                </a:solidFill>
                <a:latin typeface="Roboto Slab" panose="020B0604020202020204" charset="0"/>
                <a:ea typeface="Roboto Slab" panose="020B0604020202020204" charset="0"/>
                <a:cs typeface="Nixie One"/>
                <a:sym typeface="Nixie One"/>
              </a:rPr>
              <a:t> Perceived Ease of Use</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76772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Study 1 and Study 2</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6"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48"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Scale Development and Pretest</a:t>
            </a:r>
            <a:endParaRPr lang="en" sz="1200" dirty="0">
              <a:solidFill>
                <a:schemeClr val="lt1"/>
              </a:solidFill>
              <a:latin typeface="Roboto Slab" panose="020B0604020202020204" charset="0"/>
              <a:ea typeface="Roboto Slab" panose="020B0604020202020204" charset="0"/>
              <a:sym typeface="Nixie One"/>
            </a:endParaRP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47"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Discussion &amp; Conclusion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162810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22222E-6 2.96296E-6 L -0.12743 2.96296E-6 " pathEditMode="relative" rAng="0" ptsTypes="AA">
                                      <p:cBhvr>
                                        <p:cTn id="6" dur="2000" fill="hold"/>
                                        <p:tgtEl>
                                          <p:spTgt spid="247"/>
                                        </p:tgtEl>
                                        <p:attrNameLst>
                                          <p:attrName>ppt_x</p:attrName>
                                          <p:attrName>ppt_y</p:attrName>
                                        </p:attrNameLst>
                                      </p:cBhvr>
                                      <p:rCtr x="-6372" y="0"/>
                                    </p:animMotion>
                                  </p:childTnLst>
                                </p:cTn>
                              </p:par>
                              <p:par>
                                <p:cTn id="7" presetID="63" presetClass="path" presetSubtype="0" accel="50000" decel="50000" fill="hold" grpId="0" nodeType="withEffect">
                                  <p:stCondLst>
                                    <p:cond delay="0"/>
                                  </p:stCondLst>
                                  <p:childTnLst>
                                    <p:animMotion origin="layout" path="M -3.88889E-6 -1.23457E-7 L 0.12813 -1.23457E-7 " pathEditMode="relative" rAng="0" ptsTypes="AA">
                                      <p:cBhvr>
                                        <p:cTn id="8" dur="2000" fill="hold"/>
                                        <p:tgtEl>
                                          <p:spTgt spid="246"/>
                                        </p:tgtEl>
                                        <p:attrNameLst>
                                          <p:attrName>ppt_x</p:attrName>
                                          <p:attrName>ppt_y</p:attrName>
                                        </p:attrNameLst>
                                      </p:cBhvr>
                                      <p:rCtr x="64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Steps of Process and </a:t>
            </a:r>
            <a:br>
              <a:rPr lang="tr-TR" dirty="0"/>
            </a:br>
            <a:r>
              <a:rPr lang="tr-TR" dirty="0"/>
              <a:t>Scale Development</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Scale Development and Pretest</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4BF6E"/>
                </a:solidFill>
                <a:latin typeface="Roboto Slab" panose="020B0604020202020204" charset="0"/>
                <a:ea typeface="Roboto Slab" panose="020B0604020202020204" charset="0"/>
              </a:rPr>
              <a:t>Perceived Usefulness and Perceived Ease of Use</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4" name="Shape 119">
            <a:extLst>
              <a:ext uri="{FF2B5EF4-FFF2-40B4-BE49-F238E27FC236}">
                <a16:creationId xmlns:a16="http://schemas.microsoft.com/office/drawing/2014/main" id="{A89EDC14-2369-4880-99FB-3C1D2468F898}"/>
              </a:ext>
            </a:extLst>
          </p:cNvPr>
          <p:cNvSpPr txBox="1"/>
          <p:nvPr/>
        </p:nvSpPr>
        <p:spPr>
          <a:xfrm>
            <a:off x="552649" y="1817055"/>
            <a:ext cx="3458242" cy="3197423"/>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tr-TR" dirty="0">
                <a:solidFill>
                  <a:srgbClr val="114454"/>
                </a:solidFill>
                <a:latin typeface="Roboto Slab" panose="020B0604020202020204" charset="0"/>
                <a:ea typeface="Roboto Slab" panose="020B0604020202020204" charset="0"/>
                <a:cs typeface="Nixie One"/>
                <a:sym typeface="Nixie One"/>
              </a:rPr>
              <a:t>Steps of Process</a:t>
            </a:r>
          </a:p>
          <a:p>
            <a:pPr marL="342900" indent="-342900">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Determination of candidate items</a:t>
            </a:r>
          </a:p>
          <a:p>
            <a:pPr marL="342900" indent="-342900">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Pretest</a:t>
            </a:r>
          </a:p>
          <a:p>
            <a:pPr marL="342900" indent="-342900">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Empirical Field Study (Study 1)</a:t>
            </a:r>
          </a:p>
          <a:p>
            <a:pPr marL="342900" indent="-342900">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Laboratory Study (Study 2)</a:t>
            </a:r>
          </a:p>
          <a:p>
            <a:pPr marL="285750" indent="-285750">
              <a:lnSpc>
                <a:spcPct val="150000"/>
              </a:lnSpc>
              <a:spcBef>
                <a:spcPts val="600"/>
              </a:spcBef>
              <a:buFont typeface="Wingdings" panose="05000000000000000000" pitchFamily="2" charset="2"/>
              <a:buChar char="v"/>
            </a:pPr>
            <a:r>
              <a:rPr lang="tr-TR" dirty="0">
                <a:solidFill>
                  <a:srgbClr val="114454"/>
                </a:solidFill>
                <a:latin typeface="Roboto Slab" panose="020B0604020202020204" charset="0"/>
                <a:ea typeface="Roboto Slab" panose="020B0604020202020204" charset="0"/>
                <a:cs typeface="Nixie One"/>
                <a:sym typeface="Nixie One"/>
              </a:rPr>
              <a:t>Scale Development</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spcBef>
                <a:spcPts val="600"/>
              </a:spcBef>
              <a:buFont typeface="Wingdings" panose="05000000000000000000" pitchFamily="2" charset="2"/>
              <a:buChar char="q"/>
            </a:pPr>
            <a:r>
              <a:rPr lang="en-US" sz="1100" dirty="0">
                <a:solidFill>
                  <a:srgbClr val="114454"/>
                </a:solidFill>
                <a:latin typeface="Roboto Slab" panose="020B0604020202020204" charset="0"/>
                <a:ea typeface="Roboto Slab" panose="020B0604020202020204" charset="0"/>
                <a:cs typeface="Nixie One"/>
                <a:sym typeface="Nixie One"/>
              </a:rPr>
              <a:t>14 candidate items for each construct</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Spearman-Brown Prophecy formula</a:t>
            </a:r>
          </a:p>
          <a:p>
            <a:pPr marL="285750" indent="-285750">
              <a:spcBef>
                <a:spcPts val="600"/>
              </a:spcBef>
              <a:buFont typeface="Wingdings" panose="05000000000000000000" pitchFamily="2" charset="2"/>
              <a:buChar char="q"/>
            </a:pPr>
            <a:r>
              <a:rPr lang="en-US" sz="1100" dirty="0">
                <a:solidFill>
                  <a:srgbClr val="114454"/>
                </a:solidFill>
                <a:latin typeface="Roboto Slab" panose="020B0604020202020204" charset="0"/>
                <a:ea typeface="Roboto Slab" panose="020B0604020202020204" charset="0"/>
                <a:cs typeface="Nixie One"/>
                <a:sym typeface="Nixie One"/>
              </a:rPr>
              <a:t>37 published research articles</a:t>
            </a:r>
            <a:endParaRPr lang="tr-TR" sz="11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endParaRPr lang="tr-TR" sz="10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endParaRPr lang="tr-TR" sz="1000" dirty="0">
              <a:solidFill>
                <a:srgbClr val="114454"/>
              </a:solidFill>
              <a:latin typeface="Roboto Slab" panose="020B0604020202020204" charset="0"/>
              <a:ea typeface="Roboto Slab" panose="020B0604020202020204" charset="0"/>
              <a:cs typeface="Nixie One"/>
              <a:sym typeface="Nixie One"/>
            </a:endParaRPr>
          </a:p>
        </p:txBody>
      </p:sp>
      <p:sp>
        <p:nvSpPr>
          <p:cNvPr id="15" name="Metin kutusu 17">
            <a:extLst>
              <a:ext uri="{FF2B5EF4-FFF2-40B4-BE49-F238E27FC236}">
                <a16:creationId xmlns:a16="http://schemas.microsoft.com/office/drawing/2014/main" id="{6FFBB764-C8E3-4934-AC88-6AF30170A19D}"/>
              </a:ext>
            </a:extLst>
          </p:cNvPr>
          <p:cNvSpPr txBox="1"/>
          <p:nvPr/>
        </p:nvSpPr>
        <p:spPr>
          <a:xfrm>
            <a:off x="5642721" y="129021"/>
            <a:ext cx="1520485" cy="400110"/>
          </a:xfrm>
          <a:prstGeom prst="rect">
            <a:avLst/>
          </a:prstGeom>
          <a:noFill/>
        </p:spPr>
        <p:txBody>
          <a:bodyPr wrap="square" rtlCol="0">
            <a:spAutoFit/>
          </a:bodyPr>
          <a:lstStyle/>
          <a:p>
            <a:pPr algn="ctr"/>
            <a:r>
              <a:rPr lang="en-US" sz="1000" dirty="0">
                <a:solidFill>
                  <a:srgbClr val="94BF6E"/>
                </a:solidFill>
                <a:latin typeface="Roboto Slab" panose="020B0604020202020204" charset="0"/>
                <a:ea typeface="Roboto Slab" panose="020B0604020202020204" charset="0"/>
              </a:rPr>
              <a:t>Study 1 and Study 2</a:t>
            </a:r>
            <a:r>
              <a:rPr lang="tr-TR" sz="1000" dirty="0">
                <a:solidFill>
                  <a:srgbClr val="94BF6E"/>
                </a:solidFill>
                <a:latin typeface="Roboto Slab" panose="020B0604020202020204" charset="0"/>
                <a:ea typeface="Roboto Slab" panose="020B0604020202020204" charset="0"/>
              </a:rPr>
              <a:t>	</a:t>
            </a:r>
            <a:endParaRPr lang="en-US" sz="1000" dirty="0">
              <a:solidFill>
                <a:srgbClr val="94BF6E"/>
              </a:solidFill>
              <a:latin typeface="Roboto Slab" panose="020B0604020202020204" charset="0"/>
              <a:ea typeface="Roboto Slab" panose="020B0604020202020204" charset="0"/>
            </a:endParaRPr>
          </a:p>
        </p:txBody>
      </p:sp>
      <p:sp>
        <p:nvSpPr>
          <p:cNvPr id="18" name="Rectangle 24">
            <a:extLst>
              <a:ext uri="{FF2B5EF4-FFF2-40B4-BE49-F238E27FC236}">
                <a16:creationId xmlns:a16="http://schemas.microsoft.com/office/drawing/2014/main" id="{6198E914-501D-4199-85FA-3039BD2C0433}"/>
              </a:ext>
            </a:extLst>
          </p:cNvPr>
          <p:cNvSpPr/>
          <p:nvPr/>
        </p:nvSpPr>
        <p:spPr>
          <a:xfrm>
            <a:off x="7329078" y="-1334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Discussion &amp; Conclusion</a:t>
            </a:r>
          </a:p>
        </p:txBody>
      </p:sp>
    </p:spTree>
    <p:extLst>
      <p:ext uri="{BB962C8B-B14F-4D97-AF65-F5344CB8AC3E}">
        <p14:creationId xmlns:p14="http://schemas.microsoft.com/office/powerpoint/2010/main" val="2227256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6877</TotalTime>
  <Words>3906</Words>
  <Application>Microsoft Office PowerPoint</Application>
  <PresentationFormat>On-screen Show (16:9)</PresentationFormat>
  <Paragraphs>291</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Wingdings</vt:lpstr>
      <vt:lpstr>Roboto Slab</vt:lpstr>
      <vt:lpstr>Calibri</vt:lpstr>
      <vt:lpstr>Nixie One</vt:lpstr>
      <vt:lpstr>Warwick template</vt:lpstr>
      <vt:lpstr>IS 540 Information Technology Acceptance in Organizations</vt:lpstr>
      <vt:lpstr>PowerPoint Presentation</vt:lpstr>
      <vt:lpstr>Introduction</vt:lpstr>
      <vt:lpstr>Introduction</vt:lpstr>
      <vt:lpstr>PowerPoint Presentation</vt:lpstr>
      <vt:lpstr>Important Definitions</vt:lpstr>
      <vt:lpstr>Theoretical Foundations</vt:lpstr>
      <vt:lpstr>PowerPoint Presentation</vt:lpstr>
      <vt:lpstr>Steps of Process and  Scale Development</vt:lpstr>
      <vt:lpstr>Steps of Process and  Scale Development</vt:lpstr>
      <vt:lpstr>Steps of Process and  Scale Development</vt:lpstr>
      <vt:lpstr>Pretest</vt:lpstr>
      <vt:lpstr>Pretest</vt:lpstr>
      <vt:lpstr>Pretest</vt:lpstr>
      <vt:lpstr>PowerPoint Presentation</vt:lpstr>
      <vt:lpstr>Study 2</vt:lpstr>
      <vt:lpstr>Study 1</vt:lpstr>
      <vt:lpstr>Study 1</vt:lpstr>
      <vt:lpstr>Study 2</vt:lpstr>
      <vt:lpstr>Study 2</vt:lpstr>
      <vt:lpstr>Study 2</vt:lpstr>
      <vt:lpstr>Study 2</vt:lpstr>
      <vt:lpstr>PowerPoint Presentation</vt:lpstr>
      <vt:lpstr>Discussion </vt:lpstr>
      <vt:lpstr>Final Scales </vt:lpstr>
      <vt:lpstr>Final Scales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RÜSTEM OZAN ÖZDEMİR</dc:creator>
  <cp:lastModifiedBy>Ozan Özdemir</cp:lastModifiedBy>
  <cp:revision>892</cp:revision>
  <dcterms:modified xsi:type="dcterms:W3CDTF">2021-12-29T07:25:55Z</dcterms:modified>
</cp:coreProperties>
</file>