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9" r:id="rId31"/>
    <p:sldId id="288" r:id="rId32"/>
    <p:sldId id="287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09" autoAdjust="0"/>
  </p:normalViewPr>
  <p:slideViewPr>
    <p:cSldViewPr>
      <p:cViewPr varScale="1">
        <p:scale>
          <a:sx n="96" d="100"/>
          <a:sy n="96" d="100"/>
        </p:scale>
        <p:origin x="20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E137-BDE1-43D5-835E-2E5D4FB28E4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A432E-C8BD-4BA8-96DC-F20DE48EDE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88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paper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interrelated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is a </a:t>
            </a:r>
            <a:r>
              <a:rPr lang="tr-TR" baseline="0" dirty="0" err="1" smtClean="0"/>
              <a:t>review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articles</a:t>
            </a:r>
            <a:r>
              <a:rPr lang="tr-TR" baseline="0" dirty="0" smtClean="0"/>
              <a:t>&amp;</a:t>
            </a:r>
            <a:r>
              <a:rPr lang="tr-TR" baseline="0" dirty="0" err="1" smtClean="0"/>
              <a:t>papers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1993-1999. </a:t>
            </a:r>
          </a:p>
          <a:p>
            <a:r>
              <a:rPr lang="tr-TR" baseline="0" dirty="0" smtClean="0"/>
              <a:t>-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paper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reexamined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reformulated</a:t>
            </a:r>
            <a:r>
              <a:rPr lang="tr-TR" baseline="0" dirty="0" smtClean="0"/>
              <a:t> “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DeLone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McLean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Success</a:t>
            </a:r>
            <a:r>
              <a:rPr lang="tr-TR" baseline="0" dirty="0" smtClean="0"/>
              <a:t> Model”</a:t>
            </a:r>
          </a:p>
          <a:p>
            <a:r>
              <a:rPr lang="tr-TR" baseline="0" dirty="0" err="1" smtClean="0"/>
              <a:t>Whereas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second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is a </a:t>
            </a:r>
            <a:r>
              <a:rPr lang="tr-TR" baseline="0" dirty="0" err="1" smtClean="0"/>
              <a:t>review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literature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1992-2007. </a:t>
            </a:r>
          </a:p>
          <a:p>
            <a:r>
              <a:rPr lang="tr-TR" baseline="0" dirty="0" smtClean="0"/>
              <a:t>- The paper identifies the determinants that have an direct impact </a:t>
            </a:r>
            <a:r>
              <a:rPr lang="tr-TR" baseline="0" dirty="0" smtClean="0"/>
              <a:t>on IS </a:t>
            </a:r>
            <a:r>
              <a:rPr lang="tr-TR" baseline="0" dirty="0" smtClean="0"/>
              <a:t>Success.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9519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bar</a:t>
            </a:r>
            <a:r>
              <a:rPr lang="en-US" baseline="0" dirty="0" smtClean="0"/>
              <a:t> on the </a:t>
            </a:r>
            <a:r>
              <a:rPr lang="en-US" baseline="0" dirty="0" err="1" smtClean="0"/>
              <a:t>righthand</a:t>
            </a:r>
            <a:r>
              <a:rPr lang="en-US" baseline="0" dirty="0" smtClean="0"/>
              <a:t> side of the graph identifies the number of supported relationships</a:t>
            </a:r>
          </a:p>
          <a:p>
            <a:r>
              <a:rPr lang="en-US" baseline="0" dirty="0" smtClean="0"/>
              <a:t>The bar on the </a:t>
            </a:r>
            <a:r>
              <a:rPr lang="en-US" baseline="0" dirty="0" err="1" smtClean="0"/>
              <a:t>lefthand</a:t>
            </a:r>
            <a:r>
              <a:rPr lang="en-US" baseline="0" dirty="0" smtClean="0"/>
              <a:t> side identifies the number of results that did not find a relationship between the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02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55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65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54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262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2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48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8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summarizes</a:t>
            </a:r>
            <a:r>
              <a:rPr lang="en-US" baseline="0" dirty="0" smtClean="0"/>
              <a:t> the determinants that have been found consistently relate to IS success (across all dimensions of IS Success)</a:t>
            </a:r>
          </a:p>
          <a:p>
            <a:r>
              <a:rPr lang="en-US" baseline="0" dirty="0" smtClean="0"/>
              <a:t>      or determinants that have been found to be related to a specific dimension of IS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58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0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displays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D&amp;M IS </a:t>
            </a:r>
            <a:r>
              <a:rPr lang="tr-TR" baseline="0" dirty="0" err="1" smtClean="0"/>
              <a:t>Success</a:t>
            </a:r>
            <a:r>
              <a:rPr lang="tr-TR" baseline="0" dirty="0" smtClean="0"/>
              <a:t> Model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relationships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confirmed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or</a:t>
            </a:r>
            <a:r>
              <a:rPr lang="tr-TR" baseline="0" dirty="0" smtClean="0"/>
              <a:t> not </a:t>
            </a:r>
            <a:r>
              <a:rPr lang="tr-TR" baseline="0" dirty="0" err="1" smtClean="0"/>
              <a:t>confirmed</a:t>
            </a:r>
            <a:r>
              <a:rPr lang="tr-TR" baseline="0" dirty="0" smtClean="0"/>
              <a:t>)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cited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empirical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studies</a:t>
            </a:r>
            <a:r>
              <a:rPr lang="tr-TR" baseline="0" dirty="0" smtClean="0"/>
              <a:t>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69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35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lack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positive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benefits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likely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lead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decreased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Use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decreased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User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Satisfaction</a:t>
            </a:r>
            <a:r>
              <a:rPr lang="tr-TR" baseline="0" dirty="0" smtClean="0"/>
              <a:t>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29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compatibility may be called “compatibility” in one study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called “task–technology fit” in another study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sz="12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434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84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Researchers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analyzed each of the antecedents using the same criteria for the relationships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antecedent and the specific measure of IS success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89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Task Compability, 28/36 = 0.78 - %78 </a:t>
            </a:r>
            <a:r>
              <a:rPr lang="tr-TR" baseline="0" dirty="0" smtClean="0"/>
              <a:t>(between 67 and 89, moderate support)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432E-C8BD-4BA8-96DC-F20DE48EDE8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54E452-0B05-46B6-8A32-9027A20CD2EE}" type="datetimeFigureOut">
              <a:rPr lang="tr-TR" smtClean="0"/>
              <a:t>18.12.2017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694F2-D366-4955-B9A3-7B26C1A545DB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etin kutusu"/>
          <p:cNvSpPr txBox="1"/>
          <p:nvPr/>
        </p:nvSpPr>
        <p:spPr>
          <a:xfrm>
            <a:off x="571472" y="6357958"/>
            <a:ext cx="814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18.12.2017  -  IS740: </a:t>
            </a:r>
            <a:r>
              <a:rPr lang="tr-T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6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Technology</a:t>
            </a:r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tr-T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Acceptance</a:t>
            </a:r>
            <a:r>
              <a:rPr lang="tr-TR" sz="16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in </a:t>
            </a:r>
            <a:r>
              <a:rPr lang="tr-TR" sz="16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Organizations</a:t>
            </a:r>
            <a:endParaRPr lang="tr-TR" sz="16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500034" y="868665"/>
            <a:ext cx="842968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Paper</a:t>
            </a:r>
            <a:r>
              <a:rPr lang="tr-TR" sz="2200" b="1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1: </a:t>
            </a:r>
          </a:p>
          <a:p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Revisited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2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DeLone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W. H., &amp;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McLean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E. R. (2002).</a:t>
            </a:r>
          </a:p>
          <a:p>
            <a:r>
              <a:rPr lang="tr-TR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Proceedings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35th Hawaii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International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Conference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on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System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	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Science</a:t>
            </a:r>
            <a:endParaRPr lang="tr-TR" sz="2000" i="1" dirty="0" smtClean="0">
              <a:latin typeface="Calibri" pitchFamily="34" charset="0"/>
              <a:cs typeface="Calibri" pitchFamily="34" charset="0"/>
            </a:endParaRPr>
          </a:p>
          <a:p>
            <a:endParaRPr lang="tr-TR" sz="2500" b="1" u="sng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2200" b="1" u="sng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Paper</a:t>
            </a:r>
            <a:r>
              <a:rPr lang="tr-TR" sz="2200" b="1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2: </a:t>
            </a:r>
          </a:p>
          <a:p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Quest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for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Variable</a:t>
            </a:r>
            <a:endParaRPr lang="tr-TR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22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Petter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S.,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DeLone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W. H., &amp; </a:t>
            </a:r>
            <a:r>
              <a:rPr lang="tr-TR" sz="2000" dirty="0" err="1" smtClean="0">
                <a:latin typeface="Calibri" pitchFamily="34" charset="0"/>
                <a:cs typeface="Calibri" pitchFamily="34" charset="0"/>
              </a:rPr>
              <a:t>McLean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E. R. (2013).</a:t>
            </a:r>
          </a:p>
          <a:p>
            <a:r>
              <a:rPr lang="tr-TR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Journal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Management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000" i="1" dirty="0" err="1" smtClean="0"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29</a:t>
            </a:r>
            <a:r>
              <a:rPr lang="tr-TR" sz="2000" i="1" dirty="0" smtClean="0">
                <a:latin typeface="Calibri" pitchFamily="34" charset="0"/>
                <a:cs typeface="Calibri" pitchFamily="34" charset="0"/>
              </a:rPr>
              <a:t>(4)</a:t>
            </a:r>
            <a:r>
              <a:rPr lang="tr-TR" sz="2000" dirty="0" smtClean="0">
                <a:latin typeface="Calibri" pitchFamily="34" charset="0"/>
                <a:cs typeface="Calibri" pitchFamily="34" charset="0"/>
              </a:rPr>
              <a:t>, 7-61.</a:t>
            </a:r>
          </a:p>
          <a:p>
            <a:endParaRPr lang="tr-TR" sz="4500" dirty="0">
              <a:latin typeface="Calibri" pitchFamily="34" charset="0"/>
              <a:cs typeface="Calibri" pitchFamily="34" charset="0"/>
            </a:endParaRPr>
          </a:p>
          <a:p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Presented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dirty="0" err="1" smtClean="0">
                <a:latin typeface="Calibri" pitchFamily="34" charset="0"/>
                <a:cs typeface="Calibri" pitchFamily="34" charset="0"/>
              </a:rPr>
              <a:t>by</a:t>
            </a:r>
            <a:r>
              <a:rPr lang="tr-T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Hacer</a:t>
            </a:r>
            <a:r>
              <a:rPr lang="tr-TR" sz="22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22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Bilü</a:t>
            </a:r>
            <a:endParaRPr lang="tr-TR" sz="22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90638"/>
            <a:ext cx="8258204" cy="638164"/>
          </a:xfrm>
        </p:spPr>
        <p:txBody>
          <a:bodyPr>
            <a:normAutofit/>
          </a:bodyPr>
          <a:lstStyle/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categories that emerged from the data are consistent with Leavitt’s Diamond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Change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 descr="C:\Users\888\Desktop\sunum pics\Leavitt's Construc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71678"/>
            <a:ext cx="7697788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 descr="C:\Users\888\Desktop\sunum pics\Categories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32648" y="-510551"/>
            <a:ext cx="4950142" cy="8501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 descr="C:\Users\888\Desktop\sunum pics\Categories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095471" y="-480994"/>
            <a:ext cx="4886325" cy="8505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 descr="C:\Users\888\Desktop\sunum pics\Categories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357466" y="-628664"/>
            <a:ext cx="4371975" cy="8486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Analyzing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Relationships</a:t>
            </a:r>
            <a:endParaRPr lang="tr-TR" sz="17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Researchers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u="sng" dirty="0" err="1" smtClean="0">
                <a:latin typeface="Calibri" pitchFamily="34" charset="0"/>
                <a:cs typeface="Calibri" pitchFamily="34" charset="0"/>
              </a:rPr>
              <a:t>could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not </a:t>
            </a:r>
            <a:r>
              <a:rPr lang="tr-TR" sz="1700" u="sng" dirty="0" err="1" smtClean="0">
                <a:latin typeface="Calibri" pitchFamily="34" charset="0"/>
                <a:cs typeface="Calibri" pitchFamily="34" charset="0"/>
              </a:rPr>
              <a:t>perform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u="sng" dirty="0" err="1" smtClean="0">
                <a:latin typeface="Calibri" pitchFamily="34" charset="0"/>
                <a:cs typeface="Calibri" pitchFamily="34" charset="0"/>
              </a:rPr>
              <a:t>statistical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meta-</a:t>
            </a:r>
            <a:r>
              <a:rPr lang="tr-TR" sz="1700" u="sng" dirty="0" err="1" smtClean="0">
                <a:latin typeface="Calibri" pitchFamily="34" charset="0"/>
                <a:cs typeface="Calibri" pitchFamily="34" charset="0"/>
              </a:rPr>
              <a:t>analysis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because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study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includes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both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quantitative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qualitative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studies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</a:t>
            </a:r>
            <a:endParaRPr lang="tr-TR" sz="17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study that fully supports the relationship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between the antecedent and measure of IS success, a score of </a:t>
            </a:r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1.0 point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assigned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study with mixed results receives a score of </a:t>
            </a:r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0.5 points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not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support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ing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the relationship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received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0.0 points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sum of the points is divided by the number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of unique studies that examined the relationship in question. 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Relationships are considered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2"/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“strong”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if the percentage of papers supporting the relationship is 90 percent</a:t>
            </a:r>
            <a:r>
              <a:rPr lang="tr-TR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to 100 percent</a:t>
            </a:r>
            <a:r>
              <a:rPr lang="tr-TR" sz="15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/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“moderate”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support if the percentage of papers supporting the relationship</a:t>
            </a:r>
            <a:r>
              <a:rPr lang="tr-TR" sz="1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latin typeface="Calibri" pitchFamily="34" charset="0"/>
                <a:cs typeface="Calibri" pitchFamily="34" charset="0"/>
              </a:rPr>
              <a:t>is 67 percent to 89 percent. </a:t>
            </a:r>
            <a:endParaRPr lang="tr-TR" sz="15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Relationships for which there are four or fewer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studies were not evaluated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using this criteria since there would be insufficient data to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make a determination about the nature of the relationship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Analyzing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Relationships</a:t>
            </a:r>
            <a:endParaRPr lang="tr-TR" sz="17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tr-TR" sz="1600" dirty="0" err="1" smtClean="0"/>
              <a:t>Through</a:t>
            </a:r>
            <a:r>
              <a:rPr lang="tr-TR" sz="1600" dirty="0" smtClean="0"/>
              <a:t> </a:t>
            </a:r>
            <a:r>
              <a:rPr lang="tr-TR" sz="1600" dirty="0" err="1" smtClean="0"/>
              <a:t>this</a:t>
            </a:r>
            <a:r>
              <a:rPr lang="tr-TR" sz="1600" dirty="0" smtClean="0"/>
              <a:t> </a:t>
            </a:r>
            <a:r>
              <a:rPr lang="en-US" sz="1600" dirty="0" smtClean="0"/>
              <a:t>analysis,</a:t>
            </a:r>
            <a:r>
              <a:rPr lang="tr-TR" sz="1600" dirty="0" smtClean="0"/>
              <a:t> </a:t>
            </a:r>
            <a:r>
              <a:rPr lang="tr-TR" sz="1600" dirty="0" err="1" smtClean="0"/>
              <a:t>researchers</a:t>
            </a:r>
            <a:endParaRPr lang="tr-TR" sz="1600" dirty="0" smtClean="0"/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found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5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antecedents with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a strong relationship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overall IS 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Enjoyment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Trust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Expectations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Extrinsic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Motivation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IT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Infrastructure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identified 10 antecedents that have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moderate support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for the relationship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between the antecedent and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overall IS 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Compatibility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Difficulty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Attitudes Toward Technology, Organizational Role, User Involvement, Relationship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 Developers, Domain Expert Knowledge, Management Support, Management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Processes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Competence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identified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12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constructs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ving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a strong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moderate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level of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support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with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a specific measure of IS success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: 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Compatibility, Task Difficulty, Attitudes Toward Technology, Self-Efficacy, User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Expectations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Technology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Experience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Involvement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Management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Support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Management Processes, Extrinsic Motivation, Organizational Competence, and IT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Infrastructure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58204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Characteristics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Determinants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work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activities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support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an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organization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often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supported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by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IS.</a:t>
            </a:r>
          </a:p>
          <a:p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Task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Compatibility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ask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ifficulty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had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a moderate level of support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as antecedents of overall IS success.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Task difficulty has an inverse relationship with IS success in that 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easier the task, the more successful the IS.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 descr="C:\Users\888\Desktop\sunum pics\T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3109942" y="395305"/>
            <a:ext cx="2867025" cy="848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58204" cy="19288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Characteristics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Determinants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individuals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use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IS,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such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those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attitudes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personal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demographics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Enjoyment,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rust,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ser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xpectations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were identified as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having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strong support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as antecedents of IS 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Attitudes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Toward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Technology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rganizational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ole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were identified as having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moderate support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as antecedents of IS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tr-TR" sz="1800" dirty="0" smtClean="0"/>
          </a:p>
          <a:p>
            <a:endParaRPr lang="tr-TR" sz="1800" dirty="0" smtClean="0"/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3" descr="C:\Users\888\Desktop\sunum pics\U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52620" y="-538144"/>
            <a:ext cx="4886325" cy="8620125"/>
          </a:xfrm>
          <a:prstGeom prst="rect">
            <a:avLst/>
          </a:prstGeom>
          <a:noFill/>
        </p:spPr>
      </p:pic>
      <p:sp>
        <p:nvSpPr>
          <p:cNvPr id="7" name="6 Dikdörtgen"/>
          <p:cNvSpPr/>
          <p:nvPr/>
        </p:nvSpPr>
        <p:spPr>
          <a:xfrm>
            <a:off x="357158" y="3214686"/>
            <a:ext cx="85011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357158" y="4000504"/>
            <a:ext cx="850112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357158" y="2214554"/>
            <a:ext cx="8501122" cy="5000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357158" y="4643446"/>
            <a:ext cx="8501122" cy="3571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58204" cy="1143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Social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Characteristics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Determinants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impact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others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within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person’s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peer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group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or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social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network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influence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an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individual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moderate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strong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relationship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was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identified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266" name="Picture 2" descr="C:\Users\888\Desktop\sunum pics\S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538508" y="-395292"/>
            <a:ext cx="2105025" cy="846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Presentation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928662" y="1857364"/>
            <a:ext cx="735811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3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3000" dirty="0" err="1" smtClean="0">
                <a:latin typeface="Calibri" pitchFamily="34" charset="0"/>
                <a:cs typeface="Calibri" pitchFamily="34" charset="0"/>
              </a:rPr>
              <a:t>Original</a:t>
            </a:r>
            <a:r>
              <a:rPr lang="tr-TR" sz="3000" dirty="0" smtClean="0">
                <a:latin typeface="Calibri" pitchFamily="34" charset="0"/>
                <a:cs typeface="Calibri" pitchFamily="34" charset="0"/>
              </a:rPr>
              <a:t> D&amp;M IS </a:t>
            </a:r>
            <a:r>
              <a:rPr lang="tr-TR" sz="30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3000" dirty="0" smtClean="0">
                <a:latin typeface="Calibri" pitchFamily="34" charset="0"/>
                <a:cs typeface="Calibri" pitchFamily="34" charset="0"/>
              </a:rPr>
              <a:t> Model</a:t>
            </a:r>
          </a:p>
        </p:txBody>
      </p:sp>
      <p:sp>
        <p:nvSpPr>
          <p:cNvPr id="6" name="5 Dikdörtgen"/>
          <p:cNvSpPr/>
          <p:nvPr/>
        </p:nvSpPr>
        <p:spPr>
          <a:xfrm>
            <a:off x="928662" y="3214686"/>
            <a:ext cx="735811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 smtClean="0">
                <a:latin typeface="Calibri" pitchFamily="34" charset="0"/>
                <a:cs typeface="Calibri" pitchFamily="34" charset="0"/>
              </a:rPr>
              <a:t>Updated</a:t>
            </a:r>
            <a:r>
              <a:rPr lang="tr-TR" sz="3200" dirty="0" smtClean="0">
                <a:latin typeface="Calibri" pitchFamily="34" charset="0"/>
                <a:cs typeface="Calibri" pitchFamily="34" charset="0"/>
              </a:rPr>
              <a:t> D&amp;M IS </a:t>
            </a:r>
            <a:r>
              <a:rPr lang="tr-TR" sz="32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3200" dirty="0" smtClean="0">
                <a:latin typeface="Calibri" pitchFamily="34" charset="0"/>
                <a:cs typeface="Calibri" pitchFamily="34" charset="0"/>
              </a:rPr>
              <a:t> Model</a:t>
            </a:r>
          </a:p>
        </p:txBody>
      </p:sp>
      <p:sp>
        <p:nvSpPr>
          <p:cNvPr id="7" name="6 Dikdörtgen"/>
          <p:cNvSpPr/>
          <p:nvPr/>
        </p:nvSpPr>
        <p:spPr>
          <a:xfrm>
            <a:off x="928662" y="4572008"/>
            <a:ext cx="735811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err="1" smtClean="0">
                <a:latin typeface="Calibri" pitchFamily="34" charset="0"/>
                <a:cs typeface="Calibri" pitchFamily="34" charset="0"/>
              </a:rPr>
              <a:t>Determinants</a:t>
            </a:r>
            <a:r>
              <a:rPr lang="tr-TR" sz="3200" dirty="0" smtClean="0">
                <a:latin typeface="Calibri" pitchFamily="34" charset="0"/>
                <a:cs typeface="Calibri" pitchFamily="34" charset="0"/>
              </a:rPr>
              <a:t> of IS </a:t>
            </a:r>
            <a:r>
              <a:rPr lang="tr-TR" sz="3200" dirty="0" err="1" smtClean="0">
                <a:latin typeface="Calibri" pitchFamily="34" charset="0"/>
                <a:cs typeface="Calibri" pitchFamily="34" charset="0"/>
              </a:rPr>
              <a:t>Success</a:t>
            </a:r>
            <a:endParaRPr lang="tr-TR" sz="3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Aşağı Ok"/>
          <p:cNvSpPr/>
          <p:nvPr/>
        </p:nvSpPr>
        <p:spPr>
          <a:xfrm>
            <a:off x="4286248" y="2571744"/>
            <a:ext cx="285752" cy="5715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Aşağı Ok"/>
          <p:cNvSpPr/>
          <p:nvPr/>
        </p:nvSpPr>
        <p:spPr>
          <a:xfrm>
            <a:off x="4286248" y="3929066"/>
            <a:ext cx="285752" cy="5715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2214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Project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Characteristics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Determinants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processes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established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during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project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identify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develop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implement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an IS.</a:t>
            </a:r>
          </a:p>
          <a:p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User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involvement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, R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elationship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with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evelopers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omain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xpert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knowledge were the </a:t>
            </a:r>
            <a:r>
              <a:rPr lang="en-US" sz="1700" i="1" u="sng" dirty="0" smtClean="0">
                <a:latin typeface="Calibri" pitchFamily="34" charset="0"/>
                <a:cs typeface="Calibri" pitchFamily="34" charset="0"/>
              </a:rPr>
              <a:t>moderate</a:t>
            </a:r>
            <a:r>
              <a:rPr lang="tr-TR" sz="1700" i="1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predictors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of IS success and most often associated with User Satisfaction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 descr="C:\Users\888\Desktop\sunum pics\P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471708" y="271484"/>
            <a:ext cx="4257675" cy="848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2143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Characteristics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Determinants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overarching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procedures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environment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such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management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influences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characteristics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organization’s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environment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xtrinsic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sz="1700" i="1" dirty="0" err="1" smtClean="0">
                <a:latin typeface="Calibri" pitchFamily="34" charset="0"/>
                <a:cs typeface="Calibri" pitchFamily="34" charset="0"/>
              </a:rPr>
              <a:t>otivation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IT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Infrastructure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ve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strong support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as a predictor of IS success.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Management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Support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Competence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ve </a:t>
            </a:r>
            <a:r>
              <a:rPr lang="tr-TR" sz="1700" u="sng" dirty="0" err="1" smtClean="0">
                <a:latin typeface="Calibri" pitchFamily="34" charset="0"/>
                <a:cs typeface="Calibri" pitchFamily="34" charset="0"/>
              </a:rPr>
              <a:t>moderate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support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as a predictor of IS success.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 descr="C:\Users\888\Desktop\sunum pics\O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838421" y="804862"/>
            <a:ext cx="3648076" cy="846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05432"/>
            <a:ext cx="6916215" cy="5360304"/>
          </a:xfrm>
          <a:prstGeom prst="rect">
            <a:avLst/>
          </a:prstGeom>
        </p:spPr>
      </p:pic>
      <p:sp>
        <p:nvSpPr>
          <p:cNvPr id="7" name="2 İçerik Yer Tutucusu"/>
          <p:cNvSpPr txBox="1">
            <a:spLocks/>
          </p:cNvSpPr>
          <p:nvPr/>
        </p:nvSpPr>
        <p:spPr>
          <a:xfrm>
            <a:off x="457200" y="1214422"/>
            <a:ext cx="2170584" cy="5000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System Quality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Desirable characteristics of an IS.</a:t>
            </a:r>
          </a:p>
          <a:p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Technology Experience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and the S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elf-Efficacy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are the most studied antecedents .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1"/>
            <a:ext cx="8258204" cy="5006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Information </a:t>
            </a:r>
            <a:r>
              <a:rPr lang="en-US" sz="17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Quality -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Desirable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characteristics of the system outputs (content, reports, 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  dashboards).</a:t>
            </a:r>
          </a:p>
          <a:p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675416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Determinants of IS Success Dimensions from the Perspective of D&amp;M Model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Service </a:t>
            </a:r>
            <a:r>
              <a:rPr lang="en-US" sz="17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Quality -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Quality of the service or support that system users receive from the IS organization and IT support personnel in general or for a specific IS.</a:t>
            </a:r>
          </a:p>
          <a:p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No studies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that considered the determinants of Service Quality for a specific IS was found.</a:t>
            </a:r>
          </a:p>
          <a:p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18" y="1484784"/>
            <a:ext cx="6944694" cy="4324954"/>
          </a:xfrm>
          <a:prstGeom prst="rect">
            <a:avLst/>
          </a:prstGeom>
        </p:spPr>
      </p:pic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2170584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Intention to Use –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users’ belief about their likelihood to use the IS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most studied variables to predict Individual’s intention to use are 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Attitudes toward Technology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Subjective Norms.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Both variables have been studied because of their incorporation in the TAM.</a:t>
            </a:r>
          </a:p>
          <a:p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2602632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(System) Use –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Degree and manner in which staff and customers utilize the capabilities of an IS.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strongest determinants for Use include 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Organizational Competence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Extrinsic Motivation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IT Infrastructure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2400"/>
            <a:ext cx="593139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4664"/>
            <a:ext cx="6207213" cy="6261071"/>
          </a:xfrm>
          <a:prstGeom prst="rect">
            <a:avLst/>
          </a:prstGeom>
        </p:spPr>
      </p:pic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2386608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 Satisfaction –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Users’ level of satisfaction with the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IS.</a:t>
            </a:r>
          </a:p>
          <a:p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Task Compatibility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Attitudes toward Technology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are the strong determinants of User Satisfaction.</a:t>
            </a:r>
          </a:p>
          <a:p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Task Difficulty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has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an inverse relationship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with User Satisfaction in that the easier the task, the more satisfied the user with the IS.</a:t>
            </a:r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4094"/>
            <a:ext cx="6400790" cy="6313258"/>
          </a:xfrm>
          <a:prstGeom prst="rect">
            <a:avLst/>
          </a:prstGeom>
        </p:spPr>
      </p:pic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1"/>
            <a:ext cx="2314600" cy="5075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Individual Impact –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Are the benefits to be measured from the individual’s perspective? (his or her employer)</a:t>
            </a:r>
          </a:p>
          <a:p>
            <a:r>
              <a:rPr lang="en-US" sz="1700" i="1" dirty="0" smtClean="0">
                <a:latin typeface="Calibri" pitchFamily="34" charset="0"/>
                <a:cs typeface="Calibri" pitchFamily="34" charset="0"/>
              </a:rPr>
              <a:t>Task Compatibility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is a strong determinant of Individual Impact.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Unlike initial implementations of the system, it becomes more important when the system was adopted to better fit work practices and requirements.</a:t>
            </a:r>
          </a:p>
          <a:p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435280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Organizational </a:t>
            </a: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Impact –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Are the benefits to be measured from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organizational perspective?</a:t>
            </a:r>
          </a:p>
          <a:p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A few studies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have studied the effects of a specific IS on the organization.</a:t>
            </a:r>
          </a:p>
          <a:p>
            <a:endParaRPr lang="en-US" sz="1700" dirty="0"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671606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D&amp;M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4429132"/>
            <a:ext cx="8229600" cy="1785950"/>
          </a:xfrm>
        </p:spPr>
        <p:txBody>
          <a:bodyPr>
            <a:normAutofit lnSpcReduction="10000"/>
          </a:bodyPr>
          <a:lstStyle/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D&amp;M IS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Model is a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framework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measure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System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were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6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interrelated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dimensions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of IS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System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System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Satisfaction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Individual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Impacts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i="1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Organizational</a:t>
            </a:r>
            <a:r>
              <a:rPr lang="tr-TR" sz="17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Impacts</a:t>
            </a:r>
            <a:r>
              <a:rPr lang="tr-TR" sz="17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model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was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formed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as a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result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which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examines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nearly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200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research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papers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published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betweem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1981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1987.</a:t>
            </a: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Interrelationships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among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dimensions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model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were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not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tested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empirically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Revisited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2002)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888\Desktop\sunum pics\dm is success model 199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500174"/>
            <a:ext cx="6099261" cy="2786082"/>
          </a:xfrm>
          <a:prstGeom prst="rect">
            <a:avLst/>
          </a:prstGeom>
          <a:noFill/>
        </p:spPr>
      </p:pic>
      <p:sp>
        <p:nvSpPr>
          <p:cNvPr id="6" name="5 Metin kutusu"/>
          <p:cNvSpPr txBox="1"/>
          <p:nvPr/>
        </p:nvSpPr>
        <p:spPr>
          <a:xfrm>
            <a:off x="5000628" y="385762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tr-TR" sz="1400" dirty="0" err="1" smtClean="0"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dirty="0" err="1" smtClean="0"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, 1992, p. 87)</a:t>
            </a:r>
            <a:endParaRPr lang="tr-TR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73126" y="-682649"/>
            <a:ext cx="4940623" cy="88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168774" cy="55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Gaps in the Knowledge of IS Success Determinants</a:t>
            </a:r>
          </a:p>
          <a:p>
            <a:r>
              <a:rPr lang="en-US" sz="1700" dirty="0">
                <a:latin typeface="Calibri" pitchFamily="34" charset="0"/>
                <a:cs typeface="Calibri" pitchFamily="34" charset="0"/>
              </a:rPr>
              <a:t>Some variables of interest are understudied and others have generated mixed result that may be due to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inconsistencies in measurement. </a:t>
            </a:r>
            <a:endParaRPr lang="en-US" sz="1700" u="sng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There is a need for the consistent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measurement of dependent variables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to develop a collective understanding of the significance of determinants of IS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success.</a:t>
            </a:r>
          </a:p>
          <a:p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Research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on the determinants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of some key dimensions of IS success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lacking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studies that investigated the </a:t>
            </a:r>
            <a:r>
              <a:rPr lang="en-US" sz="14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determinants of Service Quality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for a specific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IS.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 determinants of Organizational Impact, only IT infrastructure is found to have a positive influence on Organizational Impact. More research is needed to investigate the relationship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between </a:t>
            </a:r>
            <a:r>
              <a:rPr lang="en-US" sz="1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other success factors and </a:t>
            </a:r>
            <a:r>
              <a:rPr lang="en-US" sz="14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Organizational Impact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derived from individual 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IS.</a:t>
            </a:r>
          </a:p>
          <a:p>
            <a:r>
              <a:rPr lang="en-US" sz="1700" dirty="0">
                <a:latin typeface="Calibri" pitchFamily="34" charset="0"/>
                <a:cs typeface="Calibri" pitchFamily="34" charset="0"/>
              </a:rPr>
              <a:t>Many studies that consider Intention to Use as an IS success variable rely on theories such as the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Technology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Acceptance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Model,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theory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of Reasoned Action,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or theory of Planned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Behavior for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their theoretical reasoning; therefore,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most of the determinants for Intention to Use are the characteristics of the individuals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using the IS. It is also likely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other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variables (beyond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user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characteristics)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would influence Intention to Use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Future Research Road Map</a:t>
            </a:r>
          </a:p>
          <a:p>
            <a:pPr marL="0" indent="0">
              <a:buNone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Researchers identified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4 areas for future research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Interactions Among Antecedents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: the study of the interactions among success factor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variables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interactions among user, task, and structure characteristics may contribute to higher—or lower—levels of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success.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Antecedents of Specific IS Success Dimensions: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relationship between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task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(e.g., task compatibility),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project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(e.g., user involvement), and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organizational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(e.g., management support)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variables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Intention to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needs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 be explored to allow managers to better understand how to motivate users and customers to be interested in using IS.</a:t>
            </a:r>
            <a:endParaRPr lang="en-US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Specific Antecedents: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Project Management and IS Success: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More exploration of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impact of project variables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such as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developer skills, development approach, and user involvement on System Quality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needed to determine the relationships between the project management tasks and the resulting technical quality of the system. </a:t>
            </a:r>
            <a:endParaRPr lang="en-US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Further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 exploring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impact of project variables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such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IT planning, development approach, project management skills, and domain expertise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on the success of resulting systems is warranted.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Future Research Road Map</a:t>
            </a:r>
          </a:p>
          <a:p>
            <a:pPr marL="0" indent="0">
              <a:buNone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Researchers identified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4 areas for future research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Specific Antecedents:</a:t>
            </a:r>
          </a:p>
          <a:p>
            <a:pPr lvl="1"/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lack of association between users’ technology experience and Individual Impact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needs further research to better understand the relationship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(or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lack of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relationship)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between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them.</a:t>
            </a:r>
          </a:p>
          <a:p>
            <a:pPr lvl="1"/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impact of user involvement on System Quality, Information Quality, and System Use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needs further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study.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More research is needed to explore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relationship between It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Investment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a specific IS and the i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ndividual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 o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rganizational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effects of that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esearch should examine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impact of social variables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such as subjective norms,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 the success of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50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Limitations of the review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Focus of the study is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IS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success (a broader topic of success) rather than simply on acceptance.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Researchers focused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 the studies centered around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effectiveness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and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success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opposed to the IS adoption and acceptance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literature.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analysis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focused only on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direct relationships between specific determinants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1700" u="sng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success.</a:t>
            </a: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interactions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among independent variables directly affecting IS Success have not been explored. 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study is an overview of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determinants </a:t>
            </a:r>
            <a:r>
              <a:rPr lang="en-US" sz="1700" dirty="0">
                <a:latin typeface="Calibri" pitchFamily="34" charset="0"/>
                <a:cs typeface="Calibri" pitchFamily="34" charset="0"/>
              </a:rPr>
              <a:t>of IS success, with a focus on breadth. </a:t>
            </a:r>
            <a:endParaRPr lang="en-US" sz="17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depth must come in future work that </a:t>
            </a:r>
            <a:r>
              <a:rPr lang="en-US" sz="1500" u="sng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examines some of these relationships in more detail</a:t>
            </a:r>
            <a:r>
              <a:rPr lang="en-US" sz="1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particularly those with conflicting results or to identify which determinants are the most important predictors of IS success. </a:t>
            </a:r>
            <a:endParaRPr lang="en-US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Updated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D&amp;M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endParaRPr lang="tr-TR" sz="30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90638"/>
            <a:ext cx="8229600" cy="995354"/>
          </a:xfrm>
        </p:spPr>
        <p:txBody>
          <a:bodyPr>
            <a:normAutofit/>
          </a:bodyPr>
          <a:lstStyle/>
          <a:p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144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refereed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journal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articles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15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papers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ICIS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International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Conference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on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were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reformulate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D&amp;M IS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Model.</a:t>
            </a: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All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these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articles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papers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have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referenced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D&amp;M Model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during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1993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1999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Revisited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2002)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888\Desktop\sunum pics\Journal articles citing the D&amp;M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0"/>
            <a:ext cx="5857916" cy="3960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Updated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D&amp;M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endParaRPr lang="tr-TR" sz="30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90638"/>
            <a:ext cx="8229600" cy="995354"/>
          </a:xfrm>
        </p:spPr>
        <p:txBody>
          <a:bodyPr>
            <a:normAutofit/>
          </a:bodyPr>
          <a:lstStyle/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1992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article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interrelationships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among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dimensions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in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model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were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not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tested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empirically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Some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studies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confirmed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(not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confirmed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these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interrelationships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Revisited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2002)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888\Desktop\sunum pics\Tests of Associations Among 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989" y="2285992"/>
            <a:ext cx="6287407" cy="3894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Updated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D&amp;M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endParaRPr lang="tr-TR" sz="30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888\Desktop\sunum pics\Uptated model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357430"/>
            <a:ext cx="4214842" cy="2874199"/>
          </a:xfrm>
          <a:prstGeom prst="rect">
            <a:avLst/>
          </a:prstGeom>
          <a:noFill/>
        </p:spPr>
      </p:pic>
      <p:pic>
        <p:nvPicPr>
          <p:cNvPr id="4099" name="Picture 3" descr="C:\Users\888\Desktop\sunum pics\updated model 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142984"/>
            <a:ext cx="4826430" cy="5214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Updated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D&amp;M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endParaRPr lang="tr-TR" sz="3000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71472" y="1357298"/>
            <a:ext cx="8229600" cy="2643206"/>
          </a:xfrm>
        </p:spPr>
        <p:txBody>
          <a:bodyPr>
            <a:normAutofit/>
          </a:bodyPr>
          <a:lstStyle/>
          <a:p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Service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was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added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model as a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component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of IS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single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system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System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be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most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important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components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measuring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overall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of IS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Service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Quality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become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important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variable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Due to the difficulties in interpreting the multi-dimensional aspects of U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Intention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was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suggested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as a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alternative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mesaure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lvl="1"/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Intention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is an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attitude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is a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behavior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Revisited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2002)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 descr="C:\Users\888\Desktop\sunum pics\Uptated model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357562"/>
            <a:ext cx="4214842" cy="2874199"/>
          </a:xfrm>
          <a:prstGeom prst="rect">
            <a:avLst/>
          </a:prstGeom>
          <a:noFill/>
        </p:spPr>
      </p:pic>
      <p:sp>
        <p:nvSpPr>
          <p:cNvPr id="8" name="2 İçerik Yer Tutucusu"/>
          <p:cNvSpPr txBox="1">
            <a:spLocks/>
          </p:cNvSpPr>
          <p:nvPr/>
        </p:nvSpPr>
        <p:spPr>
          <a:xfrm>
            <a:off x="428596" y="3433778"/>
            <a:ext cx="3643338" cy="20669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tr-TR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>
          <a:xfrm>
            <a:off x="571472" y="3861048"/>
            <a:ext cx="3857652" cy="25937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Positive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experience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will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lead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greater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</a:t>
            </a:r>
            <a:r>
              <a:rPr lang="tr-T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Satisfaction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tr-TR" sz="16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Increased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User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Satisfaction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will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lead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to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Intention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to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tr-TR" sz="16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and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thus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tr-TR" sz="1600" b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Use</a:t>
            </a:r>
            <a:r>
              <a:rPr kumimoji="0" lang="tr-TR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tr-TR" sz="1600" baseline="0" dirty="0" smtClean="0">
                <a:latin typeface="Calibri" pitchFamily="34" charset="0"/>
                <a:cs typeface="Calibri" pitchFamily="34" charset="0"/>
              </a:rPr>
              <a:t>As a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result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Use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and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User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Satisfaction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certain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Net </a:t>
            </a:r>
            <a:r>
              <a:rPr lang="tr-TR" sz="16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Benefits</a:t>
            </a:r>
            <a:r>
              <a:rPr lang="tr-T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will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600" dirty="0" err="1" smtClean="0">
                <a:latin typeface="Calibri" pitchFamily="34" charset="0"/>
                <a:cs typeface="Calibri" pitchFamily="34" charset="0"/>
              </a:rPr>
              <a:t>occur</a:t>
            </a:r>
            <a:r>
              <a:rPr lang="tr-TR" sz="16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Net benefits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1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provide different levels of benefits (i.e., individual, group, organizational, societal).</a:t>
            </a:r>
            <a:endParaRPr kumimoji="0" lang="tr-TR" sz="15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210196"/>
          </a:xfrm>
        </p:spPr>
        <p:txBody>
          <a:bodyPr>
            <a:normAutofit/>
          </a:bodyPr>
          <a:lstStyle/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main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objective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is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to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explore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causes</a:t>
            </a:r>
            <a:r>
              <a:rPr lang="tr-TR" sz="17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IS </a:t>
            </a:r>
            <a:r>
              <a:rPr lang="tr-TR" sz="17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?” </a:t>
            </a:r>
          </a:p>
          <a:p>
            <a:r>
              <a:rPr lang="tr-TR" sz="17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Research Method:</a:t>
            </a:r>
            <a:endParaRPr lang="tr-TR" sz="17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is 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qualitative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literature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review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which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evaluate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both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quantitative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qualitative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within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 domain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draw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about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state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field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Search Method:</a:t>
            </a: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First, researchers performed </a:t>
            </a:r>
            <a:r>
              <a:rPr lang="tr-TR" sz="1500" u="sng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full-text searches </a:t>
            </a:r>
            <a:r>
              <a:rPr lang="tr-TR" sz="1500" u="sng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a number of online databases </a:t>
            </a:r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(EBSCOhost, ABI/Inform, and Web of Knowledge) </a:t>
            </a:r>
            <a:r>
              <a:rPr lang="tr-TR" sz="1500" u="sng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using the keywords “IS Success”, “IS effectiveness” and “DeLone and McLean”</a:t>
            </a:r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Second, they performed </a:t>
            </a:r>
            <a:r>
              <a:rPr lang="tr-TR" sz="1500" u="sng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citation search </a:t>
            </a:r>
            <a:r>
              <a:rPr lang="tr-TR" sz="1500" u="sng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using the Web of Science database </a:t>
            </a:r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 the original DeLone and McLean paper, the updated DeLone and McLean paper, and the Seddon response paper.</a:t>
            </a:r>
            <a:endParaRPr lang="tr-TR" sz="170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As 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researchers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identified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over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600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papers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published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between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1992 </a:t>
            </a:r>
            <a:r>
              <a:rPr lang="tr-T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and</a:t>
            </a:r>
            <a:r>
              <a:rPr lang="tr-T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2007</a:t>
            </a:r>
            <a:r>
              <a:rPr lang="tr-TR" sz="150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smtClean="0">
                <a:latin typeface="Calibri" pitchFamily="34" charset="0"/>
                <a:cs typeface="Calibri" pitchFamily="34" charset="0"/>
              </a:rPr>
              <a:t>The following papers were eliminated from this review;</a:t>
            </a: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Ones focused solely on instrument development.</a:t>
            </a: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Ones did not examine predictors of IS Success.</a:t>
            </a: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Literature reviews or meta-analysis related to IS Success</a:t>
            </a:r>
          </a:p>
          <a:p>
            <a:pPr lvl="1"/>
            <a:r>
              <a:rPr lang="tr-TR" sz="15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Researches examining the variables that act as control variables or moderators of IS Success.</a:t>
            </a:r>
            <a:endParaRPr lang="tr-TR" sz="1500" smtClean="0">
              <a:latin typeface="Calibri" pitchFamily="34" charset="0"/>
              <a:cs typeface="Calibri" pitchFamily="34" charset="0"/>
            </a:endParaRPr>
          </a:p>
          <a:p>
            <a:r>
              <a:rPr lang="tr-TR" sz="1700" smtClean="0">
                <a:latin typeface="Calibri" pitchFamily="34" charset="0"/>
                <a:cs typeface="Calibri" pitchFamily="34" charset="0"/>
              </a:rPr>
              <a:t>After the elimination process, </a:t>
            </a:r>
            <a:r>
              <a:rPr lang="tr-TR" sz="17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140 studies </a:t>
            </a:r>
            <a:r>
              <a:rPr lang="tr-TR" sz="1700" smtClean="0">
                <a:latin typeface="Calibri" pitchFamily="34" charset="0"/>
                <a:cs typeface="Calibri" pitchFamily="34" charset="0"/>
              </a:rPr>
              <a:t>examined for the analysis.</a:t>
            </a:r>
            <a:endParaRPr lang="tr-TR" sz="150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tr-TR" sz="17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Determinants</a:t>
            </a:r>
            <a:r>
              <a:rPr lang="tr-TR" sz="3000" dirty="0" smtClean="0">
                <a:solidFill>
                  <a:schemeClr val="accent1">
                    <a:lumMod val="75000"/>
                  </a:schemeClr>
                </a:solidFill>
              </a:rPr>
              <a:t> of IS </a:t>
            </a:r>
            <a:r>
              <a:rPr lang="tr-TR" sz="3000" dirty="0" err="1" smtClean="0">
                <a:solidFill>
                  <a:schemeClr val="accent1">
                    <a:lumMod val="75000"/>
                  </a:schemeClr>
                </a:solidFill>
              </a:rPr>
              <a:t>Success</a:t>
            </a:r>
            <a:endParaRPr lang="tr-TR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58204" cy="493776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>
                <a:latin typeface="Calibri" pitchFamily="34" charset="0"/>
                <a:cs typeface="Calibri" pitchFamily="34" charset="0"/>
              </a:rPr>
              <a:t>To classify the antecedents of IS success, two researchers worked independently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researcher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recorded the relevant relationship findings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 a document.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tr-T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S/he </a:t>
            </a:r>
            <a:r>
              <a:rPr lang="tr-T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identified</a:t>
            </a:r>
            <a:r>
              <a:rPr lang="tr-T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303 </a:t>
            </a:r>
            <a:r>
              <a:rPr lang="tr-T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relationships</a:t>
            </a:r>
            <a:r>
              <a:rPr lang="tr-T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econd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researcher 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was given the 303 relationships identified, along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 definitions of the five categories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grouped the relationships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into the five categories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Task, User, Social, Project, and Organizational.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Second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also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created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 “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other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category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relationships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that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not fit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within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5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categories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Both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researchers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revisited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original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papers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classify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these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variable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into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one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five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categories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Using Cohen’s kappa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to assess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interrater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reliability,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the two researchers achieved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κ = 0.81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in their grouping of the relationships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into the five categories,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which demonstrates a high level of </a:t>
            </a:r>
            <a:r>
              <a:rPr lang="en-US" sz="1700" u="sng" dirty="0" err="1" smtClean="0">
                <a:latin typeface="Calibri" pitchFamily="34" charset="0"/>
                <a:cs typeface="Calibri" pitchFamily="34" charset="0"/>
              </a:rPr>
              <a:t>interrater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 reliability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.</a:t>
            </a:r>
            <a:endParaRPr lang="tr-TR" sz="1700" dirty="0" smtClean="0">
              <a:latin typeface="Calibri" pitchFamily="34" charset="0"/>
              <a:cs typeface="Calibri" pitchFamily="34" charset="0"/>
            </a:endParaRP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After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high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categories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were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determined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researchers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identified</a:t>
            </a:r>
            <a:r>
              <a:rPr lang="tr-TR" sz="15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named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ancedent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variables</a:t>
            </a:r>
            <a:endParaRPr lang="tr-TR" sz="15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tr-TR" sz="15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classified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them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within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each of the 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categories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based on the definitions of the variables and the measures used for each of the variables</a:t>
            </a:r>
            <a:r>
              <a:rPr lang="tr-TR" sz="1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This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process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u="sng" dirty="0" err="1" smtClean="0">
                <a:latin typeface="Calibri" pitchFamily="34" charset="0"/>
                <a:cs typeface="Calibri" pitchFamily="34" charset="0"/>
              </a:rPr>
              <a:t>identified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u="sng" dirty="0" smtClean="0">
                <a:latin typeface="Calibri" pitchFamily="34" charset="0"/>
                <a:cs typeface="Calibri" pitchFamily="34" charset="0"/>
              </a:rPr>
              <a:t>43 unique success factor variables</a:t>
            </a:r>
            <a:r>
              <a:rPr lang="tr-TR" sz="1700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within the five resulting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factor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tr-TR" sz="1700" dirty="0" err="1" smtClean="0">
                <a:latin typeface="Calibri" pitchFamily="34" charset="0"/>
                <a:cs typeface="Calibri" pitchFamily="34" charset="0"/>
              </a:rPr>
              <a:t>categories</a:t>
            </a:r>
            <a:r>
              <a:rPr lang="tr-TR" sz="17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571472" y="6357958"/>
            <a:ext cx="814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Information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Systems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Success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Quest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Independent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Variables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Petter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Delone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&amp; </a:t>
            </a:r>
            <a:r>
              <a:rPr lang="tr-TR" sz="1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Mclean</a:t>
            </a:r>
            <a:r>
              <a:rPr lang="tr-TR" sz="1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2013) </a:t>
            </a:r>
            <a:endParaRPr lang="tr-TR" sz="1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470</TotalTime>
  <Words>3222</Words>
  <Application>Microsoft Office PowerPoint</Application>
  <PresentationFormat>On-screen Show (4:3)</PresentationFormat>
  <Paragraphs>240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Bookman Old Style</vt:lpstr>
      <vt:lpstr>Calibri</vt:lpstr>
      <vt:lpstr>Gill Sans MT</vt:lpstr>
      <vt:lpstr>Wingdings</vt:lpstr>
      <vt:lpstr>Wingdings 3</vt:lpstr>
      <vt:lpstr>Kaynak</vt:lpstr>
      <vt:lpstr>PowerPoint Presentation</vt:lpstr>
      <vt:lpstr>Presentation Outline</vt:lpstr>
      <vt:lpstr>The D&amp;M IS Success Model</vt:lpstr>
      <vt:lpstr>Updated D&amp;M IS Success Model</vt:lpstr>
      <vt:lpstr>Updated D&amp;M IS Success Model</vt:lpstr>
      <vt:lpstr>Updated D&amp;M IS Success Model</vt:lpstr>
      <vt:lpstr>Updated D&amp;M IS Success Model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  <vt:lpstr>Determinants of IS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Windows User</dc:creator>
  <cp:lastModifiedBy>INFORMATICS</cp:lastModifiedBy>
  <cp:revision>70</cp:revision>
  <dcterms:created xsi:type="dcterms:W3CDTF">2017-12-17T17:10:42Z</dcterms:created>
  <dcterms:modified xsi:type="dcterms:W3CDTF">2017-12-18T11:37:14Z</dcterms:modified>
</cp:coreProperties>
</file>